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764755"/>
            <a:ext cx="3639011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6" y="5710535"/>
            <a:ext cx="1332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UFH</a:t>
            </a:r>
          </a:p>
          <a:p>
            <a:pPr algn="ctr" eaLnBrk="0" hangingPunct="0"/>
            <a:r>
              <a:rPr lang="en-US" b="1" dirty="0" smtClean="0"/>
              <a:t>(n = 398)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82103" y="5710535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Bivalirudin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404)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BRAVO-3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5"/>
            <a:ext cx="4419599" cy="1871245"/>
          </a:xfrm>
        </p:spPr>
        <p:txBody>
          <a:bodyPr/>
          <a:lstStyle/>
          <a:p>
            <a:pPr>
              <a:spcBef>
                <a:spcPts val="840"/>
              </a:spcBef>
            </a:pPr>
            <a:r>
              <a:rPr lang="en-US" dirty="0"/>
              <a:t>Co-primary endpoints: Major </a:t>
            </a:r>
            <a:r>
              <a:rPr lang="en-US" dirty="0" smtClean="0"/>
              <a:t>bleeding </a:t>
            </a:r>
            <a:r>
              <a:rPr lang="en-US" dirty="0"/>
              <a:t>for bivalirudin vs. UFH at 48 hours: 6.9% vs. 9.0%, </a:t>
            </a:r>
            <a:r>
              <a:rPr lang="en-US" dirty="0" smtClean="0"/>
              <a:t>p = 0.27</a:t>
            </a:r>
            <a:r>
              <a:rPr lang="en-US" dirty="0"/>
              <a:t>; </a:t>
            </a:r>
            <a:r>
              <a:rPr lang="en-US" dirty="0" smtClean="0"/>
              <a:t>net </a:t>
            </a:r>
            <a:r>
              <a:rPr lang="en-US" dirty="0"/>
              <a:t>adverse </a:t>
            </a:r>
            <a:r>
              <a:rPr lang="en-US" dirty="0" smtClean="0"/>
              <a:t>CV events </a:t>
            </a:r>
            <a:r>
              <a:rPr lang="en-US" dirty="0"/>
              <a:t>at 30 days: 14.4% vs. 16.1%, p for </a:t>
            </a:r>
            <a:r>
              <a:rPr lang="en-US" dirty="0" err="1" smtClean="0"/>
              <a:t>noninferiority</a:t>
            </a:r>
            <a:r>
              <a:rPr lang="en-US" dirty="0" smtClean="0"/>
              <a:t> &lt; 0.01</a:t>
            </a:r>
            <a:r>
              <a:rPr lang="en-US" dirty="0"/>
              <a:t>, p for superiority </a:t>
            </a:r>
            <a:r>
              <a:rPr lang="en-US" dirty="0" smtClean="0"/>
              <a:t>= 0.5</a:t>
            </a:r>
          </a:p>
          <a:p>
            <a:pPr>
              <a:spcBef>
                <a:spcPts val="840"/>
              </a:spcBef>
            </a:pPr>
            <a:r>
              <a:rPr lang="en-US" dirty="0" smtClean="0"/>
              <a:t>48-hour </a:t>
            </a:r>
            <a:r>
              <a:rPr lang="en-US" dirty="0"/>
              <a:t>mortality: 1.5% vs. 1.8%, </a:t>
            </a:r>
            <a:r>
              <a:rPr lang="en-US" dirty="0" smtClean="0"/>
              <a:t>p = 0.76; </a:t>
            </a:r>
            <a:r>
              <a:rPr lang="en-US" dirty="0"/>
              <a:t>stroke: 2.0% vs. 2.0%, </a:t>
            </a:r>
            <a:r>
              <a:rPr lang="en-US" dirty="0" smtClean="0"/>
              <a:t>p = 0.98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769441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undergoing </a:t>
            </a:r>
            <a:r>
              <a:rPr lang="en-US" sz="1600" dirty="0" err="1"/>
              <a:t>transfemoral</a:t>
            </a:r>
            <a:r>
              <a:rPr lang="en-US" sz="1600" dirty="0"/>
              <a:t> TAVR were randomized in a 1:1 </a:t>
            </a:r>
            <a:r>
              <a:rPr lang="en-US" sz="1600" dirty="0" smtClean="0"/>
              <a:t>fashion to bivalirudin or UFH. They </a:t>
            </a:r>
            <a:r>
              <a:rPr lang="en-US" sz="1600" dirty="0"/>
              <a:t>were followed for </a:t>
            </a:r>
            <a:r>
              <a:rPr lang="en-US" sz="1600" dirty="0" smtClean="0"/>
              <a:t>30 days.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648200" y="6428600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 dirty="0"/>
              <a:t>Dangas </a:t>
            </a:r>
            <a:r>
              <a:rPr lang="da-DK" b="1" dirty="0" smtClean="0"/>
              <a:t>GD, </a:t>
            </a:r>
            <a:r>
              <a:rPr lang="da-DK" b="1" dirty="0"/>
              <a:t>et al. </a:t>
            </a:r>
            <a:r>
              <a:rPr lang="da-DK" b="1" dirty="0" smtClean="0"/>
              <a:t>J Am Coll Cardiol 2015;66:2860-8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Major bleeding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err="1" smtClean="0"/>
              <a:t>Bivalirudin</a:t>
            </a:r>
            <a:r>
              <a:rPr lang="en-US" sz="1400" dirty="0" smtClean="0"/>
              <a:t> was not </a:t>
            </a:r>
            <a:r>
              <a:rPr lang="en-US" sz="1400" dirty="0"/>
              <a:t>superior to UFH as the anticoagulant of choice for </a:t>
            </a:r>
            <a:r>
              <a:rPr lang="en-US" sz="1400" dirty="0" err="1"/>
              <a:t>transfemoral</a:t>
            </a:r>
            <a:r>
              <a:rPr lang="en-US" sz="1400" dirty="0"/>
              <a:t> TAVR </a:t>
            </a:r>
            <a:r>
              <a:rPr lang="en-US" sz="1400" dirty="0" smtClean="0"/>
              <a:t>procedures 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There was </a:t>
            </a:r>
            <a:r>
              <a:rPr lang="en-US" sz="1400" dirty="0"/>
              <a:t>no significant difference in bleeding events or in adverse cardiovascular events at 48 hours and 30 days</a:t>
            </a:r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894655" y="2231508"/>
            <a:ext cx="1806614" cy="434975"/>
            <a:chOff x="1101" y="1488"/>
            <a:chExt cx="648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3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01" y="1518"/>
              <a:ext cx="648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0.27)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38197" y="3807023"/>
            <a:ext cx="49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10438</TotalTime>
  <Words>169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BRAVO-3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601</cp:revision>
  <dcterms:created xsi:type="dcterms:W3CDTF">2008-03-13T18:59:45Z</dcterms:created>
  <dcterms:modified xsi:type="dcterms:W3CDTF">2016-06-14T12:31:55Z</dcterms:modified>
</cp:coreProperties>
</file>