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702777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870917" y="5649128"/>
            <a:ext cx="13323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Immediate </a:t>
            </a:r>
          </a:p>
          <a:p>
            <a:pPr algn="ctr" eaLnBrk="0" hangingPunct="0"/>
            <a:r>
              <a:rPr lang="en-US" b="1" dirty="0" smtClean="0"/>
              <a:t>PCI</a:t>
            </a:r>
          </a:p>
          <a:p>
            <a:pPr algn="ctr" eaLnBrk="0" hangingPunct="0"/>
            <a:r>
              <a:rPr lang="en-US" b="1" dirty="0" smtClean="0"/>
              <a:t>(n = 612)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00881" y="5649128"/>
            <a:ext cx="11990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Deferred stenting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603)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DANAMI 3-DEFER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5"/>
            <a:ext cx="4556125" cy="2023646"/>
          </a:xfrm>
        </p:spPr>
        <p:txBody>
          <a:bodyPr/>
          <a:lstStyle/>
          <a:p>
            <a:r>
              <a:rPr lang="en-US" dirty="0"/>
              <a:t>The primary outcome, </a:t>
            </a:r>
            <a:r>
              <a:rPr lang="en-US" dirty="0" smtClean="0"/>
              <a:t>MACE, </a:t>
            </a:r>
            <a:r>
              <a:rPr lang="en-US" dirty="0"/>
              <a:t>for deferred vs. immediate stenting: </a:t>
            </a:r>
            <a:r>
              <a:rPr lang="en-US" dirty="0" smtClean="0"/>
              <a:t>17% vs. 18%; HR </a:t>
            </a:r>
            <a:r>
              <a:rPr lang="en-US" dirty="0"/>
              <a:t>0.99, 95% CI </a:t>
            </a:r>
            <a:r>
              <a:rPr lang="en-US" dirty="0" smtClean="0"/>
              <a:t>0.75-1.29</a:t>
            </a:r>
            <a:r>
              <a:rPr lang="en-US" dirty="0"/>
              <a:t>, </a:t>
            </a:r>
            <a:r>
              <a:rPr lang="en-US" dirty="0" smtClean="0"/>
              <a:t>p = 0.92</a:t>
            </a:r>
          </a:p>
          <a:p>
            <a:r>
              <a:rPr lang="en-US" dirty="0" smtClean="0"/>
              <a:t>All-cause </a:t>
            </a:r>
            <a:r>
              <a:rPr lang="en-US" dirty="0"/>
              <a:t>mortality: </a:t>
            </a:r>
            <a:r>
              <a:rPr lang="en-US" dirty="0" smtClean="0"/>
              <a:t>7% vs. 9%, p = 0.37; MI</a:t>
            </a:r>
            <a:r>
              <a:rPr lang="en-US" dirty="0"/>
              <a:t>: </a:t>
            </a:r>
            <a:r>
              <a:rPr lang="en-US" dirty="0" smtClean="0"/>
              <a:t>7% vs. 7%, p = 0.77; unplanned target vessel revascularization (TVR): 7% vs. 4%, p = 0.03</a:t>
            </a:r>
            <a:endParaRPr lang="en-US" dirty="0"/>
          </a:p>
          <a:p>
            <a:r>
              <a:rPr lang="en-US" dirty="0" smtClean="0"/>
              <a:t>LVEF </a:t>
            </a:r>
            <a:r>
              <a:rPr lang="en-US" dirty="0"/>
              <a:t>at 18 </a:t>
            </a:r>
            <a:r>
              <a:rPr lang="en-US" dirty="0" smtClean="0"/>
              <a:t>months: </a:t>
            </a:r>
            <a:r>
              <a:rPr lang="en-US" dirty="0"/>
              <a:t>60% vs. 57%, </a:t>
            </a:r>
            <a:r>
              <a:rPr lang="en-US" dirty="0" smtClean="0"/>
              <a:t>p = 0.04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</a:t>
            </a:r>
            <a:r>
              <a:rPr lang="en-US" sz="1600" dirty="0" smtClean="0"/>
              <a:t>presenting </a:t>
            </a:r>
            <a:r>
              <a:rPr lang="en-US" sz="1600" dirty="0"/>
              <a:t>with STEMI </a:t>
            </a:r>
            <a:r>
              <a:rPr lang="en-US" sz="1600" dirty="0" smtClean="0"/>
              <a:t>and </a:t>
            </a:r>
            <a:r>
              <a:rPr lang="en-US" sz="1600" dirty="0"/>
              <a:t>in whom the operators could establish TIMI 2-3 flow without stenting </a:t>
            </a:r>
            <a:r>
              <a:rPr lang="en-US" sz="1600" dirty="0" smtClean="0"/>
              <a:t>or those presenting </a:t>
            </a:r>
            <a:r>
              <a:rPr lang="en-US" sz="1600" dirty="0"/>
              <a:t>with TIMI 2-3 flow were randomized </a:t>
            </a:r>
            <a:r>
              <a:rPr lang="en-US" sz="1600" dirty="0" smtClean="0"/>
              <a:t>to </a:t>
            </a:r>
            <a:r>
              <a:rPr lang="en-US" sz="1600" dirty="0"/>
              <a:t>stent implantation after 48 </a:t>
            </a:r>
            <a:r>
              <a:rPr lang="en-US" sz="1600" dirty="0" smtClean="0"/>
              <a:t>hours </a:t>
            </a:r>
            <a:r>
              <a:rPr lang="en-US" sz="1600" dirty="0"/>
              <a:t>or immediate </a:t>
            </a:r>
            <a:r>
              <a:rPr lang="en-US" sz="1600" dirty="0" smtClean="0"/>
              <a:t>stenting. They were followed for 42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 err="1"/>
              <a:t>Kelbæk</a:t>
            </a:r>
            <a:r>
              <a:rPr lang="en-US" b="1" dirty="0"/>
              <a:t> H, </a:t>
            </a:r>
            <a:r>
              <a:rPr lang="en-US" b="1" dirty="0" smtClean="0"/>
              <a:t>et al. Lancet 2016;387:2199-2206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773835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Deferred </a:t>
            </a:r>
            <a:r>
              <a:rPr lang="en-US" sz="1400" dirty="0"/>
              <a:t>stenting at the time of primary PCI in STEMI patients </a:t>
            </a:r>
            <a:r>
              <a:rPr lang="en-US" sz="1400" dirty="0" smtClean="0"/>
              <a:t>was not </a:t>
            </a:r>
            <a:r>
              <a:rPr lang="en-US" sz="1400" dirty="0"/>
              <a:t>superior for adverse CV outcomes compared with immediate stenting (which is conventional practice</a:t>
            </a:r>
            <a:r>
              <a:rPr lang="en-US" sz="1400" dirty="0" smtClean="0"/>
              <a:t>) 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Deferred </a:t>
            </a:r>
            <a:r>
              <a:rPr lang="en-US" sz="1400" dirty="0"/>
              <a:t>stenting was associated with a higher risk of </a:t>
            </a:r>
            <a:r>
              <a:rPr lang="en-US" sz="1400" dirty="0" smtClean="0"/>
              <a:t>unplanned TVR</a:t>
            </a:r>
            <a:endParaRPr lang="en-US" sz="1400" dirty="0"/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2013596" y="2231508"/>
            <a:ext cx="1795461" cy="434975"/>
            <a:chOff x="1116" y="1488"/>
            <a:chExt cx="644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116" y="1488"/>
              <a:ext cx="336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116" y="1518"/>
              <a:ext cx="64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0.92)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78229" y="3807023"/>
            <a:ext cx="8361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10365</TotalTime>
  <Words>206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DANAMI 3-DEFER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572</cp:revision>
  <dcterms:created xsi:type="dcterms:W3CDTF">2008-03-13T18:59:45Z</dcterms:created>
  <dcterms:modified xsi:type="dcterms:W3CDTF">2016-06-07T10:40:54Z</dcterms:modified>
</cp:coreProperties>
</file>