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89" y="2743200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3323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Conventional PCI</a:t>
            </a:r>
          </a:p>
          <a:p>
            <a:pPr algn="ctr" eaLnBrk="0" hangingPunct="0"/>
            <a:r>
              <a:rPr lang="en-US" b="1" dirty="0" smtClean="0"/>
              <a:t>(n = 617)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45030" y="5649128"/>
            <a:ext cx="14647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Ischemic </a:t>
            </a:r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Postconditioning</a:t>
            </a:r>
            <a:endParaRPr lang="en-GB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617)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DANAMI 3-iPOST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1" y="2319755"/>
            <a:ext cx="4419600" cy="2023646"/>
          </a:xfrm>
        </p:spPr>
        <p:txBody>
          <a:bodyPr/>
          <a:lstStyle/>
          <a:p>
            <a:r>
              <a:rPr lang="en-US" dirty="0"/>
              <a:t>The primary outcome, </a:t>
            </a:r>
            <a:r>
              <a:rPr lang="en-US" dirty="0" smtClean="0"/>
              <a:t>MACE, for </a:t>
            </a:r>
            <a:r>
              <a:rPr lang="en-US" dirty="0"/>
              <a:t>ischemic </a:t>
            </a:r>
            <a:r>
              <a:rPr lang="en-US" dirty="0" err="1"/>
              <a:t>postconditioning</a:t>
            </a:r>
            <a:r>
              <a:rPr lang="en-US" dirty="0"/>
              <a:t> vs. conventional PCI: 10.5% vs. 11.2%, HR 0.93, 95% CI </a:t>
            </a:r>
            <a:r>
              <a:rPr lang="en-US" dirty="0" smtClean="0"/>
              <a:t>0.66-1.30</a:t>
            </a:r>
            <a:r>
              <a:rPr lang="en-US" dirty="0"/>
              <a:t>, </a:t>
            </a:r>
            <a:r>
              <a:rPr lang="en-US" dirty="0" smtClean="0"/>
              <a:t>p = 0.66</a:t>
            </a:r>
          </a:p>
          <a:p>
            <a:r>
              <a:rPr lang="en-US" dirty="0" smtClean="0"/>
              <a:t>All-cause </a:t>
            </a:r>
            <a:r>
              <a:rPr lang="en-US" dirty="0"/>
              <a:t>mortality: 6.2% vs. 8.1%, </a:t>
            </a:r>
            <a:r>
              <a:rPr lang="en-US" dirty="0" smtClean="0"/>
              <a:t>p = 0.18; recurrent </a:t>
            </a:r>
            <a:r>
              <a:rPr lang="en-US" dirty="0"/>
              <a:t>MI: 5.4% vs. 4.7%, </a:t>
            </a:r>
            <a:r>
              <a:rPr lang="en-US" dirty="0" smtClean="0"/>
              <a:t>p = 0.64</a:t>
            </a:r>
            <a:endParaRPr lang="en-US" dirty="0"/>
          </a:p>
          <a:p>
            <a:r>
              <a:rPr lang="en-US" dirty="0" smtClean="0"/>
              <a:t>LVEF </a:t>
            </a:r>
            <a:r>
              <a:rPr lang="en-US" dirty="0"/>
              <a:t>at 18 months: 52.7% vs. 50.8%, </a:t>
            </a:r>
            <a:r>
              <a:rPr lang="en-US" dirty="0" smtClean="0"/>
              <a:t>p &lt; 0.05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presenting </a:t>
            </a:r>
            <a:r>
              <a:rPr lang="en-US" sz="1600" dirty="0"/>
              <a:t>with STEMI and undergoing primary PCI with TIMI 0-1 flow in the </a:t>
            </a:r>
            <a:r>
              <a:rPr lang="en-US" sz="1600" dirty="0" smtClean="0"/>
              <a:t>infarct vessel were </a:t>
            </a:r>
            <a:r>
              <a:rPr lang="en-US" sz="1600" dirty="0"/>
              <a:t>randomized </a:t>
            </a:r>
            <a:r>
              <a:rPr lang="en-US" sz="1600" dirty="0" smtClean="0"/>
              <a:t>to </a:t>
            </a:r>
            <a:r>
              <a:rPr lang="en-US" sz="1600" dirty="0"/>
              <a:t>ischemic </a:t>
            </a:r>
            <a:r>
              <a:rPr lang="en-US" sz="1600" dirty="0" err="1" smtClean="0"/>
              <a:t>postconditioning</a:t>
            </a:r>
            <a:r>
              <a:rPr lang="en-US" sz="1600" dirty="0" smtClean="0"/>
              <a:t> or </a:t>
            </a:r>
            <a:r>
              <a:rPr lang="en-US" sz="1600" dirty="0"/>
              <a:t>conventional </a:t>
            </a:r>
            <a:r>
              <a:rPr lang="en-US" sz="1600" dirty="0" smtClean="0"/>
              <a:t>PCI. </a:t>
            </a:r>
            <a:r>
              <a:rPr lang="en-US" sz="1600" dirty="0"/>
              <a:t>T</a:t>
            </a:r>
            <a:r>
              <a:rPr lang="en-US" sz="1600" dirty="0" smtClean="0"/>
              <a:t>hey were followed for 37.5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Presented by Dr. Thomas </a:t>
            </a:r>
            <a:r>
              <a:rPr lang="en-US" b="1" dirty="0" err="1"/>
              <a:t>Engstrøm</a:t>
            </a:r>
            <a:r>
              <a:rPr lang="en-US" b="1" dirty="0"/>
              <a:t> at ACC 2016</a:t>
            </a:r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342559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I</a:t>
            </a:r>
            <a:r>
              <a:rPr lang="en-US" sz="1400" dirty="0" smtClean="0"/>
              <a:t>schemic </a:t>
            </a:r>
            <a:r>
              <a:rPr lang="en-US" sz="1400" dirty="0" err="1"/>
              <a:t>postconditioning</a:t>
            </a:r>
            <a:r>
              <a:rPr lang="en-US" sz="1400" dirty="0"/>
              <a:t> (with short bursts of balloon occlusion immediately after establishing perfusion) </a:t>
            </a:r>
            <a:r>
              <a:rPr lang="en-US" sz="1400" dirty="0" smtClean="0"/>
              <a:t>was </a:t>
            </a:r>
            <a:r>
              <a:rPr lang="en-US" sz="1400" dirty="0"/>
              <a:t>not superior to conventional primary PCI in patients with </a:t>
            </a:r>
            <a:r>
              <a:rPr lang="en-US" sz="1400" dirty="0" smtClean="0"/>
              <a:t>STEMI</a:t>
            </a:r>
            <a:endParaRPr lang="en-US" sz="1400" dirty="0"/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Largest trial on this topic; </a:t>
            </a:r>
            <a:r>
              <a:rPr lang="en-US" sz="1400" dirty="0"/>
              <a:t>clinical utility of ischemic </a:t>
            </a:r>
            <a:r>
              <a:rPr lang="en-US" sz="1400" dirty="0" err="1"/>
              <a:t>postconditioning</a:t>
            </a:r>
            <a:r>
              <a:rPr lang="en-US" sz="1400" dirty="0"/>
              <a:t> during routine </a:t>
            </a:r>
            <a:r>
              <a:rPr lang="en-US" sz="1400" dirty="0" smtClean="0"/>
              <a:t>primary PCI appears low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8" y="2231508"/>
            <a:ext cx="1915345" cy="434975"/>
            <a:chOff x="1101" y="1488"/>
            <a:chExt cx="687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68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0.66)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78229" y="3807023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10327</TotalTime>
  <Words>185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DANAMI 3-iPOST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568</cp:revision>
  <dcterms:created xsi:type="dcterms:W3CDTF">2008-03-13T18:59:45Z</dcterms:created>
  <dcterms:modified xsi:type="dcterms:W3CDTF">2016-06-07T10:41:40Z</dcterms:modified>
</cp:coreProperties>
</file>