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30" y="2792077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2,333)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Empaglifozin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4,687)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/>
              <a:t>EMPA-REG OUTCOME</a:t>
            </a:r>
            <a:endParaRPr lang="en-US" dirty="0" smtClean="0"/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1" y="2319755"/>
            <a:ext cx="4419600" cy="2023646"/>
          </a:xfrm>
        </p:spPr>
        <p:txBody>
          <a:bodyPr/>
          <a:lstStyle/>
          <a:p>
            <a:r>
              <a:rPr lang="en-US" dirty="0" smtClean="0"/>
              <a:t>Primary </a:t>
            </a:r>
            <a:r>
              <a:rPr lang="en-US" dirty="0"/>
              <a:t>outcome, CV </a:t>
            </a:r>
            <a:r>
              <a:rPr lang="en-US" dirty="0" smtClean="0"/>
              <a:t>death/MI/stroke </a:t>
            </a:r>
            <a:r>
              <a:rPr lang="en-US" dirty="0"/>
              <a:t>for empaglifozin vs. placebo: 10.5% vs. 12.1%, </a:t>
            </a:r>
            <a:r>
              <a:rPr lang="en-US" dirty="0" smtClean="0"/>
              <a:t>p &lt; 0.001 </a:t>
            </a:r>
            <a:r>
              <a:rPr lang="en-US" dirty="0"/>
              <a:t>for </a:t>
            </a:r>
            <a:r>
              <a:rPr lang="en-US" dirty="0" err="1" smtClean="0"/>
              <a:t>noninferiority</a:t>
            </a:r>
            <a:r>
              <a:rPr lang="en-US" dirty="0"/>
              <a:t>; </a:t>
            </a:r>
            <a:r>
              <a:rPr lang="en-US" dirty="0" smtClean="0"/>
              <a:t>p = 0.04 </a:t>
            </a:r>
            <a:r>
              <a:rPr lang="en-US" dirty="0"/>
              <a:t>for </a:t>
            </a:r>
            <a:r>
              <a:rPr lang="en-US" dirty="0" smtClean="0"/>
              <a:t>superiority </a:t>
            </a:r>
          </a:p>
          <a:p>
            <a:r>
              <a:rPr lang="en-US" dirty="0" smtClean="0"/>
              <a:t>CV </a:t>
            </a:r>
            <a:r>
              <a:rPr lang="en-US" dirty="0"/>
              <a:t>death: 3.7% vs. 5.9%, </a:t>
            </a:r>
            <a:r>
              <a:rPr lang="en-US" dirty="0" smtClean="0"/>
              <a:t>p &lt; 0.001</a:t>
            </a:r>
            <a:r>
              <a:rPr lang="en-US" dirty="0"/>
              <a:t>; </a:t>
            </a:r>
            <a:r>
              <a:rPr lang="en-US" dirty="0" smtClean="0"/>
              <a:t>MI</a:t>
            </a:r>
            <a:r>
              <a:rPr lang="en-US" dirty="0"/>
              <a:t>: 4.8% vs. 5.4%, </a:t>
            </a:r>
            <a:r>
              <a:rPr lang="en-US" dirty="0" smtClean="0"/>
              <a:t>p = 0.23</a:t>
            </a:r>
            <a:r>
              <a:rPr lang="en-US" dirty="0"/>
              <a:t>; all stroke: 3.5% vs. 3.0%, </a:t>
            </a:r>
            <a:r>
              <a:rPr lang="en-US" dirty="0" smtClean="0"/>
              <a:t>p = 0.26; CHF </a:t>
            </a:r>
            <a:r>
              <a:rPr lang="en-US" dirty="0"/>
              <a:t>hospitalization: 2.7% vs. 4.1%, </a:t>
            </a:r>
            <a:r>
              <a:rPr lang="en-US" dirty="0" smtClean="0"/>
              <a:t>p = 0.002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HbA1c </a:t>
            </a:r>
            <a:r>
              <a:rPr lang="en-US" dirty="0" smtClean="0"/>
              <a:t>for </a:t>
            </a:r>
            <a:r>
              <a:rPr lang="en-US" dirty="0"/>
              <a:t>10 </a:t>
            </a:r>
            <a:r>
              <a:rPr lang="en-US" dirty="0" smtClean="0"/>
              <a:t>and 25 mg vs. placebo at </a:t>
            </a:r>
            <a:r>
              <a:rPr lang="en-US" dirty="0"/>
              <a:t>206 weeks: -0.24</a:t>
            </a:r>
            <a:r>
              <a:rPr lang="en-US" dirty="0" smtClean="0"/>
              <a:t>%, -</a:t>
            </a:r>
            <a:r>
              <a:rPr lang="en-US" dirty="0"/>
              <a:t>0.36</a:t>
            </a:r>
            <a:r>
              <a:rPr lang="en-US" dirty="0" smtClean="0"/>
              <a:t>%, respectively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of the first large-scale DM2 trials to show </a:t>
            </a:r>
            <a:r>
              <a:rPr lang="en-US" dirty="0"/>
              <a:t>an improvement in hard CV outcomes with simultaneous improvements in glycemic </a:t>
            </a:r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type 2 diabetes mellitus </a:t>
            </a:r>
            <a:r>
              <a:rPr lang="en-US" sz="1600" dirty="0" smtClean="0"/>
              <a:t>(DM2) at </a:t>
            </a:r>
            <a:r>
              <a:rPr lang="en-US" sz="1600" dirty="0"/>
              <a:t>high risk for CV events </a:t>
            </a:r>
            <a:r>
              <a:rPr lang="en-US" sz="1600" dirty="0" smtClean="0"/>
              <a:t>were </a:t>
            </a:r>
            <a:r>
              <a:rPr lang="en-US" sz="1600" dirty="0"/>
              <a:t>randomized to receive </a:t>
            </a:r>
            <a:r>
              <a:rPr lang="en-US" sz="1600" dirty="0" smtClean="0"/>
              <a:t>in a 1:1:1 fashion either empaglifozin </a:t>
            </a:r>
            <a:r>
              <a:rPr lang="en-US" sz="1600" dirty="0"/>
              <a:t>10 </a:t>
            </a:r>
            <a:r>
              <a:rPr lang="en-US" sz="1600" dirty="0" smtClean="0"/>
              <a:t>or 25 mg, </a:t>
            </a:r>
            <a:r>
              <a:rPr lang="en-US" sz="1600" dirty="0"/>
              <a:t>or placebo. They were followed for 3.1 years.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648200" y="64286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Zinman B, et al. </a:t>
            </a:r>
            <a:r>
              <a:rPr lang="da-DK" b="1" dirty="0" smtClean="0"/>
              <a:t>N Engl J </a:t>
            </a:r>
            <a:r>
              <a:rPr lang="da-DK" b="1" smtClean="0"/>
              <a:t>Med 2015;373:2117-28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Empaglifozin, a SGLT2 inhibitor, is superior </a:t>
            </a:r>
            <a:r>
              <a:rPr lang="en-US" sz="1400" dirty="0"/>
              <a:t>to placebo in improving glycemic control and reducing CV events in patients with DM2 and established </a:t>
            </a:r>
            <a:r>
              <a:rPr lang="en-US" sz="1400" dirty="0" smtClean="0"/>
              <a:t>CVD, including mortality benefit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395621" y="2234685"/>
            <a:ext cx="2185779" cy="611188"/>
            <a:chOff x="977" y="1490"/>
            <a:chExt cx="784" cy="385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977" y="1490"/>
              <a:ext cx="784" cy="385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34" y="1504"/>
              <a:ext cx="672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</a:t>
              </a:r>
              <a:r>
                <a:rPr lang="en-US" b="1" dirty="0" err="1" smtClean="0"/>
                <a:t>p</a:t>
              </a:r>
              <a:r>
                <a:rPr lang="en-US" b="1" baseline="-25000" dirty="0" err="1" smtClean="0"/>
                <a:t>noninferiority</a:t>
              </a:r>
              <a:r>
                <a:rPr lang="en-US" b="1" dirty="0" smtClean="0"/>
                <a:t> &lt; 0.001)</a:t>
              </a:r>
            </a:p>
            <a:p>
              <a:pPr>
                <a:buNone/>
              </a:pPr>
              <a:r>
                <a:rPr lang="en-US" b="1" dirty="0" smtClean="0"/>
                <a:t>(</a:t>
              </a:r>
              <a:r>
                <a:rPr lang="en-US" b="1" dirty="0" err="1" smtClean="0"/>
                <a:t>p</a:t>
              </a:r>
              <a:r>
                <a:rPr lang="en-US" b="1" baseline="-25000" dirty="0" err="1" smtClean="0"/>
                <a:t>superiority</a:t>
              </a:r>
              <a:r>
                <a:rPr lang="en-US" b="1" dirty="0" smtClean="0"/>
                <a:t>= 0.04)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10422</TotalTime>
  <Words>235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EMPA-REG OUTCOME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597</cp:revision>
  <dcterms:created xsi:type="dcterms:W3CDTF">2008-03-13T18:59:45Z</dcterms:created>
  <dcterms:modified xsi:type="dcterms:W3CDTF">2016-06-14T12:32:35Z</dcterms:modified>
</cp:coreProperties>
</file>