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FFCC99"/>
    <a:srgbClr val="9999FF"/>
    <a:srgbClr val="6666FF"/>
    <a:srgbClr val="FF9966"/>
    <a:srgbClr val="CCCDD2"/>
    <a:srgbClr val="DACCA1"/>
    <a:srgbClr val="FF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29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260047A2-CB8C-4FC8-BD66-CE47E416C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36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026A4-BB0F-4121-958F-198325CBAD1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07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068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068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82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2133600"/>
            <a:ext cx="1905000" cy="220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48200" y="2133600"/>
            <a:ext cx="3962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4419600" y="1981200"/>
            <a:ext cx="0" cy="4419600"/>
          </a:xfrm>
          <a:prstGeom prst="line">
            <a:avLst/>
          </a:prstGeom>
          <a:noFill/>
          <a:ln w="9525">
            <a:solidFill>
              <a:srgbClr val="DACCA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35469E"/>
          </a:solidFill>
          <a:latin typeface="Arial" charset="0"/>
        </a:defRPr>
      </a:lvl9pPr>
    </p:titleStyle>
    <p:bodyStyle>
      <a:lvl1pPr marL="122238" indent="-12223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png"/><Relationship Id="rId4" Type="http://schemas.openxmlformats.org/officeDocument/2006/relationships/hyperlink" Target="http://www.acc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65" y="2729625"/>
            <a:ext cx="3639011" cy="2645445"/>
          </a:xfrm>
          <a:prstGeom prst="rect">
            <a:avLst/>
          </a:prstGeom>
        </p:spPr>
      </p:pic>
      <p:sp>
        <p:nvSpPr>
          <p:cNvPr id="14348" name="Text Box 48"/>
          <p:cNvSpPr txBox="1">
            <a:spLocks noChangeArrowheads="1"/>
          </p:cNvSpPr>
          <p:nvPr/>
        </p:nvSpPr>
        <p:spPr bwMode="auto">
          <a:xfrm>
            <a:off x="2779636" y="5710535"/>
            <a:ext cx="13323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b="1" dirty="0" smtClean="0"/>
              <a:t>BA</a:t>
            </a:r>
          </a:p>
          <a:p>
            <a:pPr algn="ctr" eaLnBrk="0" hangingPunct="0"/>
            <a:r>
              <a:rPr lang="en-US" b="1" dirty="0" smtClean="0"/>
              <a:t>(n = 57)</a:t>
            </a:r>
            <a:endParaRPr lang="en-US" b="1" dirty="0"/>
          </a:p>
        </p:txBody>
      </p:sp>
      <p:sp>
        <p:nvSpPr>
          <p:cNvPr id="14363" name="Text Box 47"/>
          <p:cNvSpPr txBox="1">
            <a:spLocks noChangeArrowheads="1"/>
          </p:cNvSpPr>
          <p:nvPr/>
        </p:nvSpPr>
        <p:spPr bwMode="auto">
          <a:xfrm>
            <a:off x="782103" y="5710535"/>
            <a:ext cx="11990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DCB</a:t>
            </a:r>
          </a:p>
          <a:p>
            <a:pPr algn="ctr"/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GB" b="1" dirty="0">
                <a:solidFill>
                  <a:srgbClr val="000000"/>
                </a:solidFill>
                <a:cs typeface="Times New Roman" pitchFamily="18" charset="0"/>
              </a:rPr>
              <a:t>n </a:t>
            </a:r>
            <a:r>
              <a:rPr lang="en-GB" b="1" dirty="0" smtClean="0">
                <a:solidFill>
                  <a:srgbClr val="000000"/>
                </a:solidFill>
                <a:cs typeface="Times New Roman" pitchFamily="18" charset="0"/>
              </a:rPr>
              <a:t>= 62)</a:t>
            </a:r>
            <a:endParaRPr lang="en-US" b="1" dirty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4339" name="Rectangle 3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74637"/>
            <a:ext cx="8534400" cy="487363"/>
          </a:xfrm>
        </p:spPr>
        <p:txBody>
          <a:bodyPr/>
          <a:lstStyle/>
          <a:p>
            <a:pPr eaLnBrk="1" hangingPunct="1"/>
            <a:r>
              <a:rPr lang="en-US" dirty="0" smtClean="0"/>
              <a:t>FAIR</a:t>
            </a:r>
          </a:p>
        </p:txBody>
      </p:sp>
      <p:sp>
        <p:nvSpPr>
          <p:cNvPr id="14340" name="Rectangle 34"/>
          <p:cNvSpPr>
            <a:spLocks noGrp="1" noChangeArrowheads="1"/>
          </p:cNvSpPr>
          <p:nvPr>
            <p:ph type="body" idx="4294967295"/>
          </p:nvPr>
        </p:nvSpPr>
        <p:spPr>
          <a:xfrm>
            <a:off x="4572001" y="2319755"/>
            <a:ext cx="4419600" cy="2023646"/>
          </a:xfrm>
        </p:spPr>
        <p:txBody>
          <a:bodyPr/>
          <a:lstStyle/>
          <a:p>
            <a:pPr>
              <a:spcBef>
                <a:spcPts val="840"/>
              </a:spcBef>
            </a:pPr>
            <a:r>
              <a:rPr lang="en-US" dirty="0"/>
              <a:t>Primary endpoint, binary recurrent ISR by </a:t>
            </a:r>
            <a:r>
              <a:rPr lang="en-US" dirty="0" smtClean="0"/>
              <a:t>ultrasound (US) </a:t>
            </a:r>
            <a:r>
              <a:rPr lang="en-US" dirty="0"/>
              <a:t>at 6 months for DCB vs. </a:t>
            </a:r>
            <a:r>
              <a:rPr lang="en-US" dirty="0" smtClean="0"/>
              <a:t>BA: </a:t>
            </a:r>
            <a:r>
              <a:rPr lang="en-US" dirty="0"/>
              <a:t>15.4% vs. 44.7</a:t>
            </a:r>
            <a:r>
              <a:rPr lang="en-US" dirty="0" smtClean="0"/>
              <a:t>%; p = 0.002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Recurrent </a:t>
            </a:r>
            <a:r>
              <a:rPr lang="en-US" dirty="0"/>
              <a:t>ISR by US at 12 months: 29.5% vs. 62.5%, </a:t>
            </a:r>
            <a:r>
              <a:rPr lang="en-US" dirty="0" smtClean="0"/>
              <a:t>p = 0.004; freedom </a:t>
            </a:r>
            <a:r>
              <a:rPr lang="en-US" dirty="0"/>
              <a:t>from </a:t>
            </a:r>
            <a:r>
              <a:rPr lang="en-US" dirty="0" smtClean="0"/>
              <a:t>TLR: </a:t>
            </a:r>
            <a:r>
              <a:rPr lang="en-US" dirty="0"/>
              <a:t>90.8% vs. 52.6%, </a:t>
            </a:r>
            <a:r>
              <a:rPr lang="en-US" dirty="0" smtClean="0"/>
              <a:t>p &lt; 0.0001</a:t>
            </a:r>
            <a:endParaRPr lang="en-US" dirty="0"/>
          </a:p>
          <a:p>
            <a:pPr>
              <a:spcBef>
                <a:spcPts val="840"/>
              </a:spcBef>
            </a:pPr>
            <a:r>
              <a:rPr lang="en-US" dirty="0" smtClean="0"/>
              <a:t>Thrombosis </a:t>
            </a:r>
            <a:r>
              <a:rPr lang="en-US" dirty="0"/>
              <a:t>at 12 months: 2.1% vs. 4.5%, </a:t>
            </a:r>
            <a:r>
              <a:rPr lang="en-US" dirty="0" smtClean="0"/>
              <a:t>p = 0.52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0" y="914401"/>
            <a:ext cx="9144000" cy="1015663"/>
          </a:xfrm>
          <a:prstGeom prst="rect">
            <a:avLst/>
          </a:prstGeom>
          <a:solidFill>
            <a:srgbClr val="CCCCD3"/>
          </a:solidFill>
          <a:ln w="9525">
            <a:noFill/>
            <a:miter lim="800000"/>
            <a:headEnd/>
            <a:tailEnd/>
          </a:ln>
        </p:spPr>
        <p:txBody>
          <a:bodyPr wrap="square" lIns="457200" tIns="137160" rIns="457200" bIns="137160">
            <a:spAutoFit/>
          </a:bodyPr>
          <a:lstStyle/>
          <a:p>
            <a:r>
              <a:rPr lang="en-US" sz="1600" b="1" dirty="0" smtClean="0"/>
              <a:t>Trial design: </a:t>
            </a:r>
            <a:r>
              <a:rPr lang="en-US" sz="1600" dirty="0"/>
              <a:t>Patients with SFA </a:t>
            </a:r>
            <a:r>
              <a:rPr lang="en-US" sz="1600" dirty="0" smtClean="0"/>
              <a:t>in-stent restenosis (ISR) were randomized </a:t>
            </a:r>
            <a:r>
              <a:rPr lang="en-US" sz="1600" dirty="0"/>
              <a:t>to either </a:t>
            </a:r>
            <a:r>
              <a:rPr lang="en-US" sz="1600" dirty="0" smtClean="0"/>
              <a:t>a paclitaxel-coated balloon (DCB) (</a:t>
            </a:r>
            <a:r>
              <a:rPr lang="en-US" sz="1600" dirty="0"/>
              <a:t>dose 3.5 </a:t>
            </a:r>
            <a:r>
              <a:rPr lang="en-US" sz="1600" dirty="0" err="1" smtClean="0"/>
              <a:t>μg</a:t>
            </a:r>
            <a:r>
              <a:rPr lang="en-US" sz="1600" dirty="0" smtClean="0"/>
              <a:t>/mm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 </a:t>
            </a:r>
            <a:r>
              <a:rPr lang="en-US" sz="1600" dirty="0"/>
              <a:t>or routine balloon </a:t>
            </a:r>
            <a:r>
              <a:rPr lang="en-US" sz="1600" dirty="0" smtClean="0"/>
              <a:t>angioplasty (BA). They </a:t>
            </a:r>
            <a:r>
              <a:rPr lang="en-US" sz="1600" dirty="0"/>
              <a:t>were followed for </a:t>
            </a:r>
            <a:r>
              <a:rPr lang="en-US" sz="1600" dirty="0" smtClean="0"/>
              <a:t>12 months.</a:t>
            </a:r>
            <a:endParaRPr lang="en-US" sz="1600" dirty="0"/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4648200" y="19812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Results</a:t>
            </a:r>
          </a:p>
        </p:txBody>
      </p:sp>
      <p:sp>
        <p:nvSpPr>
          <p:cNvPr id="14343" name="Text Box 14"/>
          <p:cNvSpPr txBox="1">
            <a:spLocks noChangeArrowheads="1"/>
          </p:cNvSpPr>
          <p:nvPr/>
        </p:nvSpPr>
        <p:spPr bwMode="auto">
          <a:xfrm>
            <a:off x="4648200" y="4343400"/>
            <a:ext cx="3962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35469E"/>
                </a:solidFill>
              </a:rPr>
              <a:t>Conclusions</a:t>
            </a:r>
          </a:p>
        </p:txBody>
      </p:sp>
      <p:sp>
        <p:nvSpPr>
          <p:cNvPr id="14344" name="Text Box 37"/>
          <p:cNvSpPr txBox="1">
            <a:spLocks noChangeArrowheads="1"/>
          </p:cNvSpPr>
          <p:nvPr/>
        </p:nvSpPr>
        <p:spPr bwMode="auto">
          <a:xfrm>
            <a:off x="4648200" y="6428600"/>
            <a:ext cx="4267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a-DK" b="1" dirty="0"/>
              <a:t>Krankenberg H, et al. Circulation </a:t>
            </a:r>
            <a:r>
              <a:rPr lang="da-DK" b="1" dirty="0" smtClean="0"/>
              <a:t>2015;132:2230-6</a:t>
            </a:r>
            <a:endParaRPr lang="en-US" b="1" dirty="0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364030" y="5815191"/>
            <a:ext cx="381000" cy="28416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2094" name="Rectangle 46"/>
          <p:cNvSpPr>
            <a:spLocks noChangeArrowheads="1"/>
          </p:cNvSpPr>
          <p:nvPr/>
        </p:nvSpPr>
        <p:spPr bwMode="auto">
          <a:xfrm>
            <a:off x="2458503" y="5815191"/>
            <a:ext cx="381000" cy="28416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anchor="ctr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b="1"/>
              <a:t>      </a:t>
            </a:r>
          </a:p>
        </p:txBody>
      </p:sp>
      <p:sp>
        <p:nvSpPr>
          <p:cNvPr id="14349" name="Text Box 131"/>
          <p:cNvSpPr txBox="1">
            <a:spLocks noChangeArrowheads="1"/>
          </p:cNvSpPr>
          <p:nvPr/>
        </p:nvSpPr>
        <p:spPr bwMode="auto">
          <a:xfrm>
            <a:off x="713775" y="5329428"/>
            <a:ext cx="34894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 smtClean="0"/>
              <a:t>Primary endpoint</a:t>
            </a:r>
            <a:endParaRPr lang="en-US" sz="1400" b="1" dirty="0"/>
          </a:p>
        </p:txBody>
      </p:sp>
      <p:sp>
        <p:nvSpPr>
          <p:cNvPr id="14351" name="Rectangle 212"/>
          <p:cNvSpPr>
            <a:spLocks noChangeArrowheads="1"/>
          </p:cNvSpPr>
          <p:nvPr/>
        </p:nvSpPr>
        <p:spPr bwMode="auto">
          <a:xfrm>
            <a:off x="4510088" y="4648200"/>
            <a:ext cx="4481512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DCB is safe and effective for the treatment of ISR in the superficial femoral arteries. At 12 months, binary restenosis was close to 30% with DCB, but clinical TLR was </a:t>
            </a:r>
            <a:r>
              <a:rPr lang="en-US" sz="1400" dirty="0" smtClean="0"/>
              <a:t>&lt;10</a:t>
            </a:r>
            <a:r>
              <a:rPr lang="en-US" sz="1400" dirty="0"/>
              <a:t>%. These outcomes are fairly similar to those observed with DCBs in de novo </a:t>
            </a:r>
            <a:r>
              <a:rPr lang="en-US" sz="1400" dirty="0" smtClean="0"/>
              <a:t>lesions</a:t>
            </a:r>
          </a:p>
          <a:p>
            <a:pPr marL="122238" indent="-122238">
              <a:spcBef>
                <a:spcPct val="50000"/>
              </a:spcBef>
              <a:buFontTx/>
              <a:buChar char="•"/>
            </a:pPr>
            <a:r>
              <a:rPr lang="en-US" sz="1400" dirty="0"/>
              <a:t>I</a:t>
            </a:r>
            <a:r>
              <a:rPr lang="en-US" sz="1400" dirty="0" smtClean="0"/>
              <a:t>mportant </a:t>
            </a:r>
            <a:r>
              <a:rPr lang="en-US" sz="1400" dirty="0"/>
              <a:t>trial since long-term patency following SFA ISR treatment remains poor</a:t>
            </a:r>
          </a:p>
        </p:txBody>
      </p:sp>
      <p:grpSp>
        <p:nvGrpSpPr>
          <p:cNvPr id="20" name="Group 91"/>
          <p:cNvGrpSpPr>
            <a:grpSpLocks/>
          </p:cNvGrpSpPr>
          <p:nvPr/>
        </p:nvGrpSpPr>
        <p:grpSpPr bwMode="auto">
          <a:xfrm>
            <a:off x="1794288" y="2294650"/>
            <a:ext cx="1968317" cy="434975"/>
            <a:chOff x="1065" y="1488"/>
            <a:chExt cx="706" cy="274"/>
          </a:xfrm>
        </p:grpSpPr>
        <p:sp>
          <p:nvSpPr>
            <p:cNvPr id="21" name="AutoShape 38"/>
            <p:cNvSpPr>
              <a:spLocks noChangeArrowheads="1"/>
            </p:cNvSpPr>
            <p:nvPr/>
          </p:nvSpPr>
          <p:spPr bwMode="auto">
            <a:xfrm>
              <a:off x="1082" y="1488"/>
              <a:ext cx="352" cy="274"/>
            </a:xfrm>
            <a:prstGeom prst="roundRect">
              <a:avLst>
                <a:gd name="adj" fmla="val 16667"/>
              </a:avLst>
            </a:prstGeom>
            <a:solidFill>
              <a:srgbClr val="CCCDD2"/>
            </a:solidFill>
            <a:ln w="9525">
              <a:solidFill>
                <a:srgbClr val="CCCDD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200"/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1065" y="1528"/>
              <a:ext cx="70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1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smtClean="0"/>
                <a:t>(p = 0.002)</a:t>
              </a:r>
              <a:endParaRPr lang="en-US" b="1" dirty="0"/>
            </a:p>
          </p:txBody>
        </p:sp>
      </p:grpSp>
      <p:pic>
        <p:nvPicPr>
          <p:cNvPr id="23" name="Picture 22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206" y="6423212"/>
            <a:ext cx="1243013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33"/>
          <p:cNvSpPr txBox="1">
            <a:spLocks noChangeArrowheads="1"/>
          </p:cNvSpPr>
          <p:nvPr/>
        </p:nvSpPr>
        <p:spPr bwMode="auto">
          <a:xfrm>
            <a:off x="38197" y="3807023"/>
            <a:ext cx="49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 smtClean="0"/>
              <a:t>%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10432</TotalTime>
  <Words>210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FAIR</vt:lpstr>
    </vt:vector>
  </TitlesOfParts>
  <Company>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mmaines</dc:creator>
  <cp:lastModifiedBy>Patrick Jennings (ACCF Contractor)</cp:lastModifiedBy>
  <cp:revision>600</cp:revision>
  <dcterms:created xsi:type="dcterms:W3CDTF">2008-03-13T18:59:45Z</dcterms:created>
  <dcterms:modified xsi:type="dcterms:W3CDTF">2016-06-14T12:33:12Z</dcterms:modified>
</cp:coreProperties>
</file>