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00"/>
    <a:srgbClr val="FFCC99"/>
    <a:srgbClr val="9999FF"/>
    <a:srgbClr val="6666FF"/>
    <a:srgbClr val="FF9966"/>
    <a:srgbClr val="CCCDD2"/>
    <a:srgbClr val="DACCA1"/>
    <a:srgbClr val="FFCC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92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129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fld id="{260047A2-CB8C-4FC8-BD66-CE47E416CF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360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1026A4-BB0F-4121-958F-198325CBAD1E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50715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068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068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82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056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48200" y="2133600"/>
            <a:ext cx="3962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auto">
          <a:xfrm flipH="1">
            <a:off x="4419600" y="1981200"/>
            <a:ext cx="0" cy="4419600"/>
          </a:xfrm>
          <a:prstGeom prst="line">
            <a:avLst/>
          </a:prstGeom>
          <a:noFill/>
          <a:ln w="9525">
            <a:solidFill>
              <a:srgbClr val="DACCA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9pPr>
    </p:titleStyle>
    <p:bodyStyle>
      <a:lvl1pPr marL="122238" indent="-122238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hyperlink" Target="http://www.acc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747" y="2695371"/>
            <a:ext cx="3632916" cy="2645445"/>
          </a:xfrm>
          <a:prstGeom prst="rect">
            <a:avLst/>
          </a:prstGeom>
        </p:spPr>
      </p:pic>
      <p:sp>
        <p:nvSpPr>
          <p:cNvPr id="14348" name="Text Box 48"/>
          <p:cNvSpPr txBox="1">
            <a:spLocks noChangeArrowheads="1"/>
          </p:cNvSpPr>
          <p:nvPr/>
        </p:nvSpPr>
        <p:spPr bwMode="auto">
          <a:xfrm>
            <a:off x="641936" y="5685085"/>
            <a:ext cx="181656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b="1" dirty="0" err="1" smtClean="0"/>
              <a:t>Impedence</a:t>
            </a:r>
            <a:r>
              <a:rPr lang="en-US" b="1" dirty="0" smtClean="0"/>
              <a:t>-guided management</a:t>
            </a:r>
          </a:p>
          <a:p>
            <a:pPr algn="ctr" eaLnBrk="0" hangingPunct="0"/>
            <a:r>
              <a:rPr lang="en-US" b="1" dirty="0" smtClean="0"/>
              <a:t>(n = 128)</a:t>
            </a:r>
            <a:endParaRPr lang="en-US" b="1" dirty="0"/>
          </a:p>
        </p:txBody>
      </p:sp>
      <p:sp>
        <p:nvSpPr>
          <p:cNvPr id="14363" name="Text Box 47"/>
          <p:cNvSpPr txBox="1">
            <a:spLocks noChangeArrowheads="1"/>
          </p:cNvSpPr>
          <p:nvPr/>
        </p:nvSpPr>
        <p:spPr bwMode="auto">
          <a:xfrm>
            <a:off x="2561597" y="5682064"/>
            <a:ext cx="177949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Routine </a:t>
            </a:r>
          </a:p>
          <a:p>
            <a:pPr algn="ctr"/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management</a:t>
            </a:r>
            <a:endParaRPr lang="en-GB" b="1" dirty="0">
              <a:solidFill>
                <a:srgbClr val="000000"/>
              </a:solidFill>
              <a:cs typeface="Times New Roman" pitchFamily="18" charset="0"/>
            </a:endParaRPr>
          </a:p>
          <a:p>
            <a:pPr algn="ctr"/>
            <a:r>
              <a:rPr lang="en-GB" b="1" dirty="0">
                <a:solidFill>
                  <a:srgbClr val="000000"/>
                </a:solidFill>
                <a:cs typeface="Times New Roman" pitchFamily="18" charset="0"/>
              </a:rPr>
              <a:t>(n </a:t>
            </a:r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= 128)</a:t>
            </a:r>
            <a:endParaRPr lang="en-US" b="1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14339" name="Rectangle 33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274637"/>
            <a:ext cx="8534400" cy="487363"/>
          </a:xfrm>
        </p:spPr>
        <p:txBody>
          <a:bodyPr/>
          <a:lstStyle/>
          <a:p>
            <a:pPr eaLnBrk="1" hangingPunct="1"/>
            <a:r>
              <a:rPr lang="en-US" dirty="0" smtClean="0"/>
              <a:t>IMPEDENCE-HF</a:t>
            </a:r>
          </a:p>
        </p:txBody>
      </p:sp>
      <p:sp>
        <p:nvSpPr>
          <p:cNvPr id="14340" name="Rectangle 34"/>
          <p:cNvSpPr>
            <a:spLocks noGrp="1" noChangeArrowheads="1"/>
          </p:cNvSpPr>
          <p:nvPr>
            <p:ph type="body" idx="4294967295"/>
          </p:nvPr>
        </p:nvSpPr>
        <p:spPr>
          <a:xfrm>
            <a:off x="4572000" y="2362200"/>
            <a:ext cx="4556125" cy="1828800"/>
          </a:xfrm>
        </p:spPr>
        <p:txBody>
          <a:bodyPr/>
          <a:lstStyle/>
          <a:p>
            <a:r>
              <a:rPr lang="en-US" dirty="0"/>
              <a:t>Primary outcome, rate of hospitalization at 1 year for </a:t>
            </a:r>
            <a:r>
              <a:rPr lang="en-US" dirty="0" smtClean="0"/>
              <a:t>lung impedance-guided </a:t>
            </a:r>
            <a:r>
              <a:rPr lang="en-US" dirty="0"/>
              <a:t>arm vs. routine management: 0.52 vs. 1.23 per </a:t>
            </a:r>
            <a:r>
              <a:rPr lang="en-US" dirty="0" smtClean="0"/>
              <a:t>patient-year (PY), p &lt; 0.001</a:t>
            </a:r>
          </a:p>
          <a:p>
            <a:endParaRPr lang="en-US" dirty="0"/>
          </a:p>
          <a:p>
            <a:r>
              <a:rPr lang="en-US" dirty="0"/>
              <a:t> Significant reductions </a:t>
            </a:r>
            <a:r>
              <a:rPr lang="en-US" dirty="0" smtClean="0"/>
              <a:t>were noted </a:t>
            </a:r>
            <a:r>
              <a:rPr lang="en-US" dirty="0"/>
              <a:t>in all-cause and cardiac mortality with </a:t>
            </a:r>
            <a:r>
              <a:rPr lang="en-US" dirty="0" smtClean="0"/>
              <a:t>lung impedance </a:t>
            </a:r>
            <a:r>
              <a:rPr lang="en-US" dirty="0"/>
              <a:t>guidance (</a:t>
            </a:r>
            <a:r>
              <a:rPr lang="en-US" dirty="0" smtClean="0"/>
              <a:t>p &lt; 0.001 </a:t>
            </a:r>
            <a:r>
              <a:rPr lang="en-US" dirty="0"/>
              <a:t>for both</a:t>
            </a:r>
            <a:r>
              <a:rPr lang="en-US" dirty="0" smtClean="0"/>
              <a:t>)</a:t>
            </a:r>
            <a:endParaRPr lang="en-US" dirty="0"/>
          </a:p>
          <a:p>
            <a:endParaRPr lang="en-US" dirty="0"/>
          </a:p>
        </p:txBody>
      </p:sp>
      <p:sp>
        <p:nvSpPr>
          <p:cNvPr id="14341" name="Text Box 10"/>
          <p:cNvSpPr txBox="1">
            <a:spLocks noChangeArrowheads="1"/>
          </p:cNvSpPr>
          <p:nvPr/>
        </p:nvSpPr>
        <p:spPr bwMode="auto">
          <a:xfrm>
            <a:off x="0" y="914401"/>
            <a:ext cx="9144000" cy="769441"/>
          </a:xfrm>
          <a:prstGeom prst="rect">
            <a:avLst/>
          </a:prstGeom>
          <a:solidFill>
            <a:srgbClr val="CCCCD3"/>
          </a:solidFill>
          <a:ln w="9525">
            <a:noFill/>
            <a:miter lim="800000"/>
            <a:headEnd/>
            <a:tailEnd/>
          </a:ln>
        </p:spPr>
        <p:txBody>
          <a:bodyPr wrap="square" lIns="457200" tIns="137160" rIns="457200" bIns="137160">
            <a:spAutoFit/>
          </a:bodyPr>
          <a:lstStyle/>
          <a:p>
            <a:r>
              <a:rPr lang="en-US" sz="1600" b="1" dirty="0" smtClean="0"/>
              <a:t>Trial design: </a:t>
            </a:r>
            <a:r>
              <a:rPr lang="en-US" sz="1600" dirty="0"/>
              <a:t>Patients with chronic </a:t>
            </a:r>
            <a:r>
              <a:rPr lang="en-US" sz="1600" dirty="0" err="1"/>
              <a:t>HFrEF</a:t>
            </a:r>
            <a:r>
              <a:rPr lang="en-US" sz="1600" dirty="0"/>
              <a:t> were randomized </a:t>
            </a:r>
            <a:r>
              <a:rPr lang="en-US" sz="1600" dirty="0" smtClean="0"/>
              <a:t>to </a:t>
            </a:r>
            <a:r>
              <a:rPr lang="en-US" sz="1600" dirty="0"/>
              <a:t>either </a:t>
            </a:r>
            <a:r>
              <a:rPr lang="en-US" sz="1600" dirty="0" smtClean="0"/>
              <a:t>noninvasive </a:t>
            </a:r>
            <a:r>
              <a:rPr lang="en-US" sz="1600" dirty="0"/>
              <a:t>lung impedance-guided </a:t>
            </a:r>
            <a:r>
              <a:rPr lang="en-US" sz="1600" dirty="0" smtClean="0"/>
              <a:t>management </a:t>
            </a:r>
            <a:r>
              <a:rPr lang="en-US" sz="1600" dirty="0"/>
              <a:t>or routine </a:t>
            </a:r>
            <a:r>
              <a:rPr lang="en-US" sz="1600" dirty="0" smtClean="0"/>
              <a:t>management. </a:t>
            </a:r>
            <a:r>
              <a:rPr lang="en-US" sz="1600" dirty="0"/>
              <a:t>They were followed for </a:t>
            </a:r>
            <a:r>
              <a:rPr lang="en-US" sz="1600" dirty="0" smtClean="0"/>
              <a:t>90 days.</a:t>
            </a:r>
            <a:endParaRPr lang="en-US" sz="1600" dirty="0"/>
          </a:p>
        </p:txBody>
      </p:sp>
      <p:sp>
        <p:nvSpPr>
          <p:cNvPr id="14342" name="Text Box 13"/>
          <p:cNvSpPr txBox="1">
            <a:spLocks noChangeArrowheads="1"/>
          </p:cNvSpPr>
          <p:nvPr/>
        </p:nvSpPr>
        <p:spPr bwMode="auto">
          <a:xfrm>
            <a:off x="4648200" y="1981200"/>
            <a:ext cx="3962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Results</a:t>
            </a:r>
          </a:p>
        </p:txBody>
      </p:sp>
      <p:sp>
        <p:nvSpPr>
          <p:cNvPr id="14343" name="Text Box 14"/>
          <p:cNvSpPr txBox="1">
            <a:spLocks noChangeArrowheads="1"/>
          </p:cNvSpPr>
          <p:nvPr/>
        </p:nvSpPr>
        <p:spPr bwMode="auto">
          <a:xfrm>
            <a:off x="4648200" y="4343400"/>
            <a:ext cx="3962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Conclusions</a:t>
            </a:r>
          </a:p>
        </p:txBody>
      </p:sp>
      <p:sp>
        <p:nvSpPr>
          <p:cNvPr id="14344" name="Text Box 37"/>
          <p:cNvSpPr txBox="1">
            <a:spLocks noChangeArrowheads="1"/>
          </p:cNvSpPr>
          <p:nvPr/>
        </p:nvSpPr>
        <p:spPr bwMode="auto">
          <a:xfrm>
            <a:off x="4585447" y="6505575"/>
            <a:ext cx="4267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/>
              <a:t>Presented by Dr. </a:t>
            </a:r>
            <a:r>
              <a:rPr lang="en-US" b="1" dirty="0" err="1"/>
              <a:t>Shochat</a:t>
            </a:r>
            <a:r>
              <a:rPr lang="en-US" b="1" dirty="0"/>
              <a:t> at ACC 2016</a:t>
            </a:r>
          </a:p>
        </p:txBody>
      </p:sp>
      <p:sp>
        <p:nvSpPr>
          <p:cNvPr id="2093" name="Rectangle 45"/>
          <p:cNvSpPr>
            <a:spLocks noChangeArrowheads="1"/>
          </p:cNvSpPr>
          <p:nvPr/>
        </p:nvSpPr>
        <p:spPr bwMode="auto">
          <a:xfrm>
            <a:off x="364030" y="5815191"/>
            <a:ext cx="381000" cy="284163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2094" name="Rectangle 46"/>
          <p:cNvSpPr>
            <a:spLocks noChangeArrowheads="1"/>
          </p:cNvSpPr>
          <p:nvPr/>
        </p:nvSpPr>
        <p:spPr bwMode="auto">
          <a:xfrm>
            <a:off x="2458503" y="5773835"/>
            <a:ext cx="381000" cy="284163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14349" name="Text Box 131"/>
          <p:cNvSpPr txBox="1">
            <a:spLocks noChangeArrowheads="1"/>
          </p:cNvSpPr>
          <p:nvPr/>
        </p:nvSpPr>
        <p:spPr bwMode="auto">
          <a:xfrm>
            <a:off x="791192" y="5181145"/>
            <a:ext cx="348945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 smtClean="0"/>
              <a:t>Primary outcome</a:t>
            </a:r>
            <a:endParaRPr lang="en-US" sz="1400" b="1" dirty="0"/>
          </a:p>
        </p:txBody>
      </p:sp>
      <p:sp>
        <p:nvSpPr>
          <p:cNvPr id="14351" name="Rectangle 212"/>
          <p:cNvSpPr>
            <a:spLocks noChangeArrowheads="1"/>
          </p:cNvSpPr>
          <p:nvPr/>
        </p:nvSpPr>
        <p:spPr bwMode="auto">
          <a:xfrm>
            <a:off x="4510088" y="4648200"/>
            <a:ext cx="4481512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 smtClean="0"/>
              <a:t>Noninvasive lung impedance-guided </a:t>
            </a:r>
            <a:r>
              <a:rPr lang="en-US" sz="1400" dirty="0"/>
              <a:t>management </a:t>
            </a:r>
            <a:r>
              <a:rPr lang="en-US" sz="1400" dirty="0" smtClean="0"/>
              <a:t>was superior </a:t>
            </a:r>
            <a:r>
              <a:rPr lang="en-US" sz="1400" dirty="0"/>
              <a:t>to routine management in reducing CHF hospitalizations at 1 year and </a:t>
            </a:r>
            <a:r>
              <a:rPr lang="en-US" sz="1400" dirty="0" smtClean="0"/>
              <a:t>beyond; this </a:t>
            </a:r>
            <a:r>
              <a:rPr lang="en-US" sz="1400" dirty="0"/>
              <a:t>is a small proof-of-concept study done at 2 </a:t>
            </a:r>
            <a:r>
              <a:rPr lang="en-US" sz="1400" dirty="0" smtClean="0"/>
              <a:t>centers</a:t>
            </a:r>
          </a:p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/>
              <a:t>Future studies will need to validate these findings in a larger multicenter </a:t>
            </a:r>
            <a:r>
              <a:rPr lang="en-US" sz="1400" dirty="0" smtClean="0"/>
              <a:t>setting</a:t>
            </a:r>
            <a:endParaRPr lang="en-US" sz="1400" dirty="0"/>
          </a:p>
        </p:txBody>
      </p:sp>
      <p:sp>
        <p:nvSpPr>
          <p:cNvPr id="14367" name="Text Box 233"/>
          <p:cNvSpPr txBox="1">
            <a:spLocks noChangeArrowheads="1"/>
          </p:cNvSpPr>
          <p:nvPr/>
        </p:nvSpPr>
        <p:spPr bwMode="auto">
          <a:xfrm>
            <a:off x="154429" y="3789780"/>
            <a:ext cx="83617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 smtClean="0"/>
              <a:t>/PY</a:t>
            </a:r>
            <a:endParaRPr lang="en-US" sz="1400" b="1" dirty="0"/>
          </a:p>
        </p:txBody>
      </p:sp>
      <p:grpSp>
        <p:nvGrpSpPr>
          <p:cNvPr id="20" name="Group 91"/>
          <p:cNvGrpSpPr>
            <a:grpSpLocks/>
          </p:cNvGrpSpPr>
          <p:nvPr/>
        </p:nvGrpSpPr>
        <p:grpSpPr bwMode="auto">
          <a:xfrm>
            <a:off x="1590978" y="2091983"/>
            <a:ext cx="1941237" cy="425450"/>
            <a:chOff x="1008" y="1488"/>
            <a:chExt cx="672" cy="268"/>
          </a:xfrm>
        </p:grpSpPr>
        <p:sp>
          <p:nvSpPr>
            <p:cNvPr id="21" name="AutoShape 38"/>
            <p:cNvSpPr>
              <a:spLocks noChangeArrowheads="1"/>
            </p:cNvSpPr>
            <p:nvPr/>
          </p:nvSpPr>
          <p:spPr bwMode="auto">
            <a:xfrm>
              <a:off x="1008" y="1488"/>
              <a:ext cx="672" cy="268"/>
            </a:xfrm>
            <a:prstGeom prst="roundRect">
              <a:avLst>
                <a:gd name="adj" fmla="val 16667"/>
              </a:avLst>
            </a:prstGeom>
            <a:solidFill>
              <a:srgbClr val="CCCDD2"/>
            </a:solidFill>
            <a:ln w="9525">
              <a:solidFill>
                <a:srgbClr val="CCCDD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200"/>
            </a:p>
          </p:txBody>
        </p:sp>
        <p:sp>
          <p:nvSpPr>
            <p:cNvPr id="22" name="Text Box 40"/>
            <p:cNvSpPr txBox="1">
              <a:spLocks noChangeArrowheads="1"/>
            </p:cNvSpPr>
            <p:nvPr/>
          </p:nvSpPr>
          <p:spPr bwMode="auto">
            <a:xfrm>
              <a:off x="1008" y="1516"/>
              <a:ext cx="672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/>
                <a:t>(</a:t>
              </a:r>
              <a:r>
                <a:rPr lang="en-US" altLang="en-US" b="1" dirty="0" smtClean="0"/>
                <a:t>p &lt; 0.001)</a:t>
              </a:r>
              <a:endParaRPr lang="en-US" altLang="en-US" b="1" dirty="0"/>
            </a:p>
          </p:txBody>
        </p:sp>
      </p:grpSp>
      <p:pic>
        <p:nvPicPr>
          <p:cNvPr id="23" name="Picture 22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206" y="6423212"/>
            <a:ext cx="1243013" cy="33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10164</TotalTime>
  <Words>135</Words>
  <Application>Microsoft Office PowerPoint</Application>
  <PresentationFormat>On-screen Show (4:3)</PresentationFormat>
  <Paragraphs>21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IMPEDENCE-HF</vt:lpstr>
    </vt:vector>
  </TitlesOfParts>
  <Company>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mmaines</dc:creator>
  <cp:lastModifiedBy>Patrick Jennings (ACCF Contractor)</cp:lastModifiedBy>
  <cp:revision>534</cp:revision>
  <dcterms:created xsi:type="dcterms:W3CDTF">2008-03-13T18:59:45Z</dcterms:created>
  <dcterms:modified xsi:type="dcterms:W3CDTF">2016-05-25T13:24:14Z</dcterms:modified>
</cp:coreProperties>
</file>