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641936" y="5685085"/>
            <a:ext cx="1816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err="1" smtClean="0"/>
              <a:t>Losmapimod</a:t>
            </a:r>
            <a:endParaRPr lang="en-US" b="1" dirty="0" smtClean="0"/>
          </a:p>
          <a:p>
            <a:pPr algn="ctr" eaLnBrk="0" hangingPunct="0"/>
            <a:r>
              <a:rPr lang="en-US" b="1" dirty="0" smtClean="0"/>
              <a:t>(n = 1,738)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2561597" y="5682064"/>
            <a:ext cx="17794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Placebo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(n = 1,765)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LATITUDE-TIMI 60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62200"/>
            <a:ext cx="4556125" cy="2057400"/>
          </a:xfrm>
        </p:spPr>
        <p:txBody>
          <a:bodyPr/>
          <a:lstStyle/>
          <a:p>
            <a:r>
              <a:rPr lang="en-US" dirty="0"/>
              <a:t>Primary outcome, CV death/MI/recurrent ischemia requiring revascularization at 12 weeks, for </a:t>
            </a:r>
            <a:r>
              <a:rPr lang="en-US" dirty="0" err="1"/>
              <a:t>losmapimod</a:t>
            </a:r>
            <a:r>
              <a:rPr lang="en-US" dirty="0"/>
              <a:t> vs. placebo: 8.1% vs. 7.0%, </a:t>
            </a:r>
            <a:r>
              <a:rPr lang="en-US" dirty="0" smtClean="0"/>
              <a:t>p = 0.24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CV death: 2.1% vs. 2.5</a:t>
            </a:r>
            <a:r>
              <a:rPr lang="en-US" dirty="0" smtClean="0"/>
              <a:t>%; MI</a:t>
            </a:r>
            <a:r>
              <a:rPr lang="en-US" dirty="0"/>
              <a:t>: 5.3% vs. 4.3</a:t>
            </a:r>
            <a:r>
              <a:rPr lang="en-US" dirty="0" smtClean="0"/>
              <a:t>%, stroke</a:t>
            </a:r>
            <a:r>
              <a:rPr lang="en-US" dirty="0"/>
              <a:t>: 0.8% vs. 0.9</a:t>
            </a:r>
            <a:r>
              <a:rPr lang="en-US" dirty="0" smtClean="0"/>
              <a:t>%</a:t>
            </a:r>
          </a:p>
          <a:p>
            <a:endParaRPr lang="en-US" dirty="0"/>
          </a:p>
          <a:p>
            <a:r>
              <a:rPr lang="en-US" dirty="0"/>
              <a:t>Definite or probable stent thrombosis: 0.9% vs. 1.5%</a:t>
            </a:r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hospitalized with AMI on guideline-recommended therapy were randomized in a 1:1 fashion to either </a:t>
            </a:r>
            <a:r>
              <a:rPr lang="en-US" sz="1600" dirty="0" err="1"/>
              <a:t>losmapimod</a:t>
            </a:r>
            <a:r>
              <a:rPr lang="en-US" sz="1600" dirty="0"/>
              <a:t> 7.5 mg BID </a:t>
            </a:r>
            <a:r>
              <a:rPr lang="en-US" sz="1600" dirty="0" smtClean="0"/>
              <a:t>or placebo. They </a:t>
            </a:r>
            <a:r>
              <a:rPr lang="en-US" sz="1600" dirty="0"/>
              <a:t>were followed for </a:t>
            </a:r>
            <a:r>
              <a:rPr lang="en-US" sz="1600" dirty="0" smtClean="0"/>
              <a:t>12 weeks.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err="1" smtClean="0"/>
              <a:t>O’Donoghue</a:t>
            </a:r>
            <a:r>
              <a:rPr lang="en-US" b="1" dirty="0" smtClean="0"/>
              <a:t> at </a:t>
            </a:r>
            <a:r>
              <a:rPr lang="en-US" b="1" dirty="0"/>
              <a:t>ACC 2016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Losmapimod</a:t>
            </a:r>
            <a:r>
              <a:rPr lang="en-US" sz="1400" dirty="0" smtClean="0"/>
              <a:t>, </a:t>
            </a:r>
            <a:r>
              <a:rPr lang="en-US" sz="1400" dirty="0"/>
              <a:t>a selective and reversible p38 MAP kinase </a:t>
            </a:r>
            <a:r>
              <a:rPr lang="en-US" sz="1400" dirty="0" smtClean="0"/>
              <a:t>inhibitor, was not </a:t>
            </a:r>
            <a:r>
              <a:rPr lang="en-US" sz="1400" dirty="0"/>
              <a:t>superior to placebo in reducing adverse CV events at 12 weeks in patients hospitalized with an AMI and on </a:t>
            </a:r>
            <a:r>
              <a:rPr lang="en-US" sz="1400" dirty="0" smtClean="0"/>
              <a:t>OMT; the </a:t>
            </a:r>
            <a:r>
              <a:rPr lang="en-US" sz="1400" dirty="0"/>
              <a:t>trial had to be terminated early due to </a:t>
            </a:r>
            <a:r>
              <a:rPr lang="en-US" sz="1400" dirty="0" smtClean="0"/>
              <a:t>futility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Losmapimod</a:t>
            </a:r>
            <a:r>
              <a:rPr lang="en-US" sz="1400" dirty="0" smtClean="0"/>
              <a:t> </a:t>
            </a:r>
            <a:r>
              <a:rPr lang="en-US" sz="1400" dirty="0"/>
              <a:t>reduced </a:t>
            </a:r>
            <a:r>
              <a:rPr lang="en-US" sz="1400" dirty="0" err="1" smtClean="0"/>
              <a:t>hs</a:t>
            </a:r>
            <a:r>
              <a:rPr lang="en-US" sz="1400" dirty="0" smtClean="0"/>
              <a:t>-CRP </a:t>
            </a:r>
            <a:r>
              <a:rPr lang="en-US" sz="1400" dirty="0"/>
              <a:t>levels, but this did not translate into a clinical benefit at 12 </a:t>
            </a:r>
            <a:r>
              <a:rPr lang="en-US" sz="1400" dirty="0" smtClean="0"/>
              <a:t>weeks</a:t>
            </a:r>
            <a:endParaRPr lang="en-US" sz="1400" dirty="0"/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590978" y="2091983"/>
            <a:ext cx="1941237" cy="425450"/>
            <a:chOff x="1008" y="1488"/>
            <a:chExt cx="672" cy="268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08" y="151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/>
                <a:t>(</a:t>
              </a:r>
              <a:r>
                <a:rPr lang="en-US" altLang="en-US" b="1" dirty="0" smtClean="0"/>
                <a:t>p = 0.24)</a:t>
              </a:r>
              <a:endParaRPr lang="en-US" altLang="en-US" b="1" dirty="0"/>
            </a:p>
          </p:txBody>
        </p:sp>
      </p:grpSp>
      <p:pic>
        <p:nvPicPr>
          <p:cNvPr id="23" name="Picture 2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30" y="2620945"/>
            <a:ext cx="3632916" cy="2645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10178</TotalTime>
  <Words>192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LATITUDE-TIMI 60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535</cp:revision>
  <dcterms:created xsi:type="dcterms:W3CDTF">2008-03-13T18:59:45Z</dcterms:created>
  <dcterms:modified xsi:type="dcterms:W3CDTF">2016-05-25T13:23:38Z</dcterms:modified>
</cp:coreProperties>
</file>