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30" y="2689588"/>
            <a:ext cx="3632916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870917" y="5649128"/>
            <a:ext cx="10837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SAVR</a:t>
            </a:r>
          </a:p>
          <a:p>
            <a:pPr algn="ctr" eaLnBrk="0" hangingPunct="0"/>
            <a:r>
              <a:rPr lang="en-US" b="1" dirty="0" smtClean="0"/>
              <a:t>(n = 1,021)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00881" y="5649128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TAVR</a:t>
            </a:r>
            <a:endParaRPr lang="en-GB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(n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1,011)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PARTNER 2A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5"/>
            <a:ext cx="4556125" cy="1871245"/>
          </a:xfrm>
        </p:spPr>
        <p:txBody>
          <a:bodyPr/>
          <a:lstStyle/>
          <a:p>
            <a:r>
              <a:rPr lang="en-US" dirty="0"/>
              <a:t>Primary endpoint: All-cause mortality or disabling stroke for TAVR vs. </a:t>
            </a:r>
            <a:r>
              <a:rPr lang="en-US" dirty="0" smtClean="0"/>
              <a:t>SAVR: </a:t>
            </a:r>
            <a:r>
              <a:rPr lang="en-US" dirty="0"/>
              <a:t>19.3% vs. 21.1%, </a:t>
            </a:r>
            <a:r>
              <a:rPr lang="en-US" dirty="0" smtClean="0"/>
              <a:t>p = 0.001 </a:t>
            </a:r>
            <a:r>
              <a:rPr lang="en-US" dirty="0"/>
              <a:t>for </a:t>
            </a:r>
            <a:r>
              <a:rPr lang="en-US" dirty="0" err="1" smtClean="0"/>
              <a:t>noninferiority</a:t>
            </a:r>
            <a:r>
              <a:rPr lang="en-US" dirty="0"/>
              <a:t>, </a:t>
            </a:r>
            <a:r>
              <a:rPr lang="en-US" dirty="0" smtClean="0"/>
              <a:t>p = 0.33 </a:t>
            </a:r>
            <a:r>
              <a:rPr lang="en-US" dirty="0"/>
              <a:t>for </a:t>
            </a:r>
            <a:r>
              <a:rPr lang="en-US" dirty="0" smtClean="0"/>
              <a:t>superiority</a:t>
            </a:r>
          </a:p>
          <a:p>
            <a:r>
              <a:rPr lang="en-US" dirty="0" smtClean="0"/>
              <a:t>CV </a:t>
            </a:r>
            <a:r>
              <a:rPr lang="en-US" dirty="0"/>
              <a:t>mortality: 10.1% vs. 11.3%, </a:t>
            </a:r>
            <a:r>
              <a:rPr lang="en-US" dirty="0" smtClean="0"/>
              <a:t>p = 0.38; disabling </a:t>
            </a:r>
            <a:r>
              <a:rPr lang="en-US" dirty="0"/>
              <a:t>stroke: 6.2% vs. 6.4%, </a:t>
            </a:r>
            <a:r>
              <a:rPr lang="en-US" dirty="0" smtClean="0"/>
              <a:t>p = 0.83</a:t>
            </a:r>
          </a:p>
          <a:p>
            <a:r>
              <a:rPr lang="en-US" dirty="0"/>
              <a:t>Major vascular complication at 30 days: 7.9% vs. 5.0%, </a:t>
            </a:r>
            <a:r>
              <a:rPr lang="en-US" dirty="0" smtClean="0"/>
              <a:t>p = 0.008; </a:t>
            </a:r>
            <a:r>
              <a:rPr lang="en-US" dirty="0"/>
              <a:t>new AF at 30 days: 9.1% vs. 26.4%, </a:t>
            </a:r>
            <a:r>
              <a:rPr lang="en-US" dirty="0" smtClean="0"/>
              <a:t>p &lt; 0.001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 smtClean="0"/>
              <a:t>Intermediate-risk </a:t>
            </a:r>
            <a:r>
              <a:rPr lang="en-US" sz="1600" dirty="0"/>
              <a:t>patients </a:t>
            </a:r>
            <a:r>
              <a:rPr lang="en-US" sz="1600" dirty="0" smtClean="0"/>
              <a:t>with </a:t>
            </a:r>
            <a:r>
              <a:rPr lang="en-US" sz="1600" dirty="0"/>
              <a:t>aortic stenosis </a:t>
            </a:r>
            <a:r>
              <a:rPr lang="en-US" sz="1600" dirty="0" smtClean="0"/>
              <a:t>(</a:t>
            </a:r>
            <a:r>
              <a:rPr lang="en-US" sz="1600" dirty="0"/>
              <a:t>STS </a:t>
            </a:r>
            <a:r>
              <a:rPr lang="en-US" sz="1600"/>
              <a:t>PROM </a:t>
            </a:r>
            <a:r>
              <a:rPr lang="en-US" sz="1600" smtClean="0"/>
              <a:t>score 4-8</a:t>
            </a:r>
            <a:r>
              <a:rPr lang="en-US" sz="1600" dirty="0" smtClean="0"/>
              <a:t>%) were randomized to </a:t>
            </a:r>
            <a:r>
              <a:rPr lang="en-US" sz="1600" dirty="0"/>
              <a:t>undergo either TAVR </a:t>
            </a:r>
            <a:r>
              <a:rPr lang="en-US" sz="1600" dirty="0" smtClean="0"/>
              <a:t>or SAVR, stratified by access route. They were followed for 2 years.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Leon </a:t>
            </a:r>
            <a:r>
              <a:rPr lang="en-US" b="1" dirty="0" smtClean="0"/>
              <a:t>MB, et al. N </a:t>
            </a:r>
            <a:r>
              <a:rPr lang="en-US" b="1" dirty="0" err="1" smtClean="0"/>
              <a:t>Engl</a:t>
            </a:r>
            <a:r>
              <a:rPr lang="en-US" b="1" dirty="0" smtClean="0"/>
              <a:t> J Med 2016;374:1609-20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773835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91192" y="5181145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L</a:t>
            </a:r>
            <a:r>
              <a:rPr lang="en-US" sz="1400" dirty="0" smtClean="0"/>
              <a:t>andmark trial; indicates </a:t>
            </a:r>
            <a:r>
              <a:rPr lang="en-US" sz="1400" dirty="0"/>
              <a:t>that TAVR is </a:t>
            </a:r>
            <a:r>
              <a:rPr lang="en-US" sz="1400" dirty="0" err="1" smtClean="0"/>
              <a:t>noninferior</a:t>
            </a:r>
            <a:r>
              <a:rPr lang="en-US" sz="1400" dirty="0" smtClean="0"/>
              <a:t> </a:t>
            </a:r>
            <a:r>
              <a:rPr lang="en-US" sz="1400" dirty="0"/>
              <a:t>to SAVR for </a:t>
            </a:r>
            <a:r>
              <a:rPr lang="en-US" sz="1400" dirty="0" smtClean="0"/>
              <a:t>mortality/disabling </a:t>
            </a:r>
            <a:r>
              <a:rPr lang="en-US" sz="1400" dirty="0"/>
              <a:t>stroke at 2 years for the treatment of severe symptomatic aortic stenosis in </a:t>
            </a:r>
            <a:r>
              <a:rPr lang="en-US" sz="1400" dirty="0" smtClean="0"/>
              <a:t>intermediate-risk patients 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Vascular </a:t>
            </a:r>
            <a:r>
              <a:rPr lang="en-US" sz="1400" dirty="0"/>
              <a:t>complications </a:t>
            </a:r>
            <a:r>
              <a:rPr lang="en-US" sz="1400" dirty="0" smtClean="0"/>
              <a:t>were higher </a:t>
            </a:r>
            <a:r>
              <a:rPr lang="en-US" sz="1400" dirty="0"/>
              <a:t>in </a:t>
            </a:r>
            <a:r>
              <a:rPr lang="en-US" sz="1400" dirty="0" smtClean="0"/>
              <a:t>TAVR arm; new-onset AF and </a:t>
            </a:r>
            <a:r>
              <a:rPr lang="en-US" sz="1400" dirty="0"/>
              <a:t>bleeding </a:t>
            </a:r>
            <a:r>
              <a:rPr lang="en-US" sz="1400" dirty="0" smtClean="0"/>
              <a:t>were higher </a:t>
            </a:r>
            <a:r>
              <a:rPr lang="en-US" sz="1400" dirty="0"/>
              <a:t>in the SAVR arm. Valve performance at 2 years </a:t>
            </a:r>
            <a:r>
              <a:rPr lang="en-US" sz="1400" dirty="0" smtClean="0"/>
              <a:t>was similar, but higher </a:t>
            </a:r>
            <a:r>
              <a:rPr lang="en-US" sz="1400" dirty="0" err="1" smtClean="0"/>
              <a:t>paravalvular</a:t>
            </a:r>
            <a:r>
              <a:rPr lang="en-US" sz="1400" dirty="0" smtClean="0"/>
              <a:t> regurgitation with TAVR</a:t>
            </a:r>
            <a:endParaRPr lang="en-US" sz="1400" dirty="0"/>
          </a:p>
        </p:txBody>
      </p:sp>
      <p:sp>
        <p:nvSpPr>
          <p:cNvPr id="14367" name="Text Box 233"/>
          <p:cNvSpPr txBox="1">
            <a:spLocks noChangeArrowheads="1"/>
          </p:cNvSpPr>
          <p:nvPr/>
        </p:nvSpPr>
        <p:spPr bwMode="auto">
          <a:xfrm>
            <a:off x="154429" y="3789780"/>
            <a:ext cx="8361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737083" y="2232444"/>
            <a:ext cx="1937649" cy="781208"/>
            <a:chOff x="1101" y="1488"/>
            <a:chExt cx="695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634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24" y="1523"/>
              <a:ext cx="672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dirty="0" err="1" smtClean="0"/>
                <a:t>p</a:t>
              </a:r>
              <a:r>
                <a:rPr lang="en-US" baseline="-25000" dirty="0" err="1" smtClean="0"/>
                <a:t>noninferiority</a:t>
              </a:r>
              <a:r>
                <a:rPr lang="en-US" dirty="0" smtClean="0"/>
                <a:t> = 0.001</a:t>
              </a:r>
            </a:p>
            <a:p>
              <a:pPr>
                <a:buNone/>
              </a:pPr>
              <a:r>
                <a:rPr lang="en-US" dirty="0" err="1" smtClean="0"/>
                <a:t>p</a:t>
              </a:r>
              <a:r>
                <a:rPr lang="en-US" baseline="-25000" dirty="0" err="1" smtClean="0"/>
                <a:t>superiority</a:t>
              </a:r>
              <a:r>
                <a:rPr lang="en-US" dirty="0" smtClean="0"/>
                <a:t> </a:t>
              </a:r>
              <a:r>
                <a:rPr lang="en-US" dirty="0"/>
                <a:t>= </a:t>
              </a:r>
              <a:r>
                <a:rPr lang="en-US" dirty="0" smtClean="0"/>
                <a:t>0.33</a:t>
              </a:r>
              <a:endParaRPr lang="en-US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10262</TotalTime>
  <Words>222</Words>
  <Application>Microsoft Office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PARTNER 2A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555</cp:revision>
  <dcterms:created xsi:type="dcterms:W3CDTF">2008-03-13T18:59:45Z</dcterms:created>
  <dcterms:modified xsi:type="dcterms:W3CDTF">2016-05-31T15:50:44Z</dcterms:modified>
</cp:coreProperties>
</file>