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30" y="2689588"/>
            <a:ext cx="3632916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870917" y="5649128"/>
            <a:ext cx="10837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Aspirin</a:t>
            </a:r>
          </a:p>
          <a:p>
            <a:pPr algn="ctr" eaLnBrk="0" hangingPunct="0"/>
            <a:r>
              <a:rPr lang="en-US" b="1" dirty="0" smtClean="0"/>
              <a:t>(n = 6,610)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00881" y="5649128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0000"/>
                </a:solidFill>
                <a:cs typeface="Times New Roman" pitchFamily="18" charset="0"/>
              </a:rPr>
              <a:t>Ticagrelor</a:t>
            </a:r>
            <a:endParaRPr lang="en-GB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(n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6,589)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SOCRATES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5"/>
            <a:ext cx="4556125" cy="2023646"/>
          </a:xfrm>
        </p:spPr>
        <p:txBody>
          <a:bodyPr/>
          <a:lstStyle/>
          <a:p>
            <a:r>
              <a:rPr lang="en-US" dirty="0"/>
              <a:t>Primary outcome, death, MI or stroke, for ticagrelor vs. aspirin: </a:t>
            </a:r>
            <a:r>
              <a:rPr lang="en-US" dirty="0" smtClean="0"/>
              <a:t>6.7% </a:t>
            </a:r>
            <a:r>
              <a:rPr lang="en-US" dirty="0"/>
              <a:t>vs. 7.5%, HR = 0.89, 95% CI </a:t>
            </a:r>
            <a:r>
              <a:rPr lang="en-US" dirty="0" smtClean="0"/>
              <a:t>0.78-1.01</a:t>
            </a:r>
            <a:r>
              <a:rPr lang="en-US" dirty="0"/>
              <a:t>, </a:t>
            </a:r>
            <a:r>
              <a:rPr lang="en-US" dirty="0" smtClean="0"/>
              <a:t>p = 0.07</a:t>
            </a:r>
            <a:endParaRPr lang="en-US" dirty="0"/>
          </a:p>
          <a:p>
            <a:r>
              <a:rPr lang="en-US" dirty="0"/>
              <a:t>Death: 1.0% vs. 0.9%, </a:t>
            </a:r>
            <a:r>
              <a:rPr lang="en-US" dirty="0" smtClean="0"/>
              <a:t>p = 0.36; All </a:t>
            </a:r>
            <a:r>
              <a:rPr lang="en-US" dirty="0"/>
              <a:t>strokes: 5.9% vs. 6.8%, </a:t>
            </a:r>
            <a:r>
              <a:rPr lang="en-US" dirty="0" smtClean="0"/>
              <a:t>p = 0.03; </a:t>
            </a:r>
            <a:r>
              <a:rPr lang="en-US" dirty="0"/>
              <a:t>ischemic stroke: 5.8% vs. 6.7%, </a:t>
            </a:r>
            <a:r>
              <a:rPr lang="en-US" dirty="0" smtClean="0"/>
              <a:t>p = 0.046</a:t>
            </a:r>
            <a:endParaRPr lang="en-US" dirty="0"/>
          </a:p>
          <a:p>
            <a:r>
              <a:rPr lang="en-US" dirty="0"/>
              <a:t>Major bleeding: 0.5% vs. 0.6%, </a:t>
            </a:r>
            <a:r>
              <a:rPr lang="en-US" dirty="0" smtClean="0"/>
              <a:t>p = 0.45; intracranial </a:t>
            </a:r>
            <a:r>
              <a:rPr lang="en-US" dirty="0"/>
              <a:t>hemorrhage: 0.2% vs. 0.3%, </a:t>
            </a:r>
            <a:r>
              <a:rPr lang="en-US" dirty="0" smtClean="0"/>
              <a:t>p = 0.3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with acute ischemic stroke were randomized in a 1:1 fashion to receive either </a:t>
            </a:r>
            <a:r>
              <a:rPr lang="en-US" sz="1600" dirty="0" smtClean="0"/>
              <a:t>ticagrelor </a:t>
            </a:r>
            <a:r>
              <a:rPr lang="en-US" sz="1600" dirty="0"/>
              <a:t>180 mg </a:t>
            </a:r>
            <a:r>
              <a:rPr lang="en-US" sz="1600" dirty="0" smtClean="0"/>
              <a:t>load + </a:t>
            </a:r>
            <a:r>
              <a:rPr lang="en-US" sz="1600" dirty="0"/>
              <a:t>90 mg BID </a:t>
            </a:r>
            <a:r>
              <a:rPr lang="en-US" sz="1600" dirty="0" smtClean="0"/>
              <a:t>or aspirin </a:t>
            </a:r>
            <a:r>
              <a:rPr lang="en-US" sz="1600" dirty="0"/>
              <a:t>300 mg load + 100 mg/day </a:t>
            </a:r>
            <a:r>
              <a:rPr lang="en-US" sz="1600" dirty="0" smtClean="0"/>
              <a:t>within </a:t>
            </a:r>
            <a:r>
              <a:rPr lang="en-US" sz="1600" dirty="0"/>
              <a:t>24 hours of presentation</a:t>
            </a:r>
            <a:r>
              <a:rPr lang="en-US" sz="1600" dirty="0" smtClean="0"/>
              <a:t>. They were followed for 3 months.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Johnston SC, et al. </a:t>
            </a:r>
            <a:r>
              <a:rPr lang="en-US" b="1" dirty="0" smtClean="0"/>
              <a:t>N </a:t>
            </a:r>
            <a:r>
              <a:rPr lang="en-US" b="1" dirty="0" err="1" smtClean="0"/>
              <a:t>Engl</a:t>
            </a:r>
            <a:r>
              <a:rPr lang="en-US" b="1" dirty="0" smtClean="0"/>
              <a:t> J Med 2016;May 10:[</a:t>
            </a:r>
            <a:r>
              <a:rPr lang="en-US" b="1" dirty="0" err="1" smtClean="0"/>
              <a:t>Epub</a:t>
            </a:r>
            <a:r>
              <a:rPr lang="en-US" b="1" dirty="0" smtClean="0"/>
              <a:t>]</a:t>
            </a:r>
            <a:endParaRPr lang="en-US" b="1" dirty="0"/>
          </a:p>
          <a:p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773835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91192" y="5181145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Ticagrelor monotherapy </a:t>
            </a:r>
            <a:r>
              <a:rPr lang="en-US" sz="1400" dirty="0" smtClean="0"/>
              <a:t>was not </a:t>
            </a:r>
            <a:r>
              <a:rPr lang="en-US" sz="1400" dirty="0"/>
              <a:t>superior to aspirin </a:t>
            </a:r>
            <a:r>
              <a:rPr lang="en-US" sz="1400" dirty="0" smtClean="0"/>
              <a:t>in </a:t>
            </a:r>
            <a:r>
              <a:rPr lang="en-US" sz="1400" dirty="0"/>
              <a:t>reducing </a:t>
            </a:r>
            <a:r>
              <a:rPr lang="en-US" sz="1400" dirty="0" smtClean="0"/>
              <a:t>cardiovascular </a:t>
            </a:r>
            <a:r>
              <a:rPr lang="en-US" sz="1400" dirty="0"/>
              <a:t>events in patients </a:t>
            </a:r>
            <a:r>
              <a:rPr lang="en-US" sz="1400" dirty="0" smtClean="0"/>
              <a:t>with </a:t>
            </a:r>
            <a:r>
              <a:rPr lang="en-US" sz="1400" dirty="0"/>
              <a:t>low-acuity ischemic stroke or high-risk </a:t>
            </a:r>
            <a:r>
              <a:rPr lang="en-US" sz="1400" dirty="0" smtClean="0"/>
              <a:t>TIA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Major </a:t>
            </a:r>
            <a:r>
              <a:rPr lang="en-US" sz="1400" dirty="0" smtClean="0"/>
              <a:t>bleeding was similar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U</a:t>
            </a:r>
            <a:r>
              <a:rPr lang="en-US" sz="1400" dirty="0" smtClean="0"/>
              <a:t>nknown </a:t>
            </a:r>
            <a:r>
              <a:rPr lang="en-US" sz="1400" dirty="0"/>
              <a:t>if a benefit may be observed on longer duration of follow-up, or </a:t>
            </a:r>
            <a:r>
              <a:rPr lang="en-US" sz="1400" dirty="0" smtClean="0"/>
              <a:t>in </a:t>
            </a:r>
            <a:r>
              <a:rPr lang="en-US" sz="1400" dirty="0"/>
              <a:t>patients with proven ischemic stroke only </a:t>
            </a:r>
          </a:p>
        </p:txBody>
      </p:sp>
      <p:sp>
        <p:nvSpPr>
          <p:cNvPr id="14367" name="Text Box 233"/>
          <p:cNvSpPr txBox="1">
            <a:spLocks noChangeArrowheads="1"/>
          </p:cNvSpPr>
          <p:nvPr/>
        </p:nvSpPr>
        <p:spPr bwMode="auto">
          <a:xfrm>
            <a:off x="154429" y="3789780"/>
            <a:ext cx="8361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971779" y="2231508"/>
            <a:ext cx="1990621" cy="434975"/>
            <a:chOff x="1101" y="1488"/>
            <a:chExt cx="714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333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43" y="1518"/>
              <a:ext cx="67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/>
                <a:t>p</a:t>
              </a:r>
              <a:r>
                <a:rPr lang="en-US" smtClean="0"/>
                <a:t> = 0.07</a:t>
              </a:r>
              <a:endParaRPr lang="en-US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10238</TotalTime>
  <Words>225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SOCRATES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545</cp:revision>
  <dcterms:created xsi:type="dcterms:W3CDTF">2008-03-13T18:59:45Z</dcterms:created>
  <dcterms:modified xsi:type="dcterms:W3CDTF">2016-05-31T10:31:09Z</dcterms:modified>
</cp:coreProperties>
</file>