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51186BDD-CD26-4202-A53A-63D32A8BA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8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42BFD1-78C4-450F-996E-F60123F5C69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02450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18" y="2286000"/>
            <a:ext cx="3273282" cy="3181849"/>
          </a:xfrm>
          <a:prstGeom prst="rect">
            <a:avLst/>
          </a:prstGeom>
        </p:spPr>
      </p:pic>
      <p:sp>
        <p:nvSpPr>
          <p:cNvPr id="2052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63071" y="182573"/>
            <a:ext cx="8534400" cy="563563"/>
          </a:xfrm>
        </p:spPr>
        <p:txBody>
          <a:bodyPr/>
          <a:lstStyle/>
          <a:p>
            <a:pPr eaLnBrk="1" hangingPunct="1"/>
            <a:r>
              <a:rPr lang="en-US" dirty="0" smtClean="0"/>
              <a:t>STOP-CHAGAS</a:t>
            </a:r>
          </a:p>
        </p:txBody>
      </p:sp>
      <p:sp>
        <p:nvSpPr>
          <p:cNvPr id="2053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10089" y="2362200"/>
            <a:ext cx="4405311" cy="2133600"/>
          </a:xfrm>
        </p:spPr>
        <p:txBody>
          <a:bodyPr/>
          <a:lstStyle/>
          <a:p>
            <a:r>
              <a:rPr lang="en-US" dirty="0"/>
              <a:t>Primary outcome, proportion of </a:t>
            </a:r>
            <a:r>
              <a:rPr lang="en-US" dirty="0" smtClean="0"/>
              <a:t>patients </a:t>
            </a:r>
            <a:r>
              <a:rPr lang="en-US" dirty="0"/>
              <a:t>with persistent negative RT-PCR by day 180 for posaconazole vs. </a:t>
            </a:r>
            <a:r>
              <a:rPr lang="en-US" dirty="0" err="1"/>
              <a:t>benznidazole</a:t>
            </a:r>
            <a:r>
              <a:rPr lang="en-US" dirty="0"/>
              <a:t> vs. </a:t>
            </a:r>
            <a:r>
              <a:rPr lang="en-US" dirty="0" err="1"/>
              <a:t>posaconazole</a:t>
            </a:r>
            <a:r>
              <a:rPr lang="en-US" dirty="0"/>
              <a:t> + </a:t>
            </a:r>
            <a:r>
              <a:rPr lang="en-US" dirty="0" err="1"/>
              <a:t>benznidazole</a:t>
            </a:r>
            <a:r>
              <a:rPr lang="en-US" dirty="0"/>
              <a:t> vs. placebo: 13.3% vs. 86.7% vs. 80% vs. 10%; </a:t>
            </a:r>
            <a:r>
              <a:rPr lang="en-US" dirty="0" smtClean="0"/>
              <a:t>p = 0.69 </a:t>
            </a:r>
            <a:r>
              <a:rPr lang="en-US" dirty="0"/>
              <a:t>for posaconazole vs. placebo; </a:t>
            </a:r>
            <a:r>
              <a:rPr lang="en-US" dirty="0" smtClean="0"/>
              <a:t>p &lt; 0.0001 </a:t>
            </a:r>
            <a:r>
              <a:rPr lang="en-US" dirty="0"/>
              <a:t>for posaconazole vs. </a:t>
            </a:r>
            <a:r>
              <a:rPr lang="en-US" dirty="0" err="1"/>
              <a:t>posaconazole</a:t>
            </a:r>
            <a:r>
              <a:rPr lang="en-US" dirty="0"/>
              <a:t> + </a:t>
            </a:r>
            <a:r>
              <a:rPr lang="en-US" dirty="0" err="1" smtClean="0"/>
              <a:t>benznidazole</a:t>
            </a:r>
            <a:endParaRPr lang="en-US" dirty="0" smtClean="0"/>
          </a:p>
          <a:p>
            <a:r>
              <a:rPr lang="en-US" dirty="0"/>
              <a:t>Cutaneous </a:t>
            </a:r>
            <a:r>
              <a:rPr lang="en-US" dirty="0" smtClean="0"/>
              <a:t>reactions: </a:t>
            </a:r>
            <a:r>
              <a:rPr lang="en-US" dirty="0"/>
              <a:t>6.3% vs. 60% vs. 42.9% vs. 6.3%, </a:t>
            </a:r>
            <a:r>
              <a:rPr lang="en-US" dirty="0" smtClean="0"/>
              <a:t>p = 0.01</a:t>
            </a:r>
            <a:endParaRPr lang="en-US" dirty="0"/>
          </a:p>
          <a:p>
            <a:endParaRPr lang="en-US" dirty="0"/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0" y="914400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 smtClean="0"/>
              <a:t>Asymptomatic patients </a:t>
            </a:r>
            <a:r>
              <a:rPr lang="en-US" sz="1600" dirty="0"/>
              <a:t>with </a:t>
            </a:r>
            <a:r>
              <a:rPr lang="en-US" sz="1600" dirty="0" smtClean="0"/>
              <a:t>serological </a:t>
            </a:r>
            <a:r>
              <a:rPr lang="en-US" sz="1600" dirty="0"/>
              <a:t>evidence of </a:t>
            </a:r>
            <a:r>
              <a:rPr lang="en-US" sz="1600" i="1" dirty="0"/>
              <a:t>T. </a:t>
            </a:r>
            <a:r>
              <a:rPr lang="en-US" sz="1600" i="1" dirty="0" err="1"/>
              <a:t>cruzi</a:t>
            </a:r>
            <a:r>
              <a:rPr lang="en-US" sz="1600" i="1" dirty="0"/>
              <a:t> </a:t>
            </a:r>
            <a:r>
              <a:rPr lang="en-US" sz="1600" dirty="0" smtClean="0"/>
              <a:t>were </a:t>
            </a:r>
            <a:r>
              <a:rPr lang="en-US" sz="1600" dirty="0"/>
              <a:t>randomized </a:t>
            </a:r>
            <a:r>
              <a:rPr lang="en-US" sz="1600" dirty="0" smtClean="0"/>
              <a:t>to posaconazole </a:t>
            </a:r>
            <a:r>
              <a:rPr lang="en-US" sz="1600" dirty="0"/>
              <a:t>400 mg </a:t>
            </a:r>
            <a:r>
              <a:rPr lang="en-US" sz="1600" dirty="0" smtClean="0"/>
              <a:t>BID, </a:t>
            </a:r>
            <a:r>
              <a:rPr lang="en-US" sz="1600" dirty="0"/>
              <a:t>benznidazole 200 mg </a:t>
            </a:r>
            <a:r>
              <a:rPr lang="en-US" sz="1600" dirty="0" smtClean="0"/>
              <a:t>BID, </a:t>
            </a:r>
            <a:r>
              <a:rPr lang="en-US" sz="1600" dirty="0"/>
              <a:t>posaconazole 400 mg BID + benznidazole 200 mg BID (</a:t>
            </a:r>
            <a:r>
              <a:rPr lang="en-US" sz="1600" dirty="0" smtClean="0"/>
              <a:t>n = 30), </a:t>
            </a:r>
            <a:r>
              <a:rPr lang="en-US" sz="1600" dirty="0"/>
              <a:t>or </a:t>
            </a:r>
            <a:r>
              <a:rPr lang="en-US" sz="1600" dirty="0" smtClean="0"/>
              <a:t>placebo. </a:t>
            </a:r>
            <a:r>
              <a:rPr lang="en-US" sz="1600" dirty="0"/>
              <a:t>They were followed for </a:t>
            </a:r>
            <a:r>
              <a:rPr lang="en-US" sz="1600" dirty="0" smtClean="0"/>
              <a:t>360 days.</a:t>
            </a:r>
            <a:endParaRPr lang="en-US" sz="1600" dirty="0"/>
          </a:p>
        </p:txBody>
      </p:sp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4648200" y="20574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2056" name="Text Box 14"/>
          <p:cNvSpPr txBox="1">
            <a:spLocks noChangeArrowheads="1"/>
          </p:cNvSpPr>
          <p:nvPr/>
        </p:nvSpPr>
        <p:spPr bwMode="auto">
          <a:xfrm>
            <a:off x="4648200" y="4328373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2057" name="Text Box 37"/>
          <p:cNvSpPr txBox="1">
            <a:spLocks noChangeArrowheads="1"/>
          </p:cNvSpPr>
          <p:nvPr/>
        </p:nvSpPr>
        <p:spPr bwMode="auto">
          <a:xfrm>
            <a:off x="4572000" y="64008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Presented by Dr. </a:t>
            </a:r>
            <a:r>
              <a:rPr lang="en-US" b="1" dirty="0" smtClean="0"/>
              <a:t>Carlos A. </a:t>
            </a:r>
            <a:r>
              <a:rPr lang="en-US" b="1" dirty="0" err="1" smtClean="0"/>
              <a:t>Morillo</a:t>
            </a:r>
            <a:r>
              <a:rPr lang="en-US" b="1" dirty="0" smtClean="0"/>
              <a:t> </a:t>
            </a:r>
            <a:r>
              <a:rPr lang="en-US" b="1" dirty="0"/>
              <a:t>at ACC 2016</a:t>
            </a:r>
          </a:p>
        </p:txBody>
      </p:sp>
      <p:sp>
        <p:nvSpPr>
          <p:cNvPr id="2064" name="Rectangle 166"/>
          <p:cNvSpPr>
            <a:spLocks noChangeArrowheads="1"/>
          </p:cNvSpPr>
          <p:nvPr/>
        </p:nvSpPr>
        <p:spPr bwMode="auto">
          <a:xfrm>
            <a:off x="255588" y="2874963"/>
            <a:ext cx="2182812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Rectangle 212"/>
          <p:cNvSpPr>
            <a:spLocks noChangeArrowheads="1"/>
          </p:cNvSpPr>
          <p:nvPr/>
        </p:nvSpPr>
        <p:spPr bwMode="auto">
          <a:xfrm>
            <a:off x="4497209" y="4633173"/>
            <a:ext cx="4418191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B</a:t>
            </a:r>
            <a:r>
              <a:rPr lang="en-US" sz="1400" dirty="0" smtClean="0"/>
              <a:t>enznidazole </a:t>
            </a:r>
            <a:r>
              <a:rPr lang="en-US" sz="1400" dirty="0"/>
              <a:t>monotherapy </a:t>
            </a:r>
            <a:r>
              <a:rPr lang="en-US" sz="1400" dirty="0" smtClean="0"/>
              <a:t>was superior </a:t>
            </a:r>
            <a:r>
              <a:rPr lang="en-US" sz="1400" dirty="0"/>
              <a:t>to posaconazole either as monotherapy or as combination therapy in effecting a sustained serological response at 6 months in patients with asymptomatic </a:t>
            </a:r>
            <a:r>
              <a:rPr lang="en-US" sz="1400" i="1" dirty="0"/>
              <a:t>T. </a:t>
            </a:r>
            <a:r>
              <a:rPr lang="en-US" sz="1400" i="1" dirty="0" err="1"/>
              <a:t>cruzi</a:t>
            </a:r>
            <a:r>
              <a:rPr lang="en-US" sz="1400" i="1" dirty="0"/>
              <a:t> </a:t>
            </a:r>
            <a:r>
              <a:rPr lang="en-US" sz="1400" dirty="0" smtClean="0"/>
              <a:t>infection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Dermatological </a:t>
            </a:r>
            <a:r>
              <a:rPr lang="en-US" sz="1400" dirty="0"/>
              <a:t>and neurological side effects were higher in the benznidazole </a:t>
            </a:r>
            <a:r>
              <a:rPr lang="en-US" sz="1400" dirty="0" smtClean="0"/>
              <a:t>arm</a:t>
            </a:r>
          </a:p>
        </p:txBody>
      </p:sp>
      <p:grpSp>
        <p:nvGrpSpPr>
          <p:cNvPr id="65" name="Group 91"/>
          <p:cNvGrpSpPr>
            <a:grpSpLocks/>
          </p:cNvGrpSpPr>
          <p:nvPr/>
        </p:nvGrpSpPr>
        <p:grpSpPr bwMode="auto">
          <a:xfrm>
            <a:off x="1524000" y="1981618"/>
            <a:ext cx="1954306" cy="630238"/>
            <a:chOff x="1008" y="1416"/>
            <a:chExt cx="672" cy="397"/>
          </a:xfrm>
        </p:grpSpPr>
        <p:sp>
          <p:nvSpPr>
            <p:cNvPr id="66" name="AutoShape 38"/>
            <p:cNvSpPr>
              <a:spLocks noChangeArrowheads="1"/>
            </p:cNvSpPr>
            <p:nvPr/>
          </p:nvSpPr>
          <p:spPr bwMode="auto">
            <a:xfrm>
              <a:off x="1008" y="1420"/>
              <a:ext cx="672" cy="38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67" name="Text Box 40"/>
            <p:cNvSpPr txBox="1">
              <a:spLocks noChangeArrowheads="1"/>
            </p:cNvSpPr>
            <p:nvPr/>
          </p:nvSpPr>
          <p:spPr bwMode="auto">
            <a:xfrm>
              <a:off x="1008" y="1416"/>
              <a:ext cx="672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 dirty="0" smtClean="0"/>
                <a:t>(p = 0.69)*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sz="1400" b="1" dirty="0" smtClean="0"/>
                <a:t>(p &lt; 0.0001)**</a:t>
              </a:r>
              <a:endParaRPr lang="en-US" sz="1400" b="1" dirty="0"/>
            </a:p>
          </p:txBody>
        </p:sp>
      </p:grpSp>
      <p:sp>
        <p:nvSpPr>
          <p:cNvPr id="69" name="Text Box 226"/>
          <p:cNvSpPr txBox="1">
            <a:spLocks noChangeArrowheads="1"/>
          </p:cNvSpPr>
          <p:nvPr/>
        </p:nvSpPr>
        <p:spPr bwMode="auto">
          <a:xfrm>
            <a:off x="822232" y="4906016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/>
              <a:t>0</a:t>
            </a:r>
          </a:p>
        </p:txBody>
      </p:sp>
      <p:sp>
        <p:nvSpPr>
          <p:cNvPr id="70" name="Text Box 228"/>
          <p:cNvSpPr txBox="1">
            <a:spLocks noChangeArrowheads="1"/>
          </p:cNvSpPr>
          <p:nvPr/>
        </p:nvSpPr>
        <p:spPr bwMode="auto">
          <a:xfrm>
            <a:off x="708725" y="3700486"/>
            <a:ext cx="4896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 smtClean="0"/>
              <a:t>50</a:t>
            </a:r>
            <a:endParaRPr lang="en-US" sz="1400" dirty="0"/>
          </a:p>
        </p:txBody>
      </p:sp>
      <p:sp>
        <p:nvSpPr>
          <p:cNvPr id="71" name="Text Box 233"/>
          <p:cNvSpPr txBox="1">
            <a:spLocks noChangeArrowheads="1"/>
          </p:cNvSpPr>
          <p:nvPr/>
        </p:nvSpPr>
        <p:spPr bwMode="auto">
          <a:xfrm>
            <a:off x="416765" y="3681889"/>
            <a:ext cx="5839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sp>
        <p:nvSpPr>
          <p:cNvPr id="81" name="Text Box 262"/>
          <p:cNvSpPr txBox="1">
            <a:spLocks noChangeArrowheads="1"/>
          </p:cNvSpPr>
          <p:nvPr/>
        </p:nvSpPr>
        <p:spPr bwMode="auto">
          <a:xfrm>
            <a:off x="666796" y="2514600"/>
            <a:ext cx="5255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 smtClean="0"/>
              <a:t>100</a:t>
            </a:r>
            <a:endParaRPr lang="en-US" sz="1400" dirty="0"/>
          </a:p>
        </p:txBody>
      </p:sp>
      <p:sp>
        <p:nvSpPr>
          <p:cNvPr id="43" name="Text Box 235"/>
          <p:cNvSpPr txBox="1">
            <a:spLocks noChangeArrowheads="1"/>
          </p:cNvSpPr>
          <p:nvPr/>
        </p:nvSpPr>
        <p:spPr bwMode="auto">
          <a:xfrm>
            <a:off x="1461247" y="4453380"/>
            <a:ext cx="60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13.3</a:t>
            </a:r>
            <a:endParaRPr lang="en-US" sz="1400" b="1" dirty="0"/>
          </a:p>
        </p:txBody>
      </p:sp>
      <p:sp>
        <p:nvSpPr>
          <p:cNvPr id="44" name="Text Box 236"/>
          <p:cNvSpPr txBox="1">
            <a:spLocks noChangeArrowheads="1"/>
          </p:cNvSpPr>
          <p:nvPr/>
        </p:nvSpPr>
        <p:spPr bwMode="auto">
          <a:xfrm>
            <a:off x="1949823" y="2672856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86.7</a:t>
            </a:r>
            <a:endParaRPr lang="en-US" sz="1400" b="1" dirty="0"/>
          </a:p>
        </p:txBody>
      </p:sp>
      <p:sp>
        <p:nvSpPr>
          <p:cNvPr id="45" name="Text Box 236"/>
          <p:cNvSpPr txBox="1">
            <a:spLocks noChangeArrowheads="1"/>
          </p:cNvSpPr>
          <p:nvPr/>
        </p:nvSpPr>
        <p:spPr bwMode="auto">
          <a:xfrm>
            <a:off x="2478741" y="2855973"/>
            <a:ext cx="609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80.0</a:t>
            </a:r>
            <a:endParaRPr lang="en-US" sz="1400" b="1" dirty="0"/>
          </a:p>
        </p:txBody>
      </p:sp>
      <p:sp>
        <p:nvSpPr>
          <p:cNvPr id="28" name="Text Box 131"/>
          <p:cNvSpPr txBox="1">
            <a:spLocks noChangeArrowheads="1"/>
          </p:cNvSpPr>
          <p:nvPr/>
        </p:nvSpPr>
        <p:spPr bwMode="auto">
          <a:xfrm>
            <a:off x="884188" y="5160153"/>
            <a:ext cx="32067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pic>
        <p:nvPicPr>
          <p:cNvPr id="29" name="Picture 28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523038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753" y="6248400"/>
            <a:ext cx="4263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</a:t>
            </a:r>
            <a:r>
              <a:rPr lang="en-US" dirty="0" err="1"/>
              <a:t>posaconazole</a:t>
            </a:r>
            <a:r>
              <a:rPr lang="en-US" dirty="0"/>
              <a:t> vs. placebo </a:t>
            </a:r>
            <a:r>
              <a:rPr lang="en-US" dirty="0" smtClean="0"/>
              <a:t>   ** </a:t>
            </a:r>
            <a:r>
              <a:rPr lang="en-US" dirty="0" err="1"/>
              <a:t>posaconazole</a:t>
            </a:r>
            <a:r>
              <a:rPr lang="en-US" dirty="0"/>
              <a:t> vs. </a:t>
            </a:r>
            <a:r>
              <a:rPr lang="en-US" dirty="0" smtClean="0"/>
              <a:t>			     </a:t>
            </a:r>
            <a:r>
              <a:rPr lang="en-US" dirty="0" err="1" smtClean="0"/>
              <a:t>posaconazole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err="1"/>
              <a:t>benznidazole</a:t>
            </a:r>
            <a:endParaRPr lang="en-US" dirty="0"/>
          </a:p>
        </p:txBody>
      </p:sp>
      <p:sp>
        <p:nvSpPr>
          <p:cNvPr id="30" name="Text Box 236"/>
          <p:cNvSpPr txBox="1">
            <a:spLocks noChangeArrowheads="1"/>
          </p:cNvSpPr>
          <p:nvPr/>
        </p:nvSpPr>
        <p:spPr bwMode="auto">
          <a:xfrm>
            <a:off x="3019704" y="4568850"/>
            <a:ext cx="609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10.0</a:t>
            </a:r>
            <a:endParaRPr lang="en-US" sz="1400" b="1" dirty="0"/>
          </a:p>
        </p:txBody>
      </p: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76200" y="5435333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33" name="Rectangle 46"/>
          <p:cNvSpPr>
            <a:spLocks noChangeArrowheads="1"/>
          </p:cNvSpPr>
          <p:nvPr/>
        </p:nvSpPr>
        <p:spPr bwMode="auto">
          <a:xfrm>
            <a:off x="2237345" y="5435333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wrap="square"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34" name="Text Box 47"/>
          <p:cNvSpPr txBox="1">
            <a:spLocks noChangeArrowheads="1"/>
          </p:cNvSpPr>
          <p:nvPr/>
        </p:nvSpPr>
        <p:spPr bwMode="auto">
          <a:xfrm>
            <a:off x="457200" y="5334000"/>
            <a:ext cx="13088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/>
              <a:t>Posaconazole</a:t>
            </a:r>
            <a:endParaRPr lang="en-GB" b="1" dirty="0">
              <a:solidFill>
                <a:srgbClr val="000000"/>
              </a:solidFill>
              <a:cs typeface="Times New Roman" charset="0"/>
            </a:endParaRP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charset="0"/>
              </a:rPr>
              <a:t>(n </a:t>
            </a:r>
            <a:r>
              <a:rPr lang="en-GB" b="1" dirty="0">
                <a:solidFill>
                  <a:srgbClr val="000000"/>
                </a:solidFill>
                <a:cs typeface="Times New Roman" charset="0"/>
              </a:rPr>
              <a:t>= </a:t>
            </a:r>
            <a:r>
              <a:rPr lang="en-GB" b="1" dirty="0" smtClean="0">
                <a:solidFill>
                  <a:srgbClr val="000000"/>
                </a:solidFill>
                <a:cs typeface="Times New Roman" charset="0"/>
              </a:rPr>
              <a:t>30)</a:t>
            </a:r>
            <a:endParaRPr lang="en-US" b="1" dirty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35" name="Rectangle 146"/>
          <p:cNvSpPr>
            <a:spLocks noChangeArrowheads="1"/>
          </p:cNvSpPr>
          <p:nvPr/>
        </p:nvSpPr>
        <p:spPr bwMode="auto">
          <a:xfrm>
            <a:off x="762000" y="5853910"/>
            <a:ext cx="381000" cy="284163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36" name="Rectangle 148"/>
          <p:cNvSpPr>
            <a:spLocks noChangeArrowheads="1"/>
          </p:cNvSpPr>
          <p:nvPr/>
        </p:nvSpPr>
        <p:spPr bwMode="auto">
          <a:xfrm>
            <a:off x="2785462" y="5853910"/>
            <a:ext cx="381000" cy="2841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37" name="Text Box 149"/>
          <p:cNvSpPr txBox="1">
            <a:spLocks noChangeArrowheads="1"/>
          </p:cNvSpPr>
          <p:nvPr/>
        </p:nvSpPr>
        <p:spPr bwMode="auto">
          <a:xfrm>
            <a:off x="3178071" y="5807333"/>
            <a:ext cx="8030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  <a:endParaRPr lang="en-US" b="1" dirty="0"/>
          </a:p>
          <a:p>
            <a:pPr algn="ctr" eaLnBrk="0" hangingPunct="0"/>
            <a:r>
              <a:rPr lang="en-US" b="1" dirty="0" smtClean="0"/>
              <a:t>(n </a:t>
            </a:r>
            <a:r>
              <a:rPr lang="en-US" b="1" dirty="0"/>
              <a:t>= </a:t>
            </a:r>
            <a:r>
              <a:rPr lang="en-US" b="1" dirty="0" smtClean="0"/>
              <a:t>30)</a:t>
            </a:r>
            <a:endParaRPr lang="en-US" b="1" dirty="0"/>
          </a:p>
        </p:txBody>
      </p:sp>
      <p:sp>
        <p:nvSpPr>
          <p:cNvPr id="38" name="Text Box 47"/>
          <p:cNvSpPr txBox="1">
            <a:spLocks noChangeArrowheads="1"/>
          </p:cNvSpPr>
          <p:nvPr/>
        </p:nvSpPr>
        <p:spPr bwMode="auto">
          <a:xfrm>
            <a:off x="2629783" y="5334000"/>
            <a:ext cx="11802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err="1"/>
              <a:t>benznidazole</a:t>
            </a:r>
            <a:r>
              <a:rPr lang="en-US" b="1" dirty="0"/>
              <a:t> </a:t>
            </a:r>
            <a:endParaRPr lang="en-US" b="1" dirty="0" smtClean="0"/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charset="0"/>
              </a:rPr>
              <a:t>(n = 30)</a:t>
            </a:r>
            <a:endParaRPr lang="en-US" b="1" dirty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39" name="Text Box 47"/>
          <p:cNvSpPr txBox="1">
            <a:spLocks noChangeArrowheads="1"/>
          </p:cNvSpPr>
          <p:nvPr/>
        </p:nvSpPr>
        <p:spPr bwMode="auto">
          <a:xfrm>
            <a:off x="1079406" y="5715000"/>
            <a:ext cx="15389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/>
              <a:t>Posaconazole</a:t>
            </a:r>
            <a:r>
              <a:rPr lang="en-US" b="1" dirty="0" smtClean="0"/>
              <a:t> +</a:t>
            </a:r>
          </a:p>
          <a:p>
            <a:pPr algn="ctr"/>
            <a:r>
              <a:rPr lang="en-GB" b="1" dirty="0" err="1">
                <a:solidFill>
                  <a:srgbClr val="000000"/>
                </a:solidFill>
                <a:cs typeface="Times New Roman" charset="0"/>
              </a:rPr>
              <a:t>benznidazole</a:t>
            </a:r>
            <a:r>
              <a:rPr lang="en-GB" b="1" dirty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charset="0"/>
              </a:rPr>
              <a:t>(n </a:t>
            </a:r>
            <a:r>
              <a:rPr lang="en-GB" b="1" dirty="0">
                <a:solidFill>
                  <a:srgbClr val="000000"/>
                </a:solidFill>
                <a:cs typeface="Times New Roman" charset="0"/>
              </a:rPr>
              <a:t>= </a:t>
            </a:r>
            <a:r>
              <a:rPr lang="en-GB" b="1" dirty="0" smtClean="0">
                <a:solidFill>
                  <a:srgbClr val="000000"/>
                </a:solidFill>
                <a:cs typeface="Times New Roman" charset="0"/>
              </a:rPr>
              <a:t>30)</a:t>
            </a:r>
            <a:endParaRPr lang="en-US" b="1" dirty="0">
              <a:solidFill>
                <a:srgbClr val="000000"/>
              </a:solidFill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4474</TotalTime>
  <Words>244</Words>
  <Application>Microsoft Office PowerPoint</Application>
  <PresentationFormat>On-screen Show (4:3)</PresentationFormat>
  <Paragraphs>35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STOP-CHAGAS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418</cp:revision>
  <dcterms:created xsi:type="dcterms:W3CDTF">2008-03-13T18:59:45Z</dcterms:created>
  <dcterms:modified xsi:type="dcterms:W3CDTF">2016-06-06T10:36:28Z</dcterms:modified>
</cp:coreProperties>
</file>