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6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030" y="2837870"/>
            <a:ext cx="3639011" cy="2645445"/>
          </a:xfrm>
          <a:prstGeom prst="rect">
            <a:avLst/>
          </a:prstGeom>
        </p:spPr>
      </p:pic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2870917" y="5649128"/>
            <a:ext cx="11253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Routine care</a:t>
            </a:r>
          </a:p>
          <a:p>
            <a:pPr algn="ctr" eaLnBrk="0" hangingPunct="0"/>
            <a:r>
              <a:rPr lang="en-US" b="1" dirty="0" smtClean="0"/>
              <a:t>(n = 451)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700881" y="5649128"/>
            <a:ext cx="11990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Decision aid</a:t>
            </a:r>
            <a:endParaRPr lang="en-GB" b="1" dirty="0">
              <a:solidFill>
                <a:srgbClr val="000000"/>
              </a:solidFill>
              <a:cs typeface="Times New Roman" pitchFamily="18" charset="0"/>
            </a:endParaRPr>
          </a:p>
          <a:p>
            <a:pPr algn="ctr"/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(n </a:t>
            </a:r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= 447)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 smtClean="0"/>
              <a:t>Chest Pain Choice</a:t>
            </a:r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72000" y="2319755"/>
            <a:ext cx="4556125" cy="2023646"/>
          </a:xfrm>
        </p:spPr>
        <p:txBody>
          <a:bodyPr/>
          <a:lstStyle/>
          <a:p>
            <a:r>
              <a:rPr lang="en-US" dirty="0"/>
              <a:t>Primary outcome, patient </a:t>
            </a:r>
            <a:r>
              <a:rPr lang="en-US" dirty="0" smtClean="0"/>
              <a:t>knowledge, </a:t>
            </a:r>
            <a:r>
              <a:rPr lang="en-US" dirty="0"/>
              <a:t>for decision aid use vs. routine care: 4.23 vs. 3.56, </a:t>
            </a:r>
            <a:r>
              <a:rPr lang="en-US" dirty="0" smtClean="0"/>
              <a:t>p &lt; 0.001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Patient </a:t>
            </a:r>
            <a:r>
              <a:rPr lang="en-US" dirty="0"/>
              <a:t>engagement on OPTION scale: 18 vs. 8, </a:t>
            </a:r>
            <a:r>
              <a:rPr lang="en-US" dirty="0" smtClean="0"/>
              <a:t>p &lt; 0.001</a:t>
            </a:r>
            <a:endParaRPr lang="en-US" dirty="0"/>
          </a:p>
          <a:p>
            <a:endParaRPr lang="en-US" dirty="0"/>
          </a:p>
          <a:p>
            <a:r>
              <a:rPr lang="en-US" dirty="0"/>
              <a:t>MACE at 30 days: 0% vs. 0%, </a:t>
            </a:r>
            <a:r>
              <a:rPr lang="en-US" dirty="0" smtClean="0"/>
              <a:t>p = 1.0; </a:t>
            </a:r>
            <a:r>
              <a:rPr lang="en-US" dirty="0"/>
              <a:t>MI: 1% vs. 0%, </a:t>
            </a:r>
            <a:r>
              <a:rPr lang="en-US" dirty="0" smtClean="0"/>
              <a:t>p = 1.0; revascularization</a:t>
            </a:r>
            <a:r>
              <a:rPr lang="en-US" dirty="0"/>
              <a:t>: 2% vs. 1%, </a:t>
            </a:r>
            <a:r>
              <a:rPr lang="en-US" dirty="0" smtClean="0"/>
              <a:t>p = 0.37 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769441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/>
              <a:t>Patients presenting to the ED with low risk chest </a:t>
            </a:r>
            <a:r>
              <a:rPr lang="en-US" sz="1600" dirty="0" smtClean="0"/>
              <a:t>pain </a:t>
            </a:r>
            <a:r>
              <a:rPr lang="en-US" sz="1600" dirty="0"/>
              <a:t>were randomized </a:t>
            </a:r>
            <a:r>
              <a:rPr lang="en-US" sz="1600" dirty="0" smtClean="0"/>
              <a:t>to </a:t>
            </a:r>
            <a:r>
              <a:rPr lang="en-US" sz="1600" dirty="0"/>
              <a:t>either use of a tailored decision </a:t>
            </a:r>
            <a:r>
              <a:rPr lang="en-US" sz="1600" dirty="0" smtClean="0"/>
              <a:t>aid </a:t>
            </a:r>
            <a:r>
              <a:rPr lang="en-US" sz="1600" dirty="0"/>
              <a:t>or routine </a:t>
            </a:r>
            <a:r>
              <a:rPr lang="en-US" sz="1600" dirty="0" smtClean="0"/>
              <a:t>care. </a:t>
            </a:r>
            <a:r>
              <a:rPr lang="en-US" sz="1600" dirty="0"/>
              <a:t>T</a:t>
            </a:r>
            <a:r>
              <a:rPr lang="en-US" sz="1600" dirty="0" smtClean="0"/>
              <a:t>hey were followed for 30 days.</a:t>
            </a:r>
            <a:endParaRPr lang="en-US" sz="1600" dirty="0"/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48200" y="43434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585447" y="6505575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/>
              <a:t>Presented by Dr. </a:t>
            </a:r>
            <a:r>
              <a:rPr lang="en-US" b="1" dirty="0" smtClean="0"/>
              <a:t>Erik P. </a:t>
            </a:r>
            <a:r>
              <a:rPr lang="en-US" b="1" dirty="0"/>
              <a:t>Hess at ACC 2016</a:t>
            </a:r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773835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13775" y="5329428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Primary endpoint</a:t>
            </a:r>
            <a:endParaRPr lang="en-US" sz="1400" b="1" dirty="0"/>
          </a:p>
        </p:txBody>
      </p:sp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10088" y="4648200"/>
            <a:ext cx="448151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Use </a:t>
            </a:r>
            <a:r>
              <a:rPr lang="en-US" sz="1400" dirty="0"/>
              <a:t>of a shared decision making aid among patients who presented to the ED with low risk chest pain increased patient knowledge and satisfaction and also reduced resource </a:t>
            </a:r>
            <a:r>
              <a:rPr lang="en-US" sz="1400" dirty="0" smtClean="0"/>
              <a:t>utilization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/>
              <a:t>Event rates were low, but the trial was not powered to study clinical differences between the two groups</a:t>
            </a:r>
          </a:p>
        </p:txBody>
      </p:sp>
      <p:grpSp>
        <p:nvGrpSpPr>
          <p:cNvPr id="20" name="Group 91"/>
          <p:cNvGrpSpPr>
            <a:grpSpLocks/>
          </p:cNvGrpSpPr>
          <p:nvPr/>
        </p:nvGrpSpPr>
        <p:grpSpPr bwMode="auto">
          <a:xfrm>
            <a:off x="2028071" y="2231508"/>
            <a:ext cx="1234913" cy="434975"/>
            <a:chOff x="1101" y="1488"/>
            <a:chExt cx="379" cy="274"/>
          </a:xfrm>
        </p:grpSpPr>
        <p:sp>
          <p:nvSpPr>
            <p:cNvPr id="21" name="AutoShape 38"/>
            <p:cNvSpPr>
              <a:spLocks noChangeArrowheads="1"/>
            </p:cNvSpPr>
            <p:nvPr/>
          </p:nvSpPr>
          <p:spPr bwMode="auto">
            <a:xfrm>
              <a:off x="1101" y="1488"/>
              <a:ext cx="333" cy="274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/>
            </a:p>
          </p:txBody>
        </p:sp>
        <p:sp>
          <p:nvSpPr>
            <p:cNvPr id="22" name="Text Box 40"/>
            <p:cNvSpPr txBox="1">
              <a:spLocks noChangeArrowheads="1"/>
            </p:cNvSpPr>
            <p:nvPr/>
          </p:nvSpPr>
          <p:spPr bwMode="auto">
            <a:xfrm>
              <a:off x="1101" y="1518"/>
              <a:ext cx="379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smtClean="0"/>
                <a:t>(p &lt; 0.001)</a:t>
              </a:r>
              <a:endParaRPr lang="en-US" b="1" dirty="0"/>
            </a:p>
          </p:txBody>
        </p:sp>
      </p:grpSp>
      <p:pic>
        <p:nvPicPr>
          <p:cNvPr id="23" name="Picture 2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10340</TotalTime>
  <Words>197</Words>
  <Application>Microsoft Office PowerPoint</Application>
  <PresentationFormat>On-screen Show (4:3)</PresentationFormat>
  <Paragraphs>22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Chest Pain Choice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566</cp:revision>
  <dcterms:created xsi:type="dcterms:W3CDTF">2008-03-13T18:59:45Z</dcterms:created>
  <dcterms:modified xsi:type="dcterms:W3CDTF">2016-07-05T12:47:45Z</dcterms:modified>
</cp:coreProperties>
</file>