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30" y="2568222"/>
            <a:ext cx="3639011" cy="2992889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667000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</a:t>
            </a:r>
            <a:r>
              <a:rPr lang="en-US" b="1" dirty="0"/>
              <a:t>3</a:t>
            </a:r>
            <a:r>
              <a:rPr lang="en-US" b="1" dirty="0" smtClean="0"/>
              <a:t>5)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Morphine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35)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IMPRESSION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 smtClean="0"/>
              <a:t>AUC </a:t>
            </a:r>
            <a:r>
              <a:rPr lang="en-US" dirty="0"/>
              <a:t>for ticagrelor at 12 hours for morphine vs. placebo: 6307 vs. </a:t>
            </a:r>
            <a:r>
              <a:rPr lang="en-US" dirty="0" smtClean="0"/>
              <a:t>9791 ng h/ml; difference </a:t>
            </a:r>
            <a:r>
              <a:rPr lang="en-US" dirty="0"/>
              <a:t>36</a:t>
            </a:r>
            <a:r>
              <a:rPr lang="en-US" dirty="0" smtClean="0"/>
              <a:t>%; p = 0.003; AUC </a:t>
            </a:r>
            <a:r>
              <a:rPr lang="en-US" dirty="0"/>
              <a:t>for AR-C124910XX at 12 </a:t>
            </a:r>
            <a:r>
              <a:rPr lang="en-US" dirty="0" smtClean="0"/>
              <a:t>hours: </a:t>
            </a:r>
            <a:r>
              <a:rPr lang="en-US" dirty="0"/>
              <a:t>1503 vs. 2388 ng </a:t>
            </a:r>
            <a:r>
              <a:rPr lang="en-US" dirty="0" smtClean="0"/>
              <a:t>h/ml; </a:t>
            </a:r>
            <a:r>
              <a:rPr lang="en-US" dirty="0"/>
              <a:t>difference: 37</a:t>
            </a:r>
            <a:r>
              <a:rPr lang="en-US" dirty="0" smtClean="0"/>
              <a:t>%, p = 0.008 </a:t>
            </a:r>
          </a:p>
          <a:p>
            <a:r>
              <a:rPr lang="en-US" dirty="0" smtClean="0"/>
              <a:t>Prevalence of high platelet reactivity: 30 minutes: 91% vs. 71%, p = 0.06; 2 hours: 57% vs. 29%, p = 0.03; 4 hours: 37% vs. 17%, p = 0.1</a:t>
            </a:r>
          </a:p>
          <a:p>
            <a:r>
              <a:rPr lang="en-US" dirty="0" smtClean="0"/>
              <a:t>Stent </a:t>
            </a:r>
            <a:r>
              <a:rPr lang="en-US" dirty="0"/>
              <a:t>thrombosis: 1 vs. 0, </a:t>
            </a:r>
            <a:r>
              <a:rPr lang="en-US" dirty="0" smtClean="0"/>
              <a:t>p &gt; </a:t>
            </a:r>
            <a:r>
              <a:rPr lang="en-US" dirty="0"/>
              <a:t>0.05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presenting with acute MI and undergoing an invasive approach, along with ticagrelor loading dose, were randomized to receive IV morphine 5 mg vs. placebo. They were followed for the duration of hospitalization.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Kubica </a:t>
            </a:r>
            <a:r>
              <a:rPr lang="da-DK" b="1" dirty="0" smtClean="0"/>
              <a:t>J, </a:t>
            </a:r>
            <a:r>
              <a:rPr lang="da-DK" b="1" dirty="0"/>
              <a:t>et </a:t>
            </a:r>
            <a:r>
              <a:rPr lang="da-DK" b="1" dirty="0" smtClean="0"/>
              <a:t>al. Eur Heart J 2016;37:245-52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685800" y="5407223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Co-administration </a:t>
            </a:r>
            <a:r>
              <a:rPr lang="en-US" sz="1400" dirty="0"/>
              <a:t>of ticagrelor and </a:t>
            </a:r>
            <a:r>
              <a:rPr lang="en-US" sz="1400" dirty="0" smtClean="0"/>
              <a:t>IV </a:t>
            </a:r>
            <a:r>
              <a:rPr lang="en-US" sz="1400"/>
              <a:t>morphine </a:t>
            </a:r>
            <a:r>
              <a:rPr lang="en-US" sz="1400" smtClean="0"/>
              <a:t>resulted </a:t>
            </a:r>
            <a:r>
              <a:rPr lang="en-US" sz="1400" dirty="0"/>
              <a:t>in diminished </a:t>
            </a:r>
            <a:r>
              <a:rPr lang="en-US" sz="1400" dirty="0" smtClean="0"/>
              <a:t>pharmacokinetics </a:t>
            </a:r>
            <a:r>
              <a:rPr lang="en-US" sz="1400" dirty="0"/>
              <a:t>and </a:t>
            </a:r>
            <a:r>
              <a:rPr lang="en-US" sz="1400" dirty="0" smtClean="0"/>
              <a:t>pharmacodynamics </a:t>
            </a:r>
            <a:r>
              <a:rPr lang="en-US" sz="1400" dirty="0"/>
              <a:t>for ticagrelor and its active metabolite in </a:t>
            </a:r>
            <a:r>
              <a:rPr lang="en-US" sz="1400" dirty="0" smtClean="0"/>
              <a:t>acute MI </a:t>
            </a:r>
            <a:r>
              <a:rPr lang="en-US" sz="1400" dirty="0"/>
              <a:t>patients undergoing </a:t>
            </a:r>
            <a:r>
              <a:rPr lang="en-US" sz="1400" dirty="0" smtClean="0"/>
              <a:t>PCI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These </a:t>
            </a:r>
            <a:r>
              <a:rPr lang="en-US" sz="1400" dirty="0"/>
              <a:t>results confirm earlier observational data on this </a:t>
            </a:r>
            <a:r>
              <a:rPr lang="en-US" sz="1400" dirty="0" smtClean="0"/>
              <a:t>topic; generalizability to all opioid agents needs investigation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1981200"/>
            <a:ext cx="1923709" cy="434975"/>
            <a:chOff x="1101" y="1488"/>
            <a:chExt cx="690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9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0.38)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 rot="16200000">
            <a:off x="-249780" y="3734489"/>
            <a:ext cx="10711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ng h/ml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10408</TotalTime>
  <Words>221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IMPRESSION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590</cp:revision>
  <dcterms:created xsi:type="dcterms:W3CDTF">2008-03-13T18:59:45Z</dcterms:created>
  <dcterms:modified xsi:type="dcterms:W3CDTF">2016-07-05T12:49:18Z</dcterms:modified>
</cp:coreProperties>
</file>