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135" y="2778340"/>
            <a:ext cx="3639011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79636" y="5710535"/>
            <a:ext cx="1332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Placebo</a:t>
            </a:r>
          </a:p>
          <a:p>
            <a:pPr algn="ctr" eaLnBrk="0" hangingPunct="0"/>
            <a:r>
              <a:rPr lang="en-US" b="1" dirty="0" smtClean="0"/>
              <a:t>(n = 95)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609600" y="5710535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0000"/>
                </a:solidFill>
                <a:cs typeface="Times New Roman" pitchFamily="18" charset="0"/>
              </a:rPr>
              <a:t>Ibutilide</a:t>
            </a:r>
            <a:endParaRPr lang="en-GB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105)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MAGIC-AF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1" y="2319755"/>
            <a:ext cx="4419600" cy="2023646"/>
          </a:xfrm>
        </p:spPr>
        <p:txBody>
          <a:bodyPr/>
          <a:lstStyle/>
          <a:p>
            <a:r>
              <a:rPr lang="en-US" dirty="0"/>
              <a:t>Primary efficacy endpoint, freedom from recurrent atrial arrhythmia &gt;30 </a:t>
            </a:r>
            <a:r>
              <a:rPr lang="en-US" dirty="0" smtClean="0"/>
              <a:t>seconds after one </a:t>
            </a:r>
            <a:r>
              <a:rPr lang="en-US" dirty="0"/>
              <a:t>ablation procedure without use of </a:t>
            </a:r>
            <a:r>
              <a:rPr lang="en-US" dirty="0" smtClean="0"/>
              <a:t>AADs (3-month </a:t>
            </a:r>
            <a:r>
              <a:rPr lang="en-US" dirty="0"/>
              <a:t>post-ablation blanking </a:t>
            </a:r>
            <a:r>
              <a:rPr lang="en-US" dirty="0" smtClean="0"/>
              <a:t>period), </a:t>
            </a:r>
            <a:r>
              <a:rPr lang="en-US" dirty="0"/>
              <a:t>for </a:t>
            </a:r>
            <a:r>
              <a:rPr lang="en-US" dirty="0" err="1"/>
              <a:t>ibutilide</a:t>
            </a:r>
            <a:r>
              <a:rPr lang="en-US" dirty="0"/>
              <a:t> vs. placebo: 56% vs. 49%, </a:t>
            </a:r>
            <a:r>
              <a:rPr lang="en-US" dirty="0" smtClean="0"/>
              <a:t>p = 0.38</a:t>
            </a:r>
            <a:endParaRPr lang="en-US" dirty="0"/>
          </a:p>
          <a:p>
            <a:r>
              <a:rPr lang="en-US" dirty="0"/>
              <a:t>Endpoint with or without AAD use: 62% vs. 51%, </a:t>
            </a:r>
            <a:r>
              <a:rPr lang="en-US" dirty="0" smtClean="0"/>
              <a:t>p = 0.14</a:t>
            </a:r>
            <a:endParaRPr lang="en-US" dirty="0"/>
          </a:p>
          <a:p>
            <a:r>
              <a:rPr lang="en-US" dirty="0"/>
              <a:t>AF termination with CFAE ablation: 71% vs. 56%, </a:t>
            </a:r>
            <a:r>
              <a:rPr lang="en-US" dirty="0" smtClean="0"/>
              <a:t>p = 0.03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with persistent </a:t>
            </a:r>
            <a:r>
              <a:rPr lang="en-US" sz="1600" dirty="0" smtClean="0"/>
              <a:t>atrial fibrillation (AF) and </a:t>
            </a:r>
            <a:r>
              <a:rPr lang="en-US" sz="1600" dirty="0"/>
              <a:t>remaining in AF after </a:t>
            </a:r>
            <a:r>
              <a:rPr lang="en-US" sz="1600" dirty="0" smtClean="0"/>
              <a:t>pulmonary </a:t>
            </a:r>
            <a:r>
              <a:rPr lang="en-US" sz="1600" smtClean="0"/>
              <a:t>vein isolation </a:t>
            </a:r>
            <a:r>
              <a:rPr lang="en-US" sz="1600" dirty="0"/>
              <a:t>alone were randomized </a:t>
            </a:r>
            <a:r>
              <a:rPr lang="en-US" sz="1600" dirty="0" smtClean="0"/>
              <a:t>to </a:t>
            </a:r>
            <a:r>
              <a:rPr lang="en-US" sz="1600" dirty="0"/>
              <a:t>either intravenous </a:t>
            </a:r>
            <a:r>
              <a:rPr lang="en-US" sz="1600" dirty="0" err="1"/>
              <a:t>ibutilide</a:t>
            </a:r>
            <a:r>
              <a:rPr lang="en-US" sz="1600" dirty="0"/>
              <a:t> 0.25 </a:t>
            </a:r>
            <a:r>
              <a:rPr lang="en-US" sz="1600" dirty="0" smtClean="0"/>
              <a:t>mg </a:t>
            </a:r>
            <a:r>
              <a:rPr lang="en-US" sz="1600" dirty="0"/>
              <a:t>or </a:t>
            </a:r>
            <a:r>
              <a:rPr lang="en-US" sz="1600" dirty="0" smtClean="0"/>
              <a:t>placebo. They were followed for 1 year.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b="1" dirty="0"/>
              <a:t>Singh SM, et al. </a:t>
            </a:r>
            <a:r>
              <a:rPr lang="da-DK" b="1" dirty="0" smtClean="0"/>
              <a:t>Eur Heart J 2016;Feb 4:[Epub]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err="1" smtClean="0"/>
              <a:t>Ibutilide</a:t>
            </a:r>
            <a:r>
              <a:rPr lang="en-US" sz="1400" dirty="0" smtClean="0"/>
              <a:t>-guided </a:t>
            </a:r>
            <a:r>
              <a:rPr lang="en-US" sz="1400" dirty="0"/>
              <a:t>CFAE ablation </a:t>
            </a:r>
            <a:r>
              <a:rPr lang="en-US" sz="1400" dirty="0" smtClean="0"/>
              <a:t>was </a:t>
            </a:r>
            <a:r>
              <a:rPr lang="en-US" sz="1400" dirty="0"/>
              <a:t>not efficacious in improving procedural characteristics or freedom from atrial arrhythmias at 12 months in patients with persistent </a:t>
            </a:r>
            <a:r>
              <a:rPr lang="en-US" sz="1400" dirty="0" smtClean="0"/>
              <a:t>AF 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However</a:t>
            </a:r>
            <a:r>
              <a:rPr lang="en-US" sz="1400" dirty="0"/>
              <a:t>, </a:t>
            </a:r>
            <a:r>
              <a:rPr lang="en-US" sz="1400" dirty="0" err="1"/>
              <a:t>ibutilide</a:t>
            </a:r>
            <a:r>
              <a:rPr lang="en-US" sz="1400" dirty="0"/>
              <a:t> administration does reduce </a:t>
            </a:r>
            <a:r>
              <a:rPr lang="en-US" sz="1400" dirty="0" smtClean="0"/>
              <a:t>left atrial </a:t>
            </a:r>
            <a:r>
              <a:rPr lang="en-US" sz="1400" dirty="0"/>
              <a:t>surface area with CFAE and </a:t>
            </a:r>
            <a:r>
              <a:rPr lang="en-US" sz="1400" dirty="0" smtClean="0"/>
              <a:t>is associated </a:t>
            </a:r>
            <a:r>
              <a:rPr lang="en-US" sz="1400" dirty="0"/>
              <a:t>with </a:t>
            </a:r>
            <a:r>
              <a:rPr lang="en-US" sz="1400" dirty="0" smtClean="0"/>
              <a:t>greater AF termination rates </a:t>
            </a:r>
            <a:r>
              <a:rPr lang="en-US" sz="1400" dirty="0"/>
              <a:t>during catheter </a:t>
            </a:r>
            <a:r>
              <a:rPr lang="en-US" sz="1400" dirty="0" smtClean="0"/>
              <a:t>ablation</a:t>
            </a:r>
            <a:endParaRPr lang="en-US" sz="1400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971779" y="2231508"/>
            <a:ext cx="1990621" cy="434975"/>
            <a:chOff x="1101" y="1488"/>
            <a:chExt cx="714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333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01" y="1518"/>
              <a:ext cx="714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0.38)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38197" y="3807023"/>
            <a:ext cx="49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10403</TotalTime>
  <Words>196</Words>
  <Application>Microsoft Office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MAGIC-AF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586</cp:revision>
  <dcterms:created xsi:type="dcterms:W3CDTF">2008-03-13T18:59:45Z</dcterms:created>
  <dcterms:modified xsi:type="dcterms:W3CDTF">2016-07-05T12:50:56Z</dcterms:modified>
</cp:coreProperties>
</file>