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01" y="2683983"/>
            <a:ext cx="3639011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6" y="5710535"/>
            <a:ext cx="1332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Placebo</a:t>
            </a:r>
          </a:p>
          <a:p>
            <a:pPr algn="ctr" eaLnBrk="0" hangingPunct="0"/>
            <a:r>
              <a:rPr lang="en-US" b="1" dirty="0" smtClean="0"/>
              <a:t>(n = 38)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82103" y="5710535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Metoprolol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37)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Metoprolol for AR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5"/>
            <a:ext cx="4556125" cy="2023646"/>
          </a:xfrm>
        </p:spPr>
        <p:txBody>
          <a:bodyPr/>
          <a:lstStyle/>
          <a:p>
            <a:r>
              <a:rPr lang="en-US" dirty="0"/>
              <a:t>Primary endpoint, LVEDV on CMR at 6 months for metoprolol vs. placebo: 267 vs. 256 </a:t>
            </a:r>
            <a:r>
              <a:rPr lang="en-US" dirty="0" smtClean="0"/>
              <a:t>ml, p = 0.32</a:t>
            </a:r>
            <a:endParaRPr lang="en-US" dirty="0"/>
          </a:p>
          <a:p>
            <a:r>
              <a:rPr lang="en-US" dirty="0" smtClean="0"/>
              <a:t>LVESV </a:t>
            </a:r>
            <a:r>
              <a:rPr lang="en-US" dirty="0"/>
              <a:t>on </a:t>
            </a:r>
            <a:r>
              <a:rPr lang="en-US" dirty="0" smtClean="0"/>
              <a:t>CMR: </a:t>
            </a:r>
            <a:r>
              <a:rPr lang="en-US" dirty="0"/>
              <a:t>117 vs. 117 </a:t>
            </a:r>
            <a:r>
              <a:rPr lang="en-US" dirty="0" smtClean="0"/>
              <a:t>ml, p = 0.44; EF: </a:t>
            </a:r>
            <a:r>
              <a:rPr lang="en-US" dirty="0"/>
              <a:t>57 vs. 55%, </a:t>
            </a:r>
            <a:r>
              <a:rPr lang="en-US" dirty="0" smtClean="0"/>
              <a:t>p = 0.04; stroke volume: </a:t>
            </a:r>
            <a:r>
              <a:rPr lang="en-US" dirty="0"/>
              <a:t>151 vs. 139 ml, </a:t>
            </a:r>
            <a:r>
              <a:rPr lang="en-US" dirty="0" smtClean="0"/>
              <a:t>p = 0.04</a:t>
            </a:r>
            <a:endParaRPr lang="en-US" dirty="0"/>
          </a:p>
          <a:p>
            <a:r>
              <a:rPr lang="en-US" dirty="0" smtClean="0"/>
              <a:t>Peak </a:t>
            </a:r>
            <a:r>
              <a:rPr lang="en-US" dirty="0"/>
              <a:t>VO</a:t>
            </a:r>
            <a:r>
              <a:rPr lang="en-US" baseline="-25000" dirty="0"/>
              <a:t>2</a:t>
            </a:r>
            <a:r>
              <a:rPr lang="en-US" dirty="0"/>
              <a:t> at 6 months: 34.9 vs. 36.6 ml/kg/min, </a:t>
            </a:r>
            <a:r>
              <a:rPr lang="en-US" dirty="0" smtClean="0"/>
              <a:t>p = 0.08; NT-</a:t>
            </a:r>
            <a:r>
              <a:rPr lang="en-US" dirty="0" err="1" smtClean="0"/>
              <a:t>proBNP</a:t>
            </a:r>
            <a:r>
              <a:rPr lang="en-US" dirty="0"/>
              <a:t>: 142 vs. 58 </a:t>
            </a:r>
            <a:r>
              <a:rPr lang="en-US" dirty="0" err="1"/>
              <a:t>pg</a:t>
            </a:r>
            <a:r>
              <a:rPr lang="en-US" dirty="0"/>
              <a:t>/ml, </a:t>
            </a:r>
            <a:r>
              <a:rPr lang="en-US" dirty="0" smtClean="0"/>
              <a:t>p &lt; 0.001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with chronic asymptomatic </a:t>
            </a:r>
            <a:r>
              <a:rPr lang="en-US" sz="1600" dirty="0" smtClean="0"/>
              <a:t>severe aortic regurgitation (AR) </a:t>
            </a:r>
            <a:r>
              <a:rPr lang="en-US" sz="1600" dirty="0"/>
              <a:t>were randomized to metoprolol </a:t>
            </a:r>
            <a:r>
              <a:rPr lang="en-US" sz="1600" dirty="0" smtClean="0"/>
              <a:t>CR/XL 200 mg or </a:t>
            </a:r>
            <a:r>
              <a:rPr lang="en-US" sz="1600" dirty="0"/>
              <a:t>matching </a:t>
            </a:r>
            <a:r>
              <a:rPr lang="en-US" sz="1600" dirty="0" smtClean="0"/>
              <a:t>placebo. They were followed for 6 months.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Broch K, et al. </a:t>
            </a:r>
            <a:r>
              <a:rPr lang="nl-NL" b="1"/>
              <a:t>Heart </a:t>
            </a:r>
            <a:r>
              <a:rPr lang="nl-NL" b="1" smtClean="0"/>
              <a:t>2016;102:191-7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Long-acting </a:t>
            </a:r>
            <a:r>
              <a:rPr lang="en-US" sz="1400" dirty="0"/>
              <a:t>metoprolol does not improve LVEDV or LVESV in asymptomatic patients with moderate to severe AR compared with </a:t>
            </a:r>
            <a:r>
              <a:rPr lang="en-US" sz="1400" dirty="0" smtClean="0"/>
              <a:t>placebo 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On </a:t>
            </a:r>
            <a:r>
              <a:rPr lang="en-US" sz="1400" dirty="0"/>
              <a:t>the one hand, some measures were better with beta-blocker use such as EF and stroke </a:t>
            </a:r>
            <a:r>
              <a:rPr lang="en-US" sz="1400" dirty="0" smtClean="0"/>
              <a:t>volume; on </a:t>
            </a:r>
            <a:r>
              <a:rPr lang="en-US" sz="1400" dirty="0"/>
              <a:t>the other hand, peak VO</a:t>
            </a:r>
            <a:r>
              <a:rPr lang="en-US" sz="1400" baseline="-25000" dirty="0"/>
              <a:t>2</a:t>
            </a:r>
            <a:r>
              <a:rPr lang="en-US" sz="1400" dirty="0"/>
              <a:t> diminished and </a:t>
            </a:r>
            <a:r>
              <a:rPr lang="en-US" sz="1400" dirty="0" smtClean="0"/>
              <a:t>NT-</a:t>
            </a:r>
            <a:r>
              <a:rPr lang="en-US" sz="1400" dirty="0" err="1" smtClean="0"/>
              <a:t>proBNP</a:t>
            </a:r>
            <a:r>
              <a:rPr lang="en-US" sz="1400" dirty="0" smtClean="0"/>
              <a:t> </a:t>
            </a:r>
            <a:r>
              <a:rPr lang="en-US" sz="1400" dirty="0"/>
              <a:t>levels went up, suggesting </a:t>
            </a:r>
            <a:r>
              <a:rPr lang="en-US" sz="1400" dirty="0" smtClean="0"/>
              <a:t>harm </a:t>
            </a:r>
            <a:endParaRPr lang="en-US" sz="1400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894654" y="2231508"/>
            <a:ext cx="2448746" cy="434975"/>
            <a:chOff x="1101" y="1488"/>
            <a:chExt cx="769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01" y="1488"/>
              <a:ext cx="333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16" y="1518"/>
              <a:ext cx="754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0.32)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 rot="16200000">
            <a:off x="-93713" y="3751313"/>
            <a:ext cx="49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ml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10410</TotalTime>
  <Words>209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Metoprolol for AR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596</cp:revision>
  <dcterms:created xsi:type="dcterms:W3CDTF">2008-03-13T18:59:45Z</dcterms:created>
  <dcterms:modified xsi:type="dcterms:W3CDTF">2016-07-05T12:51:34Z</dcterms:modified>
</cp:coreProperties>
</file>