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00"/>
    <a:srgbClr val="FFCC99"/>
    <a:srgbClr val="9999FF"/>
    <a:srgbClr val="6666FF"/>
    <a:srgbClr val="FF9966"/>
    <a:srgbClr val="CCCDD2"/>
    <a:srgbClr val="DACCA1"/>
    <a:srgbClr val="FFCC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92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0" d="100"/>
          <a:sy n="50" d="100"/>
        </p:scale>
        <p:origin x="-1290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/>
            </a:lvl1pPr>
          </a:lstStyle>
          <a:p>
            <a:pPr>
              <a:defRPr/>
            </a:pPr>
            <a:fld id="{260047A2-CB8C-4FC8-BD66-CE47E416CF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63609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61026A4-BB0F-4121-958F-198325CBAD1E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2507157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40687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40687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8200" y="2133600"/>
            <a:ext cx="1905000" cy="2209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05600" y="2133600"/>
            <a:ext cx="1905000" cy="2209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563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48200" y="2133600"/>
            <a:ext cx="39624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6" name="Line 22"/>
          <p:cNvSpPr>
            <a:spLocks noChangeShapeType="1"/>
          </p:cNvSpPr>
          <p:nvPr/>
        </p:nvSpPr>
        <p:spPr bwMode="auto">
          <a:xfrm flipH="1">
            <a:off x="4419600" y="1981200"/>
            <a:ext cx="0" cy="4419600"/>
          </a:xfrm>
          <a:prstGeom prst="line">
            <a:avLst/>
          </a:prstGeom>
          <a:noFill/>
          <a:ln w="9525">
            <a:solidFill>
              <a:srgbClr val="DACCA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35469E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35469E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35469E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35469E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35469E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000" b="1">
          <a:solidFill>
            <a:srgbClr val="35469E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000" b="1">
          <a:solidFill>
            <a:srgbClr val="35469E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000" b="1">
          <a:solidFill>
            <a:srgbClr val="35469E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000" b="1">
          <a:solidFill>
            <a:srgbClr val="35469E"/>
          </a:solidFill>
          <a:latin typeface="Arial" charset="0"/>
        </a:defRPr>
      </a:lvl9pPr>
    </p:titleStyle>
    <p:bodyStyle>
      <a:lvl1pPr marL="122238" indent="-122238" algn="l" rtl="0" eaLnBrk="0" fontAlgn="base" hangingPunct="0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2.png"/><Relationship Id="rId4" Type="http://schemas.openxmlformats.org/officeDocument/2006/relationships/hyperlink" Target="http://www.acc.org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736" y="2792077"/>
            <a:ext cx="3639011" cy="2645445"/>
          </a:xfrm>
          <a:prstGeom prst="rect">
            <a:avLst/>
          </a:prstGeom>
        </p:spPr>
      </p:pic>
      <p:sp>
        <p:nvSpPr>
          <p:cNvPr id="14348" name="Text Box 48"/>
          <p:cNvSpPr txBox="1">
            <a:spLocks noChangeArrowheads="1"/>
          </p:cNvSpPr>
          <p:nvPr/>
        </p:nvSpPr>
        <p:spPr bwMode="auto">
          <a:xfrm>
            <a:off x="2870917" y="5649128"/>
            <a:ext cx="1332313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/>
            <a:r>
              <a:rPr lang="en-US" b="1" dirty="0" smtClean="0"/>
              <a:t>Delayed intervention</a:t>
            </a:r>
          </a:p>
          <a:p>
            <a:pPr algn="ctr" eaLnBrk="0" hangingPunct="0"/>
            <a:r>
              <a:rPr lang="en-US" b="1" dirty="0" smtClean="0"/>
              <a:t>(n = 161)</a:t>
            </a:r>
            <a:endParaRPr lang="en-US" b="1" dirty="0"/>
          </a:p>
        </p:txBody>
      </p:sp>
      <p:sp>
        <p:nvSpPr>
          <p:cNvPr id="14363" name="Text Box 47"/>
          <p:cNvSpPr txBox="1">
            <a:spLocks noChangeArrowheads="1"/>
          </p:cNvSpPr>
          <p:nvPr/>
        </p:nvSpPr>
        <p:spPr bwMode="auto">
          <a:xfrm>
            <a:off x="700881" y="5649128"/>
            <a:ext cx="1199097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GB" b="1" dirty="0" smtClean="0">
                <a:solidFill>
                  <a:srgbClr val="000000"/>
                </a:solidFill>
                <a:cs typeface="Times New Roman" pitchFamily="18" charset="0"/>
              </a:rPr>
              <a:t>Immediate</a:t>
            </a:r>
          </a:p>
          <a:p>
            <a:pPr algn="ctr"/>
            <a:r>
              <a:rPr lang="en-GB" b="1" dirty="0" smtClean="0">
                <a:solidFill>
                  <a:srgbClr val="000000"/>
                </a:solidFill>
                <a:cs typeface="Times New Roman" pitchFamily="18" charset="0"/>
              </a:rPr>
              <a:t>intervention</a:t>
            </a:r>
          </a:p>
          <a:p>
            <a:pPr algn="ctr"/>
            <a:r>
              <a:rPr lang="en-GB" b="1" dirty="0" smtClean="0">
                <a:solidFill>
                  <a:srgbClr val="000000"/>
                </a:solidFill>
                <a:cs typeface="Times New Roman" pitchFamily="18" charset="0"/>
              </a:rPr>
              <a:t>(</a:t>
            </a:r>
            <a:r>
              <a:rPr lang="en-GB" b="1" dirty="0">
                <a:solidFill>
                  <a:srgbClr val="000000"/>
                </a:solidFill>
                <a:cs typeface="Times New Roman" pitchFamily="18" charset="0"/>
              </a:rPr>
              <a:t>n </a:t>
            </a:r>
            <a:r>
              <a:rPr lang="en-GB" b="1" dirty="0" smtClean="0">
                <a:solidFill>
                  <a:srgbClr val="000000"/>
                </a:solidFill>
                <a:cs typeface="Times New Roman" pitchFamily="18" charset="0"/>
              </a:rPr>
              <a:t>= 162)</a:t>
            </a:r>
            <a:endParaRPr lang="en-US" b="1" dirty="0">
              <a:solidFill>
                <a:srgbClr val="000000"/>
              </a:solidFill>
              <a:cs typeface="Times New Roman" pitchFamily="18" charset="0"/>
            </a:endParaRPr>
          </a:p>
        </p:txBody>
      </p:sp>
      <p:sp>
        <p:nvSpPr>
          <p:cNvPr id="14339" name="Rectangle 33"/>
          <p:cNvSpPr>
            <a:spLocks noGrp="1" noChangeArrowheads="1"/>
          </p:cNvSpPr>
          <p:nvPr>
            <p:ph type="title" idx="4294967295"/>
          </p:nvPr>
        </p:nvSpPr>
        <p:spPr>
          <a:xfrm>
            <a:off x="381000" y="274637"/>
            <a:ext cx="8534400" cy="487363"/>
          </a:xfrm>
        </p:spPr>
        <p:txBody>
          <a:bodyPr/>
          <a:lstStyle/>
          <a:p>
            <a:pPr eaLnBrk="1" hangingPunct="1"/>
            <a:r>
              <a:rPr lang="en-US" dirty="0" smtClean="0"/>
              <a:t>RIDDLE-NSTEMI</a:t>
            </a:r>
          </a:p>
        </p:txBody>
      </p:sp>
      <p:sp>
        <p:nvSpPr>
          <p:cNvPr id="14340" name="Rectangle 34"/>
          <p:cNvSpPr>
            <a:spLocks noGrp="1" noChangeArrowheads="1"/>
          </p:cNvSpPr>
          <p:nvPr>
            <p:ph type="body" idx="4294967295"/>
          </p:nvPr>
        </p:nvSpPr>
        <p:spPr>
          <a:xfrm>
            <a:off x="4572000" y="2319755"/>
            <a:ext cx="4556125" cy="2023646"/>
          </a:xfrm>
        </p:spPr>
        <p:txBody>
          <a:bodyPr/>
          <a:lstStyle/>
          <a:p>
            <a:r>
              <a:rPr lang="en-US" dirty="0"/>
              <a:t>Primary endpoint, 30-day death or MI, for immediate vs. delayed intervention: 4.3% vs. 13.0%, </a:t>
            </a:r>
            <a:r>
              <a:rPr lang="en-US" dirty="0" smtClean="0"/>
              <a:t>p = 0.008 </a:t>
            </a:r>
          </a:p>
          <a:p>
            <a:r>
              <a:rPr lang="en-US" dirty="0" smtClean="0"/>
              <a:t>30-day death</a:t>
            </a:r>
            <a:r>
              <a:rPr lang="en-US" dirty="0"/>
              <a:t>: </a:t>
            </a:r>
            <a:r>
              <a:rPr lang="en-US" dirty="0" smtClean="0"/>
              <a:t>3.1% vs. 3.1%, p = 0.97; 30-day MI</a:t>
            </a:r>
            <a:r>
              <a:rPr lang="en-US" dirty="0"/>
              <a:t>: 2.5% vs. 9.9%, </a:t>
            </a:r>
            <a:r>
              <a:rPr lang="en-US" dirty="0" smtClean="0"/>
              <a:t>p = 0.01</a:t>
            </a:r>
          </a:p>
          <a:p>
            <a:r>
              <a:rPr lang="en-US" dirty="0" smtClean="0"/>
              <a:t>30-day </a:t>
            </a:r>
            <a:r>
              <a:rPr lang="en-US" dirty="0"/>
              <a:t>recurrent ischemia: 3.7% vs. 15.5%, </a:t>
            </a:r>
            <a:r>
              <a:rPr lang="en-US" dirty="0" smtClean="0"/>
              <a:t>p = 0.001; 1-year </a:t>
            </a:r>
            <a:r>
              <a:rPr lang="en-US" dirty="0"/>
              <a:t>death or MI: 6.8% vs. 18.8%, </a:t>
            </a:r>
            <a:r>
              <a:rPr lang="en-US" dirty="0" smtClean="0"/>
              <a:t>p = 0.002</a:t>
            </a:r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14341" name="Text Box 10"/>
          <p:cNvSpPr txBox="1">
            <a:spLocks noChangeArrowheads="1"/>
          </p:cNvSpPr>
          <p:nvPr/>
        </p:nvSpPr>
        <p:spPr bwMode="auto">
          <a:xfrm>
            <a:off x="0" y="914401"/>
            <a:ext cx="9144000" cy="769441"/>
          </a:xfrm>
          <a:prstGeom prst="rect">
            <a:avLst/>
          </a:prstGeom>
          <a:solidFill>
            <a:srgbClr val="CCCCD3"/>
          </a:solidFill>
          <a:ln w="9525">
            <a:noFill/>
            <a:miter lim="800000"/>
            <a:headEnd/>
            <a:tailEnd/>
          </a:ln>
        </p:spPr>
        <p:txBody>
          <a:bodyPr wrap="square" lIns="457200" tIns="137160" rIns="457200" bIns="137160">
            <a:spAutoFit/>
          </a:bodyPr>
          <a:lstStyle/>
          <a:p>
            <a:r>
              <a:rPr lang="en-US" sz="1600" b="1" dirty="0" smtClean="0"/>
              <a:t>Trial design: </a:t>
            </a:r>
            <a:r>
              <a:rPr lang="en-US" sz="1600" dirty="0"/>
              <a:t>Patients with NSTEMI were randomized </a:t>
            </a:r>
            <a:r>
              <a:rPr lang="en-US" sz="1600" dirty="0" smtClean="0"/>
              <a:t>to </a:t>
            </a:r>
            <a:r>
              <a:rPr lang="en-US" sz="1600" dirty="0"/>
              <a:t>either immediate (within 2 hours) </a:t>
            </a:r>
            <a:r>
              <a:rPr lang="en-US" sz="1600" dirty="0" smtClean="0"/>
              <a:t>intervention </a:t>
            </a:r>
            <a:r>
              <a:rPr lang="en-US" sz="1600" dirty="0"/>
              <a:t>or delayed (within 72 hours) </a:t>
            </a:r>
            <a:r>
              <a:rPr lang="en-US" sz="1600" dirty="0" smtClean="0"/>
              <a:t>intervention. They were followed for 1 year.</a:t>
            </a:r>
            <a:endParaRPr lang="en-US" sz="1600" dirty="0"/>
          </a:p>
        </p:txBody>
      </p:sp>
      <p:sp>
        <p:nvSpPr>
          <p:cNvPr id="14342" name="Text Box 13"/>
          <p:cNvSpPr txBox="1">
            <a:spLocks noChangeArrowheads="1"/>
          </p:cNvSpPr>
          <p:nvPr/>
        </p:nvSpPr>
        <p:spPr bwMode="auto">
          <a:xfrm>
            <a:off x="4648200" y="1981200"/>
            <a:ext cx="39624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 dirty="0">
                <a:solidFill>
                  <a:srgbClr val="35469E"/>
                </a:solidFill>
              </a:rPr>
              <a:t>Results</a:t>
            </a:r>
          </a:p>
        </p:txBody>
      </p:sp>
      <p:sp>
        <p:nvSpPr>
          <p:cNvPr id="14343" name="Text Box 14"/>
          <p:cNvSpPr txBox="1">
            <a:spLocks noChangeArrowheads="1"/>
          </p:cNvSpPr>
          <p:nvPr/>
        </p:nvSpPr>
        <p:spPr bwMode="auto">
          <a:xfrm>
            <a:off x="4648200" y="4343400"/>
            <a:ext cx="39624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 dirty="0">
                <a:solidFill>
                  <a:srgbClr val="35469E"/>
                </a:solidFill>
              </a:rPr>
              <a:t>Conclusions</a:t>
            </a:r>
          </a:p>
        </p:txBody>
      </p:sp>
      <p:sp>
        <p:nvSpPr>
          <p:cNvPr id="14344" name="Text Box 37"/>
          <p:cNvSpPr txBox="1">
            <a:spLocks noChangeArrowheads="1"/>
          </p:cNvSpPr>
          <p:nvPr/>
        </p:nvSpPr>
        <p:spPr bwMode="auto">
          <a:xfrm>
            <a:off x="4585447" y="6505575"/>
            <a:ext cx="42672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 dirty="0"/>
              <a:t>Milosevic </a:t>
            </a:r>
            <a:r>
              <a:rPr lang="en-US" b="1" dirty="0" smtClean="0"/>
              <a:t>A, et al. JACC </a:t>
            </a:r>
            <a:r>
              <a:rPr lang="en-US" b="1" dirty="0" err="1" smtClean="0"/>
              <a:t>Cardiovasc</a:t>
            </a:r>
            <a:r>
              <a:rPr lang="en-US" b="1" dirty="0" smtClean="0"/>
              <a:t> </a:t>
            </a:r>
            <a:r>
              <a:rPr lang="en-US" b="1" dirty="0" err="1" smtClean="0"/>
              <a:t>Interv</a:t>
            </a:r>
            <a:r>
              <a:rPr lang="en-US" b="1" dirty="0" smtClean="0"/>
              <a:t> 2016;9:541-9</a:t>
            </a:r>
            <a:endParaRPr lang="en-US" b="1" dirty="0"/>
          </a:p>
        </p:txBody>
      </p:sp>
      <p:sp>
        <p:nvSpPr>
          <p:cNvPr id="2093" name="Rectangle 45"/>
          <p:cNvSpPr>
            <a:spLocks noChangeArrowheads="1"/>
          </p:cNvSpPr>
          <p:nvPr/>
        </p:nvSpPr>
        <p:spPr bwMode="auto">
          <a:xfrm>
            <a:off x="364030" y="5815191"/>
            <a:ext cx="381000" cy="284163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1"/>
            </a:outerShdw>
          </a:effectLst>
        </p:spPr>
        <p:txBody>
          <a:bodyPr anchor="ctr">
            <a:spAutoFit/>
          </a:bodyPr>
          <a:lstStyle/>
          <a:p>
            <a:pPr algn="ctr" eaLnBrk="0" hangingPunct="0">
              <a:spcBef>
                <a:spcPct val="30000"/>
              </a:spcBef>
              <a:defRPr/>
            </a:pPr>
            <a:r>
              <a:rPr lang="en-US" b="1"/>
              <a:t>      </a:t>
            </a:r>
          </a:p>
        </p:txBody>
      </p:sp>
      <p:sp>
        <p:nvSpPr>
          <p:cNvPr id="2094" name="Rectangle 46"/>
          <p:cNvSpPr>
            <a:spLocks noChangeArrowheads="1"/>
          </p:cNvSpPr>
          <p:nvPr/>
        </p:nvSpPr>
        <p:spPr bwMode="auto">
          <a:xfrm>
            <a:off x="2458503" y="5773835"/>
            <a:ext cx="381000" cy="284163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1"/>
            </a:outerShdw>
          </a:effectLst>
        </p:spPr>
        <p:txBody>
          <a:bodyPr anchor="ctr">
            <a:spAutoFit/>
          </a:bodyPr>
          <a:lstStyle/>
          <a:p>
            <a:pPr algn="ctr" eaLnBrk="0" hangingPunct="0">
              <a:spcBef>
                <a:spcPct val="30000"/>
              </a:spcBef>
              <a:defRPr/>
            </a:pPr>
            <a:r>
              <a:rPr lang="en-US" b="1"/>
              <a:t>      </a:t>
            </a:r>
          </a:p>
        </p:txBody>
      </p:sp>
      <p:sp>
        <p:nvSpPr>
          <p:cNvPr id="14349" name="Text Box 131"/>
          <p:cNvSpPr txBox="1">
            <a:spLocks noChangeArrowheads="1"/>
          </p:cNvSpPr>
          <p:nvPr/>
        </p:nvSpPr>
        <p:spPr bwMode="auto">
          <a:xfrm>
            <a:off x="713775" y="5329428"/>
            <a:ext cx="348945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 dirty="0" smtClean="0"/>
              <a:t>Primary endpoint</a:t>
            </a:r>
            <a:endParaRPr lang="en-US" sz="1400" b="1" dirty="0"/>
          </a:p>
        </p:txBody>
      </p:sp>
      <p:sp>
        <p:nvSpPr>
          <p:cNvPr id="14351" name="Rectangle 212"/>
          <p:cNvSpPr>
            <a:spLocks noChangeArrowheads="1"/>
          </p:cNvSpPr>
          <p:nvPr/>
        </p:nvSpPr>
        <p:spPr bwMode="auto">
          <a:xfrm>
            <a:off x="4510088" y="4648200"/>
            <a:ext cx="4481512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122238" indent="-122238">
              <a:spcBef>
                <a:spcPct val="50000"/>
              </a:spcBef>
              <a:buFontTx/>
              <a:buChar char="•"/>
            </a:pPr>
            <a:r>
              <a:rPr lang="en-US" sz="1400" dirty="0" smtClean="0"/>
              <a:t>Small, single-center study; suggests that an </a:t>
            </a:r>
            <a:r>
              <a:rPr lang="en-US" sz="1400" dirty="0"/>
              <a:t>immediate invasive strategy (median time 1.4 hours) </a:t>
            </a:r>
            <a:r>
              <a:rPr lang="en-US" sz="1400" dirty="0" smtClean="0"/>
              <a:t>was superior </a:t>
            </a:r>
            <a:r>
              <a:rPr lang="en-US" sz="1400" dirty="0"/>
              <a:t>in improving CV outcomes compared with </a:t>
            </a:r>
            <a:r>
              <a:rPr lang="en-US" sz="1400" dirty="0" smtClean="0"/>
              <a:t>delayed </a:t>
            </a:r>
            <a:r>
              <a:rPr lang="en-US" sz="1400" dirty="0"/>
              <a:t>invasive strategy (median time 61.0 hours), mainly driven by a reduction in </a:t>
            </a:r>
            <a:r>
              <a:rPr lang="en-US" sz="1400" dirty="0" smtClean="0"/>
              <a:t>MI rates</a:t>
            </a:r>
          </a:p>
          <a:p>
            <a:pPr marL="122238" indent="-122238">
              <a:spcBef>
                <a:spcPct val="50000"/>
              </a:spcBef>
              <a:buFontTx/>
              <a:buChar char="•"/>
            </a:pPr>
            <a:r>
              <a:rPr lang="en-US" sz="1400" dirty="0"/>
              <a:t>M</a:t>
            </a:r>
            <a:r>
              <a:rPr lang="en-US" sz="1400" dirty="0" smtClean="0"/>
              <a:t>ajority </a:t>
            </a:r>
            <a:r>
              <a:rPr lang="en-US" sz="1400" dirty="0"/>
              <a:t>of patients in this trial were not high risk (GRACE score </a:t>
            </a:r>
            <a:r>
              <a:rPr lang="en-US" sz="1400" dirty="0" smtClean="0"/>
              <a:t>&gt;140 </a:t>
            </a:r>
            <a:r>
              <a:rPr lang="en-US" sz="1400" dirty="0"/>
              <a:t>present in </a:t>
            </a:r>
            <a:r>
              <a:rPr lang="en-US" sz="1400" dirty="0" smtClean="0"/>
              <a:t>approx. one-third)</a:t>
            </a:r>
            <a:endParaRPr lang="en-US" sz="1400" dirty="0"/>
          </a:p>
        </p:txBody>
      </p:sp>
      <p:grpSp>
        <p:nvGrpSpPr>
          <p:cNvPr id="20" name="Group 91"/>
          <p:cNvGrpSpPr>
            <a:grpSpLocks/>
          </p:cNvGrpSpPr>
          <p:nvPr/>
        </p:nvGrpSpPr>
        <p:grpSpPr bwMode="auto">
          <a:xfrm>
            <a:off x="1676400" y="2236998"/>
            <a:ext cx="2372545" cy="434975"/>
            <a:chOff x="1101" y="1488"/>
            <a:chExt cx="687" cy="274"/>
          </a:xfrm>
        </p:grpSpPr>
        <p:sp>
          <p:nvSpPr>
            <p:cNvPr id="21" name="AutoShape 38"/>
            <p:cNvSpPr>
              <a:spLocks noChangeArrowheads="1"/>
            </p:cNvSpPr>
            <p:nvPr/>
          </p:nvSpPr>
          <p:spPr bwMode="auto">
            <a:xfrm>
              <a:off x="1101" y="1488"/>
              <a:ext cx="333" cy="274"/>
            </a:xfrm>
            <a:prstGeom prst="roundRect">
              <a:avLst>
                <a:gd name="adj" fmla="val 16667"/>
              </a:avLst>
            </a:prstGeom>
            <a:solidFill>
              <a:srgbClr val="CCCDD2"/>
            </a:solidFill>
            <a:ln w="9525">
              <a:solidFill>
                <a:srgbClr val="CCCDD2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200"/>
            </a:p>
          </p:txBody>
        </p:sp>
        <p:sp>
          <p:nvSpPr>
            <p:cNvPr id="22" name="Text Box 40"/>
            <p:cNvSpPr txBox="1">
              <a:spLocks noChangeArrowheads="1"/>
            </p:cNvSpPr>
            <p:nvPr/>
          </p:nvSpPr>
          <p:spPr bwMode="auto">
            <a:xfrm>
              <a:off x="1116" y="1518"/>
              <a:ext cx="672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buNone/>
              </a:pPr>
              <a:r>
                <a:rPr lang="en-US" b="1" dirty="0" smtClean="0"/>
                <a:t>(p = 0.008)</a:t>
              </a:r>
              <a:endParaRPr lang="en-US" b="1" dirty="0"/>
            </a:p>
          </p:txBody>
        </p:sp>
      </p:grpSp>
      <p:pic>
        <p:nvPicPr>
          <p:cNvPr id="23" name="Picture 22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206" y="6423212"/>
            <a:ext cx="1243013" cy="334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4" name="Text Box 233"/>
          <p:cNvSpPr txBox="1">
            <a:spLocks noChangeArrowheads="1"/>
          </p:cNvSpPr>
          <p:nvPr/>
        </p:nvSpPr>
        <p:spPr bwMode="auto">
          <a:xfrm>
            <a:off x="38197" y="3807023"/>
            <a:ext cx="495203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 smtClean="0"/>
              <a:t>%</a:t>
            </a:r>
            <a:endParaRPr lang="en-US" sz="1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10401</TotalTime>
  <Words>211</Words>
  <Application>Microsoft Office PowerPoint</Application>
  <PresentationFormat>On-screen Show (4:3)</PresentationFormat>
  <Paragraphs>25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RIDDLE-NSTEMI</vt:lpstr>
    </vt:vector>
  </TitlesOfParts>
  <Company>ACC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mmaines</dc:creator>
  <cp:lastModifiedBy>Patrick Jennings (ACCF Contractor)</cp:lastModifiedBy>
  <cp:revision>582</cp:revision>
  <dcterms:created xsi:type="dcterms:W3CDTF">2008-03-13T18:59:45Z</dcterms:created>
  <dcterms:modified xsi:type="dcterms:W3CDTF">2016-07-05T12:52:47Z</dcterms:modified>
</cp:coreProperties>
</file>