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DES-PCI was inferior </a:t>
            </a:r>
            <a:r>
              <a:rPr lang="en-US" sz="1400" dirty="0"/>
              <a:t>to CABG for clinical outcomes at 5 years following revascularization of unprotected left main </a:t>
            </a:r>
            <a:r>
              <a:rPr lang="en-US" sz="1400" dirty="0" smtClean="0"/>
              <a:t>lesions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The hazard </a:t>
            </a:r>
            <a:r>
              <a:rPr lang="en-US" sz="1400" dirty="0" smtClean="0"/>
              <a:t>was highest </a:t>
            </a:r>
            <a:r>
              <a:rPr lang="en-US" sz="1400" dirty="0"/>
              <a:t>with CABG in the first 30 </a:t>
            </a:r>
            <a:r>
              <a:rPr lang="en-US" sz="1400" dirty="0" smtClean="0"/>
              <a:t>days with better outcomes with PCI; between </a:t>
            </a:r>
            <a:r>
              <a:rPr lang="en-US" sz="1400" dirty="0"/>
              <a:t>30 days and </a:t>
            </a:r>
            <a:r>
              <a:rPr lang="en-US" sz="1400" dirty="0" smtClean="0"/>
              <a:t>5 </a:t>
            </a:r>
            <a:r>
              <a:rPr lang="en-US" sz="1400" dirty="0"/>
              <a:t>years, </a:t>
            </a:r>
            <a:r>
              <a:rPr lang="en-US" sz="1400" dirty="0" smtClean="0"/>
              <a:t>outcomes were inferior </a:t>
            </a:r>
            <a:r>
              <a:rPr lang="en-US" sz="1400" dirty="0"/>
              <a:t>with PCI compared with </a:t>
            </a:r>
            <a:r>
              <a:rPr lang="en-US" sz="1400" dirty="0" smtClean="0"/>
              <a:t>CABG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8" y="5710535"/>
            <a:ext cx="10175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CABG</a:t>
            </a:r>
          </a:p>
          <a:p>
            <a:pPr algn="ctr" eaLnBrk="0" hangingPunct="0"/>
            <a:r>
              <a:rPr lang="en-US" b="1" dirty="0" smtClean="0"/>
              <a:t>(n = 592)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smtClean="0">
                <a:solidFill>
                  <a:srgbClr val="000000"/>
                </a:solidFill>
                <a:cs typeface="Times New Roman" pitchFamily="18" charset="0"/>
              </a:rPr>
              <a:t>DES-PCI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592)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NOBLE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41464" y="2239620"/>
            <a:ext cx="4556125" cy="202364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Primary endpoint: Death/MI/stroke/repeat </a:t>
            </a:r>
            <a:r>
              <a:rPr lang="en-US" dirty="0" err="1" smtClean="0"/>
              <a:t>revasc</a:t>
            </a:r>
            <a:r>
              <a:rPr lang="en-US" dirty="0" smtClean="0"/>
              <a:t>: PCI </a:t>
            </a:r>
            <a:r>
              <a:rPr lang="en-US" dirty="0"/>
              <a:t>vs. CABG: 28.9% vs. 19.1%,  </a:t>
            </a:r>
            <a:r>
              <a:rPr lang="en-US" dirty="0" smtClean="0"/>
              <a:t>p  = 0.0066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Death</a:t>
            </a:r>
            <a:r>
              <a:rPr lang="en-US" dirty="0"/>
              <a:t>: 11.6% vs. 9.5%, </a:t>
            </a:r>
            <a:r>
              <a:rPr lang="en-US" dirty="0" smtClean="0"/>
              <a:t>p = 0.77; MI</a:t>
            </a:r>
            <a:r>
              <a:rPr lang="en-US" dirty="0"/>
              <a:t>: 6.9% vs. 1.9%, </a:t>
            </a:r>
            <a:r>
              <a:rPr lang="en-US" dirty="0" smtClean="0"/>
              <a:t>p = 0.004; stroke</a:t>
            </a:r>
            <a:r>
              <a:rPr lang="en-US" dirty="0"/>
              <a:t>: 4.9% vs. 1.7%, </a:t>
            </a:r>
            <a:r>
              <a:rPr lang="en-US" dirty="0" smtClean="0"/>
              <a:t>p = 0.07; repeat </a:t>
            </a:r>
            <a:r>
              <a:rPr lang="en-US" dirty="0" err="1" smtClean="0"/>
              <a:t>revasc</a:t>
            </a:r>
            <a:r>
              <a:rPr lang="en-US" dirty="0" smtClean="0"/>
              <a:t>: </a:t>
            </a:r>
            <a:r>
              <a:rPr lang="en-US" dirty="0"/>
              <a:t>16.2% vs. 10.4%, </a:t>
            </a:r>
            <a:r>
              <a:rPr lang="en-US" dirty="0" smtClean="0"/>
              <a:t>p = 0.03</a:t>
            </a:r>
            <a:r>
              <a:rPr lang="en-US" dirty="0"/>
              <a:t>; </a:t>
            </a:r>
            <a:r>
              <a:rPr lang="en-US" dirty="0" smtClean="0"/>
              <a:t>de </a:t>
            </a:r>
            <a:r>
              <a:rPr lang="en-US" dirty="0"/>
              <a:t>novo lesion </a:t>
            </a:r>
            <a:r>
              <a:rPr lang="en-US" dirty="0" err="1" smtClean="0"/>
              <a:t>revasc</a:t>
            </a:r>
            <a:r>
              <a:rPr lang="en-US" dirty="0" smtClean="0"/>
              <a:t>: </a:t>
            </a:r>
            <a:r>
              <a:rPr lang="en-US" dirty="0"/>
              <a:t>6% vs. 3%, </a:t>
            </a:r>
            <a:r>
              <a:rPr lang="en-US" dirty="0" smtClean="0"/>
              <a:t>p = 0.018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Stent thrombosis/graft </a:t>
            </a:r>
            <a:r>
              <a:rPr lang="en-US" dirty="0"/>
              <a:t>occlusion: 3% vs. 4%, </a:t>
            </a:r>
            <a:r>
              <a:rPr lang="en-US" dirty="0" smtClean="0"/>
              <a:t>p = 0.22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 smtClean="0"/>
              <a:t>Patients with </a:t>
            </a:r>
            <a:r>
              <a:rPr lang="en-US" sz="1600" dirty="0"/>
              <a:t>unprotected left main </a:t>
            </a:r>
            <a:r>
              <a:rPr lang="en-US" sz="1600" dirty="0" smtClean="0"/>
              <a:t>disease were randomized to either </a:t>
            </a:r>
            <a:r>
              <a:rPr lang="en-US" sz="1600" dirty="0"/>
              <a:t>PCI </a:t>
            </a:r>
            <a:r>
              <a:rPr lang="en-US" sz="1600" dirty="0" smtClean="0"/>
              <a:t>with a drug-eluting stent (DES) (88% </a:t>
            </a:r>
            <a:r>
              <a:rPr lang="en-US" sz="1600" dirty="0" err="1" smtClean="0"/>
              <a:t>biolimus</a:t>
            </a:r>
            <a:r>
              <a:rPr lang="en-US" sz="1600" dirty="0" smtClean="0"/>
              <a:t>) </a:t>
            </a:r>
            <a:r>
              <a:rPr lang="en-US" sz="1600" dirty="0"/>
              <a:t>or </a:t>
            </a:r>
            <a:r>
              <a:rPr lang="en-US" sz="1600" dirty="0" smtClean="0"/>
              <a:t>CABG. They were followed for 5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Mäkikallio T, et al. Lancet 2016;388:2743-52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881830" y="2224523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41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8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0.0066)</a:t>
              </a:r>
              <a:endParaRPr lang="en-US" b="1" dirty="0"/>
            </a:p>
          </p:txBody>
        </p:sp>
      </p:grpSp>
      <p:pic>
        <p:nvPicPr>
          <p:cNvPr id="23" name="Picture 2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30" y="2721596"/>
            <a:ext cx="3639011" cy="2645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11361</TotalTime>
  <Words>216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NOBLE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603</cp:revision>
  <dcterms:created xsi:type="dcterms:W3CDTF">2008-03-13T18:59:45Z</dcterms:created>
  <dcterms:modified xsi:type="dcterms:W3CDTF">2017-01-06T15:49:15Z</dcterms:modified>
</cp:coreProperties>
</file>