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743200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81538"/>
            <a:ext cx="4481512" cy="171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Routine </a:t>
            </a:r>
            <a:r>
              <a:rPr lang="en-US" sz="1400" dirty="0"/>
              <a:t>use of the Sentinel </a:t>
            </a:r>
            <a:r>
              <a:rPr lang="en-US" sz="1400" dirty="0" smtClean="0"/>
              <a:t>device did not result </a:t>
            </a:r>
            <a:r>
              <a:rPr lang="en-US" sz="1400" dirty="0"/>
              <a:t>in </a:t>
            </a:r>
            <a:r>
              <a:rPr lang="en-US" sz="1400" dirty="0" smtClean="0"/>
              <a:t>reduction </a:t>
            </a:r>
            <a:r>
              <a:rPr lang="en-US" sz="1400" dirty="0"/>
              <a:t>in new lesion volume on MRI </a:t>
            </a:r>
            <a:r>
              <a:rPr lang="en-US" sz="1400" dirty="0" smtClean="0"/>
              <a:t>or strokes </a:t>
            </a:r>
            <a:r>
              <a:rPr lang="en-US" sz="1400" dirty="0"/>
              <a:t>within 30 </a:t>
            </a:r>
            <a:r>
              <a:rPr lang="en-US" sz="1400" dirty="0" smtClean="0"/>
              <a:t>days compared with routine care in patients undergoing TAVR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Adds </a:t>
            </a:r>
            <a:r>
              <a:rPr lang="en-US" sz="1400" dirty="0"/>
              <a:t>to the total procedure and fluoroscopic times with a slight increase in vascular complication </a:t>
            </a:r>
            <a:r>
              <a:rPr lang="en-US" sz="1400" dirty="0" smtClean="0"/>
              <a:t>rates</a:t>
            </a:r>
            <a:endParaRPr lang="en-US" sz="1400" dirty="0"/>
          </a:p>
          <a:p>
            <a:pPr marL="122238" indent="-122238">
              <a:spcBef>
                <a:spcPct val="50000"/>
              </a:spcBef>
              <a:buFontTx/>
              <a:buChar char="•"/>
            </a:pPr>
            <a:endParaRPr lang="en-US" sz="1400" dirty="0"/>
          </a:p>
          <a:p>
            <a:pPr marL="122238" indent="-122238">
              <a:spcBef>
                <a:spcPct val="50000"/>
              </a:spcBef>
              <a:buFontTx/>
              <a:buChar char="•"/>
            </a:pPr>
            <a:endParaRPr lang="en-US" sz="1400" dirty="0" smtClean="0"/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Control</a:t>
            </a:r>
          </a:p>
          <a:p>
            <a:pPr algn="ctr" eaLnBrk="0" hangingPunct="0"/>
            <a:r>
              <a:rPr lang="en-US" b="1" dirty="0" smtClean="0"/>
              <a:t>(n = 119)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609600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Sentinel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244)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SENTINEL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41464" y="2319754"/>
            <a:ext cx="4556125" cy="1943512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Median </a:t>
            </a:r>
            <a:r>
              <a:rPr lang="en-US" dirty="0"/>
              <a:t>total new lesion volume </a:t>
            </a:r>
            <a:r>
              <a:rPr lang="en-US" dirty="0" smtClean="0"/>
              <a:t>at </a:t>
            </a:r>
            <a:r>
              <a:rPr lang="en-US" dirty="0"/>
              <a:t>day </a:t>
            </a:r>
            <a:r>
              <a:rPr lang="en-US" dirty="0" smtClean="0"/>
              <a:t>2-7: Sentinel </a:t>
            </a:r>
            <a:r>
              <a:rPr lang="en-US" dirty="0"/>
              <a:t>vs. </a:t>
            </a:r>
            <a:r>
              <a:rPr lang="en-US" dirty="0" smtClean="0"/>
              <a:t>control: </a:t>
            </a:r>
            <a:r>
              <a:rPr lang="en-US" dirty="0"/>
              <a:t>102.8 vs. 178.0 mm</a:t>
            </a:r>
            <a:r>
              <a:rPr lang="en-US" baseline="30000" dirty="0"/>
              <a:t>3</a:t>
            </a:r>
            <a:r>
              <a:rPr lang="en-US" dirty="0"/>
              <a:t>, </a:t>
            </a:r>
            <a:r>
              <a:rPr lang="en-US" dirty="0" smtClean="0"/>
              <a:t>p = 0.33. Total new </a:t>
            </a:r>
            <a:r>
              <a:rPr lang="en-US" dirty="0"/>
              <a:t>lesion volume: 294 vs. 309.8 mm</a:t>
            </a:r>
            <a:r>
              <a:rPr lang="en-US" baseline="30000" dirty="0"/>
              <a:t>3</a:t>
            </a:r>
            <a:r>
              <a:rPr lang="en-US" dirty="0"/>
              <a:t>, </a:t>
            </a:r>
            <a:r>
              <a:rPr lang="en-US" dirty="0" smtClean="0"/>
              <a:t>p = 0.81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Major </a:t>
            </a:r>
            <a:r>
              <a:rPr lang="en-US" dirty="0"/>
              <a:t>vascular complication: 8.6% vs. 5.9%, </a:t>
            </a:r>
            <a:r>
              <a:rPr lang="en-US" dirty="0" smtClean="0"/>
              <a:t>p = 0.53</a:t>
            </a:r>
            <a:endParaRPr lang="en-US" dirty="0"/>
          </a:p>
          <a:p>
            <a:pPr>
              <a:spcBef>
                <a:spcPts val="840"/>
              </a:spcBef>
            </a:pPr>
            <a:r>
              <a:rPr lang="en-US" dirty="0" smtClean="0"/>
              <a:t>30-day MACCE: 7.3</a:t>
            </a:r>
            <a:r>
              <a:rPr lang="en-US" dirty="0"/>
              <a:t>% vs. 9.9%, </a:t>
            </a:r>
            <a:r>
              <a:rPr lang="en-US" dirty="0" smtClean="0"/>
              <a:t>p = 0.4; mortality</a:t>
            </a:r>
            <a:r>
              <a:rPr lang="en-US" dirty="0"/>
              <a:t>: 1.3% vs. 1.8%, </a:t>
            </a:r>
            <a:r>
              <a:rPr lang="en-US" dirty="0" smtClean="0"/>
              <a:t>p = 0.65; all </a:t>
            </a:r>
            <a:r>
              <a:rPr lang="en-US" dirty="0"/>
              <a:t>strokes: 5.6% vs. 9.1</a:t>
            </a:r>
            <a:r>
              <a:rPr lang="en-US" dirty="0" smtClean="0"/>
              <a:t>%, p = 0.25; disabling </a:t>
            </a:r>
            <a:r>
              <a:rPr lang="en-US" dirty="0"/>
              <a:t>stroke: 0.9% vs. 0.9%, </a:t>
            </a:r>
            <a:r>
              <a:rPr lang="en-US" dirty="0" smtClean="0"/>
              <a:t>p = 1.0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 smtClean="0"/>
              <a:t>High-risk patients with severe aortic stenosis undergoing </a:t>
            </a:r>
            <a:r>
              <a:rPr lang="en-US" sz="1600" dirty="0" err="1" smtClean="0"/>
              <a:t>transcatheter</a:t>
            </a:r>
            <a:r>
              <a:rPr lang="en-US" sz="1600" dirty="0" smtClean="0"/>
              <a:t> aortic  valve replacement (TAVR) were randomized in a 2:1 ratio to embolic protection with the Sentinel device or routine care. They were followed for 30 days.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 smtClean="0"/>
              <a:t>Kapadia SR, et al. J Am Coll Cardiol 2016;Nov 1:[Epub]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Median total new lesion volume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971778" y="2231508"/>
            <a:ext cx="1926497" cy="434975"/>
            <a:chOff x="1101" y="1488"/>
            <a:chExt cx="691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86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20" y="1518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0.33)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 rot="16200000">
            <a:off x="-172890" y="3807439"/>
            <a:ext cx="8000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mm</a:t>
            </a:r>
            <a:r>
              <a:rPr lang="en-US" sz="1400" b="1" baseline="30000" dirty="0" smtClean="0"/>
              <a:t>3</a:t>
            </a:r>
            <a:endParaRPr lang="en-US" sz="1400" b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11327</TotalTime>
  <Words>232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SENTINEL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597</cp:revision>
  <dcterms:created xsi:type="dcterms:W3CDTF">2008-03-13T18:59:45Z</dcterms:created>
  <dcterms:modified xsi:type="dcterms:W3CDTF">2017-01-06T15:49:55Z</dcterms:modified>
</cp:coreProperties>
</file>