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43200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24363" y="4752975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When a two-stent bifurcation strategy is necessary, </a:t>
            </a:r>
            <a:r>
              <a:rPr lang="en-US" sz="1400" dirty="0" err="1" smtClean="0"/>
              <a:t>culotte</a:t>
            </a:r>
            <a:r>
              <a:rPr lang="en-US" sz="1400" dirty="0" smtClean="0"/>
              <a:t> is superior to TAP stenting for angiographic outcomes at 9 months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This mirrors </a:t>
            </a:r>
            <a:r>
              <a:rPr lang="en-US" sz="1400" dirty="0"/>
              <a:t>data from the NORDIC-II trial where </a:t>
            </a:r>
            <a:r>
              <a:rPr lang="en-US" sz="1400" dirty="0" err="1"/>
              <a:t>c</a:t>
            </a:r>
            <a:r>
              <a:rPr lang="en-US" sz="1400" dirty="0" err="1" smtClean="0"/>
              <a:t>ulotte</a:t>
            </a:r>
            <a:r>
              <a:rPr lang="en-US" sz="1400" dirty="0" smtClean="0"/>
              <a:t> was superior </a:t>
            </a:r>
            <a:r>
              <a:rPr lang="en-US" sz="1400" dirty="0"/>
              <a:t>to a crush technique, primarily due to a reduction in restenosis</a:t>
            </a:r>
            <a:endParaRPr lang="en-US" sz="1400" dirty="0" smtClean="0"/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TAP</a:t>
            </a:r>
          </a:p>
          <a:p>
            <a:pPr algn="ctr" eaLnBrk="0" hangingPunct="0"/>
            <a:r>
              <a:rPr lang="en-US" b="1" dirty="0" smtClean="0"/>
              <a:t>(n = 150)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726439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Culotte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(n = 150)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BBK II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4"/>
            <a:ext cx="4556125" cy="2023646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</a:t>
            </a:r>
            <a:r>
              <a:rPr lang="en-US" dirty="0" smtClean="0"/>
              <a:t>rimary outcome, </a:t>
            </a:r>
            <a:r>
              <a:rPr lang="en-US" dirty="0"/>
              <a:t>maximal in-stent </a:t>
            </a:r>
            <a:r>
              <a:rPr lang="en-US" dirty="0" smtClean="0"/>
              <a:t>% diameter </a:t>
            </a:r>
            <a:r>
              <a:rPr lang="en-US" dirty="0"/>
              <a:t>stenosis </a:t>
            </a:r>
            <a:r>
              <a:rPr lang="en-US" dirty="0" smtClean="0"/>
              <a:t>at 9-month </a:t>
            </a:r>
            <a:r>
              <a:rPr lang="en-US" dirty="0"/>
              <a:t>angiographic </a:t>
            </a:r>
            <a:r>
              <a:rPr lang="en-US" dirty="0" smtClean="0"/>
              <a:t>follow-up: </a:t>
            </a:r>
            <a:r>
              <a:rPr lang="en-US" dirty="0" err="1" smtClean="0"/>
              <a:t>Culotte</a:t>
            </a:r>
            <a:r>
              <a:rPr lang="en-US" dirty="0" smtClean="0"/>
              <a:t> </a:t>
            </a:r>
            <a:r>
              <a:rPr lang="en-US" dirty="0"/>
              <a:t>vs. TAP stenting: 21% vs. 27</a:t>
            </a:r>
            <a:r>
              <a:rPr lang="en-US" dirty="0" smtClean="0"/>
              <a:t>%; p = 0.038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Binary </a:t>
            </a:r>
            <a:r>
              <a:rPr lang="en-US" dirty="0"/>
              <a:t>restenosis </a:t>
            </a:r>
            <a:r>
              <a:rPr lang="en-US" dirty="0" smtClean="0"/>
              <a:t>(≥50</a:t>
            </a:r>
            <a:r>
              <a:rPr lang="en-US" dirty="0"/>
              <a:t>%): 6.5% vs. 17%, </a:t>
            </a:r>
            <a:r>
              <a:rPr lang="en-US" dirty="0" smtClean="0"/>
              <a:t>p = 0.006; TLR </a:t>
            </a:r>
            <a:r>
              <a:rPr lang="en-US" dirty="0"/>
              <a:t>at 12 months: 6.0% vs. 12.0%, </a:t>
            </a:r>
            <a:r>
              <a:rPr lang="en-US" dirty="0" smtClean="0"/>
              <a:t>p = 0.069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Stent </a:t>
            </a:r>
            <a:r>
              <a:rPr lang="en-US" dirty="0"/>
              <a:t>thrombosis at 12 months: 0.7% vs. 0%, </a:t>
            </a:r>
            <a:r>
              <a:rPr lang="en-US" dirty="0" smtClean="0"/>
              <a:t>p = 0.32</a:t>
            </a:r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undergoing a </a:t>
            </a:r>
            <a:r>
              <a:rPr lang="en-US" sz="1600" dirty="0" smtClean="0"/>
              <a:t>two-stent </a:t>
            </a:r>
            <a:r>
              <a:rPr lang="en-US" sz="1600" dirty="0"/>
              <a:t>approach for a de novo bifurcation lesion were randomized in a 1:1 fashion to either </a:t>
            </a:r>
            <a:r>
              <a:rPr lang="en-US" sz="1600" dirty="0" err="1" smtClean="0"/>
              <a:t>culotte</a:t>
            </a:r>
            <a:r>
              <a:rPr lang="en-US" sz="1600" dirty="0" smtClean="0"/>
              <a:t> stenting </a:t>
            </a:r>
            <a:r>
              <a:rPr lang="en-US" sz="1600" dirty="0"/>
              <a:t>or TAP </a:t>
            </a:r>
            <a:r>
              <a:rPr lang="en-US" sz="1600" dirty="0" smtClean="0"/>
              <a:t>stenting. They were followed for 12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Ferenc M, et al. </a:t>
            </a:r>
            <a:r>
              <a:rPr lang="da-DK" b="1" dirty="0" smtClean="0"/>
              <a:t>Eur Heart J 2016;Aug 30:[Epub]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1881830" y="2224523"/>
            <a:ext cx="1151437" cy="434975"/>
          </a:xfrm>
          <a:prstGeom prst="roundRect">
            <a:avLst>
              <a:gd name="adj" fmla="val 16667"/>
            </a:avLst>
          </a:prstGeom>
          <a:solidFill>
            <a:srgbClr val="CCCDD2"/>
          </a:solidFill>
          <a:ln w="9525">
            <a:solidFill>
              <a:srgbClr val="CCCDD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923650" y="2272148"/>
            <a:ext cx="1873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b="1" dirty="0" smtClean="0"/>
              <a:t>(p = 0.038)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11403</TotalTime>
  <Words>192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BBK II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633</cp:revision>
  <dcterms:created xsi:type="dcterms:W3CDTF">2008-03-13T18:59:45Z</dcterms:created>
  <dcterms:modified xsi:type="dcterms:W3CDTF">2017-01-19T13:15:48Z</dcterms:modified>
</cp:coreProperties>
</file>