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743200"/>
            <a:ext cx="3639011" cy="2645445"/>
          </a:xfrm>
          <a:prstGeom prst="rect">
            <a:avLst/>
          </a:prstGeom>
        </p:spPr>
      </p:pic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24363" y="4752975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When a two-stent bifurcation strategy is necessary, </a:t>
            </a:r>
            <a:r>
              <a:rPr lang="en-US" sz="1400" dirty="0" err="1" smtClean="0"/>
              <a:t>culotte</a:t>
            </a:r>
            <a:r>
              <a:rPr lang="en-US" sz="1400" dirty="0" smtClean="0"/>
              <a:t> is superior to TAP stenting for angiographic outcomes at 9 months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 smtClean="0"/>
              <a:t>This mirrors </a:t>
            </a:r>
            <a:r>
              <a:rPr lang="en-US" sz="1400" dirty="0"/>
              <a:t>data from the NORDIC-II trial where </a:t>
            </a:r>
            <a:r>
              <a:rPr lang="en-US" sz="1400" dirty="0" err="1"/>
              <a:t>c</a:t>
            </a:r>
            <a:r>
              <a:rPr lang="en-US" sz="1400" dirty="0" err="1" smtClean="0"/>
              <a:t>ulotte</a:t>
            </a:r>
            <a:r>
              <a:rPr lang="en-US" sz="1400" dirty="0" smtClean="0"/>
              <a:t> was superior </a:t>
            </a:r>
            <a:r>
              <a:rPr lang="en-US" sz="1400" dirty="0"/>
              <a:t>to a crush technique, primarily due to a reduction in restenosis</a:t>
            </a:r>
            <a:endParaRPr lang="en-US" sz="1400" dirty="0" smtClean="0"/>
          </a:p>
        </p:txBody>
      </p:sp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TAP</a:t>
            </a:r>
          </a:p>
          <a:p>
            <a:pPr algn="ctr" eaLnBrk="0" hangingPunct="0"/>
            <a:r>
              <a:rPr lang="en-US" b="1" dirty="0" smtClean="0"/>
              <a:t>(n = 150)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45030" y="5726439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err="1" smtClean="0">
                <a:solidFill>
                  <a:srgbClr val="000000"/>
                </a:solidFill>
                <a:cs typeface="Times New Roman" pitchFamily="18" charset="0"/>
              </a:rPr>
              <a:t>Culotte</a:t>
            </a:r>
            <a:endParaRPr lang="en-GB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(n = 150)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BBK II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0" y="2319754"/>
            <a:ext cx="4556125" cy="2023646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P</a:t>
            </a:r>
            <a:r>
              <a:rPr lang="en-US" dirty="0" smtClean="0"/>
              <a:t>rimary outcome, </a:t>
            </a:r>
            <a:r>
              <a:rPr lang="en-US" dirty="0"/>
              <a:t>maximal in-stent </a:t>
            </a:r>
            <a:r>
              <a:rPr lang="en-US" dirty="0" smtClean="0"/>
              <a:t>% diameter </a:t>
            </a:r>
            <a:r>
              <a:rPr lang="en-US" dirty="0"/>
              <a:t>stenosis </a:t>
            </a:r>
            <a:r>
              <a:rPr lang="en-US" dirty="0" smtClean="0"/>
              <a:t>at 9-month </a:t>
            </a:r>
            <a:r>
              <a:rPr lang="en-US" dirty="0"/>
              <a:t>angiographic </a:t>
            </a:r>
            <a:r>
              <a:rPr lang="en-US" dirty="0" smtClean="0"/>
              <a:t>follow-up: </a:t>
            </a:r>
            <a:r>
              <a:rPr lang="en-US" dirty="0" err="1" smtClean="0"/>
              <a:t>Culotte</a:t>
            </a:r>
            <a:r>
              <a:rPr lang="en-US" dirty="0" smtClean="0"/>
              <a:t> </a:t>
            </a:r>
            <a:r>
              <a:rPr lang="en-US" dirty="0"/>
              <a:t>vs. TAP stenting: 21% vs. 27</a:t>
            </a:r>
            <a:r>
              <a:rPr lang="en-US" dirty="0" smtClean="0"/>
              <a:t>%; p = 0.038</a:t>
            </a:r>
          </a:p>
          <a:p>
            <a:pPr>
              <a:spcBef>
                <a:spcPts val="840"/>
              </a:spcBef>
            </a:pPr>
            <a:r>
              <a:rPr lang="en-US" dirty="0" smtClean="0"/>
              <a:t>Binary </a:t>
            </a:r>
            <a:r>
              <a:rPr lang="en-US" dirty="0"/>
              <a:t>restenosis </a:t>
            </a:r>
            <a:r>
              <a:rPr lang="en-US" dirty="0" smtClean="0"/>
              <a:t>(≥50</a:t>
            </a:r>
            <a:r>
              <a:rPr lang="en-US" dirty="0"/>
              <a:t>%): 6.5% vs. 17%, </a:t>
            </a:r>
            <a:r>
              <a:rPr lang="en-US" dirty="0" smtClean="0"/>
              <a:t>p = 0.006; TLR </a:t>
            </a:r>
            <a:r>
              <a:rPr lang="en-US" dirty="0"/>
              <a:t>at 12 months: 6.0% vs. 12.0%, </a:t>
            </a:r>
            <a:r>
              <a:rPr lang="en-US" dirty="0" smtClean="0"/>
              <a:t>p = 0.069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Stent </a:t>
            </a:r>
            <a:r>
              <a:rPr lang="en-US" dirty="0"/>
              <a:t>thrombosis at 12 months: 0.7% vs. 0%, </a:t>
            </a:r>
            <a:r>
              <a:rPr lang="en-US" dirty="0" smtClean="0"/>
              <a:t>p = 0.32</a:t>
            </a:r>
            <a:endParaRPr lang="en-US" dirty="0"/>
          </a:p>
          <a:p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undergoing a </a:t>
            </a:r>
            <a:r>
              <a:rPr lang="en-US" sz="1600" dirty="0" smtClean="0"/>
              <a:t>two-stent </a:t>
            </a:r>
            <a:r>
              <a:rPr lang="en-US" sz="1600" dirty="0"/>
              <a:t>approach for a de novo bifurcation lesion were randomized in a 1:1 fashion to either </a:t>
            </a:r>
            <a:r>
              <a:rPr lang="en-US" sz="1600" dirty="0" err="1" smtClean="0"/>
              <a:t>culotte</a:t>
            </a:r>
            <a:r>
              <a:rPr lang="en-US" sz="1600" dirty="0" smtClean="0"/>
              <a:t> stenting </a:t>
            </a:r>
            <a:r>
              <a:rPr lang="en-US" sz="1600" dirty="0"/>
              <a:t>or TAP </a:t>
            </a:r>
            <a:r>
              <a:rPr lang="en-US" sz="1600" dirty="0" smtClean="0"/>
              <a:t>stenting. They were followed for 12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585447" y="6505575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Ferenc M, et al. </a:t>
            </a:r>
            <a:r>
              <a:rPr lang="da-DK" b="1" dirty="0" smtClean="0"/>
              <a:t>Eur Heart J 2016;Aug 30:[Epub]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smtClean="0"/>
              <a:t>Primary outcome</a:t>
            </a:r>
            <a:endParaRPr lang="en-US" sz="1400" b="1" dirty="0"/>
          </a:p>
        </p:txBody>
      </p: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8583" y="3886200"/>
            <a:ext cx="47512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baseline="30000" dirty="0"/>
          </a:p>
        </p:txBody>
      </p:sp>
      <p:sp>
        <p:nvSpPr>
          <p:cNvPr id="31" name="AutoShape 38"/>
          <p:cNvSpPr>
            <a:spLocks noChangeArrowheads="1"/>
          </p:cNvSpPr>
          <p:nvPr/>
        </p:nvSpPr>
        <p:spPr bwMode="auto">
          <a:xfrm>
            <a:off x="1881830" y="2224523"/>
            <a:ext cx="1151437" cy="434975"/>
          </a:xfrm>
          <a:prstGeom prst="roundRect">
            <a:avLst>
              <a:gd name="adj" fmla="val 16667"/>
            </a:avLst>
          </a:prstGeom>
          <a:solidFill>
            <a:srgbClr val="CCCDD2"/>
          </a:solidFill>
          <a:ln w="9525">
            <a:solidFill>
              <a:srgbClr val="CCCDD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/>
          </a:p>
        </p:txBody>
      </p:sp>
      <p:sp>
        <p:nvSpPr>
          <p:cNvPr id="33" name="Text Box 40"/>
          <p:cNvSpPr txBox="1">
            <a:spLocks noChangeArrowheads="1"/>
          </p:cNvSpPr>
          <p:nvPr/>
        </p:nvSpPr>
        <p:spPr bwMode="auto">
          <a:xfrm>
            <a:off x="1923650" y="2272148"/>
            <a:ext cx="18735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b="1" dirty="0" smtClean="0"/>
              <a:t>(p = 0.038)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11403</TotalTime>
  <Words>192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BBK II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633</cp:revision>
  <dcterms:created xsi:type="dcterms:W3CDTF">2008-03-13T18:59:45Z</dcterms:created>
  <dcterms:modified xsi:type="dcterms:W3CDTF">2017-01-19T13:15:48Z</dcterms:modified>
</cp:coreProperties>
</file>