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06" y="2743200"/>
            <a:ext cx="3639011" cy="2645445"/>
          </a:xfrm>
          <a:prstGeom prst="rect">
            <a:avLst/>
          </a:prstGeom>
        </p:spPr>
      </p:pic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532531"/>
            <a:ext cx="4481512" cy="1890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S</a:t>
            </a:r>
            <a:r>
              <a:rPr lang="en-US" sz="1400" dirty="0" smtClean="0"/>
              <a:t>mall trial; indicates </a:t>
            </a:r>
            <a:r>
              <a:rPr lang="en-US" sz="1400" dirty="0"/>
              <a:t>that outcomes following mechanical circulatory </a:t>
            </a:r>
            <a:r>
              <a:rPr lang="en-US" sz="1400" dirty="0" smtClean="0"/>
              <a:t>support were similar </a:t>
            </a:r>
            <a:r>
              <a:rPr lang="en-US" sz="1400" dirty="0"/>
              <a:t>with both </a:t>
            </a:r>
            <a:r>
              <a:rPr lang="en-US" sz="1400" dirty="0" err="1"/>
              <a:t>Impella</a:t>
            </a:r>
            <a:r>
              <a:rPr lang="en-US" sz="1400" dirty="0"/>
              <a:t> CP and IABP among patients with STEMI and cardiogenic shock undergoing </a:t>
            </a:r>
            <a:r>
              <a:rPr lang="en-US" sz="1400" dirty="0" smtClean="0"/>
              <a:t>primary PCI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Vascular complications and bleeding were higher with </a:t>
            </a:r>
            <a:r>
              <a:rPr lang="en-US" sz="1400" dirty="0" err="1" smtClean="0"/>
              <a:t>Impella</a:t>
            </a:r>
            <a:endParaRPr lang="en-US" sz="1400" dirty="0" smtClean="0"/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Trial significantly underpowered for primary outcome</a:t>
            </a:r>
          </a:p>
        </p:txBody>
      </p:sp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6" y="5710535"/>
            <a:ext cx="10175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IABP</a:t>
            </a:r>
          </a:p>
          <a:p>
            <a:pPr algn="ctr" eaLnBrk="0" hangingPunct="0"/>
            <a:r>
              <a:rPr lang="en-US" b="1" dirty="0" smtClean="0"/>
              <a:t>(n = </a:t>
            </a:r>
            <a:r>
              <a:rPr lang="en-US" b="1" dirty="0"/>
              <a:t>2</a:t>
            </a:r>
            <a:r>
              <a:rPr lang="en-US" b="1" dirty="0" smtClean="0"/>
              <a:t>4)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609600" y="5710535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0000"/>
                </a:solidFill>
                <a:cs typeface="Times New Roman" pitchFamily="18" charset="0"/>
              </a:rPr>
              <a:t>Impella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 CP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24)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IMPRESS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87875" y="2319754"/>
            <a:ext cx="4403725" cy="1720334"/>
          </a:xfrm>
        </p:spPr>
        <p:txBody>
          <a:bodyPr/>
          <a:lstStyle/>
          <a:p>
            <a:pPr>
              <a:spcBef>
                <a:spcPts val="840"/>
              </a:spcBef>
            </a:pPr>
            <a:r>
              <a:rPr lang="en-US" dirty="0"/>
              <a:t>P</a:t>
            </a:r>
            <a:r>
              <a:rPr lang="en-US" dirty="0" smtClean="0"/>
              <a:t>rimary outcome, all-cause mortality: </a:t>
            </a:r>
            <a:r>
              <a:rPr lang="en-US" dirty="0" err="1" smtClean="0"/>
              <a:t>Impella</a:t>
            </a:r>
            <a:r>
              <a:rPr lang="en-US" dirty="0" smtClean="0"/>
              <a:t> </a:t>
            </a:r>
            <a:r>
              <a:rPr lang="en-US" dirty="0"/>
              <a:t>CP vs. IABP: 46% vs. 50%, </a:t>
            </a:r>
            <a:r>
              <a:rPr lang="en-US" dirty="0" smtClean="0"/>
              <a:t>p = 0.92</a:t>
            </a:r>
          </a:p>
          <a:p>
            <a:pPr>
              <a:spcBef>
                <a:spcPts val="840"/>
              </a:spcBef>
            </a:pPr>
            <a:r>
              <a:rPr lang="en-US" dirty="0" smtClean="0"/>
              <a:t>Major </a:t>
            </a:r>
            <a:r>
              <a:rPr lang="en-US" dirty="0"/>
              <a:t>vascular complication: 4% vs. 0</a:t>
            </a:r>
            <a:r>
              <a:rPr lang="en-US" dirty="0" smtClean="0"/>
              <a:t>%, major </a:t>
            </a:r>
            <a:r>
              <a:rPr lang="en-US" dirty="0"/>
              <a:t>bleeding: 33% vs. 8</a:t>
            </a:r>
            <a:r>
              <a:rPr lang="en-US" dirty="0" smtClean="0"/>
              <a:t>%, 30-day strokes: 4% vs. 4%</a:t>
            </a:r>
          </a:p>
          <a:p>
            <a:pPr>
              <a:spcBef>
                <a:spcPts val="840"/>
              </a:spcBef>
            </a:pPr>
            <a:r>
              <a:rPr lang="en-US" dirty="0" smtClean="0"/>
              <a:t>All-cause </a:t>
            </a:r>
            <a:r>
              <a:rPr lang="en-US" dirty="0"/>
              <a:t>mortality at 6 months: 50% vs. 50%, </a:t>
            </a:r>
            <a:r>
              <a:rPr lang="en-US" dirty="0" smtClean="0"/>
              <a:t>p = 0.92</a:t>
            </a:r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769441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undergoing </a:t>
            </a:r>
            <a:r>
              <a:rPr lang="en-US" sz="1600" dirty="0" smtClean="0"/>
              <a:t>primary PCI </a:t>
            </a:r>
            <a:r>
              <a:rPr lang="en-US" sz="1600" dirty="0"/>
              <a:t>for STEMI and cardiogenic shock </a:t>
            </a:r>
            <a:r>
              <a:rPr lang="en-US" sz="1600" dirty="0" smtClean="0"/>
              <a:t>were randomized </a:t>
            </a:r>
            <a:r>
              <a:rPr lang="en-US" sz="1600" dirty="0"/>
              <a:t>in a 1:1 to either </a:t>
            </a:r>
            <a:r>
              <a:rPr lang="en-US" sz="1600" dirty="0" err="1"/>
              <a:t>Impella</a:t>
            </a:r>
            <a:r>
              <a:rPr lang="en-US" sz="1600" dirty="0"/>
              <a:t> </a:t>
            </a:r>
            <a:r>
              <a:rPr lang="en-US" sz="1600" dirty="0" smtClean="0"/>
              <a:t>CP </a:t>
            </a:r>
            <a:r>
              <a:rPr lang="en-US" sz="1600" dirty="0"/>
              <a:t>or </a:t>
            </a:r>
            <a:r>
              <a:rPr lang="en-US" sz="1600" dirty="0" smtClean="0"/>
              <a:t>IABP. They were followed for 30 days.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199" y="4193977"/>
            <a:ext cx="420444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 err="1"/>
              <a:t>Ouweneel</a:t>
            </a:r>
            <a:r>
              <a:rPr lang="en-US" b="1" dirty="0"/>
              <a:t> </a:t>
            </a:r>
            <a:r>
              <a:rPr lang="en-US" b="1" dirty="0" smtClean="0"/>
              <a:t>DM, et al. J Am </a:t>
            </a:r>
            <a:r>
              <a:rPr lang="en-US" b="1" dirty="0" err="1" smtClean="0"/>
              <a:t>Coll</a:t>
            </a:r>
            <a:r>
              <a:rPr lang="en-US" b="1" dirty="0" smtClean="0"/>
              <a:t> </a:t>
            </a:r>
            <a:r>
              <a:rPr lang="en-US" b="1" dirty="0" err="1" smtClean="0"/>
              <a:t>Cardiol</a:t>
            </a:r>
            <a:r>
              <a:rPr lang="en-US" b="1" dirty="0" smtClean="0"/>
              <a:t> 2017;69:358-60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smtClean="0"/>
              <a:t>Primary outcome</a:t>
            </a:r>
            <a:endParaRPr lang="en-US" sz="1400" b="1" dirty="0"/>
          </a:p>
        </p:txBody>
      </p: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8583" y="3886200"/>
            <a:ext cx="47512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baseline="30000" dirty="0"/>
          </a:p>
        </p:txBody>
      </p:sp>
      <p:grpSp>
        <p:nvGrpSpPr>
          <p:cNvPr id="25" name="Group 91"/>
          <p:cNvGrpSpPr>
            <a:grpSpLocks/>
          </p:cNvGrpSpPr>
          <p:nvPr/>
        </p:nvGrpSpPr>
        <p:grpSpPr bwMode="auto">
          <a:xfrm>
            <a:off x="1881830" y="2224523"/>
            <a:ext cx="1915345" cy="434975"/>
            <a:chOff x="1101" y="1488"/>
            <a:chExt cx="687" cy="274"/>
          </a:xfrm>
        </p:grpSpPr>
        <p:sp>
          <p:nvSpPr>
            <p:cNvPr id="26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41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7" name="Text Box 40"/>
            <p:cNvSpPr txBox="1">
              <a:spLocks noChangeArrowheads="1"/>
            </p:cNvSpPr>
            <p:nvPr/>
          </p:nvSpPr>
          <p:spPr bwMode="auto">
            <a:xfrm>
              <a:off x="1116" y="1518"/>
              <a:ext cx="67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0.92)</a:t>
              </a:r>
              <a:endParaRPr lang="en-US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11370</TotalTime>
  <Words>175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IMPRESS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615</cp:revision>
  <dcterms:created xsi:type="dcterms:W3CDTF">2008-03-13T18:59:45Z</dcterms:created>
  <dcterms:modified xsi:type="dcterms:W3CDTF">2017-01-18T12:57:32Z</dcterms:modified>
</cp:coreProperties>
</file>