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89" y="2764755"/>
            <a:ext cx="3639011" cy="2645445"/>
          </a:xfrm>
          <a:prstGeom prst="rect">
            <a:avLst/>
          </a:prstGeom>
        </p:spPr>
      </p:pic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724400"/>
            <a:ext cx="4481512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CPAP as an addition to usual care </a:t>
            </a:r>
            <a:r>
              <a:rPr lang="en-US" sz="1400" dirty="0" smtClean="0"/>
              <a:t>was not </a:t>
            </a:r>
            <a:r>
              <a:rPr lang="en-US" sz="1400" dirty="0"/>
              <a:t>superior to usual care alone for secondary prevention of CV events in patients with established CAD and CVD and moderate to severe OSA. </a:t>
            </a:r>
            <a:endParaRPr lang="en-US" sz="1400" dirty="0" smtClean="0"/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The </a:t>
            </a:r>
            <a:r>
              <a:rPr lang="en-US" sz="1400" dirty="0"/>
              <a:t>use of CPAP did improve daytime sleepiness and health-related </a:t>
            </a:r>
            <a:r>
              <a:rPr lang="en-US" sz="1400" dirty="0" smtClean="0"/>
              <a:t>quality-of-life </a:t>
            </a:r>
            <a:r>
              <a:rPr lang="en-US" sz="1400" dirty="0"/>
              <a:t>parameters</a:t>
            </a:r>
            <a:endParaRPr lang="en-US" sz="1400" dirty="0" smtClean="0"/>
          </a:p>
        </p:txBody>
      </p:sp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79636" y="5710535"/>
            <a:ext cx="1332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Usual care</a:t>
            </a:r>
          </a:p>
          <a:p>
            <a:pPr algn="ctr" eaLnBrk="0" hangingPunct="0"/>
            <a:r>
              <a:rPr lang="en-US" b="1" dirty="0" smtClean="0"/>
              <a:t>(n = 1,341)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45030" y="5726439"/>
            <a:ext cx="119909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CPAP + 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usual care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1,346)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SAVE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4"/>
            <a:ext cx="4495799" cy="1874223"/>
          </a:xfrm>
        </p:spPr>
        <p:txBody>
          <a:bodyPr/>
          <a:lstStyle/>
          <a:p>
            <a:pPr>
              <a:spcBef>
                <a:spcPts val="840"/>
              </a:spcBef>
            </a:pPr>
            <a:r>
              <a:rPr lang="en-US" dirty="0"/>
              <a:t>P</a:t>
            </a:r>
            <a:r>
              <a:rPr lang="en-US" dirty="0" smtClean="0"/>
              <a:t>rimary outcome, </a:t>
            </a:r>
            <a:r>
              <a:rPr lang="en-US" dirty="0"/>
              <a:t>CV </a:t>
            </a:r>
            <a:r>
              <a:rPr lang="en-US" dirty="0" smtClean="0"/>
              <a:t>death/MI/stroke/hospitalization for HF/CHF/TIA: CPAP </a:t>
            </a:r>
            <a:r>
              <a:rPr lang="en-US" dirty="0"/>
              <a:t>+ usual care vs. usual care: 17.0% vs. 15.4</a:t>
            </a:r>
            <a:r>
              <a:rPr lang="en-US" dirty="0" smtClean="0"/>
              <a:t>%; p = 0.34</a:t>
            </a:r>
          </a:p>
          <a:p>
            <a:pPr>
              <a:spcBef>
                <a:spcPts val="840"/>
              </a:spcBef>
            </a:pPr>
            <a:r>
              <a:rPr lang="en-US" dirty="0" smtClean="0"/>
              <a:t>Change </a:t>
            </a:r>
            <a:r>
              <a:rPr lang="en-US" dirty="0"/>
              <a:t>in Epworth Sleepiness </a:t>
            </a:r>
            <a:r>
              <a:rPr lang="en-US" dirty="0" smtClean="0"/>
              <a:t>Scale score from </a:t>
            </a:r>
            <a:r>
              <a:rPr lang="en-US" dirty="0"/>
              <a:t>baseline: -3.1 vs. -0.7, </a:t>
            </a:r>
            <a:r>
              <a:rPr lang="en-US" dirty="0" smtClean="0"/>
              <a:t>p &lt; 0.0001</a:t>
            </a:r>
          </a:p>
          <a:p>
            <a:pPr>
              <a:spcBef>
                <a:spcPts val="840"/>
              </a:spcBef>
            </a:pPr>
            <a:r>
              <a:rPr lang="en-US" dirty="0" smtClean="0"/>
              <a:t>Newly </a:t>
            </a:r>
            <a:r>
              <a:rPr lang="en-US" dirty="0"/>
              <a:t>diagnosed DM2: 4.9% vs. 5.7%, </a:t>
            </a:r>
            <a:r>
              <a:rPr lang="en-US" dirty="0" smtClean="0"/>
              <a:t>p = 0.35</a:t>
            </a:r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</a:t>
            </a:r>
            <a:r>
              <a:rPr lang="en-US" sz="1600" dirty="0" smtClean="0"/>
              <a:t>with moderate </a:t>
            </a:r>
            <a:r>
              <a:rPr lang="en-US" sz="1600" dirty="0"/>
              <a:t>to severe </a:t>
            </a:r>
            <a:r>
              <a:rPr lang="en-US" sz="1600" dirty="0" smtClean="0"/>
              <a:t>obstructive sleep apnea (OSA) </a:t>
            </a:r>
            <a:r>
              <a:rPr lang="en-US" sz="1600" dirty="0"/>
              <a:t>and known CV </a:t>
            </a:r>
            <a:r>
              <a:rPr lang="en-US" sz="1600" dirty="0" smtClean="0"/>
              <a:t>disease were </a:t>
            </a:r>
            <a:r>
              <a:rPr lang="en-US" sz="1600" dirty="0"/>
              <a:t>randomized in a 1:1 fashion to either CPAP + usual care </a:t>
            </a:r>
            <a:r>
              <a:rPr lang="en-US" sz="1600" dirty="0" smtClean="0"/>
              <a:t> </a:t>
            </a:r>
            <a:r>
              <a:rPr lang="en-US" sz="1600" dirty="0"/>
              <a:t>or usual care alone</a:t>
            </a:r>
            <a:r>
              <a:rPr lang="en-US" sz="1600" dirty="0" smtClean="0"/>
              <a:t>. They were followed for a median of 3.7 years.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McEvoy RD, et al. </a:t>
            </a:r>
            <a:r>
              <a:rPr lang="en-US" b="1" dirty="0" smtClean="0"/>
              <a:t>N </a:t>
            </a:r>
            <a:r>
              <a:rPr lang="en-US" b="1" dirty="0" err="1" smtClean="0"/>
              <a:t>Engl</a:t>
            </a:r>
            <a:r>
              <a:rPr lang="en-US" b="1" dirty="0" smtClean="0"/>
              <a:t> </a:t>
            </a:r>
            <a:r>
              <a:rPr lang="en-US" b="1" smtClean="0"/>
              <a:t>J Med 2016;375:919-31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smtClean="0"/>
              <a:t>Primary outcome</a:t>
            </a:r>
            <a:endParaRPr lang="en-US" sz="1400" b="1" dirty="0"/>
          </a:p>
        </p:txBody>
      </p: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8583" y="3886200"/>
            <a:ext cx="47512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baseline="30000" dirty="0"/>
          </a:p>
        </p:txBody>
      </p:sp>
      <p:sp>
        <p:nvSpPr>
          <p:cNvPr id="31" name="AutoShape 38"/>
          <p:cNvSpPr>
            <a:spLocks noChangeArrowheads="1"/>
          </p:cNvSpPr>
          <p:nvPr/>
        </p:nvSpPr>
        <p:spPr bwMode="auto">
          <a:xfrm>
            <a:off x="1881830" y="2224523"/>
            <a:ext cx="1151437" cy="434975"/>
          </a:xfrm>
          <a:prstGeom prst="roundRect">
            <a:avLst>
              <a:gd name="adj" fmla="val 16667"/>
            </a:avLst>
          </a:prstGeom>
          <a:solidFill>
            <a:srgbClr val="CCCDD2"/>
          </a:solidFill>
          <a:ln w="9525">
            <a:solidFill>
              <a:srgbClr val="CCCDD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33" name="Text Box 40"/>
          <p:cNvSpPr txBox="1">
            <a:spLocks noChangeArrowheads="1"/>
          </p:cNvSpPr>
          <p:nvPr/>
        </p:nvSpPr>
        <p:spPr bwMode="auto">
          <a:xfrm>
            <a:off x="1923650" y="2272148"/>
            <a:ext cx="18735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US" b="1" dirty="0" smtClean="0"/>
              <a:t>(p = 0.34)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11387</TotalTime>
  <Words>189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SAVE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626</cp:revision>
  <dcterms:created xsi:type="dcterms:W3CDTF">2008-03-13T18:59:45Z</dcterms:created>
  <dcterms:modified xsi:type="dcterms:W3CDTF">2017-01-19T13:16:42Z</dcterms:modified>
</cp:coreProperties>
</file>