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9" y="2743200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557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I</a:t>
            </a:r>
            <a:r>
              <a:rPr lang="en-US" sz="1400" dirty="0" smtClean="0"/>
              <a:t>njectable </a:t>
            </a:r>
            <a:r>
              <a:rPr lang="en-US" sz="1400" dirty="0"/>
              <a:t>once a week </a:t>
            </a:r>
            <a:r>
              <a:rPr lang="en-US" sz="1400" dirty="0" err="1"/>
              <a:t>semaglutide</a:t>
            </a:r>
            <a:r>
              <a:rPr lang="en-US" sz="1400" dirty="0"/>
              <a:t> </a:t>
            </a:r>
            <a:r>
              <a:rPr lang="en-US" sz="1400" dirty="0" smtClean="0"/>
              <a:t>(GLP-1 agonist) was superior </a:t>
            </a:r>
            <a:r>
              <a:rPr lang="en-US" sz="1400" dirty="0"/>
              <a:t>to placebo in improving glycemic control and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↓ </a:t>
            </a:r>
            <a:r>
              <a:rPr lang="en-US" sz="1400" dirty="0" smtClean="0"/>
              <a:t>CV </a:t>
            </a:r>
            <a:r>
              <a:rPr lang="en-US" sz="1400" dirty="0"/>
              <a:t>events in </a:t>
            </a:r>
            <a:r>
              <a:rPr lang="en-US" sz="1400" dirty="0" smtClean="0"/>
              <a:t>high-risk patients </a:t>
            </a:r>
            <a:r>
              <a:rPr lang="en-US" sz="1400" dirty="0"/>
              <a:t>with </a:t>
            </a:r>
            <a:r>
              <a:rPr lang="en-US" sz="1400" dirty="0" smtClean="0"/>
              <a:t>diabetes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There is also </a:t>
            </a:r>
            <a:r>
              <a:rPr lang="en-US" sz="1400" dirty="0"/>
              <a:t>a significant reduction in stroke and new or worsening nephropathy with </a:t>
            </a:r>
            <a:r>
              <a:rPr lang="en-US" sz="1400" dirty="0" err="1"/>
              <a:t>semaglutide</a:t>
            </a:r>
            <a:r>
              <a:rPr lang="en-US" sz="1400" dirty="0"/>
              <a:t>, perhaps related to a concomitant reduction in BP, and also a reduction in body </a:t>
            </a:r>
            <a:r>
              <a:rPr lang="en-US" sz="1400" dirty="0" smtClean="0"/>
              <a:t>weight</a:t>
            </a:r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21014" y="5710535"/>
            <a:ext cx="1390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1,649)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45030" y="5726439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Semaglutide</a:t>
            </a: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1,648)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SUSTAIN-6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3"/>
            <a:ext cx="4556125" cy="1874223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/>
              <a:t>P</a:t>
            </a:r>
            <a:r>
              <a:rPr lang="en-US" dirty="0" smtClean="0"/>
              <a:t>rimary outcome, </a:t>
            </a:r>
            <a:r>
              <a:rPr lang="en-US" dirty="0"/>
              <a:t>CV </a:t>
            </a:r>
            <a:r>
              <a:rPr lang="en-US" dirty="0" smtClean="0"/>
              <a:t>death/MI/stroke: </a:t>
            </a:r>
            <a:r>
              <a:rPr lang="en-US" dirty="0" err="1" smtClean="0"/>
              <a:t>semaglutide</a:t>
            </a:r>
            <a:r>
              <a:rPr lang="en-US" dirty="0" smtClean="0"/>
              <a:t> </a:t>
            </a:r>
            <a:r>
              <a:rPr lang="en-US" dirty="0"/>
              <a:t>vs. placebo: 6.6% vs. 8.9%, </a:t>
            </a:r>
            <a:r>
              <a:rPr lang="en-US" dirty="0" smtClean="0"/>
              <a:t>HR 0.74, </a:t>
            </a:r>
            <a:r>
              <a:rPr lang="en-US" dirty="0"/>
              <a:t>95% CI </a:t>
            </a:r>
            <a:r>
              <a:rPr lang="en-US" dirty="0" smtClean="0"/>
              <a:t>0.58-0.95</a:t>
            </a:r>
            <a:r>
              <a:rPr lang="en-US" dirty="0"/>
              <a:t>, </a:t>
            </a:r>
            <a:r>
              <a:rPr lang="en-US" dirty="0" smtClean="0"/>
              <a:t>p &lt; 0.001 </a:t>
            </a:r>
            <a:r>
              <a:rPr lang="en-US" dirty="0"/>
              <a:t>for </a:t>
            </a:r>
            <a:r>
              <a:rPr lang="en-US" dirty="0" err="1" smtClean="0"/>
              <a:t>noninferiority</a:t>
            </a:r>
            <a:r>
              <a:rPr lang="en-US" dirty="0"/>
              <a:t>; </a:t>
            </a:r>
            <a:r>
              <a:rPr lang="en-US" dirty="0" smtClean="0"/>
              <a:t>p = 0.02 </a:t>
            </a:r>
            <a:r>
              <a:rPr lang="en-US" dirty="0"/>
              <a:t>for superiority</a:t>
            </a:r>
            <a:endParaRPr lang="en-US" dirty="0" smtClean="0"/>
          </a:p>
          <a:p>
            <a:pPr>
              <a:spcBef>
                <a:spcPts val="840"/>
              </a:spcBef>
            </a:pPr>
            <a:r>
              <a:rPr lang="en-US" dirty="0" smtClean="0"/>
              <a:t>CV </a:t>
            </a:r>
            <a:r>
              <a:rPr lang="en-US" dirty="0"/>
              <a:t>death: 2.7% vs. 2.8%, </a:t>
            </a:r>
            <a:r>
              <a:rPr lang="en-US" dirty="0" smtClean="0"/>
              <a:t>p = 0.92</a:t>
            </a:r>
            <a:r>
              <a:rPr lang="en-US" dirty="0"/>
              <a:t>; all MI: 2.9% vs. 3.9%, </a:t>
            </a:r>
            <a:r>
              <a:rPr lang="en-US" dirty="0" smtClean="0"/>
              <a:t>p = 0.12</a:t>
            </a:r>
            <a:r>
              <a:rPr lang="en-US" dirty="0"/>
              <a:t>; all stroke: 1.6% vs. 2.7%, </a:t>
            </a:r>
            <a:r>
              <a:rPr lang="en-US" dirty="0" smtClean="0"/>
              <a:t>p = 0.04</a:t>
            </a:r>
            <a:endParaRPr lang="en-US" dirty="0"/>
          </a:p>
          <a:p>
            <a:pPr>
              <a:spcBef>
                <a:spcPts val="840"/>
              </a:spcBef>
            </a:pPr>
            <a:r>
              <a:rPr lang="en-US" dirty="0" smtClean="0"/>
              <a:t>HbA1c </a:t>
            </a:r>
            <a:r>
              <a:rPr lang="en-US" dirty="0"/>
              <a:t>at week </a:t>
            </a:r>
            <a:r>
              <a:rPr lang="en-US" dirty="0" smtClean="0"/>
              <a:t>104: </a:t>
            </a:r>
            <a:r>
              <a:rPr lang="en-US" dirty="0"/>
              <a:t>7.6% vs. 7.3% vs. 8.3%</a:t>
            </a:r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DM2 at high risk for CV </a:t>
            </a:r>
            <a:r>
              <a:rPr lang="en-US" sz="1600" dirty="0" smtClean="0"/>
              <a:t>events were </a:t>
            </a:r>
            <a:r>
              <a:rPr lang="en-US" sz="1600" dirty="0"/>
              <a:t>randomized in a 1:1:1:1 fashion to either </a:t>
            </a:r>
            <a:r>
              <a:rPr lang="en-US" sz="1600" dirty="0" err="1"/>
              <a:t>semaglutide</a:t>
            </a:r>
            <a:r>
              <a:rPr lang="en-US" sz="1600" dirty="0"/>
              <a:t> 0.5 </a:t>
            </a:r>
            <a:r>
              <a:rPr lang="en-US" sz="1600" dirty="0" smtClean="0"/>
              <a:t>mg, </a:t>
            </a:r>
            <a:r>
              <a:rPr lang="en-US" sz="1600" dirty="0" err="1"/>
              <a:t>semaglutide</a:t>
            </a:r>
            <a:r>
              <a:rPr lang="en-US" sz="1600" dirty="0"/>
              <a:t> </a:t>
            </a:r>
            <a:r>
              <a:rPr lang="en-US" sz="1600" dirty="0" smtClean="0"/>
              <a:t>1 mg, </a:t>
            </a:r>
            <a:r>
              <a:rPr lang="en-US" sz="1600" dirty="0"/>
              <a:t>or matching </a:t>
            </a:r>
            <a:r>
              <a:rPr lang="en-US" sz="1600" dirty="0" smtClean="0"/>
              <a:t>placebo. They were followed for a median of 2.1 years.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Marso SP, et al. </a:t>
            </a:r>
            <a:r>
              <a:rPr lang="en-US" b="1" dirty="0" smtClean="0"/>
              <a:t>N </a:t>
            </a:r>
            <a:r>
              <a:rPr lang="en-US" b="1" dirty="0" err="1" smtClean="0"/>
              <a:t>Engl</a:t>
            </a:r>
            <a:r>
              <a:rPr lang="en-US" b="1" dirty="0" smtClean="0"/>
              <a:t> J Med 2016;375:1834-44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/>
              <a:t>Primary outcome</a:t>
            </a:r>
            <a:endParaRPr lang="en-US" sz="1400" b="1" dirty="0"/>
          </a:p>
        </p:txBody>
      </p: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8583" y="3886200"/>
            <a:ext cx="475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baseline="300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550060" y="2157848"/>
            <a:ext cx="2107716" cy="628650"/>
            <a:chOff x="982" y="1446"/>
            <a:chExt cx="756" cy="396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982" y="1446"/>
              <a:ext cx="756" cy="396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066" y="1446"/>
              <a:ext cx="6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dirty="0" err="1" smtClean="0"/>
                <a:t>p</a:t>
              </a:r>
              <a:r>
                <a:rPr lang="en-US" baseline="-25000" dirty="0" err="1" smtClean="0"/>
                <a:t>noninferiority</a:t>
              </a:r>
              <a:r>
                <a:rPr lang="en-US" baseline="-25000" dirty="0" smtClean="0"/>
                <a:t> </a:t>
              </a:r>
              <a:r>
                <a:rPr lang="en-US" dirty="0" smtClean="0"/>
                <a:t>&lt; 0.001 </a:t>
              </a:r>
              <a:r>
                <a:rPr lang="en-US" dirty="0" err="1" smtClean="0"/>
                <a:t>p</a:t>
              </a:r>
              <a:r>
                <a:rPr lang="en-US" baseline="-25000" dirty="0" err="1" smtClean="0"/>
                <a:t>superiority</a:t>
              </a:r>
              <a:r>
                <a:rPr lang="en-US" dirty="0" smtClean="0"/>
                <a:t> = 0.02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11381</TotalTime>
  <Words>227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SUSTAIN-6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621</cp:revision>
  <dcterms:created xsi:type="dcterms:W3CDTF">2008-03-13T18:59:45Z</dcterms:created>
  <dcterms:modified xsi:type="dcterms:W3CDTF">2017-01-19T13:17:36Z</dcterms:modified>
</cp:coreProperties>
</file>