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00"/>
    <a:srgbClr val="FFCC99"/>
    <a:srgbClr val="9999FF"/>
    <a:srgbClr val="6666FF"/>
    <a:srgbClr val="FF9966"/>
    <a:srgbClr val="CCCDD2"/>
    <a:srgbClr val="DACCA1"/>
    <a:srgbClr val="FFCC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33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-1290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>
              <a:defRPr/>
            </a:pPr>
            <a:fld id="{260047A2-CB8C-4FC8-BD66-CE47E416CF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360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1026A4-BB0F-4121-958F-198325CBAD1E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2507157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0687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0687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8200" y="2133600"/>
            <a:ext cx="1905000" cy="220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05600" y="2133600"/>
            <a:ext cx="1905000" cy="220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56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48200" y="2133600"/>
            <a:ext cx="39624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6" name="Line 22"/>
          <p:cNvSpPr>
            <a:spLocks noChangeShapeType="1"/>
          </p:cNvSpPr>
          <p:nvPr/>
        </p:nvSpPr>
        <p:spPr bwMode="auto">
          <a:xfrm flipH="1">
            <a:off x="4419600" y="1981200"/>
            <a:ext cx="0" cy="4419600"/>
          </a:xfrm>
          <a:prstGeom prst="line">
            <a:avLst/>
          </a:prstGeom>
          <a:noFill/>
          <a:ln w="9525">
            <a:solidFill>
              <a:srgbClr val="DACCA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9pPr>
    </p:titleStyle>
    <p:bodyStyle>
      <a:lvl1pPr marL="122238" indent="-122238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.png"/><Relationship Id="rId4" Type="http://schemas.openxmlformats.org/officeDocument/2006/relationships/hyperlink" Target="http://www.acc.or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589" y="2743200"/>
            <a:ext cx="3639011" cy="2645445"/>
          </a:xfrm>
          <a:prstGeom prst="rect">
            <a:avLst/>
          </a:prstGeom>
        </p:spPr>
      </p:pic>
      <p:sp>
        <p:nvSpPr>
          <p:cNvPr id="14351" name="Rectangle 212"/>
          <p:cNvSpPr>
            <a:spLocks noChangeArrowheads="1"/>
          </p:cNvSpPr>
          <p:nvPr/>
        </p:nvSpPr>
        <p:spPr bwMode="auto">
          <a:xfrm>
            <a:off x="4510088" y="4648200"/>
            <a:ext cx="4557712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22238" indent="-122238">
              <a:spcBef>
                <a:spcPct val="50000"/>
              </a:spcBef>
              <a:buFontTx/>
              <a:buChar char="•"/>
            </a:pPr>
            <a:r>
              <a:rPr lang="en-US" sz="1400" dirty="0"/>
              <a:t>I</a:t>
            </a:r>
            <a:r>
              <a:rPr lang="en-US" sz="1400" dirty="0" smtClean="0"/>
              <a:t>njectable </a:t>
            </a:r>
            <a:r>
              <a:rPr lang="en-US" sz="1400" dirty="0"/>
              <a:t>once a week </a:t>
            </a:r>
            <a:r>
              <a:rPr lang="en-US" sz="1400" dirty="0" err="1"/>
              <a:t>semaglutide</a:t>
            </a:r>
            <a:r>
              <a:rPr lang="en-US" sz="1400" dirty="0"/>
              <a:t> </a:t>
            </a:r>
            <a:r>
              <a:rPr lang="en-US" sz="1400" dirty="0" smtClean="0"/>
              <a:t>(GLP-1 agonist) was superior </a:t>
            </a:r>
            <a:r>
              <a:rPr lang="en-US" sz="1400" dirty="0"/>
              <a:t>to placebo in improving glycemic control and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↓ </a:t>
            </a:r>
            <a:r>
              <a:rPr lang="en-US" sz="1400" dirty="0" smtClean="0"/>
              <a:t>CV </a:t>
            </a:r>
            <a:r>
              <a:rPr lang="en-US" sz="1400" dirty="0"/>
              <a:t>events in </a:t>
            </a:r>
            <a:r>
              <a:rPr lang="en-US" sz="1400" dirty="0" smtClean="0"/>
              <a:t>high-risk patients </a:t>
            </a:r>
            <a:r>
              <a:rPr lang="en-US" sz="1400" dirty="0"/>
              <a:t>with </a:t>
            </a:r>
            <a:r>
              <a:rPr lang="en-US" sz="1400" dirty="0" smtClean="0"/>
              <a:t>diabetes</a:t>
            </a:r>
          </a:p>
          <a:p>
            <a:pPr marL="122238" indent="-122238">
              <a:spcBef>
                <a:spcPct val="50000"/>
              </a:spcBef>
              <a:buFontTx/>
              <a:buChar char="•"/>
            </a:pPr>
            <a:r>
              <a:rPr lang="en-US" sz="1400" dirty="0" smtClean="0"/>
              <a:t>There is also </a:t>
            </a:r>
            <a:r>
              <a:rPr lang="en-US" sz="1400" dirty="0"/>
              <a:t>a significant reduction in stroke and new or worsening nephropathy with </a:t>
            </a:r>
            <a:r>
              <a:rPr lang="en-US" sz="1400" dirty="0" err="1"/>
              <a:t>semaglutide</a:t>
            </a:r>
            <a:r>
              <a:rPr lang="en-US" sz="1400" dirty="0"/>
              <a:t>, perhaps related to a concomitant reduction in BP, and also a reduction in body </a:t>
            </a:r>
            <a:r>
              <a:rPr lang="en-US" sz="1400" dirty="0" smtClean="0"/>
              <a:t>weight</a:t>
            </a:r>
          </a:p>
        </p:txBody>
      </p:sp>
      <p:sp>
        <p:nvSpPr>
          <p:cNvPr id="14348" name="Text Box 48"/>
          <p:cNvSpPr txBox="1">
            <a:spLocks noChangeArrowheads="1"/>
          </p:cNvSpPr>
          <p:nvPr/>
        </p:nvSpPr>
        <p:spPr bwMode="auto">
          <a:xfrm>
            <a:off x="2721014" y="5710535"/>
            <a:ext cx="139093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b="1" dirty="0" smtClean="0"/>
              <a:t>Placebo</a:t>
            </a:r>
          </a:p>
          <a:p>
            <a:pPr algn="ctr" eaLnBrk="0" hangingPunct="0"/>
            <a:r>
              <a:rPr lang="en-US" b="1" dirty="0" smtClean="0"/>
              <a:t>(n = 1,649)</a:t>
            </a:r>
            <a:endParaRPr lang="en-US" b="1" dirty="0"/>
          </a:p>
        </p:txBody>
      </p:sp>
      <p:sp>
        <p:nvSpPr>
          <p:cNvPr id="14363" name="Text Box 47"/>
          <p:cNvSpPr txBox="1">
            <a:spLocks noChangeArrowheads="1"/>
          </p:cNvSpPr>
          <p:nvPr/>
        </p:nvSpPr>
        <p:spPr bwMode="auto">
          <a:xfrm>
            <a:off x="745030" y="5726439"/>
            <a:ext cx="119909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b="1" dirty="0" err="1" smtClean="0">
                <a:solidFill>
                  <a:srgbClr val="000000"/>
                </a:solidFill>
                <a:cs typeface="Times New Roman" pitchFamily="18" charset="0"/>
              </a:rPr>
              <a:t>Semaglutide</a:t>
            </a:r>
            <a:endParaRPr lang="en-GB" b="1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algn="ctr"/>
            <a:r>
              <a:rPr lang="en-GB" b="1" dirty="0" smtClean="0">
                <a:solidFill>
                  <a:srgbClr val="000000"/>
                </a:solidFill>
                <a:cs typeface="Times New Roman" pitchFamily="18" charset="0"/>
              </a:rPr>
              <a:t>(</a:t>
            </a:r>
            <a:r>
              <a:rPr lang="en-GB" b="1" dirty="0">
                <a:solidFill>
                  <a:srgbClr val="000000"/>
                </a:solidFill>
                <a:cs typeface="Times New Roman" pitchFamily="18" charset="0"/>
              </a:rPr>
              <a:t>n </a:t>
            </a:r>
            <a:r>
              <a:rPr lang="en-GB" b="1" dirty="0" smtClean="0">
                <a:solidFill>
                  <a:srgbClr val="000000"/>
                </a:solidFill>
                <a:cs typeface="Times New Roman" pitchFamily="18" charset="0"/>
              </a:rPr>
              <a:t>= 1,648)</a:t>
            </a:r>
            <a:endParaRPr lang="en-US" b="1" dirty="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14339" name="Rectangle 33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274637"/>
            <a:ext cx="8534400" cy="487363"/>
          </a:xfrm>
        </p:spPr>
        <p:txBody>
          <a:bodyPr/>
          <a:lstStyle/>
          <a:p>
            <a:pPr eaLnBrk="1" hangingPunct="1"/>
            <a:r>
              <a:rPr lang="en-US" dirty="0" smtClean="0"/>
              <a:t>SUSTAIN-6</a:t>
            </a:r>
          </a:p>
        </p:txBody>
      </p:sp>
      <p:sp>
        <p:nvSpPr>
          <p:cNvPr id="14340" name="Rectangle 34"/>
          <p:cNvSpPr>
            <a:spLocks noGrp="1" noChangeArrowheads="1"/>
          </p:cNvSpPr>
          <p:nvPr>
            <p:ph type="body" idx="4294967295"/>
          </p:nvPr>
        </p:nvSpPr>
        <p:spPr>
          <a:xfrm>
            <a:off x="4572000" y="2319753"/>
            <a:ext cx="4556125" cy="1874223"/>
          </a:xfrm>
        </p:spPr>
        <p:txBody>
          <a:bodyPr/>
          <a:lstStyle/>
          <a:p>
            <a:pPr>
              <a:spcBef>
                <a:spcPts val="840"/>
              </a:spcBef>
            </a:pPr>
            <a:r>
              <a:rPr lang="en-US" dirty="0"/>
              <a:t>P</a:t>
            </a:r>
            <a:r>
              <a:rPr lang="en-US" dirty="0" smtClean="0"/>
              <a:t>rimary outcome, </a:t>
            </a:r>
            <a:r>
              <a:rPr lang="en-US" dirty="0"/>
              <a:t>CV </a:t>
            </a:r>
            <a:r>
              <a:rPr lang="en-US" dirty="0" smtClean="0"/>
              <a:t>death/MI/stroke: </a:t>
            </a:r>
            <a:r>
              <a:rPr lang="en-US" dirty="0" err="1" smtClean="0"/>
              <a:t>semaglutide</a:t>
            </a:r>
            <a:r>
              <a:rPr lang="en-US" dirty="0" smtClean="0"/>
              <a:t> </a:t>
            </a:r>
            <a:r>
              <a:rPr lang="en-US" dirty="0"/>
              <a:t>vs. placebo: 6.6% vs. 8.9%, </a:t>
            </a:r>
            <a:r>
              <a:rPr lang="en-US" dirty="0" smtClean="0"/>
              <a:t>HR 0.74, </a:t>
            </a:r>
            <a:r>
              <a:rPr lang="en-US" dirty="0"/>
              <a:t>95% CI </a:t>
            </a:r>
            <a:r>
              <a:rPr lang="en-US" dirty="0" smtClean="0"/>
              <a:t>0.58-0.95</a:t>
            </a:r>
            <a:r>
              <a:rPr lang="en-US" dirty="0"/>
              <a:t>, </a:t>
            </a:r>
            <a:r>
              <a:rPr lang="en-US" dirty="0" smtClean="0"/>
              <a:t>p &lt; 0.001 </a:t>
            </a:r>
            <a:r>
              <a:rPr lang="en-US" dirty="0"/>
              <a:t>for </a:t>
            </a:r>
            <a:r>
              <a:rPr lang="en-US" dirty="0" err="1" smtClean="0"/>
              <a:t>noninferiority</a:t>
            </a:r>
            <a:r>
              <a:rPr lang="en-US" dirty="0"/>
              <a:t>; </a:t>
            </a:r>
            <a:r>
              <a:rPr lang="en-US" dirty="0" smtClean="0"/>
              <a:t>p = 0.02 </a:t>
            </a:r>
            <a:r>
              <a:rPr lang="en-US" dirty="0"/>
              <a:t>for superiority</a:t>
            </a:r>
            <a:endParaRPr lang="en-US" dirty="0" smtClean="0"/>
          </a:p>
          <a:p>
            <a:pPr>
              <a:spcBef>
                <a:spcPts val="840"/>
              </a:spcBef>
            </a:pPr>
            <a:r>
              <a:rPr lang="en-US" dirty="0" smtClean="0"/>
              <a:t>CV </a:t>
            </a:r>
            <a:r>
              <a:rPr lang="en-US" dirty="0"/>
              <a:t>death: 2.7% vs. 2.8%, </a:t>
            </a:r>
            <a:r>
              <a:rPr lang="en-US" dirty="0" smtClean="0"/>
              <a:t>p = 0.92</a:t>
            </a:r>
            <a:r>
              <a:rPr lang="en-US" dirty="0"/>
              <a:t>; all MI: 2.9% vs. 3.9%, </a:t>
            </a:r>
            <a:r>
              <a:rPr lang="en-US" dirty="0" smtClean="0"/>
              <a:t>p = 0.12</a:t>
            </a:r>
            <a:r>
              <a:rPr lang="en-US" dirty="0"/>
              <a:t>; all stroke: 1.6% vs. 2.7%, </a:t>
            </a:r>
            <a:r>
              <a:rPr lang="en-US" dirty="0" smtClean="0"/>
              <a:t>p = 0.04</a:t>
            </a:r>
            <a:endParaRPr lang="en-US" dirty="0"/>
          </a:p>
          <a:p>
            <a:pPr>
              <a:spcBef>
                <a:spcPts val="840"/>
              </a:spcBef>
            </a:pPr>
            <a:r>
              <a:rPr lang="en-US" dirty="0" smtClean="0"/>
              <a:t>HbA1c </a:t>
            </a:r>
            <a:r>
              <a:rPr lang="en-US" dirty="0"/>
              <a:t>at week </a:t>
            </a:r>
            <a:r>
              <a:rPr lang="en-US" dirty="0" smtClean="0"/>
              <a:t>104: </a:t>
            </a:r>
            <a:r>
              <a:rPr lang="en-US" dirty="0"/>
              <a:t>7.6% vs. 7.3% vs. 8.3%</a:t>
            </a:r>
          </a:p>
          <a:p>
            <a:endParaRPr lang="en-US" dirty="0"/>
          </a:p>
        </p:txBody>
      </p:sp>
      <p:sp>
        <p:nvSpPr>
          <p:cNvPr id="14341" name="Text Box 10"/>
          <p:cNvSpPr txBox="1">
            <a:spLocks noChangeArrowheads="1"/>
          </p:cNvSpPr>
          <p:nvPr/>
        </p:nvSpPr>
        <p:spPr bwMode="auto">
          <a:xfrm>
            <a:off x="0" y="914401"/>
            <a:ext cx="9144000" cy="1015663"/>
          </a:xfrm>
          <a:prstGeom prst="rect">
            <a:avLst/>
          </a:prstGeom>
          <a:solidFill>
            <a:srgbClr val="CCCCD3"/>
          </a:solidFill>
          <a:ln w="9525">
            <a:noFill/>
            <a:miter lim="800000"/>
            <a:headEnd/>
            <a:tailEnd/>
          </a:ln>
        </p:spPr>
        <p:txBody>
          <a:bodyPr wrap="square" lIns="457200" tIns="137160" rIns="457200" bIns="137160">
            <a:spAutoFit/>
          </a:bodyPr>
          <a:lstStyle/>
          <a:p>
            <a:r>
              <a:rPr lang="en-US" sz="1600" b="1" dirty="0" smtClean="0"/>
              <a:t>Trial design: </a:t>
            </a:r>
            <a:r>
              <a:rPr lang="en-US" sz="1600" dirty="0"/>
              <a:t>Patients with DM2 at high risk for CV </a:t>
            </a:r>
            <a:r>
              <a:rPr lang="en-US" sz="1600" dirty="0" smtClean="0"/>
              <a:t>events were </a:t>
            </a:r>
            <a:r>
              <a:rPr lang="en-US" sz="1600" dirty="0"/>
              <a:t>randomized in a 1:1:1:1 fashion to either </a:t>
            </a:r>
            <a:r>
              <a:rPr lang="en-US" sz="1600" dirty="0" err="1"/>
              <a:t>semaglutide</a:t>
            </a:r>
            <a:r>
              <a:rPr lang="en-US" sz="1600" dirty="0"/>
              <a:t> 0.5 </a:t>
            </a:r>
            <a:r>
              <a:rPr lang="en-US" sz="1600" dirty="0" smtClean="0"/>
              <a:t>mg, </a:t>
            </a:r>
            <a:r>
              <a:rPr lang="en-US" sz="1600" dirty="0" err="1"/>
              <a:t>semaglutide</a:t>
            </a:r>
            <a:r>
              <a:rPr lang="en-US" sz="1600" dirty="0"/>
              <a:t> </a:t>
            </a:r>
            <a:r>
              <a:rPr lang="en-US" sz="1600" dirty="0" smtClean="0"/>
              <a:t>1 mg, </a:t>
            </a:r>
            <a:r>
              <a:rPr lang="en-US" sz="1600" dirty="0"/>
              <a:t>or matching </a:t>
            </a:r>
            <a:r>
              <a:rPr lang="en-US" sz="1600" dirty="0" smtClean="0"/>
              <a:t>placebo. They were followed for a median of 2.1 years.</a:t>
            </a:r>
            <a:endParaRPr lang="en-US" sz="1600" dirty="0"/>
          </a:p>
        </p:txBody>
      </p:sp>
      <p:sp>
        <p:nvSpPr>
          <p:cNvPr id="14342" name="Text Box 13"/>
          <p:cNvSpPr txBox="1">
            <a:spLocks noChangeArrowheads="1"/>
          </p:cNvSpPr>
          <p:nvPr/>
        </p:nvSpPr>
        <p:spPr bwMode="auto">
          <a:xfrm>
            <a:off x="4648200" y="1981200"/>
            <a:ext cx="39624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35469E"/>
                </a:solidFill>
              </a:rPr>
              <a:t>Results</a:t>
            </a:r>
          </a:p>
        </p:txBody>
      </p:sp>
      <p:sp>
        <p:nvSpPr>
          <p:cNvPr id="14343" name="Text Box 14"/>
          <p:cNvSpPr txBox="1">
            <a:spLocks noChangeArrowheads="1"/>
          </p:cNvSpPr>
          <p:nvPr/>
        </p:nvSpPr>
        <p:spPr bwMode="auto">
          <a:xfrm>
            <a:off x="4648200" y="4343400"/>
            <a:ext cx="3962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35469E"/>
                </a:solidFill>
              </a:rPr>
              <a:t>Conclusions</a:t>
            </a:r>
          </a:p>
        </p:txBody>
      </p:sp>
      <p:sp>
        <p:nvSpPr>
          <p:cNvPr id="14344" name="Text Box 37"/>
          <p:cNvSpPr txBox="1">
            <a:spLocks noChangeArrowheads="1"/>
          </p:cNvSpPr>
          <p:nvPr/>
        </p:nvSpPr>
        <p:spPr bwMode="auto">
          <a:xfrm>
            <a:off x="4585447" y="6505575"/>
            <a:ext cx="4267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dirty="0"/>
              <a:t>Marso SP, et al. </a:t>
            </a:r>
            <a:r>
              <a:rPr lang="en-US" b="1" dirty="0" smtClean="0"/>
              <a:t>N </a:t>
            </a:r>
            <a:r>
              <a:rPr lang="en-US" b="1" dirty="0" err="1" smtClean="0"/>
              <a:t>Engl</a:t>
            </a:r>
            <a:r>
              <a:rPr lang="en-US" b="1" dirty="0" smtClean="0"/>
              <a:t> J Med 2016;375:1834-44</a:t>
            </a:r>
            <a:endParaRPr lang="en-US" b="1" dirty="0"/>
          </a:p>
        </p:txBody>
      </p:sp>
      <p:sp>
        <p:nvSpPr>
          <p:cNvPr id="2093" name="Rectangle 45"/>
          <p:cNvSpPr>
            <a:spLocks noChangeArrowheads="1"/>
          </p:cNvSpPr>
          <p:nvPr/>
        </p:nvSpPr>
        <p:spPr bwMode="auto">
          <a:xfrm>
            <a:off x="364030" y="5815191"/>
            <a:ext cx="381000" cy="284163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 anchor="ctr">
            <a:spAutoFit/>
          </a:bodyPr>
          <a:lstStyle/>
          <a:p>
            <a:pPr algn="ctr" eaLnBrk="0" hangingPunct="0">
              <a:spcBef>
                <a:spcPct val="30000"/>
              </a:spcBef>
              <a:defRPr/>
            </a:pPr>
            <a:r>
              <a:rPr lang="en-US" b="1"/>
              <a:t>      </a:t>
            </a:r>
          </a:p>
        </p:txBody>
      </p:sp>
      <p:sp>
        <p:nvSpPr>
          <p:cNvPr id="2094" name="Rectangle 46"/>
          <p:cNvSpPr>
            <a:spLocks noChangeArrowheads="1"/>
          </p:cNvSpPr>
          <p:nvPr/>
        </p:nvSpPr>
        <p:spPr bwMode="auto">
          <a:xfrm>
            <a:off x="2458503" y="5815191"/>
            <a:ext cx="381000" cy="284163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 anchor="ctr">
            <a:spAutoFit/>
          </a:bodyPr>
          <a:lstStyle/>
          <a:p>
            <a:pPr algn="ctr" eaLnBrk="0" hangingPunct="0">
              <a:spcBef>
                <a:spcPct val="30000"/>
              </a:spcBef>
              <a:defRPr/>
            </a:pPr>
            <a:r>
              <a:rPr lang="en-US" b="1"/>
              <a:t>      </a:t>
            </a:r>
          </a:p>
        </p:txBody>
      </p:sp>
      <p:sp>
        <p:nvSpPr>
          <p:cNvPr id="14349" name="Text Box 131"/>
          <p:cNvSpPr txBox="1">
            <a:spLocks noChangeArrowheads="1"/>
          </p:cNvSpPr>
          <p:nvPr/>
        </p:nvSpPr>
        <p:spPr bwMode="auto">
          <a:xfrm>
            <a:off x="713775" y="5329428"/>
            <a:ext cx="348945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 smtClean="0"/>
              <a:t>Primary outcome</a:t>
            </a:r>
            <a:endParaRPr lang="en-US" sz="1400" b="1" dirty="0"/>
          </a:p>
        </p:txBody>
      </p:sp>
      <p:pic>
        <p:nvPicPr>
          <p:cNvPr id="23" name="Picture 22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206" y="6423212"/>
            <a:ext cx="1243013" cy="334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Text Box 233"/>
          <p:cNvSpPr txBox="1">
            <a:spLocks noChangeArrowheads="1"/>
          </p:cNvSpPr>
          <p:nvPr/>
        </p:nvSpPr>
        <p:spPr bwMode="auto">
          <a:xfrm>
            <a:off x="8583" y="3886200"/>
            <a:ext cx="47512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 smtClean="0"/>
              <a:t>%</a:t>
            </a:r>
            <a:endParaRPr lang="en-US" sz="1400" b="1" baseline="30000" dirty="0"/>
          </a:p>
        </p:txBody>
      </p:sp>
      <p:grpSp>
        <p:nvGrpSpPr>
          <p:cNvPr id="20" name="Group 91"/>
          <p:cNvGrpSpPr>
            <a:grpSpLocks/>
          </p:cNvGrpSpPr>
          <p:nvPr/>
        </p:nvGrpSpPr>
        <p:grpSpPr bwMode="auto">
          <a:xfrm>
            <a:off x="1550060" y="2157848"/>
            <a:ext cx="2107716" cy="628650"/>
            <a:chOff x="982" y="1446"/>
            <a:chExt cx="756" cy="396"/>
          </a:xfrm>
        </p:grpSpPr>
        <p:sp>
          <p:nvSpPr>
            <p:cNvPr id="21" name="AutoShape 38"/>
            <p:cNvSpPr>
              <a:spLocks noChangeArrowheads="1"/>
            </p:cNvSpPr>
            <p:nvPr/>
          </p:nvSpPr>
          <p:spPr bwMode="auto">
            <a:xfrm>
              <a:off x="982" y="1446"/>
              <a:ext cx="756" cy="396"/>
            </a:xfrm>
            <a:prstGeom prst="roundRect">
              <a:avLst>
                <a:gd name="adj" fmla="val 16667"/>
              </a:avLst>
            </a:prstGeom>
            <a:solidFill>
              <a:srgbClr val="CCCDD2"/>
            </a:solidFill>
            <a:ln w="9525">
              <a:solidFill>
                <a:srgbClr val="CCCDD2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200"/>
            </a:p>
          </p:txBody>
        </p:sp>
        <p:sp>
          <p:nvSpPr>
            <p:cNvPr id="22" name="Text Box 40"/>
            <p:cNvSpPr txBox="1">
              <a:spLocks noChangeArrowheads="1"/>
            </p:cNvSpPr>
            <p:nvPr/>
          </p:nvSpPr>
          <p:spPr bwMode="auto">
            <a:xfrm>
              <a:off x="1066" y="1446"/>
              <a:ext cx="672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None/>
              </a:pPr>
              <a:r>
                <a:rPr lang="en-US" dirty="0" err="1" smtClean="0"/>
                <a:t>p</a:t>
              </a:r>
              <a:r>
                <a:rPr lang="en-US" baseline="-25000" dirty="0" err="1" smtClean="0"/>
                <a:t>noninferiority</a:t>
              </a:r>
              <a:r>
                <a:rPr lang="en-US" baseline="-25000" dirty="0" smtClean="0"/>
                <a:t> </a:t>
              </a:r>
              <a:r>
                <a:rPr lang="en-US" dirty="0" smtClean="0"/>
                <a:t>&lt; 0.001 </a:t>
              </a:r>
              <a:r>
                <a:rPr lang="en-US" dirty="0" err="1" smtClean="0"/>
                <a:t>p</a:t>
              </a:r>
              <a:r>
                <a:rPr lang="en-US" baseline="-25000" dirty="0" err="1" smtClean="0"/>
                <a:t>superiority</a:t>
              </a:r>
              <a:r>
                <a:rPr lang="en-US" dirty="0" smtClean="0"/>
                <a:t> = 0.02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11381</TotalTime>
  <Words>227</Words>
  <Application>Microsoft Office PowerPoint</Application>
  <PresentationFormat>On-screen Show (4:3)</PresentationFormat>
  <Paragraphs>20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SUSTAIN-6</vt:lpstr>
    </vt:vector>
  </TitlesOfParts>
  <Company>ACC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mmaines</dc:creator>
  <cp:lastModifiedBy>Patrick Jennings (ACCF Contractor)</cp:lastModifiedBy>
  <cp:revision>621</cp:revision>
  <dcterms:created xsi:type="dcterms:W3CDTF">2008-03-13T18:59:45Z</dcterms:created>
  <dcterms:modified xsi:type="dcterms:W3CDTF">2017-01-19T13:17:36Z</dcterms:modified>
</cp:coreProperties>
</file>