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00"/>
    <a:srgbClr val="FFCC99"/>
    <a:srgbClr val="9999FF"/>
    <a:srgbClr val="6666FF"/>
    <a:srgbClr val="FF9966"/>
    <a:srgbClr val="CCCDD2"/>
    <a:srgbClr val="DACCA1"/>
    <a:srgbClr val="FFCC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33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-129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260047A2-CB8C-4FC8-BD66-CE47E416CF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360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1026A4-BB0F-4121-958F-198325CBAD1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50715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4068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4068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8200" y="2133600"/>
            <a:ext cx="1905000" cy="220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05600" y="2133600"/>
            <a:ext cx="1905000" cy="220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48200" y="2133600"/>
            <a:ext cx="3962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auto">
          <a:xfrm flipH="1">
            <a:off x="4419600" y="1981200"/>
            <a:ext cx="0" cy="4419600"/>
          </a:xfrm>
          <a:prstGeom prst="line">
            <a:avLst/>
          </a:prstGeom>
          <a:noFill/>
          <a:ln w="9525">
            <a:solidFill>
              <a:srgbClr val="DACCA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9pPr>
    </p:titleStyle>
    <p:bodyStyle>
      <a:lvl1pPr marL="122238" indent="-122238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hyperlink" Target="http://www.acc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89" y="2819400"/>
            <a:ext cx="3639011" cy="2645445"/>
          </a:xfrm>
          <a:prstGeom prst="rect">
            <a:avLst/>
          </a:prstGeom>
        </p:spPr>
      </p:pic>
      <p:sp>
        <p:nvSpPr>
          <p:cNvPr id="14351" name="Rectangle 212"/>
          <p:cNvSpPr>
            <a:spLocks noChangeArrowheads="1"/>
          </p:cNvSpPr>
          <p:nvPr/>
        </p:nvSpPr>
        <p:spPr bwMode="auto">
          <a:xfrm>
            <a:off x="4524363" y="4752975"/>
            <a:ext cx="4481512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22238" indent="-122238">
              <a:spcBef>
                <a:spcPct val="50000"/>
              </a:spcBef>
              <a:buFontTx/>
              <a:buChar char="•"/>
            </a:pPr>
            <a:r>
              <a:rPr lang="en-US" sz="1400" dirty="0" smtClean="0"/>
              <a:t>Fludrocortisone </a:t>
            </a:r>
            <a:r>
              <a:rPr lang="en-US" sz="1400" dirty="0"/>
              <a:t>does not reduce the risk of recurrent syncope at 12 months compared with placebo in patients with vasovagal </a:t>
            </a:r>
            <a:r>
              <a:rPr lang="en-US" sz="1400" dirty="0" smtClean="0"/>
              <a:t>syncope</a:t>
            </a:r>
          </a:p>
          <a:p>
            <a:pPr marL="122238" indent="-122238">
              <a:spcBef>
                <a:spcPct val="50000"/>
              </a:spcBef>
              <a:buFontTx/>
              <a:buChar char="•"/>
            </a:pPr>
            <a:r>
              <a:rPr lang="en-US" sz="1400" dirty="0"/>
              <a:t>Given the trend towards benefit though, it is unknown if a longer duration of follow-up in this trial or another trial with a larger sample size would show a significant benefit in favor of </a:t>
            </a:r>
            <a:r>
              <a:rPr lang="en-US" sz="1400" dirty="0" smtClean="0"/>
              <a:t>fludrocortisone</a:t>
            </a:r>
          </a:p>
        </p:txBody>
      </p:sp>
      <p:sp>
        <p:nvSpPr>
          <p:cNvPr id="14348" name="Text Box 48"/>
          <p:cNvSpPr txBox="1">
            <a:spLocks noChangeArrowheads="1"/>
          </p:cNvSpPr>
          <p:nvPr/>
        </p:nvSpPr>
        <p:spPr bwMode="auto">
          <a:xfrm>
            <a:off x="2779636" y="5710535"/>
            <a:ext cx="13323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b="1" dirty="0" smtClean="0"/>
              <a:t>Placebo</a:t>
            </a:r>
          </a:p>
          <a:p>
            <a:pPr algn="ctr" eaLnBrk="0" hangingPunct="0"/>
            <a:r>
              <a:rPr lang="en-US" b="1" dirty="0" smtClean="0"/>
              <a:t>(n = 105)</a:t>
            </a:r>
            <a:endParaRPr lang="en-US" b="1" dirty="0"/>
          </a:p>
        </p:txBody>
      </p:sp>
      <p:sp>
        <p:nvSpPr>
          <p:cNvPr id="14363" name="Text Box 47"/>
          <p:cNvSpPr txBox="1">
            <a:spLocks noChangeArrowheads="1"/>
          </p:cNvSpPr>
          <p:nvPr/>
        </p:nvSpPr>
        <p:spPr bwMode="auto">
          <a:xfrm>
            <a:off x="745030" y="5726439"/>
            <a:ext cx="13885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b="1" dirty="0" smtClean="0">
                <a:solidFill>
                  <a:srgbClr val="000000"/>
                </a:solidFill>
                <a:cs typeface="Times New Roman" pitchFamily="18" charset="0"/>
              </a:rPr>
              <a:t>Fludrocortisone</a:t>
            </a:r>
          </a:p>
          <a:p>
            <a:pPr algn="ctr"/>
            <a:r>
              <a:rPr lang="en-GB" b="1" dirty="0" smtClean="0">
                <a:solidFill>
                  <a:srgbClr val="000000"/>
                </a:solidFill>
                <a:cs typeface="Times New Roman" pitchFamily="18" charset="0"/>
              </a:rPr>
              <a:t>(n = 105)</a:t>
            </a:r>
            <a:endParaRPr lang="en-US" b="1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4339" name="Rectangle 33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274637"/>
            <a:ext cx="8534400" cy="487363"/>
          </a:xfrm>
        </p:spPr>
        <p:txBody>
          <a:bodyPr/>
          <a:lstStyle/>
          <a:p>
            <a:pPr eaLnBrk="1" hangingPunct="1"/>
            <a:r>
              <a:rPr lang="en-US" dirty="0" smtClean="0"/>
              <a:t>POST 2</a:t>
            </a:r>
          </a:p>
        </p:txBody>
      </p:sp>
      <p:sp>
        <p:nvSpPr>
          <p:cNvPr id="14340" name="Rectangle 34"/>
          <p:cNvSpPr>
            <a:spLocks noGrp="1" noChangeArrowheads="1"/>
          </p:cNvSpPr>
          <p:nvPr>
            <p:ph type="body" idx="4294967295"/>
          </p:nvPr>
        </p:nvSpPr>
        <p:spPr>
          <a:xfrm>
            <a:off x="4572000" y="2319754"/>
            <a:ext cx="4556125" cy="2023646"/>
          </a:xfrm>
        </p:spPr>
        <p:txBody>
          <a:bodyPr/>
          <a:lstStyle/>
          <a:p>
            <a:pPr>
              <a:spcBef>
                <a:spcPts val="840"/>
              </a:spcBef>
            </a:pPr>
            <a:r>
              <a:rPr lang="en-US" dirty="0" smtClean="0"/>
              <a:t>Primary </a:t>
            </a:r>
            <a:r>
              <a:rPr lang="en-US" dirty="0"/>
              <a:t>outcome, </a:t>
            </a:r>
            <a:r>
              <a:rPr lang="en-US" dirty="0" smtClean="0"/>
              <a:t>12-month syncope rates: fludrocortisone </a:t>
            </a:r>
            <a:r>
              <a:rPr lang="en-US" dirty="0"/>
              <a:t>vs. placebo = 44% vs. 60.5%, </a:t>
            </a:r>
            <a:r>
              <a:rPr lang="en-US" dirty="0" smtClean="0"/>
              <a:t>p = 0.069</a:t>
            </a:r>
            <a:endParaRPr lang="en-US" dirty="0"/>
          </a:p>
          <a:p>
            <a:pPr>
              <a:spcBef>
                <a:spcPts val="840"/>
              </a:spcBef>
            </a:pPr>
            <a:r>
              <a:rPr lang="en-US" dirty="0" smtClean="0"/>
              <a:t>Restricting </a:t>
            </a:r>
            <a:r>
              <a:rPr lang="en-US" dirty="0"/>
              <a:t>analysis only to syncope occurring after 2 weeks: HR = 0.62; </a:t>
            </a:r>
            <a:r>
              <a:rPr lang="en-US" dirty="0" smtClean="0"/>
              <a:t>p = 0.029</a:t>
            </a:r>
          </a:p>
          <a:p>
            <a:pPr>
              <a:spcBef>
                <a:spcPts val="840"/>
              </a:spcBef>
            </a:pPr>
            <a:r>
              <a:rPr lang="en-US" dirty="0" smtClean="0"/>
              <a:t>Further </a:t>
            </a:r>
            <a:r>
              <a:rPr lang="en-US" dirty="0"/>
              <a:t>restricting to those who achieved stabilized dose of 0.2 mg, HR = 0.51, </a:t>
            </a:r>
            <a:r>
              <a:rPr lang="en-US" dirty="0" smtClean="0"/>
              <a:t>p = 0.019</a:t>
            </a:r>
            <a:endParaRPr lang="en-US" dirty="0"/>
          </a:p>
        </p:txBody>
      </p:sp>
      <p:sp>
        <p:nvSpPr>
          <p:cNvPr id="14341" name="Text Box 10"/>
          <p:cNvSpPr txBox="1">
            <a:spLocks noChangeArrowheads="1"/>
          </p:cNvSpPr>
          <p:nvPr/>
        </p:nvSpPr>
        <p:spPr bwMode="auto">
          <a:xfrm>
            <a:off x="0" y="914401"/>
            <a:ext cx="9144000" cy="1015663"/>
          </a:xfrm>
          <a:prstGeom prst="rect">
            <a:avLst/>
          </a:prstGeom>
          <a:solidFill>
            <a:srgbClr val="CCCCD3"/>
          </a:solidFill>
          <a:ln w="9525">
            <a:noFill/>
            <a:miter lim="800000"/>
            <a:headEnd/>
            <a:tailEnd/>
          </a:ln>
        </p:spPr>
        <p:txBody>
          <a:bodyPr wrap="square" lIns="457200" tIns="137160" rIns="457200" bIns="137160">
            <a:spAutoFit/>
          </a:bodyPr>
          <a:lstStyle/>
          <a:p>
            <a:r>
              <a:rPr lang="en-US" sz="1600" b="1" dirty="0" smtClean="0"/>
              <a:t>Trial design: </a:t>
            </a:r>
            <a:r>
              <a:rPr lang="en-US" sz="1600" dirty="0"/>
              <a:t>Patients </a:t>
            </a:r>
            <a:r>
              <a:rPr lang="en-US" sz="1600" dirty="0" smtClean="0"/>
              <a:t>with vasovagal syncope were </a:t>
            </a:r>
            <a:r>
              <a:rPr lang="en-US" sz="1600" dirty="0"/>
              <a:t>randomized in a 1:1 open-label fashion to either oral </a:t>
            </a:r>
            <a:r>
              <a:rPr lang="en-US" sz="1600" dirty="0" smtClean="0"/>
              <a:t>fludrocortisone </a:t>
            </a:r>
            <a:r>
              <a:rPr lang="en-US" sz="1600" dirty="0"/>
              <a:t>0.2 mg </a:t>
            </a:r>
            <a:r>
              <a:rPr lang="en-US" sz="1600" dirty="0" smtClean="0"/>
              <a:t>daily </a:t>
            </a:r>
            <a:r>
              <a:rPr lang="en-US" sz="1600" dirty="0"/>
              <a:t>or </a:t>
            </a:r>
            <a:r>
              <a:rPr lang="en-US" sz="1600" dirty="0" smtClean="0"/>
              <a:t>placebo. They were followed for a median of 364 days.</a:t>
            </a:r>
            <a:r>
              <a:rPr lang="en-US" sz="1600" dirty="0"/>
              <a:t> </a:t>
            </a:r>
          </a:p>
        </p:txBody>
      </p:sp>
      <p:sp>
        <p:nvSpPr>
          <p:cNvPr id="14342" name="Text Box 13"/>
          <p:cNvSpPr txBox="1">
            <a:spLocks noChangeArrowheads="1"/>
          </p:cNvSpPr>
          <p:nvPr/>
        </p:nvSpPr>
        <p:spPr bwMode="auto">
          <a:xfrm>
            <a:off x="4648200" y="1981200"/>
            <a:ext cx="3962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35469E"/>
                </a:solidFill>
              </a:rPr>
              <a:t>Results</a:t>
            </a:r>
          </a:p>
        </p:txBody>
      </p:sp>
      <p:sp>
        <p:nvSpPr>
          <p:cNvPr id="14343" name="Text Box 14"/>
          <p:cNvSpPr txBox="1">
            <a:spLocks noChangeArrowheads="1"/>
          </p:cNvSpPr>
          <p:nvPr/>
        </p:nvSpPr>
        <p:spPr bwMode="auto">
          <a:xfrm>
            <a:off x="4648200" y="4343400"/>
            <a:ext cx="3962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35469E"/>
                </a:solidFill>
              </a:rPr>
              <a:t>Conclusions</a:t>
            </a:r>
          </a:p>
        </p:txBody>
      </p:sp>
      <p:sp>
        <p:nvSpPr>
          <p:cNvPr id="14344" name="Text Box 37"/>
          <p:cNvSpPr txBox="1">
            <a:spLocks noChangeArrowheads="1"/>
          </p:cNvSpPr>
          <p:nvPr/>
        </p:nvSpPr>
        <p:spPr bwMode="auto">
          <a:xfrm>
            <a:off x="4585447" y="6505575"/>
            <a:ext cx="4267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b="1" dirty="0"/>
              <a:t>Sheldon R, et al. </a:t>
            </a:r>
            <a:r>
              <a:rPr lang="da-DK" b="1" dirty="0" smtClean="0"/>
              <a:t>J Am Coll Cardiol 2016;68:1-9</a:t>
            </a:r>
            <a:endParaRPr lang="en-US" b="1" dirty="0"/>
          </a:p>
        </p:txBody>
      </p:sp>
      <p:sp>
        <p:nvSpPr>
          <p:cNvPr id="2093" name="Rectangle 45"/>
          <p:cNvSpPr>
            <a:spLocks noChangeArrowheads="1"/>
          </p:cNvSpPr>
          <p:nvPr/>
        </p:nvSpPr>
        <p:spPr bwMode="auto">
          <a:xfrm>
            <a:off x="364030" y="5815191"/>
            <a:ext cx="381000" cy="284163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lang="en-US" b="1"/>
              <a:t>      </a:t>
            </a:r>
          </a:p>
        </p:txBody>
      </p:sp>
      <p:sp>
        <p:nvSpPr>
          <p:cNvPr id="2094" name="Rectangle 46"/>
          <p:cNvSpPr>
            <a:spLocks noChangeArrowheads="1"/>
          </p:cNvSpPr>
          <p:nvPr/>
        </p:nvSpPr>
        <p:spPr bwMode="auto">
          <a:xfrm>
            <a:off x="2458503" y="5815191"/>
            <a:ext cx="381000" cy="284163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lang="en-US" b="1"/>
              <a:t>      </a:t>
            </a:r>
          </a:p>
        </p:txBody>
      </p:sp>
      <p:sp>
        <p:nvSpPr>
          <p:cNvPr id="14349" name="Text Box 131"/>
          <p:cNvSpPr txBox="1">
            <a:spLocks noChangeArrowheads="1"/>
          </p:cNvSpPr>
          <p:nvPr/>
        </p:nvSpPr>
        <p:spPr bwMode="auto">
          <a:xfrm>
            <a:off x="713775" y="5329428"/>
            <a:ext cx="34894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smtClean="0"/>
              <a:t>Primary outcome</a:t>
            </a:r>
            <a:endParaRPr lang="en-US" sz="1400" b="1" dirty="0"/>
          </a:p>
        </p:txBody>
      </p:sp>
      <p:pic>
        <p:nvPicPr>
          <p:cNvPr id="23" name="Picture 22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206" y="6423212"/>
            <a:ext cx="1243013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Text Box 233"/>
          <p:cNvSpPr txBox="1">
            <a:spLocks noChangeArrowheads="1"/>
          </p:cNvSpPr>
          <p:nvPr/>
        </p:nvSpPr>
        <p:spPr bwMode="auto">
          <a:xfrm>
            <a:off x="8583" y="3886200"/>
            <a:ext cx="47512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%</a:t>
            </a:r>
            <a:endParaRPr lang="en-US" sz="1400" b="1" baseline="30000" dirty="0"/>
          </a:p>
        </p:txBody>
      </p:sp>
      <p:sp>
        <p:nvSpPr>
          <p:cNvPr id="31" name="AutoShape 38"/>
          <p:cNvSpPr>
            <a:spLocks noChangeArrowheads="1"/>
          </p:cNvSpPr>
          <p:nvPr/>
        </p:nvSpPr>
        <p:spPr bwMode="auto">
          <a:xfrm>
            <a:off x="1881830" y="2224523"/>
            <a:ext cx="1151437" cy="434975"/>
          </a:xfrm>
          <a:prstGeom prst="roundRect">
            <a:avLst>
              <a:gd name="adj" fmla="val 16667"/>
            </a:avLst>
          </a:prstGeom>
          <a:solidFill>
            <a:srgbClr val="CCCDD2"/>
          </a:solidFill>
          <a:ln w="9525">
            <a:solidFill>
              <a:srgbClr val="CCCDD2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33" name="Text Box 40"/>
          <p:cNvSpPr txBox="1">
            <a:spLocks noChangeArrowheads="1"/>
          </p:cNvSpPr>
          <p:nvPr/>
        </p:nvSpPr>
        <p:spPr bwMode="auto">
          <a:xfrm>
            <a:off x="1923650" y="2272148"/>
            <a:ext cx="18735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None/>
            </a:pPr>
            <a:r>
              <a:rPr lang="en-US" b="1" dirty="0" smtClean="0"/>
              <a:t>(p = 0.069)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11471</TotalTime>
  <Words>185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POST 2</vt:lpstr>
    </vt:vector>
  </TitlesOfParts>
  <Company>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mmaines</dc:creator>
  <cp:lastModifiedBy>Patrick Jennings (ACCF Contractor)</cp:lastModifiedBy>
  <cp:revision>635</cp:revision>
  <dcterms:created xsi:type="dcterms:W3CDTF">2008-03-13T18:59:45Z</dcterms:created>
  <dcterms:modified xsi:type="dcterms:W3CDTF">2017-02-10T13:49:39Z</dcterms:modified>
</cp:coreProperties>
</file>