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32"/>
  </p:notesMasterIdLst>
  <p:handoutMasterIdLst>
    <p:handoutMasterId r:id="rId233"/>
  </p:handoutMasterIdLst>
  <p:sldIdLst>
    <p:sldId id="256" r:id="rId11"/>
    <p:sldId id="259" r:id="rId12"/>
    <p:sldId id="260" r:id="rId13"/>
    <p:sldId id="261" r:id="rId14"/>
    <p:sldId id="262" r:id="rId15"/>
    <p:sldId id="263" r:id="rId16"/>
    <p:sldId id="264" r:id="rId17"/>
    <p:sldId id="268" r:id="rId18"/>
    <p:sldId id="265" r:id="rId19"/>
    <p:sldId id="269" r:id="rId20"/>
    <p:sldId id="266" r:id="rId21"/>
    <p:sldId id="270" r:id="rId22"/>
    <p:sldId id="267" r:id="rId23"/>
    <p:sldId id="271" r:id="rId24"/>
    <p:sldId id="272" r:id="rId25"/>
    <p:sldId id="273" r:id="rId26"/>
    <p:sldId id="274" r:id="rId27"/>
    <p:sldId id="275" r:id="rId28"/>
    <p:sldId id="285" r:id="rId29"/>
    <p:sldId id="276" r:id="rId30"/>
    <p:sldId id="286" r:id="rId31"/>
    <p:sldId id="277" r:id="rId32"/>
    <p:sldId id="287" r:id="rId33"/>
    <p:sldId id="278" r:id="rId34"/>
    <p:sldId id="288" r:id="rId35"/>
    <p:sldId id="279" r:id="rId36"/>
    <p:sldId id="289" r:id="rId37"/>
    <p:sldId id="280" r:id="rId38"/>
    <p:sldId id="295" r:id="rId39"/>
    <p:sldId id="290" r:id="rId40"/>
    <p:sldId id="281" r:id="rId41"/>
    <p:sldId id="291" r:id="rId42"/>
    <p:sldId id="282" r:id="rId43"/>
    <p:sldId id="292" r:id="rId44"/>
    <p:sldId id="283" r:id="rId45"/>
    <p:sldId id="293" r:id="rId46"/>
    <p:sldId id="296" r:id="rId47"/>
    <p:sldId id="284" r:id="rId48"/>
    <p:sldId id="294" r:id="rId49"/>
    <p:sldId id="297" r:id="rId50"/>
    <p:sldId id="315" r:id="rId51"/>
    <p:sldId id="306" r:id="rId52"/>
    <p:sldId id="316" r:id="rId53"/>
    <p:sldId id="298" r:id="rId54"/>
    <p:sldId id="307" r:id="rId55"/>
    <p:sldId id="299" r:id="rId56"/>
    <p:sldId id="309" r:id="rId57"/>
    <p:sldId id="300" r:id="rId58"/>
    <p:sldId id="308" r:id="rId59"/>
    <p:sldId id="301" r:id="rId60"/>
    <p:sldId id="310" r:id="rId61"/>
    <p:sldId id="302" r:id="rId62"/>
    <p:sldId id="311" r:id="rId63"/>
    <p:sldId id="303" r:id="rId64"/>
    <p:sldId id="312" r:id="rId65"/>
    <p:sldId id="304" r:id="rId66"/>
    <p:sldId id="313" r:id="rId67"/>
    <p:sldId id="305" r:id="rId68"/>
    <p:sldId id="314" r:id="rId69"/>
    <p:sldId id="317" r:id="rId70"/>
    <p:sldId id="318" r:id="rId71"/>
    <p:sldId id="319" r:id="rId72"/>
    <p:sldId id="339" r:id="rId73"/>
    <p:sldId id="330" r:id="rId74"/>
    <p:sldId id="328" r:id="rId75"/>
    <p:sldId id="329" r:id="rId76"/>
    <p:sldId id="320" r:id="rId77"/>
    <p:sldId id="337" r:id="rId78"/>
    <p:sldId id="321" r:id="rId79"/>
    <p:sldId id="336" r:id="rId80"/>
    <p:sldId id="322" r:id="rId81"/>
    <p:sldId id="334" r:id="rId82"/>
    <p:sldId id="323" r:id="rId83"/>
    <p:sldId id="335" r:id="rId84"/>
    <p:sldId id="324" r:id="rId85"/>
    <p:sldId id="338" r:id="rId86"/>
    <p:sldId id="325" r:id="rId87"/>
    <p:sldId id="331" r:id="rId88"/>
    <p:sldId id="326" r:id="rId89"/>
    <p:sldId id="333" r:id="rId90"/>
    <p:sldId id="327" r:id="rId91"/>
    <p:sldId id="332" r:id="rId92"/>
    <p:sldId id="355" r:id="rId93"/>
    <p:sldId id="485" r:id="rId94"/>
    <p:sldId id="340" r:id="rId95"/>
    <p:sldId id="356" r:id="rId96"/>
    <p:sldId id="341" r:id="rId97"/>
    <p:sldId id="357" r:id="rId98"/>
    <p:sldId id="342" r:id="rId99"/>
    <p:sldId id="358" r:id="rId100"/>
    <p:sldId id="343" r:id="rId101"/>
    <p:sldId id="359" r:id="rId102"/>
    <p:sldId id="344" r:id="rId103"/>
    <p:sldId id="360" r:id="rId104"/>
    <p:sldId id="345" r:id="rId105"/>
    <p:sldId id="361" r:id="rId106"/>
    <p:sldId id="346" r:id="rId107"/>
    <p:sldId id="362" r:id="rId108"/>
    <p:sldId id="347" r:id="rId109"/>
    <p:sldId id="363" r:id="rId110"/>
    <p:sldId id="348" r:id="rId111"/>
    <p:sldId id="364" r:id="rId112"/>
    <p:sldId id="349" r:id="rId113"/>
    <p:sldId id="365" r:id="rId114"/>
    <p:sldId id="350" r:id="rId115"/>
    <p:sldId id="366" r:id="rId116"/>
    <p:sldId id="351" r:id="rId117"/>
    <p:sldId id="367" r:id="rId118"/>
    <p:sldId id="352" r:id="rId119"/>
    <p:sldId id="368" r:id="rId120"/>
    <p:sldId id="353" r:id="rId121"/>
    <p:sldId id="369" r:id="rId122"/>
    <p:sldId id="354" r:id="rId123"/>
    <p:sldId id="380" r:id="rId124"/>
    <p:sldId id="370" r:id="rId125"/>
    <p:sldId id="381" r:id="rId126"/>
    <p:sldId id="371" r:id="rId127"/>
    <p:sldId id="382" r:id="rId128"/>
    <p:sldId id="372" r:id="rId129"/>
    <p:sldId id="383" r:id="rId130"/>
    <p:sldId id="373" r:id="rId131"/>
    <p:sldId id="384" r:id="rId132"/>
    <p:sldId id="374" r:id="rId133"/>
    <p:sldId id="385" r:id="rId134"/>
    <p:sldId id="375" r:id="rId135"/>
    <p:sldId id="386" r:id="rId136"/>
    <p:sldId id="376" r:id="rId137"/>
    <p:sldId id="387" r:id="rId138"/>
    <p:sldId id="377" r:id="rId139"/>
    <p:sldId id="388" r:id="rId140"/>
    <p:sldId id="378" r:id="rId141"/>
    <p:sldId id="390" r:id="rId142"/>
    <p:sldId id="389" r:id="rId143"/>
    <p:sldId id="379" r:id="rId144"/>
    <p:sldId id="391" r:id="rId145"/>
    <p:sldId id="407" r:id="rId146"/>
    <p:sldId id="392" r:id="rId147"/>
    <p:sldId id="408" r:id="rId148"/>
    <p:sldId id="393" r:id="rId149"/>
    <p:sldId id="409" r:id="rId150"/>
    <p:sldId id="394" r:id="rId151"/>
    <p:sldId id="410" r:id="rId152"/>
    <p:sldId id="395" r:id="rId153"/>
    <p:sldId id="411" r:id="rId154"/>
    <p:sldId id="396" r:id="rId155"/>
    <p:sldId id="412" r:id="rId156"/>
    <p:sldId id="397" r:id="rId157"/>
    <p:sldId id="413" r:id="rId158"/>
    <p:sldId id="398" r:id="rId159"/>
    <p:sldId id="414" r:id="rId160"/>
    <p:sldId id="399" r:id="rId161"/>
    <p:sldId id="415" r:id="rId162"/>
    <p:sldId id="400" r:id="rId163"/>
    <p:sldId id="416" r:id="rId164"/>
    <p:sldId id="401" r:id="rId165"/>
    <p:sldId id="418" r:id="rId166"/>
    <p:sldId id="402" r:id="rId167"/>
    <p:sldId id="417" r:id="rId168"/>
    <p:sldId id="403" r:id="rId169"/>
    <p:sldId id="419" r:id="rId170"/>
    <p:sldId id="404" r:id="rId171"/>
    <p:sldId id="420" r:id="rId172"/>
    <p:sldId id="405" r:id="rId173"/>
    <p:sldId id="421" r:id="rId174"/>
    <p:sldId id="406" r:id="rId175"/>
    <p:sldId id="437" r:id="rId176"/>
    <p:sldId id="436" r:id="rId177"/>
    <p:sldId id="438" r:id="rId178"/>
    <p:sldId id="423" r:id="rId179"/>
    <p:sldId id="439" r:id="rId180"/>
    <p:sldId id="435" r:id="rId181"/>
    <p:sldId id="440" r:id="rId182"/>
    <p:sldId id="434" r:id="rId183"/>
    <p:sldId id="441" r:id="rId184"/>
    <p:sldId id="433" r:id="rId185"/>
    <p:sldId id="442" r:id="rId186"/>
    <p:sldId id="432" r:id="rId187"/>
    <p:sldId id="452" r:id="rId188"/>
    <p:sldId id="443" r:id="rId189"/>
    <p:sldId id="431" r:id="rId190"/>
    <p:sldId id="444" r:id="rId191"/>
    <p:sldId id="430" r:id="rId192"/>
    <p:sldId id="445" r:id="rId193"/>
    <p:sldId id="429" r:id="rId194"/>
    <p:sldId id="446" r:id="rId195"/>
    <p:sldId id="428" r:id="rId196"/>
    <p:sldId id="447" r:id="rId197"/>
    <p:sldId id="453" r:id="rId198"/>
    <p:sldId id="427" r:id="rId199"/>
    <p:sldId id="448" r:id="rId200"/>
    <p:sldId id="426" r:id="rId201"/>
    <p:sldId id="449" r:id="rId202"/>
    <p:sldId id="425" r:id="rId203"/>
    <p:sldId id="450" r:id="rId204"/>
    <p:sldId id="424" r:id="rId205"/>
    <p:sldId id="451" r:id="rId206"/>
    <p:sldId id="422" r:id="rId207"/>
    <p:sldId id="469" r:id="rId208"/>
    <p:sldId id="454" r:id="rId209"/>
    <p:sldId id="470" r:id="rId210"/>
    <p:sldId id="455" r:id="rId211"/>
    <p:sldId id="471" r:id="rId212"/>
    <p:sldId id="456" r:id="rId213"/>
    <p:sldId id="472" r:id="rId214"/>
    <p:sldId id="457" r:id="rId215"/>
    <p:sldId id="473" r:id="rId216"/>
    <p:sldId id="458" r:id="rId217"/>
    <p:sldId id="474" r:id="rId218"/>
    <p:sldId id="459" r:id="rId219"/>
    <p:sldId id="475" r:id="rId220"/>
    <p:sldId id="460" r:id="rId221"/>
    <p:sldId id="476" r:id="rId222"/>
    <p:sldId id="484" r:id="rId223"/>
    <p:sldId id="461" r:id="rId224"/>
    <p:sldId id="477" r:id="rId225"/>
    <p:sldId id="462" r:id="rId226"/>
    <p:sldId id="478" r:id="rId227"/>
    <p:sldId id="463" r:id="rId228"/>
    <p:sldId id="479" r:id="rId229"/>
    <p:sldId id="464" r:id="rId230"/>
    <p:sldId id="480" r:id="rId231"/>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B4515-BA51-8478-8BB7-47BF4C40A6FD}" name="Sabrina Singleton Times" initials="ST" userId="S::sabrina.singletontim@heart.org::b17379f5-0a08-4c0f-a711-1201e448ab9c"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A10"/>
    <a:srgbClr val="85ADD1"/>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1FD17-754C-AB80-B9D8-04F60ADBC7C2}" v="11" dt="2022-10-26T17:49:36.909"/>
    <p1510:client id="{386C438A-1F78-4760-BF10-D497FB5D4A0C}" v="25" dt="2022-08-30T19:49:37.332"/>
    <p1510:client id="{38EE9F84-2B87-CA1B-613C-B87A567788D6}" v="19" dt="2022-09-30T17:36:31.214"/>
    <p1510:client id="{449D4F63-C1A1-C3B6-7309-3EE66000B3FD}" v="124" dt="2022-09-27T22:14:47.611"/>
    <p1510:client id="{705C3E4A-ABAF-4DF8-2DA5-D71974E1E3F4}" v="24" dt="2022-09-30T18:01:44.979"/>
    <p1510:client id="{C32E98E4-4373-803A-638E-544B4C6C88EF}" v="3" dt="2022-10-28T16:19:16.182"/>
    <p1510:client id="{CDE3F13C-FD3A-F9DC-93D0-0E03E23D47E2}" v="9" dt="2022-10-12T19:15:06.998"/>
    <p1510:client id="{E0831969-37F5-B3D3-213E-3BB5A4A5D230}" v="204" dt="2022-08-31T16:18:57.564"/>
    <p1510:client id="{E40F2FEB-B52F-4448-B0EE-BA78EDB46C5A}" vWet="4" dt="2022-08-31T16:00:20.294"/>
    <p1510:client id="{E5B043DC-0AF3-D5DF-593A-7146D022CF2F}" v="2" dt="2022-08-31T15:57:55.4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theme" Target="theme/theme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92" Type="http://schemas.openxmlformats.org/officeDocument/2006/relationships/slide" Target="slides/slide182.xml"/><Relationship Id="rId197" Type="http://schemas.openxmlformats.org/officeDocument/2006/relationships/slide" Target="slides/slide187.xml"/><Relationship Id="rId206" Type="http://schemas.openxmlformats.org/officeDocument/2006/relationships/slide" Target="slides/slide196.xml"/><Relationship Id="rId227" Type="http://schemas.openxmlformats.org/officeDocument/2006/relationships/slide" Target="slides/slide217.xml"/><Relationship Id="rId201" Type="http://schemas.openxmlformats.org/officeDocument/2006/relationships/slide" Target="slides/slide191.xml"/><Relationship Id="rId222" Type="http://schemas.openxmlformats.org/officeDocument/2006/relationships/slide" Target="slides/slide212.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slide" Target="slides/slide172.xml"/><Relationship Id="rId187" Type="http://schemas.openxmlformats.org/officeDocument/2006/relationships/slide" Target="slides/slide177.xml"/><Relationship Id="rId217" Type="http://schemas.openxmlformats.org/officeDocument/2006/relationships/slide" Target="slides/slide207.xml"/><Relationship Id="rId1" Type="http://schemas.openxmlformats.org/officeDocument/2006/relationships/customXml" Target="../customXml/item1.xml"/><Relationship Id="rId6" Type="http://schemas.openxmlformats.org/officeDocument/2006/relationships/slideMaster" Target="slideMasters/slideMaster3.xml"/><Relationship Id="rId212" Type="http://schemas.openxmlformats.org/officeDocument/2006/relationships/slide" Target="slides/slide202.xml"/><Relationship Id="rId233" Type="http://schemas.openxmlformats.org/officeDocument/2006/relationships/handoutMaster" Target="handoutMasters/handoutMaster1.xml"/><Relationship Id="rId238" Type="http://schemas.openxmlformats.org/officeDocument/2006/relationships/tableStyles" Target="tableStyles.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172" Type="http://schemas.openxmlformats.org/officeDocument/2006/relationships/slide" Target="slides/slide162.xml"/><Relationship Id="rId193" Type="http://schemas.openxmlformats.org/officeDocument/2006/relationships/slide" Target="slides/slide183.xml"/><Relationship Id="rId202" Type="http://schemas.openxmlformats.org/officeDocument/2006/relationships/slide" Target="slides/slide192.xml"/><Relationship Id="rId207" Type="http://schemas.openxmlformats.org/officeDocument/2006/relationships/slide" Target="slides/slide197.xml"/><Relationship Id="rId223" Type="http://schemas.openxmlformats.org/officeDocument/2006/relationships/slide" Target="slides/slide213.xml"/><Relationship Id="rId228" Type="http://schemas.openxmlformats.org/officeDocument/2006/relationships/slide" Target="slides/slide218.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13" Type="http://schemas.openxmlformats.org/officeDocument/2006/relationships/slide" Target="slides/slide203.xml"/><Relationship Id="rId218" Type="http://schemas.openxmlformats.org/officeDocument/2006/relationships/slide" Target="slides/slide208.xml"/><Relationship Id="rId234" Type="http://schemas.openxmlformats.org/officeDocument/2006/relationships/commentAuthors" Target="commentAuthors.xml"/><Relationship Id="rId239"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199" Type="http://schemas.openxmlformats.org/officeDocument/2006/relationships/slide" Target="slides/slide189.xml"/><Relationship Id="rId203" Type="http://schemas.openxmlformats.org/officeDocument/2006/relationships/slide" Target="slides/slide193.xml"/><Relationship Id="rId208" Type="http://schemas.openxmlformats.org/officeDocument/2006/relationships/slide" Target="slides/slide198.xml"/><Relationship Id="rId229" Type="http://schemas.openxmlformats.org/officeDocument/2006/relationships/slide" Target="slides/slide219.xml"/><Relationship Id="rId19" Type="http://schemas.openxmlformats.org/officeDocument/2006/relationships/slide" Target="slides/slide9.xml"/><Relationship Id="rId224" Type="http://schemas.openxmlformats.org/officeDocument/2006/relationships/slide" Target="slides/slide214.xml"/><Relationship Id="rId240" Type="http://schemas.microsoft.com/office/2018/10/relationships/authors" Target="authors.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219" Type="http://schemas.openxmlformats.org/officeDocument/2006/relationships/slide" Target="slides/slide209.xml"/><Relationship Id="rId3" Type="http://schemas.openxmlformats.org/officeDocument/2006/relationships/customXml" Target="../customXml/item3.xml"/><Relationship Id="rId214" Type="http://schemas.openxmlformats.org/officeDocument/2006/relationships/slide" Target="slides/slide204.xml"/><Relationship Id="rId230" Type="http://schemas.openxmlformats.org/officeDocument/2006/relationships/slide" Target="slides/slide220.xml"/><Relationship Id="rId235" Type="http://schemas.openxmlformats.org/officeDocument/2006/relationships/presProps" Target="presProps.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220" Type="http://schemas.openxmlformats.org/officeDocument/2006/relationships/slide" Target="slides/slide210.xml"/><Relationship Id="rId225" Type="http://schemas.openxmlformats.org/officeDocument/2006/relationships/slide" Target="slides/slide215.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viewProps" Target="viewProps.xml"/><Relationship Id="rId26" Type="http://schemas.openxmlformats.org/officeDocument/2006/relationships/slide" Target="slides/slide16.xml"/><Relationship Id="rId231" Type="http://schemas.openxmlformats.org/officeDocument/2006/relationships/slide" Target="slides/slide22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notesMaster" Target="notesMasters/notesMaster1.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10/31/2022</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10/31/2022</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5A86-6FDA-C276-C6C7-5D21A67ACC74}"/>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CBD28-0AD3-B051-BF23-59AD1E75B1D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72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77D9-73F7-3275-BA3B-EB72823C8965}"/>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7ED58-2157-8F35-DD0E-2971D38A3D7A}"/>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0971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2.08.004" TargetMode="External"/><Relationship Id="rId2" Type="http://schemas.openxmlformats.org/officeDocument/2006/relationships/hyperlink" Target="https://www.ahajournals.org/doi/10.1161/CIR.0000000000001106"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533400" y="1828800"/>
            <a:ext cx="11582400" cy="2225417"/>
          </a:xfrm>
        </p:spPr>
        <p:txBody>
          <a:bodyPr/>
          <a:lstStyle/>
          <a:p>
            <a:r>
              <a:rPr lang="en-US" sz="5000" b="0" dirty="0"/>
              <a:t>2022 ACC/AHA Guideline for the Diagnosis and Management of Aortic Disease</a:t>
            </a:r>
          </a:p>
        </p:txBody>
      </p:sp>
      <p:sp>
        <p:nvSpPr>
          <p:cNvPr id="4" name="Subtitle 6">
            <a:extLst>
              <a:ext uri="{FF2B5EF4-FFF2-40B4-BE49-F238E27FC236}">
                <a16:creationId xmlns:a16="http://schemas.microsoft.com/office/drawing/2014/main" id="{77151179-C7B3-BFAF-16BF-ACFD982563D7}"/>
              </a:ext>
            </a:extLst>
          </p:cNvPr>
          <p:cNvSpPr txBox="1">
            <a:spLocks/>
          </p:cNvSpPr>
          <p:nvPr/>
        </p:nvSpPr>
        <p:spPr>
          <a:xfrm>
            <a:off x="533399" y="4074289"/>
            <a:ext cx="12877800" cy="20170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Lub Dub Medium" panose="020B0603030403020204" pitchFamily="34" charset="77"/>
                <a:ea typeface="+mn-ea"/>
                <a:cs typeface="+mn-cs"/>
              </a:rPr>
              <a:t>Developed in Collaboration with and endorsed by the American Association for Thoracic Surgery, American College of Radiology, Society of Cardiovascular Anesthesiologists, Society for Cardiovascular Angiography and Interventions, Society of Thoracic Surgeons, and Society for Vascular Surgery.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Lub Dub Medium" panose="020B0603030403020204" pitchFamily="34" charset="77"/>
              <a:ea typeface="+mn-ea"/>
              <a:cs typeface="+mn-cs"/>
            </a:endParaRPr>
          </a:p>
        </p:txBody>
      </p:sp>
      <p:sp>
        <p:nvSpPr>
          <p:cNvPr id="3" name="TextBox 2">
            <a:extLst>
              <a:ext uri="{FF2B5EF4-FFF2-40B4-BE49-F238E27FC236}">
                <a16:creationId xmlns:a16="http://schemas.microsoft.com/office/drawing/2014/main" id="{141E8582-C489-0ABF-F561-272C3C30EE7F}"/>
              </a:ext>
            </a:extLst>
          </p:cNvPr>
          <p:cNvSpPr txBox="1"/>
          <p:nvPr/>
        </p:nvSpPr>
        <p:spPr>
          <a:xfrm>
            <a:off x="533399" y="5972537"/>
            <a:ext cx="13877081" cy="1231106"/>
          </a:xfrm>
          <a:prstGeom prst="rect">
            <a:avLst/>
          </a:prstGeom>
          <a:noFill/>
        </p:spPr>
        <p:txBody>
          <a:bodyPr wrap="square">
            <a:spAutoFit/>
          </a:bodyPr>
          <a:lstStyle/>
          <a:p>
            <a:r>
              <a:rPr lang="en-US" sz="2800" dirty="0">
                <a:latin typeface="Lub Dub Medium" panose="020B0603030403020204" pitchFamily="34" charset="0"/>
              </a:rPr>
              <a:t>Endorsed by Society for Interventional Radiology and Society for Vascular Medicine</a:t>
            </a:r>
          </a:p>
          <a:p>
            <a:endParaRPr lang="en-US" dirty="0"/>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4F708-E044-875D-7BC1-0285068BF957}"/>
              </a:ext>
            </a:extLst>
          </p:cNvPr>
          <p:cNvSpPr>
            <a:spLocks noGrp="1"/>
          </p:cNvSpPr>
          <p:nvPr>
            <p:ph type="sldNum" sz="quarter" idx="4"/>
          </p:nvPr>
        </p:nvSpPr>
        <p:spPr/>
        <p:txBody>
          <a:bodyPr/>
          <a:lstStyle/>
          <a:p>
            <a:fld id="{01CD3B2E-BC1C-6C4D-9D91-A67B950EE325}" type="slidenum">
              <a:rPr lang="en-US" smtClean="0"/>
              <a:pPr/>
              <a:t>10</a:t>
            </a:fld>
            <a:endParaRPr lang="en-US"/>
          </a:p>
        </p:txBody>
      </p:sp>
      <p:sp>
        <p:nvSpPr>
          <p:cNvPr id="7" name="Title 2">
            <a:extLst>
              <a:ext uri="{FF2B5EF4-FFF2-40B4-BE49-F238E27FC236}">
                <a16:creationId xmlns:a16="http://schemas.microsoft.com/office/drawing/2014/main" id="{19B674F3-F5BE-0962-D279-DE1ACE877A8E}"/>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8" name="TextBox 7">
            <a:extLst>
              <a:ext uri="{FF2B5EF4-FFF2-40B4-BE49-F238E27FC236}">
                <a16:creationId xmlns:a16="http://schemas.microsoft.com/office/drawing/2014/main" id="{B235BA14-7775-51B8-CE63-5436AF8806E3}"/>
              </a:ext>
            </a:extLst>
          </p:cNvPr>
          <p:cNvSpPr txBox="1"/>
          <p:nvPr/>
        </p:nvSpPr>
        <p:spPr>
          <a:xfrm>
            <a:off x="2628900" y="2775972"/>
            <a:ext cx="9372600" cy="2677656"/>
          </a:xfrm>
          <a:prstGeom prst="rect">
            <a:avLst/>
          </a:prstGeom>
          <a:noFill/>
        </p:spPr>
        <p:txBody>
          <a:bodyPr wrap="square">
            <a:spAutoFit/>
          </a:bodyPr>
          <a:lstStyle/>
          <a:p>
            <a:r>
              <a:rPr lang="en-US" sz="2800">
                <a:latin typeface="Lub Dub Medium" panose="020B0603030403020204" pitchFamily="34" charset="0"/>
              </a:rPr>
              <a:t>6.	Rapid aortic root growth or ascending aortic aneurysm growth, an indication for intervention, is defined as ≥0.5 cm in 1 year or ≥0.3 cm per year in 2 consecutive years for those with sporadic aneurysms and ≥0.3 cm in 1 year for those with heritable thoracic aortic disease or bicuspid aortic valve.</a:t>
            </a:r>
          </a:p>
        </p:txBody>
      </p:sp>
    </p:spTree>
    <p:extLst>
      <p:ext uri="{BB962C8B-B14F-4D97-AF65-F5344CB8AC3E}">
        <p14:creationId xmlns:p14="http://schemas.microsoft.com/office/powerpoint/2010/main" val="17009939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100</a:t>
            </a:fld>
            <a:endParaRPr lang="en-US"/>
          </a:p>
        </p:txBody>
      </p:sp>
      <p:sp>
        <p:nvSpPr>
          <p:cNvPr id="3" name="TextBox 2">
            <a:extLst>
              <a:ext uri="{FF2B5EF4-FFF2-40B4-BE49-F238E27FC236}">
                <a16:creationId xmlns:a16="http://schemas.microsoft.com/office/drawing/2014/main" id="{A1A13C68-D1D5-939C-BBF7-1B42F5085457}"/>
              </a:ext>
            </a:extLst>
          </p:cNvPr>
          <p:cNvSpPr txBox="1"/>
          <p:nvPr/>
        </p:nvSpPr>
        <p:spPr>
          <a:xfrm>
            <a:off x="2820896" y="914400"/>
            <a:ext cx="8988606" cy="1200329"/>
          </a:xfrm>
          <a:prstGeom prst="rect">
            <a:avLst/>
          </a:prstGeom>
          <a:noFill/>
        </p:spPr>
        <p:txBody>
          <a:bodyPr wrap="square">
            <a:spAutoFit/>
          </a:bodyPr>
          <a:lstStyle/>
          <a:p>
            <a:r>
              <a:rPr lang="en-US" sz="3600" b="1">
                <a:latin typeface="Lub Dub Medium" panose="020B0603030403020204" pitchFamily="34" charset="0"/>
              </a:rPr>
              <a:t>Surgery for Sporadic Aneurysms of the Aortic Root and Ascending Aorta (con’t.)</a:t>
            </a:r>
          </a:p>
        </p:txBody>
      </p:sp>
      <p:graphicFrame>
        <p:nvGraphicFramePr>
          <p:cNvPr id="2" name="Table 1">
            <a:extLst>
              <a:ext uri="{FF2B5EF4-FFF2-40B4-BE49-F238E27FC236}">
                <a16:creationId xmlns:a16="http://schemas.microsoft.com/office/drawing/2014/main" id="{14CDF6B5-16CD-12E0-50F4-D69BD76C7A08}"/>
              </a:ext>
            </a:extLst>
          </p:cNvPr>
          <p:cNvGraphicFramePr>
            <a:graphicFrameLocks noGrp="1"/>
          </p:cNvGraphicFramePr>
          <p:nvPr>
            <p:extLst>
              <p:ext uri="{D42A27DB-BD31-4B8C-83A1-F6EECF244321}">
                <p14:modId xmlns:p14="http://schemas.microsoft.com/office/powerpoint/2010/main" val="3546213903"/>
              </p:ext>
            </p:extLst>
          </p:nvPr>
        </p:nvGraphicFramePr>
        <p:xfrm>
          <a:off x="2657224" y="2549323"/>
          <a:ext cx="9315952" cy="4106119"/>
        </p:xfrm>
        <a:graphic>
          <a:graphicData uri="http://schemas.openxmlformats.org/drawingml/2006/table">
            <a:tbl>
              <a:tblPr firstRow="1" firstCol="1" bandRow="1"/>
              <a:tblGrid>
                <a:gridCol w="704285">
                  <a:extLst>
                    <a:ext uri="{9D8B030D-6E8A-4147-A177-3AD203B41FA5}">
                      <a16:colId xmlns:a16="http://schemas.microsoft.com/office/drawing/2014/main" val="3733831810"/>
                    </a:ext>
                  </a:extLst>
                </a:gridCol>
                <a:gridCol w="920528">
                  <a:extLst>
                    <a:ext uri="{9D8B030D-6E8A-4147-A177-3AD203B41FA5}">
                      <a16:colId xmlns:a16="http://schemas.microsoft.com/office/drawing/2014/main" val="1322703257"/>
                    </a:ext>
                  </a:extLst>
                </a:gridCol>
                <a:gridCol w="7691139">
                  <a:extLst>
                    <a:ext uri="{9D8B030D-6E8A-4147-A177-3AD203B41FA5}">
                      <a16:colId xmlns:a16="http://schemas.microsoft.com/office/drawing/2014/main" val="869135844"/>
                    </a:ext>
                  </a:extLst>
                </a:gridCol>
              </a:tblGrid>
              <a:tr h="22874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height &gt;1 standard deviation above or below the mean who have an asymptomatic aneurysm of the aortic root or ascending aorta and a maximal cross-sectional aortic area/height ratio of ≥10 cm</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 surgery is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94950"/>
                  </a:ext>
                </a:extLst>
              </a:tr>
              <a:tr h="181870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aneurysms of the aortic root or ascending aorta who have either an ASI of ≥3.08 cm/m</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 AHI of ≥3.21 cm/m, surgery may be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278417"/>
                  </a:ext>
                </a:extLst>
              </a:tr>
            </a:tbl>
          </a:graphicData>
        </a:graphic>
      </p:graphicFrame>
    </p:spTree>
    <p:extLst>
      <p:ext uri="{BB962C8B-B14F-4D97-AF65-F5344CB8AC3E}">
        <p14:creationId xmlns:p14="http://schemas.microsoft.com/office/powerpoint/2010/main" val="24607202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101</a:t>
            </a:fld>
            <a:endParaRPr lang="en-US"/>
          </a:p>
        </p:txBody>
      </p:sp>
      <p:sp>
        <p:nvSpPr>
          <p:cNvPr id="3" name="TextBox 2">
            <a:extLst>
              <a:ext uri="{FF2B5EF4-FFF2-40B4-BE49-F238E27FC236}">
                <a16:creationId xmlns:a16="http://schemas.microsoft.com/office/drawing/2014/main" id="{6B57CC03-018F-066F-DDD5-5B8376CD7E5F}"/>
              </a:ext>
            </a:extLst>
          </p:cNvPr>
          <p:cNvSpPr txBox="1"/>
          <p:nvPr/>
        </p:nvSpPr>
        <p:spPr>
          <a:xfrm>
            <a:off x="2248647" y="457200"/>
            <a:ext cx="10133104" cy="1754326"/>
          </a:xfrm>
          <a:prstGeom prst="rect">
            <a:avLst/>
          </a:prstGeom>
          <a:noFill/>
        </p:spPr>
        <p:txBody>
          <a:bodyPr wrap="square">
            <a:spAutoFit/>
          </a:bodyPr>
          <a:lstStyle/>
          <a:p>
            <a:r>
              <a:rPr lang="en-US" sz="3600" b="1">
                <a:latin typeface="Lub Dub Medium" panose="020B0603030403020204" pitchFamily="34" charset="0"/>
              </a:rPr>
              <a:t>Surgical Approach for Patients With Sporadic Aneurysms of the Aortic Root and Ascending Aorta Meeting Criteria for Surgery</a:t>
            </a:r>
          </a:p>
        </p:txBody>
      </p:sp>
      <p:graphicFrame>
        <p:nvGraphicFramePr>
          <p:cNvPr id="2" name="Table 1">
            <a:extLst>
              <a:ext uri="{FF2B5EF4-FFF2-40B4-BE49-F238E27FC236}">
                <a16:creationId xmlns:a16="http://schemas.microsoft.com/office/drawing/2014/main" id="{D0514AFE-B486-2555-5D98-63BD19E4B25C}"/>
              </a:ext>
            </a:extLst>
          </p:cNvPr>
          <p:cNvGraphicFramePr>
            <a:graphicFrameLocks noGrp="1"/>
          </p:cNvGraphicFramePr>
          <p:nvPr>
            <p:extLst>
              <p:ext uri="{D42A27DB-BD31-4B8C-83A1-F6EECF244321}">
                <p14:modId xmlns:p14="http://schemas.microsoft.com/office/powerpoint/2010/main" val="2070333943"/>
              </p:ext>
            </p:extLst>
          </p:nvPr>
        </p:nvGraphicFramePr>
        <p:xfrm>
          <a:off x="1485900" y="2438400"/>
          <a:ext cx="11658599" cy="4876799"/>
        </p:xfrm>
        <a:graphic>
          <a:graphicData uri="http://schemas.openxmlformats.org/drawingml/2006/table">
            <a:tbl>
              <a:tblPr firstRow="1" firstCol="1" bandRow="1"/>
              <a:tblGrid>
                <a:gridCol w="1165860">
                  <a:extLst>
                    <a:ext uri="{9D8B030D-6E8A-4147-A177-3AD203B41FA5}">
                      <a16:colId xmlns:a16="http://schemas.microsoft.com/office/drawing/2014/main" val="1704924676"/>
                    </a:ext>
                  </a:extLst>
                </a:gridCol>
                <a:gridCol w="1154201">
                  <a:extLst>
                    <a:ext uri="{9D8B030D-6E8A-4147-A177-3AD203B41FA5}">
                      <a16:colId xmlns:a16="http://schemas.microsoft.com/office/drawing/2014/main" val="4238869224"/>
                    </a:ext>
                  </a:extLst>
                </a:gridCol>
                <a:gridCol w="9338538">
                  <a:extLst>
                    <a:ext uri="{9D8B030D-6E8A-4147-A177-3AD203B41FA5}">
                      <a16:colId xmlns:a16="http://schemas.microsoft.com/office/drawing/2014/main" val="3694767312"/>
                    </a:ext>
                  </a:extLst>
                </a:gridCol>
              </a:tblGrid>
              <a:tr h="2040609">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Approach for Patients With Sporadic Aneurysms of the Aortic Root and Ascending Aorta Meeting Criteria for Surgery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091186"/>
                  </a:ext>
                </a:extLst>
              </a:tr>
              <a:tr h="607398">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826318"/>
                  </a:ext>
                </a:extLst>
              </a:tr>
              <a:tr h="1114396">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6000"/>
                        </a:lnSpc>
                        <a:spcBef>
                          <a:spcPts val="0"/>
                        </a:spcBef>
                        <a:spcAft>
                          <a:spcPts val="80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aneurysm isolated to the ascending aorta who meet criteria for surgery, aneurysm resection and replacement with an interposition graft should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02070"/>
                  </a:ext>
                </a:extLst>
              </a:tr>
              <a:tr h="1114396">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7663" marR="0" lvl="0" indent="-347663">
                        <a:lnSpc>
                          <a:spcPct val="106000"/>
                        </a:lnSpc>
                        <a:spcBef>
                          <a:spcPts val="0"/>
                        </a:spcBef>
                        <a:spcAft>
                          <a:spcPts val="80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aortic valve repair or replacement with a concomitant ascending aortic aneurysm, a separate aortic valve intervention and ascending aortic graft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269025"/>
                  </a:ext>
                </a:extLst>
              </a:tr>
            </a:tbl>
          </a:graphicData>
        </a:graphic>
      </p:graphicFrame>
    </p:spTree>
    <p:extLst>
      <p:ext uri="{BB962C8B-B14F-4D97-AF65-F5344CB8AC3E}">
        <p14:creationId xmlns:p14="http://schemas.microsoft.com/office/powerpoint/2010/main" val="15730176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102</a:t>
            </a:fld>
            <a:endParaRPr lang="en-US"/>
          </a:p>
        </p:txBody>
      </p:sp>
      <p:sp>
        <p:nvSpPr>
          <p:cNvPr id="3" name="TextBox 2">
            <a:extLst>
              <a:ext uri="{FF2B5EF4-FFF2-40B4-BE49-F238E27FC236}">
                <a16:creationId xmlns:a16="http://schemas.microsoft.com/office/drawing/2014/main" id="{BC7A092B-2EAC-E526-3AAB-0BA6123AFAB7}"/>
              </a:ext>
            </a:extLst>
          </p:cNvPr>
          <p:cNvSpPr txBox="1"/>
          <p:nvPr/>
        </p:nvSpPr>
        <p:spPr>
          <a:xfrm>
            <a:off x="2248647" y="1295400"/>
            <a:ext cx="10133104" cy="1754326"/>
          </a:xfrm>
          <a:prstGeom prst="rect">
            <a:avLst/>
          </a:prstGeom>
          <a:noFill/>
        </p:spPr>
        <p:txBody>
          <a:bodyPr wrap="square">
            <a:spAutoFit/>
          </a:bodyPr>
          <a:lstStyle/>
          <a:p>
            <a:r>
              <a:rPr lang="en-US" sz="3600" b="1">
                <a:latin typeface="Lub Dub Medium" panose="020B0603030403020204" pitchFamily="34" charset="0"/>
              </a:rPr>
              <a:t>Surgical Approach for Patients With Sporadic Aneurysms of the Aortic Root and Ascending Aorta Meeting Criteria for Surgery (con’t.)</a:t>
            </a:r>
          </a:p>
        </p:txBody>
      </p:sp>
      <p:graphicFrame>
        <p:nvGraphicFramePr>
          <p:cNvPr id="2" name="Table 1">
            <a:extLst>
              <a:ext uri="{FF2B5EF4-FFF2-40B4-BE49-F238E27FC236}">
                <a16:creationId xmlns:a16="http://schemas.microsoft.com/office/drawing/2014/main" id="{9023D527-3DEF-0514-9AC6-E3B20C192BB1}"/>
              </a:ext>
            </a:extLst>
          </p:cNvPr>
          <p:cNvGraphicFramePr>
            <a:graphicFrameLocks noGrp="1"/>
          </p:cNvGraphicFramePr>
          <p:nvPr>
            <p:extLst>
              <p:ext uri="{D42A27DB-BD31-4B8C-83A1-F6EECF244321}">
                <p14:modId xmlns:p14="http://schemas.microsoft.com/office/powerpoint/2010/main" val="3566509284"/>
              </p:ext>
            </p:extLst>
          </p:nvPr>
        </p:nvGraphicFramePr>
        <p:xfrm>
          <a:off x="2441672" y="3581400"/>
          <a:ext cx="9747053" cy="2514599"/>
        </p:xfrm>
        <a:graphic>
          <a:graphicData uri="http://schemas.openxmlformats.org/drawingml/2006/table">
            <a:tbl>
              <a:tblPr firstRow="1" firstCol="1" bandRow="1"/>
              <a:tblGrid>
                <a:gridCol w="974706">
                  <a:extLst>
                    <a:ext uri="{9D8B030D-6E8A-4147-A177-3AD203B41FA5}">
                      <a16:colId xmlns:a16="http://schemas.microsoft.com/office/drawing/2014/main" val="3903414592"/>
                    </a:ext>
                  </a:extLst>
                </a:gridCol>
                <a:gridCol w="964958">
                  <a:extLst>
                    <a:ext uri="{9D8B030D-6E8A-4147-A177-3AD203B41FA5}">
                      <a16:colId xmlns:a16="http://schemas.microsoft.com/office/drawing/2014/main" val="3920746905"/>
                    </a:ext>
                  </a:extLst>
                </a:gridCol>
                <a:gridCol w="7807389">
                  <a:extLst>
                    <a:ext uri="{9D8B030D-6E8A-4147-A177-3AD203B41FA5}">
                      <a16:colId xmlns:a16="http://schemas.microsoft.com/office/drawing/2014/main" val="3535212047"/>
                    </a:ext>
                  </a:extLst>
                </a:gridCol>
              </a:tblGrid>
              <a:tr h="106051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6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aortic root replacement with an aortic valve that is unsuitable for sparing or repair, a mechanical or biological valved conduit aortic root replacement is indicated.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01788"/>
                  </a:ext>
                </a:extLst>
              </a:tr>
              <a:tr h="145408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6000"/>
                        </a:lnSpc>
                        <a:spcBef>
                          <a:spcPts val="0"/>
                        </a:spcBef>
                        <a:spcAft>
                          <a:spcPts val="80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aortic root replacement, valve-sparing aortic root replacement is reasonable if the aortic valve is suitable for sparing or repair and when performed by experienced surgeons in a Multidisciplinary Aortic Team.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02503"/>
                  </a:ext>
                </a:extLst>
              </a:tr>
            </a:tbl>
          </a:graphicData>
        </a:graphic>
      </p:graphicFrame>
    </p:spTree>
    <p:extLst>
      <p:ext uri="{BB962C8B-B14F-4D97-AF65-F5344CB8AC3E}">
        <p14:creationId xmlns:p14="http://schemas.microsoft.com/office/powerpoint/2010/main" val="33073197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103</a:t>
            </a:fld>
            <a:endParaRPr lang="en-US"/>
          </a:p>
        </p:txBody>
      </p:sp>
      <p:sp>
        <p:nvSpPr>
          <p:cNvPr id="3" name="TextBox 2">
            <a:extLst>
              <a:ext uri="{FF2B5EF4-FFF2-40B4-BE49-F238E27FC236}">
                <a16:creationId xmlns:a16="http://schemas.microsoft.com/office/drawing/2014/main" id="{EA3FCFBD-6068-B889-6E11-7E3F3F18D7C8}"/>
              </a:ext>
            </a:extLst>
          </p:cNvPr>
          <p:cNvSpPr txBox="1"/>
          <p:nvPr/>
        </p:nvSpPr>
        <p:spPr>
          <a:xfrm>
            <a:off x="4667622" y="743634"/>
            <a:ext cx="5295153" cy="646331"/>
          </a:xfrm>
          <a:prstGeom prst="rect">
            <a:avLst/>
          </a:prstGeom>
          <a:noFill/>
        </p:spPr>
        <p:txBody>
          <a:bodyPr wrap="square">
            <a:spAutoFit/>
          </a:bodyPr>
          <a:lstStyle/>
          <a:p>
            <a:r>
              <a:rPr lang="en-US" sz="3600" b="1">
                <a:latin typeface="Lub Dub Medium" panose="020B0603030403020204" pitchFamily="34" charset="0"/>
              </a:rPr>
              <a:t>Aortic Arch Aneurysms</a:t>
            </a:r>
          </a:p>
        </p:txBody>
      </p:sp>
      <p:graphicFrame>
        <p:nvGraphicFramePr>
          <p:cNvPr id="2" name="Table 1">
            <a:extLst>
              <a:ext uri="{FF2B5EF4-FFF2-40B4-BE49-F238E27FC236}">
                <a16:creationId xmlns:a16="http://schemas.microsoft.com/office/drawing/2014/main" id="{D52612CD-A465-3697-EE75-E58D0D45AC41}"/>
              </a:ext>
            </a:extLst>
          </p:cNvPr>
          <p:cNvGraphicFramePr>
            <a:graphicFrameLocks noGrp="1"/>
          </p:cNvGraphicFramePr>
          <p:nvPr>
            <p:extLst>
              <p:ext uri="{D42A27DB-BD31-4B8C-83A1-F6EECF244321}">
                <p14:modId xmlns:p14="http://schemas.microsoft.com/office/powerpoint/2010/main" val="610445290"/>
              </p:ext>
            </p:extLst>
          </p:nvPr>
        </p:nvGraphicFramePr>
        <p:xfrm>
          <a:off x="2209799" y="1818937"/>
          <a:ext cx="10210800" cy="5343863"/>
        </p:xfrm>
        <a:graphic>
          <a:graphicData uri="http://schemas.openxmlformats.org/drawingml/2006/table">
            <a:tbl>
              <a:tblPr firstRow="1" firstCol="1" bandRow="1"/>
              <a:tblGrid>
                <a:gridCol w="998617">
                  <a:extLst>
                    <a:ext uri="{9D8B030D-6E8A-4147-A177-3AD203B41FA5}">
                      <a16:colId xmlns:a16="http://schemas.microsoft.com/office/drawing/2014/main" val="2634742379"/>
                    </a:ext>
                  </a:extLst>
                </a:gridCol>
                <a:gridCol w="867918">
                  <a:extLst>
                    <a:ext uri="{9D8B030D-6E8A-4147-A177-3AD203B41FA5}">
                      <a16:colId xmlns:a16="http://schemas.microsoft.com/office/drawing/2014/main" val="1980598729"/>
                    </a:ext>
                  </a:extLst>
                </a:gridCol>
                <a:gridCol w="8344265">
                  <a:extLst>
                    <a:ext uri="{9D8B030D-6E8A-4147-A177-3AD203B41FA5}">
                      <a16:colId xmlns:a16="http://schemas.microsoft.com/office/drawing/2014/main" val="3373319401"/>
                    </a:ext>
                  </a:extLst>
                </a:gridCol>
              </a:tblGrid>
              <a:tr h="2017587">
                <a:tc gridSpan="3">
                  <a:txBody>
                    <a:bodyPr/>
                    <a:lstStyle/>
                    <a:p>
                      <a:pPr marL="0" marR="0" algn="ctr" fontAlgn="base">
                        <a:lnSpc>
                          <a:spcPct val="200000"/>
                        </a:lnSpc>
                        <a:spcBef>
                          <a:spcPts val="60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Aortic Arch Aneurysms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8326316"/>
                  </a:ext>
                </a:extLst>
              </a:tr>
              <a:tr h="615928">
                <a:tc>
                  <a:txBody>
                    <a:bodyPr/>
                    <a:lstStyle/>
                    <a:p>
                      <a:pPr marL="0" marR="0" algn="ctr" fontAlgn="base">
                        <a:lnSpc>
                          <a:spcPct val="200000"/>
                        </a:lnSpc>
                        <a:spcBef>
                          <a:spcPts val="60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43904"/>
                  </a:ext>
                </a:extLst>
              </a:tr>
              <a:tr h="1355174">
                <a:tc>
                  <a:txBody>
                    <a:bodyPr/>
                    <a:lstStyle/>
                    <a:p>
                      <a:pPr marL="0" marR="0" algn="ctr" fontAlgn="base">
                        <a:lnSpc>
                          <a:spcPct val="200000"/>
                        </a:lnSpc>
                        <a:spcBef>
                          <a:spcPts val="60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80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aortic arch aneurysm who have symptoms attributable to the aneurysm and are at low or intermediate operative risk, open surgical replacement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851806"/>
                  </a:ext>
                </a:extLst>
              </a:tr>
              <a:tr h="1355174">
                <a:tc>
                  <a:txBody>
                    <a:bodyPr/>
                    <a:lstStyle/>
                    <a:p>
                      <a:pPr marL="0" marR="0" algn="ctr" fontAlgn="base">
                        <a:lnSpc>
                          <a:spcPct val="200000"/>
                        </a:lnSpc>
                        <a:spcBef>
                          <a:spcPts val="60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7663" marR="0" lvl="0" indent="-347663">
                        <a:lnSpc>
                          <a:spcPct val="150000"/>
                        </a:lnSpc>
                        <a:spcBef>
                          <a:spcPts val="0"/>
                        </a:spcBef>
                        <a:spcAft>
                          <a:spcPts val="80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isolated aortic arch aneurysm who are asymptomatic and have a low operative risk, open surgical replacement at an arch diameter of ≥5.5 cm is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491147"/>
                  </a:ext>
                </a:extLst>
              </a:tr>
            </a:tbl>
          </a:graphicData>
        </a:graphic>
      </p:graphicFrame>
    </p:spTree>
    <p:extLst>
      <p:ext uri="{BB962C8B-B14F-4D97-AF65-F5344CB8AC3E}">
        <p14:creationId xmlns:p14="http://schemas.microsoft.com/office/powerpoint/2010/main" val="7003824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104</a:t>
            </a:fld>
            <a:endParaRPr lang="en-US"/>
          </a:p>
        </p:txBody>
      </p:sp>
      <p:sp>
        <p:nvSpPr>
          <p:cNvPr id="3" name="TextBox 2">
            <a:extLst>
              <a:ext uri="{FF2B5EF4-FFF2-40B4-BE49-F238E27FC236}">
                <a16:creationId xmlns:a16="http://schemas.microsoft.com/office/drawing/2014/main" id="{16D6D6A5-B85B-C137-CA44-A39AAC187FDE}"/>
              </a:ext>
            </a:extLst>
          </p:cNvPr>
          <p:cNvSpPr txBox="1"/>
          <p:nvPr/>
        </p:nvSpPr>
        <p:spPr>
          <a:xfrm>
            <a:off x="3934010" y="972234"/>
            <a:ext cx="6762378" cy="646331"/>
          </a:xfrm>
          <a:prstGeom prst="rect">
            <a:avLst/>
          </a:prstGeom>
          <a:noFill/>
        </p:spPr>
        <p:txBody>
          <a:bodyPr wrap="square">
            <a:spAutoFit/>
          </a:bodyPr>
          <a:lstStyle/>
          <a:p>
            <a:r>
              <a:rPr lang="en-US" sz="3600" b="1">
                <a:latin typeface="Lub Dub Medium" panose="020B0603030403020204" pitchFamily="34" charset="0"/>
              </a:rPr>
              <a:t>Aortic Arch Aneurysms (con’t.)</a:t>
            </a:r>
          </a:p>
        </p:txBody>
      </p:sp>
      <p:graphicFrame>
        <p:nvGraphicFramePr>
          <p:cNvPr id="2" name="Table 1">
            <a:extLst>
              <a:ext uri="{FF2B5EF4-FFF2-40B4-BE49-F238E27FC236}">
                <a16:creationId xmlns:a16="http://schemas.microsoft.com/office/drawing/2014/main" id="{5D55B298-F069-D482-D2D0-1F18ADE7075E}"/>
              </a:ext>
            </a:extLst>
          </p:cNvPr>
          <p:cNvGraphicFramePr>
            <a:graphicFrameLocks noGrp="1"/>
          </p:cNvGraphicFramePr>
          <p:nvPr>
            <p:extLst>
              <p:ext uri="{D42A27DB-BD31-4B8C-83A1-F6EECF244321}">
                <p14:modId xmlns:p14="http://schemas.microsoft.com/office/powerpoint/2010/main" val="3296653531"/>
              </p:ext>
            </p:extLst>
          </p:nvPr>
        </p:nvGraphicFramePr>
        <p:xfrm>
          <a:off x="2386105" y="2057400"/>
          <a:ext cx="9858189" cy="4876800"/>
        </p:xfrm>
        <a:graphic>
          <a:graphicData uri="http://schemas.openxmlformats.org/drawingml/2006/table">
            <a:tbl>
              <a:tblPr firstRow="1" firstCol="1" bandRow="1"/>
              <a:tblGrid>
                <a:gridCol w="964131">
                  <a:extLst>
                    <a:ext uri="{9D8B030D-6E8A-4147-A177-3AD203B41FA5}">
                      <a16:colId xmlns:a16="http://schemas.microsoft.com/office/drawing/2014/main" val="2356384165"/>
                    </a:ext>
                  </a:extLst>
                </a:gridCol>
                <a:gridCol w="837946">
                  <a:extLst>
                    <a:ext uri="{9D8B030D-6E8A-4147-A177-3AD203B41FA5}">
                      <a16:colId xmlns:a16="http://schemas.microsoft.com/office/drawing/2014/main" val="1216056887"/>
                    </a:ext>
                  </a:extLst>
                </a:gridCol>
                <a:gridCol w="8056112">
                  <a:extLst>
                    <a:ext uri="{9D8B030D-6E8A-4147-A177-3AD203B41FA5}">
                      <a16:colId xmlns:a16="http://schemas.microsoft.com/office/drawing/2014/main" val="1378844657"/>
                    </a:ext>
                  </a:extLst>
                </a:gridCol>
              </a:tblGrid>
              <a:tr h="16256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open surgical repair of an ascending aortic aneurysm, if the aneurysmal disease extends into the proximal aortic arch, it is reasonable to extend the repair with a hemiarch replacement.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142271"/>
                  </a:ext>
                </a:extLst>
              </a:tr>
              <a:tr h="1625600">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80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open surgical repair of an aortic arch aneurysm, if the aneurysmal disease extends into the proximal descending thoracic aorta, an elephant trunk procedure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322209"/>
                  </a:ext>
                </a:extLst>
              </a:tr>
              <a:tr h="1625600">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80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aortic arch aneurysm who are asymptomatic but meet criteria for intervention, but have a high risk from open surgical repair, a hybrid or endovascular approach may be reasonable.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88069"/>
                  </a:ext>
                </a:extLst>
              </a:tr>
            </a:tbl>
          </a:graphicData>
        </a:graphic>
      </p:graphicFrame>
    </p:spTree>
    <p:extLst>
      <p:ext uri="{BB962C8B-B14F-4D97-AF65-F5344CB8AC3E}">
        <p14:creationId xmlns:p14="http://schemas.microsoft.com/office/powerpoint/2010/main" val="2689919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105</a:t>
            </a:fld>
            <a:endParaRPr lang="en-US"/>
          </a:p>
        </p:txBody>
      </p:sp>
      <p:sp>
        <p:nvSpPr>
          <p:cNvPr id="3" name="TextBox 2">
            <a:extLst>
              <a:ext uri="{FF2B5EF4-FFF2-40B4-BE49-F238E27FC236}">
                <a16:creationId xmlns:a16="http://schemas.microsoft.com/office/drawing/2014/main" id="{B6C058FC-A4D1-A366-6241-B193087777E0}"/>
              </a:ext>
            </a:extLst>
          </p:cNvPr>
          <p:cNvSpPr txBox="1"/>
          <p:nvPr/>
        </p:nvSpPr>
        <p:spPr>
          <a:xfrm>
            <a:off x="4138704" y="685800"/>
            <a:ext cx="6352990" cy="1237566"/>
          </a:xfrm>
          <a:prstGeom prst="rect">
            <a:avLst/>
          </a:prstGeom>
          <a:noFill/>
        </p:spPr>
        <p:txBody>
          <a:bodyPr wrap="square">
            <a:spAutoFit/>
          </a:bodyPr>
          <a:lstStyle/>
          <a:p>
            <a:r>
              <a:rPr lang="en-US" sz="3600" b="1">
                <a:latin typeface="Lub Dub Medium" panose="020B0603030403020204" pitchFamily="34" charset="0"/>
              </a:rPr>
              <a:t>Size Thresholds for Repair of Descending TAA</a:t>
            </a:r>
          </a:p>
        </p:txBody>
      </p:sp>
      <p:graphicFrame>
        <p:nvGraphicFramePr>
          <p:cNvPr id="2" name="Table 1">
            <a:extLst>
              <a:ext uri="{FF2B5EF4-FFF2-40B4-BE49-F238E27FC236}">
                <a16:creationId xmlns:a16="http://schemas.microsoft.com/office/drawing/2014/main" id="{D29B2625-3BD7-F266-94A5-98E2CE5225D2}"/>
              </a:ext>
            </a:extLst>
          </p:cNvPr>
          <p:cNvGraphicFramePr>
            <a:graphicFrameLocks noGrp="1"/>
          </p:cNvGraphicFramePr>
          <p:nvPr>
            <p:extLst>
              <p:ext uri="{D42A27DB-BD31-4B8C-83A1-F6EECF244321}">
                <p14:modId xmlns:p14="http://schemas.microsoft.com/office/powerpoint/2010/main" val="917858915"/>
              </p:ext>
            </p:extLst>
          </p:nvPr>
        </p:nvGraphicFramePr>
        <p:xfrm>
          <a:off x="1451073" y="2286000"/>
          <a:ext cx="11728253" cy="4738658"/>
        </p:xfrm>
        <a:graphic>
          <a:graphicData uri="http://schemas.openxmlformats.org/drawingml/2006/table">
            <a:tbl>
              <a:tblPr firstRow="1" firstCol="1" bandRow="1"/>
              <a:tblGrid>
                <a:gridCol w="1172826">
                  <a:extLst>
                    <a:ext uri="{9D8B030D-6E8A-4147-A177-3AD203B41FA5}">
                      <a16:colId xmlns:a16="http://schemas.microsoft.com/office/drawing/2014/main" val="2676346814"/>
                    </a:ext>
                  </a:extLst>
                </a:gridCol>
                <a:gridCol w="1161097">
                  <a:extLst>
                    <a:ext uri="{9D8B030D-6E8A-4147-A177-3AD203B41FA5}">
                      <a16:colId xmlns:a16="http://schemas.microsoft.com/office/drawing/2014/main" val="2500546964"/>
                    </a:ext>
                  </a:extLst>
                </a:gridCol>
                <a:gridCol w="9394330">
                  <a:extLst>
                    <a:ext uri="{9D8B030D-6E8A-4147-A177-3AD203B41FA5}">
                      <a16:colId xmlns:a16="http://schemas.microsoft.com/office/drawing/2014/main" val="35879629"/>
                    </a:ext>
                  </a:extLst>
                </a:gridCol>
              </a:tblGrid>
              <a:tr h="1510351">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Size Thresholds for Repair of Descending TAA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6391446"/>
                  </a:ext>
                </a:extLst>
              </a:tr>
              <a:tr h="692887">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190552"/>
                  </a:ext>
                </a:extLst>
              </a:tr>
              <a:tr h="845140">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descending TAA, repair is recommended when the diameter is ≥5.5 cm.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704551"/>
                  </a:ext>
                </a:extLst>
              </a:tr>
              <a:tr h="845140">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7663" marR="0" lvl="0" indent="-347663">
                        <a:lnSpc>
                          <a:spcPct val="107000"/>
                        </a:lnSpc>
                        <a:spcBef>
                          <a:spcPts val="0"/>
                        </a:spcBef>
                        <a:spcAft>
                          <a:spcPts val="800"/>
                        </a:spcAft>
                        <a:buSzPct val="100000"/>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descending TAA and risk factors for rupture (Table 17), repair may be considered at a diameter of &lt;5.5 cm.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646997"/>
                  </a:ext>
                </a:extLst>
              </a:tr>
              <a:tr h="845140">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7663" marR="0" lvl="0" indent="-347663">
                        <a:lnSpc>
                          <a:spcPct val="107000"/>
                        </a:lnSpc>
                        <a:spcBef>
                          <a:spcPts val="0"/>
                        </a:spcBef>
                        <a:spcAft>
                          <a:spcPts val="800"/>
                        </a:spcAft>
                        <a:buSzPct val="100000"/>
                        <a:buFont typeface="+mj-lt"/>
                        <a:buAutoNum type="arabicPeriod" startAt="3"/>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at increased risk for perioperative morbidity and mortality (Table 18), it may be reasonable to increase the size threshold for surgery accordingly.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63813"/>
                  </a:ext>
                </a:extLst>
              </a:tr>
            </a:tbl>
          </a:graphicData>
        </a:graphic>
      </p:graphicFrame>
    </p:spTree>
    <p:extLst>
      <p:ext uri="{BB962C8B-B14F-4D97-AF65-F5344CB8AC3E}">
        <p14:creationId xmlns:p14="http://schemas.microsoft.com/office/powerpoint/2010/main" val="8990860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106</a:t>
            </a:fld>
            <a:endParaRPr lang="en-US"/>
          </a:p>
        </p:txBody>
      </p:sp>
      <p:graphicFrame>
        <p:nvGraphicFramePr>
          <p:cNvPr id="2" name="Table 1">
            <a:extLst>
              <a:ext uri="{FF2B5EF4-FFF2-40B4-BE49-F238E27FC236}">
                <a16:creationId xmlns:a16="http://schemas.microsoft.com/office/drawing/2014/main" id="{B003513A-EB44-2396-836C-2D02C808DAB2}"/>
              </a:ext>
            </a:extLst>
          </p:cNvPr>
          <p:cNvGraphicFramePr>
            <a:graphicFrameLocks noGrp="1"/>
          </p:cNvGraphicFramePr>
          <p:nvPr>
            <p:extLst>
              <p:ext uri="{D42A27DB-BD31-4B8C-83A1-F6EECF244321}">
                <p14:modId xmlns:p14="http://schemas.microsoft.com/office/powerpoint/2010/main" val="2881351073"/>
              </p:ext>
            </p:extLst>
          </p:nvPr>
        </p:nvGraphicFramePr>
        <p:xfrm>
          <a:off x="1189038" y="2635181"/>
          <a:ext cx="12252324" cy="3456145"/>
        </p:xfrm>
        <a:graphic>
          <a:graphicData uri="http://schemas.openxmlformats.org/drawingml/2006/table">
            <a:tbl>
              <a:tblPr firstRow="1" firstCol="1" bandRow="1"/>
              <a:tblGrid>
                <a:gridCol w="4083291">
                  <a:extLst>
                    <a:ext uri="{9D8B030D-6E8A-4147-A177-3AD203B41FA5}">
                      <a16:colId xmlns:a16="http://schemas.microsoft.com/office/drawing/2014/main" val="2897591273"/>
                    </a:ext>
                  </a:extLst>
                </a:gridCol>
                <a:gridCol w="4083291">
                  <a:extLst>
                    <a:ext uri="{9D8B030D-6E8A-4147-A177-3AD203B41FA5}">
                      <a16:colId xmlns:a16="http://schemas.microsoft.com/office/drawing/2014/main" val="3024104798"/>
                    </a:ext>
                  </a:extLst>
                </a:gridCol>
                <a:gridCol w="4085742">
                  <a:extLst>
                    <a:ext uri="{9D8B030D-6E8A-4147-A177-3AD203B41FA5}">
                      <a16:colId xmlns:a16="http://schemas.microsoft.com/office/drawing/2014/main" val="1791558744"/>
                    </a:ext>
                  </a:extLst>
                </a:gridCol>
              </a:tblGrid>
              <a:tr h="691229">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Aortic Diameter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Definite Aortic Event*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Probable Aortic Event†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97982702"/>
                  </a:ext>
                </a:extLst>
              </a:tr>
              <a:tr h="691229">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788921"/>
                  </a:ext>
                </a:extLst>
              </a:tr>
              <a:tr h="691229">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933537"/>
                  </a:ext>
                </a:extLst>
              </a:tr>
              <a:tr h="691229">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601557"/>
                  </a:ext>
                </a:extLst>
              </a:tr>
              <a:tr h="691229">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024051"/>
                  </a:ext>
                </a:extLst>
              </a:tr>
            </a:tbl>
          </a:graphicData>
        </a:graphic>
      </p:graphicFrame>
      <p:sp>
        <p:nvSpPr>
          <p:cNvPr id="5" name="TextBox 4">
            <a:extLst>
              <a:ext uri="{FF2B5EF4-FFF2-40B4-BE49-F238E27FC236}">
                <a16:creationId xmlns:a16="http://schemas.microsoft.com/office/drawing/2014/main" id="{7A301014-25C5-016B-A295-11F59266A77A}"/>
              </a:ext>
            </a:extLst>
          </p:cNvPr>
          <p:cNvSpPr txBox="1"/>
          <p:nvPr/>
        </p:nvSpPr>
        <p:spPr>
          <a:xfrm>
            <a:off x="1189038" y="6280320"/>
            <a:ext cx="7315200" cy="276999"/>
          </a:xfrm>
          <a:prstGeom prst="rect">
            <a:avLst/>
          </a:prstGeom>
          <a:noFill/>
        </p:spPr>
        <p:txBody>
          <a:bodyPr wrap="square">
            <a:spAutoFit/>
          </a:bodyPr>
          <a:lstStyle/>
          <a:p>
            <a:r>
              <a:rPr lang="en-US" sz="1200" b="1">
                <a:latin typeface="Lub Dub Medium" panose="020B0603030403020204" pitchFamily="34" charset="0"/>
              </a:rPr>
              <a:t>†Probable aortic event includes definite aortic events as well as sudden unexplained death.</a:t>
            </a:r>
          </a:p>
        </p:txBody>
      </p:sp>
      <p:sp>
        <p:nvSpPr>
          <p:cNvPr id="6" name="TextBox 5">
            <a:extLst>
              <a:ext uri="{FF2B5EF4-FFF2-40B4-BE49-F238E27FC236}">
                <a16:creationId xmlns:a16="http://schemas.microsoft.com/office/drawing/2014/main" id="{942F533D-9346-BEBD-B140-2E8E883647BB}"/>
              </a:ext>
            </a:extLst>
          </p:cNvPr>
          <p:cNvSpPr txBox="1"/>
          <p:nvPr/>
        </p:nvSpPr>
        <p:spPr>
          <a:xfrm>
            <a:off x="1810051" y="1381245"/>
            <a:ext cx="11010298" cy="954107"/>
          </a:xfrm>
          <a:prstGeom prst="rect">
            <a:avLst/>
          </a:prstGeom>
          <a:noFill/>
        </p:spPr>
        <p:txBody>
          <a:bodyPr wrap="square">
            <a:spAutoFit/>
          </a:bodyPr>
          <a:lstStyle/>
          <a:p>
            <a:r>
              <a:rPr lang="en-US" sz="2800" b="1" dirty="0">
                <a:latin typeface="Lub Dub Medium" panose="020B0603030403020204" pitchFamily="34" charset="0"/>
              </a:rPr>
              <a:t>Table 16. Adverse Aortic Events at 1 Year, Based on Baseline Aortic Diameter, Among Patients With Descending TAA</a:t>
            </a:r>
          </a:p>
        </p:txBody>
      </p:sp>
    </p:spTree>
    <p:extLst>
      <p:ext uri="{BB962C8B-B14F-4D97-AF65-F5344CB8AC3E}">
        <p14:creationId xmlns:p14="http://schemas.microsoft.com/office/powerpoint/2010/main" val="2403619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107</a:t>
            </a:fld>
            <a:endParaRPr lang="en-US"/>
          </a:p>
        </p:txBody>
      </p:sp>
      <p:sp>
        <p:nvSpPr>
          <p:cNvPr id="3" name="TextBox 2">
            <a:extLst>
              <a:ext uri="{FF2B5EF4-FFF2-40B4-BE49-F238E27FC236}">
                <a16:creationId xmlns:a16="http://schemas.microsoft.com/office/drawing/2014/main" id="{0B36EE4A-EA5A-86E3-04A9-C3B6FF8AF2F1}"/>
              </a:ext>
            </a:extLst>
          </p:cNvPr>
          <p:cNvSpPr txBox="1"/>
          <p:nvPr/>
        </p:nvSpPr>
        <p:spPr>
          <a:xfrm>
            <a:off x="2824290" y="1196478"/>
            <a:ext cx="9010651" cy="954107"/>
          </a:xfrm>
          <a:prstGeom prst="rect">
            <a:avLst/>
          </a:prstGeom>
          <a:noFill/>
        </p:spPr>
        <p:txBody>
          <a:bodyPr wrap="square">
            <a:spAutoFit/>
          </a:bodyPr>
          <a:lstStyle/>
          <a:p>
            <a:r>
              <a:rPr lang="en-US" sz="2800" b="1">
                <a:latin typeface="Lub Dub Medium" panose="020B0603030403020204" pitchFamily="34" charset="0"/>
              </a:rPr>
              <a:t>Table 17. Risk Factors for Aortic Rupture Among Patients With Descending TAA </a:t>
            </a:r>
          </a:p>
        </p:txBody>
      </p:sp>
      <p:graphicFrame>
        <p:nvGraphicFramePr>
          <p:cNvPr id="2" name="Table 1">
            <a:extLst>
              <a:ext uri="{FF2B5EF4-FFF2-40B4-BE49-F238E27FC236}">
                <a16:creationId xmlns:a16="http://schemas.microsoft.com/office/drawing/2014/main" id="{AE5AED09-9989-7439-C695-BB5E426FED13}"/>
              </a:ext>
            </a:extLst>
          </p:cNvPr>
          <p:cNvGraphicFramePr>
            <a:graphicFrameLocks noGrp="1"/>
          </p:cNvGraphicFramePr>
          <p:nvPr>
            <p:extLst>
              <p:ext uri="{D42A27DB-BD31-4B8C-83A1-F6EECF244321}">
                <p14:modId xmlns:p14="http://schemas.microsoft.com/office/powerpoint/2010/main" val="1746656578"/>
              </p:ext>
            </p:extLst>
          </p:nvPr>
        </p:nvGraphicFramePr>
        <p:xfrm>
          <a:off x="2560637" y="2401907"/>
          <a:ext cx="9537958" cy="4034394"/>
        </p:xfrm>
        <a:graphic>
          <a:graphicData uri="http://schemas.openxmlformats.org/drawingml/2006/table">
            <a:tbl>
              <a:tblPr firstRow="1" firstCol="1" bandRow="1"/>
              <a:tblGrid>
                <a:gridCol w="9537958">
                  <a:extLst>
                    <a:ext uri="{9D8B030D-6E8A-4147-A177-3AD203B41FA5}">
                      <a16:colId xmlns:a16="http://schemas.microsoft.com/office/drawing/2014/main" val="1002234630"/>
                    </a:ext>
                  </a:extLst>
                </a:gridCol>
              </a:tblGrid>
              <a:tr h="576342">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High-Risk Features for Rupture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942643348"/>
                  </a:ext>
                </a:extLst>
              </a:tr>
              <a:tr h="57634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Aneurysm growth of ≥0.5 cm/y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427401"/>
                  </a:ext>
                </a:extLst>
              </a:tr>
              <a:tr h="57634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Symptomatic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6546"/>
                  </a:ext>
                </a:extLst>
              </a:tr>
              <a:tr h="57634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Marfan, Loeys-Dietz, or vascular Ehlers-Danlos syndrome, or HTAD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750619"/>
                  </a:ext>
                </a:extLst>
              </a:tr>
              <a:tr h="57634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Saccular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352198"/>
                  </a:ext>
                </a:extLst>
              </a:tr>
              <a:tr h="576342">
                <a:tc>
                  <a:txBody>
                    <a:bodyPr/>
                    <a:lstStyle/>
                    <a:p>
                      <a:pPr marL="0" marR="0">
                        <a:lnSpc>
                          <a:spcPct val="200000"/>
                        </a:lnSpc>
                        <a:spcBef>
                          <a:spcPts val="0"/>
                        </a:spcBef>
                        <a:spcAft>
                          <a:spcPts val="0"/>
                        </a:spcAft>
                        <a:tabLst>
                          <a:tab pos="2298700" algn="l"/>
                        </a:tabLst>
                      </a:pPr>
                      <a:r>
                        <a:rPr lang="en-US" sz="2000">
                          <a:effectLst/>
                          <a:latin typeface="Times New Roman" panose="02020603050405020304" pitchFamily="18" charset="0"/>
                          <a:ea typeface="Times New Roman" panose="02020603050405020304" pitchFamily="18" charset="0"/>
                        </a:rPr>
                        <a:t>Female sex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0912"/>
                  </a:ext>
                </a:extLst>
              </a:tr>
              <a:tr h="57634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Infectious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158590"/>
                  </a:ext>
                </a:extLst>
              </a:tr>
            </a:tbl>
          </a:graphicData>
        </a:graphic>
      </p:graphicFrame>
      <p:sp>
        <p:nvSpPr>
          <p:cNvPr id="6" name="TextBox 5">
            <a:extLst>
              <a:ext uri="{FF2B5EF4-FFF2-40B4-BE49-F238E27FC236}">
                <a16:creationId xmlns:a16="http://schemas.microsoft.com/office/drawing/2014/main" id="{4579112C-4B83-C434-BED1-F4A53314E145}"/>
              </a:ext>
            </a:extLst>
          </p:cNvPr>
          <p:cNvSpPr txBox="1"/>
          <p:nvPr/>
        </p:nvSpPr>
        <p:spPr>
          <a:xfrm>
            <a:off x="2560637" y="6549123"/>
            <a:ext cx="7315200" cy="276999"/>
          </a:xfrm>
          <a:prstGeom prst="rect">
            <a:avLst/>
          </a:prstGeom>
          <a:noFill/>
        </p:spPr>
        <p:txBody>
          <a:bodyPr wrap="square">
            <a:spAutoFit/>
          </a:bodyPr>
          <a:lstStyle/>
          <a:p>
            <a:r>
              <a:rPr lang="en-US" sz="1200" b="1">
                <a:latin typeface="Lub Dub Medium" panose="020B0603030403020204" pitchFamily="34" charset="0"/>
              </a:rPr>
              <a:t>HTAD indicates heritable thoracic aortic disease; and TAA, thoracic aortic aneurysm.</a:t>
            </a:r>
          </a:p>
        </p:txBody>
      </p:sp>
    </p:spTree>
    <p:extLst>
      <p:ext uri="{BB962C8B-B14F-4D97-AF65-F5344CB8AC3E}">
        <p14:creationId xmlns:p14="http://schemas.microsoft.com/office/powerpoint/2010/main" val="11342011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108</a:t>
            </a:fld>
            <a:endParaRPr lang="en-US"/>
          </a:p>
        </p:txBody>
      </p:sp>
      <p:sp>
        <p:nvSpPr>
          <p:cNvPr id="3" name="TextBox 2">
            <a:extLst>
              <a:ext uri="{FF2B5EF4-FFF2-40B4-BE49-F238E27FC236}">
                <a16:creationId xmlns:a16="http://schemas.microsoft.com/office/drawing/2014/main" id="{AC97F1FD-A419-2976-3BAC-F2AF33749FE2}"/>
              </a:ext>
            </a:extLst>
          </p:cNvPr>
          <p:cNvSpPr txBox="1"/>
          <p:nvPr/>
        </p:nvSpPr>
        <p:spPr>
          <a:xfrm>
            <a:off x="2171699" y="457200"/>
            <a:ext cx="10287000" cy="1384995"/>
          </a:xfrm>
          <a:prstGeom prst="rect">
            <a:avLst/>
          </a:prstGeom>
          <a:noFill/>
        </p:spPr>
        <p:txBody>
          <a:bodyPr wrap="square">
            <a:spAutoFit/>
          </a:bodyPr>
          <a:lstStyle/>
          <a:p>
            <a:r>
              <a:rPr lang="en-US" sz="2800" b="1">
                <a:latin typeface="Lub Dub Medium" panose="020B0603030403020204" pitchFamily="34" charset="0"/>
              </a:rPr>
              <a:t>Table 18. Patient Characteristics Associated With Increased Perioperative Morbidity and Mortality After Open and Endovascular Repair of Descending TAA</a:t>
            </a:r>
          </a:p>
        </p:txBody>
      </p:sp>
      <p:graphicFrame>
        <p:nvGraphicFramePr>
          <p:cNvPr id="2" name="Table 1">
            <a:extLst>
              <a:ext uri="{FF2B5EF4-FFF2-40B4-BE49-F238E27FC236}">
                <a16:creationId xmlns:a16="http://schemas.microsoft.com/office/drawing/2014/main" id="{879A2661-933E-9E7F-A0FE-B95782D858A7}"/>
              </a:ext>
            </a:extLst>
          </p:cNvPr>
          <p:cNvGraphicFramePr>
            <a:graphicFrameLocks noGrp="1"/>
          </p:cNvGraphicFramePr>
          <p:nvPr>
            <p:extLst>
              <p:ext uri="{D42A27DB-BD31-4B8C-83A1-F6EECF244321}">
                <p14:modId xmlns:p14="http://schemas.microsoft.com/office/powerpoint/2010/main" val="524849054"/>
              </p:ext>
            </p:extLst>
          </p:nvPr>
        </p:nvGraphicFramePr>
        <p:xfrm>
          <a:off x="1760537" y="2057400"/>
          <a:ext cx="11109326" cy="5005200"/>
        </p:xfrm>
        <a:graphic>
          <a:graphicData uri="http://schemas.openxmlformats.org/drawingml/2006/table">
            <a:tbl>
              <a:tblPr firstRow="1" firstCol="1" bandRow="1"/>
              <a:tblGrid>
                <a:gridCol w="5554663">
                  <a:extLst>
                    <a:ext uri="{9D8B030D-6E8A-4147-A177-3AD203B41FA5}">
                      <a16:colId xmlns:a16="http://schemas.microsoft.com/office/drawing/2014/main" val="4061553214"/>
                    </a:ext>
                  </a:extLst>
                </a:gridCol>
                <a:gridCol w="5554663">
                  <a:extLst>
                    <a:ext uri="{9D8B030D-6E8A-4147-A177-3AD203B41FA5}">
                      <a16:colId xmlns:a16="http://schemas.microsoft.com/office/drawing/2014/main" val="778715491"/>
                    </a:ext>
                  </a:extLst>
                </a:gridCol>
              </a:tblGrid>
              <a:tr h="524688">
                <a:tc>
                  <a:txBody>
                    <a:bodyPr/>
                    <a:lstStyle/>
                    <a:p>
                      <a:pPr marL="0" marR="0">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Open Surgical Repair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Endovascular Repair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33905985"/>
                  </a:ext>
                </a:extLst>
              </a:tr>
              <a:tr h="1762736">
                <a:tc>
                  <a:txBody>
                    <a:bodyPr/>
                    <a:lstStyle/>
                    <a:p>
                      <a:pPr marL="0" marR="0">
                        <a:lnSpc>
                          <a:spcPct val="200000"/>
                        </a:lnSpc>
                        <a:spcBef>
                          <a:spcPts val="0"/>
                        </a:spcBef>
                        <a:spcAft>
                          <a:spcPts val="0"/>
                        </a:spcAft>
                      </a:pPr>
                      <a:r>
                        <a:rPr lang="en-US" sz="2000">
                          <a:effectLst/>
                          <a:latin typeface="Times New Roman"/>
                          <a:ea typeface="Times New Roman" panose="02020603050405020304" pitchFamily="18" charset="0"/>
                        </a:rPr>
                        <a:t>Advanced age</a:t>
                      </a:r>
                      <a:endParaRPr lang="en-US" sz="2000" baseline="30000">
                        <a:effectLst/>
                        <a:latin typeface="Times New Roman"/>
                        <a:ea typeface="Times New Roman" panose="02020603050405020304" pitchFamily="18" charset="0"/>
                      </a:endParaRPr>
                    </a:p>
                    <a:p>
                      <a:pPr marL="213995"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65-74 y (OR, 1.8; 95% CI, 1.4-2.4; </a:t>
                      </a:r>
                      <a:r>
                        <a:rPr lang="en-US" sz="2000" i="1">
                          <a:effectLst/>
                          <a:latin typeface="Times New Roman" panose="02020603050405020304" pitchFamily="18" charset="0"/>
                          <a:ea typeface="Times New Roman" panose="02020603050405020304" pitchFamily="18" charset="0"/>
                        </a:rPr>
                        <a:t>P</a:t>
                      </a:r>
                      <a:r>
                        <a:rPr lang="en-US" sz="2000">
                          <a:effectLst/>
                          <a:latin typeface="Times New Roman" panose="02020603050405020304" pitchFamily="18" charset="0"/>
                          <a:ea typeface="Times New Roman" panose="02020603050405020304" pitchFamily="18" charset="0"/>
                        </a:rPr>
                        <a:t>&lt;0.001)</a:t>
                      </a:r>
                    </a:p>
                    <a:p>
                      <a:pPr marL="213995" marR="0">
                        <a:lnSpc>
                          <a:spcPct val="200000"/>
                        </a:lnSpc>
                        <a:spcBef>
                          <a:spcPts val="0"/>
                        </a:spcBef>
                        <a:spcAft>
                          <a:spcPts val="0"/>
                        </a:spcAft>
                      </a:pPr>
                      <a:r>
                        <a:rPr lang="es-ES_tradnl" sz="2000">
                          <a:effectLst/>
                          <a:latin typeface="Times New Roman" panose="02020603050405020304" pitchFamily="18" charset="0"/>
                          <a:ea typeface="Times New Roman" panose="02020603050405020304" pitchFamily="18" charset="0"/>
                        </a:rPr>
                        <a:t>≥75 y (OR, 2.6; 95% CI, 2.0-3.5; </a:t>
                      </a:r>
                      <a:r>
                        <a:rPr lang="es-ES_tradnl" sz="2000" i="1">
                          <a:effectLst/>
                          <a:latin typeface="Times New Roman" panose="02020603050405020304" pitchFamily="18" charset="0"/>
                          <a:ea typeface="Times New Roman" panose="02020603050405020304" pitchFamily="18" charset="0"/>
                        </a:rPr>
                        <a:t>P</a:t>
                      </a:r>
                      <a:r>
                        <a:rPr lang="es-ES_tradnl" sz="2000">
                          <a:effectLst/>
                          <a:latin typeface="Times New Roman" panose="02020603050405020304" pitchFamily="18" charset="0"/>
                          <a:ea typeface="Times New Roman" panose="02020603050405020304" pitchFamily="18" charset="0"/>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Functional dependence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906232"/>
                  </a:ext>
                </a:extLst>
              </a:tr>
              <a:tr h="114371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Preoperative renal insufficiency (stage 3 or greater CKD) or hemodialysis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Thoracoabdominal aortic aneurysm extent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5519"/>
                  </a:ext>
                </a:extLst>
              </a:tr>
              <a:tr h="52468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COPD and FEV1</a:t>
                      </a:r>
                      <a:r>
                        <a:rPr lang="en-US" sz="2000" baseline="-25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≤50% predicted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Pulmonary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120344"/>
                  </a:ext>
                </a:extLst>
              </a:tr>
              <a:tr h="524688">
                <a:tc>
                  <a:txBody>
                    <a:bodyPr/>
                    <a:lstStyle/>
                    <a:p>
                      <a:pPr marL="0" marR="0">
                        <a:lnSpc>
                          <a:spcPct val="200000"/>
                        </a:lnSpc>
                        <a:spcBef>
                          <a:spcPts val="0"/>
                        </a:spcBef>
                        <a:spcAft>
                          <a:spcPts val="0"/>
                        </a:spcAft>
                      </a:pPr>
                      <a:r>
                        <a:rPr lang="en-US" sz="2000">
                          <a:effectLst/>
                          <a:latin typeface="Times New Roman"/>
                          <a:ea typeface="Times New Roman" panose="02020603050405020304" pitchFamily="18" charset="0"/>
                        </a:rPr>
                        <a:t>Previous stroke</a:t>
                      </a:r>
                      <a:endParaRPr lang="en-US" sz="2000" baseline="3000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Need for iliac access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380274"/>
                  </a:ext>
                </a:extLst>
              </a:tr>
              <a:tr h="52468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a:ea typeface="Times New Roman" panose="02020603050405020304" pitchFamily="18" charset="0"/>
                        </a:rPr>
                        <a:t>Zone 1/2 landing for thoracic stent graft</a:t>
                      </a:r>
                      <a:endParaRPr lang="en-US" sz="2000" baseline="3000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363722"/>
                  </a:ext>
                </a:extLst>
              </a:tr>
            </a:tbl>
          </a:graphicData>
        </a:graphic>
      </p:graphicFrame>
      <p:sp>
        <p:nvSpPr>
          <p:cNvPr id="6" name="TextBox 5">
            <a:extLst>
              <a:ext uri="{FF2B5EF4-FFF2-40B4-BE49-F238E27FC236}">
                <a16:creationId xmlns:a16="http://schemas.microsoft.com/office/drawing/2014/main" id="{57495A02-5B73-46E1-E3AD-B10AFEA92F42}"/>
              </a:ext>
            </a:extLst>
          </p:cNvPr>
          <p:cNvSpPr txBox="1"/>
          <p:nvPr/>
        </p:nvSpPr>
        <p:spPr>
          <a:xfrm>
            <a:off x="13182299" y="4953000"/>
            <a:ext cx="1439863" cy="2492990"/>
          </a:xfrm>
          <a:prstGeom prst="rect">
            <a:avLst/>
          </a:prstGeom>
          <a:noFill/>
        </p:spPr>
        <p:txBody>
          <a:bodyPr wrap="square">
            <a:spAutoFit/>
          </a:bodyPr>
          <a:lstStyle/>
          <a:p>
            <a:r>
              <a:rPr lang="en-US" sz="1200" b="1">
                <a:latin typeface="Lub Dub Medium" panose="020B0603030403020204" pitchFamily="34" charset="0"/>
              </a:rPr>
              <a:t>CKD indicates chronic kidney disease; COPD, chronic obstructive pulmonary disease; FEV1, forced expiratory volume in 1 second; and TAA, thoracic aortic aneurysm.</a:t>
            </a:r>
          </a:p>
        </p:txBody>
      </p:sp>
    </p:spTree>
    <p:extLst>
      <p:ext uri="{BB962C8B-B14F-4D97-AF65-F5344CB8AC3E}">
        <p14:creationId xmlns:p14="http://schemas.microsoft.com/office/powerpoint/2010/main" val="29262470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109</a:t>
            </a:fld>
            <a:endParaRPr lang="en-US"/>
          </a:p>
        </p:txBody>
      </p:sp>
      <p:sp>
        <p:nvSpPr>
          <p:cNvPr id="3" name="TextBox 2">
            <a:extLst>
              <a:ext uri="{FF2B5EF4-FFF2-40B4-BE49-F238E27FC236}">
                <a16:creationId xmlns:a16="http://schemas.microsoft.com/office/drawing/2014/main" id="{9D23CAF7-9111-C17A-254C-9EB3A4C4AB4B}"/>
              </a:ext>
            </a:extLst>
          </p:cNvPr>
          <p:cNvSpPr txBox="1"/>
          <p:nvPr/>
        </p:nvSpPr>
        <p:spPr>
          <a:xfrm>
            <a:off x="3174252" y="381000"/>
            <a:ext cx="8281896" cy="1200329"/>
          </a:xfrm>
          <a:prstGeom prst="rect">
            <a:avLst/>
          </a:prstGeom>
          <a:noFill/>
        </p:spPr>
        <p:txBody>
          <a:bodyPr wrap="square">
            <a:spAutoFit/>
          </a:bodyPr>
          <a:lstStyle/>
          <a:p>
            <a:r>
              <a:rPr lang="en-US" sz="3600" b="1">
                <a:latin typeface="Lub Dub Medium" panose="020B0603030403020204" pitchFamily="34" charset="0"/>
              </a:rPr>
              <a:t>Endovascular Versus Open Repair of Descending TAA </a:t>
            </a:r>
          </a:p>
        </p:txBody>
      </p:sp>
      <p:graphicFrame>
        <p:nvGraphicFramePr>
          <p:cNvPr id="2" name="Table 1">
            <a:extLst>
              <a:ext uri="{FF2B5EF4-FFF2-40B4-BE49-F238E27FC236}">
                <a16:creationId xmlns:a16="http://schemas.microsoft.com/office/drawing/2014/main" id="{9013C640-1083-CD3D-BC5F-2C2E65F216E7}"/>
              </a:ext>
            </a:extLst>
          </p:cNvPr>
          <p:cNvGraphicFramePr>
            <a:graphicFrameLocks noGrp="1"/>
          </p:cNvGraphicFramePr>
          <p:nvPr>
            <p:extLst>
              <p:ext uri="{D42A27DB-BD31-4B8C-83A1-F6EECF244321}">
                <p14:modId xmlns:p14="http://schemas.microsoft.com/office/powerpoint/2010/main" val="1742709135"/>
              </p:ext>
            </p:extLst>
          </p:nvPr>
        </p:nvGraphicFramePr>
        <p:xfrm>
          <a:off x="1676400" y="1828800"/>
          <a:ext cx="11277599" cy="5012668"/>
        </p:xfrm>
        <a:graphic>
          <a:graphicData uri="http://schemas.openxmlformats.org/drawingml/2006/table">
            <a:tbl>
              <a:tblPr firstRow="1" firstCol="1" bandRow="1"/>
              <a:tblGrid>
                <a:gridCol w="1127760">
                  <a:extLst>
                    <a:ext uri="{9D8B030D-6E8A-4147-A177-3AD203B41FA5}">
                      <a16:colId xmlns:a16="http://schemas.microsoft.com/office/drawing/2014/main" val="2352656423"/>
                    </a:ext>
                  </a:extLst>
                </a:gridCol>
                <a:gridCol w="1116482">
                  <a:extLst>
                    <a:ext uri="{9D8B030D-6E8A-4147-A177-3AD203B41FA5}">
                      <a16:colId xmlns:a16="http://schemas.microsoft.com/office/drawing/2014/main" val="1156103969"/>
                    </a:ext>
                  </a:extLst>
                </a:gridCol>
                <a:gridCol w="9033357">
                  <a:extLst>
                    <a:ext uri="{9D8B030D-6E8A-4147-A177-3AD203B41FA5}">
                      <a16:colId xmlns:a16="http://schemas.microsoft.com/office/drawing/2014/main" val="1901366149"/>
                    </a:ext>
                  </a:extLst>
                </a:gridCol>
              </a:tblGrid>
              <a:tr h="1465264">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Endovascular Versus Open Repair of Descending TAA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9180112"/>
                  </a:ext>
                </a:extLst>
              </a:tr>
              <a:tr h="53754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319001"/>
                  </a:ext>
                </a:extLst>
              </a:tr>
              <a:tr h="99487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without Marfan syndrome, Loeys-Dietz syndrome, or vascular Ehlers-Danlos syndrome, who have a descending TAA that meets criteria for intervention and anatomy suitable for endovascular repair, TEVAR is recommended over open surgery.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264968"/>
                  </a:ext>
                </a:extLst>
              </a:tr>
              <a:tr h="655641">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descending TAA that meets criteria for repair with TEVAR, who have smaller or diseased access vessels, considerations for alternative vascular access are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498433"/>
                  </a:ext>
                </a:extLst>
              </a:tr>
              <a:tr h="99487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descending TAA that meets criteria for intervention, who have anatomy unsuitable for endovascular repair, and who are without significant comorbidities and have a life expectancy of at least 10 years, open surgical repair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193095"/>
                  </a:ext>
                </a:extLst>
              </a:tr>
            </a:tbl>
          </a:graphicData>
        </a:graphic>
      </p:graphicFrame>
    </p:spTree>
    <p:extLst>
      <p:ext uri="{BB962C8B-B14F-4D97-AF65-F5344CB8AC3E}">
        <p14:creationId xmlns:p14="http://schemas.microsoft.com/office/powerpoint/2010/main" val="367618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DBAA3-263D-6915-1A00-901CF353903A}"/>
              </a:ext>
            </a:extLst>
          </p:cNvPr>
          <p:cNvSpPr>
            <a:spLocks noGrp="1"/>
          </p:cNvSpPr>
          <p:nvPr>
            <p:ph type="sldNum" sz="quarter" idx="4"/>
          </p:nvPr>
        </p:nvSpPr>
        <p:spPr/>
        <p:txBody>
          <a:bodyPr/>
          <a:lstStyle/>
          <a:p>
            <a:fld id="{01CD3B2E-BC1C-6C4D-9D91-A67B950EE325}" type="slidenum">
              <a:rPr lang="en-US" smtClean="0"/>
              <a:pPr/>
              <a:t>11</a:t>
            </a:fld>
            <a:endParaRPr lang="en-US"/>
          </a:p>
        </p:txBody>
      </p:sp>
      <p:sp>
        <p:nvSpPr>
          <p:cNvPr id="5" name="Title 2">
            <a:extLst>
              <a:ext uri="{FF2B5EF4-FFF2-40B4-BE49-F238E27FC236}">
                <a16:creationId xmlns:a16="http://schemas.microsoft.com/office/drawing/2014/main" id="{A42AAD9A-FA0B-123A-EEB6-6B8EE4FDF240}"/>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7" name="TextBox 6">
            <a:extLst>
              <a:ext uri="{FF2B5EF4-FFF2-40B4-BE49-F238E27FC236}">
                <a16:creationId xmlns:a16="http://schemas.microsoft.com/office/drawing/2014/main" id="{A7A75C8D-5DDE-325D-8E5A-234D00FC9DB4}"/>
              </a:ext>
            </a:extLst>
          </p:cNvPr>
          <p:cNvSpPr txBox="1"/>
          <p:nvPr/>
        </p:nvSpPr>
        <p:spPr>
          <a:xfrm>
            <a:off x="2895600" y="2991415"/>
            <a:ext cx="8839200" cy="2246769"/>
          </a:xfrm>
          <a:prstGeom prst="rect">
            <a:avLst/>
          </a:prstGeom>
          <a:noFill/>
        </p:spPr>
        <p:txBody>
          <a:bodyPr wrap="square">
            <a:spAutoFit/>
          </a:bodyPr>
          <a:lstStyle/>
          <a:p>
            <a:r>
              <a:rPr lang="en-US" sz="2800">
                <a:latin typeface="Lub Dub Medium" panose="020B0603030403020204" pitchFamily="34" charset="0"/>
              </a:rPr>
              <a:t>7.	In patients undergoing aortic root replacement surgery, valve-sparing aortic root replacement is reasonable if the valve is suitable for repair and when performed by experienced surgeons in a Multidisciplinary Aortic Team.</a:t>
            </a:r>
          </a:p>
        </p:txBody>
      </p:sp>
    </p:spTree>
    <p:extLst>
      <p:ext uri="{BB962C8B-B14F-4D97-AF65-F5344CB8AC3E}">
        <p14:creationId xmlns:p14="http://schemas.microsoft.com/office/powerpoint/2010/main" val="38007237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110</a:t>
            </a:fld>
            <a:endParaRPr lang="en-US"/>
          </a:p>
        </p:txBody>
      </p:sp>
      <p:sp>
        <p:nvSpPr>
          <p:cNvPr id="3" name="TextBox 2">
            <a:extLst>
              <a:ext uri="{FF2B5EF4-FFF2-40B4-BE49-F238E27FC236}">
                <a16:creationId xmlns:a16="http://schemas.microsoft.com/office/drawing/2014/main" id="{EDDF1C74-4291-5874-0EEA-CC71A52F2BC8}"/>
              </a:ext>
            </a:extLst>
          </p:cNvPr>
          <p:cNvSpPr txBox="1"/>
          <p:nvPr/>
        </p:nvSpPr>
        <p:spPr>
          <a:xfrm>
            <a:off x="3174251" y="1066800"/>
            <a:ext cx="8281896" cy="646331"/>
          </a:xfrm>
          <a:prstGeom prst="rect">
            <a:avLst/>
          </a:prstGeom>
          <a:noFill/>
        </p:spPr>
        <p:txBody>
          <a:bodyPr wrap="square">
            <a:spAutoFit/>
          </a:bodyPr>
          <a:lstStyle/>
          <a:p>
            <a:r>
              <a:rPr lang="en-US" sz="3600" b="1">
                <a:latin typeface="Lub Dub Medium" panose="020B0603030403020204" pitchFamily="34" charset="0"/>
              </a:rPr>
              <a:t>Left Subclavian Artery Management </a:t>
            </a:r>
          </a:p>
        </p:txBody>
      </p:sp>
      <p:graphicFrame>
        <p:nvGraphicFramePr>
          <p:cNvPr id="2" name="Table 1">
            <a:extLst>
              <a:ext uri="{FF2B5EF4-FFF2-40B4-BE49-F238E27FC236}">
                <a16:creationId xmlns:a16="http://schemas.microsoft.com/office/drawing/2014/main" id="{D147C9C1-6EA6-E24D-E029-4CC226FEC3E7}"/>
              </a:ext>
            </a:extLst>
          </p:cNvPr>
          <p:cNvGraphicFramePr>
            <a:graphicFrameLocks noGrp="1"/>
          </p:cNvGraphicFramePr>
          <p:nvPr>
            <p:extLst>
              <p:ext uri="{D42A27DB-BD31-4B8C-83A1-F6EECF244321}">
                <p14:modId xmlns:p14="http://schemas.microsoft.com/office/powerpoint/2010/main" val="3368212243"/>
              </p:ext>
            </p:extLst>
          </p:nvPr>
        </p:nvGraphicFramePr>
        <p:xfrm>
          <a:off x="1906636" y="1981200"/>
          <a:ext cx="10817127" cy="5013786"/>
        </p:xfrm>
        <a:graphic>
          <a:graphicData uri="http://schemas.openxmlformats.org/drawingml/2006/table">
            <a:tbl>
              <a:tblPr firstRow="1" firstCol="1" bandRow="1"/>
              <a:tblGrid>
                <a:gridCol w="1081713">
                  <a:extLst>
                    <a:ext uri="{9D8B030D-6E8A-4147-A177-3AD203B41FA5}">
                      <a16:colId xmlns:a16="http://schemas.microsoft.com/office/drawing/2014/main" val="3172181989"/>
                    </a:ext>
                  </a:extLst>
                </a:gridCol>
                <a:gridCol w="1070896">
                  <a:extLst>
                    <a:ext uri="{9D8B030D-6E8A-4147-A177-3AD203B41FA5}">
                      <a16:colId xmlns:a16="http://schemas.microsoft.com/office/drawing/2014/main" val="1504054513"/>
                    </a:ext>
                  </a:extLst>
                </a:gridCol>
                <a:gridCol w="8664518">
                  <a:extLst>
                    <a:ext uri="{9D8B030D-6E8A-4147-A177-3AD203B41FA5}">
                      <a16:colId xmlns:a16="http://schemas.microsoft.com/office/drawing/2014/main" val="695835332"/>
                    </a:ext>
                  </a:extLst>
                </a:gridCol>
              </a:tblGrid>
              <a:tr h="1454745">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Left Subclavian Artery Management</a:t>
                      </a:r>
                      <a:endParaRPr lang="en-US" sz="180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Left Subclavian Artery Management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85899240"/>
                  </a:ext>
                </a:extLst>
              </a:tr>
              <a:tr h="667411">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848436"/>
                  </a:ext>
                </a:extLst>
              </a:tr>
              <a:tr h="165640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a:pPr>
                      <a:r>
                        <a:rPr lang="en-US" sz="1800" b="1" dirty="0">
                          <a:effectLst/>
                          <a:latin typeface="Times New Roman"/>
                          <a:ea typeface="Times New Roman" panose="02020603050405020304" pitchFamily="18" charset="0"/>
                          <a:cs typeface="Times New Roman"/>
                        </a:rPr>
                        <a:t>In patients with descending TAA who undergo TEVAR with planned left subclavian artery coverage, revascularization of the left subclavian artery before TEVAR is recommended to prevent spinal cord injury (SCI) and potentially to reduce stroke risk and prevent other ischemic complications.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353068"/>
                  </a:ext>
                </a:extLst>
              </a:tr>
              <a:tr h="1235221">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patients with descending TAA who have undergone TEVAR with left subclavian coverage and develop SCI that is unresponsive to an increase in BP or a cerebrospinal fluid drain, left subclavian artery revascularization may be considered.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40743"/>
                  </a:ext>
                </a:extLst>
              </a:tr>
            </a:tbl>
          </a:graphicData>
        </a:graphic>
      </p:graphicFrame>
    </p:spTree>
    <p:extLst>
      <p:ext uri="{BB962C8B-B14F-4D97-AF65-F5344CB8AC3E}">
        <p14:creationId xmlns:p14="http://schemas.microsoft.com/office/powerpoint/2010/main" val="32930450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111</a:t>
            </a:fld>
            <a:endParaRPr lang="en-US"/>
          </a:p>
        </p:txBody>
      </p:sp>
      <p:sp>
        <p:nvSpPr>
          <p:cNvPr id="3" name="TextBox 2">
            <a:extLst>
              <a:ext uri="{FF2B5EF4-FFF2-40B4-BE49-F238E27FC236}">
                <a16:creationId xmlns:a16="http://schemas.microsoft.com/office/drawing/2014/main" id="{06C69F26-0975-2506-4491-B488CB4EDBCF}"/>
              </a:ext>
            </a:extLst>
          </p:cNvPr>
          <p:cNvSpPr txBox="1"/>
          <p:nvPr/>
        </p:nvSpPr>
        <p:spPr>
          <a:xfrm>
            <a:off x="4063624" y="1066800"/>
            <a:ext cx="6503149" cy="646331"/>
          </a:xfrm>
          <a:prstGeom prst="rect">
            <a:avLst/>
          </a:prstGeom>
          <a:noFill/>
        </p:spPr>
        <p:txBody>
          <a:bodyPr wrap="square">
            <a:spAutoFit/>
          </a:bodyPr>
          <a:lstStyle/>
          <a:p>
            <a:r>
              <a:rPr lang="en-US" sz="3600" b="1">
                <a:latin typeface="Lub Dub Medium" panose="020B0603030403020204" pitchFamily="34" charset="0"/>
              </a:rPr>
              <a:t>Celiac Artery Management</a:t>
            </a:r>
          </a:p>
        </p:txBody>
      </p:sp>
      <p:graphicFrame>
        <p:nvGraphicFramePr>
          <p:cNvPr id="2" name="Table 1">
            <a:extLst>
              <a:ext uri="{FF2B5EF4-FFF2-40B4-BE49-F238E27FC236}">
                <a16:creationId xmlns:a16="http://schemas.microsoft.com/office/drawing/2014/main" id="{BA9549BA-8ADD-E666-F625-D3D3FC9DD545}"/>
              </a:ext>
            </a:extLst>
          </p:cNvPr>
          <p:cNvGraphicFramePr>
            <a:graphicFrameLocks noGrp="1"/>
          </p:cNvGraphicFramePr>
          <p:nvPr>
            <p:extLst>
              <p:ext uri="{D42A27DB-BD31-4B8C-83A1-F6EECF244321}">
                <p14:modId xmlns:p14="http://schemas.microsoft.com/office/powerpoint/2010/main" val="1259692157"/>
              </p:ext>
            </p:extLst>
          </p:nvPr>
        </p:nvGraphicFramePr>
        <p:xfrm>
          <a:off x="2213073" y="2286000"/>
          <a:ext cx="10204253" cy="4114800"/>
        </p:xfrm>
        <a:graphic>
          <a:graphicData uri="http://schemas.openxmlformats.org/drawingml/2006/table">
            <a:tbl>
              <a:tblPr firstRow="1" firstCol="1" bandRow="1"/>
              <a:tblGrid>
                <a:gridCol w="1020426">
                  <a:extLst>
                    <a:ext uri="{9D8B030D-6E8A-4147-A177-3AD203B41FA5}">
                      <a16:colId xmlns:a16="http://schemas.microsoft.com/office/drawing/2014/main" val="3883422124"/>
                    </a:ext>
                  </a:extLst>
                </a:gridCol>
                <a:gridCol w="1010221">
                  <a:extLst>
                    <a:ext uri="{9D8B030D-6E8A-4147-A177-3AD203B41FA5}">
                      <a16:colId xmlns:a16="http://schemas.microsoft.com/office/drawing/2014/main" val="2346930049"/>
                    </a:ext>
                  </a:extLst>
                </a:gridCol>
                <a:gridCol w="8173606">
                  <a:extLst>
                    <a:ext uri="{9D8B030D-6E8A-4147-A177-3AD203B41FA5}">
                      <a16:colId xmlns:a16="http://schemas.microsoft.com/office/drawing/2014/main" val="554437615"/>
                    </a:ext>
                  </a:extLst>
                </a:gridCol>
              </a:tblGrid>
              <a:tr h="2038722">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Intentional Celiac Artery Coverage During TEVAR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References that support the recommendation are included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3470212"/>
                  </a:ext>
                </a:extLst>
              </a:tr>
              <a:tr h="935281">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379945"/>
                  </a:ext>
                </a:extLst>
              </a:tr>
              <a:tr h="1140797">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descending TAA undergoing TEVAR in whom celiac artery coverage is being considered, it is reasonable to first confirm adequate collateralization.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005453"/>
                  </a:ext>
                </a:extLst>
              </a:tr>
            </a:tbl>
          </a:graphicData>
        </a:graphic>
      </p:graphicFrame>
    </p:spTree>
    <p:extLst>
      <p:ext uri="{BB962C8B-B14F-4D97-AF65-F5344CB8AC3E}">
        <p14:creationId xmlns:p14="http://schemas.microsoft.com/office/powerpoint/2010/main" val="22730372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112</a:t>
            </a:fld>
            <a:endParaRPr lang="en-US"/>
          </a:p>
        </p:txBody>
      </p:sp>
      <p:sp>
        <p:nvSpPr>
          <p:cNvPr id="3" name="TextBox 2">
            <a:extLst>
              <a:ext uri="{FF2B5EF4-FFF2-40B4-BE49-F238E27FC236}">
                <a16:creationId xmlns:a16="http://schemas.microsoft.com/office/drawing/2014/main" id="{3BC2E39F-03C9-7E59-342E-6F49A85AEC7C}"/>
              </a:ext>
            </a:extLst>
          </p:cNvPr>
          <p:cNvSpPr txBox="1"/>
          <p:nvPr/>
        </p:nvSpPr>
        <p:spPr>
          <a:xfrm>
            <a:off x="4279712" y="762000"/>
            <a:ext cx="6070976" cy="646331"/>
          </a:xfrm>
          <a:prstGeom prst="rect">
            <a:avLst/>
          </a:prstGeom>
          <a:noFill/>
        </p:spPr>
        <p:txBody>
          <a:bodyPr wrap="square">
            <a:spAutoFit/>
          </a:bodyPr>
          <a:lstStyle/>
          <a:p>
            <a:r>
              <a:rPr lang="en-US" sz="3600" b="1">
                <a:latin typeface="Lub Dub Medium" panose="020B0603030403020204" pitchFamily="34" charset="0"/>
              </a:rPr>
              <a:t>Ruptured Descending TAA</a:t>
            </a:r>
          </a:p>
        </p:txBody>
      </p:sp>
      <p:graphicFrame>
        <p:nvGraphicFramePr>
          <p:cNvPr id="2" name="Table 1">
            <a:extLst>
              <a:ext uri="{FF2B5EF4-FFF2-40B4-BE49-F238E27FC236}">
                <a16:creationId xmlns:a16="http://schemas.microsoft.com/office/drawing/2014/main" id="{6951AD67-C01C-7D34-8CD3-BACFA0B546D6}"/>
              </a:ext>
            </a:extLst>
          </p:cNvPr>
          <p:cNvGraphicFramePr>
            <a:graphicFrameLocks noGrp="1"/>
          </p:cNvGraphicFramePr>
          <p:nvPr>
            <p:extLst>
              <p:ext uri="{D42A27DB-BD31-4B8C-83A1-F6EECF244321}">
                <p14:modId xmlns:p14="http://schemas.microsoft.com/office/powerpoint/2010/main" val="2516840583"/>
              </p:ext>
            </p:extLst>
          </p:nvPr>
        </p:nvGraphicFramePr>
        <p:xfrm>
          <a:off x="1946373" y="1828800"/>
          <a:ext cx="10737653" cy="5334001"/>
        </p:xfrm>
        <a:graphic>
          <a:graphicData uri="http://schemas.openxmlformats.org/drawingml/2006/table">
            <a:tbl>
              <a:tblPr firstRow="1" firstCol="1" bandRow="1"/>
              <a:tblGrid>
                <a:gridCol w="1073766">
                  <a:extLst>
                    <a:ext uri="{9D8B030D-6E8A-4147-A177-3AD203B41FA5}">
                      <a16:colId xmlns:a16="http://schemas.microsoft.com/office/drawing/2014/main" val="2053239348"/>
                    </a:ext>
                  </a:extLst>
                </a:gridCol>
                <a:gridCol w="1063027">
                  <a:extLst>
                    <a:ext uri="{9D8B030D-6E8A-4147-A177-3AD203B41FA5}">
                      <a16:colId xmlns:a16="http://schemas.microsoft.com/office/drawing/2014/main" val="2926277906"/>
                    </a:ext>
                  </a:extLst>
                </a:gridCol>
                <a:gridCol w="8600860">
                  <a:extLst>
                    <a:ext uri="{9D8B030D-6E8A-4147-A177-3AD203B41FA5}">
                      <a16:colId xmlns:a16="http://schemas.microsoft.com/office/drawing/2014/main" val="474324638"/>
                    </a:ext>
                  </a:extLst>
                </a:gridCol>
              </a:tblGrid>
              <a:tr h="168959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Ruptured Descending TAA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132702"/>
                  </a:ext>
                </a:extLst>
              </a:tr>
              <a:tr h="775155">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613643"/>
                  </a:ext>
                </a:extLst>
              </a:tr>
              <a:tr h="143462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ruptured descending TAA who are anatomic candidates for endovascular repair, TEVAR is recommended over open repair because of decreased perioperative death and morbidity.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07809"/>
                  </a:ext>
                </a:extLst>
              </a:tr>
              <a:tr h="143462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ruptured descending TAA undergoing TEVAR, intentional coverage of the left subclavian artery, celiac artery, or both may be considered to increase the landing zone for endovascular repair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076402"/>
                  </a:ext>
                </a:extLst>
              </a:tr>
            </a:tbl>
          </a:graphicData>
        </a:graphic>
      </p:graphicFrame>
    </p:spTree>
    <p:extLst>
      <p:ext uri="{BB962C8B-B14F-4D97-AF65-F5344CB8AC3E}">
        <p14:creationId xmlns:p14="http://schemas.microsoft.com/office/powerpoint/2010/main" val="16834544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113</a:t>
            </a:fld>
            <a:endParaRPr lang="en-US"/>
          </a:p>
        </p:txBody>
      </p:sp>
      <p:sp>
        <p:nvSpPr>
          <p:cNvPr id="3" name="TextBox 2">
            <a:extLst>
              <a:ext uri="{FF2B5EF4-FFF2-40B4-BE49-F238E27FC236}">
                <a16:creationId xmlns:a16="http://schemas.microsoft.com/office/drawing/2014/main" id="{0250B59E-E7CF-29B7-11A6-6FD321E0FDF0}"/>
              </a:ext>
            </a:extLst>
          </p:cNvPr>
          <p:cNvSpPr txBox="1"/>
          <p:nvPr/>
        </p:nvSpPr>
        <p:spPr>
          <a:xfrm>
            <a:off x="2520856" y="457200"/>
            <a:ext cx="9588688" cy="646331"/>
          </a:xfrm>
          <a:prstGeom prst="rect">
            <a:avLst/>
          </a:prstGeom>
          <a:noFill/>
        </p:spPr>
        <p:txBody>
          <a:bodyPr wrap="square">
            <a:spAutoFit/>
          </a:bodyPr>
          <a:lstStyle/>
          <a:p>
            <a:r>
              <a:rPr lang="en-US" sz="3600" b="1">
                <a:latin typeface="Lub Dub Medium" panose="020B0603030403020204" pitchFamily="34" charset="0"/>
              </a:rPr>
              <a:t>Access Issues for TEVAR in Descending TAA</a:t>
            </a:r>
          </a:p>
        </p:txBody>
      </p:sp>
      <p:graphicFrame>
        <p:nvGraphicFramePr>
          <p:cNvPr id="2" name="Table 1">
            <a:extLst>
              <a:ext uri="{FF2B5EF4-FFF2-40B4-BE49-F238E27FC236}">
                <a16:creationId xmlns:a16="http://schemas.microsoft.com/office/drawing/2014/main" id="{63BF514D-3CF9-5C14-4BFF-D285C142956C}"/>
              </a:ext>
            </a:extLst>
          </p:cNvPr>
          <p:cNvGraphicFramePr>
            <a:graphicFrameLocks noGrp="1"/>
          </p:cNvGraphicFramePr>
          <p:nvPr>
            <p:extLst>
              <p:ext uri="{D42A27DB-BD31-4B8C-83A1-F6EECF244321}">
                <p14:modId xmlns:p14="http://schemas.microsoft.com/office/powerpoint/2010/main" val="1017164030"/>
              </p:ext>
            </p:extLst>
          </p:nvPr>
        </p:nvGraphicFramePr>
        <p:xfrm>
          <a:off x="1966915" y="1676400"/>
          <a:ext cx="10696570" cy="5333999"/>
        </p:xfrm>
        <a:graphic>
          <a:graphicData uri="http://schemas.openxmlformats.org/drawingml/2006/table">
            <a:tbl>
              <a:tblPr firstRow="1" firstCol="1" bandRow="1"/>
              <a:tblGrid>
                <a:gridCol w="1069657">
                  <a:extLst>
                    <a:ext uri="{9D8B030D-6E8A-4147-A177-3AD203B41FA5}">
                      <a16:colId xmlns:a16="http://schemas.microsoft.com/office/drawing/2014/main" val="423285422"/>
                    </a:ext>
                  </a:extLst>
                </a:gridCol>
                <a:gridCol w="1058960">
                  <a:extLst>
                    <a:ext uri="{9D8B030D-6E8A-4147-A177-3AD203B41FA5}">
                      <a16:colId xmlns:a16="http://schemas.microsoft.com/office/drawing/2014/main" val="3966161444"/>
                    </a:ext>
                  </a:extLst>
                </a:gridCol>
                <a:gridCol w="8567953">
                  <a:extLst>
                    <a:ext uri="{9D8B030D-6E8A-4147-A177-3AD203B41FA5}">
                      <a16:colId xmlns:a16="http://schemas.microsoft.com/office/drawing/2014/main" val="3869461642"/>
                    </a:ext>
                  </a:extLst>
                </a:gridCol>
              </a:tblGrid>
              <a:tr h="153900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Access Issues for TEVAR in Descending TAA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4396320"/>
                  </a:ext>
                </a:extLst>
              </a:tr>
              <a:tr h="70606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756158"/>
                  </a:ext>
                </a:extLst>
              </a:tr>
              <a:tr h="861183">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descending TAA undergoing TEVAR, review of preoperative CTA of the iliofemoral vessels should be performed to evaluate access.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721722"/>
                  </a:ext>
                </a:extLst>
              </a:tr>
              <a:tr h="920983">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descending TAA undergoing TEVAR, if iliac access is marginal or inadequate to prevent access-related complications, the use of alternative conduits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180926"/>
                  </a:ext>
                </a:extLst>
              </a:tr>
              <a:tr h="130676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descending TAA undergoing TEVAR who have suitable anatomy, total percutaneous femoral access is a reasonable alternative to open surgical cutdown to avoid access-related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477018"/>
                  </a:ext>
                </a:extLst>
              </a:tr>
            </a:tbl>
          </a:graphicData>
        </a:graphic>
      </p:graphicFrame>
    </p:spTree>
    <p:extLst>
      <p:ext uri="{BB962C8B-B14F-4D97-AF65-F5344CB8AC3E}">
        <p14:creationId xmlns:p14="http://schemas.microsoft.com/office/powerpoint/2010/main" val="36760699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114</a:t>
            </a:fld>
            <a:endParaRPr lang="en-US"/>
          </a:p>
        </p:txBody>
      </p:sp>
      <p:sp>
        <p:nvSpPr>
          <p:cNvPr id="3" name="TextBox 2">
            <a:extLst>
              <a:ext uri="{FF2B5EF4-FFF2-40B4-BE49-F238E27FC236}">
                <a16:creationId xmlns:a16="http://schemas.microsoft.com/office/drawing/2014/main" id="{1B2EB871-3326-3917-9D6F-7A2B33FBD9E9}"/>
              </a:ext>
            </a:extLst>
          </p:cNvPr>
          <p:cNvSpPr txBox="1"/>
          <p:nvPr/>
        </p:nvSpPr>
        <p:spPr>
          <a:xfrm>
            <a:off x="2441528" y="838200"/>
            <a:ext cx="9747344" cy="1200329"/>
          </a:xfrm>
          <a:prstGeom prst="rect">
            <a:avLst/>
          </a:prstGeom>
          <a:noFill/>
        </p:spPr>
        <p:txBody>
          <a:bodyPr wrap="square">
            <a:spAutoFit/>
          </a:bodyPr>
          <a:lstStyle/>
          <a:p>
            <a:r>
              <a:rPr lang="en-US" sz="3600" b="1">
                <a:latin typeface="Lub Dub Medium" panose="020B0603030403020204" pitchFamily="34" charset="0"/>
              </a:rPr>
              <a:t>Size Thresholds for Open Surgical Repair of TAAA</a:t>
            </a:r>
          </a:p>
        </p:txBody>
      </p:sp>
      <p:graphicFrame>
        <p:nvGraphicFramePr>
          <p:cNvPr id="2" name="Table 1">
            <a:extLst>
              <a:ext uri="{FF2B5EF4-FFF2-40B4-BE49-F238E27FC236}">
                <a16:creationId xmlns:a16="http://schemas.microsoft.com/office/drawing/2014/main" id="{3A7D8541-C609-496D-8861-8DA5EC09565E}"/>
              </a:ext>
            </a:extLst>
          </p:cNvPr>
          <p:cNvGraphicFramePr>
            <a:graphicFrameLocks noGrp="1"/>
          </p:cNvGraphicFramePr>
          <p:nvPr>
            <p:extLst>
              <p:ext uri="{D42A27DB-BD31-4B8C-83A1-F6EECF244321}">
                <p14:modId xmlns:p14="http://schemas.microsoft.com/office/powerpoint/2010/main" val="3817875110"/>
              </p:ext>
            </p:extLst>
          </p:nvPr>
        </p:nvGraphicFramePr>
        <p:xfrm>
          <a:off x="1455738" y="2209800"/>
          <a:ext cx="11718924" cy="4834542"/>
        </p:xfrm>
        <a:graphic>
          <a:graphicData uri="http://schemas.openxmlformats.org/drawingml/2006/table">
            <a:tbl>
              <a:tblPr firstRow="1" firstCol="1" bandRow="1"/>
              <a:tblGrid>
                <a:gridCol w="1600805">
                  <a:extLst>
                    <a:ext uri="{9D8B030D-6E8A-4147-A177-3AD203B41FA5}">
                      <a16:colId xmlns:a16="http://schemas.microsoft.com/office/drawing/2014/main" val="466255"/>
                    </a:ext>
                  </a:extLst>
                </a:gridCol>
                <a:gridCol w="1713306">
                  <a:extLst>
                    <a:ext uri="{9D8B030D-6E8A-4147-A177-3AD203B41FA5}">
                      <a16:colId xmlns:a16="http://schemas.microsoft.com/office/drawing/2014/main" val="3675481368"/>
                    </a:ext>
                  </a:extLst>
                </a:gridCol>
                <a:gridCol w="8404813">
                  <a:extLst>
                    <a:ext uri="{9D8B030D-6E8A-4147-A177-3AD203B41FA5}">
                      <a16:colId xmlns:a16="http://schemas.microsoft.com/office/drawing/2014/main" val="3836327149"/>
                    </a:ext>
                  </a:extLst>
                </a:gridCol>
              </a:tblGrid>
              <a:tr h="136943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Yu Gothic" panose="020B0400000000000000" pitchFamily="34" charset="-128"/>
                          <a:cs typeface="Times New Roman" panose="02020603050405020304" pitchFamily="18" charset="0"/>
                        </a:rPr>
                        <a:t>Recommendations for Size Thresholds for Open Surgical Repair of TAAA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Yu Gothic" panose="020B0400000000000000" pitchFamily="34" charset="-128"/>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9350755"/>
                  </a:ext>
                </a:extLst>
              </a:tr>
              <a:tr h="392027">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963125"/>
                  </a:ext>
                </a:extLst>
              </a:tr>
              <a:tr h="81819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degenerative TAAA, repair is recommended when the diameter is ≥6.0 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928482"/>
                  </a:ext>
                </a:extLst>
              </a:tr>
              <a:tr h="124436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degenerative TAAA, repair is reasonable when the diameter is ≥5.5 cm and the repair is performed by experienced surgeons in a Multidisciplinary Aortic Team.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896066"/>
                  </a:ext>
                </a:extLst>
              </a:tr>
              <a:tr h="101052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degenerative TAAA who have features associated with an increased risk of rupture (Table 19), repair is reasonable when the diameter is &lt;5.5 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380104"/>
                  </a:ext>
                </a:extLst>
              </a:tr>
            </a:tbl>
          </a:graphicData>
        </a:graphic>
      </p:graphicFrame>
    </p:spTree>
    <p:extLst>
      <p:ext uri="{BB962C8B-B14F-4D97-AF65-F5344CB8AC3E}">
        <p14:creationId xmlns:p14="http://schemas.microsoft.com/office/powerpoint/2010/main" val="5650301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115</a:t>
            </a:fld>
            <a:endParaRPr lang="en-US"/>
          </a:p>
        </p:txBody>
      </p:sp>
      <p:sp>
        <p:nvSpPr>
          <p:cNvPr id="3" name="TextBox 2">
            <a:extLst>
              <a:ext uri="{FF2B5EF4-FFF2-40B4-BE49-F238E27FC236}">
                <a16:creationId xmlns:a16="http://schemas.microsoft.com/office/drawing/2014/main" id="{094A96EE-A2AC-365D-EAE9-235E47B48785}"/>
              </a:ext>
            </a:extLst>
          </p:cNvPr>
          <p:cNvSpPr txBox="1"/>
          <p:nvPr/>
        </p:nvSpPr>
        <p:spPr>
          <a:xfrm>
            <a:off x="2495549" y="1295400"/>
            <a:ext cx="9639301" cy="954107"/>
          </a:xfrm>
          <a:prstGeom prst="rect">
            <a:avLst/>
          </a:prstGeom>
          <a:noFill/>
        </p:spPr>
        <p:txBody>
          <a:bodyPr wrap="square">
            <a:spAutoFit/>
          </a:bodyPr>
          <a:lstStyle/>
          <a:p>
            <a:r>
              <a:rPr lang="en-US" sz="2800" b="1">
                <a:latin typeface="Lub Dub Medium" panose="020B0603030403020204" pitchFamily="34" charset="0"/>
              </a:rPr>
              <a:t>Table 19. Features Associated With an Increased Risk of TAAA Rupture</a:t>
            </a:r>
          </a:p>
        </p:txBody>
      </p:sp>
      <p:graphicFrame>
        <p:nvGraphicFramePr>
          <p:cNvPr id="2" name="Table 1">
            <a:extLst>
              <a:ext uri="{FF2B5EF4-FFF2-40B4-BE49-F238E27FC236}">
                <a16:creationId xmlns:a16="http://schemas.microsoft.com/office/drawing/2014/main" id="{13650AD0-66EE-5C2B-1E9B-66AEB962758A}"/>
              </a:ext>
            </a:extLst>
          </p:cNvPr>
          <p:cNvGraphicFramePr>
            <a:graphicFrameLocks noGrp="1"/>
          </p:cNvGraphicFramePr>
          <p:nvPr>
            <p:extLst>
              <p:ext uri="{D42A27DB-BD31-4B8C-83A1-F6EECF244321}">
                <p14:modId xmlns:p14="http://schemas.microsoft.com/office/powerpoint/2010/main" val="2587920987"/>
              </p:ext>
            </p:extLst>
          </p:nvPr>
        </p:nvGraphicFramePr>
        <p:xfrm>
          <a:off x="3733800" y="2552700"/>
          <a:ext cx="7162800" cy="3124200"/>
        </p:xfrm>
        <a:graphic>
          <a:graphicData uri="http://schemas.openxmlformats.org/drawingml/2006/table">
            <a:tbl>
              <a:tblPr firstRow="1" firstCol="1" bandRow="1"/>
              <a:tblGrid>
                <a:gridCol w="7162800">
                  <a:extLst>
                    <a:ext uri="{9D8B030D-6E8A-4147-A177-3AD203B41FA5}">
                      <a16:colId xmlns:a16="http://schemas.microsoft.com/office/drawing/2014/main" val="3304684657"/>
                    </a:ext>
                  </a:extLst>
                </a:gridCol>
              </a:tblGrid>
              <a:tr h="896981">
                <a:tc>
                  <a:txBody>
                    <a:bodyPr/>
                    <a:lstStyle/>
                    <a:p>
                      <a:pPr marL="0" marR="0">
                        <a:lnSpc>
                          <a:spcPct val="106000"/>
                        </a:lnSpc>
                        <a:spcBef>
                          <a:spcPts val="600"/>
                        </a:spcBef>
                        <a:spcAft>
                          <a:spcPts val="800"/>
                        </a:spcAft>
                      </a:pPr>
                      <a:r>
                        <a:rPr lang="en-US" sz="2000">
                          <a:effectLst/>
                          <a:latin typeface="Times New Roman" panose="02020603050405020304" pitchFamily="18" charset="0"/>
                          <a:ea typeface="Times New Roman" panose="02020603050405020304" pitchFamily="18" charset="0"/>
                        </a:rPr>
                        <a:t>Rapid growth (confirmed increase in diameter of ≥0.5 cm/y)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693284"/>
                  </a:ext>
                </a:extLst>
              </a:tr>
              <a:tr h="433257">
                <a:tc>
                  <a:txBody>
                    <a:bodyPr/>
                    <a:lstStyle/>
                    <a:p>
                      <a:pPr marL="0" marR="0">
                        <a:lnSpc>
                          <a:spcPct val="106000"/>
                        </a:lnSpc>
                        <a:spcBef>
                          <a:spcPts val="600"/>
                        </a:spcBef>
                        <a:spcAft>
                          <a:spcPts val="800"/>
                        </a:spcAft>
                      </a:pPr>
                      <a:r>
                        <a:rPr lang="en-US" sz="2000">
                          <a:effectLst/>
                          <a:latin typeface="Times New Roman" panose="02020603050405020304" pitchFamily="18" charset="0"/>
                          <a:ea typeface="Times New Roman" panose="02020603050405020304" pitchFamily="18" charset="0"/>
                        </a:rPr>
                        <a:t>Symptomatic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542773"/>
                  </a:ext>
                </a:extLst>
              </a:tr>
              <a:tr h="896981">
                <a:tc>
                  <a:txBody>
                    <a:bodyPr/>
                    <a:lstStyle/>
                    <a:p>
                      <a:pPr marL="0" marR="0">
                        <a:lnSpc>
                          <a:spcPct val="106000"/>
                        </a:lnSpc>
                        <a:spcBef>
                          <a:spcPts val="600"/>
                        </a:spcBef>
                        <a:spcAft>
                          <a:spcPts val="800"/>
                        </a:spcAft>
                      </a:pPr>
                      <a:r>
                        <a:rPr lang="en-US" sz="2000">
                          <a:effectLst/>
                          <a:latin typeface="Times New Roman" panose="02020603050405020304" pitchFamily="18" charset="0"/>
                          <a:ea typeface="Times New Roman" panose="02020603050405020304" pitchFamily="18" charset="0"/>
                        </a:rPr>
                        <a:t>Significant change in aneurysm appearance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783563"/>
                  </a:ext>
                </a:extLst>
              </a:tr>
              <a:tr h="896981">
                <a:tc>
                  <a:txBody>
                    <a:bodyPr/>
                    <a:lstStyle/>
                    <a:p>
                      <a:pPr marL="0" marR="0">
                        <a:lnSpc>
                          <a:spcPct val="106000"/>
                        </a:lnSpc>
                        <a:spcBef>
                          <a:spcPts val="600"/>
                        </a:spcBef>
                        <a:spcAft>
                          <a:spcPts val="800"/>
                        </a:spcAft>
                      </a:pPr>
                      <a:r>
                        <a:rPr lang="en-US" sz="2000">
                          <a:effectLst/>
                          <a:latin typeface="Times New Roman" panose="02020603050405020304" pitchFamily="18" charset="0"/>
                          <a:ea typeface="Times New Roman" panose="02020603050405020304" pitchFamily="18" charset="0"/>
                        </a:rPr>
                        <a:t>Saccular aneurysm or presence of penetrating atherosclerotic ulcers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70461"/>
                  </a:ext>
                </a:extLst>
              </a:tr>
            </a:tbl>
          </a:graphicData>
        </a:graphic>
      </p:graphicFrame>
      <p:sp>
        <p:nvSpPr>
          <p:cNvPr id="6" name="TextBox 5">
            <a:extLst>
              <a:ext uri="{FF2B5EF4-FFF2-40B4-BE49-F238E27FC236}">
                <a16:creationId xmlns:a16="http://schemas.microsoft.com/office/drawing/2014/main" id="{D88A6820-6B0E-43F8-B162-6F06B293DA9F}"/>
              </a:ext>
            </a:extLst>
          </p:cNvPr>
          <p:cNvSpPr txBox="1"/>
          <p:nvPr/>
        </p:nvSpPr>
        <p:spPr>
          <a:xfrm>
            <a:off x="3729681" y="5842010"/>
            <a:ext cx="4038600" cy="276166"/>
          </a:xfrm>
          <a:prstGeom prst="rect">
            <a:avLst/>
          </a:prstGeom>
          <a:noFill/>
        </p:spPr>
        <p:txBody>
          <a:bodyPr wrap="square">
            <a:spAutoFit/>
          </a:bodyPr>
          <a:lstStyle/>
          <a:p>
            <a:pPr marL="0" marR="0">
              <a:lnSpc>
                <a:spcPct val="106000"/>
              </a:lnSpc>
              <a:spcBef>
                <a:spcPts val="600"/>
              </a:spcBef>
              <a:spcAft>
                <a:spcPts val="800"/>
              </a:spcAft>
            </a:pPr>
            <a:r>
              <a:rPr lang="en-US" sz="1200" b="1">
                <a:effectLst/>
                <a:latin typeface="Lub Dub Medium" panose="020B0603030403020204" pitchFamily="34" charset="0"/>
                <a:ea typeface="Times New Roman" panose="02020603050405020304" pitchFamily="18" charset="0"/>
              </a:rPr>
              <a:t>TAAA indicates thoracoabdominal aortic aneurysm.</a:t>
            </a:r>
            <a:endParaRPr lang="en-US" sz="1100" b="1">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0818341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116</a:t>
            </a:fld>
            <a:endParaRPr lang="en-US"/>
          </a:p>
        </p:txBody>
      </p:sp>
      <p:sp>
        <p:nvSpPr>
          <p:cNvPr id="3" name="TextBox 2">
            <a:extLst>
              <a:ext uri="{FF2B5EF4-FFF2-40B4-BE49-F238E27FC236}">
                <a16:creationId xmlns:a16="http://schemas.microsoft.com/office/drawing/2014/main" id="{F65C5312-B12D-5A47-FFA6-BC6A9B4D8556}"/>
              </a:ext>
            </a:extLst>
          </p:cNvPr>
          <p:cNvSpPr txBox="1"/>
          <p:nvPr/>
        </p:nvSpPr>
        <p:spPr>
          <a:xfrm>
            <a:off x="2630464" y="896034"/>
            <a:ext cx="9369472" cy="646331"/>
          </a:xfrm>
          <a:prstGeom prst="rect">
            <a:avLst/>
          </a:prstGeom>
          <a:noFill/>
        </p:spPr>
        <p:txBody>
          <a:bodyPr wrap="square">
            <a:spAutoFit/>
          </a:bodyPr>
          <a:lstStyle/>
          <a:p>
            <a:r>
              <a:rPr lang="en-US" sz="3600" b="1">
                <a:latin typeface="Lub Dub Medium" panose="020B0603030403020204" pitchFamily="34" charset="0"/>
              </a:rPr>
              <a:t>Open Versus Endovascular Repair of TAAA</a:t>
            </a:r>
          </a:p>
        </p:txBody>
      </p:sp>
      <p:graphicFrame>
        <p:nvGraphicFramePr>
          <p:cNvPr id="2" name="Table 1">
            <a:extLst>
              <a:ext uri="{FF2B5EF4-FFF2-40B4-BE49-F238E27FC236}">
                <a16:creationId xmlns:a16="http://schemas.microsoft.com/office/drawing/2014/main" id="{D36C7A45-C060-7673-301D-3051BE21987B}"/>
              </a:ext>
            </a:extLst>
          </p:cNvPr>
          <p:cNvGraphicFramePr>
            <a:graphicFrameLocks noGrp="1"/>
          </p:cNvGraphicFramePr>
          <p:nvPr>
            <p:extLst>
              <p:ext uri="{D42A27DB-BD31-4B8C-83A1-F6EECF244321}">
                <p14:modId xmlns:p14="http://schemas.microsoft.com/office/powerpoint/2010/main" val="2525146275"/>
              </p:ext>
            </p:extLst>
          </p:nvPr>
        </p:nvGraphicFramePr>
        <p:xfrm>
          <a:off x="1493837" y="1905000"/>
          <a:ext cx="11642726" cy="5105400"/>
        </p:xfrm>
        <a:graphic>
          <a:graphicData uri="http://schemas.openxmlformats.org/drawingml/2006/table">
            <a:tbl>
              <a:tblPr firstRow="1" firstCol="1" bandRow="1"/>
              <a:tblGrid>
                <a:gridCol w="1590397">
                  <a:extLst>
                    <a:ext uri="{9D8B030D-6E8A-4147-A177-3AD203B41FA5}">
                      <a16:colId xmlns:a16="http://schemas.microsoft.com/office/drawing/2014/main" val="399807778"/>
                    </a:ext>
                  </a:extLst>
                </a:gridCol>
                <a:gridCol w="1702166">
                  <a:extLst>
                    <a:ext uri="{9D8B030D-6E8A-4147-A177-3AD203B41FA5}">
                      <a16:colId xmlns:a16="http://schemas.microsoft.com/office/drawing/2014/main" val="3653270913"/>
                    </a:ext>
                  </a:extLst>
                </a:gridCol>
                <a:gridCol w="8350163">
                  <a:extLst>
                    <a:ext uri="{9D8B030D-6E8A-4147-A177-3AD203B41FA5}">
                      <a16:colId xmlns:a16="http://schemas.microsoft.com/office/drawing/2014/main" val="1331871937"/>
                    </a:ext>
                  </a:extLst>
                </a:gridCol>
              </a:tblGrid>
              <a:tr h="178492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Yu Gothic" panose="020B0400000000000000" pitchFamily="34" charset="-128"/>
                          <a:cs typeface="Times New Roman" panose="02020603050405020304" pitchFamily="18" charset="0"/>
                        </a:rPr>
                        <a:t>Recommendations for Open Versus Endovascular Repair of TAAA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Yu Gothic" panose="020B0400000000000000" pitchFamily="34" charset="-128"/>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3936861"/>
                  </a:ext>
                </a:extLst>
              </a:tr>
              <a:tr h="510968">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506544"/>
                  </a:ext>
                </a:extLst>
              </a:tr>
              <a:tr h="513142">
                <a:tc gridSpan="3">
                  <a:txBody>
                    <a:bodyPr/>
                    <a:lstStyle/>
                    <a:p>
                      <a:pPr marL="1689735" marR="0" indent="-1689735"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Ruptured TAAA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1570673"/>
                  </a:ext>
                </a:extLst>
              </a:tr>
              <a:tr h="67446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ruptured TAAA</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requiring intervention, open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12690"/>
                  </a:ext>
                </a:extLst>
              </a:tr>
              <a:tr h="162190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ruptured TAAA requiring intervention,</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provided that the patient is hemodynamically stable, endovascular repair may be reasonable in centers with endovascular expertise and access to appropriate endovascular stent grafts.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147488"/>
                  </a:ext>
                </a:extLst>
              </a:tr>
            </a:tbl>
          </a:graphicData>
        </a:graphic>
      </p:graphicFrame>
    </p:spTree>
    <p:extLst>
      <p:ext uri="{BB962C8B-B14F-4D97-AF65-F5344CB8AC3E}">
        <p14:creationId xmlns:p14="http://schemas.microsoft.com/office/powerpoint/2010/main" val="3321018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117</a:t>
            </a:fld>
            <a:endParaRPr lang="en-US"/>
          </a:p>
        </p:txBody>
      </p:sp>
      <p:sp>
        <p:nvSpPr>
          <p:cNvPr id="3" name="TextBox 2">
            <a:extLst>
              <a:ext uri="{FF2B5EF4-FFF2-40B4-BE49-F238E27FC236}">
                <a16:creationId xmlns:a16="http://schemas.microsoft.com/office/drawing/2014/main" id="{A46672DD-B34C-2864-234C-4658DE45121D}"/>
              </a:ext>
            </a:extLst>
          </p:cNvPr>
          <p:cNvSpPr txBox="1"/>
          <p:nvPr/>
        </p:nvSpPr>
        <p:spPr>
          <a:xfrm>
            <a:off x="1790699" y="1600200"/>
            <a:ext cx="11049000" cy="646331"/>
          </a:xfrm>
          <a:prstGeom prst="rect">
            <a:avLst/>
          </a:prstGeom>
          <a:noFill/>
        </p:spPr>
        <p:txBody>
          <a:bodyPr wrap="square">
            <a:spAutoFit/>
          </a:bodyPr>
          <a:lstStyle/>
          <a:p>
            <a:r>
              <a:rPr lang="en-US" sz="3600" b="1">
                <a:latin typeface="Lub Dub Medium" panose="020B0603030403020204" pitchFamily="34" charset="0"/>
              </a:rPr>
              <a:t>Open Versus Endovascular Repair of TAAA (con’t.)</a:t>
            </a:r>
          </a:p>
        </p:txBody>
      </p:sp>
      <p:graphicFrame>
        <p:nvGraphicFramePr>
          <p:cNvPr id="2" name="Table 1">
            <a:extLst>
              <a:ext uri="{FF2B5EF4-FFF2-40B4-BE49-F238E27FC236}">
                <a16:creationId xmlns:a16="http://schemas.microsoft.com/office/drawing/2014/main" id="{07C876E6-B7C0-FBA5-A146-274A675C83B0}"/>
              </a:ext>
            </a:extLst>
          </p:cNvPr>
          <p:cNvGraphicFramePr>
            <a:graphicFrameLocks noGrp="1"/>
          </p:cNvGraphicFramePr>
          <p:nvPr>
            <p:extLst>
              <p:ext uri="{D42A27DB-BD31-4B8C-83A1-F6EECF244321}">
                <p14:modId xmlns:p14="http://schemas.microsoft.com/office/powerpoint/2010/main" val="3026501719"/>
              </p:ext>
            </p:extLst>
          </p:nvPr>
        </p:nvGraphicFramePr>
        <p:xfrm>
          <a:off x="2109384" y="2514600"/>
          <a:ext cx="10411631" cy="4571999"/>
        </p:xfrm>
        <a:graphic>
          <a:graphicData uri="http://schemas.openxmlformats.org/drawingml/2006/table">
            <a:tbl>
              <a:tblPr firstRow="1" firstCol="1" bandRow="1"/>
              <a:tblGrid>
                <a:gridCol w="1422230">
                  <a:extLst>
                    <a:ext uri="{9D8B030D-6E8A-4147-A177-3AD203B41FA5}">
                      <a16:colId xmlns:a16="http://schemas.microsoft.com/office/drawing/2014/main" val="2478630089"/>
                    </a:ext>
                  </a:extLst>
                </a:gridCol>
                <a:gridCol w="1522180">
                  <a:extLst>
                    <a:ext uri="{9D8B030D-6E8A-4147-A177-3AD203B41FA5}">
                      <a16:colId xmlns:a16="http://schemas.microsoft.com/office/drawing/2014/main" val="361687195"/>
                    </a:ext>
                  </a:extLst>
                </a:gridCol>
                <a:gridCol w="7467221">
                  <a:extLst>
                    <a:ext uri="{9D8B030D-6E8A-4147-A177-3AD203B41FA5}">
                      <a16:colId xmlns:a16="http://schemas.microsoft.com/office/drawing/2014/main" val="3312795750"/>
                    </a:ext>
                  </a:extLst>
                </a:gridCol>
              </a:tblGrid>
              <a:tr h="685827">
                <a:tc gridSpan="3">
                  <a:txBody>
                    <a:bodyPr/>
                    <a:lstStyle/>
                    <a:p>
                      <a:pPr marL="1689735" marR="0" indent="-1689735"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Intact TAAA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0554480"/>
                  </a:ext>
                </a:extLst>
              </a:tr>
              <a:tr h="194308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a:ea typeface="Times New Roman" panose="02020603050405020304" pitchFamily="18" charset="0"/>
                          <a:cs typeface="Times New Roman"/>
                        </a:rPr>
                        <a:t>In patients with Marfan syndrome, Loeys-Dietz syndrome, or vascular Ehlers-Danlos syndrome and intact TAAA requiring intervention, open repair is recommended over endovascular repair.</a:t>
                      </a:r>
                      <a:endParaRPr lang="en-US" sz="1800" b="1" baseline="300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645038"/>
                  </a:ext>
                </a:extLst>
              </a:tr>
              <a:tr h="194308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intact degenerative TAAA and suitable anatomy, endovascular repair with fenestrated stent grafts, branched stent grafts, or both may be considered in centers with endovascular expertise and access to appropriate endovascular stent grafts.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577656"/>
                  </a:ext>
                </a:extLst>
              </a:tr>
            </a:tbl>
          </a:graphicData>
        </a:graphic>
      </p:graphicFrame>
    </p:spTree>
    <p:extLst>
      <p:ext uri="{BB962C8B-B14F-4D97-AF65-F5344CB8AC3E}">
        <p14:creationId xmlns:p14="http://schemas.microsoft.com/office/powerpoint/2010/main" val="1458432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118</a:t>
            </a:fld>
            <a:endParaRPr lang="en-US"/>
          </a:p>
        </p:txBody>
      </p:sp>
      <p:sp>
        <p:nvSpPr>
          <p:cNvPr id="3" name="TextBox 2">
            <a:extLst>
              <a:ext uri="{FF2B5EF4-FFF2-40B4-BE49-F238E27FC236}">
                <a16:creationId xmlns:a16="http://schemas.microsoft.com/office/drawing/2014/main" id="{2EE10506-39B9-ADFA-1B2D-25B4C7788705}"/>
              </a:ext>
            </a:extLst>
          </p:cNvPr>
          <p:cNvSpPr txBox="1"/>
          <p:nvPr/>
        </p:nvSpPr>
        <p:spPr>
          <a:xfrm>
            <a:off x="4019549" y="914400"/>
            <a:ext cx="6591301" cy="646331"/>
          </a:xfrm>
          <a:prstGeom prst="rect">
            <a:avLst/>
          </a:prstGeom>
          <a:noFill/>
        </p:spPr>
        <p:txBody>
          <a:bodyPr wrap="square">
            <a:spAutoFit/>
          </a:bodyPr>
          <a:lstStyle/>
          <a:p>
            <a:r>
              <a:rPr lang="en-US" sz="3600" b="1">
                <a:latin typeface="Lub Dub Medium" panose="020B0603030403020204" pitchFamily="34" charset="0"/>
              </a:rPr>
              <a:t>TAAA Spinal Cord Protection</a:t>
            </a:r>
          </a:p>
        </p:txBody>
      </p:sp>
      <p:graphicFrame>
        <p:nvGraphicFramePr>
          <p:cNvPr id="2" name="Table 1">
            <a:extLst>
              <a:ext uri="{FF2B5EF4-FFF2-40B4-BE49-F238E27FC236}">
                <a16:creationId xmlns:a16="http://schemas.microsoft.com/office/drawing/2014/main" id="{313DF069-298F-E9B9-C0BC-06BB2758A599}"/>
              </a:ext>
            </a:extLst>
          </p:cNvPr>
          <p:cNvGraphicFramePr>
            <a:graphicFrameLocks noGrp="1"/>
          </p:cNvGraphicFramePr>
          <p:nvPr>
            <p:extLst>
              <p:ext uri="{D42A27DB-BD31-4B8C-83A1-F6EECF244321}">
                <p14:modId xmlns:p14="http://schemas.microsoft.com/office/powerpoint/2010/main" val="3405524590"/>
              </p:ext>
            </p:extLst>
          </p:nvPr>
        </p:nvGraphicFramePr>
        <p:xfrm>
          <a:off x="1836737" y="1981200"/>
          <a:ext cx="10956926" cy="4917472"/>
        </p:xfrm>
        <a:graphic>
          <a:graphicData uri="http://schemas.openxmlformats.org/drawingml/2006/table">
            <a:tbl>
              <a:tblPr firstRow="1" firstCol="1" bandRow="1"/>
              <a:tblGrid>
                <a:gridCol w="1496717">
                  <a:extLst>
                    <a:ext uri="{9D8B030D-6E8A-4147-A177-3AD203B41FA5}">
                      <a16:colId xmlns:a16="http://schemas.microsoft.com/office/drawing/2014/main" val="2990626797"/>
                    </a:ext>
                  </a:extLst>
                </a:gridCol>
                <a:gridCol w="1601902">
                  <a:extLst>
                    <a:ext uri="{9D8B030D-6E8A-4147-A177-3AD203B41FA5}">
                      <a16:colId xmlns:a16="http://schemas.microsoft.com/office/drawing/2014/main" val="3960463311"/>
                    </a:ext>
                  </a:extLst>
                </a:gridCol>
                <a:gridCol w="7858307">
                  <a:extLst>
                    <a:ext uri="{9D8B030D-6E8A-4147-A177-3AD203B41FA5}">
                      <a16:colId xmlns:a16="http://schemas.microsoft.com/office/drawing/2014/main" val="3475629627"/>
                    </a:ext>
                  </a:extLst>
                </a:gridCol>
              </a:tblGrid>
              <a:tr h="149403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Yu Gothic" panose="020B0400000000000000" pitchFamily="34" charset="-128"/>
                          <a:cs typeface="Times New Roman" panose="02020603050405020304" pitchFamily="18" charset="0"/>
                        </a:rPr>
                        <a:t>Recommendations for TAAA Spinal Cord Protection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Yu Gothic" panose="020B0400000000000000" pitchFamily="34" charset="-128"/>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492882"/>
                  </a:ext>
                </a:extLst>
              </a:tr>
              <a:tr h="68543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532226"/>
                  </a:ext>
                </a:extLst>
              </a:tr>
              <a:tr h="135758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open TAAA repair who are at high risk for SCI, cerebrospinal fluid drainage is recommended to reduce the incidence of temporary SCI, permanent SCI, or both.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958907"/>
                  </a:ext>
                </a:extLst>
              </a:tr>
              <a:tr h="1380419">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who experience delayed spinal cord dysfunction after either open or endovascular TAAA repair, timely measures to optimize spinal cord perfusion and decrease intrathecal pressure are recommended (Table 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246106"/>
                  </a:ext>
                </a:extLst>
              </a:tr>
            </a:tbl>
          </a:graphicData>
        </a:graphic>
      </p:graphicFrame>
    </p:spTree>
    <p:extLst>
      <p:ext uri="{BB962C8B-B14F-4D97-AF65-F5344CB8AC3E}">
        <p14:creationId xmlns:p14="http://schemas.microsoft.com/office/powerpoint/2010/main" val="8091885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119</a:t>
            </a:fld>
            <a:endParaRPr lang="en-US"/>
          </a:p>
        </p:txBody>
      </p:sp>
      <p:sp>
        <p:nvSpPr>
          <p:cNvPr id="3" name="TextBox 2">
            <a:extLst>
              <a:ext uri="{FF2B5EF4-FFF2-40B4-BE49-F238E27FC236}">
                <a16:creationId xmlns:a16="http://schemas.microsoft.com/office/drawing/2014/main" id="{0FBA6618-85BE-035E-7CEE-15B5CA05051B}"/>
              </a:ext>
            </a:extLst>
          </p:cNvPr>
          <p:cNvSpPr txBox="1"/>
          <p:nvPr/>
        </p:nvSpPr>
        <p:spPr>
          <a:xfrm>
            <a:off x="2495549" y="1295400"/>
            <a:ext cx="9639301" cy="954107"/>
          </a:xfrm>
          <a:prstGeom prst="rect">
            <a:avLst/>
          </a:prstGeom>
          <a:noFill/>
        </p:spPr>
        <p:txBody>
          <a:bodyPr wrap="square">
            <a:spAutoFit/>
          </a:bodyPr>
          <a:lstStyle/>
          <a:p>
            <a:r>
              <a:rPr lang="en-US" sz="2800" b="1">
                <a:latin typeface="Lub Dub Medium" panose="020B0603030403020204" pitchFamily="34" charset="0"/>
              </a:rPr>
              <a:t>Table 20. Measures to Optimize Spinal Cord and End-Organ Perfusion</a:t>
            </a:r>
          </a:p>
        </p:txBody>
      </p:sp>
      <p:graphicFrame>
        <p:nvGraphicFramePr>
          <p:cNvPr id="2" name="Table 1">
            <a:extLst>
              <a:ext uri="{FF2B5EF4-FFF2-40B4-BE49-F238E27FC236}">
                <a16:creationId xmlns:a16="http://schemas.microsoft.com/office/drawing/2014/main" id="{0AE948FB-4EBA-08C4-BC69-68B7541AF2C7}"/>
              </a:ext>
            </a:extLst>
          </p:cNvPr>
          <p:cNvGraphicFramePr>
            <a:graphicFrameLocks noGrp="1"/>
          </p:cNvGraphicFramePr>
          <p:nvPr>
            <p:extLst>
              <p:ext uri="{D42A27DB-BD31-4B8C-83A1-F6EECF244321}">
                <p14:modId xmlns:p14="http://schemas.microsoft.com/office/powerpoint/2010/main" val="3064995957"/>
              </p:ext>
            </p:extLst>
          </p:nvPr>
        </p:nvGraphicFramePr>
        <p:xfrm>
          <a:off x="3910647" y="2591672"/>
          <a:ext cx="6809106" cy="3046255"/>
        </p:xfrm>
        <a:graphic>
          <a:graphicData uri="http://schemas.openxmlformats.org/drawingml/2006/table">
            <a:tbl>
              <a:tblPr firstRow="1" firstCol="1" bandRow="1"/>
              <a:tblGrid>
                <a:gridCol w="6809106">
                  <a:extLst>
                    <a:ext uri="{9D8B030D-6E8A-4147-A177-3AD203B41FA5}">
                      <a16:colId xmlns:a16="http://schemas.microsoft.com/office/drawing/2014/main" val="2805601099"/>
                    </a:ext>
                  </a:extLst>
                </a:gridCol>
              </a:tblGrid>
              <a:tr h="609251">
                <a:tc>
                  <a:txBody>
                    <a:bodyPr/>
                    <a:lstStyle/>
                    <a:p>
                      <a:pPr marL="0" marR="0">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Cardioversion for tachyarrhythmias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696566"/>
                  </a:ext>
                </a:extLst>
              </a:tr>
              <a:tr h="609251">
                <a:tc>
                  <a:txBody>
                    <a:bodyPr/>
                    <a:lstStyle/>
                    <a:p>
                      <a:pPr marL="0" marR="0">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Insertion of cerebrospinal fluid drain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440499"/>
                  </a:ext>
                </a:extLst>
              </a:tr>
              <a:tr h="609251">
                <a:tc>
                  <a:txBody>
                    <a:bodyPr/>
                    <a:lstStyle/>
                    <a:p>
                      <a:pPr marL="0" marR="0">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Increase mean arterial pressure to &gt;100 mm Hg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291333"/>
                  </a:ext>
                </a:extLst>
              </a:tr>
              <a:tr h="609251">
                <a:tc>
                  <a:txBody>
                    <a:bodyPr/>
                    <a:lstStyle/>
                    <a:p>
                      <a:pPr marL="0" marR="0">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Transfuse to a hemoglobin &gt;10 g/dL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896044"/>
                  </a:ext>
                </a:extLst>
              </a:tr>
              <a:tr h="609251">
                <a:tc>
                  <a:txBody>
                    <a:bodyPr/>
                    <a:lstStyle/>
                    <a:p>
                      <a:pPr marL="0" marR="0">
                        <a:lnSpc>
                          <a:spcPct val="107000"/>
                        </a:lnSpc>
                        <a:spcBef>
                          <a:spcPts val="60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Volume resuscitation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111750"/>
                  </a:ext>
                </a:extLst>
              </a:tr>
            </a:tbl>
          </a:graphicData>
        </a:graphic>
      </p:graphicFrame>
    </p:spTree>
    <p:extLst>
      <p:ext uri="{BB962C8B-B14F-4D97-AF65-F5344CB8AC3E}">
        <p14:creationId xmlns:p14="http://schemas.microsoft.com/office/powerpoint/2010/main" val="45852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4F708-E044-875D-7BC1-0285068BF957}"/>
              </a:ext>
            </a:extLst>
          </p:cNvPr>
          <p:cNvSpPr>
            <a:spLocks noGrp="1"/>
          </p:cNvSpPr>
          <p:nvPr>
            <p:ph type="sldNum" sz="quarter" idx="4"/>
          </p:nvPr>
        </p:nvSpPr>
        <p:spPr/>
        <p:txBody>
          <a:bodyPr/>
          <a:lstStyle/>
          <a:p>
            <a:fld id="{01CD3B2E-BC1C-6C4D-9D91-A67B950EE325}" type="slidenum">
              <a:rPr lang="en-US" smtClean="0"/>
              <a:pPr/>
              <a:t>12</a:t>
            </a:fld>
            <a:endParaRPr lang="en-US"/>
          </a:p>
        </p:txBody>
      </p:sp>
      <p:sp>
        <p:nvSpPr>
          <p:cNvPr id="7" name="Title 2">
            <a:extLst>
              <a:ext uri="{FF2B5EF4-FFF2-40B4-BE49-F238E27FC236}">
                <a16:creationId xmlns:a16="http://schemas.microsoft.com/office/drawing/2014/main" id="{212DA30D-D6C6-DD66-B722-83D5D3E07555}"/>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8" name="TextBox 7">
            <a:extLst>
              <a:ext uri="{FF2B5EF4-FFF2-40B4-BE49-F238E27FC236}">
                <a16:creationId xmlns:a16="http://schemas.microsoft.com/office/drawing/2014/main" id="{500060A8-2EF8-04B8-0198-E7DE16D8C146}"/>
              </a:ext>
            </a:extLst>
          </p:cNvPr>
          <p:cNvSpPr txBox="1"/>
          <p:nvPr/>
        </p:nvSpPr>
        <p:spPr>
          <a:xfrm>
            <a:off x="2514600" y="2775972"/>
            <a:ext cx="9601200" cy="2677656"/>
          </a:xfrm>
          <a:prstGeom prst="rect">
            <a:avLst/>
          </a:prstGeom>
          <a:noFill/>
        </p:spPr>
        <p:txBody>
          <a:bodyPr wrap="square">
            <a:spAutoFit/>
          </a:bodyPr>
          <a:lstStyle/>
          <a:p>
            <a:r>
              <a:rPr lang="en-US" sz="2800">
                <a:latin typeface="Lub Dub Medium" panose="020B0603030403020204" pitchFamily="34" charset="0"/>
              </a:rPr>
              <a:t>8.	Patients with acute type A aortic dissection, if clinically stable, should be considered for transfer to a high-volume aortic center to improve survival. The operative repair of type A aortic dissection should entail at least an open distal anastomosis rather than just a simple supracoronary interposition graft. </a:t>
            </a:r>
          </a:p>
        </p:txBody>
      </p:sp>
    </p:spTree>
    <p:extLst>
      <p:ext uri="{BB962C8B-B14F-4D97-AF65-F5344CB8AC3E}">
        <p14:creationId xmlns:p14="http://schemas.microsoft.com/office/powerpoint/2010/main" val="858716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120</a:t>
            </a:fld>
            <a:endParaRPr lang="en-US"/>
          </a:p>
        </p:txBody>
      </p:sp>
      <p:sp>
        <p:nvSpPr>
          <p:cNvPr id="3" name="TextBox 2">
            <a:extLst>
              <a:ext uri="{FF2B5EF4-FFF2-40B4-BE49-F238E27FC236}">
                <a16:creationId xmlns:a16="http://schemas.microsoft.com/office/drawing/2014/main" id="{EFD8955E-7F9E-9CD2-7224-12DEBF20E6E0}"/>
              </a:ext>
            </a:extLst>
          </p:cNvPr>
          <p:cNvSpPr txBox="1"/>
          <p:nvPr/>
        </p:nvSpPr>
        <p:spPr>
          <a:xfrm>
            <a:off x="2400300" y="914400"/>
            <a:ext cx="9829800" cy="646331"/>
          </a:xfrm>
          <a:prstGeom prst="rect">
            <a:avLst/>
          </a:prstGeom>
          <a:noFill/>
        </p:spPr>
        <p:txBody>
          <a:bodyPr wrap="square">
            <a:spAutoFit/>
          </a:bodyPr>
          <a:lstStyle/>
          <a:p>
            <a:r>
              <a:rPr lang="en-US" sz="3600" b="1">
                <a:latin typeface="Lub Dub Medium" panose="020B0603030403020204" pitchFamily="34" charset="0"/>
              </a:rPr>
              <a:t>TAAA Renal and Visceral Organ Protection </a:t>
            </a:r>
          </a:p>
        </p:txBody>
      </p:sp>
      <p:graphicFrame>
        <p:nvGraphicFramePr>
          <p:cNvPr id="2" name="Table 1">
            <a:extLst>
              <a:ext uri="{FF2B5EF4-FFF2-40B4-BE49-F238E27FC236}">
                <a16:creationId xmlns:a16="http://schemas.microsoft.com/office/drawing/2014/main" id="{ED4CDD25-0DA7-9360-9C88-8E309D74B37E}"/>
              </a:ext>
            </a:extLst>
          </p:cNvPr>
          <p:cNvGraphicFramePr>
            <a:graphicFrameLocks noGrp="1"/>
          </p:cNvGraphicFramePr>
          <p:nvPr>
            <p:extLst>
              <p:ext uri="{D42A27DB-BD31-4B8C-83A1-F6EECF244321}">
                <p14:modId xmlns:p14="http://schemas.microsoft.com/office/powerpoint/2010/main" val="2682376890"/>
              </p:ext>
            </p:extLst>
          </p:nvPr>
        </p:nvGraphicFramePr>
        <p:xfrm>
          <a:off x="2027237" y="2057400"/>
          <a:ext cx="10575925" cy="4750720"/>
        </p:xfrm>
        <a:graphic>
          <a:graphicData uri="http://schemas.openxmlformats.org/drawingml/2006/table">
            <a:tbl>
              <a:tblPr firstRow="1" firstCol="1" bandRow="1"/>
              <a:tblGrid>
                <a:gridCol w="1444671">
                  <a:extLst>
                    <a:ext uri="{9D8B030D-6E8A-4147-A177-3AD203B41FA5}">
                      <a16:colId xmlns:a16="http://schemas.microsoft.com/office/drawing/2014/main" val="2090395608"/>
                    </a:ext>
                  </a:extLst>
                </a:gridCol>
                <a:gridCol w="1546200">
                  <a:extLst>
                    <a:ext uri="{9D8B030D-6E8A-4147-A177-3AD203B41FA5}">
                      <a16:colId xmlns:a16="http://schemas.microsoft.com/office/drawing/2014/main" val="2639245007"/>
                    </a:ext>
                  </a:extLst>
                </a:gridCol>
                <a:gridCol w="7585054">
                  <a:extLst>
                    <a:ext uri="{9D8B030D-6E8A-4147-A177-3AD203B41FA5}">
                      <a16:colId xmlns:a16="http://schemas.microsoft.com/office/drawing/2014/main" val="1072811899"/>
                    </a:ext>
                  </a:extLst>
                </a:gridCol>
              </a:tblGrid>
              <a:tr h="153070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Yu Gothic" panose="020B0400000000000000" pitchFamily="34" charset="-128"/>
                          <a:cs typeface="Times New Roman" panose="02020603050405020304" pitchFamily="18" charset="0"/>
                        </a:rPr>
                        <a:t>Recommendations for TAAA Renal and Visceral Organ Protection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Yu Gothic" panose="020B0400000000000000" pitchFamily="34" charset="-128"/>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5111958"/>
                  </a:ext>
                </a:extLst>
              </a:tr>
              <a:tr h="438195">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68464"/>
                  </a:ext>
                </a:extLst>
              </a:tr>
              <a:tr h="139090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open repair of TAAA involving the renal arteries, cold blood or crystalloid renal perfusion is recommended to provide effective protection against renal injury.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175784"/>
                  </a:ext>
                </a:extLst>
              </a:tr>
              <a:tr h="139090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open or endovascular TAAA repair who have end-organ ischemia or significant stenoses from atherosclerotic visceral or renal artery disease, additional revascularization procedures are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148392"/>
                  </a:ext>
                </a:extLst>
              </a:tr>
            </a:tbl>
          </a:graphicData>
        </a:graphic>
      </p:graphicFrame>
    </p:spTree>
    <p:extLst>
      <p:ext uri="{BB962C8B-B14F-4D97-AF65-F5344CB8AC3E}">
        <p14:creationId xmlns:p14="http://schemas.microsoft.com/office/powerpoint/2010/main" val="22118472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121</a:t>
            </a:fld>
            <a:endParaRPr lang="en-US"/>
          </a:p>
        </p:txBody>
      </p:sp>
      <p:sp>
        <p:nvSpPr>
          <p:cNvPr id="3" name="TextBox 2">
            <a:extLst>
              <a:ext uri="{FF2B5EF4-FFF2-40B4-BE49-F238E27FC236}">
                <a16:creationId xmlns:a16="http://schemas.microsoft.com/office/drawing/2014/main" id="{4169DD41-AAEA-34BE-1AF8-E5E5CC15C326}"/>
              </a:ext>
            </a:extLst>
          </p:cNvPr>
          <p:cNvSpPr txBox="1"/>
          <p:nvPr/>
        </p:nvSpPr>
        <p:spPr>
          <a:xfrm>
            <a:off x="2571750" y="990600"/>
            <a:ext cx="9486900" cy="646331"/>
          </a:xfrm>
          <a:prstGeom prst="rect">
            <a:avLst/>
          </a:prstGeom>
          <a:noFill/>
        </p:spPr>
        <p:txBody>
          <a:bodyPr wrap="square">
            <a:spAutoFit/>
          </a:bodyPr>
          <a:lstStyle/>
          <a:p>
            <a:r>
              <a:rPr lang="en-US" sz="3600" b="1">
                <a:latin typeface="Lub Dub Medium" panose="020B0603030403020204" pitchFamily="34" charset="0"/>
              </a:rPr>
              <a:t>Access During Endovascular Repair of AAA</a:t>
            </a:r>
          </a:p>
        </p:txBody>
      </p:sp>
      <p:graphicFrame>
        <p:nvGraphicFramePr>
          <p:cNvPr id="2" name="Table 1">
            <a:extLst>
              <a:ext uri="{FF2B5EF4-FFF2-40B4-BE49-F238E27FC236}">
                <a16:creationId xmlns:a16="http://schemas.microsoft.com/office/drawing/2014/main" id="{F2DA9936-3947-369D-EAEA-7EA136B8AAEA}"/>
              </a:ext>
            </a:extLst>
          </p:cNvPr>
          <p:cNvGraphicFramePr>
            <a:graphicFrameLocks noGrp="1"/>
          </p:cNvGraphicFramePr>
          <p:nvPr>
            <p:extLst>
              <p:ext uri="{D42A27DB-BD31-4B8C-83A1-F6EECF244321}">
                <p14:modId xmlns:p14="http://schemas.microsoft.com/office/powerpoint/2010/main" val="4234703497"/>
              </p:ext>
            </p:extLst>
          </p:nvPr>
        </p:nvGraphicFramePr>
        <p:xfrm>
          <a:off x="2352675" y="2133600"/>
          <a:ext cx="9925050" cy="4846756"/>
        </p:xfrm>
        <a:graphic>
          <a:graphicData uri="http://schemas.openxmlformats.org/drawingml/2006/table">
            <a:tbl>
              <a:tblPr firstRow="1" firstCol="1" bandRow="1"/>
              <a:tblGrid>
                <a:gridCol w="1070874">
                  <a:extLst>
                    <a:ext uri="{9D8B030D-6E8A-4147-A177-3AD203B41FA5}">
                      <a16:colId xmlns:a16="http://schemas.microsoft.com/office/drawing/2014/main" val="177794464"/>
                    </a:ext>
                  </a:extLst>
                </a:gridCol>
                <a:gridCol w="1052671">
                  <a:extLst>
                    <a:ext uri="{9D8B030D-6E8A-4147-A177-3AD203B41FA5}">
                      <a16:colId xmlns:a16="http://schemas.microsoft.com/office/drawing/2014/main" val="3269498070"/>
                    </a:ext>
                  </a:extLst>
                </a:gridCol>
                <a:gridCol w="7801505">
                  <a:extLst>
                    <a:ext uri="{9D8B030D-6E8A-4147-A177-3AD203B41FA5}">
                      <a16:colId xmlns:a16="http://schemas.microsoft.com/office/drawing/2014/main" val="3356229670"/>
                    </a:ext>
                  </a:extLst>
                </a:gridCol>
              </a:tblGrid>
              <a:tr h="2019095">
                <a:tc gridSpan="3">
                  <a:txBody>
                    <a:bodyPr/>
                    <a:lstStyle/>
                    <a:p>
                      <a:pPr marL="0" marR="0" fontAlgn="base">
                        <a:lnSpc>
                          <a:spcPct val="200000"/>
                        </a:lnSpc>
                        <a:spcBef>
                          <a:spcPts val="600"/>
                        </a:spcBef>
                        <a:spcAft>
                          <a:spcPts val="1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Access During Endovascular Repair of AAA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1800">
                          <a:solidFill>
                            <a:srgbClr val="000000"/>
                          </a:solidFill>
                          <a:effectLst/>
                          <a:latin typeface="Times New Roman" panose="02020603050405020304" pitchFamily="18" charset="0"/>
                          <a:ea typeface="Arial Narrow" panose="020B0606020202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0866037"/>
                  </a:ext>
                </a:extLst>
              </a:tr>
              <a:tr h="423552">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364243"/>
                  </a:ext>
                </a:extLst>
              </a:tr>
              <a:tr h="2343537">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a:tabLst>
                          <a:tab pos="249555"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endovascular repair of AAA who have suitable common femoral artery anatomy, ultrasound-guided percutaneous access and closure is recommended over open cutdown to reduce operative time, blood loss, length of stay, time to wound healing, and pain.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974121"/>
                  </a:ext>
                </a:extLst>
              </a:tr>
            </a:tbl>
          </a:graphicData>
        </a:graphic>
      </p:graphicFrame>
    </p:spTree>
    <p:extLst>
      <p:ext uri="{BB962C8B-B14F-4D97-AF65-F5344CB8AC3E}">
        <p14:creationId xmlns:p14="http://schemas.microsoft.com/office/powerpoint/2010/main" val="8602347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122</a:t>
            </a:fld>
            <a:endParaRPr lang="en-US"/>
          </a:p>
        </p:txBody>
      </p:sp>
      <p:sp>
        <p:nvSpPr>
          <p:cNvPr id="3" name="TextBox 2">
            <a:extLst>
              <a:ext uri="{FF2B5EF4-FFF2-40B4-BE49-F238E27FC236}">
                <a16:creationId xmlns:a16="http://schemas.microsoft.com/office/drawing/2014/main" id="{1D5265CD-8510-65AE-4F96-48441E4CAF3B}"/>
              </a:ext>
            </a:extLst>
          </p:cNvPr>
          <p:cNvSpPr txBox="1"/>
          <p:nvPr/>
        </p:nvSpPr>
        <p:spPr>
          <a:xfrm>
            <a:off x="4495800" y="314994"/>
            <a:ext cx="5505450" cy="646331"/>
          </a:xfrm>
          <a:prstGeom prst="rect">
            <a:avLst/>
          </a:prstGeom>
          <a:noFill/>
        </p:spPr>
        <p:txBody>
          <a:bodyPr wrap="square">
            <a:spAutoFit/>
          </a:bodyPr>
          <a:lstStyle/>
          <a:p>
            <a:r>
              <a:rPr lang="en-US" sz="3600" b="1">
                <a:latin typeface="Lub Dub Medium" panose="020B0603030403020204" pitchFamily="34" charset="0"/>
              </a:rPr>
              <a:t>Repair of Ruptured AAA</a:t>
            </a:r>
          </a:p>
        </p:txBody>
      </p:sp>
      <p:graphicFrame>
        <p:nvGraphicFramePr>
          <p:cNvPr id="2" name="Table 1">
            <a:extLst>
              <a:ext uri="{FF2B5EF4-FFF2-40B4-BE49-F238E27FC236}">
                <a16:creationId xmlns:a16="http://schemas.microsoft.com/office/drawing/2014/main" id="{2D4C5ED0-BE8A-02D4-DBA9-436F4FD1A7C3}"/>
              </a:ext>
            </a:extLst>
          </p:cNvPr>
          <p:cNvGraphicFramePr>
            <a:graphicFrameLocks noGrp="1"/>
          </p:cNvGraphicFramePr>
          <p:nvPr>
            <p:extLst>
              <p:ext uri="{D42A27DB-BD31-4B8C-83A1-F6EECF244321}">
                <p14:modId xmlns:p14="http://schemas.microsoft.com/office/powerpoint/2010/main" val="2303076719"/>
              </p:ext>
            </p:extLst>
          </p:nvPr>
        </p:nvGraphicFramePr>
        <p:xfrm>
          <a:off x="1371600" y="1295400"/>
          <a:ext cx="11458575" cy="5938004"/>
        </p:xfrm>
        <a:graphic>
          <a:graphicData uri="http://schemas.openxmlformats.org/drawingml/2006/table">
            <a:tbl>
              <a:tblPr firstRow="1" firstCol="1" bandRow="1"/>
              <a:tblGrid>
                <a:gridCol w="1207150">
                  <a:extLst>
                    <a:ext uri="{9D8B030D-6E8A-4147-A177-3AD203B41FA5}">
                      <a16:colId xmlns:a16="http://schemas.microsoft.com/office/drawing/2014/main" val="1391409093"/>
                    </a:ext>
                  </a:extLst>
                </a:gridCol>
                <a:gridCol w="1187302">
                  <a:extLst>
                    <a:ext uri="{9D8B030D-6E8A-4147-A177-3AD203B41FA5}">
                      <a16:colId xmlns:a16="http://schemas.microsoft.com/office/drawing/2014/main" val="3849891287"/>
                    </a:ext>
                  </a:extLst>
                </a:gridCol>
                <a:gridCol w="9064123">
                  <a:extLst>
                    <a:ext uri="{9D8B030D-6E8A-4147-A177-3AD203B41FA5}">
                      <a16:colId xmlns:a16="http://schemas.microsoft.com/office/drawing/2014/main" val="3616711422"/>
                    </a:ext>
                  </a:extLst>
                </a:gridCol>
              </a:tblGrid>
              <a:tr h="1192801">
                <a:tc gridSpan="3">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Recommendations Repair of Ruptured AAA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1800">
                          <a:solidFill>
                            <a:srgbClr val="000000"/>
                          </a:solidFill>
                          <a:effectLst/>
                          <a:latin typeface="Times New Roman" panose="02020603050405020304" pitchFamily="18" charset="0"/>
                          <a:ea typeface="Arial Narrow" panose="020B0606020202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6826639"/>
                  </a:ext>
                </a:extLst>
              </a:tr>
              <a:tr h="440454">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519328"/>
                  </a:ext>
                </a:extLst>
              </a:tr>
              <a:tr h="1072114">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ruptured AAA who are hemodynamically stable, CT imaging is recommended to evaluate whether the AAA is amenable to endovascular 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534584"/>
                  </a:ext>
                </a:extLst>
              </a:tr>
              <a:tr h="1072114">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ruptured AAA who have suitable anatomy, endovascular repair is recommended over open repair to reduce the risk of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038178"/>
                  </a:ext>
                </a:extLst>
              </a:tr>
              <a:tr h="1072114">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endovascular repair for ruptured AAA, local anesthesia is preferred to general anesthesia to reduce risk of perioperative mortality.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06401"/>
                  </a:ext>
                </a:extLst>
              </a:tr>
              <a:tr h="941602">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600"/>
                        </a:spcBef>
                        <a:spcAft>
                          <a:spcPts val="14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ruptured AAA, permissive hypotension can be beneficial to decrease the rate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0" marR="8560" marT="8560" marB="85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215996"/>
                  </a:ext>
                </a:extLst>
              </a:tr>
            </a:tbl>
          </a:graphicData>
        </a:graphic>
      </p:graphicFrame>
    </p:spTree>
    <p:extLst>
      <p:ext uri="{BB962C8B-B14F-4D97-AF65-F5344CB8AC3E}">
        <p14:creationId xmlns:p14="http://schemas.microsoft.com/office/powerpoint/2010/main" val="25256943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123</a:t>
            </a:fld>
            <a:endParaRPr lang="en-US"/>
          </a:p>
        </p:txBody>
      </p:sp>
      <p:sp>
        <p:nvSpPr>
          <p:cNvPr id="3" name="TextBox 2">
            <a:extLst>
              <a:ext uri="{FF2B5EF4-FFF2-40B4-BE49-F238E27FC236}">
                <a16:creationId xmlns:a16="http://schemas.microsoft.com/office/drawing/2014/main" id="{A6CAFC19-9DE9-EB94-3DC1-627DC33F701D}"/>
              </a:ext>
            </a:extLst>
          </p:cNvPr>
          <p:cNvSpPr txBox="1"/>
          <p:nvPr/>
        </p:nvSpPr>
        <p:spPr>
          <a:xfrm>
            <a:off x="4267200" y="609600"/>
            <a:ext cx="6096000" cy="646331"/>
          </a:xfrm>
          <a:prstGeom prst="rect">
            <a:avLst/>
          </a:prstGeom>
          <a:noFill/>
        </p:spPr>
        <p:txBody>
          <a:bodyPr wrap="square">
            <a:spAutoFit/>
          </a:bodyPr>
          <a:lstStyle/>
          <a:p>
            <a:r>
              <a:rPr lang="en-US" sz="3600" b="1">
                <a:latin typeface="Lub Dub Medium" panose="020B0603030403020204" pitchFamily="34" charset="0"/>
              </a:rPr>
              <a:t>Threshold for AAA Repair</a:t>
            </a:r>
          </a:p>
        </p:txBody>
      </p:sp>
      <p:graphicFrame>
        <p:nvGraphicFramePr>
          <p:cNvPr id="2" name="Table 1">
            <a:extLst>
              <a:ext uri="{FF2B5EF4-FFF2-40B4-BE49-F238E27FC236}">
                <a16:creationId xmlns:a16="http://schemas.microsoft.com/office/drawing/2014/main" id="{B680CF08-6E9E-6B7F-4649-21141F4155AE}"/>
              </a:ext>
            </a:extLst>
          </p:cNvPr>
          <p:cNvGraphicFramePr>
            <a:graphicFrameLocks noGrp="1"/>
          </p:cNvGraphicFramePr>
          <p:nvPr>
            <p:extLst>
              <p:ext uri="{D42A27DB-BD31-4B8C-83A1-F6EECF244321}">
                <p14:modId xmlns:p14="http://schemas.microsoft.com/office/powerpoint/2010/main" val="2685737757"/>
              </p:ext>
            </p:extLst>
          </p:nvPr>
        </p:nvGraphicFramePr>
        <p:xfrm>
          <a:off x="1363106" y="1447800"/>
          <a:ext cx="11904188" cy="6004511"/>
        </p:xfrm>
        <a:graphic>
          <a:graphicData uri="http://schemas.openxmlformats.org/drawingml/2006/table">
            <a:tbl>
              <a:tblPr firstRow="1" firstCol="1" bandRow="1"/>
              <a:tblGrid>
                <a:gridCol w="1281990">
                  <a:extLst>
                    <a:ext uri="{9D8B030D-6E8A-4147-A177-3AD203B41FA5}">
                      <a16:colId xmlns:a16="http://schemas.microsoft.com/office/drawing/2014/main" val="3062913039"/>
                    </a:ext>
                  </a:extLst>
                </a:gridCol>
                <a:gridCol w="1260157">
                  <a:extLst>
                    <a:ext uri="{9D8B030D-6E8A-4147-A177-3AD203B41FA5}">
                      <a16:colId xmlns:a16="http://schemas.microsoft.com/office/drawing/2014/main" val="2584949594"/>
                    </a:ext>
                  </a:extLst>
                </a:gridCol>
                <a:gridCol w="9362041">
                  <a:extLst>
                    <a:ext uri="{9D8B030D-6E8A-4147-A177-3AD203B41FA5}">
                      <a16:colId xmlns:a16="http://schemas.microsoft.com/office/drawing/2014/main" val="1551290280"/>
                    </a:ext>
                  </a:extLst>
                </a:gridCol>
              </a:tblGrid>
              <a:tr h="1235697">
                <a:tc gridSpan="3">
                  <a:txBody>
                    <a:bodyPr/>
                    <a:lstStyle/>
                    <a:p>
                      <a:pPr marL="0" marR="0" algn="ctr" fontAlgn="base">
                        <a:lnSpc>
                          <a:spcPct val="200000"/>
                        </a:lnSpc>
                        <a:spcBef>
                          <a:spcPts val="600"/>
                        </a:spcBef>
                        <a:spcAft>
                          <a:spcPts val="1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the Threshold for AAA 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1800">
                          <a:solidFill>
                            <a:srgbClr val="000000"/>
                          </a:solidFill>
                          <a:effectLst/>
                          <a:latin typeface="Times New Roman" panose="02020603050405020304" pitchFamily="18" charset="0"/>
                          <a:ea typeface="Arial Narrow" panose="020B0606020202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767054"/>
                  </a:ext>
                </a:extLst>
              </a:tr>
              <a:tr h="393888">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27129"/>
                  </a:ext>
                </a:extLst>
              </a:tr>
              <a:tr h="1110751">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600"/>
                        </a:spcBef>
                        <a:spcAft>
                          <a:spcPts val="1400"/>
                        </a:spcAft>
                        <a:buSzPct val="100000"/>
                        <a:buFont typeface="Times New Roman" panose="02020603050405020304" pitchFamily="18" charset="0"/>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unruptured AAA, repair is recommended in those with a maximal aneurysm diameter of ≥5.5 cm in men or ≥5.0 cm in women.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158972"/>
                  </a:ext>
                </a:extLst>
              </a:tr>
              <a:tr h="1110751">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unruptured AAA who have symptoms that are attributable to the aneurysm, repair is recommended to reduce the risk of rupture.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569410"/>
                  </a:ext>
                </a:extLst>
              </a:tr>
              <a:tr h="840988">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600"/>
                        </a:spcBef>
                        <a:spcAft>
                          <a:spcPts val="140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unruptured saccular AAA, intervention to reduce the risk of rupture may be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87591"/>
                  </a:ext>
                </a:extLst>
              </a:tr>
              <a:tr h="840988">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fontAlgn="base">
                        <a:lnSpc>
                          <a:spcPct val="200000"/>
                        </a:lnSpc>
                        <a:spcBef>
                          <a:spcPts val="600"/>
                        </a:spcBef>
                        <a:spcAft>
                          <a:spcPts val="140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unruptured AAA and aneurysm growth of ≥0.5 cm in 6 months, repair to reduce the risk of rupture may be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35" marR="9135" marT="9135" marB="9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828955"/>
                  </a:ext>
                </a:extLst>
              </a:tr>
            </a:tbl>
          </a:graphicData>
        </a:graphic>
      </p:graphicFrame>
    </p:spTree>
    <p:extLst>
      <p:ext uri="{BB962C8B-B14F-4D97-AF65-F5344CB8AC3E}">
        <p14:creationId xmlns:p14="http://schemas.microsoft.com/office/powerpoint/2010/main" val="23130707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124</a:t>
            </a:fld>
            <a:endParaRPr lang="en-US"/>
          </a:p>
        </p:txBody>
      </p:sp>
      <p:sp>
        <p:nvSpPr>
          <p:cNvPr id="3" name="TextBox 2">
            <a:extLst>
              <a:ext uri="{FF2B5EF4-FFF2-40B4-BE49-F238E27FC236}">
                <a16:creationId xmlns:a16="http://schemas.microsoft.com/office/drawing/2014/main" id="{6F1340EC-6DC5-1A37-F54E-94BD1B05B31E}"/>
              </a:ext>
            </a:extLst>
          </p:cNvPr>
          <p:cNvSpPr txBox="1"/>
          <p:nvPr/>
        </p:nvSpPr>
        <p:spPr>
          <a:xfrm>
            <a:off x="2743200" y="1066800"/>
            <a:ext cx="9144000" cy="646331"/>
          </a:xfrm>
          <a:prstGeom prst="rect">
            <a:avLst/>
          </a:prstGeom>
          <a:noFill/>
        </p:spPr>
        <p:txBody>
          <a:bodyPr wrap="square">
            <a:spAutoFit/>
          </a:bodyPr>
          <a:lstStyle/>
          <a:p>
            <a:r>
              <a:rPr lang="en-US" sz="3600" b="1">
                <a:latin typeface="Lub Dub Medium" panose="020B0603030403020204" pitchFamily="34" charset="0"/>
              </a:rPr>
              <a:t>Open Versus Endovascular Repair of AAA</a:t>
            </a:r>
          </a:p>
        </p:txBody>
      </p:sp>
      <p:graphicFrame>
        <p:nvGraphicFramePr>
          <p:cNvPr id="5" name="Table 4">
            <a:extLst>
              <a:ext uri="{FF2B5EF4-FFF2-40B4-BE49-F238E27FC236}">
                <a16:creationId xmlns:a16="http://schemas.microsoft.com/office/drawing/2014/main" id="{FD1A77EF-3005-22BB-F73C-5ACF42F34AC1}"/>
              </a:ext>
            </a:extLst>
          </p:cNvPr>
          <p:cNvGraphicFramePr>
            <a:graphicFrameLocks noGrp="1"/>
          </p:cNvGraphicFramePr>
          <p:nvPr>
            <p:extLst>
              <p:ext uri="{D42A27DB-BD31-4B8C-83A1-F6EECF244321}">
                <p14:modId xmlns:p14="http://schemas.microsoft.com/office/powerpoint/2010/main" val="3811998255"/>
              </p:ext>
            </p:extLst>
          </p:nvPr>
        </p:nvGraphicFramePr>
        <p:xfrm>
          <a:off x="1849834" y="2057400"/>
          <a:ext cx="10930732" cy="5173989"/>
        </p:xfrm>
        <a:graphic>
          <a:graphicData uri="http://schemas.openxmlformats.org/drawingml/2006/table">
            <a:tbl>
              <a:tblPr firstRow="1" firstCol="1" bandRow="1"/>
              <a:tblGrid>
                <a:gridCol w="1168246">
                  <a:extLst>
                    <a:ext uri="{9D8B030D-6E8A-4147-A177-3AD203B41FA5}">
                      <a16:colId xmlns:a16="http://schemas.microsoft.com/office/drawing/2014/main" val="3615348283"/>
                    </a:ext>
                  </a:extLst>
                </a:gridCol>
                <a:gridCol w="1147087">
                  <a:extLst>
                    <a:ext uri="{9D8B030D-6E8A-4147-A177-3AD203B41FA5}">
                      <a16:colId xmlns:a16="http://schemas.microsoft.com/office/drawing/2014/main" val="1908408789"/>
                    </a:ext>
                  </a:extLst>
                </a:gridCol>
                <a:gridCol w="8615399">
                  <a:extLst>
                    <a:ext uri="{9D8B030D-6E8A-4147-A177-3AD203B41FA5}">
                      <a16:colId xmlns:a16="http://schemas.microsoft.com/office/drawing/2014/main" val="3994147462"/>
                    </a:ext>
                  </a:extLst>
                </a:gridCol>
              </a:tblGrid>
              <a:tr h="1412026">
                <a:tc gridSpan="3">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Arial Narrow" panose="020B0606020202030204" pitchFamily="34" charset="0"/>
                          <a:cs typeface="Times New Roman" panose="02020603050405020304" pitchFamily="18" charset="0"/>
                        </a:rPr>
                        <a:t>Recommendations for Open Versus Endovascular Repair of AAA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1800">
                          <a:solidFill>
                            <a:srgbClr val="000000"/>
                          </a:solidFill>
                          <a:effectLst/>
                          <a:latin typeface="Times New Roman" panose="02020603050405020304" pitchFamily="18" charset="0"/>
                          <a:ea typeface="Arial Narrow" panose="020B0606020202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6005506"/>
                  </a:ext>
                </a:extLst>
              </a:tr>
              <a:tr h="339335">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Arial Narrow" panose="020B0606020202030204" pitchFamily="34" charset="0"/>
                          <a:cs typeface="Times New Roman" panose="02020603050405020304" pitchFamily="18" charset="0"/>
                        </a:rPr>
                        <a:t>LOE</a:t>
                      </a:r>
                      <a:r>
                        <a:rPr lang="en-US" sz="1800">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Arial Narrow" panose="020B0606020202030204" pitchFamily="34" charset="0"/>
                          <a:cs typeface="Times New Roman" panose="02020603050405020304" pitchFamily="18" charset="0"/>
                        </a:rPr>
                        <a:t>Recommendations</a:t>
                      </a:r>
                      <a:r>
                        <a:rPr lang="en-US" sz="1800">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206112"/>
                  </a:ext>
                </a:extLst>
              </a:tr>
              <a:tr h="1974598">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Arial Narrow" panose="020B0606020202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600"/>
                        </a:spcBef>
                        <a:spcAft>
                          <a:spcPts val="1400"/>
                        </a:spcAft>
                        <a:buFont typeface="+mj-lt"/>
                        <a:buAutoNum type="arabicPeriod"/>
                      </a:pPr>
                      <a:r>
                        <a:rPr lang="en-US" sz="1800" b="1">
                          <a:effectLst/>
                          <a:latin typeface="Times New Roman" panose="02020603050405020304" pitchFamily="18" charset="0"/>
                          <a:ea typeface="Arial Narrow" panose="020B0606020202030204" pitchFamily="34" charset="0"/>
                          <a:cs typeface="Times New Roman" panose="02020603050405020304" pitchFamily="18" charset="0"/>
                        </a:rPr>
                        <a:t>In patients with nonruptured AAA with low to moderate operative risk and who have anatomy suitable for either open or EVAR, a shared decision-making process weighing the risks and benefits of each approach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792067"/>
                  </a:ext>
                </a:extLst>
              </a:tr>
              <a:tr h="1303241">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undergoing elective endovascular repair for nonruptured AAA, adherence to manufacturer’s instructions for use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799178"/>
                  </a:ext>
                </a:extLst>
              </a:tr>
            </a:tbl>
          </a:graphicData>
        </a:graphic>
      </p:graphicFrame>
    </p:spTree>
    <p:extLst>
      <p:ext uri="{BB962C8B-B14F-4D97-AF65-F5344CB8AC3E}">
        <p14:creationId xmlns:p14="http://schemas.microsoft.com/office/powerpoint/2010/main" val="5139683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125</a:t>
            </a:fld>
            <a:endParaRPr lang="en-US"/>
          </a:p>
        </p:txBody>
      </p:sp>
      <p:sp>
        <p:nvSpPr>
          <p:cNvPr id="3" name="TextBox 2">
            <a:extLst>
              <a:ext uri="{FF2B5EF4-FFF2-40B4-BE49-F238E27FC236}">
                <a16:creationId xmlns:a16="http://schemas.microsoft.com/office/drawing/2014/main" id="{55724D69-4FB9-96F2-1473-514FBC57C25C}"/>
              </a:ext>
            </a:extLst>
          </p:cNvPr>
          <p:cNvSpPr txBox="1"/>
          <p:nvPr/>
        </p:nvSpPr>
        <p:spPr>
          <a:xfrm>
            <a:off x="1866900" y="1600200"/>
            <a:ext cx="10896600" cy="646331"/>
          </a:xfrm>
          <a:prstGeom prst="rect">
            <a:avLst/>
          </a:prstGeom>
          <a:noFill/>
        </p:spPr>
        <p:txBody>
          <a:bodyPr wrap="square">
            <a:spAutoFit/>
          </a:bodyPr>
          <a:lstStyle/>
          <a:p>
            <a:r>
              <a:rPr lang="en-US" sz="3600" b="1">
                <a:latin typeface="Lub Dub Medium" panose="020B0603030403020204" pitchFamily="34" charset="0"/>
              </a:rPr>
              <a:t>Open Versus Endovascular Repair of AAA (con’t.)</a:t>
            </a:r>
          </a:p>
        </p:txBody>
      </p:sp>
      <p:graphicFrame>
        <p:nvGraphicFramePr>
          <p:cNvPr id="2" name="Table 1">
            <a:extLst>
              <a:ext uri="{FF2B5EF4-FFF2-40B4-BE49-F238E27FC236}">
                <a16:creationId xmlns:a16="http://schemas.microsoft.com/office/drawing/2014/main" id="{6F57A417-DE13-96B6-73AC-68ECFE2084BF}"/>
              </a:ext>
            </a:extLst>
          </p:cNvPr>
          <p:cNvGraphicFramePr>
            <a:graphicFrameLocks noGrp="1"/>
          </p:cNvGraphicFramePr>
          <p:nvPr>
            <p:extLst>
              <p:ext uri="{D42A27DB-BD31-4B8C-83A1-F6EECF244321}">
                <p14:modId xmlns:p14="http://schemas.microsoft.com/office/powerpoint/2010/main" val="2568505298"/>
              </p:ext>
            </p:extLst>
          </p:nvPr>
        </p:nvGraphicFramePr>
        <p:xfrm>
          <a:off x="2705100" y="2667000"/>
          <a:ext cx="9220200" cy="4114800"/>
        </p:xfrm>
        <a:graphic>
          <a:graphicData uri="http://schemas.openxmlformats.org/drawingml/2006/table">
            <a:tbl>
              <a:tblPr firstRow="1" firstCol="1" bandRow="1"/>
              <a:tblGrid>
                <a:gridCol w="985430">
                  <a:extLst>
                    <a:ext uri="{9D8B030D-6E8A-4147-A177-3AD203B41FA5}">
                      <a16:colId xmlns:a16="http://schemas.microsoft.com/office/drawing/2014/main" val="1999700174"/>
                    </a:ext>
                  </a:extLst>
                </a:gridCol>
                <a:gridCol w="967580">
                  <a:extLst>
                    <a:ext uri="{9D8B030D-6E8A-4147-A177-3AD203B41FA5}">
                      <a16:colId xmlns:a16="http://schemas.microsoft.com/office/drawing/2014/main" val="2842054927"/>
                    </a:ext>
                  </a:extLst>
                </a:gridCol>
                <a:gridCol w="7267190">
                  <a:extLst>
                    <a:ext uri="{9D8B030D-6E8A-4147-A177-3AD203B41FA5}">
                      <a16:colId xmlns:a16="http://schemas.microsoft.com/office/drawing/2014/main" val="1805347761"/>
                    </a:ext>
                  </a:extLst>
                </a:gridCol>
              </a:tblGrid>
              <a:tr h="1636010">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nonruptured AAA and a high perioperative risk, EVAR is reasonable to reduce the risk of 30-day morbidity, mortality, or both.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706037"/>
                  </a:ext>
                </a:extLst>
              </a:tr>
              <a:tr h="2478790">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with nonruptured AAA, a moderate to high perioperative risk, and anatomy suitable for an FDA-approved fenestrated endovascular device, endovascular repair is reasonable over open repair to reduce the risk of perioperative complications.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185949"/>
                  </a:ext>
                </a:extLst>
              </a:tr>
            </a:tbl>
          </a:graphicData>
        </a:graphic>
      </p:graphicFrame>
    </p:spTree>
    <p:extLst>
      <p:ext uri="{BB962C8B-B14F-4D97-AF65-F5344CB8AC3E}">
        <p14:creationId xmlns:p14="http://schemas.microsoft.com/office/powerpoint/2010/main" val="9339060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126</a:t>
            </a:fld>
            <a:endParaRPr lang="en-US"/>
          </a:p>
        </p:txBody>
      </p:sp>
      <p:sp>
        <p:nvSpPr>
          <p:cNvPr id="3" name="TextBox 2">
            <a:extLst>
              <a:ext uri="{FF2B5EF4-FFF2-40B4-BE49-F238E27FC236}">
                <a16:creationId xmlns:a16="http://schemas.microsoft.com/office/drawing/2014/main" id="{4EB1FBD6-F19E-37B9-8FC4-06E5ED9164B6}"/>
              </a:ext>
            </a:extLst>
          </p:cNvPr>
          <p:cNvSpPr txBox="1"/>
          <p:nvPr/>
        </p:nvSpPr>
        <p:spPr>
          <a:xfrm>
            <a:off x="1314450" y="1219200"/>
            <a:ext cx="12001500" cy="646331"/>
          </a:xfrm>
          <a:prstGeom prst="rect">
            <a:avLst/>
          </a:prstGeom>
          <a:noFill/>
        </p:spPr>
        <p:txBody>
          <a:bodyPr wrap="square">
            <a:spAutoFit/>
          </a:bodyPr>
          <a:lstStyle/>
          <a:p>
            <a:r>
              <a:rPr lang="en-US" sz="3600" b="1">
                <a:latin typeface="Lub Dub Medium" panose="020B0603030403020204" pitchFamily="34" charset="0"/>
              </a:rPr>
              <a:t>Treatment of Concomitant Common Iliac Aneurysms</a:t>
            </a:r>
          </a:p>
        </p:txBody>
      </p:sp>
      <p:graphicFrame>
        <p:nvGraphicFramePr>
          <p:cNvPr id="2" name="Table 1">
            <a:extLst>
              <a:ext uri="{FF2B5EF4-FFF2-40B4-BE49-F238E27FC236}">
                <a16:creationId xmlns:a16="http://schemas.microsoft.com/office/drawing/2014/main" id="{E6864E5B-ECCD-0BD0-E5BC-667970100C60}"/>
              </a:ext>
            </a:extLst>
          </p:cNvPr>
          <p:cNvGraphicFramePr>
            <a:graphicFrameLocks noGrp="1"/>
          </p:cNvGraphicFramePr>
          <p:nvPr>
            <p:extLst>
              <p:ext uri="{D42A27DB-BD31-4B8C-83A1-F6EECF244321}">
                <p14:modId xmlns:p14="http://schemas.microsoft.com/office/powerpoint/2010/main" val="129507416"/>
              </p:ext>
            </p:extLst>
          </p:nvPr>
        </p:nvGraphicFramePr>
        <p:xfrm>
          <a:off x="1638300" y="2057400"/>
          <a:ext cx="11353800" cy="5421278"/>
        </p:xfrm>
        <a:graphic>
          <a:graphicData uri="http://schemas.openxmlformats.org/drawingml/2006/table">
            <a:tbl>
              <a:tblPr firstRow="1" firstCol="1" bandRow="1"/>
              <a:tblGrid>
                <a:gridCol w="1204209">
                  <a:extLst>
                    <a:ext uri="{9D8B030D-6E8A-4147-A177-3AD203B41FA5}">
                      <a16:colId xmlns:a16="http://schemas.microsoft.com/office/drawing/2014/main" val="1477325211"/>
                    </a:ext>
                  </a:extLst>
                </a:gridCol>
                <a:gridCol w="1184544">
                  <a:extLst>
                    <a:ext uri="{9D8B030D-6E8A-4147-A177-3AD203B41FA5}">
                      <a16:colId xmlns:a16="http://schemas.microsoft.com/office/drawing/2014/main" val="1774080439"/>
                    </a:ext>
                  </a:extLst>
                </a:gridCol>
                <a:gridCol w="8965047">
                  <a:extLst>
                    <a:ext uri="{9D8B030D-6E8A-4147-A177-3AD203B41FA5}">
                      <a16:colId xmlns:a16="http://schemas.microsoft.com/office/drawing/2014/main" val="1780438377"/>
                    </a:ext>
                  </a:extLst>
                </a:gridCol>
              </a:tblGrid>
              <a:tr h="1677875">
                <a:tc gridSpan="3">
                  <a:txBody>
                    <a:bodyPr/>
                    <a:lstStyle/>
                    <a:p>
                      <a:pPr marL="0" marR="0" fontAlgn="base">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the Treatment of Concomitant Common Iliac Aneurysms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449898"/>
                  </a:ext>
                </a:extLst>
              </a:tr>
              <a:tr h="444707">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999938"/>
                  </a:ext>
                </a:extLst>
              </a:tr>
              <a:tr h="1452649">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600"/>
                        </a:spcBef>
                        <a:spcAft>
                          <a:spcPts val="14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with asymptomatic small AAA and concomitant common iliac artery aneurysm(s) ≥3.5 cm, elective repair of both abdominal and iliac aneurysms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571737"/>
                  </a:ext>
                </a:extLst>
              </a:tr>
              <a:tr h="1677875">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600"/>
                        </a:spcBef>
                        <a:spcAft>
                          <a:spcPts val="1400"/>
                        </a:spcAft>
                        <a:buFont typeface="+mj-lt"/>
                        <a:buAutoNum type="arabicPeriod" startAt="2"/>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When treating common iliac artery aneurysms or ectasia as part of AAA repair, preservation of at least 1 hypogastric artery is recommended, if anatomically feasible, to decrease the risk of pelvic ischemia.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136939"/>
                  </a:ext>
                </a:extLst>
              </a:tr>
            </a:tbl>
          </a:graphicData>
        </a:graphic>
      </p:graphicFrame>
    </p:spTree>
    <p:extLst>
      <p:ext uri="{BB962C8B-B14F-4D97-AF65-F5344CB8AC3E}">
        <p14:creationId xmlns:p14="http://schemas.microsoft.com/office/powerpoint/2010/main" val="904917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127</a:t>
            </a:fld>
            <a:endParaRPr lang="en-US"/>
          </a:p>
        </p:txBody>
      </p:sp>
      <p:sp>
        <p:nvSpPr>
          <p:cNvPr id="3" name="TextBox 2">
            <a:extLst>
              <a:ext uri="{FF2B5EF4-FFF2-40B4-BE49-F238E27FC236}">
                <a16:creationId xmlns:a16="http://schemas.microsoft.com/office/drawing/2014/main" id="{0CC98D52-0CEF-380E-CD0A-E62D0165C509}"/>
              </a:ext>
            </a:extLst>
          </p:cNvPr>
          <p:cNvSpPr txBox="1"/>
          <p:nvPr/>
        </p:nvSpPr>
        <p:spPr>
          <a:xfrm>
            <a:off x="3933824" y="1143000"/>
            <a:ext cx="6762750" cy="646331"/>
          </a:xfrm>
          <a:prstGeom prst="rect">
            <a:avLst/>
          </a:prstGeom>
          <a:noFill/>
        </p:spPr>
        <p:txBody>
          <a:bodyPr wrap="square">
            <a:spAutoFit/>
          </a:bodyPr>
          <a:lstStyle/>
          <a:p>
            <a:r>
              <a:rPr lang="en-US" sz="3600" b="1">
                <a:latin typeface="Lub Dub Medium" panose="020B0603030403020204" pitchFamily="34" charset="0"/>
              </a:rPr>
              <a:t>Surveillance After TAA Repair</a:t>
            </a:r>
          </a:p>
        </p:txBody>
      </p:sp>
      <p:graphicFrame>
        <p:nvGraphicFramePr>
          <p:cNvPr id="2" name="Table 1">
            <a:extLst>
              <a:ext uri="{FF2B5EF4-FFF2-40B4-BE49-F238E27FC236}">
                <a16:creationId xmlns:a16="http://schemas.microsoft.com/office/drawing/2014/main" id="{870F6F5E-F88C-E83E-81F8-7A7A6156F82F}"/>
              </a:ext>
            </a:extLst>
          </p:cNvPr>
          <p:cNvGraphicFramePr>
            <a:graphicFrameLocks noGrp="1"/>
          </p:cNvGraphicFramePr>
          <p:nvPr>
            <p:extLst>
              <p:ext uri="{D42A27DB-BD31-4B8C-83A1-F6EECF244321}">
                <p14:modId xmlns:p14="http://schemas.microsoft.com/office/powerpoint/2010/main" val="2017441256"/>
              </p:ext>
            </p:extLst>
          </p:nvPr>
        </p:nvGraphicFramePr>
        <p:xfrm>
          <a:off x="2060673" y="2133600"/>
          <a:ext cx="10509053" cy="4495800"/>
        </p:xfrm>
        <a:graphic>
          <a:graphicData uri="http://schemas.openxmlformats.org/drawingml/2006/table">
            <a:tbl>
              <a:tblPr firstRow="1" firstCol="1" bandRow="1"/>
              <a:tblGrid>
                <a:gridCol w="851233">
                  <a:extLst>
                    <a:ext uri="{9D8B030D-6E8A-4147-A177-3AD203B41FA5}">
                      <a16:colId xmlns:a16="http://schemas.microsoft.com/office/drawing/2014/main" val="2502479782"/>
                    </a:ext>
                  </a:extLst>
                </a:gridCol>
                <a:gridCol w="1637311">
                  <a:extLst>
                    <a:ext uri="{9D8B030D-6E8A-4147-A177-3AD203B41FA5}">
                      <a16:colId xmlns:a16="http://schemas.microsoft.com/office/drawing/2014/main" val="4102952723"/>
                    </a:ext>
                  </a:extLst>
                </a:gridCol>
                <a:gridCol w="8020509">
                  <a:extLst>
                    <a:ext uri="{9D8B030D-6E8A-4147-A177-3AD203B41FA5}">
                      <a16:colId xmlns:a16="http://schemas.microsoft.com/office/drawing/2014/main" val="3195726133"/>
                    </a:ext>
                  </a:extLst>
                </a:gridCol>
              </a:tblGrid>
              <a:tr h="1823542">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Surveillance After TAA Repair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3214657"/>
                  </a:ext>
                </a:extLst>
              </a:tr>
              <a:tr h="83660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56413"/>
                  </a:ext>
                </a:extLst>
              </a:tr>
              <a:tr h="183565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600"/>
                        </a:spcBef>
                        <a:spcAft>
                          <a:spcPts val="14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treated with TEVAR, surveillance imaging with CT is recommended after 1 month and 12 months and, if stable, annually thereafter.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881341"/>
                  </a:ext>
                </a:extLst>
              </a:tr>
            </a:tbl>
          </a:graphicData>
        </a:graphic>
      </p:graphicFrame>
    </p:spTree>
    <p:extLst>
      <p:ext uri="{BB962C8B-B14F-4D97-AF65-F5344CB8AC3E}">
        <p14:creationId xmlns:p14="http://schemas.microsoft.com/office/powerpoint/2010/main" val="36037521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128</a:t>
            </a:fld>
            <a:endParaRPr lang="en-US"/>
          </a:p>
        </p:txBody>
      </p:sp>
      <p:sp>
        <p:nvSpPr>
          <p:cNvPr id="3" name="TextBox 2">
            <a:extLst>
              <a:ext uri="{FF2B5EF4-FFF2-40B4-BE49-F238E27FC236}">
                <a16:creationId xmlns:a16="http://schemas.microsoft.com/office/drawing/2014/main" id="{C21C4CDF-0CBB-088B-D02B-0FE7D613BC40}"/>
              </a:ext>
            </a:extLst>
          </p:cNvPr>
          <p:cNvSpPr txBox="1"/>
          <p:nvPr/>
        </p:nvSpPr>
        <p:spPr>
          <a:xfrm>
            <a:off x="3186112" y="990600"/>
            <a:ext cx="8258176" cy="646331"/>
          </a:xfrm>
          <a:prstGeom prst="rect">
            <a:avLst/>
          </a:prstGeom>
          <a:noFill/>
        </p:spPr>
        <p:txBody>
          <a:bodyPr wrap="square">
            <a:spAutoFit/>
          </a:bodyPr>
          <a:lstStyle/>
          <a:p>
            <a:r>
              <a:rPr lang="en-US" sz="3600" b="1">
                <a:latin typeface="Lub Dub Medium" panose="020B0603030403020204" pitchFamily="34" charset="0"/>
              </a:rPr>
              <a:t>Surveillance After TAA Repair (con’t.)</a:t>
            </a:r>
          </a:p>
        </p:txBody>
      </p:sp>
      <p:graphicFrame>
        <p:nvGraphicFramePr>
          <p:cNvPr id="2" name="Table 1">
            <a:extLst>
              <a:ext uri="{FF2B5EF4-FFF2-40B4-BE49-F238E27FC236}">
                <a16:creationId xmlns:a16="http://schemas.microsoft.com/office/drawing/2014/main" id="{9595FBFD-CD86-AC8D-57F5-464D8CB082CC}"/>
              </a:ext>
            </a:extLst>
          </p:cNvPr>
          <p:cNvGraphicFramePr>
            <a:graphicFrameLocks noGrp="1"/>
          </p:cNvGraphicFramePr>
          <p:nvPr>
            <p:extLst>
              <p:ext uri="{D42A27DB-BD31-4B8C-83A1-F6EECF244321}">
                <p14:modId xmlns:p14="http://schemas.microsoft.com/office/powerpoint/2010/main" val="32108334"/>
              </p:ext>
            </p:extLst>
          </p:nvPr>
        </p:nvGraphicFramePr>
        <p:xfrm>
          <a:off x="1641573" y="1905000"/>
          <a:ext cx="11347253" cy="5432764"/>
        </p:xfrm>
        <a:graphic>
          <a:graphicData uri="http://schemas.openxmlformats.org/drawingml/2006/table">
            <a:tbl>
              <a:tblPr firstRow="1" firstCol="1" bandRow="1"/>
              <a:tblGrid>
                <a:gridCol w="919127">
                  <a:extLst>
                    <a:ext uri="{9D8B030D-6E8A-4147-A177-3AD203B41FA5}">
                      <a16:colId xmlns:a16="http://schemas.microsoft.com/office/drawing/2014/main" val="2771755664"/>
                    </a:ext>
                  </a:extLst>
                </a:gridCol>
                <a:gridCol w="1767902">
                  <a:extLst>
                    <a:ext uri="{9D8B030D-6E8A-4147-A177-3AD203B41FA5}">
                      <a16:colId xmlns:a16="http://schemas.microsoft.com/office/drawing/2014/main" val="3234925806"/>
                    </a:ext>
                  </a:extLst>
                </a:gridCol>
                <a:gridCol w="8660224">
                  <a:extLst>
                    <a:ext uri="{9D8B030D-6E8A-4147-A177-3AD203B41FA5}">
                      <a16:colId xmlns:a16="http://schemas.microsoft.com/office/drawing/2014/main" val="3283738513"/>
                    </a:ext>
                  </a:extLst>
                </a:gridCol>
              </a:tblGrid>
              <a:tr h="193520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600"/>
                        </a:spcBef>
                        <a:spcAft>
                          <a:spcPts val="14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treated with TEVAR, longitudinal surveillance with MRI is a reasonable alternative to CT for reduction of long-term radiation exposure or avoidance of an iodinated contrast allergy.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457776"/>
                  </a:ext>
                </a:extLst>
              </a:tr>
              <a:tr h="193520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600"/>
                        </a:spcBef>
                        <a:spcAft>
                          <a:spcPts val="14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treated with open repair of the thoracic aorta without residual aortopathy, surveillance imaging with a CT or MRI within 1 year postoperatively and then every 5 years thereafter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796153"/>
                  </a:ext>
                </a:extLst>
              </a:tr>
              <a:tr h="1258549">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600"/>
                        </a:spcBef>
                        <a:spcAft>
                          <a:spcPts val="14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treated with open repair of the thoracic aorta who have residual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aortopathy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or abnormal findings on surveillance imaging, annual surveillance imaging is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683280"/>
                  </a:ext>
                </a:extLst>
              </a:tr>
            </a:tbl>
          </a:graphicData>
        </a:graphic>
      </p:graphicFrame>
    </p:spTree>
    <p:extLst>
      <p:ext uri="{BB962C8B-B14F-4D97-AF65-F5344CB8AC3E}">
        <p14:creationId xmlns:p14="http://schemas.microsoft.com/office/powerpoint/2010/main" val="11250932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129</a:t>
            </a:fld>
            <a:endParaRPr lang="en-US"/>
          </a:p>
        </p:txBody>
      </p:sp>
      <p:sp>
        <p:nvSpPr>
          <p:cNvPr id="3" name="TextBox 2">
            <a:extLst>
              <a:ext uri="{FF2B5EF4-FFF2-40B4-BE49-F238E27FC236}">
                <a16:creationId xmlns:a16="http://schemas.microsoft.com/office/drawing/2014/main" id="{7ECF5516-8505-F1F6-0705-DA12192D6AF4}"/>
              </a:ext>
            </a:extLst>
          </p:cNvPr>
          <p:cNvSpPr txBox="1"/>
          <p:nvPr/>
        </p:nvSpPr>
        <p:spPr>
          <a:xfrm>
            <a:off x="3955255" y="815482"/>
            <a:ext cx="6719888" cy="646331"/>
          </a:xfrm>
          <a:prstGeom prst="rect">
            <a:avLst/>
          </a:prstGeom>
          <a:noFill/>
        </p:spPr>
        <p:txBody>
          <a:bodyPr wrap="square">
            <a:spAutoFit/>
          </a:bodyPr>
          <a:lstStyle/>
          <a:p>
            <a:r>
              <a:rPr lang="en-US" sz="3600" b="1">
                <a:latin typeface="Lub Dub Medium" panose="020B0603030403020204" pitchFamily="34" charset="0"/>
              </a:rPr>
              <a:t>Surveillance After AAA Repair</a:t>
            </a:r>
          </a:p>
        </p:txBody>
      </p:sp>
      <p:graphicFrame>
        <p:nvGraphicFramePr>
          <p:cNvPr id="5" name="Table 4">
            <a:extLst>
              <a:ext uri="{FF2B5EF4-FFF2-40B4-BE49-F238E27FC236}">
                <a16:creationId xmlns:a16="http://schemas.microsoft.com/office/drawing/2014/main" id="{F5B85650-973F-3608-BAA3-7C649C429CEC}"/>
              </a:ext>
            </a:extLst>
          </p:cNvPr>
          <p:cNvGraphicFramePr>
            <a:graphicFrameLocks noGrp="1"/>
          </p:cNvGraphicFramePr>
          <p:nvPr>
            <p:extLst>
              <p:ext uri="{D42A27DB-BD31-4B8C-83A1-F6EECF244321}">
                <p14:modId xmlns:p14="http://schemas.microsoft.com/office/powerpoint/2010/main" val="522749586"/>
              </p:ext>
            </p:extLst>
          </p:nvPr>
        </p:nvGraphicFramePr>
        <p:xfrm>
          <a:off x="2027237" y="1905000"/>
          <a:ext cx="10575925" cy="5185952"/>
        </p:xfrm>
        <a:graphic>
          <a:graphicData uri="http://schemas.openxmlformats.org/drawingml/2006/table">
            <a:tbl>
              <a:tblPr firstRow="1" firstCol="1" bandRow="1"/>
              <a:tblGrid>
                <a:gridCol w="1057593">
                  <a:extLst>
                    <a:ext uri="{9D8B030D-6E8A-4147-A177-3AD203B41FA5}">
                      <a16:colId xmlns:a16="http://schemas.microsoft.com/office/drawing/2014/main" val="3097540434"/>
                    </a:ext>
                  </a:extLst>
                </a:gridCol>
                <a:gridCol w="1047017">
                  <a:extLst>
                    <a:ext uri="{9D8B030D-6E8A-4147-A177-3AD203B41FA5}">
                      <a16:colId xmlns:a16="http://schemas.microsoft.com/office/drawing/2014/main" val="3325219707"/>
                    </a:ext>
                  </a:extLst>
                </a:gridCol>
                <a:gridCol w="8471315">
                  <a:extLst>
                    <a:ext uri="{9D8B030D-6E8A-4147-A177-3AD203B41FA5}">
                      <a16:colId xmlns:a16="http://schemas.microsoft.com/office/drawing/2014/main" val="1942847945"/>
                    </a:ext>
                  </a:extLst>
                </a:gridCol>
              </a:tblGrid>
              <a:tr h="151866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Surveillance After AAA 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9749485"/>
                  </a:ext>
                </a:extLst>
              </a:tr>
              <a:tr h="434747">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508739"/>
                  </a:ext>
                </a:extLst>
              </a:tr>
              <a:tr h="185257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AAA treated with EVAR, baseline surveillance imaging with CT is recommended at 1 month postoperatively; if there is no evidence of endoleak or sac enlargement, continued surveillance with duplex ultrasound at 12 months and then annually thereafter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677396"/>
                  </a:ext>
                </a:extLst>
              </a:tr>
              <a:tr h="137996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with AAA treated with EVAR who are undergoing annual surveillance imaging duplex ultrasound, additional cross-sectional imaging with CT or MRI of the abdomen and pelvis every 5 years postoperatively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754440"/>
                  </a:ext>
                </a:extLst>
              </a:tr>
            </a:tbl>
          </a:graphicData>
        </a:graphic>
      </p:graphicFrame>
    </p:spTree>
    <p:extLst>
      <p:ext uri="{BB962C8B-B14F-4D97-AF65-F5344CB8AC3E}">
        <p14:creationId xmlns:p14="http://schemas.microsoft.com/office/powerpoint/2010/main" val="257910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6FE3A9-92FF-2C25-BCF2-89DA6ACE2C83}"/>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4" name="Slide Number Placeholder 3">
            <a:extLst>
              <a:ext uri="{FF2B5EF4-FFF2-40B4-BE49-F238E27FC236}">
                <a16:creationId xmlns:a16="http://schemas.microsoft.com/office/drawing/2014/main" id="{08EDBAA3-263D-6915-1A00-901CF353903A}"/>
              </a:ext>
            </a:extLst>
          </p:cNvPr>
          <p:cNvSpPr>
            <a:spLocks noGrp="1"/>
          </p:cNvSpPr>
          <p:nvPr>
            <p:ph type="sldNum" sz="quarter" idx="4"/>
          </p:nvPr>
        </p:nvSpPr>
        <p:spPr/>
        <p:txBody>
          <a:bodyPr/>
          <a:lstStyle/>
          <a:p>
            <a:fld id="{01CD3B2E-BC1C-6C4D-9D91-A67B950EE325}" type="slidenum">
              <a:rPr lang="en-US" smtClean="0"/>
              <a:pPr/>
              <a:t>13</a:t>
            </a:fld>
            <a:endParaRPr lang="en-US"/>
          </a:p>
        </p:txBody>
      </p:sp>
      <p:sp>
        <p:nvSpPr>
          <p:cNvPr id="8" name="TextBox 7">
            <a:extLst>
              <a:ext uri="{FF2B5EF4-FFF2-40B4-BE49-F238E27FC236}">
                <a16:creationId xmlns:a16="http://schemas.microsoft.com/office/drawing/2014/main" id="{03D6B14B-DFEE-4E80-53F8-56F1AC4B753B}"/>
              </a:ext>
            </a:extLst>
          </p:cNvPr>
          <p:cNvSpPr txBox="1"/>
          <p:nvPr/>
        </p:nvSpPr>
        <p:spPr>
          <a:xfrm>
            <a:off x="2781300" y="2560528"/>
            <a:ext cx="9067800" cy="3108543"/>
          </a:xfrm>
          <a:prstGeom prst="rect">
            <a:avLst/>
          </a:prstGeom>
          <a:noFill/>
        </p:spPr>
        <p:txBody>
          <a:bodyPr wrap="square">
            <a:spAutoFit/>
          </a:bodyPr>
          <a:lstStyle/>
          <a:p>
            <a:r>
              <a:rPr lang="en-US" sz="2800">
                <a:latin typeface="Lub Dub Medium" panose="020B0603030403020204" pitchFamily="34" charset="0"/>
              </a:rPr>
              <a:t>9.	There is an increasing role for thoracic endovascular aortic repair in the management of uncomplicated type B aortic dissection. Clinical trials of repair of thoracoabdominal aortic aneurysms with endografts are reporting results that suggest endovascular repair is an option for patients with suitable anatomy.</a:t>
            </a:r>
          </a:p>
        </p:txBody>
      </p:sp>
    </p:spTree>
    <p:extLst>
      <p:ext uri="{BB962C8B-B14F-4D97-AF65-F5344CB8AC3E}">
        <p14:creationId xmlns:p14="http://schemas.microsoft.com/office/powerpoint/2010/main" val="18471888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130</a:t>
            </a:fld>
            <a:endParaRPr lang="en-US"/>
          </a:p>
        </p:txBody>
      </p:sp>
      <p:sp>
        <p:nvSpPr>
          <p:cNvPr id="3" name="TextBox 2">
            <a:extLst>
              <a:ext uri="{FF2B5EF4-FFF2-40B4-BE49-F238E27FC236}">
                <a16:creationId xmlns:a16="http://schemas.microsoft.com/office/drawing/2014/main" id="{2A1DB706-EC07-2270-0B15-755A6FE30B5B}"/>
              </a:ext>
            </a:extLst>
          </p:cNvPr>
          <p:cNvSpPr txBox="1"/>
          <p:nvPr/>
        </p:nvSpPr>
        <p:spPr>
          <a:xfrm>
            <a:off x="3186112" y="990600"/>
            <a:ext cx="8258176" cy="646331"/>
          </a:xfrm>
          <a:prstGeom prst="rect">
            <a:avLst/>
          </a:prstGeom>
          <a:noFill/>
        </p:spPr>
        <p:txBody>
          <a:bodyPr wrap="square">
            <a:spAutoFit/>
          </a:bodyPr>
          <a:lstStyle/>
          <a:p>
            <a:r>
              <a:rPr lang="en-US" sz="3600" b="1">
                <a:latin typeface="Lub Dub Medium" panose="020B0603030403020204" pitchFamily="34" charset="0"/>
              </a:rPr>
              <a:t>Surveillance After AAA Repair (con’t.)</a:t>
            </a:r>
          </a:p>
        </p:txBody>
      </p:sp>
      <p:graphicFrame>
        <p:nvGraphicFramePr>
          <p:cNvPr id="5" name="Table 4">
            <a:extLst>
              <a:ext uri="{FF2B5EF4-FFF2-40B4-BE49-F238E27FC236}">
                <a16:creationId xmlns:a16="http://schemas.microsoft.com/office/drawing/2014/main" id="{681BE387-C0F6-C1ED-54E3-A3F482E83B9C}"/>
              </a:ext>
            </a:extLst>
          </p:cNvPr>
          <p:cNvGraphicFramePr>
            <a:graphicFrameLocks noGrp="1"/>
          </p:cNvGraphicFramePr>
          <p:nvPr>
            <p:extLst>
              <p:ext uri="{D42A27DB-BD31-4B8C-83A1-F6EECF244321}">
                <p14:modId xmlns:p14="http://schemas.microsoft.com/office/powerpoint/2010/main" val="1272675729"/>
              </p:ext>
            </p:extLst>
          </p:nvPr>
        </p:nvGraphicFramePr>
        <p:xfrm>
          <a:off x="2042318" y="2095500"/>
          <a:ext cx="10545763" cy="4038599"/>
        </p:xfrm>
        <a:graphic>
          <a:graphicData uri="http://schemas.openxmlformats.org/drawingml/2006/table">
            <a:tbl>
              <a:tblPr firstRow="1" firstCol="1" bandRow="1"/>
              <a:tblGrid>
                <a:gridCol w="1054577">
                  <a:extLst>
                    <a:ext uri="{9D8B030D-6E8A-4147-A177-3AD203B41FA5}">
                      <a16:colId xmlns:a16="http://schemas.microsoft.com/office/drawing/2014/main" val="3489234558"/>
                    </a:ext>
                  </a:extLst>
                </a:gridCol>
                <a:gridCol w="1044032">
                  <a:extLst>
                    <a:ext uri="{9D8B030D-6E8A-4147-A177-3AD203B41FA5}">
                      <a16:colId xmlns:a16="http://schemas.microsoft.com/office/drawing/2014/main" val="3631962452"/>
                    </a:ext>
                  </a:extLst>
                </a:gridCol>
                <a:gridCol w="8447154">
                  <a:extLst>
                    <a:ext uri="{9D8B030D-6E8A-4147-A177-3AD203B41FA5}">
                      <a16:colId xmlns:a16="http://schemas.microsoft.com/office/drawing/2014/main" val="216888312"/>
                    </a:ext>
                  </a:extLst>
                </a:gridCol>
              </a:tblGrid>
              <a:tr h="114704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AAA treated with EVAR and abnormal findings (Table 21) on any surveillance duplex ultrasound, additional cross-sectional imaging with CT or MRI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378295"/>
                  </a:ext>
                </a:extLst>
              </a:tr>
              <a:tr h="114704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AAA treated with complex EVAR, a modified surveillance imaging plan that combines cross-sectional imaging and duplex ultrasound of target vessels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780489"/>
                  </a:ext>
                </a:extLst>
              </a:tr>
              <a:tr h="174450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AAA who have undergone open repair, surveillance imaging with CT or MRI of the abdominopelvic aorta within 1 year postoperatively and then every 5 years thereafter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600504"/>
                  </a:ext>
                </a:extLst>
              </a:tr>
            </a:tbl>
          </a:graphicData>
        </a:graphic>
      </p:graphicFrame>
    </p:spTree>
    <p:extLst>
      <p:ext uri="{BB962C8B-B14F-4D97-AF65-F5344CB8AC3E}">
        <p14:creationId xmlns:p14="http://schemas.microsoft.com/office/powerpoint/2010/main" val="40821882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131</a:t>
            </a:fld>
            <a:endParaRPr lang="en-US"/>
          </a:p>
        </p:txBody>
      </p:sp>
      <p:sp>
        <p:nvSpPr>
          <p:cNvPr id="5" name="TextBox 4">
            <a:extLst>
              <a:ext uri="{FF2B5EF4-FFF2-40B4-BE49-F238E27FC236}">
                <a16:creationId xmlns:a16="http://schemas.microsoft.com/office/drawing/2014/main" id="{9DAB895E-4F1D-3CF5-4F7B-17DBB51A3B70}"/>
              </a:ext>
            </a:extLst>
          </p:cNvPr>
          <p:cNvSpPr txBox="1"/>
          <p:nvPr/>
        </p:nvSpPr>
        <p:spPr>
          <a:xfrm>
            <a:off x="2495549" y="1219200"/>
            <a:ext cx="9639301" cy="954107"/>
          </a:xfrm>
          <a:prstGeom prst="rect">
            <a:avLst/>
          </a:prstGeom>
          <a:noFill/>
        </p:spPr>
        <p:txBody>
          <a:bodyPr wrap="square">
            <a:spAutoFit/>
          </a:bodyPr>
          <a:lstStyle/>
          <a:p>
            <a:r>
              <a:rPr lang="en-US" sz="2800" b="1">
                <a:latin typeface="Lub Dub Medium" panose="020B0603030403020204" pitchFamily="34" charset="0"/>
              </a:rPr>
              <a:t>Table 21. Abnormal Findings on Duplex Imaging After EVAR That Should Prompt Additional Imaging</a:t>
            </a:r>
          </a:p>
        </p:txBody>
      </p:sp>
      <p:graphicFrame>
        <p:nvGraphicFramePr>
          <p:cNvPr id="3" name="Table 2">
            <a:extLst>
              <a:ext uri="{FF2B5EF4-FFF2-40B4-BE49-F238E27FC236}">
                <a16:creationId xmlns:a16="http://schemas.microsoft.com/office/drawing/2014/main" id="{4003AA14-D576-A8E1-69B0-C427916FD62C}"/>
              </a:ext>
            </a:extLst>
          </p:cNvPr>
          <p:cNvGraphicFramePr>
            <a:graphicFrameLocks noGrp="1"/>
          </p:cNvGraphicFramePr>
          <p:nvPr>
            <p:extLst>
              <p:ext uri="{D42A27DB-BD31-4B8C-83A1-F6EECF244321}">
                <p14:modId xmlns:p14="http://schemas.microsoft.com/office/powerpoint/2010/main" val="4157963318"/>
              </p:ext>
            </p:extLst>
          </p:nvPr>
        </p:nvGraphicFramePr>
        <p:xfrm>
          <a:off x="4389437" y="2743200"/>
          <a:ext cx="5851525" cy="3866675"/>
        </p:xfrm>
        <a:graphic>
          <a:graphicData uri="http://schemas.openxmlformats.org/drawingml/2006/table">
            <a:tbl>
              <a:tblPr firstRow="1" firstCol="1" bandRow="1"/>
              <a:tblGrid>
                <a:gridCol w="5851525">
                  <a:extLst>
                    <a:ext uri="{9D8B030D-6E8A-4147-A177-3AD203B41FA5}">
                      <a16:colId xmlns:a16="http://schemas.microsoft.com/office/drawing/2014/main" val="2977913137"/>
                    </a:ext>
                  </a:extLst>
                </a:gridCol>
              </a:tblGrid>
              <a:tr h="773335">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Aneurysm sac enlargement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046246"/>
                  </a:ext>
                </a:extLst>
              </a:tr>
              <a:tr h="773335">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Any endoleak</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67205"/>
                  </a:ext>
                </a:extLst>
              </a:tr>
              <a:tr h="773335">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Stent graft fracture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213891"/>
                  </a:ext>
                </a:extLst>
              </a:tr>
              <a:tr h="773335">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Stent graft migration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884146"/>
                  </a:ext>
                </a:extLst>
              </a:tr>
              <a:tr h="773335">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Stent graft separation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814898"/>
                  </a:ext>
                </a:extLst>
              </a:tr>
            </a:tbl>
          </a:graphicData>
        </a:graphic>
      </p:graphicFrame>
      <p:sp>
        <p:nvSpPr>
          <p:cNvPr id="7" name="TextBox 6">
            <a:extLst>
              <a:ext uri="{FF2B5EF4-FFF2-40B4-BE49-F238E27FC236}">
                <a16:creationId xmlns:a16="http://schemas.microsoft.com/office/drawing/2014/main" id="{2B3A4869-CC31-1AB0-41FE-7207D6AFFBC1}"/>
              </a:ext>
            </a:extLst>
          </p:cNvPr>
          <p:cNvSpPr txBox="1"/>
          <p:nvPr/>
        </p:nvSpPr>
        <p:spPr>
          <a:xfrm>
            <a:off x="4389437" y="6729282"/>
            <a:ext cx="5029200" cy="276999"/>
          </a:xfrm>
          <a:prstGeom prst="rect">
            <a:avLst/>
          </a:prstGeom>
          <a:noFill/>
        </p:spPr>
        <p:txBody>
          <a:bodyPr wrap="square">
            <a:spAutoFit/>
          </a:bodyPr>
          <a:lstStyle/>
          <a:p>
            <a:r>
              <a:rPr lang="pt-BR" sz="1200" b="1">
                <a:latin typeface="Lub Dub Medium" panose="020B0603030403020204" pitchFamily="34" charset="0"/>
              </a:rPr>
              <a:t>EVAR indicates endovascular abdominal aortic aneurysm repair.</a:t>
            </a:r>
            <a:endParaRPr lang="en-US" sz="1200" b="1">
              <a:latin typeface="Lub Dub Medium" panose="020B0603030403020204" pitchFamily="34" charset="0"/>
            </a:endParaRPr>
          </a:p>
        </p:txBody>
      </p:sp>
    </p:spTree>
    <p:extLst>
      <p:ext uri="{BB962C8B-B14F-4D97-AF65-F5344CB8AC3E}">
        <p14:creationId xmlns:p14="http://schemas.microsoft.com/office/powerpoint/2010/main" val="26934531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1B341-5A2A-8652-B211-5B4E8B81BE77}"/>
              </a:ext>
            </a:extLst>
          </p:cNvPr>
          <p:cNvSpPr>
            <a:spLocks noGrp="1"/>
          </p:cNvSpPr>
          <p:nvPr>
            <p:ph type="sldNum" sz="quarter" idx="4"/>
          </p:nvPr>
        </p:nvSpPr>
        <p:spPr/>
        <p:txBody>
          <a:bodyPr/>
          <a:lstStyle/>
          <a:p>
            <a:fld id="{01CD3B2E-BC1C-6C4D-9D91-A67B950EE325}" type="slidenum">
              <a:rPr lang="en-US" smtClean="0"/>
              <a:pPr/>
              <a:t>132</a:t>
            </a:fld>
            <a:endParaRPr lang="en-US"/>
          </a:p>
        </p:txBody>
      </p:sp>
      <p:sp>
        <p:nvSpPr>
          <p:cNvPr id="6" name="TextBox 5">
            <a:extLst>
              <a:ext uri="{FF2B5EF4-FFF2-40B4-BE49-F238E27FC236}">
                <a16:creationId xmlns:a16="http://schemas.microsoft.com/office/drawing/2014/main" id="{7E8E156E-7AFC-A3C8-318E-529A7B208774}"/>
              </a:ext>
            </a:extLst>
          </p:cNvPr>
          <p:cNvSpPr txBox="1"/>
          <p:nvPr/>
        </p:nvSpPr>
        <p:spPr>
          <a:xfrm>
            <a:off x="3371850" y="3683913"/>
            <a:ext cx="7886700" cy="861774"/>
          </a:xfrm>
          <a:prstGeom prst="rect">
            <a:avLst/>
          </a:prstGeom>
          <a:noFill/>
        </p:spPr>
        <p:txBody>
          <a:bodyPr wrap="square">
            <a:spAutoFit/>
          </a:bodyPr>
          <a:lstStyle/>
          <a:p>
            <a:r>
              <a:rPr lang="en-US" sz="5000">
                <a:effectLst/>
                <a:latin typeface="Lub Dub Heavy" panose="020B0903030403020204" pitchFamily="34" charset="0"/>
                <a:ea typeface="Times New Roman" panose="02020603050405020304" pitchFamily="18" charset="0"/>
              </a:rPr>
              <a:t>Acute Aortic Syndromes</a:t>
            </a:r>
            <a:endParaRPr lang="en-US" sz="5000">
              <a:latin typeface="Lub Dub Heavy" panose="020B0903030403020204" pitchFamily="34" charset="0"/>
            </a:endParaRPr>
          </a:p>
        </p:txBody>
      </p:sp>
    </p:spTree>
    <p:extLst>
      <p:ext uri="{BB962C8B-B14F-4D97-AF65-F5344CB8AC3E}">
        <p14:creationId xmlns:p14="http://schemas.microsoft.com/office/powerpoint/2010/main" val="21611409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133</a:t>
            </a:fld>
            <a:endParaRPr lang="en-US"/>
          </a:p>
        </p:txBody>
      </p:sp>
      <p:sp>
        <p:nvSpPr>
          <p:cNvPr id="3" name="TextBox 2">
            <a:extLst>
              <a:ext uri="{FF2B5EF4-FFF2-40B4-BE49-F238E27FC236}">
                <a16:creationId xmlns:a16="http://schemas.microsoft.com/office/drawing/2014/main" id="{CA2A5614-3AEE-C90C-0BA9-7078A86766F9}"/>
              </a:ext>
            </a:extLst>
          </p:cNvPr>
          <p:cNvSpPr txBox="1"/>
          <p:nvPr/>
        </p:nvSpPr>
        <p:spPr>
          <a:xfrm>
            <a:off x="3952874" y="609600"/>
            <a:ext cx="6724651" cy="523220"/>
          </a:xfrm>
          <a:prstGeom prst="rect">
            <a:avLst/>
          </a:prstGeom>
          <a:noFill/>
        </p:spPr>
        <p:txBody>
          <a:bodyPr wrap="square">
            <a:spAutoFit/>
          </a:bodyPr>
          <a:lstStyle/>
          <a:p>
            <a:r>
              <a:rPr lang="en-US" sz="2800" b="1">
                <a:latin typeface="Lub Dub Medium" panose="020B0603030403020204" pitchFamily="34" charset="0"/>
              </a:rPr>
              <a:t>Table 22. Signs and Symptoms of AAS</a:t>
            </a:r>
          </a:p>
        </p:txBody>
      </p:sp>
      <p:graphicFrame>
        <p:nvGraphicFramePr>
          <p:cNvPr id="2" name="Table 1">
            <a:extLst>
              <a:ext uri="{FF2B5EF4-FFF2-40B4-BE49-F238E27FC236}">
                <a16:creationId xmlns:a16="http://schemas.microsoft.com/office/drawing/2014/main" id="{C093993F-9EE8-5B36-9A11-43952AF249CB}"/>
              </a:ext>
            </a:extLst>
          </p:cNvPr>
          <p:cNvGraphicFramePr>
            <a:graphicFrameLocks noGrp="1"/>
          </p:cNvGraphicFramePr>
          <p:nvPr>
            <p:extLst>
              <p:ext uri="{D42A27DB-BD31-4B8C-83A1-F6EECF244321}">
                <p14:modId xmlns:p14="http://schemas.microsoft.com/office/powerpoint/2010/main" val="3337973144"/>
              </p:ext>
            </p:extLst>
          </p:nvPr>
        </p:nvGraphicFramePr>
        <p:xfrm>
          <a:off x="1874836" y="1447800"/>
          <a:ext cx="10880725" cy="5831586"/>
        </p:xfrm>
        <a:graphic>
          <a:graphicData uri="http://schemas.openxmlformats.org/drawingml/2006/table">
            <a:tbl>
              <a:tblPr firstRow="1" firstCol="1" bandRow="1"/>
              <a:tblGrid>
                <a:gridCol w="4630837">
                  <a:extLst>
                    <a:ext uri="{9D8B030D-6E8A-4147-A177-3AD203B41FA5}">
                      <a16:colId xmlns:a16="http://schemas.microsoft.com/office/drawing/2014/main" val="3481810862"/>
                    </a:ext>
                  </a:extLst>
                </a:gridCol>
                <a:gridCol w="6249888">
                  <a:extLst>
                    <a:ext uri="{9D8B030D-6E8A-4147-A177-3AD203B41FA5}">
                      <a16:colId xmlns:a16="http://schemas.microsoft.com/office/drawing/2014/main" val="2336554158"/>
                    </a:ext>
                  </a:extLst>
                </a:gridCol>
              </a:tblGrid>
              <a:tr h="40044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Signs and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D9E2F3"/>
                    </a:solidFill>
                  </a:tcPr>
                </a:tc>
                <a:extLst>
                  <a:ext uri="{0D108BD9-81ED-4DB2-BD59-A6C34878D82A}">
                    <a16:rowId xmlns:a16="http://schemas.microsoft.com/office/drawing/2014/main" val="1648485797"/>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Asymmetric blood pressure (&gt;20 mm Hg) between limbs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Compromise of branch artery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108394"/>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Bowel ischemia</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gastrointestinal bleed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Malperfusion of the celiac or superior mesenteric artery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150192"/>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Dysphagia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Compression of the esophagus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192560"/>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Dyspnea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Compression of trachea or bronchus, congestive heart failure from aortic regurgitation, or cardiac tamponade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339015"/>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Hemoptysis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Vascular rupture into lung parenchyma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266368"/>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Hoarseness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Compression recurrent laryngeal nerve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69235"/>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Horner’s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Compression of sympathetic chain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363962"/>
                  </a:ext>
                </a:extLst>
              </a:tr>
              <a:tr h="40044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Myocardial ischemia</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or myocardial</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infarction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Coronary artery involvement by dissection or compression by aneurysm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914973"/>
                  </a:ext>
                </a:extLst>
              </a:tr>
            </a:tbl>
          </a:graphicData>
        </a:graphic>
      </p:graphicFrame>
      <p:sp>
        <p:nvSpPr>
          <p:cNvPr id="7" name="TextBox 6">
            <a:extLst>
              <a:ext uri="{FF2B5EF4-FFF2-40B4-BE49-F238E27FC236}">
                <a16:creationId xmlns:a16="http://schemas.microsoft.com/office/drawing/2014/main" id="{B2F70E34-8A34-8433-AC9A-8752E7A96986}"/>
              </a:ext>
            </a:extLst>
          </p:cNvPr>
          <p:cNvSpPr txBox="1"/>
          <p:nvPr/>
        </p:nvSpPr>
        <p:spPr>
          <a:xfrm>
            <a:off x="457200" y="6263723"/>
            <a:ext cx="1020763" cy="1015663"/>
          </a:xfrm>
          <a:prstGeom prst="rect">
            <a:avLst/>
          </a:prstGeom>
          <a:noFill/>
        </p:spPr>
        <p:txBody>
          <a:bodyPr wrap="square">
            <a:spAutoFit/>
          </a:bodyPr>
          <a:lstStyle/>
          <a:p>
            <a:r>
              <a:rPr lang="en-US" sz="1200" b="1">
                <a:latin typeface="Lub Dub Medium" panose="020B0603030403020204" pitchFamily="34" charset="0"/>
              </a:rPr>
              <a:t>AAS indicates acute aortic syndrome.</a:t>
            </a:r>
          </a:p>
        </p:txBody>
      </p:sp>
    </p:spTree>
    <p:extLst>
      <p:ext uri="{BB962C8B-B14F-4D97-AF65-F5344CB8AC3E}">
        <p14:creationId xmlns:p14="http://schemas.microsoft.com/office/powerpoint/2010/main" val="24898501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134</a:t>
            </a:fld>
            <a:endParaRPr lang="en-US"/>
          </a:p>
        </p:txBody>
      </p:sp>
      <p:graphicFrame>
        <p:nvGraphicFramePr>
          <p:cNvPr id="2" name="Table 1">
            <a:extLst>
              <a:ext uri="{FF2B5EF4-FFF2-40B4-BE49-F238E27FC236}">
                <a16:creationId xmlns:a16="http://schemas.microsoft.com/office/drawing/2014/main" id="{1B5451E8-DD15-EF3C-DD03-3E5CCB37767B}"/>
              </a:ext>
            </a:extLst>
          </p:cNvPr>
          <p:cNvGraphicFramePr>
            <a:graphicFrameLocks noGrp="1"/>
          </p:cNvGraphicFramePr>
          <p:nvPr>
            <p:extLst>
              <p:ext uri="{D42A27DB-BD31-4B8C-83A1-F6EECF244321}">
                <p14:modId xmlns:p14="http://schemas.microsoft.com/office/powerpoint/2010/main" val="785477377"/>
              </p:ext>
            </p:extLst>
          </p:nvPr>
        </p:nvGraphicFramePr>
        <p:xfrm>
          <a:off x="1333499" y="1143000"/>
          <a:ext cx="13136563" cy="6274886"/>
        </p:xfrm>
        <a:graphic>
          <a:graphicData uri="http://schemas.openxmlformats.org/drawingml/2006/table">
            <a:tbl>
              <a:tblPr firstRow="1" firstCol="1" bandRow="1"/>
              <a:tblGrid>
                <a:gridCol w="5590921">
                  <a:extLst>
                    <a:ext uri="{9D8B030D-6E8A-4147-A177-3AD203B41FA5}">
                      <a16:colId xmlns:a16="http://schemas.microsoft.com/office/drawing/2014/main" val="3801900484"/>
                    </a:ext>
                  </a:extLst>
                </a:gridCol>
                <a:gridCol w="7545642">
                  <a:extLst>
                    <a:ext uri="{9D8B030D-6E8A-4147-A177-3AD203B41FA5}">
                      <a16:colId xmlns:a16="http://schemas.microsoft.com/office/drawing/2014/main" val="1074318245"/>
                    </a:ext>
                  </a:extLst>
                </a:gridCol>
              </a:tblGrid>
              <a:tr h="1341454">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New murmur of aortic regurgitation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Incomplete aortic valve closure secondary to leaflet tethering by the dilated aorta or cusp prolapse because of dissection into the aortic root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192403558"/>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Oliguria or hematuria (gross)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Malperfusion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of 1 or both renal arteries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990746"/>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Paraplegia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Spinal malperfusion attributable intercostal artery involvement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117845"/>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Lower extremity ischemia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Malperfusion of iliac artery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286615"/>
                  </a:ext>
                </a:extLst>
              </a:tr>
              <a:tr h="103805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Shock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Cardiac tamponade, hemothorax, frank aortic rupture, acute severe aortic regurgitation, severe myocardial ischemia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377614"/>
                  </a:ext>
                </a:extLst>
              </a:tr>
              <a:tr h="103805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Shortness of breath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Pericardial effusion, congestive heart failure from acute severe aortic regurgitation, or hemothorax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450774"/>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Stroke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Carotid or vertebral artery involved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585225"/>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Superior vena cava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Compression of the superior vena cava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35298"/>
                  </a:ext>
                </a:extLst>
              </a:tr>
              <a:tr h="476219">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Syncope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Carotid artery involvement or cardiac tamponade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31504"/>
                  </a:ext>
                </a:extLst>
              </a:tr>
            </a:tbl>
          </a:graphicData>
        </a:graphic>
      </p:graphicFrame>
      <p:sp>
        <p:nvSpPr>
          <p:cNvPr id="5" name="TextBox 4">
            <a:extLst>
              <a:ext uri="{FF2B5EF4-FFF2-40B4-BE49-F238E27FC236}">
                <a16:creationId xmlns:a16="http://schemas.microsoft.com/office/drawing/2014/main" id="{C4D9B37E-5592-FB43-2D68-267FC0470AA3}"/>
              </a:ext>
            </a:extLst>
          </p:cNvPr>
          <p:cNvSpPr txBox="1"/>
          <p:nvPr/>
        </p:nvSpPr>
        <p:spPr>
          <a:xfrm>
            <a:off x="3952873" y="381000"/>
            <a:ext cx="6724651" cy="523220"/>
          </a:xfrm>
          <a:prstGeom prst="rect">
            <a:avLst/>
          </a:prstGeom>
          <a:noFill/>
        </p:spPr>
        <p:txBody>
          <a:bodyPr wrap="square">
            <a:spAutoFit/>
          </a:bodyPr>
          <a:lstStyle/>
          <a:p>
            <a:r>
              <a:rPr lang="en-US" sz="2800" b="1">
                <a:latin typeface="Lub Dub Medium" panose="020B0603030403020204" pitchFamily="34" charset="0"/>
              </a:rPr>
              <a:t>Table 22. Signs and Symptoms of AAS</a:t>
            </a:r>
          </a:p>
        </p:txBody>
      </p:sp>
      <p:sp>
        <p:nvSpPr>
          <p:cNvPr id="6" name="TextBox 5">
            <a:extLst>
              <a:ext uri="{FF2B5EF4-FFF2-40B4-BE49-F238E27FC236}">
                <a16:creationId xmlns:a16="http://schemas.microsoft.com/office/drawing/2014/main" id="{499DB87D-3212-7DB5-D6F5-74EF1CEC15BA}"/>
              </a:ext>
            </a:extLst>
          </p:cNvPr>
          <p:cNvSpPr txBox="1"/>
          <p:nvPr/>
        </p:nvSpPr>
        <p:spPr>
          <a:xfrm>
            <a:off x="160338" y="6402223"/>
            <a:ext cx="1020763" cy="1015663"/>
          </a:xfrm>
          <a:prstGeom prst="rect">
            <a:avLst/>
          </a:prstGeom>
          <a:noFill/>
        </p:spPr>
        <p:txBody>
          <a:bodyPr wrap="square">
            <a:spAutoFit/>
          </a:bodyPr>
          <a:lstStyle/>
          <a:p>
            <a:r>
              <a:rPr lang="en-US" sz="1200" b="1">
                <a:latin typeface="Lub Dub Medium" panose="020B0603030403020204" pitchFamily="34" charset="0"/>
              </a:rPr>
              <a:t>AAS indicates acute aortic syndrome.</a:t>
            </a:r>
          </a:p>
        </p:txBody>
      </p:sp>
    </p:spTree>
    <p:extLst>
      <p:ext uri="{BB962C8B-B14F-4D97-AF65-F5344CB8AC3E}">
        <p14:creationId xmlns:p14="http://schemas.microsoft.com/office/powerpoint/2010/main" val="34759143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135</a:t>
            </a:fld>
            <a:endParaRPr lang="en-US"/>
          </a:p>
        </p:txBody>
      </p:sp>
      <p:sp>
        <p:nvSpPr>
          <p:cNvPr id="5" name="TextBox 4">
            <a:extLst>
              <a:ext uri="{FF2B5EF4-FFF2-40B4-BE49-F238E27FC236}">
                <a16:creationId xmlns:a16="http://schemas.microsoft.com/office/drawing/2014/main" id="{8084BFFD-66F2-C73C-9717-B7DF925880C3}"/>
              </a:ext>
            </a:extLst>
          </p:cNvPr>
          <p:cNvSpPr txBox="1"/>
          <p:nvPr/>
        </p:nvSpPr>
        <p:spPr>
          <a:xfrm>
            <a:off x="2964656" y="457200"/>
            <a:ext cx="8701088" cy="1200329"/>
          </a:xfrm>
          <a:prstGeom prst="rect">
            <a:avLst/>
          </a:prstGeom>
          <a:noFill/>
        </p:spPr>
        <p:txBody>
          <a:bodyPr wrap="square">
            <a:spAutoFit/>
          </a:bodyPr>
          <a:lstStyle/>
          <a:p>
            <a:r>
              <a:rPr lang="en-US" sz="3600" b="1">
                <a:latin typeface="Lub Dub Medium" panose="020B0603030403020204" pitchFamily="34" charset="0"/>
              </a:rPr>
              <a:t>AAS: Diagnostic Evaluation (Imaging, Laboratory Testing)</a:t>
            </a:r>
          </a:p>
        </p:txBody>
      </p:sp>
      <p:graphicFrame>
        <p:nvGraphicFramePr>
          <p:cNvPr id="7" name="Table 6">
            <a:extLst>
              <a:ext uri="{FF2B5EF4-FFF2-40B4-BE49-F238E27FC236}">
                <a16:creationId xmlns:a16="http://schemas.microsoft.com/office/drawing/2014/main" id="{FAE5CE5F-0B48-0D02-8F1C-10B8E78DF75A}"/>
              </a:ext>
            </a:extLst>
          </p:cNvPr>
          <p:cNvGraphicFramePr>
            <a:graphicFrameLocks noGrp="1"/>
          </p:cNvGraphicFramePr>
          <p:nvPr>
            <p:extLst>
              <p:ext uri="{D42A27DB-BD31-4B8C-83A1-F6EECF244321}">
                <p14:modId xmlns:p14="http://schemas.microsoft.com/office/powerpoint/2010/main" val="4140614732"/>
              </p:ext>
            </p:extLst>
          </p:nvPr>
        </p:nvGraphicFramePr>
        <p:xfrm>
          <a:off x="3084384" y="2438400"/>
          <a:ext cx="8461631" cy="3810000"/>
        </p:xfrm>
        <a:graphic>
          <a:graphicData uri="http://schemas.openxmlformats.org/drawingml/2006/table">
            <a:tbl>
              <a:tblPr/>
              <a:tblGrid>
                <a:gridCol w="1000933">
                  <a:extLst>
                    <a:ext uri="{9D8B030D-6E8A-4147-A177-3AD203B41FA5}">
                      <a16:colId xmlns:a16="http://schemas.microsoft.com/office/drawing/2014/main" val="989650820"/>
                    </a:ext>
                  </a:extLst>
                </a:gridCol>
                <a:gridCol w="952430">
                  <a:extLst>
                    <a:ext uri="{9D8B030D-6E8A-4147-A177-3AD203B41FA5}">
                      <a16:colId xmlns:a16="http://schemas.microsoft.com/office/drawing/2014/main" val="834372427"/>
                    </a:ext>
                  </a:extLst>
                </a:gridCol>
                <a:gridCol w="6508268">
                  <a:extLst>
                    <a:ext uri="{9D8B030D-6E8A-4147-A177-3AD203B41FA5}">
                      <a16:colId xmlns:a16="http://schemas.microsoft.com/office/drawing/2014/main" val="3878694909"/>
                    </a:ext>
                  </a:extLst>
                </a:gridCol>
              </a:tblGrid>
              <a:tr h="1162961">
                <a:tc gridSpan="3">
                  <a:txBody>
                    <a:bodyPr/>
                    <a:lstStyle/>
                    <a:p>
                      <a:pPr marL="357505" marR="0" algn="ctr" eaLnBrk="0" hangingPunct="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AAS: Diagnostic Evaluation (Imaging, Laboratory 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6215081"/>
                  </a:ext>
                </a:extLst>
              </a:tr>
              <a:tr h="533546">
                <a:tc>
                  <a:txBody>
                    <a:bodyPr/>
                    <a:lstStyle/>
                    <a:p>
                      <a:pPr marL="184785" marR="171450" algn="ctr" eaLnBrk="0" hangingPunct="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marR="153670" algn="ctr" eaLnBrk="0" hangingPunct="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0380" marR="1882775" indent="-285750" algn="ctr" eaLnBrk="0" hangingPunct="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784416"/>
                  </a:ext>
                </a:extLst>
              </a:tr>
              <a:tr h="1418660">
                <a:tc>
                  <a:txBody>
                    <a:bodyPr/>
                    <a:lstStyle/>
                    <a:p>
                      <a:pPr marL="0" marR="0" eaLnBrk="0" hangingPunct="0">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eaLnBrk="0" hangingPunct="0">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eaLnBrk="0" hangingPunct="0">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eaLnBrk="0" hangingPunct="0">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97155" lvl="0" indent="-342900" eaLnBrk="0" hangingPunct="0">
                        <a:lnSpc>
                          <a:spcPct val="115000"/>
                        </a:lnSpc>
                        <a:spcBef>
                          <a:spcPts val="0"/>
                        </a:spcBef>
                        <a:spcAft>
                          <a:spcPts val="0"/>
                        </a:spcAft>
                        <a:buFont typeface="+mj-lt"/>
                        <a:buAutoNum type="arabicPeriod"/>
                      </a:pPr>
                      <a:r>
                        <a:rPr lang="en-US" sz="1800" b="1" spc="-5">
                          <a:effectLst/>
                          <a:latin typeface="Times New Roman" panose="02020603050405020304" pitchFamily="18" charset="0"/>
                          <a:ea typeface="Times New Roman" panose="02020603050405020304" pitchFamily="18" charset="0"/>
                          <a:cs typeface="Times New Roman" panose="02020603050405020304" pitchFamily="18" charset="0"/>
                        </a:rPr>
                        <a:t>In patients with a suspected AAS, CT is recommended for initial diagnostic imaging, given its wide availability, accuracy, and speed, as well as the extent of anatomic detail it provides.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50185"/>
                  </a:ext>
                </a:extLst>
              </a:tr>
              <a:tr h="694833">
                <a:tc>
                  <a:txBody>
                    <a:bodyPr/>
                    <a:lstStyle/>
                    <a:p>
                      <a:pPr marL="0" marR="0" algn="ctr" fontAlgn="base">
                        <a:lnSpc>
                          <a:spcPct val="115000"/>
                        </a:lnSpc>
                        <a:spcBef>
                          <a:spcPts val="0"/>
                        </a:spcBef>
                        <a:spcAft>
                          <a:spcPts val="0"/>
                        </a:spcAft>
                      </a:pPr>
                      <a:b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eaLnBrk="0" hangingPunct="0">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eaLnBrk="0" hangingPunct="0">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97155" lvl="0" indent="-342900" eaLnBrk="0" hangingPunct="0">
                        <a:lnSpc>
                          <a:spcPct val="115000"/>
                        </a:lnSpc>
                        <a:spcBef>
                          <a:spcPts val="0"/>
                        </a:spcBef>
                        <a:spcAft>
                          <a:spcPts val="0"/>
                        </a:spcAft>
                        <a:buFont typeface="+mj-lt"/>
                        <a:buAutoNum type="arabicPeriod" startAt="2"/>
                      </a:pPr>
                      <a:r>
                        <a:rPr lang="en-US" sz="1800" b="1" spc="-5">
                          <a:effectLst/>
                          <a:latin typeface="Times New Roman" panose="02020603050405020304" pitchFamily="18" charset="0"/>
                          <a:ea typeface="Times New Roman" panose="02020603050405020304" pitchFamily="18" charset="0"/>
                          <a:cs typeface="Times New Roman" panose="02020603050405020304" pitchFamily="18" charset="0"/>
                        </a:rPr>
                        <a:t>In patients with a suspected AAS, TEE and MRI are reasonable alternatives for initial diagnostic 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175170"/>
                  </a:ext>
                </a:extLst>
              </a:tr>
            </a:tbl>
          </a:graphicData>
        </a:graphic>
      </p:graphicFrame>
    </p:spTree>
    <p:extLst>
      <p:ext uri="{BB962C8B-B14F-4D97-AF65-F5344CB8AC3E}">
        <p14:creationId xmlns:p14="http://schemas.microsoft.com/office/powerpoint/2010/main" val="40124293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136</a:t>
            </a:fld>
            <a:endParaRPr lang="en-US"/>
          </a:p>
        </p:txBody>
      </p:sp>
      <p:sp>
        <p:nvSpPr>
          <p:cNvPr id="5" name="TextBox 4">
            <a:extLst>
              <a:ext uri="{FF2B5EF4-FFF2-40B4-BE49-F238E27FC236}">
                <a16:creationId xmlns:a16="http://schemas.microsoft.com/office/drawing/2014/main" id="{57BD1228-0354-8ED4-E63F-9307527AD184}"/>
              </a:ext>
            </a:extLst>
          </p:cNvPr>
          <p:cNvSpPr txBox="1"/>
          <p:nvPr/>
        </p:nvSpPr>
        <p:spPr>
          <a:xfrm>
            <a:off x="3576636" y="838200"/>
            <a:ext cx="7477126" cy="990600"/>
          </a:xfrm>
          <a:prstGeom prst="rect">
            <a:avLst/>
          </a:prstGeom>
          <a:noFill/>
        </p:spPr>
        <p:txBody>
          <a:bodyPr wrap="square">
            <a:spAutoFit/>
          </a:bodyPr>
          <a:lstStyle/>
          <a:p>
            <a:r>
              <a:rPr lang="en-US" sz="2800" b="1" dirty="0">
                <a:latin typeface="Lub Dub Medium" panose="020B0603030403020204" pitchFamily="34" charset="0"/>
              </a:rPr>
              <a:t>Table 23. Plain Chest X-Ray Findings Suggestive of Aortic Dissection</a:t>
            </a:r>
          </a:p>
        </p:txBody>
      </p:sp>
      <p:graphicFrame>
        <p:nvGraphicFramePr>
          <p:cNvPr id="6" name="Table 5">
            <a:extLst>
              <a:ext uri="{FF2B5EF4-FFF2-40B4-BE49-F238E27FC236}">
                <a16:creationId xmlns:a16="http://schemas.microsoft.com/office/drawing/2014/main" id="{2D3D61FA-81EB-E61A-9DD4-13B7EBA2B781}"/>
              </a:ext>
            </a:extLst>
          </p:cNvPr>
          <p:cNvGraphicFramePr>
            <a:graphicFrameLocks noGrp="1"/>
          </p:cNvGraphicFramePr>
          <p:nvPr>
            <p:extLst>
              <p:ext uri="{D42A27DB-BD31-4B8C-83A1-F6EECF244321}">
                <p14:modId xmlns:p14="http://schemas.microsoft.com/office/powerpoint/2010/main" val="2103576246"/>
              </p:ext>
            </p:extLst>
          </p:nvPr>
        </p:nvGraphicFramePr>
        <p:xfrm>
          <a:off x="2713037" y="2133600"/>
          <a:ext cx="9204325" cy="4995328"/>
        </p:xfrm>
        <a:graphic>
          <a:graphicData uri="http://schemas.openxmlformats.org/drawingml/2006/table">
            <a:tbl>
              <a:tblPr firstRow="1" firstCol="1" bandRow="1"/>
              <a:tblGrid>
                <a:gridCol w="9204325">
                  <a:extLst>
                    <a:ext uri="{9D8B030D-6E8A-4147-A177-3AD203B41FA5}">
                      <a16:colId xmlns:a16="http://schemas.microsoft.com/office/drawing/2014/main" val="3679912486"/>
                    </a:ext>
                  </a:extLst>
                </a:gridCol>
              </a:tblGrid>
              <a:tr h="644838">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Signs of Aortic Dissection on Chest X-Ray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101490945"/>
                  </a:ext>
                </a:extLst>
              </a:tr>
              <a:tr h="644838">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Mediastinal widening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359315"/>
                  </a:ext>
                </a:extLst>
              </a:tr>
              <a:tr h="644838">
                <a:tc>
                  <a:txBody>
                    <a:bodyPr/>
                    <a:lstStyle/>
                    <a:p>
                      <a:pPr marL="0" marR="0" algn="just">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Disruption of the normally distinct contour of the aortic knob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66335"/>
                  </a:ext>
                </a:extLst>
              </a:tr>
              <a:tr h="644838">
                <a:tc>
                  <a:txBody>
                    <a:bodyPr/>
                    <a:lstStyle/>
                    <a:p>
                      <a:pPr marL="0" marR="0" algn="just">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Calcium sign, which appears as a separation of the intimal calcification from the aortic wall of &gt;5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99834"/>
                  </a:ext>
                </a:extLst>
              </a:tr>
              <a:tr h="64483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Double density appearance within the aorta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544673"/>
                  </a:ext>
                </a:extLst>
              </a:tr>
              <a:tr h="64483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Tracheal deviation to the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17836"/>
                  </a:ext>
                </a:extLst>
              </a:tr>
              <a:tr h="644838">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Deviation of the nasogastric tube to the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02603"/>
                  </a:ext>
                </a:extLst>
              </a:tr>
            </a:tbl>
          </a:graphicData>
        </a:graphic>
      </p:graphicFrame>
    </p:spTree>
    <p:extLst>
      <p:ext uri="{BB962C8B-B14F-4D97-AF65-F5344CB8AC3E}">
        <p14:creationId xmlns:p14="http://schemas.microsoft.com/office/powerpoint/2010/main" val="4705288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137</a:t>
            </a:fld>
            <a:endParaRPr lang="en-US"/>
          </a:p>
        </p:txBody>
      </p:sp>
      <p:sp>
        <p:nvSpPr>
          <p:cNvPr id="3" name="TextBox 2">
            <a:extLst>
              <a:ext uri="{FF2B5EF4-FFF2-40B4-BE49-F238E27FC236}">
                <a16:creationId xmlns:a16="http://schemas.microsoft.com/office/drawing/2014/main" id="{A4C56D82-E780-6916-53AA-8A39BEE3881D}"/>
              </a:ext>
            </a:extLst>
          </p:cNvPr>
          <p:cNvSpPr txBox="1"/>
          <p:nvPr/>
        </p:nvSpPr>
        <p:spPr>
          <a:xfrm>
            <a:off x="3576636" y="838200"/>
            <a:ext cx="7477126" cy="990600"/>
          </a:xfrm>
          <a:prstGeom prst="rect">
            <a:avLst/>
          </a:prstGeom>
          <a:noFill/>
        </p:spPr>
        <p:txBody>
          <a:bodyPr wrap="square">
            <a:spAutoFit/>
          </a:bodyPr>
          <a:lstStyle/>
          <a:p>
            <a:r>
              <a:rPr lang="en-US" sz="2800" b="1">
                <a:latin typeface="Lub Dub Medium" panose="020B0603030403020204" pitchFamily="34" charset="0"/>
              </a:rPr>
              <a:t>Table 24. Aortic Dissection Detection Risk Score (ADD-RS) Items</a:t>
            </a:r>
          </a:p>
        </p:txBody>
      </p:sp>
      <p:graphicFrame>
        <p:nvGraphicFramePr>
          <p:cNvPr id="5" name="Table 4">
            <a:extLst>
              <a:ext uri="{FF2B5EF4-FFF2-40B4-BE49-F238E27FC236}">
                <a16:creationId xmlns:a16="http://schemas.microsoft.com/office/drawing/2014/main" id="{7FFD0F41-405F-A5E4-7678-D842EEB6CE83}"/>
              </a:ext>
            </a:extLst>
          </p:cNvPr>
          <p:cNvGraphicFramePr>
            <a:graphicFrameLocks noGrp="1"/>
          </p:cNvGraphicFramePr>
          <p:nvPr>
            <p:extLst>
              <p:ext uri="{D42A27DB-BD31-4B8C-83A1-F6EECF244321}">
                <p14:modId xmlns:p14="http://schemas.microsoft.com/office/powerpoint/2010/main" val="1714672401"/>
              </p:ext>
            </p:extLst>
          </p:nvPr>
        </p:nvGraphicFramePr>
        <p:xfrm>
          <a:off x="1181099" y="2209800"/>
          <a:ext cx="12268199" cy="4514214"/>
        </p:xfrm>
        <a:graphic>
          <a:graphicData uri="http://schemas.openxmlformats.org/drawingml/2006/table">
            <a:tbl>
              <a:tblPr firstRow="1" firstCol="1" bandRow="1"/>
              <a:tblGrid>
                <a:gridCol w="4152846">
                  <a:extLst>
                    <a:ext uri="{9D8B030D-6E8A-4147-A177-3AD203B41FA5}">
                      <a16:colId xmlns:a16="http://schemas.microsoft.com/office/drawing/2014/main" val="3476481614"/>
                    </a:ext>
                  </a:extLst>
                </a:gridCol>
                <a:gridCol w="3967451">
                  <a:extLst>
                    <a:ext uri="{9D8B030D-6E8A-4147-A177-3AD203B41FA5}">
                      <a16:colId xmlns:a16="http://schemas.microsoft.com/office/drawing/2014/main" val="2141480891"/>
                    </a:ext>
                  </a:extLst>
                </a:gridCol>
                <a:gridCol w="4147902">
                  <a:extLst>
                    <a:ext uri="{9D8B030D-6E8A-4147-A177-3AD203B41FA5}">
                      <a16:colId xmlns:a16="http://schemas.microsoft.com/office/drawing/2014/main" val="817403615"/>
                    </a:ext>
                  </a:extLst>
                </a:gridCol>
              </a:tblGrid>
              <a:tr h="75298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High-Risk Conditions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High-Risk Pain Features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High-Risk Examination Features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934927126"/>
                  </a:ext>
                </a:extLst>
              </a:tr>
              <a:tr h="1017404">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Marfan syndrome or other connective tissue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back, or abdominal pain described 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Pulse deficit or systolic blood pressure differential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172248"/>
                  </a:ext>
                </a:extLst>
              </a:tr>
              <a:tr h="488564">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Family history of aortic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Abrupt onset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Focal neurologic deficit (with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4374056"/>
                  </a:ext>
                </a:extLst>
              </a:tr>
              <a:tr h="375918">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Known aortic valve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Severe in intensity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Murmur of aortic regurgitation (new, with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0630342"/>
                  </a:ext>
                </a:extLst>
              </a:tr>
              <a:tr h="752984">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Recent aortic manipulation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Ripping or tearing in quality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Hypotension or shock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9435171"/>
                  </a:ext>
                </a:extLst>
              </a:tr>
              <a:tr h="488564">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Known thoracic aortic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21742"/>
                  </a:ext>
                </a:extLst>
              </a:tr>
            </a:tbl>
          </a:graphicData>
        </a:graphic>
      </p:graphicFrame>
    </p:spTree>
    <p:extLst>
      <p:ext uri="{BB962C8B-B14F-4D97-AF65-F5344CB8AC3E}">
        <p14:creationId xmlns:p14="http://schemas.microsoft.com/office/powerpoint/2010/main" val="16471641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138</a:t>
            </a:fld>
            <a:endParaRPr lang="en-US"/>
          </a:p>
        </p:txBody>
      </p:sp>
      <p:sp>
        <p:nvSpPr>
          <p:cNvPr id="3" name="TextBox 2">
            <a:extLst>
              <a:ext uri="{FF2B5EF4-FFF2-40B4-BE49-F238E27FC236}">
                <a16:creationId xmlns:a16="http://schemas.microsoft.com/office/drawing/2014/main" id="{308A9184-0FFB-811D-46E8-13FEAF8EBF63}"/>
              </a:ext>
            </a:extLst>
          </p:cNvPr>
          <p:cNvSpPr txBox="1"/>
          <p:nvPr/>
        </p:nvSpPr>
        <p:spPr>
          <a:xfrm>
            <a:off x="3121818" y="1067793"/>
            <a:ext cx="8386764" cy="954107"/>
          </a:xfrm>
          <a:prstGeom prst="rect">
            <a:avLst/>
          </a:prstGeom>
          <a:noFill/>
        </p:spPr>
        <p:txBody>
          <a:bodyPr wrap="square">
            <a:spAutoFit/>
          </a:bodyPr>
          <a:lstStyle/>
          <a:p>
            <a:r>
              <a:rPr lang="en-US" sz="2800" b="1">
                <a:latin typeface="Lub Dub Medium" panose="020B0603030403020204" pitchFamily="34" charset="0"/>
              </a:rPr>
              <a:t>Table 25. Aorta Simplified Score (AORTAs)10 Pretest Probability Assessment Score </a:t>
            </a:r>
          </a:p>
        </p:txBody>
      </p:sp>
      <p:graphicFrame>
        <p:nvGraphicFramePr>
          <p:cNvPr id="2" name="Table 1">
            <a:extLst>
              <a:ext uri="{FF2B5EF4-FFF2-40B4-BE49-F238E27FC236}">
                <a16:creationId xmlns:a16="http://schemas.microsoft.com/office/drawing/2014/main" id="{0AEE89B1-5267-001F-C05A-D54E1C7D796C}"/>
              </a:ext>
            </a:extLst>
          </p:cNvPr>
          <p:cNvGraphicFramePr>
            <a:graphicFrameLocks noGrp="1"/>
          </p:cNvGraphicFramePr>
          <p:nvPr>
            <p:extLst>
              <p:ext uri="{D42A27DB-BD31-4B8C-83A1-F6EECF244321}">
                <p14:modId xmlns:p14="http://schemas.microsoft.com/office/powerpoint/2010/main" val="2190597486"/>
              </p:ext>
            </p:extLst>
          </p:nvPr>
        </p:nvGraphicFramePr>
        <p:xfrm>
          <a:off x="1006475" y="2590800"/>
          <a:ext cx="12617450" cy="3616900"/>
        </p:xfrm>
        <a:graphic>
          <a:graphicData uri="http://schemas.openxmlformats.org/drawingml/2006/table">
            <a:tbl>
              <a:tblPr firstRow="1" firstCol="1" bandRow="1"/>
              <a:tblGrid>
                <a:gridCol w="7756525">
                  <a:extLst>
                    <a:ext uri="{9D8B030D-6E8A-4147-A177-3AD203B41FA5}">
                      <a16:colId xmlns:a16="http://schemas.microsoft.com/office/drawing/2014/main" val="2199369384"/>
                    </a:ext>
                  </a:extLst>
                </a:gridCol>
                <a:gridCol w="4860925">
                  <a:extLst>
                    <a:ext uri="{9D8B030D-6E8A-4147-A177-3AD203B41FA5}">
                      <a16:colId xmlns:a16="http://schemas.microsoft.com/office/drawing/2014/main" val="1450489454"/>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Clinical Item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Points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050721798"/>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Hypotension/shock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045776"/>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282459"/>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Pulse deficit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682999"/>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Neurologic deficit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984162"/>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Severe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866553"/>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Sudden-onset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347663"/>
                  </a:ext>
                </a:extLst>
              </a:tr>
            </a:tbl>
          </a:graphicData>
        </a:graphic>
      </p:graphicFrame>
    </p:spTree>
    <p:extLst>
      <p:ext uri="{BB962C8B-B14F-4D97-AF65-F5344CB8AC3E}">
        <p14:creationId xmlns:p14="http://schemas.microsoft.com/office/powerpoint/2010/main" val="8684437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139</a:t>
            </a:fld>
            <a:endParaRPr lang="en-US"/>
          </a:p>
        </p:txBody>
      </p:sp>
      <p:sp>
        <p:nvSpPr>
          <p:cNvPr id="3" name="TextBox 2">
            <a:extLst>
              <a:ext uri="{FF2B5EF4-FFF2-40B4-BE49-F238E27FC236}">
                <a16:creationId xmlns:a16="http://schemas.microsoft.com/office/drawing/2014/main" id="{453B76C5-D613-724A-0D0C-6E7F788654EB}"/>
              </a:ext>
            </a:extLst>
          </p:cNvPr>
          <p:cNvSpPr txBox="1"/>
          <p:nvPr/>
        </p:nvSpPr>
        <p:spPr>
          <a:xfrm>
            <a:off x="3311128" y="838200"/>
            <a:ext cx="8008144" cy="646331"/>
          </a:xfrm>
          <a:prstGeom prst="rect">
            <a:avLst/>
          </a:prstGeom>
          <a:noFill/>
        </p:spPr>
        <p:txBody>
          <a:bodyPr wrap="square">
            <a:spAutoFit/>
          </a:bodyPr>
          <a:lstStyle/>
          <a:p>
            <a:r>
              <a:rPr lang="en-US" sz="3600" b="1">
                <a:latin typeface="Lub Dub Medium" panose="020B0603030403020204" pitchFamily="34" charset="0"/>
              </a:rPr>
              <a:t>Acute Medical Management of AAS</a:t>
            </a:r>
          </a:p>
        </p:txBody>
      </p:sp>
      <p:graphicFrame>
        <p:nvGraphicFramePr>
          <p:cNvPr id="5" name="Table 4">
            <a:extLst>
              <a:ext uri="{FF2B5EF4-FFF2-40B4-BE49-F238E27FC236}">
                <a16:creationId xmlns:a16="http://schemas.microsoft.com/office/drawing/2014/main" id="{52533F55-334A-B17C-F7A2-C1ABFFF37999}"/>
              </a:ext>
            </a:extLst>
          </p:cNvPr>
          <p:cNvGraphicFramePr>
            <a:graphicFrameLocks noGrp="1"/>
          </p:cNvGraphicFramePr>
          <p:nvPr>
            <p:extLst>
              <p:ext uri="{D42A27DB-BD31-4B8C-83A1-F6EECF244321}">
                <p14:modId xmlns:p14="http://schemas.microsoft.com/office/powerpoint/2010/main" val="4148995669"/>
              </p:ext>
            </p:extLst>
          </p:nvPr>
        </p:nvGraphicFramePr>
        <p:xfrm>
          <a:off x="1750119" y="1828800"/>
          <a:ext cx="11130161" cy="5105654"/>
        </p:xfrm>
        <a:graphic>
          <a:graphicData uri="http://schemas.openxmlformats.org/drawingml/2006/table">
            <a:tbl>
              <a:tblPr firstRow="1" firstCol="1" bandRow="1"/>
              <a:tblGrid>
                <a:gridCol w="943838">
                  <a:extLst>
                    <a:ext uri="{9D8B030D-6E8A-4147-A177-3AD203B41FA5}">
                      <a16:colId xmlns:a16="http://schemas.microsoft.com/office/drawing/2014/main" val="194177823"/>
                    </a:ext>
                  </a:extLst>
                </a:gridCol>
                <a:gridCol w="1676202">
                  <a:extLst>
                    <a:ext uri="{9D8B030D-6E8A-4147-A177-3AD203B41FA5}">
                      <a16:colId xmlns:a16="http://schemas.microsoft.com/office/drawing/2014/main" val="3278677040"/>
                    </a:ext>
                  </a:extLst>
                </a:gridCol>
                <a:gridCol w="8510121">
                  <a:extLst>
                    <a:ext uri="{9D8B030D-6E8A-4147-A177-3AD203B41FA5}">
                      <a16:colId xmlns:a16="http://schemas.microsoft.com/office/drawing/2014/main" val="2244182427"/>
                    </a:ext>
                  </a:extLst>
                </a:gridCol>
              </a:tblGrid>
              <a:tr h="118110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Acute Medical Management of AAS </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1818612"/>
                  </a:ext>
                </a:extLst>
              </a:tr>
              <a:tr h="54186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401434"/>
                  </a:ext>
                </a:extLst>
              </a:tr>
              <a:tr h="182033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rPr>
                        <a:t>In patients presenting to the hospital with AAS, prompt treatment with anti-impulse therapy with invasive monitoring of BP with an arterial line in an ICU setting is recommended as initial treatment to decrease aortic wall stress.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487754"/>
                  </a:ext>
                </a:extLst>
              </a:tr>
              <a:tr h="11811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Patients with AAS should be treated to an SBP &lt;120 mm Hg or to lowest BP that maintains adequate end-organ perfusion, as well as to a target heart rate of 60 to 80 bpm.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0160"/>
                  </a:ext>
                </a:extLst>
              </a:tr>
            </a:tbl>
          </a:graphicData>
        </a:graphic>
      </p:graphicFrame>
    </p:spTree>
    <p:extLst>
      <p:ext uri="{BB962C8B-B14F-4D97-AF65-F5344CB8AC3E}">
        <p14:creationId xmlns:p14="http://schemas.microsoft.com/office/powerpoint/2010/main" val="71922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4F708-E044-875D-7BC1-0285068BF957}"/>
              </a:ext>
            </a:extLst>
          </p:cNvPr>
          <p:cNvSpPr>
            <a:spLocks noGrp="1"/>
          </p:cNvSpPr>
          <p:nvPr>
            <p:ph type="sldNum" sz="quarter" idx="4"/>
          </p:nvPr>
        </p:nvSpPr>
        <p:spPr/>
        <p:txBody>
          <a:bodyPr/>
          <a:lstStyle/>
          <a:p>
            <a:fld id="{01CD3B2E-BC1C-6C4D-9D91-A67B950EE325}" type="slidenum">
              <a:rPr lang="en-US" smtClean="0"/>
              <a:pPr/>
              <a:t>14</a:t>
            </a:fld>
            <a:endParaRPr lang="en-US"/>
          </a:p>
        </p:txBody>
      </p:sp>
      <p:sp>
        <p:nvSpPr>
          <p:cNvPr id="7" name="Title 2">
            <a:extLst>
              <a:ext uri="{FF2B5EF4-FFF2-40B4-BE49-F238E27FC236}">
                <a16:creationId xmlns:a16="http://schemas.microsoft.com/office/drawing/2014/main" id="{5E684F8E-4A5D-11E9-69C9-5DB309EFB6F1}"/>
              </a:ext>
            </a:extLst>
          </p:cNvPr>
          <p:cNvSpPr>
            <a:spLocks noGrp="1"/>
          </p:cNvSpPr>
          <p:nvPr>
            <p:ph type="ctrTitle"/>
          </p:nvPr>
        </p:nvSpPr>
        <p:spPr>
          <a:xfrm>
            <a:off x="4000500" y="1676400"/>
            <a:ext cx="6629400" cy="685799"/>
          </a:xfrm>
        </p:spPr>
        <p:txBody>
          <a:bodyPr/>
          <a:lstStyle/>
          <a:p>
            <a:r>
              <a:rPr lang="en-US" sz="3600">
                <a:latin typeface="Lub Dub Medium" panose="020B0603030403020204" pitchFamily="34" charset="0"/>
              </a:rPr>
              <a:t>Top 10 Take Home Messages</a:t>
            </a:r>
          </a:p>
        </p:txBody>
      </p:sp>
      <p:sp>
        <p:nvSpPr>
          <p:cNvPr id="8" name="TextBox 7">
            <a:extLst>
              <a:ext uri="{FF2B5EF4-FFF2-40B4-BE49-F238E27FC236}">
                <a16:creationId xmlns:a16="http://schemas.microsoft.com/office/drawing/2014/main" id="{16AA730D-DEE1-9EF2-B38C-7A4917EA827B}"/>
              </a:ext>
            </a:extLst>
          </p:cNvPr>
          <p:cNvSpPr txBox="1"/>
          <p:nvPr/>
        </p:nvSpPr>
        <p:spPr>
          <a:xfrm>
            <a:off x="2933700" y="3206859"/>
            <a:ext cx="8763000" cy="1815882"/>
          </a:xfrm>
          <a:prstGeom prst="rect">
            <a:avLst/>
          </a:prstGeom>
          <a:noFill/>
        </p:spPr>
        <p:txBody>
          <a:bodyPr wrap="square">
            <a:spAutoFit/>
          </a:bodyPr>
          <a:lstStyle/>
          <a:p>
            <a:r>
              <a:rPr lang="en-US" sz="2800">
                <a:latin typeface="Lub Dub Medium" panose="020B0603030403020204" pitchFamily="34" charset="0"/>
              </a:rPr>
              <a:t>10.	In patients with aneurysms of the aortic root or ascending aorta, or those with aortic dissection, screening of first-degree relatives with aortic imaging is recommended.</a:t>
            </a:r>
          </a:p>
        </p:txBody>
      </p:sp>
    </p:spTree>
    <p:extLst>
      <p:ext uri="{BB962C8B-B14F-4D97-AF65-F5344CB8AC3E}">
        <p14:creationId xmlns:p14="http://schemas.microsoft.com/office/powerpoint/2010/main" val="17469336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140</a:t>
            </a:fld>
            <a:endParaRPr lang="en-US"/>
          </a:p>
        </p:txBody>
      </p:sp>
      <p:sp>
        <p:nvSpPr>
          <p:cNvPr id="3" name="TextBox 2">
            <a:extLst>
              <a:ext uri="{FF2B5EF4-FFF2-40B4-BE49-F238E27FC236}">
                <a16:creationId xmlns:a16="http://schemas.microsoft.com/office/drawing/2014/main" id="{65F3C531-5A06-45D7-B8F5-64BD8639BFAD}"/>
              </a:ext>
            </a:extLst>
          </p:cNvPr>
          <p:cNvSpPr txBox="1"/>
          <p:nvPr/>
        </p:nvSpPr>
        <p:spPr>
          <a:xfrm>
            <a:off x="2493764" y="762000"/>
            <a:ext cx="9642872" cy="646331"/>
          </a:xfrm>
          <a:prstGeom prst="rect">
            <a:avLst/>
          </a:prstGeom>
          <a:noFill/>
        </p:spPr>
        <p:txBody>
          <a:bodyPr wrap="square">
            <a:spAutoFit/>
          </a:bodyPr>
          <a:lstStyle/>
          <a:p>
            <a:r>
              <a:rPr lang="en-US" sz="3600" b="1">
                <a:latin typeface="Lub Dub Medium" panose="020B0603030403020204" pitchFamily="34" charset="0"/>
              </a:rPr>
              <a:t>Acute Medical Management of AAS (con’t.)</a:t>
            </a:r>
          </a:p>
        </p:txBody>
      </p:sp>
      <p:graphicFrame>
        <p:nvGraphicFramePr>
          <p:cNvPr id="5" name="Table 4">
            <a:extLst>
              <a:ext uri="{FF2B5EF4-FFF2-40B4-BE49-F238E27FC236}">
                <a16:creationId xmlns:a16="http://schemas.microsoft.com/office/drawing/2014/main" id="{23B6F8D4-745B-6896-1289-D22D21BF8341}"/>
              </a:ext>
            </a:extLst>
          </p:cNvPr>
          <p:cNvGraphicFramePr>
            <a:graphicFrameLocks noGrp="1"/>
          </p:cNvGraphicFramePr>
          <p:nvPr>
            <p:extLst>
              <p:ext uri="{D42A27DB-BD31-4B8C-83A1-F6EECF244321}">
                <p14:modId xmlns:p14="http://schemas.microsoft.com/office/powerpoint/2010/main" val="523910652"/>
              </p:ext>
            </p:extLst>
          </p:nvPr>
        </p:nvGraphicFramePr>
        <p:xfrm>
          <a:off x="1750119" y="1676400"/>
          <a:ext cx="11130161" cy="4877912"/>
        </p:xfrm>
        <a:graphic>
          <a:graphicData uri="http://schemas.openxmlformats.org/drawingml/2006/table">
            <a:tbl>
              <a:tblPr firstRow="1" firstCol="1" bandRow="1"/>
              <a:tblGrid>
                <a:gridCol w="943838">
                  <a:extLst>
                    <a:ext uri="{9D8B030D-6E8A-4147-A177-3AD203B41FA5}">
                      <a16:colId xmlns:a16="http://schemas.microsoft.com/office/drawing/2014/main" val="2526087625"/>
                    </a:ext>
                  </a:extLst>
                </a:gridCol>
                <a:gridCol w="1676202">
                  <a:extLst>
                    <a:ext uri="{9D8B030D-6E8A-4147-A177-3AD203B41FA5}">
                      <a16:colId xmlns:a16="http://schemas.microsoft.com/office/drawing/2014/main" val="4190663014"/>
                    </a:ext>
                  </a:extLst>
                </a:gridCol>
                <a:gridCol w="8510121">
                  <a:extLst>
                    <a:ext uri="{9D8B030D-6E8A-4147-A177-3AD203B41FA5}">
                      <a16:colId xmlns:a16="http://schemas.microsoft.com/office/drawing/2014/main" val="3978845879"/>
                    </a:ext>
                  </a:extLst>
                </a:gridCol>
              </a:tblGrid>
              <a:tr h="107414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AAS, initial management should include intravenous beta blockers, except in patients with contraindications.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529072"/>
                  </a:ext>
                </a:extLst>
              </a:tr>
              <a:tr h="1655486">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27051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In those with contraindications or intolerance to beta blockers, initial management with an intravenous non-dihydropyridine calcium channel blocker is reasonable for heart rate control.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552694"/>
                  </a:ext>
                </a:extLst>
              </a:tr>
              <a:tr h="107414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rPr>
                        <a:t>In patients with AAS, initial management should include intravenous vasodilators if the BP is not well controlled after initiation of intravenous beta-blocker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465553"/>
                  </a:ext>
                </a:extLst>
              </a:tr>
              <a:tr h="107414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rPr>
                        <a:t>Patients with AAS should be treated with pain control, as needed, to help with hemodynamic management.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288446"/>
                  </a:ext>
                </a:extLst>
              </a:tr>
            </a:tbl>
          </a:graphicData>
        </a:graphic>
      </p:graphicFrame>
    </p:spTree>
    <p:extLst>
      <p:ext uri="{BB962C8B-B14F-4D97-AF65-F5344CB8AC3E}">
        <p14:creationId xmlns:p14="http://schemas.microsoft.com/office/powerpoint/2010/main" val="36092006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141</a:t>
            </a:fld>
            <a:endParaRPr lang="en-US"/>
          </a:p>
        </p:txBody>
      </p:sp>
      <p:sp>
        <p:nvSpPr>
          <p:cNvPr id="3" name="TextBox 2">
            <a:extLst>
              <a:ext uri="{FF2B5EF4-FFF2-40B4-BE49-F238E27FC236}">
                <a16:creationId xmlns:a16="http://schemas.microsoft.com/office/drawing/2014/main" id="{2E9BF5D6-B212-E9E8-960F-17D0859CB69C}"/>
              </a:ext>
            </a:extLst>
          </p:cNvPr>
          <p:cNvSpPr txBox="1"/>
          <p:nvPr/>
        </p:nvSpPr>
        <p:spPr>
          <a:xfrm>
            <a:off x="2646164" y="762000"/>
            <a:ext cx="9338072" cy="646331"/>
          </a:xfrm>
          <a:prstGeom prst="rect">
            <a:avLst/>
          </a:prstGeom>
          <a:noFill/>
        </p:spPr>
        <p:txBody>
          <a:bodyPr wrap="square">
            <a:spAutoFit/>
          </a:bodyPr>
          <a:lstStyle/>
          <a:p>
            <a:r>
              <a:rPr lang="en-US" sz="3600" b="1">
                <a:latin typeface="Lub Dub Medium" panose="020B0603030403020204" pitchFamily="34" charset="0"/>
              </a:rPr>
              <a:t>Subsequent Medical Management of AAS </a:t>
            </a:r>
          </a:p>
        </p:txBody>
      </p:sp>
      <p:graphicFrame>
        <p:nvGraphicFramePr>
          <p:cNvPr id="2" name="Table 1">
            <a:extLst>
              <a:ext uri="{FF2B5EF4-FFF2-40B4-BE49-F238E27FC236}">
                <a16:creationId xmlns:a16="http://schemas.microsoft.com/office/drawing/2014/main" id="{0D74470B-4631-4856-C9AE-0E101A8DAE01}"/>
              </a:ext>
            </a:extLst>
          </p:cNvPr>
          <p:cNvGraphicFramePr>
            <a:graphicFrameLocks noGrp="1"/>
          </p:cNvGraphicFramePr>
          <p:nvPr>
            <p:extLst>
              <p:ext uri="{D42A27DB-BD31-4B8C-83A1-F6EECF244321}">
                <p14:modId xmlns:p14="http://schemas.microsoft.com/office/powerpoint/2010/main" val="3174774901"/>
              </p:ext>
            </p:extLst>
          </p:nvPr>
        </p:nvGraphicFramePr>
        <p:xfrm>
          <a:off x="1951037" y="1950037"/>
          <a:ext cx="10728325" cy="4329525"/>
        </p:xfrm>
        <a:graphic>
          <a:graphicData uri="http://schemas.openxmlformats.org/drawingml/2006/table">
            <a:tbl>
              <a:tblPr firstRow="1" firstCol="1" bandRow="1"/>
              <a:tblGrid>
                <a:gridCol w="909762">
                  <a:extLst>
                    <a:ext uri="{9D8B030D-6E8A-4147-A177-3AD203B41FA5}">
                      <a16:colId xmlns:a16="http://schemas.microsoft.com/office/drawing/2014/main" val="995470794"/>
                    </a:ext>
                  </a:extLst>
                </a:gridCol>
                <a:gridCol w="1615686">
                  <a:extLst>
                    <a:ext uri="{9D8B030D-6E8A-4147-A177-3AD203B41FA5}">
                      <a16:colId xmlns:a16="http://schemas.microsoft.com/office/drawing/2014/main" val="3853834969"/>
                    </a:ext>
                  </a:extLst>
                </a:gridCol>
                <a:gridCol w="8202877">
                  <a:extLst>
                    <a:ext uri="{9D8B030D-6E8A-4147-A177-3AD203B41FA5}">
                      <a16:colId xmlns:a16="http://schemas.microsoft.com/office/drawing/2014/main" val="3629473928"/>
                    </a:ext>
                  </a:extLst>
                </a:gridCol>
              </a:tblGrid>
              <a:tr h="122260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 for Subsequent Medical Management of AAS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3080726"/>
                  </a:ext>
                </a:extLst>
              </a:tr>
              <a:tr h="560911">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376020"/>
                  </a:ext>
                </a:extLst>
              </a:tr>
              <a:tr h="2546005">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AAS, it is recommended to treat with long-term beta blockers (unless contraindicated) to control heart rate and BP to reduce late aortic-related adverse events. Additional antihypertensive agents (particularly ARBs and ACEIs) should be added, as necessary, to adequately control BP.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809339"/>
                  </a:ext>
                </a:extLst>
              </a:tr>
            </a:tbl>
          </a:graphicData>
        </a:graphic>
      </p:graphicFrame>
    </p:spTree>
    <p:extLst>
      <p:ext uri="{BB962C8B-B14F-4D97-AF65-F5344CB8AC3E}">
        <p14:creationId xmlns:p14="http://schemas.microsoft.com/office/powerpoint/2010/main" val="17803239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142</a:t>
            </a:fld>
            <a:endParaRPr lang="en-US"/>
          </a:p>
        </p:txBody>
      </p:sp>
      <p:pic>
        <p:nvPicPr>
          <p:cNvPr id="3" name="Picture 2">
            <a:extLst>
              <a:ext uri="{FF2B5EF4-FFF2-40B4-BE49-F238E27FC236}">
                <a16:creationId xmlns:a16="http://schemas.microsoft.com/office/drawing/2014/main" id="{CABA7751-00CA-D9BD-4CA2-3339BCBDE7EA}"/>
              </a:ext>
            </a:extLst>
          </p:cNvPr>
          <p:cNvPicPr>
            <a:picLocks noChangeAspect="1"/>
          </p:cNvPicPr>
          <p:nvPr/>
        </p:nvPicPr>
        <p:blipFill rotWithShape="1">
          <a:blip r:embed="rId2">
            <a:extLst>
              <a:ext uri="{28A0092B-C50C-407E-A947-70E740481C1C}">
                <a14:useLocalDpi xmlns:a14="http://schemas.microsoft.com/office/drawing/2010/main" val="0"/>
              </a:ext>
            </a:extLst>
          </a:blip>
          <a:srcRect l="2657" t="7606" r="2659" b="7724"/>
          <a:stretch/>
        </p:blipFill>
        <p:spPr>
          <a:xfrm>
            <a:off x="1131423" y="1183504"/>
            <a:ext cx="11816399" cy="6340040"/>
          </a:xfrm>
          <a:prstGeom prst="rect">
            <a:avLst/>
          </a:prstGeom>
        </p:spPr>
      </p:pic>
      <p:sp>
        <p:nvSpPr>
          <p:cNvPr id="5" name="TextBox 4">
            <a:extLst>
              <a:ext uri="{FF2B5EF4-FFF2-40B4-BE49-F238E27FC236}">
                <a16:creationId xmlns:a16="http://schemas.microsoft.com/office/drawing/2014/main" id="{23DC8030-0125-7B64-A832-E9C54A3639B2}"/>
              </a:ext>
            </a:extLst>
          </p:cNvPr>
          <p:cNvSpPr txBox="1"/>
          <p:nvPr/>
        </p:nvSpPr>
        <p:spPr>
          <a:xfrm>
            <a:off x="2958903" y="76200"/>
            <a:ext cx="8212798" cy="954107"/>
          </a:xfrm>
          <a:prstGeom prst="rect">
            <a:avLst/>
          </a:prstGeom>
          <a:noFill/>
        </p:spPr>
        <p:txBody>
          <a:bodyPr wrap="square">
            <a:spAutoFit/>
          </a:bodyPr>
          <a:lstStyle/>
          <a:p>
            <a:r>
              <a:rPr lang="en-US" sz="2800" b="1">
                <a:latin typeface="Lub Dub Medium" panose="020B0603030403020204" pitchFamily="34" charset="0"/>
              </a:rPr>
              <a:t>Figure 21. Acute Aortic Dissection: Malperfusion Treatment Options.</a:t>
            </a:r>
          </a:p>
        </p:txBody>
      </p:sp>
      <p:sp>
        <p:nvSpPr>
          <p:cNvPr id="6" name="TextBox 5">
            <a:extLst>
              <a:ext uri="{FF2B5EF4-FFF2-40B4-BE49-F238E27FC236}">
                <a16:creationId xmlns:a16="http://schemas.microsoft.com/office/drawing/2014/main" id="{2487BB1E-F931-B7BC-44DA-CEBE772E215A}"/>
              </a:ext>
            </a:extLst>
          </p:cNvPr>
          <p:cNvSpPr txBox="1"/>
          <p:nvPr/>
        </p:nvSpPr>
        <p:spPr>
          <a:xfrm>
            <a:off x="12947822" y="6400800"/>
            <a:ext cx="1676400" cy="1015663"/>
          </a:xfrm>
          <a:prstGeom prst="rect">
            <a:avLst/>
          </a:prstGeom>
          <a:noFill/>
        </p:spPr>
        <p:txBody>
          <a:bodyPr wrap="square">
            <a:spAutoFit/>
          </a:bodyPr>
          <a:lstStyle/>
          <a:p>
            <a:r>
              <a:rPr lang="en-US" sz="1200" b="1">
                <a:latin typeface="Lub Dub Medium" panose="020B0603030403020204" pitchFamily="34" charset="0"/>
              </a:rPr>
              <a:t>AoD indicates aortic dissection; and TEVAR, thoracic endovascular aortic repair.</a:t>
            </a:r>
          </a:p>
        </p:txBody>
      </p:sp>
    </p:spTree>
    <p:extLst>
      <p:ext uri="{BB962C8B-B14F-4D97-AF65-F5344CB8AC3E}">
        <p14:creationId xmlns:p14="http://schemas.microsoft.com/office/powerpoint/2010/main" val="19779815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143</a:t>
            </a:fld>
            <a:endParaRPr lang="en-US"/>
          </a:p>
        </p:txBody>
      </p:sp>
      <p:sp>
        <p:nvSpPr>
          <p:cNvPr id="3" name="TextBox 2">
            <a:extLst>
              <a:ext uri="{FF2B5EF4-FFF2-40B4-BE49-F238E27FC236}">
                <a16:creationId xmlns:a16="http://schemas.microsoft.com/office/drawing/2014/main" id="{C88D5C2A-CCA0-ABB4-D5F2-6DE461902014}"/>
              </a:ext>
            </a:extLst>
          </p:cNvPr>
          <p:cNvSpPr txBox="1"/>
          <p:nvPr/>
        </p:nvSpPr>
        <p:spPr>
          <a:xfrm>
            <a:off x="2885182" y="533400"/>
            <a:ext cx="8860036" cy="1200329"/>
          </a:xfrm>
          <a:prstGeom prst="rect">
            <a:avLst/>
          </a:prstGeom>
          <a:noFill/>
        </p:spPr>
        <p:txBody>
          <a:bodyPr wrap="square">
            <a:spAutoFit/>
          </a:bodyPr>
          <a:lstStyle/>
          <a:p>
            <a:r>
              <a:rPr lang="en-US" sz="3600" b="1">
                <a:latin typeface="Lub Dub Medium" panose="020B0603030403020204" pitchFamily="34" charset="0"/>
              </a:rPr>
              <a:t>Initial Surgical Considerations in Acute Type A Aortic Dissection</a:t>
            </a:r>
          </a:p>
        </p:txBody>
      </p:sp>
      <p:graphicFrame>
        <p:nvGraphicFramePr>
          <p:cNvPr id="2" name="Table 1">
            <a:extLst>
              <a:ext uri="{FF2B5EF4-FFF2-40B4-BE49-F238E27FC236}">
                <a16:creationId xmlns:a16="http://schemas.microsoft.com/office/drawing/2014/main" id="{3CD78B76-1B88-537E-8C42-E431A62D8FD3}"/>
              </a:ext>
            </a:extLst>
          </p:cNvPr>
          <p:cNvGraphicFramePr>
            <a:graphicFrameLocks noGrp="1"/>
          </p:cNvGraphicFramePr>
          <p:nvPr>
            <p:extLst>
              <p:ext uri="{D42A27DB-BD31-4B8C-83A1-F6EECF244321}">
                <p14:modId xmlns:p14="http://schemas.microsoft.com/office/powerpoint/2010/main" val="3117184656"/>
              </p:ext>
            </p:extLst>
          </p:nvPr>
        </p:nvGraphicFramePr>
        <p:xfrm>
          <a:off x="2543254" y="2133600"/>
          <a:ext cx="9543891" cy="4906711"/>
        </p:xfrm>
        <a:graphic>
          <a:graphicData uri="http://schemas.openxmlformats.org/drawingml/2006/table">
            <a:tbl>
              <a:tblPr firstRow="1" firstCol="1" bandRow="1"/>
              <a:tblGrid>
                <a:gridCol w="933832">
                  <a:extLst>
                    <a:ext uri="{9D8B030D-6E8A-4147-A177-3AD203B41FA5}">
                      <a16:colId xmlns:a16="http://schemas.microsoft.com/office/drawing/2014/main" val="2532154759"/>
                    </a:ext>
                  </a:extLst>
                </a:gridCol>
                <a:gridCol w="810905">
                  <a:extLst>
                    <a:ext uri="{9D8B030D-6E8A-4147-A177-3AD203B41FA5}">
                      <a16:colId xmlns:a16="http://schemas.microsoft.com/office/drawing/2014/main" val="2886243327"/>
                    </a:ext>
                  </a:extLst>
                </a:gridCol>
                <a:gridCol w="7799154">
                  <a:extLst>
                    <a:ext uri="{9D8B030D-6E8A-4147-A177-3AD203B41FA5}">
                      <a16:colId xmlns:a16="http://schemas.microsoft.com/office/drawing/2014/main" val="596880858"/>
                    </a:ext>
                  </a:extLst>
                </a:gridCol>
              </a:tblGrid>
              <a:tr h="1521987">
                <a:tc gridSpan="3">
                  <a:txBody>
                    <a:bodyPr/>
                    <a:lstStyle/>
                    <a:p>
                      <a:pPr marL="0" marR="0" algn="ctr" fontAlgn="base">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Initial Surgical Considerations in Acute Type A Aortic Dissection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567372"/>
                  </a:ext>
                </a:extLst>
              </a:tr>
              <a:tr h="726932">
                <a:tc>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997657"/>
                  </a:ext>
                </a:extLst>
              </a:tr>
              <a:tr h="2657792">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suspected or confirmed acute type A aortic dissection, emergency surgical consultation and evaluation and immediate surgical intervention is recommended because of the high risk of associated life-threatening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078730"/>
                  </a:ext>
                </a:extLst>
              </a:tr>
            </a:tbl>
          </a:graphicData>
        </a:graphic>
      </p:graphicFrame>
    </p:spTree>
    <p:extLst>
      <p:ext uri="{BB962C8B-B14F-4D97-AF65-F5344CB8AC3E}">
        <p14:creationId xmlns:p14="http://schemas.microsoft.com/office/powerpoint/2010/main" val="37306877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144</a:t>
            </a:fld>
            <a:endParaRPr lang="en-US"/>
          </a:p>
        </p:txBody>
      </p:sp>
      <p:sp>
        <p:nvSpPr>
          <p:cNvPr id="3" name="TextBox 2">
            <a:extLst>
              <a:ext uri="{FF2B5EF4-FFF2-40B4-BE49-F238E27FC236}">
                <a16:creationId xmlns:a16="http://schemas.microsoft.com/office/drawing/2014/main" id="{060DE607-DE72-E248-F843-4032AED38872}"/>
              </a:ext>
            </a:extLst>
          </p:cNvPr>
          <p:cNvSpPr txBox="1"/>
          <p:nvPr/>
        </p:nvSpPr>
        <p:spPr>
          <a:xfrm>
            <a:off x="2885182" y="533400"/>
            <a:ext cx="8860036" cy="1200329"/>
          </a:xfrm>
          <a:prstGeom prst="rect">
            <a:avLst/>
          </a:prstGeom>
          <a:noFill/>
        </p:spPr>
        <p:txBody>
          <a:bodyPr wrap="square">
            <a:spAutoFit/>
          </a:bodyPr>
          <a:lstStyle/>
          <a:p>
            <a:r>
              <a:rPr lang="en-US" sz="3600" b="1">
                <a:latin typeface="Lub Dub Medium" panose="020B0603030403020204" pitchFamily="34" charset="0"/>
              </a:rPr>
              <a:t>Initial Surgical Considerations in Acute Type A Aortic Dissection (con’t.)</a:t>
            </a:r>
          </a:p>
        </p:txBody>
      </p:sp>
      <p:graphicFrame>
        <p:nvGraphicFramePr>
          <p:cNvPr id="2" name="Table 1">
            <a:extLst>
              <a:ext uri="{FF2B5EF4-FFF2-40B4-BE49-F238E27FC236}">
                <a16:creationId xmlns:a16="http://schemas.microsoft.com/office/drawing/2014/main" id="{77EDAEC7-D89F-BA34-CB2A-C5A7712F867E}"/>
              </a:ext>
            </a:extLst>
          </p:cNvPr>
          <p:cNvGraphicFramePr>
            <a:graphicFrameLocks noGrp="1"/>
          </p:cNvGraphicFramePr>
          <p:nvPr>
            <p:extLst>
              <p:ext uri="{D42A27DB-BD31-4B8C-83A1-F6EECF244321}">
                <p14:modId xmlns:p14="http://schemas.microsoft.com/office/powerpoint/2010/main" val="733680952"/>
              </p:ext>
            </p:extLst>
          </p:nvPr>
        </p:nvGraphicFramePr>
        <p:xfrm>
          <a:off x="2590800" y="2362200"/>
          <a:ext cx="9448800" cy="4267200"/>
        </p:xfrm>
        <a:graphic>
          <a:graphicData uri="http://schemas.openxmlformats.org/drawingml/2006/table">
            <a:tbl>
              <a:tblPr firstRow="1" firstCol="1" bandRow="1"/>
              <a:tblGrid>
                <a:gridCol w="924528">
                  <a:extLst>
                    <a:ext uri="{9D8B030D-6E8A-4147-A177-3AD203B41FA5}">
                      <a16:colId xmlns:a16="http://schemas.microsoft.com/office/drawing/2014/main" val="4101108554"/>
                    </a:ext>
                  </a:extLst>
                </a:gridCol>
                <a:gridCol w="802825">
                  <a:extLst>
                    <a:ext uri="{9D8B030D-6E8A-4147-A177-3AD203B41FA5}">
                      <a16:colId xmlns:a16="http://schemas.microsoft.com/office/drawing/2014/main" val="1963178941"/>
                    </a:ext>
                  </a:extLst>
                </a:gridCol>
                <a:gridCol w="7721447">
                  <a:extLst>
                    <a:ext uri="{9D8B030D-6E8A-4147-A177-3AD203B41FA5}">
                      <a16:colId xmlns:a16="http://schemas.microsoft.com/office/drawing/2014/main" val="1430034494"/>
                    </a:ext>
                  </a:extLst>
                </a:gridCol>
              </a:tblGrid>
              <a:tr h="21336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type A aortic dissection, who are stable enough for transfer, transfer from a low- to a high-volume aortic center is reasonable to improve survival.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98168"/>
                  </a:ext>
                </a:extLst>
              </a:tr>
              <a:tr h="2133600">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nonhemorrhagic stroke complicating acute type A aortic dissection, surgical intervention is reasonable over medical therapy to reduce mortality and improve neurologic 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935211"/>
                  </a:ext>
                </a:extLst>
              </a:tr>
            </a:tbl>
          </a:graphicData>
        </a:graphic>
      </p:graphicFrame>
    </p:spTree>
    <p:extLst>
      <p:ext uri="{BB962C8B-B14F-4D97-AF65-F5344CB8AC3E}">
        <p14:creationId xmlns:p14="http://schemas.microsoft.com/office/powerpoint/2010/main" val="42539079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145</a:t>
            </a:fld>
            <a:endParaRPr lang="en-US"/>
          </a:p>
        </p:txBody>
      </p:sp>
      <p:sp>
        <p:nvSpPr>
          <p:cNvPr id="3" name="TextBox 2">
            <a:extLst>
              <a:ext uri="{FF2B5EF4-FFF2-40B4-BE49-F238E27FC236}">
                <a16:creationId xmlns:a16="http://schemas.microsoft.com/office/drawing/2014/main" id="{741D0899-67A1-75EE-8DF6-3F2BDBEFB7EB}"/>
              </a:ext>
            </a:extLst>
          </p:cNvPr>
          <p:cNvSpPr txBox="1"/>
          <p:nvPr/>
        </p:nvSpPr>
        <p:spPr>
          <a:xfrm>
            <a:off x="3919091" y="533400"/>
            <a:ext cx="6792218" cy="646331"/>
          </a:xfrm>
          <a:prstGeom prst="rect">
            <a:avLst/>
          </a:prstGeom>
          <a:noFill/>
        </p:spPr>
        <p:txBody>
          <a:bodyPr wrap="square">
            <a:spAutoFit/>
          </a:bodyPr>
          <a:lstStyle/>
          <a:p>
            <a:r>
              <a:rPr lang="en-US" sz="3600" b="1">
                <a:latin typeface="Lub Dub Medium" panose="020B0603030403020204" pitchFamily="34" charset="0"/>
              </a:rPr>
              <a:t>Management of Malperfusion</a:t>
            </a:r>
          </a:p>
        </p:txBody>
      </p:sp>
      <p:graphicFrame>
        <p:nvGraphicFramePr>
          <p:cNvPr id="2" name="Table 1">
            <a:extLst>
              <a:ext uri="{FF2B5EF4-FFF2-40B4-BE49-F238E27FC236}">
                <a16:creationId xmlns:a16="http://schemas.microsoft.com/office/drawing/2014/main" id="{4C01692A-26A2-5C48-6692-6E6F34C70B98}"/>
              </a:ext>
            </a:extLst>
          </p:cNvPr>
          <p:cNvGraphicFramePr>
            <a:graphicFrameLocks noGrp="1"/>
          </p:cNvGraphicFramePr>
          <p:nvPr>
            <p:extLst>
              <p:ext uri="{D42A27DB-BD31-4B8C-83A1-F6EECF244321}">
                <p14:modId xmlns:p14="http://schemas.microsoft.com/office/powerpoint/2010/main" val="2329471768"/>
              </p:ext>
            </p:extLst>
          </p:nvPr>
        </p:nvGraphicFramePr>
        <p:xfrm>
          <a:off x="2330990" y="1344058"/>
          <a:ext cx="9968419" cy="6137455"/>
        </p:xfrm>
        <a:graphic>
          <a:graphicData uri="http://schemas.openxmlformats.org/drawingml/2006/table">
            <a:tbl>
              <a:tblPr firstRow="1" firstCol="1" bandRow="1"/>
              <a:tblGrid>
                <a:gridCol w="975372">
                  <a:extLst>
                    <a:ext uri="{9D8B030D-6E8A-4147-A177-3AD203B41FA5}">
                      <a16:colId xmlns:a16="http://schemas.microsoft.com/office/drawing/2014/main" val="4061411050"/>
                    </a:ext>
                  </a:extLst>
                </a:gridCol>
                <a:gridCol w="846976">
                  <a:extLst>
                    <a:ext uri="{9D8B030D-6E8A-4147-A177-3AD203B41FA5}">
                      <a16:colId xmlns:a16="http://schemas.microsoft.com/office/drawing/2014/main" val="167005461"/>
                    </a:ext>
                  </a:extLst>
                </a:gridCol>
                <a:gridCol w="8146071">
                  <a:extLst>
                    <a:ext uri="{9D8B030D-6E8A-4147-A177-3AD203B41FA5}">
                      <a16:colId xmlns:a16="http://schemas.microsoft.com/office/drawing/2014/main" val="4132175687"/>
                    </a:ext>
                  </a:extLst>
                </a:gridCol>
              </a:tblGrid>
              <a:tr h="1008251">
                <a:tc gridSpan="3">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Malperfusion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769976"/>
                  </a:ext>
                </a:extLst>
              </a:tr>
              <a:tr h="741209">
                <a:tc>
                  <a:txBody>
                    <a:bodyPr/>
                    <a:lstStyle/>
                    <a:p>
                      <a:pPr marL="0" marR="0" lvl="0" indent="0" algn="ctr" defTabSz="914400" rtl="0" eaLnBrk="1" fontAlgn="base" latinLnBrk="0" hangingPunct="1">
                        <a:lnSpc>
                          <a:spcPct val="200000"/>
                        </a:lnSpc>
                        <a:spcBef>
                          <a:spcPts val="60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2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308110"/>
                  </a:ext>
                </a:extLst>
              </a:tr>
              <a:tr h="1487344">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presenting with renal, mesenteric, or lower extremity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malperfusion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it is recommended to proceed to immediate operative repair of the ascending aorta.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356555"/>
                  </a:ext>
                </a:extLst>
              </a:tr>
              <a:tr h="2705878">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presenting with clinically significant mesenteric (celiac, SMA)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malperfusion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either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immediate operative repair of the ascending aorta or immediate mesenteric revascularization via endovascular or open surgical intervention by those with this expertise before ascending aortic repair is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822823"/>
                  </a:ext>
                </a:extLst>
              </a:tr>
            </a:tbl>
          </a:graphicData>
        </a:graphic>
      </p:graphicFrame>
    </p:spTree>
    <p:extLst>
      <p:ext uri="{BB962C8B-B14F-4D97-AF65-F5344CB8AC3E}">
        <p14:creationId xmlns:p14="http://schemas.microsoft.com/office/powerpoint/2010/main" val="9901133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146</a:t>
            </a:fld>
            <a:endParaRPr lang="en-US"/>
          </a:p>
        </p:txBody>
      </p:sp>
      <p:sp>
        <p:nvSpPr>
          <p:cNvPr id="3" name="TextBox 2">
            <a:extLst>
              <a:ext uri="{FF2B5EF4-FFF2-40B4-BE49-F238E27FC236}">
                <a16:creationId xmlns:a16="http://schemas.microsoft.com/office/drawing/2014/main" id="{A0B52C03-BA06-5386-9F5C-F7628FD4382F}"/>
              </a:ext>
            </a:extLst>
          </p:cNvPr>
          <p:cNvSpPr txBox="1"/>
          <p:nvPr/>
        </p:nvSpPr>
        <p:spPr>
          <a:xfrm>
            <a:off x="3542109" y="381000"/>
            <a:ext cx="7546182" cy="954107"/>
          </a:xfrm>
          <a:prstGeom prst="rect">
            <a:avLst/>
          </a:prstGeom>
          <a:noFill/>
        </p:spPr>
        <p:txBody>
          <a:bodyPr wrap="square">
            <a:spAutoFit/>
          </a:bodyPr>
          <a:lstStyle/>
          <a:p>
            <a:r>
              <a:rPr lang="en-US" sz="2800" b="1">
                <a:latin typeface="Lub Dub Medium" panose="020B0603030403020204" pitchFamily="34" charset="0"/>
              </a:rPr>
              <a:t>Table 26. Clinical Evidence of Malperfusion (“Malperfusion Syndrome”)</a:t>
            </a:r>
          </a:p>
        </p:txBody>
      </p:sp>
      <p:graphicFrame>
        <p:nvGraphicFramePr>
          <p:cNvPr id="2" name="Table 1">
            <a:extLst>
              <a:ext uri="{FF2B5EF4-FFF2-40B4-BE49-F238E27FC236}">
                <a16:creationId xmlns:a16="http://schemas.microsoft.com/office/drawing/2014/main" id="{E8EFE490-A1B0-0739-C852-D1D424675B3F}"/>
              </a:ext>
            </a:extLst>
          </p:cNvPr>
          <p:cNvGraphicFramePr>
            <a:graphicFrameLocks noGrp="1"/>
          </p:cNvGraphicFramePr>
          <p:nvPr>
            <p:extLst>
              <p:ext uri="{D42A27DB-BD31-4B8C-83A1-F6EECF244321}">
                <p14:modId xmlns:p14="http://schemas.microsoft.com/office/powerpoint/2010/main" val="2955705785"/>
              </p:ext>
            </p:extLst>
          </p:nvPr>
        </p:nvGraphicFramePr>
        <p:xfrm>
          <a:off x="1608137" y="1696750"/>
          <a:ext cx="11414125" cy="4836100"/>
        </p:xfrm>
        <a:graphic>
          <a:graphicData uri="http://schemas.openxmlformats.org/drawingml/2006/table">
            <a:tbl>
              <a:tblPr firstRow="1" firstCol="1" bandRow="1"/>
              <a:tblGrid>
                <a:gridCol w="2520239">
                  <a:extLst>
                    <a:ext uri="{9D8B030D-6E8A-4147-A177-3AD203B41FA5}">
                      <a16:colId xmlns:a16="http://schemas.microsoft.com/office/drawing/2014/main" val="311224656"/>
                    </a:ext>
                  </a:extLst>
                </a:gridCol>
                <a:gridCol w="8893886">
                  <a:extLst>
                    <a:ext uri="{9D8B030D-6E8A-4147-A177-3AD203B41FA5}">
                      <a16:colId xmlns:a16="http://schemas.microsoft.com/office/drawing/2014/main" val="1054944753"/>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Arial Narrow" panose="020B0606020202030204" pitchFamily="34" charset="0"/>
                        </a:rPr>
                        <a:t>End Organ</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Arial Narrow" panose="020B0606020202030204" pitchFamily="34" charset="0"/>
                        </a:rPr>
                        <a:t>Clinical Findings</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7549134"/>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Cardiac</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Electrocardiographic changes of ischemia or infarction, troponin elevation, myocardial dysfunction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61934"/>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Cerebral</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Stroke and neurologic deficits, coma and altered mental status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964166"/>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Spinal</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Paraplegia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012898"/>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Mesenteric</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Abdominal pain, bowel ischemia, lactic acidosis, elevation of liver function test results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338465"/>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Renal</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Acute kidney injury, oliguria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716404"/>
                  </a:ext>
                </a:extLst>
              </a:tr>
              <a:tr h="0">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Extremity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Arial Narrow" panose="020B0606020202030204" pitchFamily="34" charset="0"/>
                        </a:rPr>
                        <a:t>Loss of pulses in ≥1 extremity, sensory or motor dysfunction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439811"/>
                  </a:ext>
                </a:extLst>
              </a:tr>
            </a:tbl>
          </a:graphicData>
        </a:graphic>
      </p:graphicFrame>
    </p:spTree>
    <p:extLst>
      <p:ext uri="{BB962C8B-B14F-4D97-AF65-F5344CB8AC3E}">
        <p14:creationId xmlns:p14="http://schemas.microsoft.com/office/powerpoint/2010/main" val="21922054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147</a:t>
            </a:fld>
            <a:endParaRPr lang="en-US"/>
          </a:p>
        </p:txBody>
      </p:sp>
      <p:sp>
        <p:nvSpPr>
          <p:cNvPr id="3" name="TextBox 2">
            <a:extLst>
              <a:ext uri="{FF2B5EF4-FFF2-40B4-BE49-F238E27FC236}">
                <a16:creationId xmlns:a16="http://schemas.microsoft.com/office/drawing/2014/main" id="{F9F63325-B65A-B67B-8A0C-D3B98CF4C5F2}"/>
              </a:ext>
            </a:extLst>
          </p:cNvPr>
          <p:cNvSpPr txBox="1"/>
          <p:nvPr/>
        </p:nvSpPr>
        <p:spPr>
          <a:xfrm>
            <a:off x="2628898" y="457200"/>
            <a:ext cx="9372600" cy="1200329"/>
          </a:xfrm>
          <a:prstGeom prst="rect">
            <a:avLst/>
          </a:prstGeom>
          <a:noFill/>
        </p:spPr>
        <p:txBody>
          <a:bodyPr wrap="square">
            <a:spAutoFit/>
          </a:bodyPr>
          <a:lstStyle/>
          <a:p>
            <a:r>
              <a:rPr lang="en-US" sz="3600" b="1">
                <a:latin typeface="Lub Dub Medium" panose="020B0603030403020204" pitchFamily="34" charset="0"/>
              </a:rPr>
              <a:t>Surgical Repair Strategies in Acute Type A Aortic Dissection</a:t>
            </a:r>
          </a:p>
        </p:txBody>
      </p:sp>
      <p:graphicFrame>
        <p:nvGraphicFramePr>
          <p:cNvPr id="6" name="Table 5">
            <a:extLst>
              <a:ext uri="{FF2B5EF4-FFF2-40B4-BE49-F238E27FC236}">
                <a16:creationId xmlns:a16="http://schemas.microsoft.com/office/drawing/2014/main" id="{67C9CA0E-1E31-2D54-304B-E35834E958AB}"/>
              </a:ext>
            </a:extLst>
          </p:cNvPr>
          <p:cNvGraphicFramePr>
            <a:graphicFrameLocks noGrp="1"/>
          </p:cNvGraphicFramePr>
          <p:nvPr>
            <p:extLst>
              <p:ext uri="{D42A27DB-BD31-4B8C-83A1-F6EECF244321}">
                <p14:modId xmlns:p14="http://schemas.microsoft.com/office/powerpoint/2010/main" val="3428252596"/>
              </p:ext>
            </p:extLst>
          </p:nvPr>
        </p:nvGraphicFramePr>
        <p:xfrm>
          <a:off x="3000716" y="2065441"/>
          <a:ext cx="8628965" cy="5307898"/>
        </p:xfrm>
        <a:graphic>
          <a:graphicData uri="http://schemas.openxmlformats.org/drawingml/2006/table">
            <a:tbl>
              <a:tblPr firstRow="1" firstCol="1" bandRow="1"/>
              <a:tblGrid>
                <a:gridCol w="750804">
                  <a:extLst>
                    <a:ext uri="{9D8B030D-6E8A-4147-A177-3AD203B41FA5}">
                      <a16:colId xmlns:a16="http://schemas.microsoft.com/office/drawing/2014/main" val="2140864671"/>
                    </a:ext>
                  </a:extLst>
                </a:gridCol>
                <a:gridCol w="1230825">
                  <a:extLst>
                    <a:ext uri="{9D8B030D-6E8A-4147-A177-3AD203B41FA5}">
                      <a16:colId xmlns:a16="http://schemas.microsoft.com/office/drawing/2014/main" val="4031361551"/>
                    </a:ext>
                  </a:extLst>
                </a:gridCol>
                <a:gridCol w="6647336">
                  <a:extLst>
                    <a:ext uri="{9D8B030D-6E8A-4147-A177-3AD203B41FA5}">
                      <a16:colId xmlns:a16="http://schemas.microsoft.com/office/drawing/2014/main" val="1514815150"/>
                    </a:ext>
                  </a:extLst>
                </a:gridCol>
              </a:tblGrid>
              <a:tr h="1851720">
                <a:tc gridSpan="3">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Repair Strategies in Acute Type A Aortic Dissection </a:t>
                      </a:r>
                      <a:b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67200785"/>
                  </a:ext>
                </a:extLst>
              </a:tr>
              <a:tr h="0">
                <a:tc>
                  <a:txBody>
                    <a:bodyPr/>
                    <a:lstStyle/>
                    <a:p>
                      <a:pPr marL="0" marR="0" lvl="0" indent="0" algn="ctr" defTabSz="914400" rtl="0" eaLnBrk="1" fontAlgn="base" latinLnBrk="0" hangingPunct="1">
                        <a:lnSpc>
                          <a:spcPct val="2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2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Recommendations</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164969"/>
                  </a:ext>
                </a:extLst>
              </a:tr>
              <a:tr h="396971">
                <a:tc gridSpan="3">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cs typeface="Times New Roman" panose="02020603050405020304" pitchFamily="18" charset="0"/>
                        </a:rPr>
                        <a:t>Aortic Repair Strategies</a:t>
                      </a:r>
                      <a:endParaRPr lang="en-US" sz="1800" dirty="0">
                        <a:effectLst/>
                        <a:latin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marL="0" marR="0" algn="ctr" fontAlgn="base">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marL="0" marR="0" algn="ctr" fontAlgn="base">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Aortic Repair Strategies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69437596"/>
                  </a:ext>
                </a:extLst>
              </a:tr>
              <a:tr h="1800502">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and a partially dissected aortic root but no significant aortic valve leaflet pathology, aortic valve resuspension is recommended over valve replacement.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781747"/>
                  </a:ext>
                </a:extLst>
              </a:tr>
            </a:tbl>
          </a:graphicData>
        </a:graphic>
      </p:graphicFrame>
    </p:spTree>
    <p:extLst>
      <p:ext uri="{BB962C8B-B14F-4D97-AF65-F5344CB8AC3E}">
        <p14:creationId xmlns:p14="http://schemas.microsoft.com/office/powerpoint/2010/main" val="39947993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148</a:t>
            </a:fld>
            <a:endParaRPr lang="en-US"/>
          </a:p>
        </p:txBody>
      </p:sp>
      <p:sp>
        <p:nvSpPr>
          <p:cNvPr id="3" name="TextBox 2">
            <a:extLst>
              <a:ext uri="{FF2B5EF4-FFF2-40B4-BE49-F238E27FC236}">
                <a16:creationId xmlns:a16="http://schemas.microsoft.com/office/drawing/2014/main" id="{D7025823-4EBC-43C8-488F-7789AD9FE505}"/>
              </a:ext>
            </a:extLst>
          </p:cNvPr>
          <p:cNvSpPr txBox="1"/>
          <p:nvPr/>
        </p:nvSpPr>
        <p:spPr>
          <a:xfrm>
            <a:off x="2628897" y="381000"/>
            <a:ext cx="9372600" cy="1200329"/>
          </a:xfrm>
          <a:prstGeom prst="rect">
            <a:avLst/>
          </a:prstGeom>
          <a:noFill/>
        </p:spPr>
        <p:txBody>
          <a:bodyPr wrap="square">
            <a:spAutoFit/>
          </a:bodyPr>
          <a:lstStyle/>
          <a:p>
            <a:r>
              <a:rPr lang="en-US" sz="3600" b="1">
                <a:latin typeface="Lub Dub Medium" panose="020B0603030403020204" pitchFamily="34" charset="0"/>
              </a:rPr>
              <a:t>Surgical Repair Strategies in Acute Type A Aortic Dissection (con’t.)</a:t>
            </a:r>
          </a:p>
        </p:txBody>
      </p:sp>
      <p:graphicFrame>
        <p:nvGraphicFramePr>
          <p:cNvPr id="2" name="Table 1">
            <a:extLst>
              <a:ext uri="{FF2B5EF4-FFF2-40B4-BE49-F238E27FC236}">
                <a16:creationId xmlns:a16="http://schemas.microsoft.com/office/drawing/2014/main" id="{AC151EF3-DF44-41B5-38EF-0893BBBFC285}"/>
              </a:ext>
            </a:extLst>
          </p:cNvPr>
          <p:cNvGraphicFramePr>
            <a:graphicFrameLocks noGrp="1"/>
          </p:cNvGraphicFramePr>
          <p:nvPr>
            <p:extLst>
              <p:ext uri="{D42A27DB-BD31-4B8C-83A1-F6EECF244321}">
                <p14:modId xmlns:p14="http://schemas.microsoft.com/office/powerpoint/2010/main" val="103437437"/>
              </p:ext>
            </p:extLst>
          </p:nvPr>
        </p:nvGraphicFramePr>
        <p:xfrm>
          <a:off x="1455734" y="1752600"/>
          <a:ext cx="11718927" cy="5597652"/>
        </p:xfrm>
        <a:graphic>
          <a:graphicData uri="http://schemas.openxmlformats.org/drawingml/2006/table">
            <a:tbl>
              <a:tblPr firstRow="1" firstCol="1" bandRow="1"/>
              <a:tblGrid>
                <a:gridCol w="1019660">
                  <a:extLst>
                    <a:ext uri="{9D8B030D-6E8A-4147-A177-3AD203B41FA5}">
                      <a16:colId xmlns:a16="http://schemas.microsoft.com/office/drawing/2014/main" val="819604856"/>
                    </a:ext>
                  </a:extLst>
                </a:gridCol>
                <a:gridCol w="1671574">
                  <a:extLst>
                    <a:ext uri="{9D8B030D-6E8A-4147-A177-3AD203B41FA5}">
                      <a16:colId xmlns:a16="http://schemas.microsoft.com/office/drawing/2014/main" val="471580371"/>
                    </a:ext>
                  </a:extLst>
                </a:gridCol>
                <a:gridCol w="9027693">
                  <a:extLst>
                    <a:ext uri="{9D8B030D-6E8A-4147-A177-3AD203B41FA5}">
                      <a16:colId xmlns:a16="http://schemas.microsoft.com/office/drawing/2014/main" val="2664170160"/>
                    </a:ext>
                  </a:extLst>
                </a:gridCol>
              </a:tblGrid>
              <a:tr h="2248049">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who have extensive destruction of the aortic root, a root aneurysm, or a known genetic aortic disorder, aortic root replacement is recommended with a mechanical or biological valved conduit.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9539890"/>
                  </a:ext>
                </a:extLst>
              </a:tr>
              <a:tr h="1483719">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457200" marR="0">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selected patients who are stable, valve-sparing root repair may be reasonable, when performed by experienced surgeons in a Multidisciplinary Aortic Team.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70600"/>
                  </a:ext>
                </a:extLst>
              </a:tr>
              <a:tr h="1865884">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undergoing aortic repair, an open distal anastomosis is recommended to improve survival and increase false-lumen thrombosis rates.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692452"/>
                  </a:ext>
                </a:extLst>
              </a:tr>
            </a:tbl>
          </a:graphicData>
        </a:graphic>
      </p:graphicFrame>
    </p:spTree>
    <p:extLst>
      <p:ext uri="{BB962C8B-B14F-4D97-AF65-F5344CB8AC3E}">
        <p14:creationId xmlns:p14="http://schemas.microsoft.com/office/powerpoint/2010/main" val="11026289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149</a:t>
            </a:fld>
            <a:endParaRPr lang="en-US"/>
          </a:p>
        </p:txBody>
      </p:sp>
      <p:sp>
        <p:nvSpPr>
          <p:cNvPr id="3" name="TextBox 2">
            <a:extLst>
              <a:ext uri="{FF2B5EF4-FFF2-40B4-BE49-F238E27FC236}">
                <a16:creationId xmlns:a16="http://schemas.microsoft.com/office/drawing/2014/main" id="{17043AF1-17EE-7DD3-B0F4-C5CE3D263733}"/>
              </a:ext>
            </a:extLst>
          </p:cNvPr>
          <p:cNvSpPr txBox="1"/>
          <p:nvPr/>
        </p:nvSpPr>
        <p:spPr>
          <a:xfrm>
            <a:off x="2628898" y="533400"/>
            <a:ext cx="9372600" cy="1200329"/>
          </a:xfrm>
          <a:prstGeom prst="rect">
            <a:avLst/>
          </a:prstGeom>
          <a:noFill/>
        </p:spPr>
        <p:txBody>
          <a:bodyPr wrap="square">
            <a:spAutoFit/>
          </a:bodyPr>
          <a:lstStyle/>
          <a:p>
            <a:r>
              <a:rPr lang="en-US" sz="3600" b="1">
                <a:latin typeface="Lub Dub Medium" panose="020B0603030403020204" pitchFamily="34" charset="0"/>
              </a:rPr>
              <a:t>Surgical Repair Strategies in Acute Type A Aortic Dissection (con’t.)</a:t>
            </a:r>
          </a:p>
        </p:txBody>
      </p:sp>
      <p:graphicFrame>
        <p:nvGraphicFramePr>
          <p:cNvPr id="2" name="Table 1">
            <a:extLst>
              <a:ext uri="{FF2B5EF4-FFF2-40B4-BE49-F238E27FC236}">
                <a16:creationId xmlns:a16="http://schemas.microsoft.com/office/drawing/2014/main" id="{0C967E4A-FD38-1D9C-B8C4-F6114C252634}"/>
              </a:ext>
            </a:extLst>
          </p:cNvPr>
          <p:cNvGraphicFramePr>
            <a:graphicFrameLocks noGrp="1"/>
          </p:cNvGraphicFramePr>
          <p:nvPr>
            <p:extLst>
              <p:ext uri="{D42A27DB-BD31-4B8C-83A1-F6EECF244321}">
                <p14:modId xmlns:p14="http://schemas.microsoft.com/office/powerpoint/2010/main" val="4044251305"/>
              </p:ext>
            </p:extLst>
          </p:nvPr>
        </p:nvGraphicFramePr>
        <p:xfrm>
          <a:off x="2628898" y="2057400"/>
          <a:ext cx="9372600" cy="4891945"/>
        </p:xfrm>
        <a:graphic>
          <a:graphicData uri="http://schemas.openxmlformats.org/drawingml/2006/table">
            <a:tbl>
              <a:tblPr firstRow="1" firstCol="1" bandRow="1"/>
              <a:tblGrid>
                <a:gridCol w="815507">
                  <a:extLst>
                    <a:ext uri="{9D8B030D-6E8A-4147-A177-3AD203B41FA5}">
                      <a16:colId xmlns:a16="http://schemas.microsoft.com/office/drawing/2014/main" val="2493039977"/>
                    </a:ext>
                  </a:extLst>
                </a:gridCol>
                <a:gridCol w="1336897">
                  <a:extLst>
                    <a:ext uri="{9D8B030D-6E8A-4147-A177-3AD203B41FA5}">
                      <a16:colId xmlns:a16="http://schemas.microsoft.com/office/drawing/2014/main" val="297673791"/>
                    </a:ext>
                  </a:extLst>
                </a:gridCol>
                <a:gridCol w="7220196">
                  <a:extLst>
                    <a:ext uri="{9D8B030D-6E8A-4147-A177-3AD203B41FA5}">
                      <a16:colId xmlns:a16="http://schemas.microsoft.com/office/drawing/2014/main" val="330713372"/>
                    </a:ext>
                  </a:extLst>
                </a:gridCol>
              </a:tblGrid>
              <a:tr h="1871118">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without an intimal tear in the arch or a significant arch aneurysm, hemiarch repair is recommended over more extensive arch replacement.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194361"/>
                  </a:ext>
                </a:extLst>
              </a:tr>
              <a:tr h="3020827">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and a dissection flap extending through the arch into the descending thoracic aorta, an extended aortic repair with antegrade stenting of the proximal descending thoracic aorta may be considered to treat malperfusion and reduce late distal aortic complications.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364917"/>
                  </a:ext>
                </a:extLst>
              </a:tr>
            </a:tbl>
          </a:graphicData>
        </a:graphic>
      </p:graphicFrame>
    </p:spTree>
    <p:extLst>
      <p:ext uri="{BB962C8B-B14F-4D97-AF65-F5344CB8AC3E}">
        <p14:creationId xmlns:p14="http://schemas.microsoft.com/office/powerpoint/2010/main" val="226416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B6957-8375-087B-8953-73CBE7FE488E}"/>
              </a:ext>
            </a:extLst>
          </p:cNvPr>
          <p:cNvSpPr>
            <a:spLocks noGrp="1"/>
          </p:cNvSpPr>
          <p:nvPr>
            <p:ph type="ctrTitle"/>
          </p:nvPr>
        </p:nvSpPr>
        <p:spPr>
          <a:xfrm>
            <a:off x="412138" y="1333500"/>
            <a:ext cx="3713041" cy="5562600"/>
          </a:xfrm>
        </p:spPr>
        <p:txBody>
          <a:bodyPr/>
          <a:lstStyle/>
          <a:p>
            <a:r>
              <a:rPr lang="en-US" sz="2800">
                <a:latin typeface="Lub Dub Medium" panose="020B0603030403020204" pitchFamily="34" charset="0"/>
              </a:rPr>
              <a:t>Table 2. Applying American College of Cardiology/American Heart Association Class of Recommendation and Level of Evidence to Clinical Strategies, Interventions, Treatments, or Diagnostic Testing in Patient Care* (Updated May 2019)</a:t>
            </a:r>
          </a:p>
        </p:txBody>
      </p:sp>
      <p:sp>
        <p:nvSpPr>
          <p:cNvPr id="4" name="Slide Number Placeholder 3">
            <a:extLst>
              <a:ext uri="{FF2B5EF4-FFF2-40B4-BE49-F238E27FC236}">
                <a16:creationId xmlns:a16="http://schemas.microsoft.com/office/drawing/2014/main" id="{63C99B28-69F1-616F-CBEB-E58AB117057F}"/>
              </a:ext>
            </a:extLst>
          </p:cNvPr>
          <p:cNvSpPr>
            <a:spLocks noGrp="1"/>
          </p:cNvSpPr>
          <p:nvPr>
            <p:ph type="sldNum" sz="quarter" idx="4"/>
          </p:nvPr>
        </p:nvSpPr>
        <p:spPr/>
        <p:txBody>
          <a:bodyPr/>
          <a:lstStyle/>
          <a:p>
            <a:fld id="{01CD3B2E-BC1C-6C4D-9D91-A67B950EE325}" type="slidenum">
              <a:rPr lang="en-US" smtClean="0"/>
              <a:pPr/>
              <a:t>15</a:t>
            </a:fld>
            <a:endParaRPr lang="en-US"/>
          </a:p>
        </p:txBody>
      </p:sp>
      <p:pic>
        <p:nvPicPr>
          <p:cNvPr id="7" name="Picture 6">
            <a:extLst>
              <a:ext uri="{FF2B5EF4-FFF2-40B4-BE49-F238E27FC236}">
                <a16:creationId xmlns:a16="http://schemas.microsoft.com/office/drawing/2014/main" id="{2D00C9C4-52A4-E554-8070-E06647F083E6}"/>
              </a:ext>
            </a:extLst>
          </p:cNvPr>
          <p:cNvPicPr>
            <a:picLocks noChangeAspect="1"/>
          </p:cNvPicPr>
          <p:nvPr/>
        </p:nvPicPr>
        <p:blipFill>
          <a:blip r:embed="rId2"/>
          <a:stretch>
            <a:fillRect/>
          </a:stretch>
        </p:blipFill>
        <p:spPr>
          <a:xfrm>
            <a:off x="4495800" y="0"/>
            <a:ext cx="7408741" cy="7400925"/>
          </a:xfrm>
          <a:prstGeom prst="rect">
            <a:avLst/>
          </a:prstGeom>
        </p:spPr>
      </p:pic>
    </p:spTree>
    <p:extLst>
      <p:ext uri="{BB962C8B-B14F-4D97-AF65-F5344CB8AC3E}">
        <p14:creationId xmlns:p14="http://schemas.microsoft.com/office/powerpoint/2010/main" val="7695952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150</a:t>
            </a:fld>
            <a:endParaRPr lang="en-US"/>
          </a:p>
        </p:txBody>
      </p:sp>
      <p:sp>
        <p:nvSpPr>
          <p:cNvPr id="3" name="TextBox 2">
            <a:extLst>
              <a:ext uri="{FF2B5EF4-FFF2-40B4-BE49-F238E27FC236}">
                <a16:creationId xmlns:a16="http://schemas.microsoft.com/office/drawing/2014/main" id="{8112B2AD-BE67-0407-5E3A-2155F0DCF713}"/>
              </a:ext>
            </a:extLst>
          </p:cNvPr>
          <p:cNvSpPr txBox="1"/>
          <p:nvPr/>
        </p:nvSpPr>
        <p:spPr>
          <a:xfrm>
            <a:off x="2628898" y="533400"/>
            <a:ext cx="9372600" cy="1200329"/>
          </a:xfrm>
          <a:prstGeom prst="rect">
            <a:avLst/>
          </a:prstGeom>
          <a:noFill/>
        </p:spPr>
        <p:txBody>
          <a:bodyPr wrap="square">
            <a:spAutoFit/>
          </a:bodyPr>
          <a:lstStyle/>
          <a:p>
            <a:r>
              <a:rPr lang="en-US" sz="3600" b="1">
                <a:latin typeface="Lub Dub Medium" panose="020B0603030403020204" pitchFamily="34" charset="0"/>
              </a:rPr>
              <a:t>Surgical Repair Strategies in Acute Type A Aortic Dissection (con’t.)</a:t>
            </a:r>
          </a:p>
        </p:txBody>
      </p:sp>
      <p:graphicFrame>
        <p:nvGraphicFramePr>
          <p:cNvPr id="2" name="Table 1">
            <a:extLst>
              <a:ext uri="{FF2B5EF4-FFF2-40B4-BE49-F238E27FC236}">
                <a16:creationId xmlns:a16="http://schemas.microsoft.com/office/drawing/2014/main" id="{23E995EF-74E5-72BD-58B2-76D117A6A2F2}"/>
              </a:ext>
            </a:extLst>
          </p:cNvPr>
          <p:cNvGraphicFramePr>
            <a:graphicFrameLocks noGrp="1"/>
          </p:cNvGraphicFramePr>
          <p:nvPr>
            <p:extLst>
              <p:ext uri="{D42A27DB-BD31-4B8C-83A1-F6EECF244321}">
                <p14:modId xmlns:p14="http://schemas.microsoft.com/office/powerpoint/2010/main" val="848806131"/>
              </p:ext>
            </p:extLst>
          </p:nvPr>
        </p:nvGraphicFramePr>
        <p:xfrm>
          <a:off x="2285998" y="1828800"/>
          <a:ext cx="10058400" cy="5656918"/>
        </p:xfrm>
        <a:graphic>
          <a:graphicData uri="http://schemas.openxmlformats.org/drawingml/2006/table">
            <a:tbl>
              <a:tblPr firstRow="1" firstCol="1" bandRow="1"/>
              <a:tblGrid>
                <a:gridCol w="875178">
                  <a:extLst>
                    <a:ext uri="{9D8B030D-6E8A-4147-A177-3AD203B41FA5}">
                      <a16:colId xmlns:a16="http://schemas.microsoft.com/office/drawing/2014/main" val="3443649919"/>
                    </a:ext>
                  </a:extLst>
                </a:gridCol>
                <a:gridCol w="1434718">
                  <a:extLst>
                    <a:ext uri="{9D8B030D-6E8A-4147-A177-3AD203B41FA5}">
                      <a16:colId xmlns:a16="http://schemas.microsoft.com/office/drawing/2014/main" val="3594907148"/>
                    </a:ext>
                  </a:extLst>
                </a:gridCol>
                <a:gridCol w="7748504">
                  <a:extLst>
                    <a:ext uri="{9D8B030D-6E8A-4147-A177-3AD203B41FA5}">
                      <a16:colId xmlns:a16="http://schemas.microsoft.com/office/drawing/2014/main" val="191320385"/>
                    </a:ext>
                  </a:extLst>
                </a:gridCol>
              </a:tblGrid>
              <a:tr h="400428">
                <a:tc gridSpan="3">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Perfusion and Cannulation Strategies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8559050"/>
                  </a:ext>
                </a:extLst>
              </a:tr>
              <a:tr h="1795695">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undergoing surgical repair, axillary cannulation, when feasible, is reasonable over femoral cannulation to reduce the risk of stroke or retrograde malperfusion.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2393"/>
                  </a:ext>
                </a:extLst>
              </a:tr>
              <a:tr h="1427906">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7"/>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undergoing surgical repair who require circulatory arrest, cerebral perfusion is reasonable to improve neurologic 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54815"/>
                  </a:ext>
                </a:extLst>
              </a:tr>
              <a:tr h="1795695">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8"/>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undergoing surgical repair, direct aortic or innominate artery cannulation with imaging guidance is reasonable as an alternative to femoral or axillary cannulation.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486121"/>
                  </a:ext>
                </a:extLst>
              </a:tr>
            </a:tbl>
          </a:graphicData>
        </a:graphic>
      </p:graphicFrame>
    </p:spTree>
    <p:extLst>
      <p:ext uri="{BB962C8B-B14F-4D97-AF65-F5344CB8AC3E}">
        <p14:creationId xmlns:p14="http://schemas.microsoft.com/office/powerpoint/2010/main" val="35285069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151</a:t>
            </a:fld>
            <a:endParaRPr lang="en-US"/>
          </a:p>
        </p:txBody>
      </p:sp>
      <p:sp>
        <p:nvSpPr>
          <p:cNvPr id="3" name="TextBox 2">
            <a:extLst>
              <a:ext uri="{FF2B5EF4-FFF2-40B4-BE49-F238E27FC236}">
                <a16:creationId xmlns:a16="http://schemas.microsoft.com/office/drawing/2014/main" id="{0C32B5B4-980E-148F-BE9A-33A05897D094}"/>
              </a:ext>
            </a:extLst>
          </p:cNvPr>
          <p:cNvSpPr txBox="1"/>
          <p:nvPr/>
        </p:nvSpPr>
        <p:spPr>
          <a:xfrm>
            <a:off x="2114549" y="1219200"/>
            <a:ext cx="10401302" cy="646331"/>
          </a:xfrm>
          <a:prstGeom prst="rect">
            <a:avLst/>
          </a:prstGeom>
          <a:noFill/>
        </p:spPr>
        <p:txBody>
          <a:bodyPr wrap="square">
            <a:spAutoFit/>
          </a:bodyPr>
          <a:lstStyle/>
          <a:p>
            <a:r>
              <a:rPr lang="en-US" sz="3600" b="1">
                <a:latin typeface="Lub Dub Medium" panose="020B0603030403020204" pitchFamily="34" charset="0"/>
              </a:rPr>
              <a:t>Management of Acute Type B Aortic Dissection</a:t>
            </a:r>
          </a:p>
        </p:txBody>
      </p:sp>
      <p:graphicFrame>
        <p:nvGraphicFramePr>
          <p:cNvPr id="2" name="Table 1">
            <a:extLst>
              <a:ext uri="{FF2B5EF4-FFF2-40B4-BE49-F238E27FC236}">
                <a16:creationId xmlns:a16="http://schemas.microsoft.com/office/drawing/2014/main" id="{E6D9F1B9-7049-A8BC-3169-EDDF310909E4}"/>
              </a:ext>
            </a:extLst>
          </p:cNvPr>
          <p:cNvGraphicFramePr>
            <a:graphicFrameLocks noGrp="1"/>
          </p:cNvGraphicFramePr>
          <p:nvPr>
            <p:extLst>
              <p:ext uri="{D42A27DB-BD31-4B8C-83A1-F6EECF244321}">
                <p14:modId xmlns:p14="http://schemas.microsoft.com/office/powerpoint/2010/main" val="3528351854"/>
              </p:ext>
            </p:extLst>
          </p:nvPr>
        </p:nvGraphicFramePr>
        <p:xfrm>
          <a:off x="2179638" y="2156730"/>
          <a:ext cx="10271124" cy="3556880"/>
        </p:xfrm>
        <a:graphic>
          <a:graphicData uri="http://schemas.openxmlformats.org/drawingml/2006/table">
            <a:tbl>
              <a:tblPr firstRow="1" firstCol="1" bandRow="1"/>
              <a:tblGrid>
                <a:gridCol w="1004516">
                  <a:extLst>
                    <a:ext uri="{9D8B030D-6E8A-4147-A177-3AD203B41FA5}">
                      <a16:colId xmlns:a16="http://schemas.microsoft.com/office/drawing/2014/main" val="164860457"/>
                    </a:ext>
                  </a:extLst>
                </a:gridCol>
                <a:gridCol w="873045">
                  <a:extLst>
                    <a:ext uri="{9D8B030D-6E8A-4147-A177-3AD203B41FA5}">
                      <a16:colId xmlns:a16="http://schemas.microsoft.com/office/drawing/2014/main" val="1654004229"/>
                    </a:ext>
                  </a:extLst>
                </a:gridCol>
                <a:gridCol w="8393563">
                  <a:extLst>
                    <a:ext uri="{9D8B030D-6E8A-4147-A177-3AD203B41FA5}">
                      <a16:colId xmlns:a16="http://schemas.microsoft.com/office/drawing/2014/main" val="2041031422"/>
                    </a:ext>
                  </a:extLst>
                </a:gridCol>
              </a:tblGrid>
              <a:tr h="1729470">
                <a:tc gridSpan="3">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the Management of Acute Type B Aortic Dissection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1475015"/>
                  </a:ext>
                </a:extLst>
              </a:tr>
              <a:tr h="583229">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8941824"/>
                  </a:ext>
                </a:extLst>
              </a:tr>
              <a:tr h="1244181">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ADD1"/>
                    </a:solidFill>
                  </a:tcPr>
                </a:tc>
                <a:tc>
                  <a:txBody>
                    <a:bodyPr/>
                    <a:lstStyle/>
                    <a:p>
                      <a:pPr marL="342900" marR="0" lvl="0" indent="-342900" fontAlgn="base">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all patients with uncomplicated acute type B aortic dissection, medical therapy is recommended as the initial management strategy.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260447"/>
                  </a:ext>
                </a:extLst>
              </a:tr>
            </a:tbl>
          </a:graphicData>
        </a:graphic>
      </p:graphicFrame>
    </p:spTree>
    <p:extLst>
      <p:ext uri="{BB962C8B-B14F-4D97-AF65-F5344CB8AC3E}">
        <p14:creationId xmlns:p14="http://schemas.microsoft.com/office/powerpoint/2010/main" val="31790113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152</a:t>
            </a:fld>
            <a:endParaRPr lang="en-US"/>
          </a:p>
        </p:txBody>
      </p:sp>
      <p:sp>
        <p:nvSpPr>
          <p:cNvPr id="3" name="TextBox 2">
            <a:extLst>
              <a:ext uri="{FF2B5EF4-FFF2-40B4-BE49-F238E27FC236}">
                <a16:creationId xmlns:a16="http://schemas.microsoft.com/office/drawing/2014/main" id="{50F57EAE-7796-F4C2-AF08-6D7EB34A89E2}"/>
              </a:ext>
            </a:extLst>
          </p:cNvPr>
          <p:cNvSpPr txBox="1"/>
          <p:nvPr/>
        </p:nvSpPr>
        <p:spPr>
          <a:xfrm>
            <a:off x="3952874" y="609600"/>
            <a:ext cx="6724651" cy="1200329"/>
          </a:xfrm>
          <a:prstGeom prst="rect">
            <a:avLst/>
          </a:prstGeom>
          <a:noFill/>
        </p:spPr>
        <p:txBody>
          <a:bodyPr wrap="square">
            <a:spAutoFit/>
          </a:bodyPr>
          <a:lstStyle/>
          <a:p>
            <a:r>
              <a:rPr lang="en-US" sz="3600" b="1">
                <a:latin typeface="Lub Dub Medium" panose="020B0603030403020204" pitchFamily="34" charset="0"/>
              </a:rPr>
              <a:t>Management of Acute Type B Aortic Dissection (con’t.)</a:t>
            </a:r>
          </a:p>
        </p:txBody>
      </p:sp>
      <p:graphicFrame>
        <p:nvGraphicFramePr>
          <p:cNvPr id="2" name="Table 1">
            <a:extLst>
              <a:ext uri="{FF2B5EF4-FFF2-40B4-BE49-F238E27FC236}">
                <a16:creationId xmlns:a16="http://schemas.microsoft.com/office/drawing/2014/main" id="{B0A9CE35-0FEF-6115-B4FA-FBF2C579261E}"/>
              </a:ext>
            </a:extLst>
          </p:cNvPr>
          <p:cNvGraphicFramePr>
            <a:graphicFrameLocks noGrp="1"/>
          </p:cNvGraphicFramePr>
          <p:nvPr>
            <p:extLst>
              <p:ext uri="{D42A27DB-BD31-4B8C-83A1-F6EECF244321}">
                <p14:modId xmlns:p14="http://schemas.microsoft.com/office/powerpoint/2010/main" val="3783075401"/>
              </p:ext>
            </p:extLst>
          </p:nvPr>
        </p:nvGraphicFramePr>
        <p:xfrm>
          <a:off x="2114548" y="2133600"/>
          <a:ext cx="10401302" cy="4548151"/>
        </p:xfrm>
        <a:graphic>
          <a:graphicData uri="http://schemas.openxmlformats.org/drawingml/2006/table">
            <a:tbl>
              <a:tblPr firstRow="1" firstCol="1" bandRow="1"/>
              <a:tblGrid>
                <a:gridCol w="1017248">
                  <a:extLst>
                    <a:ext uri="{9D8B030D-6E8A-4147-A177-3AD203B41FA5}">
                      <a16:colId xmlns:a16="http://schemas.microsoft.com/office/drawing/2014/main" val="632926008"/>
                    </a:ext>
                  </a:extLst>
                </a:gridCol>
                <a:gridCol w="884110">
                  <a:extLst>
                    <a:ext uri="{9D8B030D-6E8A-4147-A177-3AD203B41FA5}">
                      <a16:colId xmlns:a16="http://schemas.microsoft.com/office/drawing/2014/main" val="2187929521"/>
                    </a:ext>
                  </a:extLst>
                </a:gridCol>
                <a:gridCol w="8499944">
                  <a:extLst>
                    <a:ext uri="{9D8B030D-6E8A-4147-A177-3AD203B41FA5}">
                      <a16:colId xmlns:a16="http://schemas.microsoft.com/office/drawing/2014/main" val="4076697666"/>
                    </a:ext>
                  </a:extLst>
                </a:gridCol>
              </a:tblGrid>
              <a:tr h="1181291">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rowSpan="3">
                  <a:txBody>
                    <a:bodyPr/>
                    <a:lstStyle/>
                    <a:p>
                      <a:pPr marL="342900" marR="0" lvl="0" indent="-342900">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patients with acute type B aortic dissection and rupture or other complications (Table 27), intervention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rupture, in the presence of suitable anatomy, endovascular stent grafting, rather than open surgical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other complications, in the presence of suitable anatomy, the use of endovascular approaches, rather than open surgical repair,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354596"/>
                  </a:ext>
                </a:extLst>
              </a:tr>
              <a:tr h="118090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vMerge="1">
                  <a:txBody>
                    <a:bodyPr/>
                    <a:lstStyle/>
                    <a:p>
                      <a:pPr marL="457200" marR="0">
                        <a:lnSpc>
                          <a:spcPct val="200000"/>
                        </a:lnSpc>
                        <a:spcBef>
                          <a:spcPts val="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909302"/>
                  </a:ext>
                </a:extLst>
              </a:tr>
              <a:tr h="104234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vMerge="1">
                  <a:txBody>
                    <a:bodyPr/>
                    <a:lstStyle/>
                    <a:p>
                      <a:pPr marL="457200" marR="0">
                        <a:lnSpc>
                          <a:spcPct val="200000"/>
                        </a:lnSpc>
                        <a:spcBef>
                          <a:spcPts val="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62991"/>
                  </a:ext>
                </a:extLst>
              </a:tr>
              <a:tr h="1143602">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uncomplicated acute type B aortic dissection who have high-risk anatomic features (Table 28), endovascular management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459077"/>
                  </a:ext>
                </a:extLst>
              </a:tr>
            </a:tbl>
          </a:graphicData>
        </a:graphic>
      </p:graphicFrame>
    </p:spTree>
    <p:extLst>
      <p:ext uri="{BB962C8B-B14F-4D97-AF65-F5344CB8AC3E}">
        <p14:creationId xmlns:p14="http://schemas.microsoft.com/office/powerpoint/2010/main" val="19911146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153</a:t>
            </a:fld>
            <a:endParaRPr lang="en-US"/>
          </a:p>
        </p:txBody>
      </p:sp>
      <p:sp>
        <p:nvSpPr>
          <p:cNvPr id="3" name="TextBox 2">
            <a:extLst>
              <a:ext uri="{FF2B5EF4-FFF2-40B4-BE49-F238E27FC236}">
                <a16:creationId xmlns:a16="http://schemas.microsoft.com/office/drawing/2014/main" id="{0E88D244-38A2-0CCB-D7EA-B22685F46EC8}"/>
              </a:ext>
            </a:extLst>
          </p:cNvPr>
          <p:cNvSpPr txBox="1"/>
          <p:nvPr/>
        </p:nvSpPr>
        <p:spPr>
          <a:xfrm>
            <a:off x="3028353" y="609600"/>
            <a:ext cx="8573691" cy="954107"/>
          </a:xfrm>
          <a:prstGeom prst="rect">
            <a:avLst/>
          </a:prstGeom>
          <a:noFill/>
        </p:spPr>
        <p:txBody>
          <a:bodyPr wrap="square">
            <a:spAutoFit/>
          </a:bodyPr>
          <a:lstStyle/>
          <a:p>
            <a:r>
              <a:rPr lang="en-US" sz="2800" b="1">
                <a:latin typeface="Lub Dub Medium" panose="020B0603030403020204" pitchFamily="34" charset="0"/>
              </a:rPr>
              <a:t>Table 27. Consensus Features of Complicated Acute Type B Aortic Dissection</a:t>
            </a:r>
          </a:p>
        </p:txBody>
      </p:sp>
      <p:graphicFrame>
        <p:nvGraphicFramePr>
          <p:cNvPr id="2" name="Table 1">
            <a:extLst>
              <a:ext uri="{FF2B5EF4-FFF2-40B4-BE49-F238E27FC236}">
                <a16:creationId xmlns:a16="http://schemas.microsoft.com/office/drawing/2014/main" id="{EBC398A2-63D1-A0C2-CC59-24838A92746B}"/>
              </a:ext>
            </a:extLst>
          </p:cNvPr>
          <p:cNvGraphicFramePr>
            <a:graphicFrameLocks noGrp="1"/>
          </p:cNvGraphicFramePr>
          <p:nvPr>
            <p:extLst>
              <p:ext uri="{D42A27DB-BD31-4B8C-83A1-F6EECF244321}">
                <p14:modId xmlns:p14="http://schemas.microsoft.com/office/powerpoint/2010/main" val="868663237"/>
              </p:ext>
            </p:extLst>
          </p:nvPr>
        </p:nvGraphicFramePr>
        <p:xfrm>
          <a:off x="1455736" y="1676400"/>
          <a:ext cx="11718926" cy="5705638"/>
        </p:xfrm>
        <a:graphic>
          <a:graphicData uri="http://schemas.openxmlformats.org/drawingml/2006/table">
            <a:tbl>
              <a:tblPr firstRow="1" firstCol="1" bandRow="1"/>
              <a:tblGrid>
                <a:gridCol w="3803963">
                  <a:extLst>
                    <a:ext uri="{9D8B030D-6E8A-4147-A177-3AD203B41FA5}">
                      <a16:colId xmlns:a16="http://schemas.microsoft.com/office/drawing/2014/main" val="2509794256"/>
                    </a:ext>
                  </a:extLst>
                </a:gridCol>
                <a:gridCol w="7914963">
                  <a:extLst>
                    <a:ext uri="{9D8B030D-6E8A-4147-A177-3AD203B41FA5}">
                      <a16:colId xmlns:a16="http://schemas.microsoft.com/office/drawing/2014/main" val="914357478"/>
                    </a:ext>
                  </a:extLst>
                </a:gridCol>
              </a:tblGrid>
              <a:tr h="422426">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Feature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Comment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6582936"/>
                  </a:ext>
                </a:extLst>
              </a:tr>
              <a:tr h="90238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rupture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This can be either free or contained (including hemothorax, increasing periaortic hematoma, or both; or mediastinal hematoma) and should be addressed promptly.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513025"/>
                  </a:ext>
                </a:extLst>
              </a:tr>
              <a:tr h="90238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Branch artery occlusion and malperfusion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Complete or partial occlusion of a major branch, with or without clinical evidence of ischemia; this includes visceral, renal, and peripheral arterial branches.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922643"/>
                  </a:ext>
                </a:extLst>
              </a:tr>
              <a:tr h="902380">
                <a:tc>
                  <a:txBody>
                    <a:bodyPr/>
                    <a:lstStyle/>
                    <a:p>
                      <a:pPr marL="0" marR="0">
                        <a:lnSpc>
                          <a:spcPct val="150000"/>
                        </a:lnSpc>
                        <a:spcBef>
                          <a:spcPts val="0"/>
                        </a:spcBef>
                        <a:spcAft>
                          <a:spcPts val="0"/>
                        </a:spcAft>
                        <a:tabLst>
                          <a:tab pos="1781175" algn="l"/>
                        </a:tabLst>
                      </a:pPr>
                      <a:r>
                        <a:rPr lang="en-US" sz="2000">
                          <a:effectLst/>
                          <a:latin typeface="Times New Roman" panose="02020603050405020304" pitchFamily="18" charset="0"/>
                          <a:ea typeface="Times New Roman" panose="02020603050405020304" pitchFamily="18" charset="0"/>
                        </a:rPr>
                        <a:t>Extension of dissection</a:t>
                      </a:r>
                      <a:r>
                        <a:rPr lang="en-US" sz="2000" baseline="30000">
                          <a:effectLst/>
                          <a:latin typeface="Times New Roman" panose="02020603050405020304" pitchFamily="18" charset="0"/>
                          <a:ea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Extension of the dissection flap either distally or proximally (ie, retrograde type A dissection)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740972"/>
                  </a:ext>
                </a:extLst>
              </a:tr>
              <a:tr h="902380">
                <a:tc>
                  <a:txBody>
                    <a:bodyPr/>
                    <a:lstStyle/>
                    <a:p>
                      <a:pPr marL="0" marR="0">
                        <a:lnSpc>
                          <a:spcPct val="150000"/>
                        </a:lnSpc>
                        <a:spcBef>
                          <a:spcPts val="0"/>
                        </a:spcBef>
                        <a:spcAft>
                          <a:spcPts val="0"/>
                        </a:spcAft>
                        <a:tabLst>
                          <a:tab pos="1781175" algn="l"/>
                        </a:tabLst>
                      </a:pPr>
                      <a:r>
                        <a:rPr lang="en-US" sz="2000">
                          <a:effectLst/>
                          <a:latin typeface="Times New Roman" panose="02020603050405020304" pitchFamily="18" charset="0"/>
                          <a:ea typeface="Times New Roman" panose="02020603050405020304" pitchFamily="18" charset="0"/>
                        </a:rPr>
                        <a:t>Aortic enlargement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Progressive enlargement of the true, false, or both lumens while in the acute phase may require prompt intervention.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003760"/>
                  </a:ext>
                </a:extLst>
              </a:tr>
              <a:tr h="422426">
                <a:tc>
                  <a:txBody>
                    <a:bodyPr/>
                    <a:lstStyle/>
                    <a:p>
                      <a:pPr marL="0" marR="0">
                        <a:lnSpc>
                          <a:spcPct val="150000"/>
                        </a:lnSpc>
                        <a:spcBef>
                          <a:spcPts val="0"/>
                        </a:spcBef>
                        <a:spcAft>
                          <a:spcPts val="0"/>
                        </a:spcAft>
                        <a:tabLst>
                          <a:tab pos="1781175" algn="l"/>
                        </a:tabLst>
                      </a:pPr>
                      <a:r>
                        <a:rPr lang="en-US" sz="2000">
                          <a:effectLst/>
                          <a:latin typeface="Times New Roman" panose="02020603050405020304" pitchFamily="18" charset="0"/>
                          <a:ea typeface="Times New Roman" panose="02020603050405020304" pitchFamily="18" charset="0"/>
                        </a:rPr>
                        <a:t>Intractable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061543"/>
                  </a:ext>
                </a:extLst>
              </a:tr>
              <a:tr h="422426">
                <a:tc>
                  <a:txBody>
                    <a:bodyPr/>
                    <a:lstStyle/>
                    <a:p>
                      <a:pPr marL="0" marR="0">
                        <a:lnSpc>
                          <a:spcPct val="150000"/>
                        </a:lnSpc>
                        <a:spcBef>
                          <a:spcPts val="0"/>
                        </a:spcBef>
                        <a:spcAft>
                          <a:spcPts val="0"/>
                        </a:spcAft>
                        <a:tabLst>
                          <a:tab pos="1781175" algn="l"/>
                        </a:tabLst>
                      </a:pPr>
                      <a:r>
                        <a:rPr lang="en-US" sz="2000">
                          <a:effectLst/>
                          <a:latin typeface="Times New Roman" panose="02020603050405020304" pitchFamily="18" charset="0"/>
                          <a:ea typeface="Times New Roman" panose="02020603050405020304" pitchFamily="18" charset="0"/>
                        </a:rPr>
                        <a:t>Uncontrolled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990217"/>
                  </a:ext>
                </a:extLst>
              </a:tr>
            </a:tbl>
          </a:graphicData>
        </a:graphic>
      </p:graphicFrame>
    </p:spTree>
    <p:extLst>
      <p:ext uri="{BB962C8B-B14F-4D97-AF65-F5344CB8AC3E}">
        <p14:creationId xmlns:p14="http://schemas.microsoft.com/office/powerpoint/2010/main" val="14018699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154</a:t>
            </a:fld>
            <a:endParaRPr lang="en-US"/>
          </a:p>
        </p:txBody>
      </p:sp>
      <p:sp>
        <p:nvSpPr>
          <p:cNvPr id="3" name="TextBox 2">
            <a:extLst>
              <a:ext uri="{FF2B5EF4-FFF2-40B4-BE49-F238E27FC236}">
                <a16:creationId xmlns:a16="http://schemas.microsoft.com/office/drawing/2014/main" id="{5353A936-CAC6-C533-2039-E03BDA6CFF0F}"/>
              </a:ext>
            </a:extLst>
          </p:cNvPr>
          <p:cNvSpPr txBox="1"/>
          <p:nvPr/>
        </p:nvSpPr>
        <p:spPr>
          <a:xfrm>
            <a:off x="3028353" y="609600"/>
            <a:ext cx="8573691" cy="954107"/>
          </a:xfrm>
          <a:prstGeom prst="rect">
            <a:avLst/>
          </a:prstGeom>
          <a:noFill/>
        </p:spPr>
        <p:txBody>
          <a:bodyPr wrap="square">
            <a:spAutoFit/>
          </a:bodyPr>
          <a:lstStyle/>
          <a:p>
            <a:r>
              <a:rPr lang="en-US" sz="2800" b="1">
                <a:latin typeface="Lub Dub Medium" panose="020B0603030403020204" pitchFamily="34" charset="0"/>
              </a:rPr>
              <a:t>Table 28. High-Risk Features in Uncomplicated Acute Type B Aortic Dissection </a:t>
            </a:r>
          </a:p>
        </p:txBody>
      </p:sp>
      <p:graphicFrame>
        <p:nvGraphicFramePr>
          <p:cNvPr id="2" name="Table 1">
            <a:extLst>
              <a:ext uri="{FF2B5EF4-FFF2-40B4-BE49-F238E27FC236}">
                <a16:creationId xmlns:a16="http://schemas.microsoft.com/office/drawing/2014/main" id="{EB03EC5F-B33A-9F13-22D3-43A49ABCE2B3}"/>
              </a:ext>
            </a:extLst>
          </p:cNvPr>
          <p:cNvGraphicFramePr>
            <a:graphicFrameLocks noGrp="1"/>
          </p:cNvGraphicFramePr>
          <p:nvPr>
            <p:extLst>
              <p:ext uri="{D42A27DB-BD31-4B8C-83A1-F6EECF244321}">
                <p14:modId xmlns:p14="http://schemas.microsoft.com/office/powerpoint/2010/main" val="1462903957"/>
              </p:ext>
            </p:extLst>
          </p:nvPr>
        </p:nvGraphicFramePr>
        <p:xfrm>
          <a:off x="1409698" y="1828800"/>
          <a:ext cx="11811000" cy="5286000"/>
        </p:xfrm>
        <a:graphic>
          <a:graphicData uri="http://schemas.openxmlformats.org/drawingml/2006/table">
            <a:tbl>
              <a:tblPr firstRow="1" firstCol="1" bandRow="1"/>
              <a:tblGrid>
                <a:gridCol w="11811000">
                  <a:extLst>
                    <a:ext uri="{9D8B030D-6E8A-4147-A177-3AD203B41FA5}">
                      <a16:colId xmlns:a16="http://schemas.microsoft.com/office/drawing/2014/main" val="4196438697"/>
                    </a:ext>
                  </a:extLst>
                </a:gridCol>
              </a:tblGrid>
              <a:tr h="0">
                <a:tc>
                  <a:txBody>
                    <a:bodyPr/>
                    <a:lstStyle/>
                    <a:p>
                      <a:pPr marL="0" marR="0">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High-Risk Imaging Findings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573190173"/>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Maximal aortic diameter &gt;40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767895"/>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False-lumen diameter &gt;20–22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146796"/>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Entry tear &gt;10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23131"/>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Entry tear on lesser curvature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005885"/>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 in total aortic diameter of &gt;5 mm between serial imaging 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222985"/>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Bloody pleural effusion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488612"/>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Imaging-only evidence of malperfusion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019301"/>
                  </a:ext>
                </a:extLst>
              </a:tr>
              <a:tr h="0">
                <a:tc>
                  <a:txBody>
                    <a:bodyPr/>
                    <a:lstStyle/>
                    <a:p>
                      <a:pPr marL="0" marR="0">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High-Risk Clinical Findings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01180480"/>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Refractory hypertension despite &gt;3 different classes of antihypertensive medications at maximal recommended or tolerated doses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602428"/>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Refractory pain persisting &gt;12 h despite maximal recommended or tolerated doses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327915"/>
                  </a:ext>
                </a:extLst>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Need for readmission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782019"/>
                  </a:ext>
                </a:extLst>
              </a:tr>
            </a:tbl>
          </a:graphicData>
        </a:graphic>
      </p:graphicFrame>
    </p:spTree>
    <p:extLst>
      <p:ext uri="{BB962C8B-B14F-4D97-AF65-F5344CB8AC3E}">
        <p14:creationId xmlns:p14="http://schemas.microsoft.com/office/powerpoint/2010/main" val="31861470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155</a:t>
            </a:fld>
            <a:endParaRPr lang="en-US"/>
          </a:p>
        </p:txBody>
      </p:sp>
      <p:sp>
        <p:nvSpPr>
          <p:cNvPr id="3" name="TextBox 2">
            <a:extLst>
              <a:ext uri="{FF2B5EF4-FFF2-40B4-BE49-F238E27FC236}">
                <a16:creationId xmlns:a16="http://schemas.microsoft.com/office/drawing/2014/main" id="{B31552DC-0F0C-BE41-CCD3-8A73E3C114E0}"/>
              </a:ext>
            </a:extLst>
          </p:cNvPr>
          <p:cNvSpPr txBox="1"/>
          <p:nvPr/>
        </p:nvSpPr>
        <p:spPr>
          <a:xfrm>
            <a:off x="4819648" y="762000"/>
            <a:ext cx="4991102" cy="646331"/>
          </a:xfrm>
          <a:prstGeom prst="rect">
            <a:avLst/>
          </a:prstGeom>
          <a:noFill/>
        </p:spPr>
        <p:txBody>
          <a:bodyPr wrap="square">
            <a:spAutoFit/>
          </a:bodyPr>
          <a:lstStyle/>
          <a:p>
            <a:r>
              <a:rPr lang="en-US" sz="3600" b="1">
                <a:latin typeface="Lub Dub Medium" panose="020B0603030403020204" pitchFamily="34" charset="0"/>
              </a:rPr>
              <a:t>Management of IMH</a:t>
            </a:r>
          </a:p>
        </p:txBody>
      </p:sp>
      <p:graphicFrame>
        <p:nvGraphicFramePr>
          <p:cNvPr id="2" name="Table 1">
            <a:extLst>
              <a:ext uri="{FF2B5EF4-FFF2-40B4-BE49-F238E27FC236}">
                <a16:creationId xmlns:a16="http://schemas.microsoft.com/office/drawing/2014/main" id="{A8A823C6-9CE8-091F-BF7D-C6C6DB136C42}"/>
              </a:ext>
            </a:extLst>
          </p:cNvPr>
          <p:cNvGraphicFramePr>
            <a:graphicFrameLocks noGrp="1"/>
          </p:cNvGraphicFramePr>
          <p:nvPr>
            <p:extLst>
              <p:ext uri="{D42A27DB-BD31-4B8C-83A1-F6EECF244321}">
                <p14:modId xmlns:p14="http://schemas.microsoft.com/office/powerpoint/2010/main" val="2686593607"/>
              </p:ext>
            </p:extLst>
          </p:nvPr>
        </p:nvGraphicFramePr>
        <p:xfrm>
          <a:off x="1755873" y="1676400"/>
          <a:ext cx="11118653" cy="5334001"/>
        </p:xfrm>
        <a:graphic>
          <a:graphicData uri="http://schemas.openxmlformats.org/drawingml/2006/table">
            <a:tbl>
              <a:tblPr firstRow="1" firstCol="1" bandRow="1"/>
              <a:tblGrid>
                <a:gridCol w="1111866">
                  <a:extLst>
                    <a:ext uri="{9D8B030D-6E8A-4147-A177-3AD203B41FA5}">
                      <a16:colId xmlns:a16="http://schemas.microsoft.com/office/drawing/2014/main" val="2392635369"/>
                    </a:ext>
                  </a:extLst>
                </a:gridCol>
                <a:gridCol w="1100746">
                  <a:extLst>
                    <a:ext uri="{9D8B030D-6E8A-4147-A177-3AD203B41FA5}">
                      <a16:colId xmlns:a16="http://schemas.microsoft.com/office/drawing/2014/main" val="1707879527"/>
                    </a:ext>
                  </a:extLst>
                </a:gridCol>
                <a:gridCol w="8906041">
                  <a:extLst>
                    <a:ext uri="{9D8B030D-6E8A-4147-A177-3AD203B41FA5}">
                      <a16:colId xmlns:a16="http://schemas.microsoft.com/office/drawing/2014/main" val="1449194721"/>
                    </a:ext>
                  </a:extLst>
                </a:gridCol>
              </a:tblGrid>
              <a:tr h="133773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IMH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5012067"/>
                  </a:ext>
                </a:extLst>
              </a:tr>
              <a:tr h="382952">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31875"/>
                  </a:ext>
                </a:extLst>
              </a:tr>
              <a:tr h="79925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complicated (Table 29) acute type A or type B aortic IMH, urgent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839450"/>
                  </a:ext>
                </a:extLst>
              </a:tr>
              <a:tr h="79925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uncomplicated acute type A IMH, prompt open surgical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16683168"/>
                  </a:ext>
                </a:extLst>
              </a:tr>
              <a:tr h="121555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selected patients with uncomplicated acute type A IMH who are at increased operative risk and do not have high-risk imaging features (Table 30), an initial or expectant approach of medical management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878135"/>
                  </a:ext>
                </a:extLst>
              </a:tr>
              <a:tr h="79925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uncomplicated acute type B IMH, medical therapy as the initial management strategy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232657"/>
                  </a:ext>
                </a:extLst>
              </a:tr>
            </a:tbl>
          </a:graphicData>
        </a:graphic>
      </p:graphicFrame>
    </p:spTree>
    <p:extLst>
      <p:ext uri="{BB962C8B-B14F-4D97-AF65-F5344CB8AC3E}">
        <p14:creationId xmlns:p14="http://schemas.microsoft.com/office/powerpoint/2010/main" val="16987122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156</a:t>
            </a:fld>
            <a:endParaRPr lang="en-US"/>
          </a:p>
        </p:txBody>
      </p:sp>
      <p:sp>
        <p:nvSpPr>
          <p:cNvPr id="3" name="TextBox 2">
            <a:extLst>
              <a:ext uri="{FF2B5EF4-FFF2-40B4-BE49-F238E27FC236}">
                <a16:creationId xmlns:a16="http://schemas.microsoft.com/office/drawing/2014/main" id="{C3D802B1-BB88-5539-4DD1-0ED9A72D1CDE}"/>
              </a:ext>
            </a:extLst>
          </p:cNvPr>
          <p:cNvSpPr txBox="1"/>
          <p:nvPr/>
        </p:nvSpPr>
        <p:spPr>
          <a:xfrm>
            <a:off x="4048123" y="1184500"/>
            <a:ext cx="6534152" cy="646331"/>
          </a:xfrm>
          <a:prstGeom prst="rect">
            <a:avLst/>
          </a:prstGeom>
          <a:noFill/>
        </p:spPr>
        <p:txBody>
          <a:bodyPr wrap="square">
            <a:spAutoFit/>
          </a:bodyPr>
          <a:lstStyle/>
          <a:p>
            <a:r>
              <a:rPr lang="en-US" sz="3600" b="1">
                <a:latin typeface="Lub Dub Medium" panose="020B0603030403020204" pitchFamily="34" charset="0"/>
              </a:rPr>
              <a:t>Management of IMH (con’t.)</a:t>
            </a:r>
          </a:p>
        </p:txBody>
      </p:sp>
      <p:graphicFrame>
        <p:nvGraphicFramePr>
          <p:cNvPr id="2" name="Table 1">
            <a:extLst>
              <a:ext uri="{FF2B5EF4-FFF2-40B4-BE49-F238E27FC236}">
                <a16:creationId xmlns:a16="http://schemas.microsoft.com/office/drawing/2014/main" id="{E4A47910-29B4-E540-3CBC-0F0210043252}"/>
              </a:ext>
            </a:extLst>
          </p:cNvPr>
          <p:cNvGraphicFramePr>
            <a:graphicFrameLocks noGrp="1"/>
          </p:cNvGraphicFramePr>
          <p:nvPr>
            <p:extLst>
              <p:ext uri="{D42A27DB-BD31-4B8C-83A1-F6EECF244321}">
                <p14:modId xmlns:p14="http://schemas.microsoft.com/office/powerpoint/2010/main" val="2213376507"/>
              </p:ext>
            </p:extLst>
          </p:nvPr>
        </p:nvGraphicFramePr>
        <p:xfrm>
          <a:off x="2517873" y="2209800"/>
          <a:ext cx="9594653" cy="4158077"/>
        </p:xfrm>
        <a:graphic>
          <a:graphicData uri="http://schemas.openxmlformats.org/drawingml/2006/table">
            <a:tbl>
              <a:tblPr firstRow="1" firstCol="1" bandRow="1"/>
              <a:tblGrid>
                <a:gridCol w="959466">
                  <a:extLst>
                    <a:ext uri="{9D8B030D-6E8A-4147-A177-3AD203B41FA5}">
                      <a16:colId xmlns:a16="http://schemas.microsoft.com/office/drawing/2014/main" val="2922966677"/>
                    </a:ext>
                  </a:extLst>
                </a:gridCol>
                <a:gridCol w="949870">
                  <a:extLst>
                    <a:ext uri="{9D8B030D-6E8A-4147-A177-3AD203B41FA5}">
                      <a16:colId xmlns:a16="http://schemas.microsoft.com/office/drawing/2014/main" val="957078948"/>
                    </a:ext>
                  </a:extLst>
                </a:gridCol>
                <a:gridCol w="7685317">
                  <a:extLst>
                    <a:ext uri="{9D8B030D-6E8A-4147-A177-3AD203B41FA5}">
                      <a16:colId xmlns:a16="http://schemas.microsoft.com/office/drawing/2014/main" val="3134451129"/>
                    </a:ext>
                  </a:extLst>
                </a:gridCol>
              </a:tblGrid>
              <a:tr h="156464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In patients with type B IMH who require repair of the distal aortic arch or descending thoracic aorta (zones 2-5) and have favorable anatomy, endovascular repair is reasonable when performed by surgeons with endovascular expertise.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624345"/>
                  </a:ext>
                </a:extLst>
              </a:tr>
              <a:tr h="156464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In patients with type B IMH who require repair of the distal aortic arch or descending thoracic aorta (zones 2-5) and have unfavorable anatomy for endovascular repair, open surgical repair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175232"/>
                  </a:ext>
                </a:extLst>
              </a:tr>
              <a:tr h="102878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uncomplicated type B IMH and high-risk imaging features (Table 30), intervention may be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299059"/>
                  </a:ext>
                </a:extLst>
              </a:tr>
            </a:tbl>
          </a:graphicData>
        </a:graphic>
      </p:graphicFrame>
    </p:spTree>
    <p:extLst>
      <p:ext uri="{BB962C8B-B14F-4D97-AF65-F5344CB8AC3E}">
        <p14:creationId xmlns:p14="http://schemas.microsoft.com/office/powerpoint/2010/main" val="2481261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157</a:t>
            </a:fld>
            <a:endParaRPr lang="en-US"/>
          </a:p>
        </p:txBody>
      </p:sp>
      <p:sp>
        <p:nvSpPr>
          <p:cNvPr id="3" name="TextBox 2">
            <a:extLst>
              <a:ext uri="{FF2B5EF4-FFF2-40B4-BE49-F238E27FC236}">
                <a16:creationId xmlns:a16="http://schemas.microsoft.com/office/drawing/2014/main" id="{D8105584-CFCC-818A-D18D-34F7F56D6B89}"/>
              </a:ext>
            </a:extLst>
          </p:cNvPr>
          <p:cNvSpPr txBox="1"/>
          <p:nvPr/>
        </p:nvSpPr>
        <p:spPr>
          <a:xfrm>
            <a:off x="3838274" y="1371600"/>
            <a:ext cx="6953847" cy="523220"/>
          </a:xfrm>
          <a:prstGeom prst="rect">
            <a:avLst/>
          </a:prstGeom>
          <a:noFill/>
        </p:spPr>
        <p:txBody>
          <a:bodyPr wrap="square">
            <a:spAutoFit/>
          </a:bodyPr>
          <a:lstStyle/>
          <a:p>
            <a:r>
              <a:rPr lang="en-US" sz="2800" b="1">
                <a:latin typeface="Lub Dub Medium" panose="020B0603030403020204" pitchFamily="34" charset="0"/>
              </a:rPr>
              <a:t>Table 29. Features of Complicated IMH</a:t>
            </a:r>
          </a:p>
        </p:txBody>
      </p:sp>
      <p:graphicFrame>
        <p:nvGraphicFramePr>
          <p:cNvPr id="2" name="Table 1">
            <a:extLst>
              <a:ext uri="{FF2B5EF4-FFF2-40B4-BE49-F238E27FC236}">
                <a16:creationId xmlns:a16="http://schemas.microsoft.com/office/drawing/2014/main" id="{C5F09034-DAF2-73EA-1055-59B45637D8F1}"/>
              </a:ext>
            </a:extLst>
          </p:cNvPr>
          <p:cNvGraphicFramePr>
            <a:graphicFrameLocks noGrp="1"/>
          </p:cNvGraphicFramePr>
          <p:nvPr>
            <p:extLst>
              <p:ext uri="{D42A27DB-BD31-4B8C-83A1-F6EECF244321}">
                <p14:modId xmlns:p14="http://schemas.microsoft.com/office/powerpoint/2010/main" val="30607332"/>
              </p:ext>
            </p:extLst>
          </p:nvPr>
        </p:nvGraphicFramePr>
        <p:xfrm>
          <a:off x="2941636" y="2564700"/>
          <a:ext cx="8747125" cy="3100200"/>
        </p:xfrm>
        <a:graphic>
          <a:graphicData uri="http://schemas.openxmlformats.org/drawingml/2006/table">
            <a:tbl>
              <a:tblPr firstRow="1" firstCol="1" bandRow="1"/>
              <a:tblGrid>
                <a:gridCol w="8747125">
                  <a:extLst>
                    <a:ext uri="{9D8B030D-6E8A-4147-A177-3AD203B41FA5}">
                      <a16:colId xmlns:a16="http://schemas.microsoft.com/office/drawing/2014/main" val="3110865503"/>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Feature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6948193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Malperfusion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18769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Periaortic hematoma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44899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Pericardial effusion with cardiac tamponade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30182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Persistent, refractory, or recurrent pain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21234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Rupture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062463"/>
                  </a:ext>
                </a:extLst>
              </a:tr>
            </a:tbl>
          </a:graphicData>
        </a:graphic>
      </p:graphicFrame>
      <p:sp>
        <p:nvSpPr>
          <p:cNvPr id="6" name="TextBox 5">
            <a:extLst>
              <a:ext uri="{FF2B5EF4-FFF2-40B4-BE49-F238E27FC236}">
                <a16:creationId xmlns:a16="http://schemas.microsoft.com/office/drawing/2014/main" id="{455D44F9-D9E6-59C2-BBF9-EA46C1179881}"/>
              </a:ext>
            </a:extLst>
          </p:cNvPr>
          <p:cNvSpPr txBox="1"/>
          <p:nvPr/>
        </p:nvSpPr>
        <p:spPr>
          <a:xfrm>
            <a:off x="2941636" y="5943600"/>
            <a:ext cx="3124200" cy="276999"/>
          </a:xfrm>
          <a:prstGeom prst="rect">
            <a:avLst/>
          </a:prstGeom>
          <a:noFill/>
        </p:spPr>
        <p:txBody>
          <a:bodyPr wrap="square">
            <a:spAutoFit/>
          </a:bodyPr>
          <a:lstStyle/>
          <a:p>
            <a:r>
              <a:rPr lang="en-US" sz="1200" b="1">
                <a:latin typeface="Lub Dub Medium" panose="020B0603030403020204" pitchFamily="34" charset="0"/>
              </a:rPr>
              <a:t>IMH indicates intramural hematoma.</a:t>
            </a:r>
          </a:p>
        </p:txBody>
      </p:sp>
    </p:spTree>
    <p:extLst>
      <p:ext uri="{BB962C8B-B14F-4D97-AF65-F5344CB8AC3E}">
        <p14:creationId xmlns:p14="http://schemas.microsoft.com/office/powerpoint/2010/main" val="30424306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158</a:t>
            </a:fld>
            <a:endParaRPr lang="en-US"/>
          </a:p>
        </p:txBody>
      </p:sp>
      <p:sp>
        <p:nvSpPr>
          <p:cNvPr id="3" name="TextBox 2">
            <a:extLst>
              <a:ext uri="{FF2B5EF4-FFF2-40B4-BE49-F238E27FC236}">
                <a16:creationId xmlns:a16="http://schemas.microsoft.com/office/drawing/2014/main" id="{852AAF60-BE3F-DD47-9D1C-9721E9B337C1}"/>
              </a:ext>
            </a:extLst>
          </p:cNvPr>
          <p:cNvSpPr txBox="1"/>
          <p:nvPr/>
        </p:nvSpPr>
        <p:spPr>
          <a:xfrm>
            <a:off x="3390900" y="1574490"/>
            <a:ext cx="7848600" cy="523220"/>
          </a:xfrm>
          <a:prstGeom prst="rect">
            <a:avLst/>
          </a:prstGeom>
          <a:noFill/>
        </p:spPr>
        <p:txBody>
          <a:bodyPr wrap="square">
            <a:spAutoFit/>
          </a:bodyPr>
          <a:lstStyle/>
          <a:p>
            <a:r>
              <a:rPr lang="en-US" sz="2800" b="1">
                <a:latin typeface="Lub Dub Medium" panose="020B0603030403020204" pitchFamily="34" charset="0"/>
              </a:rPr>
              <a:t>Table 30. High-Risk Imaging Features of IMH</a:t>
            </a:r>
          </a:p>
        </p:txBody>
      </p:sp>
      <p:graphicFrame>
        <p:nvGraphicFramePr>
          <p:cNvPr id="2" name="Table 1">
            <a:extLst>
              <a:ext uri="{FF2B5EF4-FFF2-40B4-BE49-F238E27FC236}">
                <a16:creationId xmlns:a16="http://schemas.microsoft.com/office/drawing/2014/main" id="{9FD90A35-4B7C-A8EF-2284-67B23AD7E28C}"/>
              </a:ext>
            </a:extLst>
          </p:cNvPr>
          <p:cNvGraphicFramePr>
            <a:graphicFrameLocks noGrp="1"/>
          </p:cNvGraphicFramePr>
          <p:nvPr>
            <p:extLst>
              <p:ext uri="{D42A27DB-BD31-4B8C-83A1-F6EECF244321}">
                <p14:modId xmlns:p14="http://schemas.microsoft.com/office/powerpoint/2010/main" val="4155951040"/>
              </p:ext>
            </p:extLst>
          </p:nvPr>
        </p:nvGraphicFramePr>
        <p:xfrm>
          <a:off x="1006475" y="2590800"/>
          <a:ext cx="12617450" cy="3802700"/>
        </p:xfrm>
        <a:graphic>
          <a:graphicData uri="http://schemas.openxmlformats.org/drawingml/2006/table">
            <a:tbl>
              <a:tblPr firstRow="1" firstCol="1" bandRow="1"/>
              <a:tblGrid>
                <a:gridCol w="6308725">
                  <a:extLst>
                    <a:ext uri="{9D8B030D-6E8A-4147-A177-3AD203B41FA5}">
                      <a16:colId xmlns:a16="http://schemas.microsoft.com/office/drawing/2014/main" val="3349886384"/>
                    </a:ext>
                  </a:extLst>
                </a:gridCol>
                <a:gridCol w="6308725">
                  <a:extLst>
                    <a:ext uri="{9D8B030D-6E8A-4147-A177-3AD203B41FA5}">
                      <a16:colId xmlns:a16="http://schemas.microsoft.com/office/drawing/2014/main" val="2242114413"/>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Type A IMH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Type B IMH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3195606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Maximum aortic diameter &gt;45–50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Maximum aortic diameter &gt;47–50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92971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Hematoma thickness ≥10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Hematoma thickness ≥13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6441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Focal intimal disruption with ulcer-like projection involving ascending aorta or arch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Focal intimal disruption with ulcer-like projection involving the descending thoracic aorta if it develops in acute phase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40218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Pericardial effusion on admission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Increasing or recurrent pleural effusion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044861"/>
                  </a:ext>
                </a:extLst>
              </a:tr>
            </a:tbl>
          </a:graphicData>
        </a:graphic>
      </p:graphicFrame>
      <p:sp>
        <p:nvSpPr>
          <p:cNvPr id="5" name="TextBox 4">
            <a:extLst>
              <a:ext uri="{FF2B5EF4-FFF2-40B4-BE49-F238E27FC236}">
                <a16:creationId xmlns:a16="http://schemas.microsoft.com/office/drawing/2014/main" id="{F5961B7C-1133-5522-1EFD-BA913DA66F61}"/>
              </a:ext>
            </a:extLst>
          </p:cNvPr>
          <p:cNvSpPr txBox="1"/>
          <p:nvPr/>
        </p:nvSpPr>
        <p:spPr>
          <a:xfrm>
            <a:off x="1006475" y="6516610"/>
            <a:ext cx="2970041" cy="276999"/>
          </a:xfrm>
          <a:prstGeom prst="rect">
            <a:avLst/>
          </a:prstGeom>
          <a:noFill/>
        </p:spPr>
        <p:txBody>
          <a:bodyPr wrap="square">
            <a:spAutoFit/>
          </a:bodyPr>
          <a:lstStyle/>
          <a:p>
            <a:r>
              <a:rPr lang="en-US" sz="1200" b="1">
                <a:latin typeface="Lub Dub Medium" panose="020B0603030403020204" pitchFamily="34" charset="0"/>
              </a:rPr>
              <a:t>IMH indicates intramural hematoma.</a:t>
            </a:r>
          </a:p>
        </p:txBody>
      </p:sp>
    </p:spTree>
    <p:extLst>
      <p:ext uri="{BB962C8B-B14F-4D97-AF65-F5344CB8AC3E}">
        <p14:creationId xmlns:p14="http://schemas.microsoft.com/office/powerpoint/2010/main" val="26249726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159</a:t>
            </a:fld>
            <a:endParaRPr lang="en-US"/>
          </a:p>
        </p:txBody>
      </p:sp>
      <p:sp>
        <p:nvSpPr>
          <p:cNvPr id="3" name="TextBox 2">
            <a:extLst>
              <a:ext uri="{FF2B5EF4-FFF2-40B4-BE49-F238E27FC236}">
                <a16:creationId xmlns:a16="http://schemas.microsoft.com/office/drawing/2014/main" id="{2921DAA4-F2A3-B13C-3D05-91C8F13363E1}"/>
              </a:ext>
            </a:extLst>
          </p:cNvPr>
          <p:cNvSpPr txBox="1"/>
          <p:nvPr/>
        </p:nvSpPr>
        <p:spPr>
          <a:xfrm>
            <a:off x="2819399" y="1828800"/>
            <a:ext cx="8991600" cy="523220"/>
          </a:xfrm>
          <a:prstGeom prst="rect">
            <a:avLst/>
          </a:prstGeom>
          <a:noFill/>
        </p:spPr>
        <p:txBody>
          <a:bodyPr wrap="square">
            <a:spAutoFit/>
          </a:bodyPr>
          <a:lstStyle/>
          <a:p>
            <a:r>
              <a:rPr lang="en-US" sz="2800" b="1">
                <a:latin typeface="Lub Dub Medium" panose="020B0603030403020204" pitchFamily="34" charset="0"/>
              </a:rPr>
              <a:t>Table 30. High-Risk Imaging Features of IMH (con’t.)</a:t>
            </a:r>
          </a:p>
        </p:txBody>
      </p:sp>
      <p:graphicFrame>
        <p:nvGraphicFramePr>
          <p:cNvPr id="2" name="Table 1">
            <a:extLst>
              <a:ext uri="{FF2B5EF4-FFF2-40B4-BE49-F238E27FC236}">
                <a16:creationId xmlns:a16="http://schemas.microsoft.com/office/drawing/2014/main" id="{C50571E5-6F25-EAE0-7AF2-DB27EEE4592D}"/>
              </a:ext>
            </a:extLst>
          </p:cNvPr>
          <p:cNvGraphicFramePr>
            <a:graphicFrameLocks noGrp="1"/>
          </p:cNvGraphicFramePr>
          <p:nvPr>
            <p:extLst>
              <p:ext uri="{D42A27DB-BD31-4B8C-83A1-F6EECF244321}">
                <p14:modId xmlns:p14="http://schemas.microsoft.com/office/powerpoint/2010/main" val="393739507"/>
              </p:ext>
            </p:extLst>
          </p:nvPr>
        </p:nvGraphicFramePr>
        <p:xfrm>
          <a:off x="2293937" y="3081400"/>
          <a:ext cx="10042525" cy="2066800"/>
        </p:xfrm>
        <a:graphic>
          <a:graphicData uri="http://schemas.openxmlformats.org/drawingml/2006/table">
            <a:tbl>
              <a:tblPr firstRow="1" firstCol="1" bandRow="1"/>
              <a:tblGrid>
                <a:gridCol w="10042525">
                  <a:extLst>
                    <a:ext uri="{9D8B030D-6E8A-4147-A177-3AD203B41FA5}">
                      <a16:colId xmlns:a16="http://schemas.microsoft.com/office/drawing/2014/main" val="1632213096"/>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Both Type A and Type B IMH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05233311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Progression to aortic dissection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05828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Increasing aortic diameter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32745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Increasing hematoma thickness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508029"/>
                  </a:ext>
                </a:extLst>
              </a:tr>
            </a:tbl>
          </a:graphicData>
        </a:graphic>
      </p:graphicFrame>
      <p:sp>
        <p:nvSpPr>
          <p:cNvPr id="6" name="TextBox 5">
            <a:extLst>
              <a:ext uri="{FF2B5EF4-FFF2-40B4-BE49-F238E27FC236}">
                <a16:creationId xmlns:a16="http://schemas.microsoft.com/office/drawing/2014/main" id="{8B00A7BF-BE80-EFFE-432B-80990F3CEBBB}"/>
              </a:ext>
            </a:extLst>
          </p:cNvPr>
          <p:cNvSpPr txBox="1"/>
          <p:nvPr/>
        </p:nvSpPr>
        <p:spPr>
          <a:xfrm>
            <a:off x="2293937" y="5257800"/>
            <a:ext cx="2970041" cy="276999"/>
          </a:xfrm>
          <a:prstGeom prst="rect">
            <a:avLst/>
          </a:prstGeom>
          <a:noFill/>
        </p:spPr>
        <p:txBody>
          <a:bodyPr wrap="square">
            <a:spAutoFit/>
          </a:bodyPr>
          <a:lstStyle/>
          <a:p>
            <a:r>
              <a:rPr lang="en-US" sz="1200" b="1">
                <a:latin typeface="Lub Dub Medium" panose="020B0603030403020204" pitchFamily="34" charset="0"/>
              </a:rPr>
              <a:t>IMH indicates intramural hematoma.</a:t>
            </a:r>
          </a:p>
        </p:txBody>
      </p:sp>
    </p:spTree>
    <p:extLst>
      <p:ext uri="{BB962C8B-B14F-4D97-AF65-F5344CB8AC3E}">
        <p14:creationId xmlns:p14="http://schemas.microsoft.com/office/powerpoint/2010/main" val="232523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3ACFBD-CC1D-09F0-3494-590F47E24B7D}"/>
              </a:ext>
            </a:extLst>
          </p:cNvPr>
          <p:cNvSpPr>
            <a:spLocks noGrp="1"/>
          </p:cNvSpPr>
          <p:nvPr>
            <p:ph type="sldNum" sz="quarter" idx="4"/>
          </p:nvPr>
        </p:nvSpPr>
        <p:spPr/>
        <p:txBody>
          <a:bodyPr/>
          <a:lstStyle/>
          <a:p>
            <a:fld id="{01CD3B2E-BC1C-6C4D-9D91-A67B950EE325}" type="slidenum">
              <a:rPr lang="en-US" smtClean="0"/>
              <a:pPr/>
              <a:t>16</a:t>
            </a:fld>
            <a:endParaRPr lang="en-US"/>
          </a:p>
        </p:txBody>
      </p:sp>
      <p:sp>
        <p:nvSpPr>
          <p:cNvPr id="2" name="TextBox 1">
            <a:extLst>
              <a:ext uri="{FF2B5EF4-FFF2-40B4-BE49-F238E27FC236}">
                <a16:creationId xmlns:a16="http://schemas.microsoft.com/office/drawing/2014/main" id="{E042219D-8ACF-19AD-EE88-6566E4BA9ECF}"/>
              </a:ext>
            </a:extLst>
          </p:cNvPr>
          <p:cNvSpPr txBox="1"/>
          <p:nvPr/>
        </p:nvSpPr>
        <p:spPr>
          <a:xfrm>
            <a:off x="2362200" y="3299192"/>
            <a:ext cx="9906000" cy="1631216"/>
          </a:xfrm>
          <a:prstGeom prst="rect">
            <a:avLst/>
          </a:prstGeom>
          <a:noFill/>
        </p:spPr>
        <p:txBody>
          <a:bodyPr wrap="square" rtlCol="0">
            <a:spAutoFit/>
          </a:bodyPr>
          <a:lstStyle/>
          <a:p>
            <a:pPr algn="ctr"/>
            <a:r>
              <a:rPr lang="en-US" sz="5000">
                <a:latin typeface="Lub Dub Heavy" panose="020B0903030403020204" pitchFamily="34" charset="0"/>
              </a:rPr>
              <a:t>Normal Anatomy, Abnormal Anatomy, and Definitions</a:t>
            </a:r>
          </a:p>
        </p:txBody>
      </p:sp>
    </p:spTree>
    <p:extLst>
      <p:ext uri="{BB962C8B-B14F-4D97-AF65-F5344CB8AC3E}">
        <p14:creationId xmlns:p14="http://schemas.microsoft.com/office/powerpoint/2010/main" val="3062009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160</a:t>
            </a:fld>
            <a:endParaRPr lang="en-US"/>
          </a:p>
        </p:txBody>
      </p:sp>
      <p:sp>
        <p:nvSpPr>
          <p:cNvPr id="3" name="TextBox 2">
            <a:extLst>
              <a:ext uri="{FF2B5EF4-FFF2-40B4-BE49-F238E27FC236}">
                <a16:creationId xmlns:a16="http://schemas.microsoft.com/office/drawing/2014/main" id="{14C324A8-9046-A9A4-4E82-06EA0C4E7BF6}"/>
              </a:ext>
            </a:extLst>
          </p:cNvPr>
          <p:cNvSpPr txBox="1"/>
          <p:nvPr/>
        </p:nvSpPr>
        <p:spPr>
          <a:xfrm>
            <a:off x="3738560" y="820184"/>
            <a:ext cx="7153277" cy="646331"/>
          </a:xfrm>
          <a:prstGeom prst="rect">
            <a:avLst/>
          </a:prstGeom>
          <a:noFill/>
        </p:spPr>
        <p:txBody>
          <a:bodyPr wrap="square">
            <a:spAutoFit/>
          </a:bodyPr>
          <a:lstStyle/>
          <a:p>
            <a:r>
              <a:rPr lang="en-US" sz="3600" b="1">
                <a:latin typeface="Lub Dub Medium" panose="020B0603030403020204" pitchFamily="34" charset="0"/>
              </a:rPr>
              <a:t>PAU With IMH, Rupture, or Both</a:t>
            </a:r>
          </a:p>
        </p:txBody>
      </p:sp>
      <p:graphicFrame>
        <p:nvGraphicFramePr>
          <p:cNvPr id="2" name="Table 1">
            <a:extLst>
              <a:ext uri="{FF2B5EF4-FFF2-40B4-BE49-F238E27FC236}">
                <a16:creationId xmlns:a16="http://schemas.microsoft.com/office/drawing/2014/main" id="{A6A467CA-8D4B-BBDB-FE90-12C65F3AE919}"/>
              </a:ext>
            </a:extLst>
          </p:cNvPr>
          <p:cNvGraphicFramePr>
            <a:graphicFrameLocks noGrp="1"/>
          </p:cNvGraphicFramePr>
          <p:nvPr>
            <p:extLst>
              <p:ext uri="{D42A27DB-BD31-4B8C-83A1-F6EECF244321}">
                <p14:modId xmlns:p14="http://schemas.microsoft.com/office/powerpoint/2010/main" val="2860371061"/>
              </p:ext>
            </p:extLst>
          </p:nvPr>
        </p:nvGraphicFramePr>
        <p:xfrm>
          <a:off x="1951037" y="1676400"/>
          <a:ext cx="10728325" cy="5409850"/>
        </p:xfrm>
        <a:graphic>
          <a:graphicData uri="http://schemas.openxmlformats.org/drawingml/2006/table">
            <a:tbl>
              <a:tblPr firstRow="1" firstCol="1" bandRow="1"/>
              <a:tblGrid>
                <a:gridCol w="1182261">
                  <a:extLst>
                    <a:ext uri="{9D8B030D-6E8A-4147-A177-3AD203B41FA5}">
                      <a16:colId xmlns:a16="http://schemas.microsoft.com/office/drawing/2014/main" val="2045516328"/>
                    </a:ext>
                  </a:extLst>
                </a:gridCol>
                <a:gridCol w="1049231">
                  <a:extLst>
                    <a:ext uri="{9D8B030D-6E8A-4147-A177-3AD203B41FA5}">
                      <a16:colId xmlns:a16="http://schemas.microsoft.com/office/drawing/2014/main" val="3832382015"/>
                    </a:ext>
                  </a:extLst>
                </a:gridCol>
                <a:gridCol w="8496833">
                  <a:extLst>
                    <a:ext uri="{9D8B030D-6E8A-4147-A177-3AD203B41FA5}">
                      <a16:colId xmlns:a16="http://schemas.microsoft.com/office/drawing/2014/main" val="4089099336"/>
                    </a:ext>
                  </a:extLst>
                </a:gridCol>
              </a:tblGrid>
              <a:tr h="160770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PAU With IMH, Rupture, or Both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889757"/>
                  </a:ext>
                </a:extLst>
              </a:tr>
              <a:tr h="460237">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45990"/>
                  </a:ext>
                </a:extLst>
              </a:tr>
              <a:tr h="46023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PAU of the aorta with rupture, urgent repair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39340"/>
                  </a:ext>
                </a:extLst>
              </a:tr>
              <a:tr h="9605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PAU of the ascending aorta with associated IMH, urgent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916250"/>
                  </a:ext>
                </a:extLst>
              </a:tr>
              <a:tr h="9605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PAU of the aortic arch or descending thoracic aorta with associated IMH, urgent repair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756319"/>
                  </a:ext>
                </a:extLst>
              </a:tr>
              <a:tr h="9605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PAU of the abdominal aorta with associated IMH, urgent repair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909430"/>
                  </a:ext>
                </a:extLst>
              </a:tr>
            </a:tbl>
          </a:graphicData>
        </a:graphic>
      </p:graphicFrame>
    </p:spTree>
    <p:extLst>
      <p:ext uri="{BB962C8B-B14F-4D97-AF65-F5344CB8AC3E}">
        <p14:creationId xmlns:p14="http://schemas.microsoft.com/office/powerpoint/2010/main" val="6217187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161</a:t>
            </a:fld>
            <a:endParaRPr lang="en-US"/>
          </a:p>
        </p:txBody>
      </p:sp>
      <p:sp>
        <p:nvSpPr>
          <p:cNvPr id="3" name="TextBox 2">
            <a:extLst>
              <a:ext uri="{FF2B5EF4-FFF2-40B4-BE49-F238E27FC236}">
                <a16:creationId xmlns:a16="http://schemas.microsoft.com/office/drawing/2014/main" id="{F994D4FB-D12D-7323-B7E1-56FA31D1D1A4}"/>
              </a:ext>
            </a:extLst>
          </p:cNvPr>
          <p:cNvSpPr txBox="1"/>
          <p:nvPr/>
        </p:nvSpPr>
        <p:spPr>
          <a:xfrm>
            <a:off x="5793580" y="914400"/>
            <a:ext cx="3043240" cy="646331"/>
          </a:xfrm>
          <a:prstGeom prst="rect">
            <a:avLst/>
          </a:prstGeom>
          <a:noFill/>
        </p:spPr>
        <p:txBody>
          <a:bodyPr wrap="square">
            <a:spAutoFit/>
          </a:bodyPr>
          <a:lstStyle/>
          <a:p>
            <a:r>
              <a:rPr lang="en-US" sz="3600" b="1">
                <a:latin typeface="Lub Dub Medium" panose="020B0603030403020204" pitchFamily="34" charset="0"/>
              </a:rPr>
              <a:t>Isolated PAU</a:t>
            </a:r>
          </a:p>
        </p:txBody>
      </p:sp>
      <p:graphicFrame>
        <p:nvGraphicFramePr>
          <p:cNvPr id="2" name="Table 1">
            <a:extLst>
              <a:ext uri="{FF2B5EF4-FFF2-40B4-BE49-F238E27FC236}">
                <a16:creationId xmlns:a16="http://schemas.microsoft.com/office/drawing/2014/main" id="{2A8AD4A3-2D4C-F1F1-9B3B-11EB9DD446A0}"/>
              </a:ext>
            </a:extLst>
          </p:cNvPr>
          <p:cNvGraphicFramePr>
            <a:graphicFrameLocks noGrp="1"/>
          </p:cNvGraphicFramePr>
          <p:nvPr>
            <p:extLst>
              <p:ext uri="{D42A27DB-BD31-4B8C-83A1-F6EECF244321}">
                <p14:modId xmlns:p14="http://schemas.microsoft.com/office/powerpoint/2010/main" val="1308150464"/>
              </p:ext>
            </p:extLst>
          </p:nvPr>
        </p:nvGraphicFramePr>
        <p:xfrm>
          <a:off x="1608137" y="2133600"/>
          <a:ext cx="11414126" cy="4449858"/>
        </p:xfrm>
        <a:graphic>
          <a:graphicData uri="http://schemas.openxmlformats.org/drawingml/2006/table">
            <a:tbl>
              <a:tblPr firstRow="1" firstCol="1" bandRow="1"/>
              <a:tblGrid>
                <a:gridCol w="1257837">
                  <a:extLst>
                    <a:ext uri="{9D8B030D-6E8A-4147-A177-3AD203B41FA5}">
                      <a16:colId xmlns:a16="http://schemas.microsoft.com/office/drawing/2014/main" val="1477879244"/>
                    </a:ext>
                  </a:extLst>
                </a:gridCol>
                <a:gridCol w="1116302">
                  <a:extLst>
                    <a:ext uri="{9D8B030D-6E8A-4147-A177-3AD203B41FA5}">
                      <a16:colId xmlns:a16="http://schemas.microsoft.com/office/drawing/2014/main" val="2263702340"/>
                    </a:ext>
                  </a:extLst>
                </a:gridCol>
                <a:gridCol w="9039987">
                  <a:extLst>
                    <a:ext uri="{9D8B030D-6E8A-4147-A177-3AD203B41FA5}">
                      <a16:colId xmlns:a16="http://schemas.microsoft.com/office/drawing/2014/main" val="4242201947"/>
                    </a:ext>
                  </a:extLst>
                </a:gridCol>
              </a:tblGrid>
              <a:tr h="179342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Isolated PAU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7735245"/>
                  </a:ext>
                </a:extLst>
              </a:tr>
              <a:tr h="513402">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418237"/>
                  </a:ext>
                </a:extLst>
              </a:tr>
              <a:tr h="107151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isolated PAU who are symptomatic and have persistent pain that is clinically correlated with the radiologic findings,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214882"/>
                  </a:ext>
                </a:extLst>
              </a:tr>
              <a:tr h="107151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isolated PAU who are asymptomatic but have high-risk imaging features (Table 31), elective repair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498"/>
                  </a:ext>
                </a:extLst>
              </a:tr>
            </a:tbl>
          </a:graphicData>
        </a:graphic>
      </p:graphicFrame>
    </p:spTree>
    <p:extLst>
      <p:ext uri="{BB962C8B-B14F-4D97-AF65-F5344CB8AC3E}">
        <p14:creationId xmlns:p14="http://schemas.microsoft.com/office/powerpoint/2010/main" val="24630936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162</a:t>
            </a:fld>
            <a:endParaRPr lang="en-US"/>
          </a:p>
        </p:txBody>
      </p:sp>
      <p:sp>
        <p:nvSpPr>
          <p:cNvPr id="3" name="TextBox 2">
            <a:extLst>
              <a:ext uri="{FF2B5EF4-FFF2-40B4-BE49-F238E27FC236}">
                <a16:creationId xmlns:a16="http://schemas.microsoft.com/office/drawing/2014/main" id="{35EBEF6A-656B-5CB5-4368-CFD30A1DFFEA}"/>
              </a:ext>
            </a:extLst>
          </p:cNvPr>
          <p:cNvSpPr txBox="1"/>
          <p:nvPr/>
        </p:nvSpPr>
        <p:spPr>
          <a:xfrm>
            <a:off x="3314699" y="1676400"/>
            <a:ext cx="8001001" cy="523220"/>
          </a:xfrm>
          <a:prstGeom prst="rect">
            <a:avLst/>
          </a:prstGeom>
          <a:noFill/>
        </p:spPr>
        <p:txBody>
          <a:bodyPr wrap="square">
            <a:spAutoFit/>
          </a:bodyPr>
          <a:lstStyle/>
          <a:p>
            <a:r>
              <a:rPr lang="en-US" sz="2800" b="1">
                <a:latin typeface="Lub Dub Medium" panose="020B0603030403020204" pitchFamily="34" charset="0"/>
              </a:rPr>
              <a:t>Table 31. High-Risk Imaging Features of PAUs </a:t>
            </a:r>
          </a:p>
        </p:txBody>
      </p:sp>
      <p:graphicFrame>
        <p:nvGraphicFramePr>
          <p:cNvPr id="2" name="Table 1">
            <a:extLst>
              <a:ext uri="{FF2B5EF4-FFF2-40B4-BE49-F238E27FC236}">
                <a16:creationId xmlns:a16="http://schemas.microsoft.com/office/drawing/2014/main" id="{F5C2A367-02F1-897D-7EFB-6E260DC49A30}"/>
              </a:ext>
            </a:extLst>
          </p:cNvPr>
          <p:cNvGraphicFramePr>
            <a:graphicFrameLocks noGrp="1"/>
          </p:cNvGraphicFramePr>
          <p:nvPr>
            <p:extLst>
              <p:ext uri="{D42A27DB-BD31-4B8C-83A1-F6EECF244321}">
                <p14:modId xmlns:p14="http://schemas.microsoft.com/office/powerpoint/2010/main" val="1003003697"/>
              </p:ext>
            </p:extLst>
          </p:nvPr>
        </p:nvGraphicFramePr>
        <p:xfrm>
          <a:off x="2674937" y="2534013"/>
          <a:ext cx="9280525" cy="3161574"/>
        </p:xfrm>
        <a:graphic>
          <a:graphicData uri="http://schemas.openxmlformats.org/drawingml/2006/table">
            <a:tbl>
              <a:tblPr firstRow="1" firstCol="1" bandRow="1"/>
              <a:tblGrid>
                <a:gridCol w="9280525">
                  <a:extLst>
                    <a:ext uri="{9D8B030D-6E8A-4147-A177-3AD203B41FA5}">
                      <a16:colId xmlns:a16="http://schemas.microsoft.com/office/drawing/2014/main" val="1528846864"/>
                    </a:ext>
                  </a:extLst>
                </a:gridCol>
              </a:tblGrid>
              <a:tr h="526929">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Feature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5946815"/>
                  </a:ext>
                </a:extLst>
              </a:tr>
              <a:tr h="526929">
                <a:tc>
                  <a:txBody>
                    <a:bodyPr/>
                    <a:lstStyle/>
                    <a:p>
                      <a:pPr marL="342900" marR="0" lvl="0" indent="-342900" algn="just">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Maximum PAU diameter ≥13–20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696569"/>
                  </a:ext>
                </a:extLst>
              </a:tr>
              <a:tr h="526929">
                <a:tc>
                  <a:txBody>
                    <a:bodyPr/>
                    <a:lstStyle/>
                    <a:p>
                      <a:pPr marL="342900" marR="0" lvl="0" indent="-342900" algn="just">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Maximum PAU depth ≥10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365212"/>
                  </a:ext>
                </a:extLst>
              </a:tr>
              <a:tr h="526929">
                <a:tc>
                  <a:txBody>
                    <a:bodyPr/>
                    <a:lstStyle/>
                    <a:p>
                      <a:pPr marL="342900" marR="0" lvl="0" indent="-342900" algn="just">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Significant growth of PAU diameter or depth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21953"/>
                  </a:ext>
                </a:extLst>
              </a:tr>
              <a:tr h="526929">
                <a:tc>
                  <a:txBody>
                    <a:bodyPr/>
                    <a:lstStyle/>
                    <a:p>
                      <a:pPr marL="342900" marR="0" lvl="0" indent="-342900" algn="just">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PAU associated with a saccular aneurysm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274574"/>
                  </a:ext>
                </a:extLst>
              </a:tr>
              <a:tr h="526929">
                <a:tc>
                  <a:txBody>
                    <a:bodyPr/>
                    <a:lstStyle/>
                    <a:p>
                      <a:pPr marL="342900" marR="0" lvl="0" indent="-342900" algn="just">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PAU with an increasing pleural effusion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045339"/>
                  </a:ext>
                </a:extLst>
              </a:tr>
            </a:tbl>
          </a:graphicData>
        </a:graphic>
      </p:graphicFrame>
      <p:sp>
        <p:nvSpPr>
          <p:cNvPr id="6" name="TextBox 5">
            <a:extLst>
              <a:ext uri="{FF2B5EF4-FFF2-40B4-BE49-F238E27FC236}">
                <a16:creationId xmlns:a16="http://schemas.microsoft.com/office/drawing/2014/main" id="{5A647EDF-4F3E-DF81-9303-36ACB092EA39}"/>
              </a:ext>
            </a:extLst>
          </p:cNvPr>
          <p:cNvSpPr txBox="1"/>
          <p:nvPr/>
        </p:nvSpPr>
        <p:spPr>
          <a:xfrm>
            <a:off x="2674937" y="5891480"/>
            <a:ext cx="3725863" cy="276999"/>
          </a:xfrm>
          <a:prstGeom prst="rect">
            <a:avLst/>
          </a:prstGeom>
          <a:noFill/>
        </p:spPr>
        <p:txBody>
          <a:bodyPr wrap="square">
            <a:spAutoFit/>
          </a:bodyPr>
          <a:lstStyle/>
          <a:p>
            <a:r>
              <a:rPr lang="en-US" sz="1200" b="1">
                <a:latin typeface="Lub Dub Medium" panose="020B0603030403020204" pitchFamily="34" charset="0"/>
              </a:rPr>
              <a:t>PAU indicates penetrating atherosclerotic ulcer.</a:t>
            </a:r>
          </a:p>
        </p:txBody>
      </p:sp>
    </p:spTree>
    <p:extLst>
      <p:ext uri="{BB962C8B-B14F-4D97-AF65-F5344CB8AC3E}">
        <p14:creationId xmlns:p14="http://schemas.microsoft.com/office/powerpoint/2010/main" val="2013901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163</a:t>
            </a:fld>
            <a:endParaRPr lang="en-US"/>
          </a:p>
        </p:txBody>
      </p:sp>
      <p:pic>
        <p:nvPicPr>
          <p:cNvPr id="3" name="Picture 2" descr="Diagram&#10;&#10;Description automatically generated">
            <a:extLst>
              <a:ext uri="{FF2B5EF4-FFF2-40B4-BE49-F238E27FC236}">
                <a16:creationId xmlns:a16="http://schemas.microsoft.com/office/drawing/2014/main" id="{B8429EEB-5CB2-8B45-599F-4B44157F9D29}"/>
              </a:ext>
            </a:extLst>
          </p:cNvPr>
          <p:cNvPicPr>
            <a:picLocks noChangeAspect="1"/>
          </p:cNvPicPr>
          <p:nvPr/>
        </p:nvPicPr>
        <p:blipFill>
          <a:blip r:embed="rId2"/>
          <a:stretch>
            <a:fillRect/>
          </a:stretch>
        </p:blipFill>
        <p:spPr>
          <a:xfrm>
            <a:off x="4116088" y="304800"/>
            <a:ext cx="6398224" cy="6934200"/>
          </a:xfrm>
          <a:prstGeom prst="rect">
            <a:avLst/>
          </a:prstGeom>
        </p:spPr>
      </p:pic>
      <p:sp>
        <p:nvSpPr>
          <p:cNvPr id="5" name="TextBox 4">
            <a:extLst>
              <a:ext uri="{FF2B5EF4-FFF2-40B4-BE49-F238E27FC236}">
                <a16:creationId xmlns:a16="http://schemas.microsoft.com/office/drawing/2014/main" id="{91A6709C-8C2D-B588-7790-2E42762BEFB4}"/>
              </a:ext>
            </a:extLst>
          </p:cNvPr>
          <p:cNvSpPr txBox="1"/>
          <p:nvPr/>
        </p:nvSpPr>
        <p:spPr>
          <a:xfrm>
            <a:off x="381000" y="1371600"/>
            <a:ext cx="3200400" cy="2246769"/>
          </a:xfrm>
          <a:prstGeom prst="rect">
            <a:avLst/>
          </a:prstGeom>
          <a:noFill/>
        </p:spPr>
        <p:txBody>
          <a:bodyPr wrap="square">
            <a:spAutoFit/>
          </a:bodyPr>
          <a:lstStyle/>
          <a:p>
            <a:r>
              <a:rPr lang="en-US" sz="2800" b="1">
                <a:latin typeface="Lub Dub Medium" panose="020B0603030403020204" pitchFamily="34" charset="0"/>
              </a:rPr>
              <a:t>Figure 22. Dimensions of Penetrating Atherosclerotic Ulcers. </a:t>
            </a:r>
          </a:p>
        </p:txBody>
      </p:sp>
      <p:sp>
        <p:nvSpPr>
          <p:cNvPr id="2" name="TextBox 1">
            <a:extLst>
              <a:ext uri="{FF2B5EF4-FFF2-40B4-BE49-F238E27FC236}">
                <a16:creationId xmlns:a16="http://schemas.microsoft.com/office/drawing/2014/main" id="{FA5055EE-8D75-CF92-9B0F-E301C3B8DA85}"/>
              </a:ext>
            </a:extLst>
          </p:cNvPr>
          <p:cNvSpPr txBox="1"/>
          <p:nvPr/>
        </p:nvSpPr>
        <p:spPr>
          <a:xfrm>
            <a:off x="381000" y="5573486"/>
            <a:ext cx="19703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ub Dub Medium"/>
              </a:rPr>
              <a:t>A,</a:t>
            </a:r>
            <a:r>
              <a:rPr lang="en-US" sz="1200">
                <a:latin typeface="Lub Dub Medium"/>
              </a:rPr>
              <a:t> Maximal aortic diameter at ulcer site diameter (from ulcer across to opposite aortic wall). </a:t>
            </a:r>
            <a:r>
              <a:rPr lang="en-US" sz="1200" b="1">
                <a:latin typeface="Lub Dub Medium"/>
              </a:rPr>
              <a:t>B,</a:t>
            </a:r>
            <a:r>
              <a:rPr lang="en-US" sz="1200">
                <a:latin typeface="Lub Dub Medium"/>
              </a:rPr>
              <a:t> Depth of intramural blood pool. </a:t>
            </a:r>
            <a:r>
              <a:rPr lang="en-US" sz="1200" b="1">
                <a:latin typeface="Lub Dub Medium"/>
              </a:rPr>
              <a:t>C,</a:t>
            </a:r>
            <a:r>
              <a:rPr lang="en-US" sz="1200">
                <a:latin typeface="Lub Dub Medium"/>
              </a:rPr>
              <a:t> Length of intimal defect at ulcer site. </a:t>
            </a:r>
            <a:r>
              <a:rPr lang="en-US" sz="1200" b="1">
                <a:latin typeface="Lub Dub Medium"/>
              </a:rPr>
              <a:t>D,</a:t>
            </a:r>
            <a:r>
              <a:rPr lang="en-US" sz="1200">
                <a:latin typeface="Lub Dub Medium"/>
              </a:rPr>
              <a:t> Width of intramural blood pool.</a:t>
            </a:r>
          </a:p>
        </p:txBody>
      </p:sp>
    </p:spTree>
    <p:extLst>
      <p:ext uri="{BB962C8B-B14F-4D97-AF65-F5344CB8AC3E}">
        <p14:creationId xmlns:p14="http://schemas.microsoft.com/office/powerpoint/2010/main" val="18974028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164</a:t>
            </a:fld>
            <a:endParaRPr lang="en-US"/>
          </a:p>
        </p:txBody>
      </p:sp>
      <p:sp>
        <p:nvSpPr>
          <p:cNvPr id="3" name="TextBox 2">
            <a:extLst>
              <a:ext uri="{FF2B5EF4-FFF2-40B4-BE49-F238E27FC236}">
                <a16:creationId xmlns:a16="http://schemas.microsoft.com/office/drawing/2014/main" id="{79884A13-E246-88F9-BF4B-2D74DA0420DA}"/>
              </a:ext>
            </a:extLst>
          </p:cNvPr>
          <p:cNvSpPr txBox="1"/>
          <p:nvPr/>
        </p:nvSpPr>
        <p:spPr>
          <a:xfrm>
            <a:off x="3277790" y="762000"/>
            <a:ext cx="8074820" cy="1200329"/>
          </a:xfrm>
          <a:prstGeom prst="rect">
            <a:avLst/>
          </a:prstGeom>
          <a:noFill/>
        </p:spPr>
        <p:txBody>
          <a:bodyPr wrap="square">
            <a:spAutoFit/>
          </a:bodyPr>
          <a:lstStyle/>
          <a:p>
            <a:r>
              <a:rPr lang="en-US" sz="3600" b="1">
                <a:latin typeface="Lub Dub Medium" panose="020B0603030403020204" pitchFamily="34" charset="0"/>
              </a:rPr>
              <a:t>PAU Open Surgical Repair Versus Endovascular Repair</a:t>
            </a:r>
          </a:p>
        </p:txBody>
      </p:sp>
      <p:graphicFrame>
        <p:nvGraphicFramePr>
          <p:cNvPr id="2" name="Table 1">
            <a:extLst>
              <a:ext uri="{FF2B5EF4-FFF2-40B4-BE49-F238E27FC236}">
                <a16:creationId xmlns:a16="http://schemas.microsoft.com/office/drawing/2014/main" id="{24146257-2406-F7B9-1C8D-87E7D1CD1AD6}"/>
              </a:ext>
            </a:extLst>
          </p:cNvPr>
          <p:cNvGraphicFramePr>
            <a:graphicFrameLocks noGrp="1"/>
          </p:cNvGraphicFramePr>
          <p:nvPr>
            <p:extLst>
              <p:ext uri="{D42A27DB-BD31-4B8C-83A1-F6EECF244321}">
                <p14:modId xmlns:p14="http://schemas.microsoft.com/office/powerpoint/2010/main" val="3463963597"/>
              </p:ext>
            </p:extLst>
          </p:nvPr>
        </p:nvGraphicFramePr>
        <p:xfrm>
          <a:off x="1684337" y="2362200"/>
          <a:ext cx="11261725" cy="4599972"/>
        </p:xfrm>
        <a:graphic>
          <a:graphicData uri="http://schemas.openxmlformats.org/drawingml/2006/table">
            <a:tbl>
              <a:tblPr firstRow="1" firstCol="1" bandRow="1"/>
              <a:tblGrid>
                <a:gridCol w="1241042">
                  <a:extLst>
                    <a:ext uri="{9D8B030D-6E8A-4147-A177-3AD203B41FA5}">
                      <a16:colId xmlns:a16="http://schemas.microsoft.com/office/drawing/2014/main" val="1745381291"/>
                    </a:ext>
                  </a:extLst>
                </a:gridCol>
                <a:gridCol w="1101397">
                  <a:extLst>
                    <a:ext uri="{9D8B030D-6E8A-4147-A177-3AD203B41FA5}">
                      <a16:colId xmlns:a16="http://schemas.microsoft.com/office/drawing/2014/main" val="2001906807"/>
                    </a:ext>
                  </a:extLst>
                </a:gridCol>
                <a:gridCol w="8919286">
                  <a:extLst>
                    <a:ext uri="{9D8B030D-6E8A-4147-A177-3AD203B41FA5}">
                      <a16:colId xmlns:a16="http://schemas.microsoft.com/office/drawing/2014/main" val="1716381622"/>
                    </a:ext>
                  </a:extLst>
                </a:gridCol>
              </a:tblGrid>
              <a:tr h="731823">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PAU Open Surgical Repair Versus Endovascular 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2038443"/>
                  </a:ext>
                </a:extLst>
              </a:tr>
              <a:tr h="45664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84607"/>
                  </a:ext>
                </a:extLst>
              </a:tr>
              <a:tr h="95304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In patients who require repair of a PAU in the ascending aorta or proximal aortic arch (zones 0-1), open surgical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106927"/>
                  </a:ext>
                </a:extLst>
              </a:tr>
              <a:tr h="245846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a:effectLst/>
                          <a:latin typeface="Times New Roman"/>
                          <a:ea typeface="Times New Roman" panose="02020603050405020304" pitchFamily="18" charset="0"/>
                          <a:cs typeface="Times New Roman"/>
                        </a:rPr>
                        <a:t>In patients who require repair of a PAU in the distal aortic arch (zones 2-3), descending thoracic aorta, or abdominal aorta, either open surgical repair or endovascular repair is reasonable, based on anatomy and medical comorbidities.</a:t>
                      </a:r>
                      <a:endParaRPr lang="en-US" sz="1800" b="1" baseline="300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909037"/>
                  </a:ext>
                </a:extLst>
              </a:tr>
            </a:tbl>
          </a:graphicData>
        </a:graphic>
      </p:graphicFrame>
    </p:spTree>
    <p:extLst>
      <p:ext uri="{BB962C8B-B14F-4D97-AF65-F5344CB8AC3E}">
        <p14:creationId xmlns:p14="http://schemas.microsoft.com/office/powerpoint/2010/main" val="29295509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9DCA-30CC-9D0A-5A6A-EA84BC09CEE3}"/>
              </a:ext>
            </a:extLst>
          </p:cNvPr>
          <p:cNvSpPr>
            <a:spLocks noGrp="1"/>
          </p:cNvSpPr>
          <p:nvPr>
            <p:ph type="sldNum" sz="quarter" idx="4"/>
          </p:nvPr>
        </p:nvSpPr>
        <p:spPr/>
        <p:txBody>
          <a:bodyPr/>
          <a:lstStyle/>
          <a:p>
            <a:fld id="{01CD3B2E-BC1C-6C4D-9D91-A67B950EE325}" type="slidenum">
              <a:rPr lang="en-US" smtClean="0"/>
              <a:pPr/>
              <a:t>165</a:t>
            </a:fld>
            <a:endParaRPr lang="en-US"/>
          </a:p>
        </p:txBody>
      </p:sp>
      <p:sp>
        <p:nvSpPr>
          <p:cNvPr id="3" name="TextBox 2">
            <a:extLst>
              <a:ext uri="{FF2B5EF4-FFF2-40B4-BE49-F238E27FC236}">
                <a16:creationId xmlns:a16="http://schemas.microsoft.com/office/drawing/2014/main" id="{10256BD9-70A0-AAA1-BE10-5CF9A5E6F0B0}"/>
              </a:ext>
            </a:extLst>
          </p:cNvPr>
          <p:cNvSpPr txBox="1"/>
          <p:nvPr/>
        </p:nvSpPr>
        <p:spPr>
          <a:xfrm>
            <a:off x="3277790" y="685800"/>
            <a:ext cx="8074820" cy="1200329"/>
          </a:xfrm>
          <a:prstGeom prst="rect">
            <a:avLst/>
          </a:prstGeom>
          <a:noFill/>
        </p:spPr>
        <p:txBody>
          <a:bodyPr wrap="square">
            <a:spAutoFit/>
          </a:bodyPr>
          <a:lstStyle/>
          <a:p>
            <a:r>
              <a:rPr lang="en-US" sz="3600" b="1">
                <a:latin typeface="Lub Dub Medium" panose="020B0603030403020204" pitchFamily="34" charset="0"/>
              </a:rPr>
              <a:t>Initial Management of BTTAI in the Emergency Department</a:t>
            </a:r>
          </a:p>
        </p:txBody>
      </p:sp>
      <p:graphicFrame>
        <p:nvGraphicFramePr>
          <p:cNvPr id="2" name="Table 1">
            <a:extLst>
              <a:ext uri="{FF2B5EF4-FFF2-40B4-BE49-F238E27FC236}">
                <a16:creationId xmlns:a16="http://schemas.microsoft.com/office/drawing/2014/main" id="{7DE21D9A-CCDC-7E29-FD63-86D4C7C9548C}"/>
              </a:ext>
            </a:extLst>
          </p:cNvPr>
          <p:cNvGraphicFramePr>
            <a:graphicFrameLocks noGrp="1"/>
          </p:cNvGraphicFramePr>
          <p:nvPr>
            <p:extLst>
              <p:ext uri="{D42A27DB-BD31-4B8C-83A1-F6EECF244321}">
                <p14:modId xmlns:p14="http://schemas.microsoft.com/office/powerpoint/2010/main" val="1750392501"/>
              </p:ext>
            </p:extLst>
          </p:nvPr>
        </p:nvGraphicFramePr>
        <p:xfrm>
          <a:off x="2133600" y="2133600"/>
          <a:ext cx="10363200" cy="5191123"/>
        </p:xfrm>
        <a:graphic>
          <a:graphicData uri="http://schemas.openxmlformats.org/drawingml/2006/table">
            <a:tbl>
              <a:tblPr firstRow="1" firstCol="1" bandRow="1"/>
              <a:tblGrid>
                <a:gridCol w="1013999">
                  <a:extLst>
                    <a:ext uri="{9D8B030D-6E8A-4147-A177-3AD203B41FA5}">
                      <a16:colId xmlns:a16="http://schemas.microsoft.com/office/drawing/2014/main" val="1172455720"/>
                    </a:ext>
                  </a:extLst>
                </a:gridCol>
                <a:gridCol w="880519">
                  <a:extLst>
                    <a:ext uri="{9D8B030D-6E8A-4147-A177-3AD203B41FA5}">
                      <a16:colId xmlns:a16="http://schemas.microsoft.com/office/drawing/2014/main" val="351355623"/>
                    </a:ext>
                  </a:extLst>
                </a:gridCol>
                <a:gridCol w="8468682">
                  <a:extLst>
                    <a:ext uri="{9D8B030D-6E8A-4147-A177-3AD203B41FA5}">
                      <a16:colId xmlns:a16="http://schemas.microsoft.com/office/drawing/2014/main" val="3484160133"/>
                    </a:ext>
                  </a:extLst>
                </a:gridCol>
              </a:tblGrid>
              <a:tr h="1105938">
                <a:tc gridSpan="3">
                  <a:txBody>
                    <a:bodyPr/>
                    <a:lstStyle/>
                    <a:p>
                      <a:pPr marL="0" marR="0" fontAlgn="base">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Initial Management of BTTAI in the Emergency Department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603461"/>
                  </a:ext>
                </a:extLst>
              </a:tr>
              <a:tr h="722252">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50128"/>
                  </a:ext>
                </a:extLst>
              </a:tr>
              <a:tr h="1489624">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BTTAI, management and treatment at a trauma center with the facilities and expertise to treat aortic pathology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598328"/>
                  </a:ext>
                </a:extLst>
              </a:tr>
              <a:tr h="1873309">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BTTAI, anti-impulse therapy to reduce the risk of injury extension and rupture should be implemented, except in patients with hypotension or hypovolemic shock.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260580"/>
                  </a:ext>
                </a:extLst>
              </a:tr>
            </a:tbl>
          </a:graphicData>
        </a:graphic>
      </p:graphicFrame>
    </p:spTree>
    <p:extLst>
      <p:ext uri="{BB962C8B-B14F-4D97-AF65-F5344CB8AC3E}">
        <p14:creationId xmlns:p14="http://schemas.microsoft.com/office/powerpoint/2010/main" val="26662146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166</a:t>
            </a:fld>
            <a:endParaRPr lang="en-US"/>
          </a:p>
        </p:txBody>
      </p:sp>
      <p:sp>
        <p:nvSpPr>
          <p:cNvPr id="5" name="TextBox 4">
            <a:extLst>
              <a:ext uri="{FF2B5EF4-FFF2-40B4-BE49-F238E27FC236}">
                <a16:creationId xmlns:a16="http://schemas.microsoft.com/office/drawing/2014/main" id="{8F5C6F19-3340-4F26-2F95-C5B02169A823}"/>
              </a:ext>
            </a:extLst>
          </p:cNvPr>
          <p:cNvSpPr txBox="1"/>
          <p:nvPr/>
        </p:nvSpPr>
        <p:spPr>
          <a:xfrm>
            <a:off x="2743795" y="521379"/>
            <a:ext cx="8914210" cy="1200329"/>
          </a:xfrm>
          <a:prstGeom prst="rect">
            <a:avLst/>
          </a:prstGeom>
          <a:noFill/>
        </p:spPr>
        <p:txBody>
          <a:bodyPr wrap="square">
            <a:spAutoFit/>
          </a:bodyPr>
          <a:lstStyle/>
          <a:p>
            <a:r>
              <a:rPr lang="en-US" sz="3600" b="1">
                <a:latin typeface="Lub Dub Medium" panose="020B0603030403020204" pitchFamily="34" charset="0"/>
              </a:rPr>
              <a:t>Approach to the Initial Management of BTTAI</a:t>
            </a:r>
          </a:p>
        </p:txBody>
      </p:sp>
      <p:graphicFrame>
        <p:nvGraphicFramePr>
          <p:cNvPr id="6" name="Table 5">
            <a:extLst>
              <a:ext uri="{FF2B5EF4-FFF2-40B4-BE49-F238E27FC236}">
                <a16:creationId xmlns:a16="http://schemas.microsoft.com/office/drawing/2014/main" id="{D41F63E1-869D-B649-ACFF-DE226F93A592}"/>
              </a:ext>
            </a:extLst>
          </p:cNvPr>
          <p:cNvGraphicFramePr>
            <a:graphicFrameLocks noGrp="1"/>
          </p:cNvGraphicFramePr>
          <p:nvPr>
            <p:extLst>
              <p:ext uri="{D42A27DB-BD31-4B8C-83A1-F6EECF244321}">
                <p14:modId xmlns:p14="http://schemas.microsoft.com/office/powerpoint/2010/main" val="1408134222"/>
              </p:ext>
            </p:extLst>
          </p:nvPr>
        </p:nvGraphicFramePr>
        <p:xfrm>
          <a:off x="1600200" y="1752600"/>
          <a:ext cx="11201401" cy="5532463"/>
        </p:xfrm>
        <a:graphic>
          <a:graphicData uri="http://schemas.openxmlformats.org/drawingml/2006/table">
            <a:tbl>
              <a:tblPr firstRow="1" firstCol="1" bandRow="1"/>
              <a:tblGrid>
                <a:gridCol w="1096014">
                  <a:extLst>
                    <a:ext uri="{9D8B030D-6E8A-4147-A177-3AD203B41FA5}">
                      <a16:colId xmlns:a16="http://schemas.microsoft.com/office/drawing/2014/main" val="2976975417"/>
                    </a:ext>
                  </a:extLst>
                </a:gridCol>
                <a:gridCol w="951738">
                  <a:extLst>
                    <a:ext uri="{9D8B030D-6E8A-4147-A177-3AD203B41FA5}">
                      <a16:colId xmlns:a16="http://schemas.microsoft.com/office/drawing/2014/main" val="972114806"/>
                    </a:ext>
                  </a:extLst>
                </a:gridCol>
                <a:gridCol w="9153649">
                  <a:extLst>
                    <a:ext uri="{9D8B030D-6E8A-4147-A177-3AD203B41FA5}">
                      <a16:colId xmlns:a16="http://schemas.microsoft.com/office/drawing/2014/main" val="178031862"/>
                    </a:ext>
                  </a:extLst>
                </a:gridCol>
              </a:tblGrid>
              <a:tr h="850753">
                <a:tc gridSpan="3">
                  <a:txBody>
                    <a:bodyPr/>
                    <a:lstStyle/>
                    <a:p>
                      <a:pPr marL="0" marR="0" fontAlgn="base">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Approach to the Initial Management of BTTAI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420034"/>
                  </a:ext>
                </a:extLst>
              </a:tr>
              <a:tr h="850753">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1 BTTAI (Figure 23), nonoperative management and follow-up imaging are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955496"/>
                  </a:ext>
                </a:extLst>
              </a:tr>
              <a:tr h="1078225">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3 to 4 BTTAI (Figure 23) and nonprohibitive comorbidities or injuries, aortic intervention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271159"/>
                  </a:ext>
                </a:extLst>
              </a:tr>
              <a:tr h="850753">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2 BTTAI (Figure 23) and with high-risk imaging features (Table 32), aortic intervention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198547"/>
                  </a:ext>
                </a:extLst>
              </a:tr>
              <a:tr h="1355946">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2 BTTAI (Figure 23) and without high-risk imaging features (Table 32), nonoperative management and follow-up surveillance imaging may be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29877"/>
                  </a:ext>
                </a:extLst>
              </a:tr>
            </a:tbl>
          </a:graphicData>
        </a:graphic>
      </p:graphicFrame>
    </p:spTree>
    <p:extLst>
      <p:ext uri="{BB962C8B-B14F-4D97-AF65-F5344CB8AC3E}">
        <p14:creationId xmlns:p14="http://schemas.microsoft.com/office/powerpoint/2010/main" val="36106425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167</a:t>
            </a:fld>
            <a:endParaRPr lang="en-US"/>
          </a:p>
        </p:txBody>
      </p:sp>
      <p:sp>
        <p:nvSpPr>
          <p:cNvPr id="3" name="TextBox 2">
            <a:extLst>
              <a:ext uri="{FF2B5EF4-FFF2-40B4-BE49-F238E27FC236}">
                <a16:creationId xmlns:a16="http://schemas.microsoft.com/office/drawing/2014/main" id="{EEFE32B8-7604-7715-DFEC-B1452E451225}"/>
              </a:ext>
            </a:extLst>
          </p:cNvPr>
          <p:cNvSpPr txBox="1"/>
          <p:nvPr/>
        </p:nvSpPr>
        <p:spPr>
          <a:xfrm>
            <a:off x="3581400" y="914400"/>
            <a:ext cx="7467600" cy="523221"/>
          </a:xfrm>
          <a:prstGeom prst="rect">
            <a:avLst/>
          </a:prstGeom>
          <a:noFill/>
        </p:spPr>
        <p:txBody>
          <a:bodyPr wrap="square">
            <a:spAutoFit/>
          </a:bodyPr>
          <a:lstStyle/>
          <a:p>
            <a:r>
              <a:rPr lang="en-US" sz="2800" b="1">
                <a:latin typeface="Lub Dub Medium" panose="020B0603030403020204" pitchFamily="34" charset="0"/>
              </a:rPr>
              <a:t>Figure 23. Classification System for BTTAIs. </a:t>
            </a:r>
          </a:p>
        </p:txBody>
      </p:sp>
      <p:pic>
        <p:nvPicPr>
          <p:cNvPr id="5" name="Picture 4" descr="Logo&#10;&#10;Description automatically generated">
            <a:extLst>
              <a:ext uri="{FF2B5EF4-FFF2-40B4-BE49-F238E27FC236}">
                <a16:creationId xmlns:a16="http://schemas.microsoft.com/office/drawing/2014/main" id="{9364ADD6-C370-39DA-B75C-09C6190A941F}"/>
              </a:ext>
            </a:extLst>
          </p:cNvPr>
          <p:cNvPicPr>
            <a:picLocks noChangeAspect="1"/>
          </p:cNvPicPr>
          <p:nvPr/>
        </p:nvPicPr>
        <p:blipFill>
          <a:blip r:embed="rId2"/>
          <a:stretch>
            <a:fillRect/>
          </a:stretch>
        </p:blipFill>
        <p:spPr>
          <a:xfrm>
            <a:off x="215542" y="2038350"/>
            <a:ext cx="14199316" cy="4152900"/>
          </a:xfrm>
          <a:prstGeom prst="rect">
            <a:avLst/>
          </a:prstGeom>
        </p:spPr>
      </p:pic>
      <p:sp>
        <p:nvSpPr>
          <p:cNvPr id="6" name="TextBox 5">
            <a:extLst>
              <a:ext uri="{FF2B5EF4-FFF2-40B4-BE49-F238E27FC236}">
                <a16:creationId xmlns:a16="http://schemas.microsoft.com/office/drawing/2014/main" id="{0B11FBCC-4D26-A62E-762E-FE2E72A7FEEA}"/>
              </a:ext>
            </a:extLst>
          </p:cNvPr>
          <p:cNvSpPr txBox="1"/>
          <p:nvPr/>
        </p:nvSpPr>
        <p:spPr>
          <a:xfrm>
            <a:off x="381000" y="6543812"/>
            <a:ext cx="4114800" cy="276999"/>
          </a:xfrm>
          <a:prstGeom prst="rect">
            <a:avLst/>
          </a:prstGeom>
          <a:noFill/>
        </p:spPr>
        <p:txBody>
          <a:bodyPr wrap="square">
            <a:spAutoFit/>
          </a:bodyPr>
          <a:lstStyle/>
          <a:p>
            <a:r>
              <a:rPr lang="en-US" sz="1200" b="1">
                <a:latin typeface="Lub Dub Medium" panose="020B0603030403020204" pitchFamily="34" charset="0"/>
              </a:rPr>
              <a:t>BTTAI indicates blunt traumatic thoracic aortic injury.</a:t>
            </a:r>
          </a:p>
        </p:txBody>
      </p:sp>
    </p:spTree>
    <p:extLst>
      <p:ext uri="{BB962C8B-B14F-4D97-AF65-F5344CB8AC3E}">
        <p14:creationId xmlns:p14="http://schemas.microsoft.com/office/powerpoint/2010/main" val="2342973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168</a:t>
            </a:fld>
            <a:endParaRPr lang="en-US"/>
          </a:p>
        </p:txBody>
      </p:sp>
      <p:sp>
        <p:nvSpPr>
          <p:cNvPr id="3" name="TextBox 2">
            <a:extLst>
              <a:ext uri="{FF2B5EF4-FFF2-40B4-BE49-F238E27FC236}">
                <a16:creationId xmlns:a16="http://schemas.microsoft.com/office/drawing/2014/main" id="{320E3085-4321-7E6D-4A99-41A8E57FDB07}"/>
              </a:ext>
            </a:extLst>
          </p:cNvPr>
          <p:cNvSpPr txBox="1"/>
          <p:nvPr/>
        </p:nvSpPr>
        <p:spPr>
          <a:xfrm>
            <a:off x="3314700" y="1295400"/>
            <a:ext cx="8001000" cy="523220"/>
          </a:xfrm>
          <a:prstGeom prst="rect">
            <a:avLst/>
          </a:prstGeom>
          <a:noFill/>
        </p:spPr>
        <p:txBody>
          <a:bodyPr wrap="square">
            <a:spAutoFit/>
          </a:bodyPr>
          <a:lstStyle/>
          <a:p>
            <a:r>
              <a:rPr lang="en-US" sz="2800" b="1">
                <a:latin typeface="Lub Dub Medium" panose="020B0603030403020204" pitchFamily="34" charset="0"/>
              </a:rPr>
              <a:t>Table 32. High-Risk Imaging Features of BTTAI </a:t>
            </a:r>
          </a:p>
        </p:txBody>
      </p:sp>
      <p:graphicFrame>
        <p:nvGraphicFramePr>
          <p:cNvPr id="2" name="Table 1">
            <a:extLst>
              <a:ext uri="{FF2B5EF4-FFF2-40B4-BE49-F238E27FC236}">
                <a16:creationId xmlns:a16="http://schemas.microsoft.com/office/drawing/2014/main" id="{8EEC1927-F760-90EC-8D25-06EA9431745D}"/>
              </a:ext>
            </a:extLst>
          </p:cNvPr>
          <p:cNvGraphicFramePr>
            <a:graphicFrameLocks noGrp="1"/>
          </p:cNvGraphicFramePr>
          <p:nvPr>
            <p:extLst>
              <p:ext uri="{D42A27DB-BD31-4B8C-83A1-F6EECF244321}">
                <p14:modId xmlns:p14="http://schemas.microsoft.com/office/powerpoint/2010/main" val="1526881878"/>
              </p:ext>
            </p:extLst>
          </p:nvPr>
        </p:nvGraphicFramePr>
        <p:xfrm>
          <a:off x="3314700" y="2306350"/>
          <a:ext cx="8001000" cy="3616900"/>
        </p:xfrm>
        <a:graphic>
          <a:graphicData uri="http://schemas.openxmlformats.org/drawingml/2006/table">
            <a:tbl>
              <a:tblPr firstRow="1" firstCol="1" bandRow="1"/>
              <a:tblGrid>
                <a:gridCol w="8001000">
                  <a:extLst>
                    <a:ext uri="{9D8B030D-6E8A-4147-A177-3AD203B41FA5}">
                      <a16:colId xmlns:a16="http://schemas.microsoft.com/office/drawing/2014/main" val="3690179718"/>
                    </a:ext>
                  </a:extLst>
                </a:gridCol>
              </a:tblGrid>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rPr>
                        <a:t>Posterior mediastinal hematoma &gt;10 mm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644747"/>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rPr>
                        <a:t>Lesion to normal aortic diameter ratio &gt;1.4</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803844"/>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Mediastinal hematoma causing mass effect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686856"/>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Pseudocoarctation of the aorta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623374"/>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Large left hemothorax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24966"/>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Ascending aortic, aortic arch, or great vessel involvement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450205"/>
                  </a:ext>
                </a:extLst>
              </a:tr>
              <a:tr h="51421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Aortic arch hematoma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940134"/>
                  </a:ext>
                </a:extLst>
              </a:tr>
            </a:tbl>
          </a:graphicData>
        </a:graphic>
      </p:graphicFrame>
      <p:sp>
        <p:nvSpPr>
          <p:cNvPr id="6" name="TextBox 5">
            <a:extLst>
              <a:ext uri="{FF2B5EF4-FFF2-40B4-BE49-F238E27FC236}">
                <a16:creationId xmlns:a16="http://schemas.microsoft.com/office/drawing/2014/main" id="{0C5DA55B-48C8-8429-9BFF-ACA16F1C9A5F}"/>
              </a:ext>
            </a:extLst>
          </p:cNvPr>
          <p:cNvSpPr txBox="1"/>
          <p:nvPr/>
        </p:nvSpPr>
        <p:spPr>
          <a:xfrm>
            <a:off x="3314700" y="6133981"/>
            <a:ext cx="4237338" cy="276999"/>
          </a:xfrm>
          <a:prstGeom prst="rect">
            <a:avLst/>
          </a:prstGeom>
          <a:noFill/>
        </p:spPr>
        <p:txBody>
          <a:bodyPr wrap="square">
            <a:spAutoFit/>
          </a:bodyPr>
          <a:lstStyle/>
          <a:p>
            <a:r>
              <a:rPr lang="en-US" sz="1200" b="1">
                <a:latin typeface="Lub Dub Medium" panose="020B0603030403020204" pitchFamily="34" charset="0"/>
              </a:rPr>
              <a:t>BTTAI indicates blunt traumatic thoracic aortic injury.</a:t>
            </a:r>
          </a:p>
        </p:txBody>
      </p:sp>
    </p:spTree>
    <p:extLst>
      <p:ext uri="{BB962C8B-B14F-4D97-AF65-F5344CB8AC3E}">
        <p14:creationId xmlns:p14="http://schemas.microsoft.com/office/powerpoint/2010/main" val="33804202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169</a:t>
            </a:fld>
            <a:endParaRPr lang="en-US"/>
          </a:p>
        </p:txBody>
      </p:sp>
      <p:sp>
        <p:nvSpPr>
          <p:cNvPr id="3" name="TextBox 2">
            <a:extLst>
              <a:ext uri="{FF2B5EF4-FFF2-40B4-BE49-F238E27FC236}">
                <a16:creationId xmlns:a16="http://schemas.microsoft.com/office/drawing/2014/main" id="{36507E01-3B1F-F996-DA1F-3AEE2A2B92D0}"/>
              </a:ext>
            </a:extLst>
          </p:cNvPr>
          <p:cNvSpPr txBox="1"/>
          <p:nvPr/>
        </p:nvSpPr>
        <p:spPr>
          <a:xfrm>
            <a:off x="2629197" y="1066800"/>
            <a:ext cx="9372005" cy="1200329"/>
          </a:xfrm>
          <a:prstGeom prst="rect">
            <a:avLst/>
          </a:prstGeom>
          <a:noFill/>
        </p:spPr>
        <p:txBody>
          <a:bodyPr wrap="square">
            <a:spAutoFit/>
          </a:bodyPr>
          <a:lstStyle/>
          <a:p>
            <a:r>
              <a:rPr lang="en-US" sz="3600" b="1">
                <a:latin typeface="Lub Dub Medium" panose="020B0603030403020204" pitchFamily="34" charset="0"/>
              </a:rPr>
              <a:t>Endovascular Versus Open Surgical Repair</a:t>
            </a:r>
          </a:p>
        </p:txBody>
      </p:sp>
      <p:graphicFrame>
        <p:nvGraphicFramePr>
          <p:cNvPr id="2" name="Table 1">
            <a:extLst>
              <a:ext uri="{FF2B5EF4-FFF2-40B4-BE49-F238E27FC236}">
                <a16:creationId xmlns:a16="http://schemas.microsoft.com/office/drawing/2014/main" id="{BB062D73-DAA9-DD58-B336-B92AAA8570FD}"/>
              </a:ext>
            </a:extLst>
          </p:cNvPr>
          <p:cNvGraphicFramePr>
            <a:graphicFrameLocks noGrp="1"/>
          </p:cNvGraphicFramePr>
          <p:nvPr>
            <p:extLst>
              <p:ext uri="{D42A27DB-BD31-4B8C-83A1-F6EECF244321}">
                <p14:modId xmlns:p14="http://schemas.microsoft.com/office/powerpoint/2010/main" val="3098660707"/>
              </p:ext>
            </p:extLst>
          </p:nvPr>
        </p:nvGraphicFramePr>
        <p:xfrm>
          <a:off x="2179638" y="2514298"/>
          <a:ext cx="10271124" cy="3201003"/>
        </p:xfrm>
        <a:graphic>
          <a:graphicData uri="http://schemas.openxmlformats.org/drawingml/2006/table">
            <a:tbl>
              <a:tblPr firstRow="1" firstCol="1" bandRow="1"/>
              <a:tblGrid>
                <a:gridCol w="1004516">
                  <a:extLst>
                    <a:ext uri="{9D8B030D-6E8A-4147-A177-3AD203B41FA5}">
                      <a16:colId xmlns:a16="http://schemas.microsoft.com/office/drawing/2014/main" val="3505169344"/>
                    </a:ext>
                  </a:extLst>
                </a:gridCol>
                <a:gridCol w="873045">
                  <a:extLst>
                    <a:ext uri="{9D8B030D-6E8A-4147-A177-3AD203B41FA5}">
                      <a16:colId xmlns:a16="http://schemas.microsoft.com/office/drawing/2014/main" val="1126912952"/>
                    </a:ext>
                  </a:extLst>
                </a:gridCol>
                <a:gridCol w="8393563">
                  <a:extLst>
                    <a:ext uri="{9D8B030D-6E8A-4147-A177-3AD203B41FA5}">
                      <a16:colId xmlns:a16="http://schemas.microsoft.com/office/drawing/2014/main" val="308845217"/>
                    </a:ext>
                  </a:extLst>
                </a:gridCol>
              </a:tblGrid>
              <a:tr h="1930292">
                <a:tc gridSpan="3">
                  <a:txBody>
                    <a:bodyPr/>
                    <a:lstStyle/>
                    <a:p>
                      <a:pPr marL="0" marR="0"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Endovascular Versus Open Surgical Repair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4981868"/>
                  </a:ext>
                </a:extLst>
              </a:tr>
              <a:tr h="1270711">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BTTAI who meet indications for repair and with appropriate anatomy, TEVAR is recommended over open 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3314"/>
                  </a:ext>
                </a:extLst>
              </a:tr>
            </a:tbl>
          </a:graphicData>
        </a:graphic>
      </p:graphicFrame>
    </p:spTree>
    <p:extLst>
      <p:ext uri="{BB962C8B-B14F-4D97-AF65-F5344CB8AC3E}">
        <p14:creationId xmlns:p14="http://schemas.microsoft.com/office/powerpoint/2010/main" val="386738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87C103-55BD-11E9-2E07-6BA7CF72E052}"/>
              </a:ext>
            </a:extLst>
          </p:cNvPr>
          <p:cNvSpPr>
            <a:spLocks noGrp="1"/>
          </p:cNvSpPr>
          <p:nvPr>
            <p:ph type="sldNum" sz="quarter" idx="4"/>
          </p:nvPr>
        </p:nvSpPr>
        <p:spPr/>
        <p:txBody>
          <a:bodyPr/>
          <a:lstStyle/>
          <a:p>
            <a:fld id="{01CD3B2E-BC1C-6C4D-9D91-A67B950EE325}" type="slidenum">
              <a:rPr lang="en-US" smtClean="0"/>
              <a:pPr/>
              <a:t>17</a:t>
            </a:fld>
            <a:endParaRPr lang="en-US"/>
          </a:p>
        </p:txBody>
      </p:sp>
      <p:pic>
        <p:nvPicPr>
          <p:cNvPr id="7" name="Picture 6">
            <a:extLst>
              <a:ext uri="{FF2B5EF4-FFF2-40B4-BE49-F238E27FC236}">
                <a16:creationId xmlns:a16="http://schemas.microsoft.com/office/drawing/2014/main" id="{EEBEAEF3-1789-8875-5F89-0ED2BFE950BC}"/>
              </a:ext>
            </a:extLst>
          </p:cNvPr>
          <p:cNvPicPr>
            <a:picLocks noChangeAspect="1"/>
          </p:cNvPicPr>
          <p:nvPr/>
        </p:nvPicPr>
        <p:blipFill>
          <a:blip r:embed="rId2"/>
          <a:stretch>
            <a:fillRect/>
          </a:stretch>
        </p:blipFill>
        <p:spPr>
          <a:xfrm>
            <a:off x="4076700" y="0"/>
            <a:ext cx="6477000" cy="7439253"/>
          </a:xfrm>
          <a:prstGeom prst="rect">
            <a:avLst/>
          </a:prstGeom>
        </p:spPr>
      </p:pic>
      <p:sp>
        <p:nvSpPr>
          <p:cNvPr id="9" name="TextBox 8">
            <a:extLst>
              <a:ext uri="{FF2B5EF4-FFF2-40B4-BE49-F238E27FC236}">
                <a16:creationId xmlns:a16="http://schemas.microsoft.com/office/drawing/2014/main" id="{913150DB-9C81-7E36-EBDE-F41F6AC0ED63}"/>
              </a:ext>
            </a:extLst>
          </p:cNvPr>
          <p:cNvSpPr txBox="1"/>
          <p:nvPr/>
        </p:nvSpPr>
        <p:spPr>
          <a:xfrm>
            <a:off x="533400" y="1252478"/>
            <a:ext cx="2667000" cy="2246769"/>
          </a:xfrm>
          <a:prstGeom prst="rect">
            <a:avLst/>
          </a:prstGeom>
          <a:noFill/>
        </p:spPr>
        <p:txBody>
          <a:bodyPr wrap="square">
            <a:spAutoFit/>
          </a:bodyPr>
          <a:lstStyle/>
          <a:p>
            <a:r>
              <a:rPr lang="en-US" sz="2800" b="1">
                <a:latin typeface="Lub Dub Medium" panose="020B0603030403020204" pitchFamily="34" charset="0"/>
              </a:rPr>
              <a:t>Figure 1. The Anatomy of the Aorta and Its Main Branches.</a:t>
            </a:r>
          </a:p>
        </p:txBody>
      </p:sp>
    </p:spTree>
    <p:extLst>
      <p:ext uri="{BB962C8B-B14F-4D97-AF65-F5344CB8AC3E}">
        <p14:creationId xmlns:p14="http://schemas.microsoft.com/office/powerpoint/2010/main" val="35873926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170</a:t>
            </a:fld>
            <a:endParaRPr lang="en-US"/>
          </a:p>
        </p:txBody>
      </p:sp>
      <p:sp>
        <p:nvSpPr>
          <p:cNvPr id="3" name="TextBox 2">
            <a:extLst>
              <a:ext uri="{FF2B5EF4-FFF2-40B4-BE49-F238E27FC236}">
                <a16:creationId xmlns:a16="http://schemas.microsoft.com/office/drawing/2014/main" id="{777F2796-D84A-364F-D09C-30C575934489}"/>
              </a:ext>
            </a:extLst>
          </p:cNvPr>
          <p:cNvSpPr txBox="1"/>
          <p:nvPr/>
        </p:nvSpPr>
        <p:spPr>
          <a:xfrm>
            <a:off x="2933700" y="533400"/>
            <a:ext cx="8763000" cy="1200329"/>
          </a:xfrm>
          <a:prstGeom prst="rect">
            <a:avLst/>
          </a:prstGeom>
          <a:noFill/>
        </p:spPr>
        <p:txBody>
          <a:bodyPr wrap="square">
            <a:spAutoFit/>
          </a:bodyPr>
          <a:lstStyle/>
          <a:p>
            <a:r>
              <a:rPr lang="en-US" sz="3600" b="1">
                <a:latin typeface="Lub Dub Medium" panose="020B0603030403020204" pitchFamily="34" charset="0"/>
              </a:rPr>
              <a:t>Initial Management of Blunt Traumatic Abdominal Aortic Injury (BAAI) </a:t>
            </a:r>
          </a:p>
        </p:txBody>
      </p:sp>
      <p:graphicFrame>
        <p:nvGraphicFramePr>
          <p:cNvPr id="2" name="Table 1">
            <a:extLst>
              <a:ext uri="{FF2B5EF4-FFF2-40B4-BE49-F238E27FC236}">
                <a16:creationId xmlns:a16="http://schemas.microsoft.com/office/drawing/2014/main" id="{C1F42706-419F-19AA-0F46-02CEFFF04DB9}"/>
              </a:ext>
            </a:extLst>
          </p:cNvPr>
          <p:cNvGraphicFramePr>
            <a:graphicFrameLocks noGrp="1"/>
          </p:cNvGraphicFramePr>
          <p:nvPr>
            <p:extLst>
              <p:ext uri="{D42A27DB-BD31-4B8C-83A1-F6EECF244321}">
                <p14:modId xmlns:p14="http://schemas.microsoft.com/office/powerpoint/2010/main" val="925278027"/>
              </p:ext>
            </p:extLst>
          </p:nvPr>
        </p:nvGraphicFramePr>
        <p:xfrm>
          <a:off x="2838450" y="2057400"/>
          <a:ext cx="8953499" cy="5156556"/>
        </p:xfrm>
        <a:graphic>
          <a:graphicData uri="http://schemas.openxmlformats.org/drawingml/2006/table">
            <a:tbl>
              <a:tblPr firstRow="1" firstCol="1" bandRow="1"/>
              <a:tblGrid>
                <a:gridCol w="745523">
                  <a:extLst>
                    <a:ext uri="{9D8B030D-6E8A-4147-A177-3AD203B41FA5}">
                      <a16:colId xmlns:a16="http://schemas.microsoft.com/office/drawing/2014/main" val="2348622440"/>
                    </a:ext>
                  </a:extLst>
                </a:gridCol>
                <a:gridCol w="739205">
                  <a:extLst>
                    <a:ext uri="{9D8B030D-6E8A-4147-A177-3AD203B41FA5}">
                      <a16:colId xmlns:a16="http://schemas.microsoft.com/office/drawing/2014/main" val="1028696264"/>
                    </a:ext>
                  </a:extLst>
                </a:gridCol>
                <a:gridCol w="7468771">
                  <a:extLst>
                    <a:ext uri="{9D8B030D-6E8A-4147-A177-3AD203B41FA5}">
                      <a16:colId xmlns:a16="http://schemas.microsoft.com/office/drawing/2014/main" val="2465025755"/>
                    </a:ext>
                  </a:extLst>
                </a:gridCol>
              </a:tblGrid>
              <a:tr h="1421664">
                <a:tc gridSpan="3">
                  <a:txBody>
                    <a:bodyPr/>
                    <a:lstStyle/>
                    <a:p>
                      <a:pPr marL="0" marR="0" algn="l" fontAlgn="base">
                        <a:lnSpc>
                          <a:spcPct val="150000"/>
                        </a:lnSpc>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Initial Management of BAAI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4949941"/>
                  </a:ext>
                </a:extLst>
              </a:tr>
              <a:tr h="697534">
                <a:tc>
                  <a:txBody>
                    <a:bodyPr/>
                    <a:lstStyle/>
                    <a:p>
                      <a:pPr marL="0" marR="0" algn="ctr" fontAlgn="base">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073613"/>
                  </a:ext>
                </a:extLst>
              </a:tr>
              <a:tr h="1783729">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gn="l" fontAlgn="base">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1 to 2 BAAI (Table 33) without malperfusion, anti-impulse therapy, if clinically tolerated, and repeat imaging within 24 to 48 hours of the initial scan is recommended to reduce risk of injury progression.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246463"/>
                  </a:ext>
                </a:extLst>
              </a:tr>
              <a:tr h="1059599">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gn="l" fontAlgn="base">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4 BAAI (Table 33), repair should be performed to address life-threatening aortic injury.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9289"/>
                  </a:ext>
                </a:extLst>
              </a:tr>
            </a:tbl>
          </a:graphicData>
        </a:graphic>
      </p:graphicFrame>
    </p:spTree>
    <p:extLst>
      <p:ext uri="{BB962C8B-B14F-4D97-AF65-F5344CB8AC3E}">
        <p14:creationId xmlns:p14="http://schemas.microsoft.com/office/powerpoint/2010/main" val="10533646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171</a:t>
            </a:fld>
            <a:endParaRPr lang="en-US"/>
          </a:p>
        </p:txBody>
      </p:sp>
      <p:sp>
        <p:nvSpPr>
          <p:cNvPr id="3" name="TextBox 2">
            <a:extLst>
              <a:ext uri="{FF2B5EF4-FFF2-40B4-BE49-F238E27FC236}">
                <a16:creationId xmlns:a16="http://schemas.microsoft.com/office/drawing/2014/main" id="{17F6AC39-2B3A-C935-C6A5-59A2670754D1}"/>
              </a:ext>
            </a:extLst>
          </p:cNvPr>
          <p:cNvSpPr txBox="1"/>
          <p:nvPr/>
        </p:nvSpPr>
        <p:spPr>
          <a:xfrm>
            <a:off x="2933700" y="533400"/>
            <a:ext cx="8763000" cy="1200329"/>
          </a:xfrm>
          <a:prstGeom prst="rect">
            <a:avLst/>
          </a:prstGeom>
          <a:noFill/>
        </p:spPr>
        <p:txBody>
          <a:bodyPr wrap="square">
            <a:spAutoFit/>
          </a:bodyPr>
          <a:lstStyle/>
          <a:p>
            <a:r>
              <a:rPr lang="en-US" sz="3600" b="1">
                <a:latin typeface="Lub Dub Medium" panose="020B0603030403020204" pitchFamily="34" charset="0"/>
              </a:rPr>
              <a:t>Initial Management of Blunt Traumatic Abdominal Aortic Injury (BAAI) (con’t.)</a:t>
            </a:r>
          </a:p>
        </p:txBody>
      </p:sp>
      <p:graphicFrame>
        <p:nvGraphicFramePr>
          <p:cNvPr id="2" name="Table 1">
            <a:extLst>
              <a:ext uri="{FF2B5EF4-FFF2-40B4-BE49-F238E27FC236}">
                <a16:creationId xmlns:a16="http://schemas.microsoft.com/office/drawing/2014/main" id="{B978B723-CD6E-A0B3-8140-7885888AF2E9}"/>
              </a:ext>
            </a:extLst>
          </p:cNvPr>
          <p:cNvGraphicFramePr>
            <a:graphicFrameLocks noGrp="1"/>
          </p:cNvGraphicFramePr>
          <p:nvPr>
            <p:extLst>
              <p:ext uri="{D42A27DB-BD31-4B8C-83A1-F6EECF244321}">
                <p14:modId xmlns:p14="http://schemas.microsoft.com/office/powerpoint/2010/main" val="816742127"/>
              </p:ext>
            </p:extLst>
          </p:nvPr>
        </p:nvGraphicFramePr>
        <p:xfrm>
          <a:off x="2260600" y="2057400"/>
          <a:ext cx="10109200" cy="5070306"/>
        </p:xfrm>
        <a:graphic>
          <a:graphicData uri="http://schemas.openxmlformats.org/drawingml/2006/table">
            <a:tbl>
              <a:tblPr firstRow="1" firstCol="1" bandRow="1"/>
              <a:tblGrid>
                <a:gridCol w="841754">
                  <a:extLst>
                    <a:ext uri="{9D8B030D-6E8A-4147-A177-3AD203B41FA5}">
                      <a16:colId xmlns:a16="http://schemas.microsoft.com/office/drawing/2014/main" val="1321479138"/>
                    </a:ext>
                  </a:extLst>
                </a:gridCol>
                <a:gridCol w="834620">
                  <a:extLst>
                    <a:ext uri="{9D8B030D-6E8A-4147-A177-3AD203B41FA5}">
                      <a16:colId xmlns:a16="http://schemas.microsoft.com/office/drawing/2014/main" val="4081092181"/>
                    </a:ext>
                  </a:extLst>
                </a:gridCol>
                <a:gridCol w="8432826">
                  <a:extLst>
                    <a:ext uri="{9D8B030D-6E8A-4147-A177-3AD203B41FA5}">
                      <a16:colId xmlns:a16="http://schemas.microsoft.com/office/drawing/2014/main" val="1628089971"/>
                    </a:ext>
                  </a:extLst>
                </a:gridCol>
              </a:tblGrid>
              <a:tr h="1008996">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gn="l" fontAlgn="base">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2 BAAI (Table 33) and associated malperfusion, it is reasonable to consider repair.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553724"/>
                  </a:ext>
                </a:extLst>
              </a:tr>
              <a:tr h="1353770">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gn="l" fontAlgn="base">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BAAI, treatment with either endovascular or open repair is reasonable and depends on degree of injury, aortic anatomy, and the patient’s overall clinical status.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194685"/>
                  </a:ext>
                </a:extLst>
              </a:tr>
              <a:tr h="1008996">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gn="l" fontAlgn="base">
                        <a:lnSpc>
                          <a:spcPct val="15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grade 3 BAAI (Table 33), it may be reasonable to consider repair to reduce risk of progression to life-threatening injury.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721357"/>
                  </a:ext>
                </a:extLst>
              </a:tr>
              <a:tr h="1698544">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3824"/>
                    </a:solidFill>
                  </a:tcPr>
                </a:tc>
                <a:tc>
                  <a:txBody>
                    <a:bodyPr/>
                    <a:lstStyle/>
                    <a:p>
                      <a:pPr marL="0" marR="0" algn="ctr" fontAlgn="base">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gn="l" fontAlgn="base">
                        <a:lnSpc>
                          <a:spcPct val="150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BAAI, the usefulness of routine application of resuscitative endovascular balloon occlusion of the aorta (REBOA) for hemorrhage control is unclear and, in some cases, may cause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920482"/>
                  </a:ext>
                </a:extLst>
              </a:tr>
            </a:tbl>
          </a:graphicData>
        </a:graphic>
      </p:graphicFrame>
    </p:spTree>
    <p:extLst>
      <p:ext uri="{BB962C8B-B14F-4D97-AF65-F5344CB8AC3E}">
        <p14:creationId xmlns:p14="http://schemas.microsoft.com/office/powerpoint/2010/main" val="3516084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172</a:t>
            </a:fld>
            <a:endParaRPr lang="en-US"/>
          </a:p>
        </p:txBody>
      </p:sp>
      <p:sp>
        <p:nvSpPr>
          <p:cNvPr id="3" name="TextBox 2">
            <a:extLst>
              <a:ext uri="{FF2B5EF4-FFF2-40B4-BE49-F238E27FC236}">
                <a16:creationId xmlns:a16="http://schemas.microsoft.com/office/drawing/2014/main" id="{5B4B49BE-EF3A-7018-7CD6-70E9418700FE}"/>
              </a:ext>
            </a:extLst>
          </p:cNvPr>
          <p:cNvSpPr txBox="1"/>
          <p:nvPr/>
        </p:nvSpPr>
        <p:spPr>
          <a:xfrm>
            <a:off x="2876549" y="1524000"/>
            <a:ext cx="8877300" cy="523220"/>
          </a:xfrm>
          <a:prstGeom prst="rect">
            <a:avLst/>
          </a:prstGeom>
          <a:noFill/>
        </p:spPr>
        <p:txBody>
          <a:bodyPr wrap="square">
            <a:spAutoFit/>
          </a:bodyPr>
          <a:lstStyle/>
          <a:p>
            <a:r>
              <a:rPr lang="en-US" sz="2800" b="1">
                <a:latin typeface="Lub Dub Medium" panose="020B0603030403020204" pitchFamily="34" charset="0"/>
              </a:rPr>
              <a:t>Table 33. Descriptions of Blunt Aortic Injury Grades</a:t>
            </a:r>
          </a:p>
        </p:txBody>
      </p:sp>
      <p:graphicFrame>
        <p:nvGraphicFramePr>
          <p:cNvPr id="2" name="Table 1">
            <a:extLst>
              <a:ext uri="{FF2B5EF4-FFF2-40B4-BE49-F238E27FC236}">
                <a16:creationId xmlns:a16="http://schemas.microsoft.com/office/drawing/2014/main" id="{6A9D9A82-E8E1-C1EC-EE4D-462394B28191}"/>
              </a:ext>
            </a:extLst>
          </p:cNvPr>
          <p:cNvGraphicFramePr>
            <a:graphicFrameLocks noGrp="1"/>
          </p:cNvGraphicFramePr>
          <p:nvPr>
            <p:extLst>
              <p:ext uri="{D42A27DB-BD31-4B8C-83A1-F6EECF244321}">
                <p14:modId xmlns:p14="http://schemas.microsoft.com/office/powerpoint/2010/main" val="1083327777"/>
              </p:ext>
            </p:extLst>
          </p:nvPr>
        </p:nvGraphicFramePr>
        <p:xfrm>
          <a:off x="1493837" y="2410062"/>
          <a:ext cx="11642725" cy="3409475"/>
        </p:xfrm>
        <a:graphic>
          <a:graphicData uri="http://schemas.openxmlformats.org/drawingml/2006/table">
            <a:tbl>
              <a:tblPr firstRow="1" firstCol="1" bandRow="1"/>
              <a:tblGrid>
                <a:gridCol w="2826854">
                  <a:extLst>
                    <a:ext uri="{9D8B030D-6E8A-4147-A177-3AD203B41FA5}">
                      <a16:colId xmlns:a16="http://schemas.microsoft.com/office/drawing/2014/main" val="2764555518"/>
                    </a:ext>
                  </a:extLst>
                </a:gridCol>
                <a:gridCol w="8815871">
                  <a:extLst>
                    <a:ext uri="{9D8B030D-6E8A-4147-A177-3AD203B41FA5}">
                      <a16:colId xmlns:a16="http://schemas.microsoft.com/office/drawing/2014/main" val="1970697112"/>
                    </a:ext>
                  </a:extLst>
                </a:gridCol>
              </a:tblGrid>
              <a:tr h="681895">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Injury Grade</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Descriptions</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282403870"/>
                  </a:ext>
                </a:extLst>
              </a:tr>
              <a:tr h="681895">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Minor intimal tear, intimal defect, or thrombus (≤10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348341"/>
                  </a:ext>
                </a:extLst>
              </a:tr>
              <a:tr h="681895">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Large intimal flap, intimal defect, or thrombus (≥10 mm in length or width)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223455"/>
                  </a:ext>
                </a:extLst>
              </a:tr>
              <a:tr h="681895">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Pseudoaneurysm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29552"/>
                  </a:ext>
                </a:extLst>
              </a:tr>
              <a:tr h="681895">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rupture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237492"/>
                  </a:ext>
                </a:extLst>
              </a:tr>
            </a:tbl>
          </a:graphicData>
        </a:graphic>
      </p:graphicFrame>
    </p:spTree>
    <p:extLst>
      <p:ext uri="{BB962C8B-B14F-4D97-AF65-F5344CB8AC3E}">
        <p14:creationId xmlns:p14="http://schemas.microsoft.com/office/powerpoint/2010/main" val="25319173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173</a:t>
            </a:fld>
            <a:endParaRPr lang="en-US"/>
          </a:p>
        </p:txBody>
      </p:sp>
      <p:sp>
        <p:nvSpPr>
          <p:cNvPr id="3" name="TextBox 2">
            <a:extLst>
              <a:ext uri="{FF2B5EF4-FFF2-40B4-BE49-F238E27FC236}">
                <a16:creationId xmlns:a16="http://schemas.microsoft.com/office/drawing/2014/main" id="{B0583A4E-2679-AF1D-7FBE-289A081F8039}"/>
              </a:ext>
            </a:extLst>
          </p:cNvPr>
          <p:cNvSpPr txBox="1"/>
          <p:nvPr/>
        </p:nvSpPr>
        <p:spPr>
          <a:xfrm>
            <a:off x="2466974" y="443805"/>
            <a:ext cx="9696451" cy="1384995"/>
          </a:xfrm>
          <a:prstGeom prst="rect">
            <a:avLst/>
          </a:prstGeom>
          <a:noFill/>
        </p:spPr>
        <p:txBody>
          <a:bodyPr wrap="square">
            <a:spAutoFit/>
          </a:bodyPr>
          <a:lstStyle/>
          <a:p>
            <a:r>
              <a:rPr lang="en-US" sz="2800" b="1">
                <a:latin typeface="Lub Dub Medium" panose="020B0603030403020204" pitchFamily="34" charset="0"/>
              </a:rPr>
              <a:t>Figure 24. Abdominal Aortic Zones of Injury for Surgical Approaches and Abdominal Zones of Injury Based on Trauma Classification. </a:t>
            </a:r>
          </a:p>
        </p:txBody>
      </p:sp>
      <p:pic>
        <p:nvPicPr>
          <p:cNvPr id="5" name="Picture 4" descr="Diagram&#10;&#10;Description automatically generated">
            <a:extLst>
              <a:ext uri="{FF2B5EF4-FFF2-40B4-BE49-F238E27FC236}">
                <a16:creationId xmlns:a16="http://schemas.microsoft.com/office/drawing/2014/main" id="{761D23C3-F230-F4E4-A50A-6F23FAFCE83D}"/>
              </a:ext>
            </a:extLst>
          </p:cNvPr>
          <p:cNvPicPr>
            <a:picLocks noChangeAspect="1"/>
          </p:cNvPicPr>
          <p:nvPr/>
        </p:nvPicPr>
        <p:blipFill>
          <a:blip r:embed="rId2"/>
          <a:stretch>
            <a:fillRect/>
          </a:stretch>
        </p:blipFill>
        <p:spPr>
          <a:xfrm>
            <a:off x="1143000" y="1828800"/>
            <a:ext cx="12344400" cy="5460310"/>
          </a:xfrm>
          <a:prstGeom prst="rect">
            <a:avLst/>
          </a:prstGeom>
        </p:spPr>
      </p:pic>
    </p:spTree>
    <p:extLst>
      <p:ext uri="{BB962C8B-B14F-4D97-AF65-F5344CB8AC3E}">
        <p14:creationId xmlns:p14="http://schemas.microsoft.com/office/powerpoint/2010/main" val="26623157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174</a:t>
            </a:fld>
            <a:endParaRPr lang="en-US"/>
          </a:p>
        </p:txBody>
      </p:sp>
      <p:sp>
        <p:nvSpPr>
          <p:cNvPr id="3" name="TextBox 2">
            <a:extLst>
              <a:ext uri="{FF2B5EF4-FFF2-40B4-BE49-F238E27FC236}">
                <a16:creationId xmlns:a16="http://schemas.microsoft.com/office/drawing/2014/main" id="{008A7BB0-AFA7-7E61-519A-FD7865B62FE9}"/>
              </a:ext>
            </a:extLst>
          </p:cNvPr>
          <p:cNvSpPr txBox="1"/>
          <p:nvPr/>
        </p:nvSpPr>
        <p:spPr>
          <a:xfrm>
            <a:off x="2562223" y="457200"/>
            <a:ext cx="9505951" cy="1200329"/>
          </a:xfrm>
          <a:prstGeom prst="rect">
            <a:avLst/>
          </a:prstGeom>
          <a:noFill/>
        </p:spPr>
        <p:txBody>
          <a:bodyPr wrap="square">
            <a:spAutoFit/>
          </a:bodyPr>
          <a:lstStyle/>
          <a:p>
            <a:r>
              <a:rPr lang="en-US" sz="3600" b="1">
                <a:latin typeface="Lub Dub Medium" panose="020B0603030403020204" pitchFamily="34" charset="0"/>
              </a:rPr>
              <a:t>Long-Term Management and Surveillance After Blunt Traumatic Aortic Injury (BTAI)</a:t>
            </a:r>
          </a:p>
        </p:txBody>
      </p:sp>
      <p:graphicFrame>
        <p:nvGraphicFramePr>
          <p:cNvPr id="2" name="Table 1">
            <a:extLst>
              <a:ext uri="{FF2B5EF4-FFF2-40B4-BE49-F238E27FC236}">
                <a16:creationId xmlns:a16="http://schemas.microsoft.com/office/drawing/2014/main" id="{EF9A308D-D07A-2523-5EB9-2618777E9B8D}"/>
              </a:ext>
            </a:extLst>
          </p:cNvPr>
          <p:cNvGraphicFramePr>
            <a:graphicFrameLocks noGrp="1"/>
          </p:cNvGraphicFramePr>
          <p:nvPr>
            <p:extLst>
              <p:ext uri="{D42A27DB-BD31-4B8C-83A1-F6EECF244321}">
                <p14:modId xmlns:p14="http://schemas.microsoft.com/office/powerpoint/2010/main" val="3681157237"/>
              </p:ext>
            </p:extLst>
          </p:nvPr>
        </p:nvGraphicFramePr>
        <p:xfrm>
          <a:off x="1717773" y="1944354"/>
          <a:ext cx="11194853" cy="4340892"/>
        </p:xfrm>
        <a:graphic>
          <a:graphicData uri="http://schemas.openxmlformats.org/drawingml/2006/table">
            <a:tbl>
              <a:tblPr firstRow="1" firstCol="1" bandRow="1"/>
              <a:tblGrid>
                <a:gridCol w="1233673">
                  <a:extLst>
                    <a:ext uri="{9D8B030D-6E8A-4147-A177-3AD203B41FA5}">
                      <a16:colId xmlns:a16="http://schemas.microsoft.com/office/drawing/2014/main" val="3195970272"/>
                    </a:ext>
                  </a:extLst>
                </a:gridCol>
                <a:gridCol w="1721769">
                  <a:extLst>
                    <a:ext uri="{9D8B030D-6E8A-4147-A177-3AD203B41FA5}">
                      <a16:colId xmlns:a16="http://schemas.microsoft.com/office/drawing/2014/main" val="3101838530"/>
                    </a:ext>
                  </a:extLst>
                </a:gridCol>
                <a:gridCol w="8239411">
                  <a:extLst>
                    <a:ext uri="{9D8B030D-6E8A-4147-A177-3AD203B41FA5}">
                      <a16:colId xmlns:a16="http://schemas.microsoft.com/office/drawing/2014/main" val="4093351490"/>
                    </a:ext>
                  </a:extLst>
                </a:gridCol>
              </a:tblGrid>
              <a:tr h="519970">
                <a:tc gridSpan="3">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Long-Term Management and Surveillance After BTAI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62600"/>
                  </a:ext>
                </a:extLst>
              </a:tr>
              <a:tr h="51997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198919"/>
                  </a:ext>
                </a:extLst>
              </a:tr>
              <a:tr h="165047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BTAI who have undergone aortic repair, surveillance imaging at intervals appropriate for the repair approach and location (see Section 7.8, “Long-Term Management and Surveillance Imaging Following AAS”)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9234"/>
                  </a:ext>
                </a:extLst>
              </a:tr>
              <a:tr h="165047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BTAI who have not undergone repair, surveillance imaging with a CT at 1 month, 6 months, and 12 months after the diagnosis and, if stable, at appropriate intervals thereafter (depending on the type and extent of the injury), may be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219153"/>
                  </a:ext>
                </a:extLst>
              </a:tr>
            </a:tbl>
          </a:graphicData>
        </a:graphic>
      </p:graphicFrame>
    </p:spTree>
    <p:extLst>
      <p:ext uri="{BB962C8B-B14F-4D97-AF65-F5344CB8AC3E}">
        <p14:creationId xmlns:p14="http://schemas.microsoft.com/office/powerpoint/2010/main" val="26963001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175</a:t>
            </a:fld>
            <a:endParaRPr lang="en-US"/>
          </a:p>
        </p:txBody>
      </p:sp>
      <p:sp>
        <p:nvSpPr>
          <p:cNvPr id="3" name="TextBox 2">
            <a:extLst>
              <a:ext uri="{FF2B5EF4-FFF2-40B4-BE49-F238E27FC236}">
                <a16:creationId xmlns:a16="http://schemas.microsoft.com/office/drawing/2014/main" id="{5CCA4431-5DF6-7F02-0AB4-4ECD46907B4F}"/>
              </a:ext>
            </a:extLst>
          </p:cNvPr>
          <p:cNvSpPr txBox="1"/>
          <p:nvPr/>
        </p:nvSpPr>
        <p:spPr>
          <a:xfrm>
            <a:off x="2386011" y="838200"/>
            <a:ext cx="9858377" cy="1200329"/>
          </a:xfrm>
          <a:prstGeom prst="rect">
            <a:avLst/>
          </a:prstGeom>
          <a:noFill/>
        </p:spPr>
        <p:txBody>
          <a:bodyPr wrap="square">
            <a:spAutoFit/>
          </a:bodyPr>
          <a:lstStyle/>
          <a:p>
            <a:r>
              <a:rPr lang="en-US" sz="3600" b="1">
                <a:latin typeface="Lub Dub Medium" panose="020B0603030403020204" pitchFamily="34" charset="0"/>
              </a:rPr>
              <a:t>Long-Term Surveillance Imaging After Aortic Dissection and IMH </a:t>
            </a:r>
          </a:p>
        </p:txBody>
      </p:sp>
      <p:graphicFrame>
        <p:nvGraphicFramePr>
          <p:cNvPr id="2" name="Table 1">
            <a:extLst>
              <a:ext uri="{FF2B5EF4-FFF2-40B4-BE49-F238E27FC236}">
                <a16:creationId xmlns:a16="http://schemas.microsoft.com/office/drawing/2014/main" id="{21A09765-1971-20FE-A915-C9BDB77C88E0}"/>
              </a:ext>
            </a:extLst>
          </p:cNvPr>
          <p:cNvGraphicFramePr>
            <a:graphicFrameLocks noGrp="1"/>
          </p:cNvGraphicFramePr>
          <p:nvPr>
            <p:extLst>
              <p:ext uri="{D42A27DB-BD31-4B8C-83A1-F6EECF244321}">
                <p14:modId xmlns:p14="http://schemas.microsoft.com/office/powerpoint/2010/main" val="3579941394"/>
              </p:ext>
            </p:extLst>
          </p:nvPr>
        </p:nvGraphicFramePr>
        <p:xfrm>
          <a:off x="2118518" y="2362200"/>
          <a:ext cx="10393363" cy="4266110"/>
        </p:xfrm>
        <a:graphic>
          <a:graphicData uri="http://schemas.openxmlformats.org/drawingml/2006/table">
            <a:tbl>
              <a:tblPr firstRow="1" firstCol="1" bandRow="1"/>
              <a:tblGrid>
                <a:gridCol w="1101696">
                  <a:extLst>
                    <a:ext uri="{9D8B030D-6E8A-4147-A177-3AD203B41FA5}">
                      <a16:colId xmlns:a16="http://schemas.microsoft.com/office/drawing/2014/main" val="3779177657"/>
                    </a:ext>
                  </a:extLst>
                </a:gridCol>
                <a:gridCol w="1604735">
                  <a:extLst>
                    <a:ext uri="{9D8B030D-6E8A-4147-A177-3AD203B41FA5}">
                      <a16:colId xmlns:a16="http://schemas.microsoft.com/office/drawing/2014/main" val="3638344645"/>
                    </a:ext>
                  </a:extLst>
                </a:gridCol>
                <a:gridCol w="7686932">
                  <a:extLst>
                    <a:ext uri="{9D8B030D-6E8A-4147-A177-3AD203B41FA5}">
                      <a16:colId xmlns:a16="http://schemas.microsoft.com/office/drawing/2014/main" val="1815737907"/>
                    </a:ext>
                  </a:extLst>
                </a:gridCol>
              </a:tblGrid>
              <a:tr h="123963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Long-Term Surveillance Imaging After Aortic Dissection and IMH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1582813"/>
                  </a:ext>
                </a:extLst>
              </a:tr>
              <a:tr h="35487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360172"/>
                  </a:ext>
                </a:extLst>
              </a:tr>
              <a:tr h="15121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an acute aortic dissection and IMH treated with either open or endovascular aortic repair and have residual aortic disease, surveillance imaging with a CT (or MRI) is recommended after 1 month, 6 months, and 12 months and then, if stable, annually thereafter.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007577"/>
                  </a:ext>
                </a:extLst>
              </a:tr>
              <a:tr h="115940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an acute aortic dissection and IMH that was managed with medical therapy alone, surveillance imaging with a CT (or MRI) is recommended after 1 month, 6 months, and 12 months and then, if stable, annually thereafter.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8884"/>
                  </a:ext>
                </a:extLst>
              </a:tr>
            </a:tbl>
          </a:graphicData>
        </a:graphic>
      </p:graphicFrame>
    </p:spTree>
    <p:extLst>
      <p:ext uri="{BB962C8B-B14F-4D97-AF65-F5344CB8AC3E}">
        <p14:creationId xmlns:p14="http://schemas.microsoft.com/office/powerpoint/2010/main" val="33091988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176</a:t>
            </a:fld>
            <a:endParaRPr lang="en-US"/>
          </a:p>
        </p:txBody>
      </p:sp>
      <p:sp>
        <p:nvSpPr>
          <p:cNvPr id="3" name="TextBox 2">
            <a:extLst>
              <a:ext uri="{FF2B5EF4-FFF2-40B4-BE49-F238E27FC236}">
                <a16:creationId xmlns:a16="http://schemas.microsoft.com/office/drawing/2014/main" id="{33639621-89AA-F2EA-5637-3519B6A07E50}"/>
              </a:ext>
            </a:extLst>
          </p:cNvPr>
          <p:cNvSpPr txBox="1"/>
          <p:nvPr/>
        </p:nvSpPr>
        <p:spPr>
          <a:xfrm>
            <a:off x="2488405" y="838200"/>
            <a:ext cx="9653589" cy="1200329"/>
          </a:xfrm>
          <a:prstGeom prst="rect">
            <a:avLst/>
          </a:prstGeom>
          <a:noFill/>
        </p:spPr>
        <p:txBody>
          <a:bodyPr wrap="square">
            <a:spAutoFit/>
          </a:bodyPr>
          <a:lstStyle/>
          <a:p>
            <a:r>
              <a:rPr lang="en-US" sz="3600" b="1">
                <a:latin typeface="Lub Dub Medium" panose="020B0603030403020204" pitchFamily="34" charset="0"/>
              </a:rPr>
              <a:t>Long-Term Management After Acute Aortic Dissection and IMH</a:t>
            </a:r>
          </a:p>
        </p:txBody>
      </p:sp>
      <p:graphicFrame>
        <p:nvGraphicFramePr>
          <p:cNvPr id="2" name="Table 1">
            <a:extLst>
              <a:ext uri="{FF2B5EF4-FFF2-40B4-BE49-F238E27FC236}">
                <a16:creationId xmlns:a16="http://schemas.microsoft.com/office/drawing/2014/main" id="{74DCA197-E6E2-CB4C-2C04-5B9E8F89CA76}"/>
              </a:ext>
            </a:extLst>
          </p:cNvPr>
          <p:cNvGraphicFramePr>
            <a:graphicFrameLocks noGrp="1"/>
          </p:cNvGraphicFramePr>
          <p:nvPr>
            <p:extLst>
              <p:ext uri="{D42A27DB-BD31-4B8C-83A1-F6EECF244321}">
                <p14:modId xmlns:p14="http://schemas.microsoft.com/office/powerpoint/2010/main" val="3405250984"/>
              </p:ext>
            </p:extLst>
          </p:nvPr>
        </p:nvGraphicFramePr>
        <p:xfrm>
          <a:off x="2482226" y="2514600"/>
          <a:ext cx="9653590" cy="3886199"/>
        </p:xfrm>
        <a:graphic>
          <a:graphicData uri="http://schemas.openxmlformats.org/drawingml/2006/table">
            <a:tbl>
              <a:tblPr firstRow="1" firstCol="1" bandRow="1"/>
              <a:tblGrid>
                <a:gridCol w="1137193">
                  <a:extLst>
                    <a:ext uri="{9D8B030D-6E8A-4147-A177-3AD203B41FA5}">
                      <a16:colId xmlns:a16="http://schemas.microsoft.com/office/drawing/2014/main" val="561400841"/>
                    </a:ext>
                  </a:extLst>
                </a:gridCol>
                <a:gridCol w="1426800">
                  <a:extLst>
                    <a:ext uri="{9D8B030D-6E8A-4147-A177-3AD203B41FA5}">
                      <a16:colId xmlns:a16="http://schemas.microsoft.com/office/drawing/2014/main" val="767617430"/>
                    </a:ext>
                  </a:extLst>
                </a:gridCol>
                <a:gridCol w="7089597">
                  <a:extLst>
                    <a:ext uri="{9D8B030D-6E8A-4147-A177-3AD203B41FA5}">
                      <a16:colId xmlns:a16="http://schemas.microsoft.com/office/drawing/2014/main" val="3929015529"/>
                    </a:ext>
                  </a:extLst>
                </a:gridCol>
              </a:tblGrid>
              <a:tr h="177052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Long-Term Management After Acute Aortic Dissection and IMH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252208"/>
                  </a:ext>
                </a:extLst>
              </a:tr>
              <a:tr h="506847">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058620"/>
                  </a:ext>
                </a:extLst>
              </a:tr>
              <a:tr h="160882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previous acute aortic dissection and IMH, whether initially treated medically or with intervention, who have chronic residual TAD and an aneurysm with a total aortic diameter of ≥5.5 cm, elective thoracic aortic repair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5951"/>
                  </a:ext>
                </a:extLst>
              </a:tr>
            </a:tbl>
          </a:graphicData>
        </a:graphic>
      </p:graphicFrame>
    </p:spTree>
    <p:extLst>
      <p:ext uri="{BB962C8B-B14F-4D97-AF65-F5344CB8AC3E}">
        <p14:creationId xmlns:p14="http://schemas.microsoft.com/office/powerpoint/2010/main" val="193625994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177</a:t>
            </a:fld>
            <a:endParaRPr lang="en-US"/>
          </a:p>
        </p:txBody>
      </p:sp>
      <p:sp>
        <p:nvSpPr>
          <p:cNvPr id="3" name="TextBox 2">
            <a:extLst>
              <a:ext uri="{FF2B5EF4-FFF2-40B4-BE49-F238E27FC236}">
                <a16:creationId xmlns:a16="http://schemas.microsoft.com/office/drawing/2014/main" id="{802F8575-BDB5-5EFB-88A5-10140B82FF02}"/>
              </a:ext>
            </a:extLst>
          </p:cNvPr>
          <p:cNvSpPr txBox="1"/>
          <p:nvPr/>
        </p:nvSpPr>
        <p:spPr>
          <a:xfrm>
            <a:off x="2488404" y="1143000"/>
            <a:ext cx="9653589" cy="1200329"/>
          </a:xfrm>
          <a:prstGeom prst="rect">
            <a:avLst/>
          </a:prstGeom>
          <a:noFill/>
        </p:spPr>
        <p:txBody>
          <a:bodyPr wrap="square">
            <a:spAutoFit/>
          </a:bodyPr>
          <a:lstStyle/>
          <a:p>
            <a:r>
              <a:rPr lang="en-US" sz="3600" b="1">
                <a:latin typeface="Lub Dub Medium" panose="020B0603030403020204" pitchFamily="34" charset="0"/>
              </a:rPr>
              <a:t>Long-Term Management and Surveillance for PAUs</a:t>
            </a:r>
          </a:p>
        </p:txBody>
      </p:sp>
      <p:graphicFrame>
        <p:nvGraphicFramePr>
          <p:cNvPr id="2" name="Table 1">
            <a:extLst>
              <a:ext uri="{FF2B5EF4-FFF2-40B4-BE49-F238E27FC236}">
                <a16:creationId xmlns:a16="http://schemas.microsoft.com/office/drawing/2014/main" id="{D71DAD6B-F34F-3FA4-CACD-7B20FBAB7B2F}"/>
              </a:ext>
            </a:extLst>
          </p:cNvPr>
          <p:cNvGraphicFramePr>
            <a:graphicFrameLocks noGrp="1"/>
          </p:cNvGraphicFramePr>
          <p:nvPr>
            <p:extLst>
              <p:ext uri="{D42A27DB-BD31-4B8C-83A1-F6EECF244321}">
                <p14:modId xmlns:p14="http://schemas.microsoft.com/office/powerpoint/2010/main" val="1765007819"/>
              </p:ext>
            </p:extLst>
          </p:nvPr>
        </p:nvGraphicFramePr>
        <p:xfrm>
          <a:off x="2859136" y="2590800"/>
          <a:ext cx="8912127" cy="4170205"/>
        </p:xfrm>
        <a:graphic>
          <a:graphicData uri="http://schemas.openxmlformats.org/drawingml/2006/table">
            <a:tbl>
              <a:tblPr firstRow="1" firstCol="1" bandRow="1"/>
              <a:tblGrid>
                <a:gridCol w="982116">
                  <a:extLst>
                    <a:ext uri="{9D8B030D-6E8A-4147-A177-3AD203B41FA5}">
                      <a16:colId xmlns:a16="http://schemas.microsoft.com/office/drawing/2014/main" val="3679932174"/>
                    </a:ext>
                  </a:extLst>
                </a:gridCol>
                <a:gridCol w="1370685">
                  <a:extLst>
                    <a:ext uri="{9D8B030D-6E8A-4147-A177-3AD203B41FA5}">
                      <a16:colId xmlns:a16="http://schemas.microsoft.com/office/drawing/2014/main" val="2554462882"/>
                    </a:ext>
                  </a:extLst>
                </a:gridCol>
                <a:gridCol w="6559326">
                  <a:extLst>
                    <a:ext uri="{9D8B030D-6E8A-4147-A177-3AD203B41FA5}">
                      <a16:colId xmlns:a16="http://schemas.microsoft.com/office/drawing/2014/main" val="1977798655"/>
                    </a:ext>
                  </a:extLst>
                </a:gridCol>
              </a:tblGrid>
              <a:tr h="441972">
                <a:tc gridSpan="3">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Long-Term Management and Surveillance for PAUs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9254152"/>
                  </a:ext>
                </a:extLst>
              </a:tr>
              <a:tr h="441972">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637656"/>
                  </a:ext>
                </a:extLst>
              </a:tr>
              <a:tr h="140289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PAU who have undergone aortic repair, surveillance imaging at intervals appropriate for the repair approach and location (see Section 6.5.6, “Surveillance After Aneurysm Repair”)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072500"/>
                  </a:ext>
                </a:extLst>
              </a:tr>
              <a:tr h="188336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PAU that is being managed medically, surveillance imaging with a CT is reasonable at 1 month after the diagnosis and, if stable, every 6 months for 2 years, and then at appropriate intervals thereafter (depending on patient age and PAU characteristics).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786884"/>
                  </a:ext>
                </a:extLst>
              </a:tr>
            </a:tbl>
          </a:graphicData>
        </a:graphic>
      </p:graphicFrame>
    </p:spTree>
    <p:extLst>
      <p:ext uri="{BB962C8B-B14F-4D97-AF65-F5344CB8AC3E}">
        <p14:creationId xmlns:p14="http://schemas.microsoft.com/office/powerpoint/2010/main" val="1040167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B0F75-4DC2-CC16-4DD0-01DBB13D2163}"/>
              </a:ext>
            </a:extLst>
          </p:cNvPr>
          <p:cNvSpPr>
            <a:spLocks noGrp="1"/>
          </p:cNvSpPr>
          <p:nvPr>
            <p:ph type="sldNum" sz="quarter" idx="4"/>
          </p:nvPr>
        </p:nvSpPr>
        <p:spPr/>
        <p:txBody>
          <a:bodyPr/>
          <a:lstStyle/>
          <a:p>
            <a:fld id="{01CD3B2E-BC1C-6C4D-9D91-A67B950EE325}" type="slidenum">
              <a:rPr lang="en-US" smtClean="0"/>
              <a:pPr/>
              <a:t>178</a:t>
            </a:fld>
            <a:endParaRPr lang="en-US"/>
          </a:p>
        </p:txBody>
      </p:sp>
      <p:sp>
        <p:nvSpPr>
          <p:cNvPr id="5" name="TextBox 4">
            <a:extLst>
              <a:ext uri="{FF2B5EF4-FFF2-40B4-BE49-F238E27FC236}">
                <a16:creationId xmlns:a16="http://schemas.microsoft.com/office/drawing/2014/main" id="{47C66F4B-7F03-0372-5BDC-94B721712249}"/>
              </a:ext>
            </a:extLst>
          </p:cNvPr>
          <p:cNvSpPr txBox="1"/>
          <p:nvPr/>
        </p:nvSpPr>
        <p:spPr>
          <a:xfrm>
            <a:off x="2905125" y="3299192"/>
            <a:ext cx="8820150" cy="1631216"/>
          </a:xfrm>
          <a:prstGeom prst="rect">
            <a:avLst/>
          </a:prstGeom>
          <a:noFill/>
        </p:spPr>
        <p:txBody>
          <a:bodyPr wrap="square">
            <a:spAutoFit/>
          </a:bodyPr>
          <a:lstStyle/>
          <a:p>
            <a:pPr algn="ctr"/>
            <a:r>
              <a:rPr lang="en-US" sz="5000">
                <a:effectLst/>
                <a:latin typeface="Lub Dub Heavy" panose="020B0903030403020204" pitchFamily="34" charset="0"/>
                <a:ea typeface="Times New Roman" panose="02020603050405020304" pitchFamily="18" charset="0"/>
              </a:rPr>
              <a:t>Pregnancy in Patients With Aortopathy</a:t>
            </a:r>
            <a:endParaRPr lang="en-US" sz="5000">
              <a:latin typeface="Lub Dub Heavy" panose="020B0903030403020204" pitchFamily="34" charset="0"/>
            </a:endParaRPr>
          </a:p>
        </p:txBody>
      </p:sp>
    </p:spTree>
    <p:extLst>
      <p:ext uri="{BB962C8B-B14F-4D97-AF65-F5344CB8AC3E}">
        <p14:creationId xmlns:p14="http://schemas.microsoft.com/office/powerpoint/2010/main" val="2773238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179</a:t>
            </a:fld>
            <a:endParaRPr lang="en-US"/>
          </a:p>
        </p:txBody>
      </p:sp>
      <p:sp>
        <p:nvSpPr>
          <p:cNvPr id="3" name="TextBox 2">
            <a:extLst>
              <a:ext uri="{FF2B5EF4-FFF2-40B4-BE49-F238E27FC236}">
                <a16:creationId xmlns:a16="http://schemas.microsoft.com/office/drawing/2014/main" id="{D2680D71-E30F-C3FB-0563-F0DB8CB2F8BB}"/>
              </a:ext>
            </a:extLst>
          </p:cNvPr>
          <p:cNvSpPr txBox="1"/>
          <p:nvPr/>
        </p:nvSpPr>
        <p:spPr>
          <a:xfrm>
            <a:off x="2958702" y="304800"/>
            <a:ext cx="8712996" cy="1200329"/>
          </a:xfrm>
          <a:prstGeom prst="rect">
            <a:avLst/>
          </a:prstGeom>
          <a:noFill/>
        </p:spPr>
        <p:txBody>
          <a:bodyPr wrap="square">
            <a:spAutoFit/>
          </a:bodyPr>
          <a:lstStyle/>
          <a:p>
            <a:r>
              <a:rPr lang="en-US" sz="3600" b="1" dirty="0">
                <a:latin typeface="Lub Dub Medium" panose="020B0603030403020204" pitchFamily="34" charset="0"/>
              </a:rPr>
              <a:t>Counseling and Management of Aortic Disease in Pregnancy and Postpartum</a:t>
            </a:r>
          </a:p>
        </p:txBody>
      </p:sp>
      <p:graphicFrame>
        <p:nvGraphicFramePr>
          <p:cNvPr id="2" name="Table 1">
            <a:extLst>
              <a:ext uri="{FF2B5EF4-FFF2-40B4-BE49-F238E27FC236}">
                <a16:creationId xmlns:a16="http://schemas.microsoft.com/office/drawing/2014/main" id="{8DDE51F3-2B54-D5D9-DE9E-453DE36DBCD4}"/>
              </a:ext>
            </a:extLst>
          </p:cNvPr>
          <p:cNvGraphicFramePr>
            <a:graphicFrameLocks noGrp="1"/>
          </p:cNvGraphicFramePr>
          <p:nvPr>
            <p:extLst>
              <p:ext uri="{D42A27DB-BD31-4B8C-83A1-F6EECF244321}">
                <p14:modId xmlns:p14="http://schemas.microsoft.com/office/powerpoint/2010/main" val="3967126428"/>
              </p:ext>
            </p:extLst>
          </p:nvPr>
        </p:nvGraphicFramePr>
        <p:xfrm>
          <a:off x="1924049" y="1828800"/>
          <a:ext cx="10782301" cy="5451280"/>
        </p:xfrm>
        <a:graphic>
          <a:graphicData uri="http://schemas.openxmlformats.org/drawingml/2006/table">
            <a:tbl>
              <a:tblPr firstRow="1" firstCol="1" bandRow="1"/>
              <a:tblGrid>
                <a:gridCol w="873366">
                  <a:extLst>
                    <a:ext uri="{9D8B030D-6E8A-4147-A177-3AD203B41FA5}">
                      <a16:colId xmlns:a16="http://schemas.microsoft.com/office/drawing/2014/main" val="1660812207"/>
                    </a:ext>
                  </a:extLst>
                </a:gridCol>
                <a:gridCol w="1274468">
                  <a:extLst>
                    <a:ext uri="{9D8B030D-6E8A-4147-A177-3AD203B41FA5}">
                      <a16:colId xmlns:a16="http://schemas.microsoft.com/office/drawing/2014/main" val="1599096921"/>
                    </a:ext>
                  </a:extLst>
                </a:gridCol>
                <a:gridCol w="8634467">
                  <a:extLst>
                    <a:ext uri="{9D8B030D-6E8A-4147-A177-3AD203B41FA5}">
                      <a16:colId xmlns:a16="http://schemas.microsoft.com/office/drawing/2014/main" val="555693404"/>
                    </a:ext>
                  </a:extLst>
                </a:gridCol>
              </a:tblGrid>
              <a:tr h="57331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Counseling and Management of Aortic Disease in Pregnancy and Postpartum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1097897"/>
                  </a:ext>
                </a:extLst>
              </a:tr>
              <a:tr h="5733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36918"/>
                  </a:ext>
                </a:extLst>
              </a:tr>
              <a:tr h="57331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cs typeface="Times New Roman" panose="02020603050405020304" pitchFamily="18" charset="0"/>
                        </a:rPr>
                        <a:t>Prepregnancy</a:t>
                      </a:r>
                      <a:endParaRPr lang="en-US" sz="1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marR="0" algn="ctr">
                        <a:lnSpc>
                          <a:spcPct val="200000"/>
                        </a:lnSpc>
                        <a:spcBef>
                          <a:spcPts val="0"/>
                        </a:spcBef>
                        <a:spcAft>
                          <a:spcPts val="0"/>
                        </a:spcAft>
                      </a:pPr>
                      <a:r>
                        <a:rPr lang="en-US" sz="1800" b="1"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6532038"/>
                  </a:ext>
                </a:extLst>
              </a:tr>
              <a:tr h="142286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genetic aortopathies attributable to syndromic (Marfan syndrome, Loeys-Dietz syndrome, vascular Ehlers-Danlos syndrome) and nsHTAD and who are contemplating pregnancy, genetic counseling before pregnancy to discuss the heritable nature of their condition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249686"/>
                  </a:ext>
                </a:extLst>
              </a:tr>
              <a:tr h="106106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syndromic and  nsHTAD, Turner syndrome, BAV with aortic dilation, and other aortopathy conditions, aortic imaging (with TTE, MRI or CT, or both as appropriate) before pregnancy is recommended to determine aortic diameters.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62566"/>
                  </a:ext>
                </a:extLst>
              </a:tr>
              <a:tr h="106106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syndromic and nsHTAD, Turner syndrome, BAV with aortic dilation, and other aortopathy conditions, who are contemplating pregnancy, counseling about the risks of aortic dissection related to pregnancy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47440"/>
                  </a:ext>
                </a:extLst>
              </a:tr>
            </a:tbl>
          </a:graphicData>
        </a:graphic>
      </p:graphicFrame>
    </p:spTree>
    <p:extLst>
      <p:ext uri="{BB962C8B-B14F-4D97-AF65-F5344CB8AC3E}">
        <p14:creationId xmlns:p14="http://schemas.microsoft.com/office/powerpoint/2010/main" val="273089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A574DA-7DD1-3FDB-16A3-4EBF9E41DD47}"/>
              </a:ext>
            </a:extLst>
          </p:cNvPr>
          <p:cNvSpPr>
            <a:spLocks noGrp="1"/>
          </p:cNvSpPr>
          <p:nvPr>
            <p:ph type="sldNum" sz="quarter" idx="4"/>
          </p:nvPr>
        </p:nvSpPr>
        <p:spPr/>
        <p:txBody>
          <a:bodyPr/>
          <a:lstStyle/>
          <a:p>
            <a:fld id="{01CD3B2E-BC1C-6C4D-9D91-A67B950EE325}" type="slidenum">
              <a:rPr lang="en-US" smtClean="0"/>
              <a:pPr/>
              <a:t>18</a:t>
            </a:fld>
            <a:endParaRPr lang="en-US"/>
          </a:p>
        </p:txBody>
      </p:sp>
      <p:pic>
        <p:nvPicPr>
          <p:cNvPr id="7" name="Picture 6">
            <a:extLst>
              <a:ext uri="{FF2B5EF4-FFF2-40B4-BE49-F238E27FC236}">
                <a16:creationId xmlns:a16="http://schemas.microsoft.com/office/drawing/2014/main" id="{A2A5A7AE-BE29-BC54-6ABE-82007930D125}"/>
              </a:ext>
            </a:extLst>
          </p:cNvPr>
          <p:cNvPicPr>
            <a:picLocks noChangeAspect="1"/>
          </p:cNvPicPr>
          <p:nvPr/>
        </p:nvPicPr>
        <p:blipFill>
          <a:blip r:embed="rId2"/>
          <a:stretch>
            <a:fillRect/>
          </a:stretch>
        </p:blipFill>
        <p:spPr>
          <a:xfrm>
            <a:off x="4648200" y="1143000"/>
            <a:ext cx="7017156" cy="5943600"/>
          </a:xfrm>
          <a:prstGeom prst="rect">
            <a:avLst/>
          </a:prstGeom>
        </p:spPr>
      </p:pic>
      <p:sp>
        <p:nvSpPr>
          <p:cNvPr id="9" name="TextBox 8">
            <a:extLst>
              <a:ext uri="{FF2B5EF4-FFF2-40B4-BE49-F238E27FC236}">
                <a16:creationId xmlns:a16="http://schemas.microsoft.com/office/drawing/2014/main" id="{DB55FC84-EEE3-ECC1-C549-9A08ACD1FBE6}"/>
              </a:ext>
            </a:extLst>
          </p:cNvPr>
          <p:cNvSpPr txBox="1"/>
          <p:nvPr/>
        </p:nvSpPr>
        <p:spPr>
          <a:xfrm>
            <a:off x="381000" y="1524000"/>
            <a:ext cx="2895600" cy="3108543"/>
          </a:xfrm>
          <a:prstGeom prst="rect">
            <a:avLst/>
          </a:prstGeom>
          <a:noFill/>
        </p:spPr>
        <p:txBody>
          <a:bodyPr wrap="square">
            <a:spAutoFit/>
          </a:bodyPr>
          <a:lstStyle/>
          <a:p>
            <a:r>
              <a:rPr lang="en-US" sz="2800" b="1">
                <a:latin typeface="Lub Dub Medium" panose="020B0603030403020204" pitchFamily="34" charset="0"/>
              </a:rPr>
              <a:t>Figure 2. A Simplified Diagram Depicting the Key Histologic Components of the Aortic Wall. </a:t>
            </a:r>
          </a:p>
        </p:txBody>
      </p:sp>
    </p:spTree>
    <p:extLst>
      <p:ext uri="{BB962C8B-B14F-4D97-AF65-F5344CB8AC3E}">
        <p14:creationId xmlns:p14="http://schemas.microsoft.com/office/powerpoint/2010/main" val="9893701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180</a:t>
            </a:fld>
            <a:endParaRPr lang="en-US"/>
          </a:p>
        </p:txBody>
      </p:sp>
      <p:sp>
        <p:nvSpPr>
          <p:cNvPr id="3" name="TextBox 2">
            <a:extLst>
              <a:ext uri="{FF2B5EF4-FFF2-40B4-BE49-F238E27FC236}">
                <a16:creationId xmlns:a16="http://schemas.microsoft.com/office/drawing/2014/main" id="{F8D5B43B-BBB6-C5A6-9534-A340B71A56EE}"/>
              </a:ext>
            </a:extLst>
          </p:cNvPr>
          <p:cNvSpPr txBox="1"/>
          <p:nvPr/>
        </p:nvSpPr>
        <p:spPr>
          <a:xfrm>
            <a:off x="2203250" y="381000"/>
            <a:ext cx="10223898" cy="1200329"/>
          </a:xfrm>
          <a:prstGeom prst="rect">
            <a:avLst/>
          </a:prstGeom>
          <a:noFill/>
        </p:spPr>
        <p:txBody>
          <a:bodyPr wrap="square">
            <a:spAutoFit/>
          </a:bodyPr>
          <a:lstStyle/>
          <a:p>
            <a:r>
              <a:rPr lang="en-US" sz="3600" b="1" dirty="0">
                <a:latin typeface="Lub Dub Medium" panose="020B0603030403020204" pitchFamily="34" charset="0"/>
              </a:rPr>
              <a:t>Counseling and Management of Aortic Disease in Pregnancy and Postpartum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D6799B54-4031-E88C-6DC9-F11FC966032E}"/>
              </a:ext>
            </a:extLst>
          </p:cNvPr>
          <p:cNvGraphicFramePr>
            <a:graphicFrameLocks noGrp="1"/>
          </p:cNvGraphicFramePr>
          <p:nvPr>
            <p:extLst>
              <p:ext uri="{D42A27DB-BD31-4B8C-83A1-F6EECF244321}">
                <p14:modId xmlns:p14="http://schemas.microsoft.com/office/powerpoint/2010/main" val="35215385"/>
              </p:ext>
            </p:extLst>
          </p:nvPr>
        </p:nvGraphicFramePr>
        <p:xfrm>
          <a:off x="1866900" y="1676400"/>
          <a:ext cx="10896599" cy="5737463"/>
        </p:xfrm>
        <a:graphic>
          <a:graphicData uri="http://schemas.openxmlformats.org/drawingml/2006/table">
            <a:tbl>
              <a:tblPr firstRow="1" firstCol="1" bandRow="1"/>
              <a:tblGrid>
                <a:gridCol w="882624">
                  <a:extLst>
                    <a:ext uri="{9D8B030D-6E8A-4147-A177-3AD203B41FA5}">
                      <a16:colId xmlns:a16="http://schemas.microsoft.com/office/drawing/2014/main" val="4019249454"/>
                    </a:ext>
                  </a:extLst>
                </a:gridCol>
                <a:gridCol w="1287978">
                  <a:extLst>
                    <a:ext uri="{9D8B030D-6E8A-4147-A177-3AD203B41FA5}">
                      <a16:colId xmlns:a16="http://schemas.microsoft.com/office/drawing/2014/main" val="3806123932"/>
                    </a:ext>
                  </a:extLst>
                </a:gridCol>
                <a:gridCol w="8725997">
                  <a:extLst>
                    <a:ext uri="{9D8B030D-6E8A-4147-A177-3AD203B41FA5}">
                      <a16:colId xmlns:a16="http://schemas.microsoft.com/office/drawing/2014/main" val="2285917569"/>
                    </a:ext>
                  </a:extLst>
                </a:gridCol>
              </a:tblGrid>
              <a:tr h="537223">
                <a:tc gridSpan="3">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During 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7977044"/>
                  </a:ext>
                </a:extLst>
              </a:tr>
              <a:tr h="133330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aneurysms, or at increased risk of aortic dissection, or both, it is recommended that pregnancy be managed by a multidisciplinary team including a maternal fetal medicine specialist and cardiologist, and, if logistically feasible, that delivery be planned in a hospital where the capability for emergency aortic repair is available.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230358"/>
                  </a:ext>
                </a:extLst>
              </a:tr>
              <a:tr h="65524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aortopathies who are pregnant, guideline-directed treatment of hypertension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676608"/>
                  </a:ext>
                </a:extLst>
              </a:tr>
              <a:tr h="65524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syndromic and  nsHTAD, beta-blocker therapy during pregnancy and postpartum is recommended, unless contraindicated.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88659"/>
                  </a:ext>
                </a:extLst>
              </a:tr>
              <a:tr h="133330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7"/>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an aortopathic condition or a dilated aortic root or ascending aorta, surveillance TTE to monitor aortic diameters and aortic valve function is recommended each trimester and again several weeks postpartum, although imaging may be more frequent depending on aortic diameter, aortic growth rate, and underlying condition.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32814"/>
                  </a:ext>
                </a:extLst>
              </a:tr>
              <a:tr h="99427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8"/>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aortic disease who require surveillance imaging of the aortic arch, descending, abdominal aorta, or all 3, MRI without gadolinium is recommended over CT to avoid radiation exposure to the fetus.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464095"/>
                  </a:ext>
                </a:extLst>
              </a:tr>
            </a:tbl>
          </a:graphicData>
        </a:graphic>
      </p:graphicFrame>
    </p:spTree>
    <p:extLst>
      <p:ext uri="{BB962C8B-B14F-4D97-AF65-F5344CB8AC3E}">
        <p14:creationId xmlns:p14="http://schemas.microsoft.com/office/powerpoint/2010/main" val="10356557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181</a:t>
            </a:fld>
            <a:endParaRPr lang="en-US"/>
          </a:p>
        </p:txBody>
      </p:sp>
      <p:sp>
        <p:nvSpPr>
          <p:cNvPr id="3" name="TextBox 2">
            <a:extLst>
              <a:ext uri="{FF2B5EF4-FFF2-40B4-BE49-F238E27FC236}">
                <a16:creationId xmlns:a16="http://schemas.microsoft.com/office/drawing/2014/main" id="{603CBB18-DC7A-6695-1D51-E187613DC2EF}"/>
              </a:ext>
            </a:extLst>
          </p:cNvPr>
          <p:cNvSpPr txBox="1"/>
          <p:nvPr/>
        </p:nvSpPr>
        <p:spPr>
          <a:xfrm>
            <a:off x="2130324" y="1219200"/>
            <a:ext cx="10369750" cy="646331"/>
          </a:xfrm>
          <a:prstGeom prst="rect">
            <a:avLst/>
          </a:prstGeom>
          <a:noFill/>
        </p:spPr>
        <p:txBody>
          <a:bodyPr wrap="square">
            <a:spAutoFit/>
          </a:bodyPr>
          <a:lstStyle/>
          <a:p>
            <a:r>
              <a:rPr lang="en-US" sz="3600" b="1">
                <a:latin typeface="Lub Dub Medium" panose="020B0603030403020204" pitchFamily="34" charset="0"/>
              </a:rPr>
              <a:t>Delivery in Pregnant Patients With Aortopathy</a:t>
            </a:r>
          </a:p>
        </p:txBody>
      </p:sp>
      <p:graphicFrame>
        <p:nvGraphicFramePr>
          <p:cNvPr id="5" name="Table 4">
            <a:extLst>
              <a:ext uri="{FF2B5EF4-FFF2-40B4-BE49-F238E27FC236}">
                <a16:creationId xmlns:a16="http://schemas.microsoft.com/office/drawing/2014/main" id="{F3D25B50-7D31-47C4-028E-AA862ADD1A62}"/>
              </a:ext>
            </a:extLst>
          </p:cNvPr>
          <p:cNvGraphicFramePr>
            <a:graphicFrameLocks noGrp="1"/>
          </p:cNvGraphicFramePr>
          <p:nvPr>
            <p:extLst>
              <p:ext uri="{D42A27DB-BD31-4B8C-83A1-F6EECF244321}">
                <p14:modId xmlns:p14="http://schemas.microsoft.com/office/powerpoint/2010/main" val="1625717571"/>
              </p:ext>
            </p:extLst>
          </p:nvPr>
        </p:nvGraphicFramePr>
        <p:xfrm>
          <a:off x="3051273" y="2153142"/>
          <a:ext cx="8527853" cy="3923316"/>
        </p:xfrm>
        <a:graphic>
          <a:graphicData uri="http://schemas.openxmlformats.org/drawingml/2006/table">
            <a:tbl>
              <a:tblPr firstRow="1" firstCol="1" bandRow="1"/>
              <a:tblGrid>
                <a:gridCol w="852786">
                  <a:extLst>
                    <a:ext uri="{9D8B030D-6E8A-4147-A177-3AD203B41FA5}">
                      <a16:colId xmlns:a16="http://schemas.microsoft.com/office/drawing/2014/main" val="1982390906"/>
                    </a:ext>
                  </a:extLst>
                </a:gridCol>
                <a:gridCol w="844258">
                  <a:extLst>
                    <a:ext uri="{9D8B030D-6E8A-4147-A177-3AD203B41FA5}">
                      <a16:colId xmlns:a16="http://schemas.microsoft.com/office/drawing/2014/main" val="1693074765"/>
                    </a:ext>
                  </a:extLst>
                </a:gridCol>
                <a:gridCol w="6830809">
                  <a:extLst>
                    <a:ext uri="{9D8B030D-6E8A-4147-A177-3AD203B41FA5}">
                      <a16:colId xmlns:a16="http://schemas.microsoft.com/office/drawing/2014/main" val="350876239"/>
                    </a:ext>
                  </a:extLst>
                </a:gridCol>
              </a:tblGrid>
              <a:tr h="625519">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Delivery in Pregnant Patients With Aortopathy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9894316"/>
                  </a:ext>
                </a:extLst>
              </a:tr>
              <a:tr h="625519">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376548"/>
                  </a:ext>
                </a:extLst>
              </a:tr>
              <a:tr h="133613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 history of chronic aortic dissection, cesarean delivery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05044"/>
                  </a:ext>
                </a:extLst>
              </a:tr>
              <a:tr h="133613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an aortopathy and an aortic diameter of &lt;4.0 cm, vaginal delivery (when otherwise appropriate)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220368"/>
                  </a:ext>
                </a:extLst>
              </a:tr>
            </a:tbl>
          </a:graphicData>
        </a:graphic>
      </p:graphicFrame>
    </p:spTree>
    <p:extLst>
      <p:ext uri="{BB962C8B-B14F-4D97-AF65-F5344CB8AC3E}">
        <p14:creationId xmlns:p14="http://schemas.microsoft.com/office/powerpoint/2010/main" val="32635366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182</a:t>
            </a:fld>
            <a:endParaRPr lang="en-US"/>
          </a:p>
        </p:txBody>
      </p:sp>
      <p:sp>
        <p:nvSpPr>
          <p:cNvPr id="3" name="TextBox 2">
            <a:extLst>
              <a:ext uri="{FF2B5EF4-FFF2-40B4-BE49-F238E27FC236}">
                <a16:creationId xmlns:a16="http://schemas.microsoft.com/office/drawing/2014/main" id="{66DDF7F3-8234-A6A0-F76B-B472385FC726}"/>
              </a:ext>
            </a:extLst>
          </p:cNvPr>
          <p:cNvSpPr txBox="1"/>
          <p:nvPr/>
        </p:nvSpPr>
        <p:spPr>
          <a:xfrm>
            <a:off x="3427360" y="914400"/>
            <a:ext cx="7775676" cy="1200329"/>
          </a:xfrm>
          <a:prstGeom prst="rect">
            <a:avLst/>
          </a:prstGeom>
          <a:noFill/>
        </p:spPr>
        <p:txBody>
          <a:bodyPr wrap="square">
            <a:spAutoFit/>
          </a:bodyPr>
          <a:lstStyle/>
          <a:p>
            <a:r>
              <a:rPr lang="en-US" sz="3600" b="1">
                <a:latin typeface="Lub Dub Medium" panose="020B0603030403020204" pitchFamily="34" charset="0"/>
              </a:rPr>
              <a:t>Delivery in Pregnant Patients With Aortopathy (con’t.)</a:t>
            </a:r>
          </a:p>
        </p:txBody>
      </p:sp>
      <p:graphicFrame>
        <p:nvGraphicFramePr>
          <p:cNvPr id="5" name="Table 4">
            <a:extLst>
              <a:ext uri="{FF2B5EF4-FFF2-40B4-BE49-F238E27FC236}">
                <a16:creationId xmlns:a16="http://schemas.microsoft.com/office/drawing/2014/main" id="{FBE7E7C1-D815-6D63-AC99-7A696A985F0E}"/>
              </a:ext>
            </a:extLst>
          </p:cNvPr>
          <p:cNvGraphicFramePr>
            <a:graphicFrameLocks noGrp="1"/>
          </p:cNvGraphicFramePr>
          <p:nvPr>
            <p:extLst>
              <p:ext uri="{D42A27DB-BD31-4B8C-83A1-F6EECF244321}">
                <p14:modId xmlns:p14="http://schemas.microsoft.com/office/powerpoint/2010/main" val="2434539756"/>
              </p:ext>
            </p:extLst>
          </p:nvPr>
        </p:nvGraphicFramePr>
        <p:xfrm>
          <a:off x="2898872" y="2438400"/>
          <a:ext cx="8832653" cy="4151723"/>
        </p:xfrm>
        <a:graphic>
          <a:graphicData uri="http://schemas.openxmlformats.org/drawingml/2006/table">
            <a:tbl>
              <a:tblPr firstRow="1" firstCol="1" bandRow="1"/>
              <a:tblGrid>
                <a:gridCol w="883266">
                  <a:extLst>
                    <a:ext uri="{9D8B030D-6E8A-4147-A177-3AD203B41FA5}">
                      <a16:colId xmlns:a16="http://schemas.microsoft.com/office/drawing/2014/main" val="1719045763"/>
                    </a:ext>
                  </a:extLst>
                </a:gridCol>
                <a:gridCol w="874433">
                  <a:extLst>
                    <a:ext uri="{9D8B030D-6E8A-4147-A177-3AD203B41FA5}">
                      <a16:colId xmlns:a16="http://schemas.microsoft.com/office/drawing/2014/main" val="691578148"/>
                    </a:ext>
                  </a:extLst>
                </a:gridCol>
                <a:gridCol w="7074954">
                  <a:extLst>
                    <a:ext uri="{9D8B030D-6E8A-4147-A177-3AD203B41FA5}">
                      <a16:colId xmlns:a16="http://schemas.microsoft.com/office/drawing/2014/main" val="3002721124"/>
                    </a:ext>
                  </a:extLst>
                </a:gridCol>
              </a:tblGrid>
              <a:tr h="115386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 diameter of the aortic root, ascending aorta, or both, of ≥ 4.5 cm, cesarean delivery is reasonable.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325602"/>
                  </a:ext>
                </a:extLst>
              </a:tr>
              <a:tr h="176753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a diameter of the aortic root, ascending aorta, or both, of 4.0 cm to 4.5 cm, vaginal delivery with regional anesthesia, expedited second stage, and assisted delivery may be reasonable.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92128"/>
                  </a:ext>
                </a:extLst>
              </a:tr>
              <a:tr h="123032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pregnant patients with syndromic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nsHTAD</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a diameter of the aortic root, ascending aorta, or both, of 4.0 cm to 4.5 cm, cesarean delivery may be considered.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379497"/>
                  </a:ext>
                </a:extLst>
              </a:tr>
            </a:tbl>
          </a:graphicData>
        </a:graphic>
      </p:graphicFrame>
    </p:spTree>
    <p:extLst>
      <p:ext uri="{BB962C8B-B14F-4D97-AF65-F5344CB8AC3E}">
        <p14:creationId xmlns:p14="http://schemas.microsoft.com/office/powerpoint/2010/main" val="5924200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183</a:t>
            </a:fld>
            <a:endParaRPr lang="en-US"/>
          </a:p>
        </p:txBody>
      </p:sp>
      <p:sp>
        <p:nvSpPr>
          <p:cNvPr id="3" name="TextBox 2">
            <a:extLst>
              <a:ext uri="{FF2B5EF4-FFF2-40B4-BE49-F238E27FC236}">
                <a16:creationId xmlns:a16="http://schemas.microsoft.com/office/drawing/2014/main" id="{4EA1E16A-BE11-C91D-741C-E017152A86C1}"/>
              </a:ext>
            </a:extLst>
          </p:cNvPr>
          <p:cNvSpPr txBox="1"/>
          <p:nvPr/>
        </p:nvSpPr>
        <p:spPr>
          <a:xfrm>
            <a:off x="2627262" y="990600"/>
            <a:ext cx="9375876" cy="1200329"/>
          </a:xfrm>
          <a:prstGeom prst="rect">
            <a:avLst/>
          </a:prstGeom>
          <a:noFill/>
        </p:spPr>
        <p:txBody>
          <a:bodyPr wrap="square">
            <a:spAutoFit/>
          </a:bodyPr>
          <a:lstStyle/>
          <a:p>
            <a:r>
              <a:rPr lang="en-US" sz="3600" b="1">
                <a:latin typeface="Lub Dub Medium" panose="020B0603030403020204" pitchFamily="34" charset="0"/>
              </a:rPr>
              <a:t>Surgery Before Pregnancy in Women With Aortic Disease </a:t>
            </a:r>
          </a:p>
        </p:txBody>
      </p:sp>
      <p:graphicFrame>
        <p:nvGraphicFramePr>
          <p:cNvPr id="2" name="Table 1">
            <a:extLst>
              <a:ext uri="{FF2B5EF4-FFF2-40B4-BE49-F238E27FC236}">
                <a16:creationId xmlns:a16="http://schemas.microsoft.com/office/drawing/2014/main" id="{65F65A40-B7D0-7BA0-8B71-83EDC2012F21}"/>
              </a:ext>
            </a:extLst>
          </p:cNvPr>
          <p:cNvGraphicFramePr>
            <a:graphicFrameLocks noGrp="1"/>
          </p:cNvGraphicFramePr>
          <p:nvPr>
            <p:extLst>
              <p:ext uri="{D42A27DB-BD31-4B8C-83A1-F6EECF244321}">
                <p14:modId xmlns:p14="http://schemas.microsoft.com/office/powerpoint/2010/main" val="1228999705"/>
              </p:ext>
            </p:extLst>
          </p:nvPr>
        </p:nvGraphicFramePr>
        <p:xfrm>
          <a:off x="2174973" y="2438400"/>
          <a:ext cx="10280453" cy="4864020"/>
        </p:xfrm>
        <a:graphic>
          <a:graphicData uri="http://schemas.openxmlformats.org/drawingml/2006/table">
            <a:tbl>
              <a:tblPr firstRow="1" firstCol="1" bandRow="1"/>
              <a:tblGrid>
                <a:gridCol w="1028046">
                  <a:extLst>
                    <a:ext uri="{9D8B030D-6E8A-4147-A177-3AD203B41FA5}">
                      <a16:colId xmlns:a16="http://schemas.microsoft.com/office/drawing/2014/main" val="2083537684"/>
                    </a:ext>
                  </a:extLst>
                </a:gridCol>
                <a:gridCol w="1017765">
                  <a:extLst>
                    <a:ext uri="{9D8B030D-6E8A-4147-A177-3AD203B41FA5}">
                      <a16:colId xmlns:a16="http://schemas.microsoft.com/office/drawing/2014/main" val="2012297044"/>
                    </a:ext>
                  </a:extLst>
                </a:gridCol>
                <a:gridCol w="8234642">
                  <a:extLst>
                    <a:ext uri="{9D8B030D-6E8A-4147-A177-3AD203B41FA5}">
                      <a16:colId xmlns:a16="http://schemas.microsoft.com/office/drawing/2014/main" val="2747535839"/>
                    </a:ext>
                  </a:extLst>
                </a:gridCol>
              </a:tblGrid>
              <a:tr h="57696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Surgery Before Pregnancy in Women With Aortic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1225457"/>
                  </a:ext>
                </a:extLst>
              </a:tr>
              <a:tr h="36001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70293"/>
                  </a:ext>
                </a:extLst>
              </a:tr>
              <a:tr h="70371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9F0"/>
                    </a:solidFill>
                  </a:tcPr>
                </a:tc>
                <a:tc>
                  <a:txBody>
                    <a:bodyPr/>
                    <a:lstStyle/>
                    <a:p>
                      <a:pPr marL="342900" marR="0" lvl="0" indent="-342900">
                        <a:lnSpc>
                          <a:spcPct val="107000"/>
                        </a:lnSpc>
                        <a:spcBef>
                          <a:spcPts val="0"/>
                        </a:spcBef>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and an aortic root diameter of &gt;4.5 cm, aortic surgery before pregnancy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8735159"/>
                  </a:ext>
                </a:extLst>
              </a:tr>
              <a:tr h="106781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a:lnSpc>
                          <a:spcPct val="107000"/>
                        </a:lnSpc>
                        <a:spcBef>
                          <a:spcPts val="0"/>
                        </a:spcBef>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If the aortic root diameter is 4.0 cm to 4.5 cm, aortic surgery before pregnancy may be considered, especially if there are risk factors for aortic dissection (ie, rapid aortic growth of ≥0.3 cm/y or a family history of aortic dissection).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70313"/>
                  </a:ext>
                </a:extLst>
              </a:tr>
              <a:tr h="75137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attributable to pathogenic variants in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TGFB3</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and an aortic diameter of ≥4.5 cm, surgery before pregnancy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465652"/>
                  </a:ext>
                </a:extLst>
              </a:tr>
              <a:tr h="1234389">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a:lnSpc>
                          <a:spcPct val="107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If the Loeys-Dietz syndrome is attributable to pathogenic variants in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TGFBR1</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TGFBR2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SMAD3</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and the aortic diameter is ≥4.0 cm, surgery before pregnancy may be considered.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325454"/>
                  </a:ext>
                </a:extLst>
              </a:tr>
            </a:tbl>
          </a:graphicData>
        </a:graphic>
      </p:graphicFrame>
    </p:spTree>
    <p:extLst>
      <p:ext uri="{BB962C8B-B14F-4D97-AF65-F5344CB8AC3E}">
        <p14:creationId xmlns:p14="http://schemas.microsoft.com/office/powerpoint/2010/main" val="23032595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184</a:t>
            </a:fld>
            <a:endParaRPr lang="en-US"/>
          </a:p>
        </p:txBody>
      </p:sp>
      <p:sp>
        <p:nvSpPr>
          <p:cNvPr id="3" name="TextBox 2">
            <a:extLst>
              <a:ext uri="{FF2B5EF4-FFF2-40B4-BE49-F238E27FC236}">
                <a16:creationId xmlns:a16="http://schemas.microsoft.com/office/drawing/2014/main" id="{73DA6246-F6AD-5815-B868-9FF6F093C2BB}"/>
              </a:ext>
            </a:extLst>
          </p:cNvPr>
          <p:cNvSpPr txBox="1"/>
          <p:nvPr/>
        </p:nvSpPr>
        <p:spPr>
          <a:xfrm>
            <a:off x="2627262" y="762000"/>
            <a:ext cx="9375876" cy="1200329"/>
          </a:xfrm>
          <a:prstGeom prst="rect">
            <a:avLst/>
          </a:prstGeom>
          <a:noFill/>
        </p:spPr>
        <p:txBody>
          <a:bodyPr wrap="square">
            <a:spAutoFit/>
          </a:bodyPr>
          <a:lstStyle/>
          <a:p>
            <a:r>
              <a:rPr lang="en-US" sz="3600" b="1">
                <a:latin typeface="Lub Dub Medium" panose="020B0603030403020204" pitchFamily="34" charset="0"/>
              </a:rPr>
              <a:t>Surgery Before Pregnancy in Women With Aortic Disease (con’t.)</a:t>
            </a:r>
          </a:p>
        </p:txBody>
      </p:sp>
      <p:graphicFrame>
        <p:nvGraphicFramePr>
          <p:cNvPr id="2" name="Table 1">
            <a:extLst>
              <a:ext uri="{FF2B5EF4-FFF2-40B4-BE49-F238E27FC236}">
                <a16:creationId xmlns:a16="http://schemas.microsoft.com/office/drawing/2014/main" id="{92F28AD2-6420-EB7B-6AEB-87104C9C4325}"/>
              </a:ext>
            </a:extLst>
          </p:cNvPr>
          <p:cNvGraphicFramePr>
            <a:graphicFrameLocks noGrp="1"/>
          </p:cNvGraphicFramePr>
          <p:nvPr>
            <p:extLst>
              <p:ext uri="{D42A27DB-BD31-4B8C-83A1-F6EECF244321}">
                <p14:modId xmlns:p14="http://schemas.microsoft.com/office/powerpoint/2010/main" val="1799421762"/>
              </p:ext>
            </p:extLst>
          </p:nvPr>
        </p:nvGraphicFramePr>
        <p:xfrm>
          <a:off x="2057400" y="2362200"/>
          <a:ext cx="10813853" cy="4576892"/>
        </p:xfrm>
        <a:graphic>
          <a:graphicData uri="http://schemas.openxmlformats.org/drawingml/2006/table">
            <a:tbl>
              <a:tblPr firstRow="1" firstCol="1" bandRow="1"/>
              <a:tblGrid>
                <a:gridCol w="1081386">
                  <a:extLst>
                    <a:ext uri="{9D8B030D-6E8A-4147-A177-3AD203B41FA5}">
                      <a16:colId xmlns:a16="http://schemas.microsoft.com/office/drawing/2014/main" val="2954926943"/>
                    </a:ext>
                  </a:extLst>
                </a:gridCol>
                <a:gridCol w="1070571">
                  <a:extLst>
                    <a:ext uri="{9D8B030D-6E8A-4147-A177-3AD203B41FA5}">
                      <a16:colId xmlns:a16="http://schemas.microsoft.com/office/drawing/2014/main" val="3502683409"/>
                    </a:ext>
                  </a:extLst>
                </a:gridCol>
                <a:gridCol w="8661896">
                  <a:extLst>
                    <a:ext uri="{9D8B030D-6E8A-4147-A177-3AD203B41FA5}">
                      <a16:colId xmlns:a16="http://schemas.microsoft.com/office/drawing/2014/main" val="1608938274"/>
                    </a:ext>
                  </a:extLst>
                </a:gridCol>
              </a:tblGrid>
              <a:tr h="9051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9F0"/>
                    </a:solidFill>
                  </a:tcPr>
                </a:tc>
                <a:tc>
                  <a:txBody>
                    <a:bodyPr/>
                    <a:lstStyle/>
                    <a:p>
                      <a:pPr marL="342900" marR="0" lvl="0" indent="-342900">
                        <a:lnSpc>
                          <a:spcPct val="107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nsHTAD and an aortic diameter of ≥4.5 cm, surgery before pregnancy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6894148"/>
                  </a:ext>
                </a:extLst>
              </a:tr>
              <a:tr h="95626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a:lnSpc>
                          <a:spcPct val="107000"/>
                        </a:lnSpc>
                        <a:spcBef>
                          <a:spcPts val="0"/>
                        </a:spcBef>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If the aortic diameter is 4.0 cm to 4.4 cm, surgery before pregnancy may be considered, depending on the molecular diagnosis, family history, and aortic growth 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790218"/>
                  </a:ext>
                </a:extLst>
              </a:tr>
              <a:tr h="9051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and ASI of ≥2.5 cm/m</a:t>
                      </a:r>
                      <a:r>
                        <a:rPr lang="en-US"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surgery before pregnancy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72706"/>
                  </a:ext>
                </a:extLst>
              </a:tr>
              <a:tr h="9051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(in the absence of Turner syndrome or an HTAD) and an aortic diameter of ≥5.0 cm, surgery before pregnancy is recommended.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828143"/>
                  </a:ext>
                </a:extLst>
              </a:tr>
              <a:tr h="90515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sporadic aortic root aneurysms, ascending aortic aneurysms, or both and a diameter of ≥5.0 cm, surgery before pregnancy is recommended.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230584"/>
                  </a:ext>
                </a:extLst>
              </a:tr>
            </a:tbl>
          </a:graphicData>
        </a:graphic>
      </p:graphicFrame>
    </p:spTree>
    <p:extLst>
      <p:ext uri="{BB962C8B-B14F-4D97-AF65-F5344CB8AC3E}">
        <p14:creationId xmlns:p14="http://schemas.microsoft.com/office/powerpoint/2010/main" val="41607236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185</a:t>
            </a:fld>
            <a:endParaRPr lang="en-US"/>
          </a:p>
        </p:txBody>
      </p:sp>
      <p:sp>
        <p:nvSpPr>
          <p:cNvPr id="3" name="TextBox 2">
            <a:extLst>
              <a:ext uri="{FF2B5EF4-FFF2-40B4-BE49-F238E27FC236}">
                <a16:creationId xmlns:a16="http://schemas.microsoft.com/office/drawing/2014/main" id="{AE3759F1-8315-D404-456D-1EBD18E3BE38}"/>
              </a:ext>
            </a:extLst>
          </p:cNvPr>
          <p:cNvSpPr txBox="1"/>
          <p:nvPr/>
        </p:nvSpPr>
        <p:spPr>
          <a:xfrm>
            <a:off x="2876549" y="533400"/>
            <a:ext cx="8877300" cy="954107"/>
          </a:xfrm>
          <a:prstGeom prst="rect">
            <a:avLst/>
          </a:prstGeom>
          <a:noFill/>
        </p:spPr>
        <p:txBody>
          <a:bodyPr wrap="square">
            <a:spAutoFit/>
          </a:bodyPr>
          <a:lstStyle/>
          <a:p>
            <a:r>
              <a:rPr lang="en-US" sz="2800" b="1">
                <a:latin typeface="Lub Dub Medium" panose="020B0603030403020204" pitchFamily="34" charset="0"/>
              </a:rPr>
              <a:t>Table 34. Prophylactic Aortic Surgery Before Pregnancy in Women With Aortopathic Conditions</a:t>
            </a:r>
          </a:p>
        </p:txBody>
      </p:sp>
      <p:graphicFrame>
        <p:nvGraphicFramePr>
          <p:cNvPr id="5" name="Table 4">
            <a:extLst>
              <a:ext uri="{FF2B5EF4-FFF2-40B4-BE49-F238E27FC236}">
                <a16:creationId xmlns:a16="http://schemas.microsoft.com/office/drawing/2014/main" id="{3419181D-D2E4-AB38-0249-5F8AE3B2C25D}"/>
              </a:ext>
            </a:extLst>
          </p:cNvPr>
          <p:cNvGraphicFramePr>
            <a:graphicFrameLocks noGrp="1"/>
          </p:cNvGraphicFramePr>
          <p:nvPr>
            <p:extLst>
              <p:ext uri="{D42A27DB-BD31-4B8C-83A1-F6EECF244321}">
                <p14:modId xmlns:p14="http://schemas.microsoft.com/office/powerpoint/2010/main" val="1157413169"/>
              </p:ext>
            </p:extLst>
          </p:nvPr>
        </p:nvGraphicFramePr>
        <p:xfrm>
          <a:off x="960436" y="1676400"/>
          <a:ext cx="12709525" cy="5155609"/>
        </p:xfrm>
        <a:graphic>
          <a:graphicData uri="http://schemas.openxmlformats.org/drawingml/2006/table">
            <a:tbl>
              <a:tblPr firstRow="1" firstCol="1" bandRow="1"/>
              <a:tblGrid>
                <a:gridCol w="7600296">
                  <a:extLst>
                    <a:ext uri="{9D8B030D-6E8A-4147-A177-3AD203B41FA5}">
                      <a16:colId xmlns:a16="http://schemas.microsoft.com/office/drawing/2014/main" val="2717845782"/>
                    </a:ext>
                  </a:extLst>
                </a:gridCol>
                <a:gridCol w="5109229">
                  <a:extLst>
                    <a:ext uri="{9D8B030D-6E8A-4147-A177-3AD203B41FA5}">
                      <a16:colId xmlns:a16="http://schemas.microsoft.com/office/drawing/2014/main" val="3667203141"/>
                    </a:ext>
                  </a:extLst>
                </a:gridCol>
              </a:tblGrid>
              <a:tr h="1742648">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Condition</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Surgical Threshold Before Pregnancy* by Aortic Diameter (cm) or Aortic Size Index (cm/m</a:t>
                      </a:r>
                      <a:r>
                        <a:rPr lang="en-US" sz="2000" b="1" baseline="30000">
                          <a:solidFill>
                            <a:srgbClr val="000000"/>
                          </a:solidFill>
                          <a:effectLst/>
                          <a:latin typeface="Times New Roman" panose="02020603050405020304" pitchFamily="18" charset="0"/>
                          <a:ea typeface="Times New Roman" panose="02020603050405020304" pitchFamily="18" charset="0"/>
                        </a:rPr>
                        <a:t>2</a:t>
                      </a:r>
                      <a:r>
                        <a:rPr lang="en-US" sz="2000" b="1">
                          <a:solidFill>
                            <a:srgbClr val="000000"/>
                          </a:solidFill>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145651762"/>
                  </a:ext>
                </a:extLst>
              </a:tr>
              <a:tr h="636821">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Marfan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&gt;4.5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1942201403"/>
                  </a:ext>
                </a:extLst>
              </a:tr>
              <a:tr h="138807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Marfan syndrome with risk factors (rapid aortic growth of ≥0.3 cm/y; family history of aortic dissection)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4.0–4.5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3389942818"/>
                  </a:ext>
                </a:extLst>
              </a:tr>
              <a:tr h="1388070">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Loeys-Dietz syndrome (attributable to pathogenic variants in </a:t>
                      </a:r>
                      <a:r>
                        <a:rPr lang="en-US" sz="2000" i="1">
                          <a:effectLst/>
                          <a:latin typeface="Times New Roman" panose="02020603050405020304" pitchFamily="18" charset="0"/>
                          <a:ea typeface="Times New Roman" panose="02020603050405020304" pitchFamily="18" charset="0"/>
                        </a:rPr>
                        <a:t>TGFBR1</a:t>
                      </a:r>
                      <a:r>
                        <a:rPr lang="en-US" sz="2000">
                          <a:effectLst/>
                          <a:latin typeface="Times New Roman" panose="02020603050405020304" pitchFamily="18" charset="0"/>
                          <a:ea typeface="Times New Roman" panose="02020603050405020304" pitchFamily="18" charset="0"/>
                        </a:rPr>
                        <a:t>, </a:t>
                      </a:r>
                      <a:r>
                        <a:rPr lang="en-US" sz="2000" i="1">
                          <a:effectLst/>
                          <a:latin typeface="Times New Roman" panose="02020603050405020304" pitchFamily="18" charset="0"/>
                          <a:ea typeface="Times New Roman" panose="02020603050405020304" pitchFamily="18" charset="0"/>
                        </a:rPr>
                        <a:t>TGFBR2</a:t>
                      </a:r>
                      <a:r>
                        <a:rPr lang="en-US" sz="2000">
                          <a:effectLst/>
                          <a:latin typeface="Times New Roman" panose="02020603050405020304" pitchFamily="18" charset="0"/>
                          <a:ea typeface="Times New Roman" panose="02020603050405020304" pitchFamily="18" charset="0"/>
                        </a:rPr>
                        <a:t>, or </a:t>
                      </a:r>
                      <a:r>
                        <a:rPr lang="en-US" sz="2000" i="1">
                          <a:effectLst/>
                          <a:latin typeface="Times New Roman" panose="02020603050405020304" pitchFamily="18" charset="0"/>
                          <a:ea typeface="Times New Roman" panose="02020603050405020304" pitchFamily="18" charset="0"/>
                        </a:rPr>
                        <a:t>SMAD3</a:t>
                      </a:r>
                      <a:r>
                        <a:rPr lang="en-US" sz="20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≥4.0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40972562"/>
                  </a:ext>
                </a:extLst>
              </a:tr>
            </a:tbl>
          </a:graphicData>
        </a:graphic>
      </p:graphicFrame>
      <p:sp>
        <p:nvSpPr>
          <p:cNvPr id="7" name="TextBox 6">
            <a:extLst>
              <a:ext uri="{FF2B5EF4-FFF2-40B4-BE49-F238E27FC236}">
                <a16:creationId xmlns:a16="http://schemas.microsoft.com/office/drawing/2014/main" id="{F621AD7F-4674-DE02-8747-776AD4B14E2D}"/>
              </a:ext>
            </a:extLst>
          </p:cNvPr>
          <p:cNvSpPr txBox="1"/>
          <p:nvPr/>
        </p:nvSpPr>
        <p:spPr>
          <a:xfrm>
            <a:off x="960436" y="6994129"/>
            <a:ext cx="2849564" cy="276999"/>
          </a:xfrm>
          <a:prstGeom prst="rect">
            <a:avLst/>
          </a:prstGeom>
          <a:noFill/>
        </p:spPr>
        <p:txBody>
          <a:bodyPr wrap="square">
            <a:spAutoFit/>
          </a:bodyPr>
          <a:lstStyle/>
          <a:p>
            <a:r>
              <a:rPr lang="en-US" sz="1200" b="1">
                <a:latin typeface="Lub Dub Medium" panose="020B0603030403020204" pitchFamily="34" charset="0"/>
              </a:rPr>
              <a:t>COR colors correspond to Table 1</a:t>
            </a:r>
          </a:p>
        </p:txBody>
      </p:sp>
    </p:spTree>
    <p:extLst>
      <p:ext uri="{BB962C8B-B14F-4D97-AF65-F5344CB8AC3E}">
        <p14:creationId xmlns:p14="http://schemas.microsoft.com/office/powerpoint/2010/main" val="2225269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186</a:t>
            </a:fld>
            <a:endParaRPr lang="en-US"/>
          </a:p>
        </p:txBody>
      </p:sp>
      <p:sp>
        <p:nvSpPr>
          <p:cNvPr id="3" name="TextBox 2">
            <a:extLst>
              <a:ext uri="{FF2B5EF4-FFF2-40B4-BE49-F238E27FC236}">
                <a16:creationId xmlns:a16="http://schemas.microsoft.com/office/drawing/2014/main" id="{F2BF1776-59F4-F25E-788A-E3445084C77A}"/>
              </a:ext>
            </a:extLst>
          </p:cNvPr>
          <p:cNvSpPr txBox="1"/>
          <p:nvPr/>
        </p:nvSpPr>
        <p:spPr>
          <a:xfrm>
            <a:off x="2505074" y="1295400"/>
            <a:ext cx="9620252" cy="954107"/>
          </a:xfrm>
          <a:prstGeom prst="rect">
            <a:avLst/>
          </a:prstGeom>
          <a:noFill/>
        </p:spPr>
        <p:txBody>
          <a:bodyPr wrap="square">
            <a:spAutoFit/>
          </a:bodyPr>
          <a:lstStyle/>
          <a:p>
            <a:r>
              <a:rPr lang="en-US" sz="2800" b="1">
                <a:latin typeface="Lub Dub Medium" panose="020B0603030403020204" pitchFamily="34" charset="0"/>
              </a:rPr>
              <a:t>Table 34. Prophylactic Aortic Surgery Before Pregnancy in Women With Aortopathic Conditions (con’t.)</a:t>
            </a:r>
          </a:p>
        </p:txBody>
      </p:sp>
      <p:graphicFrame>
        <p:nvGraphicFramePr>
          <p:cNvPr id="2" name="Table 1">
            <a:extLst>
              <a:ext uri="{FF2B5EF4-FFF2-40B4-BE49-F238E27FC236}">
                <a16:creationId xmlns:a16="http://schemas.microsoft.com/office/drawing/2014/main" id="{04A7EE5F-D3F8-1066-B86B-77BB0C5BF6D5}"/>
              </a:ext>
            </a:extLst>
          </p:cNvPr>
          <p:cNvGraphicFramePr>
            <a:graphicFrameLocks noGrp="1"/>
          </p:cNvGraphicFramePr>
          <p:nvPr>
            <p:extLst>
              <p:ext uri="{D42A27DB-BD31-4B8C-83A1-F6EECF244321}">
                <p14:modId xmlns:p14="http://schemas.microsoft.com/office/powerpoint/2010/main" val="2159743585"/>
              </p:ext>
            </p:extLst>
          </p:nvPr>
        </p:nvGraphicFramePr>
        <p:xfrm>
          <a:off x="1562100" y="2514600"/>
          <a:ext cx="11506200" cy="3809780"/>
        </p:xfrm>
        <a:graphic>
          <a:graphicData uri="http://schemas.openxmlformats.org/drawingml/2006/table">
            <a:tbl>
              <a:tblPr firstRow="1" firstCol="1" bandRow="1"/>
              <a:tblGrid>
                <a:gridCol w="6880707">
                  <a:extLst>
                    <a:ext uri="{9D8B030D-6E8A-4147-A177-3AD203B41FA5}">
                      <a16:colId xmlns:a16="http://schemas.microsoft.com/office/drawing/2014/main" val="1639409199"/>
                    </a:ext>
                  </a:extLst>
                </a:gridCol>
                <a:gridCol w="4625493">
                  <a:extLst>
                    <a:ext uri="{9D8B030D-6E8A-4147-A177-3AD203B41FA5}">
                      <a16:colId xmlns:a16="http://schemas.microsoft.com/office/drawing/2014/main" val="1784316941"/>
                    </a:ext>
                  </a:extLst>
                </a:gridCol>
              </a:tblGrid>
              <a:tr h="1603256">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Loeys-Dietz syndrome (attributable to pathogenic variants in </a:t>
                      </a:r>
                      <a:r>
                        <a:rPr lang="en-US" sz="2000" i="1">
                          <a:effectLst/>
                          <a:latin typeface="Times New Roman" panose="02020603050405020304" pitchFamily="18" charset="0"/>
                          <a:ea typeface="Times New Roman" panose="02020603050405020304" pitchFamily="18" charset="0"/>
                        </a:rPr>
                        <a:t>TGFB2</a:t>
                      </a:r>
                      <a:r>
                        <a:rPr lang="en-US" sz="2000">
                          <a:effectLst/>
                          <a:latin typeface="Times New Roman" panose="02020603050405020304" pitchFamily="18" charset="0"/>
                          <a:ea typeface="Times New Roman" panose="02020603050405020304" pitchFamily="18" charset="0"/>
                        </a:rPr>
                        <a:t> or </a:t>
                      </a:r>
                      <a:r>
                        <a:rPr lang="en-US" sz="2000" i="1">
                          <a:effectLst/>
                          <a:latin typeface="Times New Roman" panose="02020603050405020304" pitchFamily="18" charset="0"/>
                          <a:ea typeface="Times New Roman" panose="02020603050405020304" pitchFamily="18" charset="0"/>
                        </a:rPr>
                        <a:t>TGFB3</a:t>
                      </a:r>
                      <a:r>
                        <a:rPr lang="en-US" sz="20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≥4.5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extLst>
                  <a:ext uri="{0D108BD9-81ED-4DB2-BD59-A6C34878D82A}">
                    <a16:rowId xmlns:a16="http://schemas.microsoft.com/office/drawing/2014/main" val="1192381685"/>
                  </a:ext>
                </a:extLst>
              </a:tr>
              <a:tr h="73550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Nonsyndromic heritable thoracic aortic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≥4.5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4270385789"/>
                  </a:ext>
                </a:extLst>
              </a:tr>
              <a:tr h="73550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Turner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 ≥2.5 cm/m</a:t>
                      </a:r>
                      <a:r>
                        <a:rPr lang="en-US" sz="2000" baseline="30000">
                          <a:solidFill>
                            <a:srgbClr val="000000"/>
                          </a:solidFill>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460585883"/>
                  </a:ext>
                </a:extLst>
              </a:tr>
              <a:tr h="735508">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Bicuspid aortic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≥5.0 cm‡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1072098235"/>
                  </a:ext>
                </a:extLst>
              </a:tr>
            </a:tbl>
          </a:graphicData>
        </a:graphic>
      </p:graphicFrame>
      <p:sp>
        <p:nvSpPr>
          <p:cNvPr id="5" name="TextBox 4">
            <a:extLst>
              <a:ext uri="{FF2B5EF4-FFF2-40B4-BE49-F238E27FC236}">
                <a16:creationId xmlns:a16="http://schemas.microsoft.com/office/drawing/2014/main" id="{EE582F8B-2E8F-9415-D431-44BBDD887279}"/>
              </a:ext>
            </a:extLst>
          </p:cNvPr>
          <p:cNvSpPr txBox="1"/>
          <p:nvPr/>
        </p:nvSpPr>
        <p:spPr>
          <a:xfrm>
            <a:off x="1562100" y="6418022"/>
            <a:ext cx="2849564" cy="276999"/>
          </a:xfrm>
          <a:prstGeom prst="rect">
            <a:avLst/>
          </a:prstGeom>
          <a:noFill/>
        </p:spPr>
        <p:txBody>
          <a:bodyPr wrap="square">
            <a:spAutoFit/>
          </a:bodyPr>
          <a:lstStyle/>
          <a:p>
            <a:r>
              <a:rPr lang="en-US" sz="1200" b="1">
                <a:latin typeface="Lub Dub Medium" panose="020B0603030403020204" pitchFamily="34" charset="0"/>
              </a:rPr>
              <a:t>COR colors correspond to Table 1</a:t>
            </a:r>
          </a:p>
        </p:txBody>
      </p:sp>
      <p:sp>
        <p:nvSpPr>
          <p:cNvPr id="7" name="TextBox 6">
            <a:extLst>
              <a:ext uri="{FF2B5EF4-FFF2-40B4-BE49-F238E27FC236}">
                <a16:creationId xmlns:a16="http://schemas.microsoft.com/office/drawing/2014/main" id="{27C02665-1103-392C-4024-3409C83C13B3}"/>
              </a:ext>
            </a:extLst>
          </p:cNvPr>
          <p:cNvSpPr txBox="1"/>
          <p:nvPr/>
        </p:nvSpPr>
        <p:spPr>
          <a:xfrm>
            <a:off x="906462" y="6695021"/>
            <a:ext cx="13495338" cy="830997"/>
          </a:xfrm>
          <a:prstGeom prst="rect">
            <a:avLst/>
          </a:prstGeom>
          <a:noFill/>
        </p:spPr>
        <p:txBody>
          <a:bodyPr wrap="square">
            <a:spAutoFit/>
          </a:bodyPr>
          <a:lstStyle/>
          <a:p>
            <a:r>
              <a:rPr lang="en-US" sz="1200">
                <a:latin typeface="Lub Dub Medium" panose="020B0603030403020204" pitchFamily="34" charset="0"/>
              </a:rPr>
              <a:t>†Aortic dissection related to pregnancy has occurred at small aortic diameters in women with ACTA2 and MYLK pathogenic variants. Prophylactic aortic surgery before pregnancy at smaller aortic diameters may be reasonable in these conditions and other nonsyndromic heritable thoracic aortic disease and may be informed by the molecular diagnosis, family history, and aortic growth rate.</a:t>
            </a:r>
          </a:p>
          <a:p>
            <a:r>
              <a:rPr lang="en-US" sz="1200">
                <a:latin typeface="Lub Dub Medium" panose="020B0603030403020204" pitchFamily="34" charset="0"/>
              </a:rPr>
              <a:t>‡Prophylactic aortic surgery may be considered at smaller aortic diameters depending on body size, aortic growth rate, and family history. </a:t>
            </a:r>
          </a:p>
        </p:txBody>
      </p:sp>
    </p:spTree>
    <p:extLst>
      <p:ext uri="{BB962C8B-B14F-4D97-AF65-F5344CB8AC3E}">
        <p14:creationId xmlns:p14="http://schemas.microsoft.com/office/powerpoint/2010/main" val="7515084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187</a:t>
            </a:fld>
            <a:endParaRPr lang="en-US"/>
          </a:p>
        </p:txBody>
      </p:sp>
      <p:sp>
        <p:nvSpPr>
          <p:cNvPr id="3" name="TextBox 2">
            <a:extLst>
              <a:ext uri="{FF2B5EF4-FFF2-40B4-BE49-F238E27FC236}">
                <a16:creationId xmlns:a16="http://schemas.microsoft.com/office/drawing/2014/main" id="{829EBF9D-4792-90F0-4230-23A56EBDBC3F}"/>
              </a:ext>
            </a:extLst>
          </p:cNvPr>
          <p:cNvSpPr txBox="1"/>
          <p:nvPr/>
        </p:nvSpPr>
        <p:spPr>
          <a:xfrm>
            <a:off x="2165733" y="1219200"/>
            <a:ext cx="10298931" cy="1200329"/>
          </a:xfrm>
          <a:prstGeom prst="rect">
            <a:avLst/>
          </a:prstGeom>
          <a:noFill/>
        </p:spPr>
        <p:txBody>
          <a:bodyPr wrap="square">
            <a:spAutoFit/>
          </a:bodyPr>
          <a:lstStyle/>
          <a:p>
            <a:r>
              <a:rPr lang="en-US" sz="3600" b="1">
                <a:latin typeface="Lub Dub Medium" panose="020B0603030403020204" pitchFamily="34" charset="0"/>
              </a:rPr>
              <a:t>Pregnancy in Patients With Aortopathy: Aortic Dissection and Aortic Surgery in Pregnancy</a:t>
            </a:r>
          </a:p>
        </p:txBody>
      </p:sp>
      <p:graphicFrame>
        <p:nvGraphicFramePr>
          <p:cNvPr id="2" name="Table 1">
            <a:extLst>
              <a:ext uri="{FF2B5EF4-FFF2-40B4-BE49-F238E27FC236}">
                <a16:creationId xmlns:a16="http://schemas.microsoft.com/office/drawing/2014/main" id="{A0D70CE3-9C41-B4CC-679E-3C1565ACBFF4}"/>
              </a:ext>
            </a:extLst>
          </p:cNvPr>
          <p:cNvGraphicFramePr>
            <a:graphicFrameLocks noGrp="1"/>
          </p:cNvGraphicFramePr>
          <p:nvPr>
            <p:extLst>
              <p:ext uri="{D42A27DB-BD31-4B8C-83A1-F6EECF244321}">
                <p14:modId xmlns:p14="http://schemas.microsoft.com/office/powerpoint/2010/main" val="278089602"/>
              </p:ext>
            </p:extLst>
          </p:nvPr>
        </p:nvGraphicFramePr>
        <p:xfrm>
          <a:off x="1493835" y="2627687"/>
          <a:ext cx="11642725" cy="4382713"/>
        </p:xfrm>
        <a:graphic>
          <a:graphicData uri="http://schemas.openxmlformats.org/drawingml/2006/table">
            <a:tbl>
              <a:tblPr firstRow="1" firstCol="1" bandRow="1"/>
              <a:tblGrid>
                <a:gridCol w="1164273">
                  <a:extLst>
                    <a:ext uri="{9D8B030D-6E8A-4147-A177-3AD203B41FA5}">
                      <a16:colId xmlns:a16="http://schemas.microsoft.com/office/drawing/2014/main" val="1430948904"/>
                    </a:ext>
                  </a:extLst>
                </a:gridCol>
                <a:gridCol w="1152630">
                  <a:extLst>
                    <a:ext uri="{9D8B030D-6E8A-4147-A177-3AD203B41FA5}">
                      <a16:colId xmlns:a16="http://schemas.microsoft.com/office/drawing/2014/main" val="3180424122"/>
                    </a:ext>
                  </a:extLst>
                </a:gridCol>
                <a:gridCol w="9325822">
                  <a:extLst>
                    <a:ext uri="{9D8B030D-6E8A-4147-A177-3AD203B41FA5}">
                      <a16:colId xmlns:a16="http://schemas.microsoft.com/office/drawing/2014/main" val="961812000"/>
                    </a:ext>
                  </a:extLst>
                </a:gridCol>
              </a:tblGrid>
              <a:tr h="557495">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Pregnancy in Patients With Aortopathy: Aortic Dissection and Aortic Surgery in 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3056763"/>
                  </a:ext>
                </a:extLst>
              </a:tr>
              <a:tr h="347863">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510929"/>
                  </a:ext>
                </a:extLst>
              </a:tr>
              <a:tr h="72602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experiencing an acute type A aortic dissection during the first or second trimester of pregnancy, urgent aortic surgery with fetal monitoring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04592"/>
                  </a:ext>
                </a:extLst>
              </a:tr>
              <a:tr h="72602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experiencing an acute type A aortic dissection during the third trimester of pregnancy, urgent cesarean delivery immediately followed by aortic surgery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81884"/>
                  </a:ext>
                </a:extLst>
              </a:tr>
              <a:tr h="110418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experiencing an acute type B aortic dissection during pregnancy, medical therapy is recommended, unless endovascular or surgical therapy is required to manage acute complications.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709600"/>
                  </a:ext>
                </a:extLst>
              </a:tr>
              <a:tr h="72602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progressive aortic dilation during pregnancy, prophylactic aortic surgery may be considered, depending on individual circumstances.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311642"/>
                  </a:ext>
                </a:extLst>
              </a:tr>
            </a:tbl>
          </a:graphicData>
        </a:graphic>
      </p:graphicFrame>
    </p:spTree>
    <p:extLst>
      <p:ext uri="{BB962C8B-B14F-4D97-AF65-F5344CB8AC3E}">
        <p14:creationId xmlns:p14="http://schemas.microsoft.com/office/powerpoint/2010/main" val="354343235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9241D-27AB-65C4-1F44-EF8F5741CCFB}"/>
              </a:ext>
            </a:extLst>
          </p:cNvPr>
          <p:cNvSpPr>
            <a:spLocks noGrp="1"/>
          </p:cNvSpPr>
          <p:nvPr>
            <p:ph type="sldNum" sz="quarter" idx="4"/>
          </p:nvPr>
        </p:nvSpPr>
        <p:spPr/>
        <p:txBody>
          <a:bodyPr/>
          <a:lstStyle/>
          <a:p>
            <a:fld id="{01CD3B2E-BC1C-6C4D-9D91-A67B950EE325}" type="slidenum">
              <a:rPr lang="en-US" smtClean="0"/>
              <a:pPr/>
              <a:t>188</a:t>
            </a:fld>
            <a:endParaRPr lang="en-US"/>
          </a:p>
        </p:txBody>
      </p:sp>
      <p:sp>
        <p:nvSpPr>
          <p:cNvPr id="5" name="TextBox 4">
            <a:extLst>
              <a:ext uri="{FF2B5EF4-FFF2-40B4-BE49-F238E27FC236}">
                <a16:creationId xmlns:a16="http://schemas.microsoft.com/office/drawing/2014/main" id="{D7BDB075-208F-9995-C2BD-71FF037B5BD3}"/>
              </a:ext>
            </a:extLst>
          </p:cNvPr>
          <p:cNvSpPr txBox="1"/>
          <p:nvPr/>
        </p:nvSpPr>
        <p:spPr>
          <a:xfrm>
            <a:off x="3357562" y="3255085"/>
            <a:ext cx="7915275" cy="861774"/>
          </a:xfrm>
          <a:prstGeom prst="rect">
            <a:avLst/>
          </a:prstGeom>
          <a:noFill/>
        </p:spPr>
        <p:txBody>
          <a:bodyPr wrap="square">
            <a:spAutoFit/>
          </a:bodyPr>
          <a:lstStyle/>
          <a:p>
            <a:pPr algn="ctr"/>
            <a:r>
              <a:rPr lang="en-US" sz="5000">
                <a:effectLst/>
                <a:latin typeface="Lub Dub Heavy" panose="020B0903030403020204" pitchFamily="34" charset="0"/>
                <a:ea typeface="Times New Roman" panose="02020603050405020304" pitchFamily="18" charset="0"/>
              </a:rPr>
              <a:t>Other Aortic Conditions </a:t>
            </a:r>
            <a:endParaRPr lang="en-US" sz="5000">
              <a:latin typeface="Lub Dub Heavy" panose="020B0903030403020204" pitchFamily="34" charset="0"/>
            </a:endParaRPr>
          </a:p>
        </p:txBody>
      </p:sp>
    </p:spTree>
    <p:extLst>
      <p:ext uri="{BB962C8B-B14F-4D97-AF65-F5344CB8AC3E}">
        <p14:creationId xmlns:p14="http://schemas.microsoft.com/office/powerpoint/2010/main" val="36366621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189</a:t>
            </a:fld>
            <a:endParaRPr lang="en-US"/>
          </a:p>
        </p:txBody>
      </p:sp>
      <p:sp>
        <p:nvSpPr>
          <p:cNvPr id="3" name="TextBox 2">
            <a:extLst>
              <a:ext uri="{FF2B5EF4-FFF2-40B4-BE49-F238E27FC236}">
                <a16:creationId xmlns:a16="http://schemas.microsoft.com/office/drawing/2014/main" id="{07FD8283-509A-293A-65A3-7065F2A43E14}"/>
              </a:ext>
            </a:extLst>
          </p:cNvPr>
          <p:cNvSpPr txBox="1"/>
          <p:nvPr/>
        </p:nvSpPr>
        <p:spPr>
          <a:xfrm>
            <a:off x="1692466" y="1219200"/>
            <a:ext cx="11245467" cy="1200329"/>
          </a:xfrm>
          <a:prstGeom prst="rect">
            <a:avLst/>
          </a:prstGeom>
          <a:noFill/>
        </p:spPr>
        <p:txBody>
          <a:bodyPr wrap="square">
            <a:spAutoFit/>
          </a:bodyPr>
          <a:lstStyle/>
          <a:p>
            <a:r>
              <a:rPr lang="en-US" sz="3600" b="1">
                <a:latin typeface="Lub Dub Medium" panose="020B0603030403020204" pitchFamily="34" charset="0"/>
              </a:rPr>
              <a:t>Inflammatory Aortitis: Diagnosis and Treatment of Takayasu Arteritis and Giant Cell Arteritis (GCA)</a:t>
            </a:r>
          </a:p>
        </p:txBody>
      </p:sp>
      <p:graphicFrame>
        <p:nvGraphicFramePr>
          <p:cNvPr id="2" name="Table 1">
            <a:extLst>
              <a:ext uri="{FF2B5EF4-FFF2-40B4-BE49-F238E27FC236}">
                <a16:creationId xmlns:a16="http://schemas.microsoft.com/office/drawing/2014/main" id="{0EA715AB-79B3-E342-436B-807CCE942E95}"/>
              </a:ext>
            </a:extLst>
          </p:cNvPr>
          <p:cNvGraphicFramePr>
            <a:graphicFrameLocks noGrp="1"/>
          </p:cNvGraphicFramePr>
          <p:nvPr>
            <p:extLst>
              <p:ext uri="{D42A27DB-BD31-4B8C-83A1-F6EECF244321}">
                <p14:modId xmlns:p14="http://schemas.microsoft.com/office/powerpoint/2010/main" val="2413373497"/>
              </p:ext>
            </p:extLst>
          </p:nvPr>
        </p:nvGraphicFramePr>
        <p:xfrm>
          <a:off x="1646237" y="2848586"/>
          <a:ext cx="11337925" cy="4157695"/>
        </p:xfrm>
        <a:graphic>
          <a:graphicData uri="http://schemas.openxmlformats.org/drawingml/2006/table">
            <a:tbl>
              <a:tblPr firstRow="1" firstCol="1" bandRow="1"/>
              <a:tblGrid>
                <a:gridCol w="975062">
                  <a:extLst>
                    <a:ext uri="{9D8B030D-6E8A-4147-A177-3AD203B41FA5}">
                      <a16:colId xmlns:a16="http://schemas.microsoft.com/office/drawing/2014/main" val="738734874"/>
                    </a:ext>
                  </a:extLst>
                </a:gridCol>
                <a:gridCol w="981864">
                  <a:extLst>
                    <a:ext uri="{9D8B030D-6E8A-4147-A177-3AD203B41FA5}">
                      <a16:colId xmlns:a16="http://schemas.microsoft.com/office/drawing/2014/main" val="3663591109"/>
                    </a:ext>
                  </a:extLst>
                </a:gridCol>
                <a:gridCol w="9380999">
                  <a:extLst>
                    <a:ext uri="{9D8B030D-6E8A-4147-A177-3AD203B41FA5}">
                      <a16:colId xmlns:a16="http://schemas.microsoft.com/office/drawing/2014/main" val="3449643659"/>
                    </a:ext>
                  </a:extLst>
                </a:gridCol>
              </a:tblGrid>
              <a:tr h="120206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Inflammatory Aortitis: Diagnosis and Treatment of Takayasu Arteritis and GCA</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522371"/>
                  </a:ext>
                </a:extLst>
              </a:tr>
              <a:tr h="551488">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578846"/>
                  </a:ext>
                </a:extLst>
              </a:tr>
              <a:tr h="551488">
                <a:tc gridSpan="3">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Diagnosis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329343"/>
                  </a:ext>
                </a:extLst>
              </a:tr>
              <a:tr h="185265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patients with large vessel vasculitis (LVV), prompt evaluation of the entire aorta and branch vessels with MRI or CT, with or without 18F-FDG positron emission tomography (FDG-PET),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49040748"/>
                  </a:ext>
                </a:extLst>
              </a:tr>
            </a:tbl>
          </a:graphicData>
        </a:graphic>
      </p:graphicFrame>
    </p:spTree>
    <p:extLst>
      <p:ext uri="{BB962C8B-B14F-4D97-AF65-F5344CB8AC3E}">
        <p14:creationId xmlns:p14="http://schemas.microsoft.com/office/powerpoint/2010/main" val="170402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19</a:t>
            </a:fld>
            <a:endParaRPr lang="en-US"/>
          </a:p>
        </p:txBody>
      </p:sp>
      <p:pic>
        <p:nvPicPr>
          <p:cNvPr id="7" name="Picture 6">
            <a:extLst>
              <a:ext uri="{FF2B5EF4-FFF2-40B4-BE49-F238E27FC236}">
                <a16:creationId xmlns:a16="http://schemas.microsoft.com/office/drawing/2014/main" id="{DE733A65-DB89-7E7B-F8B7-A12C51CFED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71896" y="0"/>
            <a:ext cx="2686606" cy="7453164"/>
          </a:xfrm>
          <a:prstGeom prst="rect">
            <a:avLst/>
          </a:prstGeom>
        </p:spPr>
      </p:pic>
      <p:sp>
        <p:nvSpPr>
          <p:cNvPr id="9" name="TextBox 8">
            <a:extLst>
              <a:ext uri="{FF2B5EF4-FFF2-40B4-BE49-F238E27FC236}">
                <a16:creationId xmlns:a16="http://schemas.microsoft.com/office/drawing/2014/main" id="{066968F7-40B5-58EC-15C8-F2781BE66776}"/>
              </a:ext>
            </a:extLst>
          </p:cNvPr>
          <p:cNvSpPr txBox="1"/>
          <p:nvPr/>
        </p:nvSpPr>
        <p:spPr>
          <a:xfrm>
            <a:off x="533400" y="1524000"/>
            <a:ext cx="2971800" cy="2286000"/>
          </a:xfrm>
          <a:prstGeom prst="rect">
            <a:avLst/>
          </a:prstGeom>
          <a:noFill/>
        </p:spPr>
        <p:txBody>
          <a:bodyPr wrap="square">
            <a:spAutoFit/>
          </a:bodyPr>
          <a:lstStyle/>
          <a:p>
            <a:r>
              <a:rPr lang="en-US" sz="2800" b="1">
                <a:latin typeface="Lub Dub Medium" panose="020B0603030403020204" pitchFamily="34" charset="0"/>
              </a:rPr>
              <a:t>Figure 3. Classification of Aortic Anatomic Segments by 11 Landing Zones. </a:t>
            </a:r>
          </a:p>
        </p:txBody>
      </p:sp>
      <p:sp>
        <p:nvSpPr>
          <p:cNvPr id="3" name="TextBox 2">
            <a:extLst>
              <a:ext uri="{FF2B5EF4-FFF2-40B4-BE49-F238E27FC236}">
                <a16:creationId xmlns:a16="http://schemas.microsoft.com/office/drawing/2014/main" id="{EFADAC66-FC77-FC9B-D440-0CD615142433}"/>
              </a:ext>
            </a:extLst>
          </p:cNvPr>
          <p:cNvSpPr txBox="1"/>
          <p:nvPr/>
        </p:nvSpPr>
        <p:spPr>
          <a:xfrm>
            <a:off x="533400" y="4036844"/>
            <a:ext cx="4343400" cy="3416320"/>
          </a:xfrm>
          <a:prstGeom prst="rect">
            <a:avLst/>
          </a:prstGeom>
          <a:noFill/>
        </p:spPr>
        <p:txBody>
          <a:bodyPr wrap="square">
            <a:spAutoFit/>
          </a:bodyPr>
          <a:lstStyle/>
          <a:p>
            <a:r>
              <a:rPr lang="en-US" sz="1200" b="1" dirty="0">
                <a:latin typeface="Lub Dub Medium" panose="020B0603030403020204" pitchFamily="34" charset="0"/>
              </a:rPr>
              <a:t>Zone 0 (involves the ascending to distal end of the origin of the innominate artery); Zone 1 (involves the origin of the left common carotid; between the innominate and the left carotid); Zone 2 (involves the origin of the left subclavian; between the left carotid and the left subclavian); Zone 3 (involves the proximal descending thoracic aorta down to the T4 vertebral body; the first 2 cm distal to the left subclavian); Zone 4 (the end of zone 3 to the mid-descending aorta – T6); Zone 5 (the mid-descending aorta to the celiac); Zone 6 (involves the origin of the celiac; the celiac to the superior mesenteric); Zone 7 (involves the origin of the superior mesenteric artery; the superior mesenteric to the </a:t>
            </a:r>
            <a:r>
              <a:rPr lang="en-US" sz="1200" b="1" dirty="0" err="1">
                <a:latin typeface="Lub Dub Medium" panose="020B0603030403020204" pitchFamily="34" charset="0"/>
              </a:rPr>
              <a:t>renals</a:t>
            </a:r>
            <a:r>
              <a:rPr lang="en-US" sz="1200" b="1" dirty="0">
                <a:latin typeface="Lub Dub Medium" panose="020B0603030403020204" pitchFamily="34" charset="0"/>
              </a:rPr>
              <a:t>); Zone 8 (involves the origin of the renal arteries; the renal to the infrarenal abdominal aorta); Zone 9 (the infrarenal abdominal aorta to the level of aortic bifurcation ); Zone 10 (the common iliac); Zone 11 (involves the origin of the external iliac arteries). </a:t>
            </a:r>
          </a:p>
        </p:txBody>
      </p:sp>
    </p:spTree>
    <p:extLst>
      <p:ext uri="{BB962C8B-B14F-4D97-AF65-F5344CB8AC3E}">
        <p14:creationId xmlns:p14="http://schemas.microsoft.com/office/powerpoint/2010/main" val="474606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190</a:t>
            </a:fld>
            <a:endParaRPr lang="en-US"/>
          </a:p>
        </p:txBody>
      </p:sp>
      <p:sp>
        <p:nvSpPr>
          <p:cNvPr id="3" name="TextBox 2">
            <a:extLst>
              <a:ext uri="{FF2B5EF4-FFF2-40B4-BE49-F238E27FC236}">
                <a16:creationId xmlns:a16="http://schemas.microsoft.com/office/drawing/2014/main" id="{4938EDD4-EF63-F51E-011D-73AD23F1116C}"/>
              </a:ext>
            </a:extLst>
          </p:cNvPr>
          <p:cNvSpPr txBox="1"/>
          <p:nvPr/>
        </p:nvSpPr>
        <p:spPr>
          <a:xfrm>
            <a:off x="1147064" y="1219200"/>
            <a:ext cx="12336271" cy="1200329"/>
          </a:xfrm>
          <a:prstGeom prst="rect">
            <a:avLst/>
          </a:prstGeom>
          <a:noFill/>
        </p:spPr>
        <p:txBody>
          <a:bodyPr wrap="square">
            <a:spAutoFit/>
          </a:bodyPr>
          <a:lstStyle/>
          <a:p>
            <a:r>
              <a:rPr lang="en-US" sz="3600" b="1">
                <a:latin typeface="Lub Dub Medium" panose="020B0603030403020204" pitchFamily="34" charset="0"/>
              </a:rPr>
              <a:t>Inflammatory Aortitis: Diagnosis and Treatment of Takayasu Arteritis and Giant Cell Arteritis (GCA) (con’t.)</a:t>
            </a:r>
          </a:p>
        </p:txBody>
      </p:sp>
      <p:graphicFrame>
        <p:nvGraphicFramePr>
          <p:cNvPr id="5" name="Table 4">
            <a:extLst>
              <a:ext uri="{FF2B5EF4-FFF2-40B4-BE49-F238E27FC236}">
                <a16:creationId xmlns:a16="http://schemas.microsoft.com/office/drawing/2014/main" id="{9F0E4850-8C22-6D34-C5D6-53C561576D25}"/>
              </a:ext>
            </a:extLst>
          </p:cNvPr>
          <p:cNvGraphicFramePr>
            <a:graphicFrameLocks noGrp="1"/>
          </p:cNvGraphicFramePr>
          <p:nvPr>
            <p:extLst>
              <p:ext uri="{D42A27DB-BD31-4B8C-83A1-F6EECF244321}">
                <p14:modId xmlns:p14="http://schemas.microsoft.com/office/powerpoint/2010/main" val="1698277527"/>
              </p:ext>
            </p:extLst>
          </p:nvPr>
        </p:nvGraphicFramePr>
        <p:xfrm>
          <a:off x="1722437" y="2743200"/>
          <a:ext cx="11185524" cy="4502435"/>
        </p:xfrm>
        <a:graphic>
          <a:graphicData uri="http://schemas.openxmlformats.org/drawingml/2006/table">
            <a:tbl>
              <a:tblPr firstRow="1" firstCol="1" bandRow="1"/>
              <a:tblGrid>
                <a:gridCol w="961955">
                  <a:extLst>
                    <a:ext uri="{9D8B030D-6E8A-4147-A177-3AD203B41FA5}">
                      <a16:colId xmlns:a16="http://schemas.microsoft.com/office/drawing/2014/main" val="2955197862"/>
                    </a:ext>
                  </a:extLst>
                </a:gridCol>
                <a:gridCol w="968666">
                  <a:extLst>
                    <a:ext uri="{9D8B030D-6E8A-4147-A177-3AD203B41FA5}">
                      <a16:colId xmlns:a16="http://schemas.microsoft.com/office/drawing/2014/main" val="379762261"/>
                    </a:ext>
                  </a:extLst>
                </a:gridCol>
                <a:gridCol w="9254903">
                  <a:extLst>
                    <a:ext uri="{9D8B030D-6E8A-4147-A177-3AD203B41FA5}">
                      <a16:colId xmlns:a16="http://schemas.microsoft.com/office/drawing/2014/main" val="1658199381"/>
                    </a:ext>
                  </a:extLst>
                </a:gridCol>
              </a:tblGrid>
              <a:tr h="597215">
                <a:tc gridSpan="3">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Treatment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5502885"/>
                  </a:ext>
                </a:extLst>
              </a:tr>
              <a:tr h="130174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a:solidFill>
                            <a:srgbClr val="000000"/>
                          </a:solidFill>
                          <a:effectLst/>
                          <a:latin typeface="Times New Roman" panose="02020603050405020304" pitchFamily="18" charset="0"/>
                          <a:ea typeface="Times New Roman" panose="02020603050405020304" pitchFamily="18" charset="0"/>
                        </a:rPr>
                        <a:t>In patients with active GCA or Takayasu arteritis, initial medical therapy should include high-dose glucocorticoids.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93425148"/>
                  </a:ext>
                </a:extLst>
              </a:tr>
              <a:tr h="130174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a:solidFill>
                            <a:srgbClr val="000000"/>
                          </a:solidFill>
                          <a:effectLst/>
                          <a:latin typeface="Times New Roman" panose="02020603050405020304" pitchFamily="18" charset="0"/>
                          <a:ea typeface="Times New Roman" panose="02020603050405020304" pitchFamily="18" charset="0"/>
                        </a:rPr>
                        <a:t>In patients with GCA who have evidence of active aortitis, tocilizumab is recommended as adjunctive therapy to glucocorticoids, with methotrexate as an alternative.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80855037"/>
                  </a:ext>
                </a:extLst>
              </a:tr>
              <a:tr h="130174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solidFill>
                            <a:srgbClr val="000000"/>
                          </a:solidFill>
                          <a:effectLst/>
                          <a:latin typeface="Times New Roman" panose="02020603050405020304" pitchFamily="18" charset="0"/>
                          <a:ea typeface="Times New Roman" panose="02020603050405020304" pitchFamily="18" charset="0"/>
                        </a:rPr>
                        <a:t>In all patients with Takayasu arteritis, nonbiological disease-modifying anti-rheumatic drugs (DMARD) should be given in combination with glucocorticoids.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8401638"/>
                  </a:ext>
                </a:extLst>
              </a:tr>
            </a:tbl>
          </a:graphicData>
        </a:graphic>
      </p:graphicFrame>
    </p:spTree>
    <p:extLst>
      <p:ext uri="{BB962C8B-B14F-4D97-AF65-F5344CB8AC3E}">
        <p14:creationId xmlns:p14="http://schemas.microsoft.com/office/powerpoint/2010/main" val="38233623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191</a:t>
            </a:fld>
            <a:endParaRPr lang="en-US"/>
          </a:p>
        </p:txBody>
      </p:sp>
      <p:sp>
        <p:nvSpPr>
          <p:cNvPr id="3" name="TextBox 2">
            <a:extLst>
              <a:ext uri="{FF2B5EF4-FFF2-40B4-BE49-F238E27FC236}">
                <a16:creationId xmlns:a16="http://schemas.microsoft.com/office/drawing/2014/main" id="{BD6D9235-E663-99AB-33E8-95DE8FC9C537}"/>
              </a:ext>
            </a:extLst>
          </p:cNvPr>
          <p:cNvSpPr txBox="1"/>
          <p:nvPr/>
        </p:nvSpPr>
        <p:spPr>
          <a:xfrm>
            <a:off x="1147064" y="1219200"/>
            <a:ext cx="12336271" cy="1200329"/>
          </a:xfrm>
          <a:prstGeom prst="rect">
            <a:avLst/>
          </a:prstGeom>
          <a:noFill/>
        </p:spPr>
        <p:txBody>
          <a:bodyPr wrap="square">
            <a:spAutoFit/>
          </a:bodyPr>
          <a:lstStyle/>
          <a:p>
            <a:r>
              <a:rPr lang="en-US" sz="3600" b="1">
                <a:latin typeface="Lub Dub Medium" panose="020B0603030403020204" pitchFamily="34" charset="0"/>
              </a:rPr>
              <a:t>Inflammatory Aortitis: Diagnosis and Treatment of Takayasu Arteritis and Giant Cell Arteritis (GCA) (con’t.)</a:t>
            </a:r>
          </a:p>
        </p:txBody>
      </p:sp>
      <p:graphicFrame>
        <p:nvGraphicFramePr>
          <p:cNvPr id="5" name="Table 4">
            <a:extLst>
              <a:ext uri="{FF2B5EF4-FFF2-40B4-BE49-F238E27FC236}">
                <a16:creationId xmlns:a16="http://schemas.microsoft.com/office/drawing/2014/main" id="{2B296058-7EFF-6821-ED05-403286544537}"/>
              </a:ext>
            </a:extLst>
          </p:cNvPr>
          <p:cNvGraphicFramePr>
            <a:graphicFrameLocks noGrp="1"/>
          </p:cNvGraphicFramePr>
          <p:nvPr>
            <p:extLst>
              <p:ext uri="{D42A27DB-BD31-4B8C-83A1-F6EECF244321}">
                <p14:modId xmlns:p14="http://schemas.microsoft.com/office/powerpoint/2010/main" val="614360047"/>
              </p:ext>
            </p:extLst>
          </p:nvPr>
        </p:nvGraphicFramePr>
        <p:xfrm>
          <a:off x="1303337" y="2819400"/>
          <a:ext cx="12023725" cy="4329525"/>
        </p:xfrm>
        <a:graphic>
          <a:graphicData uri="http://schemas.openxmlformats.org/drawingml/2006/table">
            <a:tbl>
              <a:tblPr firstRow="1" firstCol="1" bandRow="1"/>
              <a:tblGrid>
                <a:gridCol w="1034041">
                  <a:extLst>
                    <a:ext uri="{9D8B030D-6E8A-4147-A177-3AD203B41FA5}">
                      <a16:colId xmlns:a16="http://schemas.microsoft.com/office/drawing/2014/main" val="427261408"/>
                    </a:ext>
                  </a:extLst>
                </a:gridCol>
                <a:gridCol w="1041254">
                  <a:extLst>
                    <a:ext uri="{9D8B030D-6E8A-4147-A177-3AD203B41FA5}">
                      <a16:colId xmlns:a16="http://schemas.microsoft.com/office/drawing/2014/main" val="3521717538"/>
                    </a:ext>
                  </a:extLst>
                </a:gridCol>
                <a:gridCol w="9948430">
                  <a:extLst>
                    <a:ext uri="{9D8B030D-6E8A-4147-A177-3AD203B41FA5}">
                      <a16:colId xmlns:a16="http://schemas.microsoft.com/office/drawing/2014/main" val="2596211000"/>
                    </a:ext>
                  </a:extLst>
                </a:gridCol>
              </a:tblGrid>
              <a:tr h="1884307">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a:solidFill>
                            <a:srgbClr val="000000"/>
                          </a:solidFill>
                          <a:effectLst/>
                          <a:latin typeface="Times New Roman" panose="02020603050405020304" pitchFamily="18" charset="0"/>
                          <a:ea typeface="Times New Roman" panose="02020603050405020304" pitchFamily="18" charset="0"/>
                        </a:rPr>
                        <a:t>In patients with active GCA or Takayasu arteritis, treatment efficacy should be periodically assessed by monitoring inflammatory serum markers (C-reactive protein and erythrocyte sedimentation rate), imaging with CT, MRI, or FDG-PET, and clinical symptoms.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31115170"/>
                  </a:ext>
                </a:extLst>
              </a:tr>
              <a:tr h="122260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a:solidFill>
                            <a:srgbClr val="000000"/>
                          </a:solidFill>
                          <a:effectLst/>
                          <a:latin typeface="Times New Roman" panose="02020603050405020304" pitchFamily="18" charset="0"/>
                          <a:ea typeface="Times New Roman" panose="02020603050405020304" pitchFamily="18" charset="0"/>
                        </a:rPr>
                        <a:t>In patients with GCA or Takayasu arteritis who are in remission, elective endovascular or open surgical intervention is reasonable to treat aortic and branch vessel complications.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4361829"/>
                  </a:ext>
                </a:extLst>
              </a:tr>
              <a:tr h="122260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solidFill>
                            <a:srgbClr val="000000"/>
                          </a:solidFill>
                          <a:effectLst/>
                          <a:latin typeface="Times New Roman" panose="02020603050405020304" pitchFamily="18" charset="0"/>
                          <a:ea typeface="Times New Roman" panose="02020603050405020304" pitchFamily="18" charset="0"/>
                        </a:rPr>
                        <a:t>In patients with GCA or Takayasu arteritis and aortic involvement who are in remission, annual surveillance imaging with CT, MRI, or FDG-PET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9975877"/>
                  </a:ext>
                </a:extLst>
              </a:tr>
            </a:tbl>
          </a:graphicData>
        </a:graphic>
      </p:graphicFrame>
    </p:spTree>
    <p:extLst>
      <p:ext uri="{BB962C8B-B14F-4D97-AF65-F5344CB8AC3E}">
        <p14:creationId xmlns:p14="http://schemas.microsoft.com/office/powerpoint/2010/main" val="19171155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192</a:t>
            </a:fld>
            <a:endParaRPr lang="en-US"/>
          </a:p>
        </p:txBody>
      </p:sp>
      <p:sp>
        <p:nvSpPr>
          <p:cNvPr id="3" name="TextBox 2">
            <a:extLst>
              <a:ext uri="{FF2B5EF4-FFF2-40B4-BE49-F238E27FC236}">
                <a16:creationId xmlns:a16="http://schemas.microsoft.com/office/drawing/2014/main" id="{87F21705-60B1-CA73-EBC8-E6E10BD6541C}"/>
              </a:ext>
            </a:extLst>
          </p:cNvPr>
          <p:cNvSpPr txBox="1"/>
          <p:nvPr/>
        </p:nvSpPr>
        <p:spPr>
          <a:xfrm>
            <a:off x="2619373" y="717857"/>
            <a:ext cx="9391651" cy="523220"/>
          </a:xfrm>
          <a:prstGeom prst="rect">
            <a:avLst/>
          </a:prstGeom>
          <a:noFill/>
        </p:spPr>
        <p:txBody>
          <a:bodyPr wrap="square">
            <a:spAutoFit/>
          </a:bodyPr>
          <a:lstStyle/>
          <a:p>
            <a:r>
              <a:rPr lang="it-IT" sz="2800" b="1">
                <a:latin typeface="Lub Dub Medium" panose="020B0603030403020204" pitchFamily="34" charset="0"/>
              </a:rPr>
              <a:t>Table 35. Diagnostic Criteria for Inflammatory Aortitis </a:t>
            </a:r>
            <a:endParaRPr lang="en-US" sz="2800" b="1">
              <a:latin typeface="Lub Dub Medium" panose="020B0603030403020204" pitchFamily="34" charset="0"/>
            </a:endParaRPr>
          </a:p>
        </p:txBody>
      </p:sp>
      <p:graphicFrame>
        <p:nvGraphicFramePr>
          <p:cNvPr id="6" name="Table 5">
            <a:extLst>
              <a:ext uri="{FF2B5EF4-FFF2-40B4-BE49-F238E27FC236}">
                <a16:creationId xmlns:a16="http://schemas.microsoft.com/office/drawing/2014/main" id="{22F936BA-C860-88CB-E6B5-A2A20F08C31C}"/>
              </a:ext>
            </a:extLst>
          </p:cNvPr>
          <p:cNvGraphicFramePr>
            <a:graphicFrameLocks noGrp="1"/>
          </p:cNvGraphicFramePr>
          <p:nvPr>
            <p:extLst>
              <p:ext uri="{D42A27DB-BD31-4B8C-83A1-F6EECF244321}">
                <p14:modId xmlns:p14="http://schemas.microsoft.com/office/powerpoint/2010/main" val="272650595"/>
              </p:ext>
            </p:extLst>
          </p:nvPr>
        </p:nvGraphicFramePr>
        <p:xfrm>
          <a:off x="1090612" y="1524000"/>
          <a:ext cx="12449175" cy="5987743"/>
        </p:xfrm>
        <a:graphic>
          <a:graphicData uri="http://schemas.openxmlformats.org/drawingml/2006/table">
            <a:tbl>
              <a:tblPr/>
              <a:tblGrid>
                <a:gridCol w="4149725">
                  <a:extLst>
                    <a:ext uri="{9D8B030D-6E8A-4147-A177-3AD203B41FA5}">
                      <a16:colId xmlns:a16="http://schemas.microsoft.com/office/drawing/2014/main" val="3489835873"/>
                    </a:ext>
                  </a:extLst>
                </a:gridCol>
                <a:gridCol w="4149725">
                  <a:extLst>
                    <a:ext uri="{9D8B030D-6E8A-4147-A177-3AD203B41FA5}">
                      <a16:colId xmlns:a16="http://schemas.microsoft.com/office/drawing/2014/main" val="1642775085"/>
                    </a:ext>
                  </a:extLst>
                </a:gridCol>
                <a:gridCol w="4149725">
                  <a:extLst>
                    <a:ext uri="{9D8B030D-6E8A-4147-A177-3AD203B41FA5}">
                      <a16:colId xmlns:a16="http://schemas.microsoft.com/office/drawing/2014/main" val="629188056"/>
                    </a:ext>
                  </a:extLst>
                </a:gridCol>
              </a:tblGrid>
              <a:tr h="1016904">
                <a:tc>
                  <a:txBody>
                    <a:bodyPr/>
                    <a:lstStyle/>
                    <a:p>
                      <a:pPr marL="0" marR="0" algn="ctr" eaLnBrk="0" hangingPunct="0">
                        <a:lnSpc>
                          <a:spcPct val="200000"/>
                        </a:lnSpc>
                        <a:spcBef>
                          <a:spcPts val="700"/>
                        </a:spcBef>
                        <a:spcAft>
                          <a:spcPts val="0"/>
                        </a:spcAft>
                      </a:pPr>
                      <a:r>
                        <a:rPr lang="en-US" sz="2000" b="1" spc="-10">
                          <a:solidFill>
                            <a:srgbClr val="020302"/>
                          </a:solidFill>
                          <a:effectLst/>
                          <a:latin typeface="Times New Roman" panose="02020603050405020304" pitchFamily="18" charset="0"/>
                          <a:ea typeface="Times New Roman" panose="02020603050405020304" pitchFamily="18" charset="0"/>
                          <a:cs typeface="Times New Roman" panose="02020603050405020304" pitchFamily="18" charset="0"/>
                        </a:rPr>
                        <a:t>Names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eaLnBrk="0" hangingPunct="0">
                        <a:lnSpc>
                          <a:spcPct val="200000"/>
                        </a:lnSpc>
                        <a:spcBef>
                          <a:spcPts val="700"/>
                        </a:spcBef>
                        <a:spcAft>
                          <a:spcPts val="0"/>
                        </a:spcAft>
                      </a:pPr>
                      <a:r>
                        <a:rPr lang="en-US" sz="2000" b="1">
                          <a:solidFill>
                            <a:srgbClr val="020302"/>
                          </a:solidFill>
                          <a:effectLst/>
                          <a:latin typeface="Times New Roman" panose="02020603050405020304" pitchFamily="18" charset="0"/>
                          <a:ea typeface="Times New Roman" panose="02020603050405020304" pitchFamily="18" charset="0"/>
                          <a:cs typeface="Times New Roman" panose="02020603050405020304" pitchFamily="18" charset="0"/>
                        </a:rPr>
                        <a:t>Criteria Used in Diagnosis/Source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eaLnBrk="0" hangingPunct="0">
                        <a:lnSpc>
                          <a:spcPct val="200000"/>
                        </a:lnSpc>
                        <a:spcBef>
                          <a:spcPts val="700"/>
                        </a:spcBef>
                        <a:spcAft>
                          <a:spcPts val="0"/>
                        </a:spcAft>
                      </a:pPr>
                      <a:r>
                        <a:rPr lang="en-US" sz="2000" b="1">
                          <a:solidFill>
                            <a:srgbClr val="020302"/>
                          </a:solidFill>
                          <a:effectLst/>
                          <a:latin typeface="Times New Roman" panose="02020603050405020304" pitchFamily="18" charset="0"/>
                          <a:ea typeface="Times New Roman" panose="02020603050405020304" pitchFamily="18" charset="0"/>
                          <a:cs typeface="Times New Roman" panose="02020603050405020304" pitchFamily="18" charset="0"/>
                        </a:rPr>
                        <a:t>When Is Diagnosis Established?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25672704"/>
                  </a:ext>
                </a:extLst>
              </a:tr>
              <a:tr h="491448">
                <a:tc rowSpan="6">
                  <a:txBody>
                    <a:bodyPr/>
                    <a:lstStyle/>
                    <a:p>
                      <a:pPr marL="49530" marR="0" eaLnBrk="0" hangingPunct="0">
                        <a:lnSpc>
                          <a:spcPct val="200000"/>
                        </a:lnSpc>
                        <a:spcBef>
                          <a:spcPts val="515"/>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Takayasu</a:t>
                      </a:r>
                      <a:r>
                        <a:rPr lang="en-US" sz="2000" spc="-40" dirty="0">
                          <a:solidFill>
                            <a:srgbClr val="231F20"/>
                          </a:solidFill>
                          <a:effectLst/>
                          <a:latin typeface="Times New Roman" panose="02020603050405020304" pitchFamily="18" charset="0"/>
                          <a:ea typeface="Arial Unicode MS"/>
                          <a:cs typeface="Times New Roman" panose="02020603050405020304" pitchFamily="18" charset="0"/>
                        </a:rPr>
                        <a:t> </a:t>
                      </a: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arteritis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0" eaLnBrk="0" hangingPunct="0">
                        <a:lnSpc>
                          <a:spcPct val="200000"/>
                        </a:lnSpc>
                        <a:spcBef>
                          <a:spcPts val="3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Age of onset &lt;40 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48260" marR="0" eaLnBrk="0" hangingPunct="0">
                        <a:lnSpc>
                          <a:spcPts val="1175"/>
                        </a:lnSpc>
                        <a:spcBef>
                          <a:spcPts val="515"/>
                        </a:spcBef>
                        <a:spcAft>
                          <a:spcPts val="0"/>
                        </a:spcAft>
                      </a:pPr>
                      <a:endParaRPr lang="en-US" sz="2000">
                        <a:solidFill>
                          <a:srgbClr val="231F20"/>
                        </a:solidFill>
                        <a:effectLst/>
                        <a:latin typeface="Times New Roman" panose="02020603050405020304" pitchFamily="18" charset="0"/>
                        <a:ea typeface="Arial Unicode MS"/>
                        <a:cs typeface="Times New Roman" panose="02020603050405020304" pitchFamily="18" charset="0"/>
                      </a:endParaRPr>
                    </a:p>
                    <a:p>
                      <a:pPr marL="48260" marR="0" eaLnBrk="0" hangingPunct="0">
                        <a:lnSpc>
                          <a:spcPts val="1175"/>
                        </a:lnSpc>
                        <a:spcBef>
                          <a:spcPts val="5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≥3 criteria are present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8260" marR="0" eaLnBrk="0" hangingPunct="0">
                        <a:lnSpc>
                          <a:spcPts val="1175"/>
                        </a:lnSpc>
                        <a:spcBef>
                          <a:spcPts val="5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(sensitivity</a:t>
                      </a:r>
                      <a:r>
                        <a:rPr lang="en-US" sz="20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2000">
                          <a:solidFill>
                            <a:srgbClr val="231F20"/>
                          </a:solidFill>
                          <a:effectLst/>
                          <a:latin typeface="Times New Roman" panose="02020603050405020304" pitchFamily="18" charset="0"/>
                          <a:ea typeface="Arial Unicode MS"/>
                          <a:cs typeface="Times New Roman" panose="02020603050405020304" pitchFamily="18" charset="0"/>
                        </a:rPr>
                        <a:t>90.5%;</a:t>
                      </a:r>
                      <a:r>
                        <a:rPr lang="en-US" sz="20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2000">
                          <a:solidFill>
                            <a:srgbClr val="231F20"/>
                          </a:solidFill>
                          <a:effectLst/>
                          <a:latin typeface="Times New Roman" panose="02020603050405020304" pitchFamily="18" charset="0"/>
                          <a:ea typeface="Arial Unicode MS"/>
                          <a:cs typeface="Times New Roman" panose="02020603050405020304" pitchFamily="18" charset="0"/>
                        </a:rPr>
                        <a:t>specificity</a:t>
                      </a:r>
                      <a:r>
                        <a:rPr lang="en-US" sz="20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2000">
                          <a:solidFill>
                            <a:srgbClr val="231F20"/>
                          </a:solidFill>
                          <a:effectLst/>
                          <a:latin typeface="Times New Roman" panose="02020603050405020304" pitchFamily="18" charset="0"/>
                          <a:ea typeface="Arial Unicode MS"/>
                          <a:cs typeface="Times New Roman" panose="02020603050405020304" pitchFamily="18" charset="0"/>
                        </a:rPr>
                        <a:t>97.8%)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532613"/>
                  </a:ext>
                </a:extLst>
              </a:tr>
              <a:tr h="367635">
                <a:tc vMerge="1">
                  <a:txBody>
                    <a:bodyPr/>
                    <a:lstStyle/>
                    <a:p>
                      <a:endParaRPr lang="en-US"/>
                    </a:p>
                  </a:txBody>
                  <a:tcPr/>
                </a:tc>
                <a:tc>
                  <a:txBody>
                    <a:bodyPr/>
                    <a:lstStyle/>
                    <a:p>
                      <a:pPr marL="33020" marR="0" eaLnBrk="0" hangingPunct="0">
                        <a:lnSpc>
                          <a:spcPts val="1270"/>
                        </a:lnSpc>
                        <a:spcBef>
                          <a:spcPts val="315"/>
                        </a:spcBef>
                        <a:spcAft>
                          <a:spcPts val="0"/>
                        </a:spcAft>
                      </a:pPr>
                      <a:endParaRPr lang="en-US" sz="2000">
                        <a:solidFill>
                          <a:srgbClr val="231F20"/>
                        </a:solidFill>
                        <a:effectLst/>
                        <a:latin typeface="Times New Roman" panose="02020603050405020304" pitchFamily="18" charset="0"/>
                        <a:ea typeface="Arial Unicode MS"/>
                        <a:cs typeface="Times New Roman" panose="02020603050405020304" pitchFamily="18" charset="0"/>
                      </a:endParaRPr>
                    </a:p>
                    <a:p>
                      <a:pPr marL="33020" marR="0" eaLnBrk="0" hangingPunct="0">
                        <a:lnSpc>
                          <a:spcPts val="1270"/>
                        </a:lnSpc>
                        <a:spcBef>
                          <a:spcPts val="3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Intermittent</a:t>
                      </a:r>
                      <a:r>
                        <a:rPr lang="en-US" sz="20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2000">
                          <a:solidFill>
                            <a:srgbClr val="231F20"/>
                          </a:solidFill>
                          <a:effectLst/>
                          <a:latin typeface="Times New Roman" panose="02020603050405020304" pitchFamily="18" charset="0"/>
                          <a:ea typeface="Arial Unicode MS"/>
                          <a:cs typeface="Times New Roman" panose="02020603050405020304" pitchFamily="18" charset="0"/>
                        </a:rPr>
                        <a:t>claudication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14748550"/>
                  </a:ext>
                </a:extLst>
              </a:tr>
              <a:tr h="752608">
                <a:tc vMerge="1">
                  <a:txBody>
                    <a:bodyPr/>
                    <a:lstStyle/>
                    <a:p>
                      <a:endParaRPr lang="en-US"/>
                    </a:p>
                  </a:txBody>
                  <a:tcPr/>
                </a:tc>
                <a:tc>
                  <a:txBody>
                    <a:bodyPr/>
                    <a:lstStyle/>
                    <a:p>
                      <a:pPr marL="36195" marR="0" eaLnBrk="0" hangingPunct="0">
                        <a:lnSpc>
                          <a:spcPct val="200000"/>
                        </a:lnSpc>
                        <a:spcBef>
                          <a:spcPts val="140"/>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Diminished brachial artery pulse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43540668"/>
                  </a:ext>
                </a:extLst>
              </a:tr>
              <a:tr h="752608">
                <a:tc vMerge="1">
                  <a:txBody>
                    <a:bodyPr/>
                    <a:lstStyle/>
                    <a:p>
                      <a:endParaRPr lang="en-US"/>
                    </a:p>
                  </a:txBody>
                  <a:tcPr/>
                </a:tc>
                <a:tc>
                  <a:txBody>
                    <a:bodyPr/>
                    <a:lstStyle/>
                    <a:p>
                      <a:pPr marL="36195" marR="0" eaLnBrk="0" hangingPunct="0">
                        <a:lnSpc>
                          <a:spcPct val="200000"/>
                        </a:lnSpc>
                        <a:spcBef>
                          <a:spcPts val="340"/>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Subclavian artery or aortic bruit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17856444"/>
                  </a:ext>
                </a:extLst>
              </a:tr>
              <a:tr h="1281199">
                <a:tc vMerge="1">
                  <a:txBody>
                    <a:bodyPr/>
                    <a:lstStyle/>
                    <a:p>
                      <a:endParaRPr lang="en-US"/>
                    </a:p>
                  </a:txBody>
                  <a:tcPr/>
                </a:tc>
                <a:tc>
                  <a:txBody>
                    <a:bodyPr/>
                    <a:lstStyle/>
                    <a:p>
                      <a:pPr marL="36195" marR="0" eaLnBrk="0" hangingPunct="0">
                        <a:lnSpc>
                          <a:spcPct val="200000"/>
                        </a:lnSpc>
                        <a:spcBef>
                          <a:spcPts val="140"/>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Systolic BP variation of &gt;10 mm Hg between arms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65431948"/>
                  </a:ext>
                </a:extLst>
              </a:tr>
              <a:tr h="1281199">
                <a:tc vMerge="1">
                  <a:txBody>
                    <a:bodyPr/>
                    <a:lstStyle/>
                    <a:p>
                      <a:endParaRPr lang="en-US"/>
                    </a:p>
                  </a:txBody>
                  <a:tcPr/>
                </a:tc>
                <a:tc>
                  <a:txBody>
                    <a:bodyPr/>
                    <a:lstStyle/>
                    <a:p>
                      <a:pPr marL="36195" marR="0" eaLnBrk="0" hangingPunct="0">
                        <a:lnSpc>
                          <a:spcPct val="200000"/>
                        </a:lnSpc>
                        <a:spcBef>
                          <a:spcPts val="340"/>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Aortographic evidence of aorta or aortic branch stenosis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74989945"/>
                  </a:ext>
                </a:extLst>
              </a:tr>
            </a:tbl>
          </a:graphicData>
        </a:graphic>
      </p:graphicFrame>
    </p:spTree>
    <p:extLst>
      <p:ext uri="{BB962C8B-B14F-4D97-AF65-F5344CB8AC3E}">
        <p14:creationId xmlns:p14="http://schemas.microsoft.com/office/powerpoint/2010/main" val="10220304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193</a:t>
            </a:fld>
            <a:endParaRPr lang="en-US"/>
          </a:p>
        </p:txBody>
      </p:sp>
      <p:sp>
        <p:nvSpPr>
          <p:cNvPr id="3" name="TextBox 2">
            <a:extLst>
              <a:ext uri="{FF2B5EF4-FFF2-40B4-BE49-F238E27FC236}">
                <a16:creationId xmlns:a16="http://schemas.microsoft.com/office/drawing/2014/main" id="{CA6F20D7-54F0-5EC3-3591-0A9F6F16F12B}"/>
              </a:ext>
            </a:extLst>
          </p:cNvPr>
          <p:cNvSpPr txBox="1"/>
          <p:nvPr/>
        </p:nvSpPr>
        <p:spPr>
          <a:xfrm>
            <a:off x="3290885" y="752416"/>
            <a:ext cx="8048627" cy="954107"/>
          </a:xfrm>
          <a:prstGeom prst="rect">
            <a:avLst/>
          </a:prstGeom>
          <a:noFill/>
        </p:spPr>
        <p:txBody>
          <a:bodyPr wrap="square">
            <a:spAutoFit/>
          </a:bodyPr>
          <a:lstStyle/>
          <a:p>
            <a:r>
              <a:rPr lang="it-IT" sz="2800" b="1">
                <a:latin typeface="Lub Dub Medium" panose="020B0603030403020204" pitchFamily="34" charset="0"/>
              </a:rPr>
              <a:t>Table 35. Diagnostic Criteria for Inflammatory Aortitis (con’t.) </a:t>
            </a:r>
            <a:endParaRPr lang="en-US" sz="2800" b="1">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3BBA8830-A87D-AD1B-BE73-C6E444B442C9}"/>
              </a:ext>
            </a:extLst>
          </p:cNvPr>
          <p:cNvGraphicFramePr>
            <a:graphicFrameLocks noGrp="1"/>
          </p:cNvGraphicFramePr>
          <p:nvPr>
            <p:extLst>
              <p:ext uri="{D42A27DB-BD31-4B8C-83A1-F6EECF244321}">
                <p14:modId xmlns:p14="http://schemas.microsoft.com/office/powerpoint/2010/main" val="2085815376"/>
              </p:ext>
            </p:extLst>
          </p:nvPr>
        </p:nvGraphicFramePr>
        <p:xfrm>
          <a:off x="2171699" y="1981200"/>
          <a:ext cx="10287000" cy="5018930"/>
        </p:xfrm>
        <a:graphic>
          <a:graphicData uri="http://schemas.openxmlformats.org/drawingml/2006/table">
            <a:tbl>
              <a:tblPr/>
              <a:tblGrid>
                <a:gridCol w="3429000">
                  <a:extLst>
                    <a:ext uri="{9D8B030D-6E8A-4147-A177-3AD203B41FA5}">
                      <a16:colId xmlns:a16="http://schemas.microsoft.com/office/drawing/2014/main" val="2246398049"/>
                    </a:ext>
                  </a:extLst>
                </a:gridCol>
                <a:gridCol w="3771901">
                  <a:extLst>
                    <a:ext uri="{9D8B030D-6E8A-4147-A177-3AD203B41FA5}">
                      <a16:colId xmlns:a16="http://schemas.microsoft.com/office/drawing/2014/main" val="2365259331"/>
                    </a:ext>
                  </a:extLst>
                </a:gridCol>
                <a:gridCol w="3086099">
                  <a:extLst>
                    <a:ext uri="{9D8B030D-6E8A-4147-A177-3AD203B41FA5}">
                      <a16:colId xmlns:a16="http://schemas.microsoft.com/office/drawing/2014/main" val="1898528964"/>
                    </a:ext>
                  </a:extLst>
                </a:gridCol>
              </a:tblGrid>
              <a:tr h="625312">
                <a:tc rowSpan="5">
                  <a:txBody>
                    <a:bodyPr/>
                    <a:lstStyle/>
                    <a:p>
                      <a:pPr marL="49530" marR="0" eaLnBrk="0" hangingPunct="0">
                        <a:lnSpc>
                          <a:spcPct val="200000"/>
                        </a:lnSpc>
                        <a:spcBef>
                          <a:spcPts val="3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Giant cell arteritis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0" eaLnBrk="0" hangingPunct="0">
                        <a:lnSpc>
                          <a:spcPct val="200000"/>
                        </a:lnSpc>
                        <a:spcBef>
                          <a:spcPts val="3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Age &gt;50 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33020" marR="0" eaLnBrk="0" hangingPunct="0">
                        <a:lnSpc>
                          <a:spcPct val="200000"/>
                        </a:lnSpc>
                        <a:spcBef>
                          <a:spcPts val="315"/>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≥3 criteria are present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3020" marR="0" eaLnBrk="0" hangingPunct="0">
                        <a:lnSpc>
                          <a:spcPct val="200000"/>
                        </a:lnSpc>
                        <a:spcBef>
                          <a:spcPts val="315"/>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(sensitivity &gt;90%; specificity &gt;90%)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149006"/>
                  </a:ext>
                </a:extLst>
              </a:tr>
              <a:tr h="817463">
                <a:tc vMerge="1">
                  <a:txBody>
                    <a:bodyPr/>
                    <a:lstStyle/>
                    <a:p>
                      <a:endParaRPr lang="en-US"/>
                    </a:p>
                  </a:txBody>
                  <a:tcPr/>
                </a:tc>
                <a:tc>
                  <a:txBody>
                    <a:bodyPr/>
                    <a:lstStyle/>
                    <a:p>
                      <a:pPr marL="33020" marR="0" eaLnBrk="0" hangingPunct="0">
                        <a:lnSpc>
                          <a:spcPct val="200000"/>
                        </a:lnSpc>
                        <a:spcBef>
                          <a:spcPts val="315"/>
                        </a:spcBef>
                        <a:spcAft>
                          <a:spcPts val="0"/>
                        </a:spcAft>
                      </a:pPr>
                      <a:r>
                        <a:rPr lang="en-US" sz="2000">
                          <a:solidFill>
                            <a:srgbClr val="231F20"/>
                          </a:solidFill>
                          <a:effectLst/>
                          <a:latin typeface="Times New Roman" panose="02020603050405020304" pitchFamily="18" charset="0"/>
                          <a:ea typeface="Arial Unicode MS"/>
                          <a:cs typeface="Times New Roman" panose="02020603050405020304" pitchFamily="18" charset="0"/>
                        </a:rPr>
                        <a:t>Recent-onset localized headache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64737573"/>
                  </a:ext>
                </a:extLst>
              </a:tr>
              <a:tr h="1391604">
                <a:tc vMerge="1">
                  <a:txBody>
                    <a:bodyPr/>
                    <a:lstStyle/>
                    <a:p>
                      <a:endParaRPr lang="en-US"/>
                    </a:p>
                  </a:txBody>
                  <a:tcPr/>
                </a:tc>
                <a:tc>
                  <a:txBody>
                    <a:bodyPr/>
                    <a:lstStyle/>
                    <a:p>
                      <a:pPr marL="36195" marR="0" eaLnBrk="0" hangingPunct="0">
                        <a:lnSpc>
                          <a:spcPct val="200000"/>
                        </a:lnSpc>
                        <a:spcBef>
                          <a:spcPts val="140"/>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Temporal artery tenderness or pulse attenuation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5331543"/>
                  </a:ext>
                </a:extLst>
              </a:tr>
              <a:tr h="1363051">
                <a:tc vMerge="1">
                  <a:txBody>
                    <a:bodyPr/>
                    <a:lstStyle/>
                    <a:p>
                      <a:endParaRPr lang="en-US"/>
                    </a:p>
                  </a:txBody>
                  <a:tcPr/>
                </a:tc>
                <a:tc>
                  <a:txBody>
                    <a:bodyPr/>
                    <a:lstStyle/>
                    <a:p>
                      <a:pPr marL="36195" marR="0" eaLnBrk="0" hangingPunct="0">
                        <a:lnSpc>
                          <a:spcPct val="200000"/>
                        </a:lnSpc>
                        <a:spcBef>
                          <a:spcPts val="340"/>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Elevated erythrocyte sedimentation rate &gt;50 mm/h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13160696"/>
                  </a:ext>
                </a:extLst>
              </a:tr>
              <a:tr h="736741">
                <a:tc vMerge="1">
                  <a:txBody>
                    <a:bodyPr/>
                    <a:lstStyle/>
                    <a:p>
                      <a:endParaRPr lang="en-US"/>
                    </a:p>
                  </a:txBody>
                  <a:tcPr/>
                </a:tc>
                <a:tc>
                  <a:txBody>
                    <a:bodyPr/>
                    <a:lstStyle/>
                    <a:p>
                      <a:pPr marL="36195" marR="0" eaLnBrk="0" hangingPunct="0">
                        <a:lnSpc>
                          <a:spcPts val="1070"/>
                        </a:lnSpc>
                        <a:spcBef>
                          <a:spcPts val="140"/>
                        </a:spcBef>
                        <a:spcAft>
                          <a:spcPts val="0"/>
                        </a:spcAft>
                      </a:pPr>
                      <a:endParaRPr lang="en-US" sz="2000" dirty="0">
                        <a:solidFill>
                          <a:srgbClr val="231F20"/>
                        </a:solidFill>
                        <a:effectLst/>
                        <a:latin typeface="Times New Roman" panose="02020603050405020304" pitchFamily="18" charset="0"/>
                        <a:ea typeface="Arial Unicode MS"/>
                        <a:cs typeface="Times New Roman" panose="02020603050405020304" pitchFamily="18" charset="0"/>
                      </a:endParaRPr>
                    </a:p>
                    <a:p>
                      <a:pPr marL="36195" marR="0" eaLnBrk="0" hangingPunct="0">
                        <a:lnSpc>
                          <a:spcPts val="1070"/>
                        </a:lnSpc>
                        <a:spcBef>
                          <a:spcPts val="140"/>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Arterial biopsy shows necrotizing</a:t>
                      </a:r>
                    </a:p>
                    <a:p>
                      <a:pPr marL="36195" marR="0" eaLnBrk="0" hangingPunct="0">
                        <a:lnSpc>
                          <a:spcPct val="200000"/>
                        </a:lnSpc>
                        <a:spcBef>
                          <a:spcPts val="140"/>
                        </a:spcBef>
                        <a:spcAft>
                          <a:spcPts val="0"/>
                        </a:spcAft>
                      </a:pPr>
                      <a:r>
                        <a:rPr lang="en-US" sz="2000" dirty="0">
                          <a:solidFill>
                            <a:srgbClr val="231F20"/>
                          </a:solidFill>
                          <a:effectLst/>
                          <a:latin typeface="Times New Roman" panose="02020603050405020304" pitchFamily="18" charset="0"/>
                          <a:ea typeface="Arial Unicode MS"/>
                          <a:cs typeface="Times New Roman" panose="02020603050405020304" pitchFamily="18" charset="0"/>
                        </a:rPr>
                        <a:t>vasculitis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72296707"/>
                  </a:ext>
                </a:extLst>
              </a:tr>
            </a:tbl>
          </a:graphicData>
        </a:graphic>
      </p:graphicFrame>
      <p:sp>
        <p:nvSpPr>
          <p:cNvPr id="5" name="Rectangle 1">
            <a:extLst>
              <a:ext uri="{FF2B5EF4-FFF2-40B4-BE49-F238E27FC236}">
                <a16:creationId xmlns:a16="http://schemas.microsoft.com/office/drawing/2014/main" id="{2B2A00B5-A8A7-B103-DA96-621541D7CCB5}"/>
              </a:ext>
            </a:extLst>
          </p:cNvPr>
          <p:cNvSpPr>
            <a:spLocks noChangeArrowheads="1"/>
          </p:cNvSpPr>
          <p:nvPr/>
        </p:nvSpPr>
        <p:spPr bwMode="auto">
          <a:xfrm>
            <a:off x="5172075" y="312737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6044646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194</a:t>
            </a:fld>
            <a:endParaRPr lang="en-US"/>
          </a:p>
        </p:txBody>
      </p:sp>
      <p:pic>
        <p:nvPicPr>
          <p:cNvPr id="3" name="Picture 2">
            <a:extLst>
              <a:ext uri="{FF2B5EF4-FFF2-40B4-BE49-F238E27FC236}">
                <a16:creationId xmlns:a16="http://schemas.microsoft.com/office/drawing/2014/main" id="{3E191995-BB7A-87D9-484A-943A2144A10B}"/>
              </a:ext>
            </a:extLst>
          </p:cNvPr>
          <p:cNvPicPr>
            <a:picLocks noChangeAspect="1"/>
          </p:cNvPicPr>
          <p:nvPr/>
        </p:nvPicPr>
        <p:blipFill rotWithShape="1">
          <a:blip r:embed="rId2">
            <a:extLst>
              <a:ext uri="{28A0092B-C50C-407E-A947-70E740481C1C}">
                <a14:useLocalDpi xmlns:a14="http://schemas.microsoft.com/office/drawing/2010/main" val="0"/>
              </a:ext>
            </a:extLst>
          </a:blip>
          <a:srcRect l="1880" t="1727" r="1637" b="1259"/>
          <a:stretch/>
        </p:blipFill>
        <p:spPr>
          <a:xfrm>
            <a:off x="3581400" y="0"/>
            <a:ext cx="7021010" cy="7504790"/>
          </a:xfrm>
          <a:prstGeom prst="rect">
            <a:avLst/>
          </a:prstGeom>
        </p:spPr>
      </p:pic>
      <p:sp>
        <p:nvSpPr>
          <p:cNvPr id="5" name="TextBox 4">
            <a:extLst>
              <a:ext uri="{FF2B5EF4-FFF2-40B4-BE49-F238E27FC236}">
                <a16:creationId xmlns:a16="http://schemas.microsoft.com/office/drawing/2014/main" id="{DAAB9DB5-A069-1E4D-AACF-76AF25D685A9}"/>
              </a:ext>
            </a:extLst>
          </p:cNvPr>
          <p:cNvSpPr txBox="1"/>
          <p:nvPr/>
        </p:nvSpPr>
        <p:spPr>
          <a:xfrm>
            <a:off x="304800" y="1066800"/>
            <a:ext cx="3276600" cy="6555641"/>
          </a:xfrm>
          <a:prstGeom prst="rect">
            <a:avLst/>
          </a:prstGeom>
          <a:noFill/>
        </p:spPr>
        <p:txBody>
          <a:bodyPr wrap="square">
            <a:spAutoFit/>
          </a:bodyPr>
          <a:lstStyle/>
          <a:p>
            <a:r>
              <a:rPr lang="en-US" sz="2800" b="1">
                <a:latin typeface="Lub Dub Medium" panose="020B0603030403020204" pitchFamily="34" charset="0"/>
              </a:rPr>
              <a:t>Figure 25. The 2018 European Alliance of Associations for Rheumatology (EULAR; formerly European League Against Rheumatism) Recommended Algorithms for the Pharmacological Treatment of Giant Cell Arteritis.</a:t>
            </a:r>
          </a:p>
        </p:txBody>
      </p:sp>
      <p:sp>
        <p:nvSpPr>
          <p:cNvPr id="7" name="TextBox 6">
            <a:extLst>
              <a:ext uri="{FF2B5EF4-FFF2-40B4-BE49-F238E27FC236}">
                <a16:creationId xmlns:a16="http://schemas.microsoft.com/office/drawing/2014/main" id="{BE6122AF-2A47-EF55-B7A5-E3CDBCFCFD1F}"/>
              </a:ext>
            </a:extLst>
          </p:cNvPr>
          <p:cNvSpPr txBox="1"/>
          <p:nvPr/>
        </p:nvSpPr>
        <p:spPr>
          <a:xfrm>
            <a:off x="11049000" y="6781800"/>
            <a:ext cx="2362200" cy="646331"/>
          </a:xfrm>
          <a:prstGeom prst="rect">
            <a:avLst/>
          </a:prstGeom>
          <a:noFill/>
        </p:spPr>
        <p:txBody>
          <a:bodyPr wrap="square">
            <a:spAutoFit/>
          </a:bodyPr>
          <a:lstStyle/>
          <a:p>
            <a:r>
              <a:rPr lang="en-US" sz="1200" b="1">
                <a:latin typeface="Lub Dub Medium" panose="020B0603030403020204" pitchFamily="34" charset="0"/>
              </a:rPr>
              <a:t>GC indicates glucocorticoids; GCA, giant cell arteritis; and TNF, tumor necrosis factor.</a:t>
            </a:r>
          </a:p>
        </p:txBody>
      </p:sp>
    </p:spTree>
    <p:extLst>
      <p:ext uri="{BB962C8B-B14F-4D97-AF65-F5344CB8AC3E}">
        <p14:creationId xmlns:p14="http://schemas.microsoft.com/office/powerpoint/2010/main" val="56151146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195</a:t>
            </a:fld>
            <a:endParaRPr lang="en-US"/>
          </a:p>
        </p:txBody>
      </p:sp>
      <p:pic>
        <p:nvPicPr>
          <p:cNvPr id="3" name="Picture 2" descr="Diagram&#10;&#10;Description automatically generated">
            <a:extLst>
              <a:ext uri="{FF2B5EF4-FFF2-40B4-BE49-F238E27FC236}">
                <a16:creationId xmlns:a16="http://schemas.microsoft.com/office/drawing/2014/main" id="{9CA3A68B-B62D-4FCE-F00A-867DA051F8B4}"/>
              </a:ext>
            </a:extLst>
          </p:cNvPr>
          <p:cNvPicPr>
            <a:picLocks noChangeAspect="1"/>
          </p:cNvPicPr>
          <p:nvPr/>
        </p:nvPicPr>
        <p:blipFill>
          <a:blip r:embed="rId2"/>
          <a:stretch>
            <a:fillRect/>
          </a:stretch>
        </p:blipFill>
        <p:spPr>
          <a:xfrm>
            <a:off x="3756660" y="32951"/>
            <a:ext cx="7117080" cy="7527515"/>
          </a:xfrm>
          <a:prstGeom prst="rect">
            <a:avLst/>
          </a:prstGeom>
        </p:spPr>
      </p:pic>
      <p:sp>
        <p:nvSpPr>
          <p:cNvPr id="5" name="TextBox 4">
            <a:extLst>
              <a:ext uri="{FF2B5EF4-FFF2-40B4-BE49-F238E27FC236}">
                <a16:creationId xmlns:a16="http://schemas.microsoft.com/office/drawing/2014/main" id="{C5B1B3CD-37E2-21D4-7D85-5A7377A0A461}"/>
              </a:ext>
            </a:extLst>
          </p:cNvPr>
          <p:cNvSpPr txBox="1"/>
          <p:nvPr/>
        </p:nvSpPr>
        <p:spPr>
          <a:xfrm>
            <a:off x="304800" y="1066800"/>
            <a:ext cx="3276600" cy="6555641"/>
          </a:xfrm>
          <a:prstGeom prst="rect">
            <a:avLst/>
          </a:prstGeom>
          <a:noFill/>
        </p:spPr>
        <p:txBody>
          <a:bodyPr wrap="square">
            <a:spAutoFit/>
          </a:bodyPr>
          <a:lstStyle/>
          <a:p>
            <a:r>
              <a:rPr lang="en-US" sz="2800" b="1">
                <a:latin typeface="Lub Dub Medium" panose="020B0603030403020204" pitchFamily="34" charset="0"/>
              </a:rPr>
              <a:t>Figure 26. The 2018 European Alliance of Associations for Rheumatology (EULAR; formerly European League Against Rheumatism) recommended algorithms for the pharmacological treatment of Takayasu arteritis.</a:t>
            </a:r>
          </a:p>
        </p:txBody>
      </p:sp>
      <p:sp>
        <p:nvSpPr>
          <p:cNvPr id="6" name="TextBox 5">
            <a:extLst>
              <a:ext uri="{FF2B5EF4-FFF2-40B4-BE49-F238E27FC236}">
                <a16:creationId xmlns:a16="http://schemas.microsoft.com/office/drawing/2014/main" id="{34A653A4-6FFF-5775-E956-A7BDB013F273}"/>
              </a:ext>
            </a:extLst>
          </p:cNvPr>
          <p:cNvSpPr txBox="1"/>
          <p:nvPr/>
        </p:nvSpPr>
        <p:spPr>
          <a:xfrm>
            <a:off x="11059296" y="6544803"/>
            <a:ext cx="2969441" cy="1015663"/>
          </a:xfrm>
          <a:prstGeom prst="rect">
            <a:avLst/>
          </a:prstGeom>
          <a:noFill/>
        </p:spPr>
        <p:txBody>
          <a:bodyPr wrap="square">
            <a:spAutoFit/>
          </a:bodyPr>
          <a:lstStyle/>
          <a:p>
            <a:r>
              <a:rPr lang="en-US" sz="1200" b="1">
                <a:latin typeface="Lub Dub Medium" panose="020B0603030403020204" pitchFamily="34" charset="0"/>
              </a:rPr>
              <a:t>csDMARD indicates conventional synthetic disease modifying antirheumatic drug; GC, glucocorticoids; and TNF, tumor necrosis factor.</a:t>
            </a:r>
          </a:p>
        </p:txBody>
      </p:sp>
    </p:spTree>
    <p:extLst>
      <p:ext uri="{BB962C8B-B14F-4D97-AF65-F5344CB8AC3E}">
        <p14:creationId xmlns:p14="http://schemas.microsoft.com/office/powerpoint/2010/main" val="423714374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196</a:t>
            </a:fld>
            <a:endParaRPr lang="en-US"/>
          </a:p>
        </p:txBody>
      </p:sp>
      <p:sp>
        <p:nvSpPr>
          <p:cNvPr id="3" name="TextBox 2">
            <a:extLst>
              <a:ext uri="{FF2B5EF4-FFF2-40B4-BE49-F238E27FC236}">
                <a16:creationId xmlns:a16="http://schemas.microsoft.com/office/drawing/2014/main" id="{BE5210DE-0E2B-5677-DA42-E8CA09EC6A1D}"/>
              </a:ext>
            </a:extLst>
          </p:cNvPr>
          <p:cNvSpPr txBox="1"/>
          <p:nvPr/>
        </p:nvSpPr>
        <p:spPr>
          <a:xfrm>
            <a:off x="2516632" y="1295400"/>
            <a:ext cx="9597136" cy="1200329"/>
          </a:xfrm>
          <a:prstGeom prst="rect">
            <a:avLst/>
          </a:prstGeom>
          <a:noFill/>
        </p:spPr>
        <p:txBody>
          <a:bodyPr wrap="square">
            <a:spAutoFit/>
          </a:bodyPr>
          <a:lstStyle/>
          <a:p>
            <a:r>
              <a:rPr lang="en-US" sz="3600" b="1">
                <a:latin typeface="Lub Dub Medium" panose="020B0603030403020204" pitchFamily="34" charset="0"/>
              </a:rPr>
              <a:t>Diagnosis and Management of Infection of the Native Aorta</a:t>
            </a:r>
          </a:p>
        </p:txBody>
      </p:sp>
      <p:graphicFrame>
        <p:nvGraphicFramePr>
          <p:cNvPr id="2" name="Table 1">
            <a:extLst>
              <a:ext uri="{FF2B5EF4-FFF2-40B4-BE49-F238E27FC236}">
                <a16:creationId xmlns:a16="http://schemas.microsoft.com/office/drawing/2014/main" id="{B48687BC-2AD5-8F75-07D4-533E50516414}"/>
              </a:ext>
            </a:extLst>
          </p:cNvPr>
          <p:cNvGraphicFramePr>
            <a:graphicFrameLocks noGrp="1"/>
          </p:cNvGraphicFramePr>
          <p:nvPr>
            <p:extLst>
              <p:ext uri="{D42A27DB-BD31-4B8C-83A1-F6EECF244321}">
                <p14:modId xmlns:p14="http://schemas.microsoft.com/office/powerpoint/2010/main" val="3030577578"/>
              </p:ext>
            </p:extLst>
          </p:nvPr>
        </p:nvGraphicFramePr>
        <p:xfrm>
          <a:off x="2591816" y="2819400"/>
          <a:ext cx="9446768" cy="3831269"/>
        </p:xfrm>
        <a:graphic>
          <a:graphicData uri="http://schemas.openxmlformats.org/drawingml/2006/table">
            <a:tbl>
              <a:tblPr firstRow="1" firstCol="1" bandRow="1"/>
              <a:tblGrid>
                <a:gridCol w="813332">
                  <a:extLst>
                    <a:ext uri="{9D8B030D-6E8A-4147-A177-3AD203B41FA5}">
                      <a16:colId xmlns:a16="http://schemas.microsoft.com/office/drawing/2014/main" val="3935054005"/>
                    </a:ext>
                  </a:extLst>
                </a:gridCol>
                <a:gridCol w="1000246">
                  <a:extLst>
                    <a:ext uri="{9D8B030D-6E8A-4147-A177-3AD203B41FA5}">
                      <a16:colId xmlns:a16="http://schemas.microsoft.com/office/drawing/2014/main" val="2956749210"/>
                    </a:ext>
                  </a:extLst>
                </a:gridCol>
                <a:gridCol w="7633190">
                  <a:extLst>
                    <a:ext uri="{9D8B030D-6E8A-4147-A177-3AD203B41FA5}">
                      <a16:colId xmlns:a16="http://schemas.microsoft.com/office/drawing/2014/main" val="630945289"/>
                    </a:ext>
                  </a:extLst>
                </a:gridCol>
              </a:tblGrid>
              <a:tr h="752416">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Diagnosis and Management of Infection of the Native Aorta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3878114"/>
                  </a:ext>
                </a:extLst>
              </a:tr>
              <a:tr h="752416">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984846"/>
                  </a:ext>
                </a:extLst>
              </a:tr>
              <a:tr h="155275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a:pPr>
                      <a:r>
                        <a:rPr lang="en-US" sz="1800" b="1">
                          <a:solidFill>
                            <a:srgbClr val="000000"/>
                          </a:solidFill>
                          <a:effectLst/>
                          <a:latin typeface="Times New Roman" panose="02020603050405020304" pitchFamily="18" charset="0"/>
                          <a:ea typeface="Times New Roman" panose="02020603050405020304" pitchFamily="18" charset="0"/>
                        </a:rPr>
                        <a:t>In patients with infectious aortitis and associated aneurysms or dissection of the thoracic or abdominal aorta, open surgical repair is recommended.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20949815"/>
                  </a:ext>
                </a:extLst>
              </a:tr>
              <a:tr h="752416">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45720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In select patients, treatment with endovascular repair may be considered.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79320594"/>
                  </a:ext>
                </a:extLst>
              </a:tr>
            </a:tbl>
          </a:graphicData>
        </a:graphic>
      </p:graphicFrame>
    </p:spTree>
    <p:extLst>
      <p:ext uri="{BB962C8B-B14F-4D97-AF65-F5344CB8AC3E}">
        <p14:creationId xmlns:p14="http://schemas.microsoft.com/office/powerpoint/2010/main" val="21236853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197</a:t>
            </a:fld>
            <a:endParaRPr lang="en-US"/>
          </a:p>
        </p:txBody>
      </p:sp>
      <p:sp>
        <p:nvSpPr>
          <p:cNvPr id="3" name="TextBox 2">
            <a:extLst>
              <a:ext uri="{FF2B5EF4-FFF2-40B4-BE49-F238E27FC236}">
                <a16:creationId xmlns:a16="http://schemas.microsoft.com/office/drawing/2014/main" id="{F6AC1EB3-E7DA-5A0D-EC8F-C553003C15C5}"/>
              </a:ext>
            </a:extLst>
          </p:cNvPr>
          <p:cNvSpPr txBox="1"/>
          <p:nvPr/>
        </p:nvSpPr>
        <p:spPr>
          <a:xfrm>
            <a:off x="2516632" y="1295400"/>
            <a:ext cx="9597136" cy="1200329"/>
          </a:xfrm>
          <a:prstGeom prst="rect">
            <a:avLst/>
          </a:prstGeom>
          <a:noFill/>
        </p:spPr>
        <p:txBody>
          <a:bodyPr wrap="square">
            <a:spAutoFit/>
          </a:bodyPr>
          <a:lstStyle/>
          <a:p>
            <a:r>
              <a:rPr lang="en-US" sz="3600" b="1">
                <a:latin typeface="Lub Dub Medium" panose="020B0603030403020204" pitchFamily="34" charset="0"/>
              </a:rPr>
              <a:t>Diagnosis and Management of Infection of the Native Aorta (con’t.)</a:t>
            </a:r>
          </a:p>
        </p:txBody>
      </p:sp>
      <p:graphicFrame>
        <p:nvGraphicFramePr>
          <p:cNvPr id="2" name="Table 1">
            <a:extLst>
              <a:ext uri="{FF2B5EF4-FFF2-40B4-BE49-F238E27FC236}">
                <a16:creationId xmlns:a16="http://schemas.microsoft.com/office/drawing/2014/main" id="{0C9A229B-38A6-AED1-4D98-B677E70B9C6B}"/>
              </a:ext>
            </a:extLst>
          </p:cNvPr>
          <p:cNvGraphicFramePr>
            <a:graphicFrameLocks noGrp="1"/>
          </p:cNvGraphicFramePr>
          <p:nvPr>
            <p:extLst>
              <p:ext uri="{D42A27DB-BD31-4B8C-83A1-F6EECF244321}">
                <p14:modId xmlns:p14="http://schemas.microsoft.com/office/powerpoint/2010/main" val="753052976"/>
              </p:ext>
            </p:extLst>
          </p:nvPr>
        </p:nvGraphicFramePr>
        <p:xfrm>
          <a:off x="2858516" y="2895600"/>
          <a:ext cx="8913368" cy="3577495"/>
        </p:xfrm>
        <a:graphic>
          <a:graphicData uri="http://schemas.openxmlformats.org/drawingml/2006/table">
            <a:tbl>
              <a:tblPr firstRow="1" firstCol="1" bandRow="1"/>
              <a:tblGrid>
                <a:gridCol w="767407">
                  <a:extLst>
                    <a:ext uri="{9D8B030D-6E8A-4147-A177-3AD203B41FA5}">
                      <a16:colId xmlns:a16="http://schemas.microsoft.com/office/drawing/2014/main" val="1667878704"/>
                    </a:ext>
                  </a:extLst>
                </a:gridCol>
                <a:gridCol w="943768">
                  <a:extLst>
                    <a:ext uri="{9D8B030D-6E8A-4147-A177-3AD203B41FA5}">
                      <a16:colId xmlns:a16="http://schemas.microsoft.com/office/drawing/2014/main" val="214858510"/>
                    </a:ext>
                  </a:extLst>
                </a:gridCol>
                <a:gridCol w="7202193">
                  <a:extLst>
                    <a:ext uri="{9D8B030D-6E8A-4147-A177-3AD203B41FA5}">
                      <a16:colId xmlns:a16="http://schemas.microsoft.com/office/drawing/2014/main" val="428651911"/>
                    </a:ext>
                  </a:extLst>
                </a:gridCol>
              </a:tblGrid>
              <a:tr h="1622514">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solidFill>
                            <a:srgbClr val="000000"/>
                          </a:solidFill>
                          <a:effectLst/>
                          <a:latin typeface="Times New Roman" panose="02020603050405020304" pitchFamily="18" charset="0"/>
                          <a:ea typeface="Times New Roman" panose="02020603050405020304" pitchFamily="18" charset="0"/>
                        </a:rPr>
                        <a:t>In patients with infectious aortitis complicated by rupture, either open or endovascular repair is reasonable, based on the patient’s status at presentation and institutional expertise.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05400872"/>
                  </a:ext>
                </a:extLst>
              </a:tr>
              <a:tr h="1954981">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rPr>
                        <a:t>In patients with infectious aortitis, intravenous antimicrobial therapy of at least 6 weeks’ duration may be considered, with lifelong suppressive therapy in select cases not amenable to interventional repair or who have recurrent infection.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54504823"/>
                  </a:ext>
                </a:extLst>
              </a:tr>
            </a:tbl>
          </a:graphicData>
        </a:graphic>
      </p:graphicFrame>
    </p:spTree>
    <p:extLst>
      <p:ext uri="{BB962C8B-B14F-4D97-AF65-F5344CB8AC3E}">
        <p14:creationId xmlns:p14="http://schemas.microsoft.com/office/powerpoint/2010/main" val="178400157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198</a:t>
            </a:fld>
            <a:endParaRPr lang="en-US"/>
          </a:p>
        </p:txBody>
      </p:sp>
      <p:sp>
        <p:nvSpPr>
          <p:cNvPr id="3" name="TextBox 2">
            <a:extLst>
              <a:ext uri="{FF2B5EF4-FFF2-40B4-BE49-F238E27FC236}">
                <a16:creationId xmlns:a16="http://schemas.microsoft.com/office/drawing/2014/main" id="{F09295C9-5322-2AAF-7CC3-414CEFAC1312}"/>
              </a:ext>
            </a:extLst>
          </p:cNvPr>
          <p:cNvSpPr txBox="1"/>
          <p:nvPr/>
        </p:nvSpPr>
        <p:spPr>
          <a:xfrm>
            <a:off x="1921754" y="152400"/>
            <a:ext cx="10820400" cy="1384995"/>
          </a:xfrm>
          <a:prstGeom prst="rect">
            <a:avLst/>
          </a:prstGeom>
          <a:noFill/>
        </p:spPr>
        <p:txBody>
          <a:bodyPr wrap="square">
            <a:spAutoFit/>
          </a:bodyPr>
          <a:lstStyle/>
          <a:p>
            <a:r>
              <a:rPr lang="en-US" sz="2800" b="1" dirty="0">
                <a:latin typeface="Lub Dub Medium" panose="020B0603030403020204" pitchFamily="34" charset="0"/>
              </a:rPr>
              <a:t>Table 36. Management of Aortic Mycotic Aneurysm: Comparison of Resection and Extra-Anatomic Reconstruction, In Situ Reconstruction, or Endovascular Device Repair</a:t>
            </a:r>
          </a:p>
        </p:txBody>
      </p:sp>
      <p:graphicFrame>
        <p:nvGraphicFramePr>
          <p:cNvPr id="2" name="Table 1">
            <a:extLst>
              <a:ext uri="{FF2B5EF4-FFF2-40B4-BE49-F238E27FC236}">
                <a16:creationId xmlns:a16="http://schemas.microsoft.com/office/drawing/2014/main" id="{9E184001-C1B1-E6E7-41C7-906D25B3A0FB}"/>
              </a:ext>
            </a:extLst>
          </p:cNvPr>
          <p:cNvGraphicFramePr>
            <a:graphicFrameLocks noGrp="1"/>
          </p:cNvGraphicFramePr>
          <p:nvPr>
            <p:extLst>
              <p:ext uri="{D42A27DB-BD31-4B8C-83A1-F6EECF244321}">
                <p14:modId xmlns:p14="http://schemas.microsoft.com/office/powerpoint/2010/main" val="3472906871"/>
              </p:ext>
            </p:extLst>
          </p:nvPr>
        </p:nvGraphicFramePr>
        <p:xfrm>
          <a:off x="600160" y="1537395"/>
          <a:ext cx="13463588" cy="5743747"/>
        </p:xfrm>
        <a:graphic>
          <a:graphicData uri="http://schemas.openxmlformats.org/drawingml/2006/table">
            <a:tbl>
              <a:tblPr/>
              <a:tblGrid>
                <a:gridCol w="2210721">
                  <a:extLst>
                    <a:ext uri="{9D8B030D-6E8A-4147-A177-3AD203B41FA5}">
                      <a16:colId xmlns:a16="http://schemas.microsoft.com/office/drawing/2014/main" val="1986493367"/>
                    </a:ext>
                  </a:extLst>
                </a:gridCol>
                <a:gridCol w="3640554">
                  <a:extLst>
                    <a:ext uri="{9D8B030D-6E8A-4147-A177-3AD203B41FA5}">
                      <a16:colId xmlns:a16="http://schemas.microsoft.com/office/drawing/2014/main" val="1503361123"/>
                    </a:ext>
                  </a:extLst>
                </a:gridCol>
                <a:gridCol w="3527460">
                  <a:extLst>
                    <a:ext uri="{9D8B030D-6E8A-4147-A177-3AD203B41FA5}">
                      <a16:colId xmlns:a16="http://schemas.microsoft.com/office/drawing/2014/main" val="4169559711"/>
                    </a:ext>
                  </a:extLst>
                </a:gridCol>
                <a:gridCol w="4084853">
                  <a:extLst>
                    <a:ext uri="{9D8B030D-6E8A-4147-A177-3AD203B41FA5}">
                      <a16:colId xmlns:a16="http://schemas.microsoft.com/office/drawing/2014/main" val="3188220034"/>
                    </a:ext>
                  </a:extLst>
                </a:gridCol>
              </a:tblGrid>
              <a:tr h="367906">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Procedure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a:t>
                      </a: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Advantages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Disadvantages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51489875"/>
                  </a:ext>
                </a:extLst>
              </a:tr>
              <a:tr h="5278673">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Extra-anatomic reconstruction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Infrarenal location with gross</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purulence,</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psoas</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or retroperitoneal</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abscess, vertebral</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osteomyelitis, inadequate response to antibiotic</a:t>
                      </a:r>
                      <a:r>
                        <a:rPr lang="en-US" sz="1800" spc="-3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therapy,</a:t>
                      </a:r>
                      <a:r>
                        <a:rPr lang="en-US" sz="1800" spc="-3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selected aortoenteric</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fistulae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spc="-20">
                          <a:solidFill>
                            <a:srgbClr val="231F20"/>
                          </a:solidFill>
                          <a:effectLst/>
                          <a:latin typeface="Times New Roman" panose="02020603050405020304" pitchFamily="18" charset="0"/>
                          <a:ea typeface="Arial Unicode MS"/>
                          <a:cs typeface="Times New Roman" panose="02020603050405020304" pitchFamily="18" charset="0"/>
                        </a:rPr>
                        <a:t>Avoids</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placement</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of</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foreign </a:t>
                      </a:r>
                      <a:r>
                        <a:rPr lang="en-US" sz="1800">
                          <a:solidFill>
                            <a:srgbClr val="231F20"/>
                          </a:solidFill>
                          <a:effectLst/>
                          <a:latin typeface="Times New Roman" panose="02020603050405020304" pitchFamily="18" charset="0"/>
                          <a:ea typeface="Arial Unicode MS"/>
                          <a:cs typeface="Times New Roman" panose="02020603050405020304" pitchFamily="18" charset="0"/>
                        </a:rPr>
                        <a:t>body in infected area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Not</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technically</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feasible</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for</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thoracic, suprarenal,</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or</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visceral</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location</a:t>
                      </a:r>
                      <a:r>
                        <a:rPr lang="en-US" sz="1800" spc="-1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or</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for emergency</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use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Long operating time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Long-term</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patency</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rates</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low Stump</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blowout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Limb ischemia, amputation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Reinfection</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rate</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higher</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than</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for</a:t>
                      </a:r>
                      <a:r>
                        <a:rPr lang="en-US" sz="1800" spc="-3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 situ</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reconstruction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Ischemic</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colitis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257016"/>
                  </a:ext>
                </a:extLst>
              </a:tr>
            </a:tbl>
          </a:graphicData>
        </a:graphic>
      </p:graphicFrame>
      <p:sp>
        <p:nvSpPr>
          <p:cNvPr id="6" name="TextBox 5">
            <a:extLst>
              <a:ext uri="{FF2B5EF4-FFF2-40B4-BE49-F238E27FC236}">
                <a16:creationId xmlns:a16="http://schemas.microsoft.com/office/drawing/2014/main" id="{F52055F6-8CB8-3AC4-B603-A4DF5D768CB8}"/>
              </a:ext>
            </a:extLst>
          </p:cNvPr>
          <p:cNvSpPr txBox="1"/>
          <p:nvPr/>
        </p:nvSpPr>
        <p:spPr>
          <a:xfrm>
            <a:off x="602219" y="7346348"/>
            <a:ext cx="7315200" cy="276999"/>
          </a:xfrm>
          <a:prstGeom prst="rect">
            <a:avLst/>
          </a:prstGeom>
          <a:noFill/>
        </p:spPr>
        <p:txBody>
          <a:bodyPr wrap="square">
            <a:spAutoFit/>
          </a:bodyPr>
          <a:lstStyle/>
          <a:p>
            <a:r>
              <a:rPr lang="en-US" sz="1200" b="1">
                <a:latin typeface="Lub Dub Medium" panose="020B0603030403020204" pitchFamily="34" charset="0"/>
              </a:rPr>
              <a:t>*Potential indication; must be individualized for each patient.</a:t>
            </a:r>
          </a:p>
        </p:txBody>
      </p:sp>
    </p:spTree>
    <p:extLst>
      <p:ext uri="{BB962C8B-B14F-4D97-AF65-F5344CB8AC3E}">
        <p14:creationId xmlns:p14="http://schemas.microsoft.com/office/powerpoint/2010/main" val="35726850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199</a:t>
            </a:fld>
            <a:endParaRPr lang="en-US"/>
          </a:p>
        </p:txBody>
      </p:sp>
      <p:sp>
        <p:nvSpPr>
          <p:cNvPr id="3" name="TextBox 2">
            <a:extLst>
              <a:ext uri="{FF2B5EF4-FFF2-40B4-BE49-F238E27FC236}">
                <a16:creationId xmlns:a16="http://schemas.microsoft.com/office/drawing/2014/main" id="{E20CF4C7-BA64-6F2C-17B7-6A63809C9681}"/>
              </a:ext>
            </a:extLst>
          </p:cNvPr>
          <p:cNvSpPr txBox="1"/>
          <p:nvPr/>
        </p:nvSpPr>
        <p:spPr>
          <a:xfrm>
            <a:off x="1981200" y="285148"/>
            <a:ext cx="10920414" cy="1384995"/>
          </a:xfrm>
          <a:prstGeom prst="rect">
            <a:avLst/>
          </a:prstGeom>
          <a:noFill/>
        </p:spPr>
        <p:txBody>
          <a:bodyPr wrap="square">
            <a:spAutoFit/>
          </a:bodyPr>
          <a:lstStyle/>
          <a:p>
            <a:r>
              <a:rPr lang="en-US" sz="2800" b="1">
                <a:latin typeface="Lub Dub Medium" panose="020B0603030403020204" pitchFamily="34" charset="0"/>
              </a:rPr>
              <a:t>Table 36. Management of Aortic Mycotic Aneurysm: Comparison of Resection and Extra-Anatomic Reconstruction, In Situ Reconstruction, or Endovascular Device Repair (con’t.)</a:t>
            </a:r>
          </a:p>
        </p:txBody>
      </p:sp>
      <p:graphicFrame>
        <p:nvGraphicFramePr>
          <p:cNvPr id="2" name="Table 1">
            <a:extLst>
              <a:ext uri="{FF2B5EF4-FFF2-40B4-BE49-F238E27FC236}">
                <a16:creationId xmlns:a16="http://schemas.microsoft.com/office/drawing/2014/main" id="{AC820AFD-BD2B-8C6D-C957-39E3D5AA391B}"/>
              </a:ext>
            </a:extLst>
          </p:cNvPr>
          <p:cNvGraphicFramePr>
            <a:graphicFrameLocks noGrp="1"/>
          </p:cNvGraphicFramePr>
          <p:nvPr>
            <p:extLst>
              <p:ext uri="{D42A27DB-BD31-4B8C-83A1-F6EECF244321}">
                <p14:modId xmlns:p14="http://schemas.microsoft.com/office/powerpoint/2010/main" val="824265851"/>
              </p:ext>
            </p:extLst>
          </p:nvPr>
        </p:nvGraphicFramePr>
        <p:xfrm>
          <a:off x="1006475" y="1905000"/>
          <a:ext cx="12617449" cy="4813554"/>
        </p:xfrm>
        <a:graphic>
          <a:graphicData uri="http://schemas.openxmlformats.org/drawingml/2006/table">
            <a:tbl>
              <a:tblPr/>
              <a:tblGrid>
                <a:gridCol w="2071785">
                  <a:extLst>
                    <a:ext uri="{9D8B030D-6E8A-4147-A177-3AD203B41FA5}">
                      <a16:colId xmlns:a16="http://schemas.microsoft.com/office/drawing/2014/main" val="190602565"/>
                    </a:ext>
                  </a:extLst>
                </a:gridCol>
                <a:gridCol w="3411758">
                  <a:extLst>
                    <a:ext uri="{9D8B030D-6E8A-4147-A177-3AD203B41FA5}">
                      <a16:colId xmlns:a16="http://schemas.microsoft.com/office/drawing/2014/main" val="2359518144"/>
                    </a:ext>
                  </a:extLst>
                </a:gridCol>
                <a:gridCol w="3305772">
                  <a:extLst>
                    <a:ext uri="{9D8B030D-6E8A-4147-A177-3AD203B41FA5}">
                      <a16:colId xmlns:a16="http://schemas.microsoft.com/office/drawing/2014/main" val="3465586395"/>
                    </a:ext>
                  </a:extLst>
                </a:gridCol>
                <a:gridCol w="3828134">
                  <a:extLst>
                    <a:ext uri="{9D8B030D-6E8A-4147-A177-3AD203B41FA5}">
                      <a16:colId xmlns:a16="http://schemas.microsoft.com/office/drawing/2014/main" val="3975575418"/>
                    </a:ext>
                  </a:extLst>
                </a:gridCol>
              </a:tblGrid>
              <a:tr h="1176655">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In</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situ reconstruction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Thoracic, suprarenal, infrarenal, or visceral location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Selected aortoenteric fistulae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More versatile than extra- anatomic: fewer long-term complications,</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higher</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patency rates,</a:t>
                      </a:r>
                      <a:r>
                        <a:rPr lang="en-US" sz="1800" spc="-3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lower</a:t>
                      </a:r>
                      <a:r>
                        <a:rPr lang="en-US" sz="1800" spc="-3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recurrent</a:t>
                      </a:r>
                      <a:r>
                        <a:rPr lang="en-US" sz="1800" spc="-3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infection rate, shorter operating time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spc="-20">
                          <a:solidFill>
                            <a:srgbClr val="231F20"/>
                          </a:solidFill>
                          <a:effectLst/>
                          <a:latin typeface="Times New Roman" panose="02020603050405020304" pitchFamily="18" charset="0"/>
                          <a:ea typeface="Arial Unicode MS"/>
                          <a:cs typeface="Times New Roman" panose="02020603050405020304" pitchFamily="18" charset="0"/>
                        </a:rPr>
                        <a:t>Polyester grafts† available for </a:t>
                      </a:r>
                      <a:r>
                        <a:rPr lang="en-US" sz="1800">
                          <a:solidFill>
                            <a:srgbClr val="231F20"/>
                          </a:solidFill>
                          <a:effectLst/>
                          <a:latin typeface="Times New Roman" panose="02020603050405020304" pitchFamily="18" charset="0"/>
                          <a:ea typeface="Arial Unicode MS"/>
                          <a:cs typeface="Times New Roman" panose="02020603050405020304" pitchFamily="18" charset="0"/>
                        </a:rPr>
                        <a:t>emergency</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surgery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Selected aortoenteric fistulae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Theoretical</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risk</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of</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infection</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because of</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interposition</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of</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foreign</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material in infected site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161004"/>
                  </a:ext>
                </a:extLst>
              </a:tr>
            </a:tbl>
          </a:graphicData>
        </a:graphic>
      </p:graphicFrame>
      <p:sp>
        <p:nvSpPr>
          <p:cNvPr id="6" name="TextBox 5">
            <a:extLst>
              <a:ext uri="{FF2B5EF4-FFF2-40B4-BE49-F238E27FC236}">
                <a16:creationId xmlns:a16="http://schemas.microsoft.com/office/drawing/2014/main" id="{18574655-ADC0-CC40-E1AC-8246BA2647F1}"/>
              </a:ext>
            </a:extLst>
          </p:cNvPr>
          <p:cNvSpPr txBox="1"/>
          <p:nvPr/>
        </p:nvSpPr>
        <p:spPr>
          <a:xfrm>
            <a:off x="1006475" y="6918400"/>
            <a:ext cx="7315200" cy="461665"/>
          </a:xfrm>
          <a:prstGeom prst="rect">
            <a:avLst/>
          </a:prstGeom>
          <a:noFill/>
        </p:spPr>
        <p:txBody>
          <a:bodyPr wrap="square">
            <a:spAutoFit/>
          </a:bodyPr>
          <a:lstStyle/>
          <a:p>
            <a:r>
              <a:rPr lang="en-US" sz="1200" b="1">
                <a:latin typeface="Lub Dub Medium" panose="020B0603030403020204" pitchFamily="34" charset="0"/>
              </a:rPr>
              <a:t>†Polyester grafts, rifampin-soaked or silver-coated; less experience reported with cryopreserved arterial allografts or venous autografts.</a:t>
            </a:r>
          </a:p>
        </p:txBody>
      </p:sp>
    </p:spTree>
    <p:extLst>
      <p:ext uri="{BB962C8B-B14F-4D97-AF65-F5344CB8AC3E}">
        <p14:creationId xmlns:p14="http://schemas.microsoft.com/office/powerpoint/2010/main" val="170009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685800" y="2057400"/>
            <a:ext cx="12877800" cy="2922895"/>
          </a:xfrm>
        </p:spPr>
        <p:txBody>
          <a:bodyPr lIns="91440" tIns="45720" rIns="91440" bIns="45720" anchor="t"/>
          <a:lstStyle/>
          <a:p>
            <a:r>
              <a:rPr lang="en-US" dirty="0">
                <a:latin typeface="Lub Dub Medium"/>
              </a:rPr>
              <a:t>This slide set is adapted from the 2022 ACC/AHA Guideline for the Diagnosis and Management of Aortic Disease. Published online ahead of print October 31, 2022, available at: </a:t>
            </a:r>
            <a:r>
              <a:rPr lang="en-US" i="1" dirty="0">
                <a:latin typeface="Lub Dub Medium"/>
              </a:rPr>
              <a:t>Circulation. </a:t>
            </a:r>
            <a:r>
              <a:rPr lang="en-US" i="1" dirty="0">
                <a:latin typeface="Lub Dub Medium"/>
                <a:hlinkClick r:id="rId2"/>
              </a:rPr>
              <a:t>https://www.ahajournals.org/doi/10.1161/CIR.0000000000001106</a:t>
            </a:r>
            <a:r>
              <a:rPr lang="en-US" dirty="0">
                <a:latin typeface="Lub Dub Medium"/>
              </a:rPr>
              <a:t> and Journal of the American College of Cardiology published online ahead of print November 2, 2022. </a:t>
            </a:r>
            <a:r>
              <a:rPr lang="en-US" i="1" dirty="0">
                <a:latin typeface="Lub Dub Medium"/>
              </a:rPr>
              <a:t>J Am Coll </a:t>
            </a:r>
            <a:r>
              <a:rPr lang="en-US" i="1" dirty="0" err="1">
                <a:latin typeface="Lub Dub Medium"/>
              </a:rPr>
              <a:t>Cardiol</a:t>
            </a:r>
            <a:r>
              <a:rPr lang="en-US" i="1" dirty="0">
                <a:latin typeface="Lub Dub Medium"/>
              </a:rPr>
              <a:t>. </a:t>
            </a:r>
            <a:r>
              <a:rPr lang="en-US" i="1" dirty="0">
                <a:latin typeface="Lub Dub Medium"/>
                <a:hlinkClick r:id="rId3"/>
              </a:rPr>
              <a:t>https://www.jacc.org/doi/10.1016/j.jacc.2022.08.004</a:t>
            </a:r>
            <a:r>
              <a:rPr lang="en-US" i="1" dirty="0">
                <a:latin typeface="Lub Dub Medium"/>
              </a:rPr>
              <a:t> </a:t>
            </a:r>
            <a:endParaRPr lang="en-US" dirty="0">
              <a:latin typeface="Lub Dub Medium"/>
            </a:endParaRP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p:txBody>
          <a:bodyPr/>
          <a:lstStyle/>
          <a:p>
            <a:r>
              <a:rPr lang="en-US"/>
              <a:t>Citation</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20</a:t>
            </a:fld>
            <a:endParaRPr lang="en-US"/>
          </a:p>
        </p:txBody>
      </p:sp>
      <p:pic>
        <p:nvPicPr>
          <p:cNvPr id="5" name="Picture 4">
            <a:extLst>
              <a:ext uri="{FF2B5EF4-FFF2-40B4-BE49-F238E27FC236}">
                <a16:creationId xmlns:a16="http://schemas.microsoft.com/office/drawing/2014/main" id="{22F2E70C-ADBE-B000-7AA8-A396EDBB4B54}"/>
              </a:ext>
            </a:extLst>
          </p:cNvPr>
          <p:cNvPicPr>
            <a:picLocks noChangeAspect="1"/>
          </p:cNvPicPr>
          <p:nvPr/>
        </p:nvPicPr>
        <p:blipFill>
          <a:blip r:embed="rId2"/>
          <a:stretch>
            <a:fillRect/>
          </a:stretch>
        </p:blipFill>
        <p:spPr>
          <a:xfrm>
            <a:off x="4114800" y="1448222"/>
            <a:ext cx="7881594" cy="5144747"/>
          </a:xfrm>
          <a:prstGeom prst="rect">
            <a:avLst/>
          </a:prstGeom>
        </p:spPr>
      </p:pic>
      <p:sp>
        <p:nvSpPr>
          <p:cNvPr id="7" name="TextBox 6">
            <a:extLst>
              <a:ext uri="{FF2B5EF4-FFF2-40B4-BE49-F238E27FC236}">
                <a16:creationId xmlns:a16="http://schemas.microsoft.com/office/drawing/2014/main" id="{5372FA4B-4FE9-9D65-BF4B-5714519D0342}"/>
              </a:ext>
            </a:extLst>
          </p:cNvPr>
          <p:cNvSpPr txBox="1"/>
          <p:nvPr/>
        </p:nvSpPr>
        <p:spPr>
          <a:xfrm>
            <a:off x="304801" y="1448222"/>
            <a:ext cx="2895600" cy="3970318"/>
          </a:xfrm>
          <a:prstGeom prst="rect">
            <a:avLst/>
          </a:prstGeom>
          <a:noFill/>
        </p:spPr>
        <p:txBody>
          <a:bodyPr wrap="square">
            <a:spAutoFit/>
          </a:bodyPr>
          <a:lstStyle/>
          <a:p>
            <a:r>
              <a:rPr lang="en-US" sz="2800" b="1">
                <a:latin typeface="Lub Dub Medium" panose="020B0603030403020204" pitchFamily="34" charset="0"/>
              </a:rPr>
              <a:t>Figure 4. Freedom From Ascending Aortic Complications for Patients With Bicuspid Aortic Valve Disease. </a:t>
            </a:r>
          </a:p>
        </p:txBody>
      </p:sp>
    </p:spTree>
    <p:extLst>
      <p:ext uri="{BB962C8B-B14F-4D97-AF65-F5344CB8AC3E}">
        <p14:creationId xmlns:p14="http://schemas.microsoft.com/office/powerpoint/2010/main" val="272979627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200</a:t>
            </a:fld>
            <a:endParaRPr lang="en-US"/>
          </a:p>
        </p:txBody>
      </p:sp>
      <p:sp>
        <p:nvSpPr>
          <p:cNvPr id="3" name="TextBox 2">
            <a:extLst>
              <a:ext uri="{FF2B5EF4-FFF2-40B4-BE49-F238E27FC236}">
                <a16:creationId xmlns:a16="http://schemas.microsoft.com/office/drawing/2014/main" id="{63B825BB-95A2-E2F3-EF77-3D6E4B9F1767}"/>
              </a:ext>
            </a:extLst>
          </p:cNvPr>
          <p:cNvSpPr txBox="1"/>
          <p:nvPr/>
        </p:nvSpPr>
        <p:spPr>
          <a:xfrm>
            <a:off x="2490784" y="709785"/>
            <a:ext cx="9648827" cy="1815882"/>
          </a:xfrm>
          <a:prstGeom prst="rect">
            <a:avLst/>
          </a:prstGeom>
          <a:noFill/>
        </p:spPr>
        <p:txBody>
          <a:bodyPr wrap="square">
            <a:spAutoFit/>
          </a:bodyPr>
          <a:lstStyle/>
          <a:p>
            <a:r>
              <a:rPr lang="en-US" sz="2800" b="1">
                <a:latin typeface="Lub Dub Medium" panose="020B0603030403020204" pitchFamily="34" charset="0"/>
              </a:rPr>
              <a:t>Table 36. Management of Aortic Mycotic Aneurysm: Comparison of Resection and Extra-Anatomic Reconstruction, In Situ Reconstruction, or Endovascular Device Repair (con’t.)</a:t>
            </a:r>
          </a:p>
        </p:txBody>
      </p:sp>
      <p:graphicFrame>
        <p:nvGraphicFramePr>
          <p:cNvPr id="2" name="Table 1">
            <a:extLst>
              <a:ext uri="{FF2B5EF4-FFF2-40B4-BE49-F238E27FC236}">
                <a16:creationId xmlns:a16="http://schemas.microsoft.com/office/drawing/2014/main" id="{704748C3-3CEC-8D4C-C9F8-7AD96FB53DA9}"/>
              </a:ext>
            </a:extLst>
          </p:cNvPr>
          <p:cNvGraphicFramePr>
            <a:graphicFrameLocks noGrp="1"/>
          </p:cNvGraphicFramePr>
          <p:nvPr>
            <p:extLst>
              <p:ext uri="{D42A27DB-BD31-4B8C-83A1-F6EECF244321}">
                <p14:modId xmlns:p14="http://schemas.microsoft.com/office/powerpoint/2010/main" val="699387017"/>
              </p:ext>
            </p:extLst>
          </p:nvPr>
        </p:nvGraphicFramePr>
        <p:xfrm>
          <a:off x="1006474" y="2895600"/>
          <a:ext cx="12617449" cy="3716274"/>
        </p:xfrm>
        <a:graphic>
          <a:graphicData uri="http://schemas.openxmlformats.org/drawingml/2006/table">
            <a:tbl>
              <a:tblPr/>
              <a:tblGrid>
                <a:gridCol w="2071785">
                  <a:extLst>
                    <a:ext uri="{9D8B030D-6E8A-4147-A177-3AD203B41FA5}">
                      <a16:colId xmlns:a16="http://schemas.microsoft.com/office/drawing/2014/main" val="2054954790"/>
                    </a:ext>
                  </a:extLst>
                </a:gridCol>
                <a:gridCol w="3411758">
                  <a:extLst>
                    <a:ext uri="{9D8B030D-6E8A-4147-A177-3AD203B41FA5}">
                      <a16:colId xmlns:a16="http://schemas.microsoft.com/office/drawing/2014/main" val="234664557"/>
                    </a:ext>
                  </a:extLst>
                </a:gridCol>
                <a:gridCol w="3305772">
                  <a:extLst>
                    <a:ext uri="{9D8B030D-6E8A-4147-A177-3AD203B41FA5}">
                      <a16:colId xmlns:a16="http://schemas.microsoft.com/office/drawing/2014/main" val="1108560844"/>
                    </a:ext>
                  </a:extLst>
                </a:gridCol>
                <a:gridCol w="3828134">
                  <a:extLst>
                    <a:ext uri="{9D8B030D-6E8A-4147-A177-3AD203B41FA5}">
                      <a16:colId xmlns:a16="http://schemas.microsoft.com/office/drawing/2014/main" val="113466292"/>
                    </a:ext>
                  </a:extLst>
                </a:gridCol>
              </a:tblGrid>
              <a:tr h="979170">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Endovascular device</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repair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Bridge</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procedure‡: hemodynamic</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instability, uncontrolled bleeding, rupture or impending rupture, selected patients with aortocentric fistulae,</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patients</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who</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are</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not</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fit for open surgery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Emergency</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stabilization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Low</a:t>
                      </a:r>
                      <a:r>
                        <a:rPr lang="en-US" sz="1800" spc="-7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early</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morbidity,</a:t>
                      </a:r>
                      <a:r>
                        <a:rPr lang="en-US" sz="1800" spc="-5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mortality Less</a:t>
                      </a:r>
                      <a:r>
                        <a:rPr lang="en-US" sz="1800" spc="-4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invasive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No cross-clamping of aorta: spinal</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cord</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injury,</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reperfusion injury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Persistent</a:t>
                      </a:r>
                      <a:r>
                        <a:rPr lang="en-US" sz="1800" spc="-6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infections</a:t>
                      </a:r>
                      <a:r>
                        <a:rPr lang="en-US" sz="1800" spc="-5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and</a:t>
                      </a:r>
                      <a:r>
                        <a:rPr lang="en-US" sz="1800" spc="-4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device infections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Higher long-term morbidity, mortality</a:t>
                      </a:r>
                      <a:r>
                        <a:rPr lang="en-US" sz="1800" spc="-2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with</a:t>
                      </a:r>
                      <a:r>
                        <a:rPr lang="en-US" sz="1800" spc="-2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device</a:t>
                      </a:r>
                      <a:r>
                        <a:rPr lang="en-US" sz="1800" spc="-25">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retention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600"/>
                        </a:spcBef>
                        <a:spcAft>
                          <a:spcPts val="1400"/>
                        </a:spcAft>
                      </a:pPr>
                      <a:r>
                        <a:rPr lang="en-US" sz="1800">
                          <a:solidFill>
                            <a:srgbClr val="231F20"/>
                          </a:solidFill>
                          <a:effectLst/>
                          <a:latin typeface="Times New Roman" panose="02020603050405020304" pitchFamily="18" charset="0"/>
                          <a:ea typeface="Arial Unicode MS"/>
                          <a:cs typeface="Times New Roman" panose="02020603050405020304" pitchFamily="18" charset="0"/>
                        </a:rPr>
                        <a:t>Requires</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device</a:t>
                      </a:r>
                      <a:r>
                        <a:rPr lang="en-US" sz="1800" spc="-20">
                          <a:solidFill>
                            <a:srgbClr val="231F20"/>
                          </a:solidFill>
                          <a:effectLst/>
                          <a:latin typeface="Times New Roman" panose="02020603050405020304" pitchFamily="18" charset="0"/>
                          <a:ea typeface="Arial Unicode MS"/>
                          <a:cs typeface="Times New Roman" panose="02020603050405020304" pitchFamily="18" charset="0"/>
                        </a:rPr>
                        <a:t> </a:t>
                      </a:r>
                      <a:r>
                        <a:rPr lang="en-US" sz="1800">
                          <a:solidFill>
                            <a:srgbClr val="231F20"/>
                          </a:solidFill>
                          <a:effectLst/>
                          <a:latin typeface="Times New Roman" panose="02020603050405020304" pitchFamily="18" charset="0"/>
                          <a:ea typeface="Arial Unicode MS"/>
                          <a:cs typeface="Times New Roman" panose="02020603050405020304" pitchFamily="18" charset="0"/>
                        </a:rPr>
                        <a:t>explanation, reconstruction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415118"/>
                  </a:ext>
                </a:extLst>
              </a:tr>
            </a:tbl>
          </a:graphicData>
        </a:graphic>
      </p:graphicFrame>
      <p:sp>
        <p:nvSpPr>
          <p:cNvPr id="6" name="TextBox 5">
            <a:extLst>
              <a:ext uri="{FF2B5EF4-FFF2-40B4-BE49-F238E27FC236}">
                <a16:creationId xmlns:a16="http://schemas.microsoft.com/office/drawing/2014/main" id="{201C96C5-579C-8655-CF21-42CE052A37DE}"/>
              </a:ext>
            </a:extLst>
          </p:cNvPr>
          <p:cNvSpPr txBox="1"/>
          <p:nvPr/>
        </p:nvSpPr>
        <p:spPr>
          <a:xfrm>
            <a:off x="1006474" y="6705600"/>
            <a:ext cx="7315200" cy="276999"/>
          </a:xfrm>
          <a:prstGeom prst="rect">
            <a:avLst/>
          </a:prstGeom>
          <a:noFill/>
        </p:spPr>
        <p:txBody>
          <a:bodyPr wrap="square">
            <a:spAutoFit/>
          </a:bodyPr>
          <a:lstStyle/>
          <a:p>
            <a:r>
              <a:rPr lang="en-US" sz="1200" b="1" dirty="0">
                <a:latin typeface="Lub Dub Medium" panose="020B0603030403020204" pitchFamily="34" charset="0"/>
              </a:rPr>
              <a:t>‡Bridge procedure, used to stabilize patients until device explanation and arterial reconstruction.</a:t>
            </a:r>
          </a:p>
        </p:txBody>
      </p:sp>
    </p:spTree>
    <p:extLst>
      <p:ext uri="{BB962C8B-B14F-4D97-AF65-F5344CB8AC3E}">
        <p14:creationId xmlns:p14="http://schemas.microsoft.com/office/powerpoint/2010/main" val="87376051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201</a:t>
            </a:fld>
            <a:endParaRPr lang="en-US"/>
          </a:p>
        </p:txBody>
      </p:sp>
      <p:sp>
        <p:nvSpPr>
          <p:cNvPr id="3" name="TextBox 2">
            <a:extLst>
              <a:ext uri="{FF2B5EF4-FFF2-40B4-BE49-F238E27FC236}">
                <a16:creationId xmlns:a16="http://schemas.microsoft.com/office/drawing/2014/main" id="{CCE2315D-C7F2-D172-220C-FEACD70229D9}"/>
              </a:ext>
            </a:extLst>
          </p:cNvPr>
          <p:cNvSpPr txBox="1"/>
          <p:nvPr/>
        </p:nvSpPr>
        <p:spPr>
          <a:xfrm>
            <a:off x="2706115" y="1295400"/>
            <a:ext cx="9218168" cy="1200329"/>
          </a:xfrm>
          <a:prstGeom prst="rect">
            <a:avLst/>
          </a:prstGeom>
          <a:noFill/>
        </p:spPr>
        <p:txBody>
          <a:bodyPr wrap="square">
            <a:spAutoFit/>
          </a:bodyPr>
          <a:lstStyle/>
          <a:p>
            <a:r>
              <a:rPr lang="en-US" sz="3600" b="1">
                <a:latin typeface="Lub Dub Medium" panose="020B0603030403020204" pitchFamily="34" charset="0"/>
              </a:rPr>
              <a:t>Diagnosis and Management of Prosthetic Aortic Graft Infection</a:t>
            </a:r>
          </a:p>
        </p:txBody>
      </p:sp>
      <p:graphicFrame>
        <p:nvGraphicFramePr>
          <p:cNvPr id="2" name="Table 1">
            <a:extLst>
              <a:ext uri="{FF2B5EF4-FFF2-40B4-BE49-F238E27FC236}">
                <a16:creationId xmlns:a16="http://schemas.microsoft.com/office/drawing/2014/main" id="{2017AB99-5377-95FF-9E67-AF46247D3D4D}"/>
              </a:ext>
            </a:extLst>
          </p:cNvPr>
          <p:cNvGraphicFramePr>
            <a:graphicFrameLocks noGrp="1"/>
          </p:cNvGraphicFramePr>
          <p:nvPr>
            <p:extLst>
              <p:ext uri="{D42A27DB-BD31-4B8C-83A1-F6EECF244321}">
                <p14:modId xmlns:p14="http://schemas.microsoft.com/office/powerpoint/2010/main" val="2834717163"/>
              </p:ext>
            </p:extLst>
          </p:nvPr>
        </p:nvGraphicFramePr>
        <p:xfrm>
          <a:off x="2027237" y="2743200"/>
          <a:ext cx="10575925" cy="4033043"/>
        </p:xfrm>
        <a:graphic>
          <a:graphicData uri="http://schemas.openxmlformats.org/drawingml/2006/table">
            <a:tbl>
              <a:tblPr firstRow="1" firstCol="1" bandRow="1"/>
              <a:tblGrid>
                <a:gridCol w="1264881">
                  <a:extLst>
                    <a:ext uri="{9D8B030D-6E8A-4147-A177-3AD203B41FA5}">
                      <a16:colId xmlns:a16="http://schemas.microsoft.com/office/drawing/2014/main" val="3541061649"/>
                    </a:ext>
                  </a:extLst>
                </a:gridCol>
                <a:gridCol w="943373">
                  <a:extLst>
                    <a:ext uri="{9D8B030D-6E8A-4147-A177-3AD203B41FA5}">
                      <a16:colId xmlns:a16="http://schemas.microsoft.com/office/drawing/2014/main" val="178155805"/>
                    </a:ext>
                  </a:extLst>
                </a:gridCol>
                <a:gridCol w="8367671">
                  <a:extLst>
                    <a:ext uri="{9D8B030D-6E8A-4147-A177-3AD203B41FA5}">
                      <a16:colId xmlns:a16="http://schemas.microsoft.com/office/drawing/2014/main" val="2597673219"/>
                    </a:ext>
                  </a:extLst>
                </a:gridCol>
              </a:tblGrid>
              <a:tr h="151976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Diagnosis and Management of Prosthetic Aortic Graft Infection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9724821"/>
                  </a:ext>
                </a:extLst>
              </a:tr>
              <a:tr h="435063">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487096"/>
                  </a:ext>
                </a:extLst>
              </a:tr>
              <a:tr h="697243">
                <a:tc gridSpan="3">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Diagnosis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2149837"/>
                  </a:ext>
                </a:extLst>
              </a:tr>
              <a:tr h="138096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prosthetic aortic graft, who have signs and symptoms or culture evidence of unexplained infection or have unexplained gastrointestinal bleeding, cross-sectional imaging is reasonable to evaluate for an underlying aortic graft infection.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519166"/>
                  </a:ext>
                </a:extLst>
              </a:tr>
            </a:tbl>
          </a:graphicData>
        </a:graphic>
      </p:graphicFrame>
    </p:spTree>
    <p:extLst>
      <p:ext uri="{BB962C8B-B14F-4D97-AF65-F5344CB8AC3E}">
        <p14:creationId xmlns:p14="http://schemas.microsoft.com/office/powerpoint/2010/main" val="361993244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202</a:t>
            </a:fld>
            <a:endParaRPr lang="en-US"/>
          </a:p>
        </p:txBody>
      </p:sp>
      <p:sp>
        <p:nvSpPr>
          <p:cNvPr id="3" name="TextBox 2">
            <a:extLst>
              <a:ext uri="{FF2B5EF4-FFF2-40B4-BE49-F238E27FC236}">
                <a16:creationId xmlns:a16="http://schemas.microsoft.com/office/drawing/2014/main" id="{0B04855E-FCF6-AE37-7EC3-B3134A49C484}"/>
              </a:ext>
            </a:extLst>
          </p:cNvPr>
          <p:cNvSpPr txBox="1"/>
          <p:nvPr/>
        </p:nvSpPr>
        <p:spPr>
          <a:xfrm>
            <a:off x="2706116" y="990600"/>
            <a:ext cx="9218168" cy="1200329"/>
          </a:xfrm>
          <a:prstGeom prst="rect">
            <a:avLst/>
          </a:prstGeom>
          <a:noFill/>
        </p:spPr>
        <p:txBody>
          <a:bodyPr wrap="square">
            <a:spAutoFit/>
          </a:bodyPr>
          <a:lstStyle/>
          <a:p>
            <a:r>
              <a:rPr lang="en-US" sz="3600" b="1">
                <a:latin typeface="Lub Dub Medium" panose="020B0603030403020204" pitchFamily="34" charset="0"/>
              </a:rPr>
              <a:t>Diagnosis and Management of Prosthetic Aortic Graft Infection (con’t.)</a:t>
            </a:r>
          </a:p>
        </p:txBody>
      </p:sp>
      <p:graphicFrame>
        <p:nvGraphicFramePr>
          <p:cNvPr id="5" name="Table 4">
            <a:extLst>
              <a:ext uri="{FF2B5EF4-FFF2-40B4-BE49-F238E27FC236}">
                <a16:creationId xmlns:a16="http://schemas.microsoft.com/office/drawing/2014/main" id="{27351CBE-4085-DDD4-89BE-5E26274B4499}"/>
              </a:ext>
            </a:extLst>
          </p:cNvPr>
          <p:cNvGraphicFramePr>
            <a:graphicFrameLocks noGrp="1"/>
          </p:cNvGraphicFramePr>
          <p:nvPr>
            <p:extLst>
              <p:ext uri="{D42A27DB-BD31-4B8C-83A1-F6EECF244321}">
                <p14:modId xmlns:p14="http://schemas.microsoft.com/office/powerpoint/2010/main" val="662630990"/>
              </p:ext>
            </p:extLst>
          </p:nvPr>
        </p:nvGraphicFramePr>
        <p:xfrm>
          <a:off x="2537618" y="2505141"/>
          <a:ext cx="9555164" cy="4733859"/>
        </p:xfrm>
        <a:graphic>
          <a:graphicData uri="http://schemas.openxmlformats.org/drawingml/2006/table">
            <a:tbl>
              <a:tblPr firstRow="1" firstCol="1" bandRow="1"/>
              <a:tblGrid>
                <a:gridCol w="1142799">
                  <a:extLst>
                    <a:ext uri="{9D8B030D-6E8A-4147-A177-3AD203B41FA5}">
                      <a16:colId xmlns:a16="http://schemas.microsoft.com/office/drawing/2014/main" val="101910732"/>
                    </a:ext>
                  </a:extLst>
                </a:gridCol>
                <a:gridCol w="852321">
                  <a:extLst>
                    <a:ext uri="{9D8B030D-6E8A-4147-A177-3AD203B41FA5}">
                      <a16:colId xmlns:a16="http://schemas.microsoft.com/office/drawing/2014/main" val="2037502923"/>
                    </a:ext>
                  </a:extLst>
                </a:gridCol>
                <a:gridCol w="7560044">
                  <a:extLst>
                    <a:ext uri="{9D8B030D-6E8A-4147-A177-3AD203B41FA5}">
                      <a16:colId xmlns:a16="http://schemas.microsoft.com/office/drawing/2014/main" val="896754273"/>
                    </a:ext>
                  </a:extLst>
                </a:gridCol>
              </a:tblGrid>
              <a:tr h="704064">
                <a:tc gridSpan="3">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5616700"/>
                  </a:ext>
                </a:extLst>
              </a:tr>
              <a:tr h="1394479">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infected prosthetic aortic graft who are hemodynamically stable and have appropriate anatomy, it is reasonable to perform open surgery with either in situ reconstruction or extra-anatomic bypass.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834878"/>
                  </a:ext>
                </a:extLst>
              </a:tr>
              <a:tr h="112533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infected prosthetic aortic graft who are hemodynamically unstable, it is reasonable to perform open surgery with either explant or in situ reconstruction.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695049"/>
                  </a:ext>
                </a:extLst>
              </a:tr>
              <a:tr h="150998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infected prosthetic aortic graft, endovascular therapy is reasonable, either as bridge therapy in those with hemodynamic instability or as long-term therapy in those who are unsuitable candidates for open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309233"/>
                  </a:ext>
                </a:extLst>
              </a:tr>
            </a:tbl>
          </a:graphicData>
        </a:graphic>
      </p:graphicFrame>
    </p:spTree>
    <p:extLst>
      <p:ext uri="{BB962C8B-B14F-4D97-AF65-F5344CB8AC3E}">
        <p14:creationId xmlns:p14="http://schemas.microsoft.com/office/powerpoint/2010/main" val="18252361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203</a:t>
            </a:fld>
            <a:endParaRPr lang="en-US"/>
          </a:p>
        </p:txBody>
      </p:sp>
      <p:sp>
        <p:nvSpPr>
          <p:cNvPr id="3" name="TextBox 2">
            <a:extLst>
              <a:ext uri="{FF2B5EF4-FFF2-40B4-BE49-F238E27FC236}">
                <a16:creationId xmlns:a16="http://schemas.microsoft.com/office/drawing/2014/main" id="{6C996E06-7EFF-5D40-7C19-83FA8C68EF20}"/>
              </a:ext>
            </a:extLst>
          </p:cNvPr>
          <p:cNvSpPr txBox="1"/>
          <p:nvPr/>
        </p:nvSpPr>
        <p:spPr>
          <a:xfrm>
            <a:off x="2706116" y="990600"/>
            <a:ext cx="9218168" cy="1200329"/>
          </a:xfrm>
          <a:prstGeom prst="rect">
            <a:avLst/>
          </a:prstGeom>
          <a:noFill/>
        </p:spPr>
        <p:txBody>
          <a:bodyPr wrap="square">
            <a:spAutoFit/>
          </a:bodyPr>
          <a:lstStyle/>
          <a:p>
            <a:r>
              <a:rPr lang="en-US" sz="3600" b="1">
                <a:latin typeface="Lub Dub Medium" panose="020B0603030403020204" pitchFamily="34" charset="0"/>
              </a:rPr>
              <a:t>Diagnosis and Management of Prosthetic Aortic Graft Infection (con’t.)</a:t>
            </a:r>
          </a:p>
        </p:txBody>
      </p:sp>
      <p:graphicFrame>
        <p:nvGraphicFramePr>
          <p:cNvPr id="2" name="Table 1">
            <a:extLst>
              <a:ext uri="{FF2B5EF4-FFF2-40B4-BE49-F238E27FC236}">
                <a16:creationId xmlns:a16="http://schemas.microsoft.com/office/drawing/2014/main" id="{75B0E245-147D-DB99-D8AE-878F79803B27}"/>
              </a:ext>
            </a:extLst>
          </p:cNvPr>
          <p:cNvGraphicFramePr>
            <a:graphicFrameLocks noGrp="1"/>
          </p:cNvGraphicFramePr>
          <p:nvPr>
            <p:extLst>
              <p:ext uri="{D42A27DB-BD31-4B8C-83A1-F6EECF244321}">
                <p14:modId xmlns:p14="http://schemas.microsoft.com/office/powerpoint/2010/main" val="3277901314"/>
              </p:ext>
            </p:extLst>
          </p:nvPr>
        </p:nvGraphicFramePr>
        <p:xfrm>
          <a:off x="2157127" y="2743200"/>
          <a:ext cx="10316146" cy="4038599"/>
        </p:xfrm>
        <a:graphic>
          <a:graphicData uri="http://schemas.openxmlformats.org/drawingml/2006/table">
            <a:tbl>
              <a:tblPr firstRow="1" firstCol="1" bandRow="1"/>
              <a:tblGrid>
                <a:gridCol w="1233811">
                  <a:extLst>
                    <a:ext uri="{9D8B030D-6E8A-4147-A177-3AD203B41FA5}">
                      <a16:colId xmlns:a16="http://schemas.microsoft.com/office/drawing/2014/main" val="248949712"/>
                    </a:ext>
                  </a:extLst>
                </a:gridCol>
                <a:gridCol w="920201">
                  <a:extLst>
                    <a:ext uri="{9D8B030D-6E8A-4147-A177-3AD203B41FA5}">
                      <a16:colId xmlns:a16="http://schemas.microsoft.com/office/drawing/2014/main" val="4255085958"/>
                    </a:ext>
                  </a:extLst>
                </a:gridCol>
                <a:gridCol w="8162134">
                  <a:extLst>
                    <a:ext uri="{9D8B030D-6E8A-4147-A177-3AD203B41FA5}">
                      <a16:colId xmlns:a16="http://schemas.microsoft.com/office/drawing/2014/main" val="2649183798"/>
                    </a:ext>
                  </a:extLst>
                </a:gridCol>
              </a:tblGrid>
              <a:tr h="575317">
                <a:tc gridSpan="3">
                  <a:txBody>
                    <a:bodyPr/>
                    <a:lstStyle/>
                    <a:p>
                      <a:pPr marL="0" marR="0" algn="ctr">
                        <a:lnSpc>
                          <a:spcPct val="115000"/>
                        </a:lnSpc>
                        <a:spcBef>
                          <a:spcPts val="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Late Management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5517224"/>
                  </a:ext>
                </a:extLst>
              </a:tr>
              <a:tr h="173164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who have undergone treatment of an acute prosthetic aortic graft infection, targeted intravenous antimicrobial therapy of at least 6 weeks’ duration, with prolonged suppressive oral therapy in select cases, plus a consultation and follow-up with an infectious disease specialist,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8733"/>
                  </a:ext>
                </a:extLst>
              </a:tr>
              <a:tr h="173164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infected prosthetic aortic graft and either an extensive perigraft abscess or an infection caused by methicillin-resistant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S. aureus</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Pseudomonas</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aeruginosa</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or a multidrug-resistant microorganism, or who have undergone in situ reconstruction, lifelong suppressive oral antimicrobial therapy may be considered after the initial course of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06084"/>
                  </a:ext>
                </a:extLst>
              </a:tr>
            </a:tbl>
          </a:graphicData>
        </a:graphic>
      </p:graphicFrame>
    </p:spTree>
    <p:extLst>
      <p:ext uri="{BB962C8B-B14F-4D97-AF65-F5344CB8AC3E}">
        <p14:creationId xmlns:p14="http://schemas.microsoft.com/office/powerpoint/2010/main" val="11172856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204</a:t>
            </a:fld>
            <a:endParaRPr lang="en-US"/>
          </a:p>
        </p:txBody>
      </p:sp>
      <p:sp>
        <p:nvSpPr>
          <p:cNvPr id="3" name="TextBox 2">
            <a:extLst>
              <a:ext uri="{FF2B5EF4-FFF2-40B4-BE49-F238E27FC236}">
                <a16:creationId xmlns:a16="http://schemas.microsoft.com/office/drawing/2014/main" id="{979CCC76-43A3-CC47-E18C-00548284D5AF}"/>
              </a:ext>
            </a:extLst>
          </p:cNvPr>
          <p:cNvSpPr txBox="1"/>
          <p:nvPr/>
        </p:nvSpPr>
        <p:spPr>
          <a:xfrm>
            <a:off x="4591557" y="1043841"/>
            <a:ext cx="5447284" cy="646331"/>
          </a:xfrm>
          <a:prstGeom prst="rect">
            <a:avLst/>
          </a:prstGeom>
          <a:noFill/>
        </p:spPr>
        <p:txBody>
          <a:bodyPr wrap="square">
            <a:spAutoFit/>
          </a:bodyPr>
          <a:lstStyle/>
          <a:p>
            <a:r>
              <a:rPr lang="en-US" sz="3600" b="1">
                <a:latin typeface="Lub Dub Medium" panose="020B0603030403020204" pitchFamily="34" charset="0"/>
              </a:rPr>
              <a:t>Atherosclerotic Disease </a:t>
            </a:r>
          </a:p>
        </p:txBody>
      </p:sp>
      <p:graphicFrame>
        <p:nvGraphicFramePr>
          <p:cNvPr id="2" name="Table 1">
            <a:extLst>
              <a:ext uri="{FF2B5EF4-FFF2-40B4-BE49-F238E27FC236}">
                <a16:creationId xmlns:a16="http://schemas.microsoft.com/office/drawing/2014/main" id="{076DB806-48E9-2C44-8171-B8684A3325C2}"/>
              </a:ext>
            </a:extLst>
          </p:cNvPr>
          <p:cNvGraphicFramePr>
            <a:graphicFrameLocks noGrp="1"/>
          </p:cNvGraphicFramePr>
          <p:nvPr>
            <p:extLst>
              <p:ext uri="{D42A27DB-BD31-4B8C-83A1-F6EECF244321}">
                <p14:modId xmlns:p14="http://schemas.microsoft.com/office/powerpoint/2010/main" val="2892992611"/>
              </p:ext>
            </p:extLst>
          </p:nvPr>
        </p:nvGraphicFramePr>
        <p:xfrm>
          <a:off x="2370137" y="2133600"/>
          <a:ext cx="9890125" cy="4728993"/>
        </p:xfrm>
        <a:graphic>
          <a:graphicData uri="http://schemas.openxmlformats.org/drawingml/2006/table">
            <a:tbl>
              <a:tblPr firstRow="1" firstCol="1" bandRow="1"/>
              <a:tblGrid>
                <a:gridCol w="850551">
                  <a:extLst>
                    <a:ext uri="{9D8B030D-6E8A-4147-A177-3AD203B41FA5}">
                      <a16:colId xmlns:a16="http://schemas.microsoft.com/office/drawing/2014/main" val="3899167735"/>
                    </a:ext>
                  </a:extLst>
                </a:gridCol>
                <a:gridCol w="1143298">
                  <a:extLst>
                    <a:ext uri="{9D8B030D-6E8A-4147-A177-3AD203B41FA5}">
                      <a16:colId xmlns:a16="http://schemas.microsoft.com/office/drawing/2014/main" val="1997007426"/>
                    </a:ext>
                  </a:extLst>
                </a:gridCol>
                <a:gridCol w="7896276">
                  <a:extLst>
                    <a:ext uri="{9D8B030D-6E8A-4147-A177-3AD203B41FA5}">
                      <a16:colId xmlns:a16="http://schemas.microsoft.com/office/drawing/2014/main" val="1991594358"/>
                    </a:ext>
                  </a:extLst>
                </a:gridCol>
              </a:tblGrid>
              <a:tr h="64017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Atherosclerotic Disease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856479"/>
                  </a:ext>
                </a:extLst>
              </a:tr>
              <a:tr h="498577">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165017"/>
                  </a:ext>
                </a:extLst>
              </a:tr>
              <a:tr h="1631389">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rPr>
                        <a:t>In patients with aortic atherosclerotic disease and concomitant coronary artery disease, PAD or both, it is recommended to prescribe antiplatelet therapy, anticoagulant therapy or both, guided by the clinical setting.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068107"/>
                  </a:ext>
                </a:extLst>
              </a:tr>
              <a:tr h="1064983">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rPr>
                        <a:t>In patients with aortic atherosclerotic disease and risk factors for confirmed coronary artery disease, it is reasonable to prescribe a moderate- or high-intensity statin.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921805"/>
                  </a:ext>
                </a:extLst>
              </a:tr>
              <a:tr h="58126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rPr>
                        <a:t>In patients with aortic atheromas of a thickness ≥4 mm, statin therapy may be reasonable.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431778"/>
                  </a:ext>
                </a:extLst>
              </a:tr>
            </a:tbl>
          </a:graphicData>
        </a:graphic>
      </p:graphicFrame>
    </p:spTree>
    <p:extLst>
      <p:ext uri="{BB962C8B-B14F-4D97-AF65-F5344CB8AC3E}">
        <p14:creationId xmlns:p14="http://schemas.microsoft.com/office/powerpoint/2010/main" val="447280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205</a:t>
            </a:fld>
            <a:endParaRPr lang="en-US"/>
          </a:p>
        </p:txBody>
      </p:sp>
      <p:sp>
        <p:nvSpPr>
          <p:cNvPr id="3" name="TextBox 2">
            <a:extLst>
              <a:ext uri="{FF2B5EF4-FFF2-40B4-BE49-F238E27FC236}">
                <a16:creationId xmlns:a16="http://schemas.microsoft.com/office/drawing/2014/main" id="{8104BA44-422E-8587-460B-9E47A3E5E54F}"/>
              </a:ext>
            </a:extLst>
          </p:cNvPr>
          <p:cNvSpPr txBox="1"/>
          <p:nvPr/>
        </p:nvSpPr>
        <p:spPr>
          <a:xfrm>
            <a:off x="4467476" y="762000"/>
            <a:ext cx="5695443" cy="646331"/>
          </a:xfrm>
          <a:prstGeom prst="rect">
            <a:avLst/>
          </a:prstGeom>
          <a:noFill/>
        </p:spPr>
        <p:txBody>
          <a:bodyPr wrap="square">
            <a:spAutoFit/>
          </a:bodyPr>
          <a:lstStyle/>
          <a:p>
            <a:r>
              <a:rPr lang="en-US" sz="3600" b="1">
                <a:latin typeface="Lub Dub Medium" panose="020B0603030403020204" pitchFamily="34" charset="0"/>
              </a:rPr>
              <a:t>Coarctation of the Aorta</a:t>
            </a:r>
          </a:p>
        </p:txBody>
      </p:sp>
      <p:graphicFrame>
        <p:nvGraphicFramePr>
          <p:cNvPr id="5" name="Table 4">
            <a:extLst>
              <a:ext uri="{FF2B5EF4-FFF2-40B4-BE49-F238E27FC236}">
                <a16:creationId xmlns:a16="http://schemas.microsoft.com/office/drawing/2014/main" id="{21CBAC0E-65A9-66F2-C79D-A277EC484421}"/>
              </a:ext>
            </a:extLst>
          </p:cNvPr>
          <p:cNvGraphicFramePr>
            <a:graphicFrameLocks noGrp="1"/>
          </p:cNvGraphicFramePr>
          <p:nvPr>
            <p:extLst>
              <p:ext uri="{D42A27DB-BD31-4B8C-83A1-F6EECF244321}">
                <p14:modId xmlns:p14="http://schemas.microsoft.com/office/powerpoint/2010/main" val="2438976081"/>
              </p:ext>
            </p:extLst>
          </p:nvPr>
        </p:nvGraphicFramePr>
        <p:xfrm>
          <a:off x="2255836" y="1828800"/>
          <a:ext cx="10118725" cy="5201970"/>
        </p:xfrm>
        <a:graphic>
          <a:graphicData uri="http://schemas.openxmlformats.org/drawingml/2006/table">
            <a:tbl>
              <a:tblPr firstRow="1" firstCol="1" bandRow="1"/>
              <a:tblGrid>
                <a:gridCol w="989612">
                  <a:extLst>
                    <a:ext uri="{9D8B030D-6E8A-4147-A177-3AD203B41FA5}">
                      <a16:colId xmlns:a16="http://schemas.microsoft.com/office/drawing/2014/main" val="1585153490"/>
                    </a:ext>
                  </a:extLst>
                </a:gridCol>
                <a:gridCol w="860091">
                  <a:extLst>
                    <a:ext uri="{9D8B030D-6E8A-4147-A177-3AD203B41FA5}">
                      <a16:colId xmlns:a16="http://schemas.microsoft.com/office/drawing/2014/main" val="1160360419"/>
                    </a:ext>
                  </a:extLst>
                </a:gridCol>
                <a:gridCol w="8269022">
                  <a:extLst>
                    <a:ext uri="{9D8B030D-6E8A-4147-A177-3AD203B41FA5}">
                      <a16:colId xmlns:a16="http://schemas.microsoft.com/office/drawing/2014/main" val="2452897508"/>
                    </a:ext>
                  </a:extLst>
                </a:gridCol>
              </a:tblGrid>
              <a:tr h="2022943">
                <a:tc gridSpan="3">
                  <a:txBody>
                    <a:bodyPr/>
                    <a:lstStyle/>
                    <a:p>
                      <a:pPr marL="0" marR="0" fontAlgn="base">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CoA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6111442"/>
                  </a:ext>
                </a:extLst>
              </a:tr>
              <a:tr h="564859">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200000"/>
                        </a:lnSpc>
                        <a:spcBef>
                          <a:spcPts val="60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798984"/>
                  </a:ext>
                </a:extLst>
              </a:tr>
              <a:tr h="1204994">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CoA, including those who have undergone surgical or endovascular intervention, an MRI or CT is recommended for initial, surveillance, and follow-up aortic 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016540"/>
                  </a:ext>
                </a:extLst>
              </a:tr>
              <a:tr h="56485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CoA, BPs should be measured in both arms and one of the lower extremities.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4100744"/>
                  </a:ext>
                </a:extLst>
              </a:tr>
            </a:tbl>
          </a:graphicData>
        </a:graphic>
      </p:graphicFrame>
    </p:spTree>
    <p:extLst>
      <p:ext uri="{BB962C8B-B14F-4D97-AF65-F5344CB8AC3E}">
        <p14:creationId xmlns:p14="http://schemas.microsoft.com/office/powerpoint/2010/main" val="4480846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206</a:t>
            </a:fld>
            <a:endParaRPr lang="en-US"/>
          </a:p>
        </p:txBody>
      </p:sp>
      <p:sp>
        <p:nvSpPr>
          <p:cNvPr id="3" name="TextBox 2">
            <a:extLst>
              <a:ext uri="{FF2B5EF4-FFF2-40B4-BE49-F238E27FC236}">
                <a16:creationId xmlns:a16="http://schemas.microsoft.com/office/drawing/2014/main" id="{00DE915B-984F-FCB4-BB02-39E9858AF64B}"/>
              </a:ext>
            </a:extLst>
          </p:cNvPr>
          <p:cNvSpPr txBox="1"/>
          <p:nvPr/>
        </p:nvSpPr>
        <p:spPr>
          <a:xfrm>
            <a:off x="3681539" y="893110"/>
            <a:ext cx="7267322" cy="646331"/>
          </a:xfrm>
          <a:prstGeom prst="rect">
            <a:avLst/>
          </a:prstGeom>
          <a:noFill/>
        </p:spPr>
        <p:txBody>
          <a:bodyPr wrap="square">
            <a:spAutoFit/>
          </a:bodyPr>
          <a:lstStyle/>
          <a:p>
            <a:r>
              <a:rPr lang="en-US" sz="3600" b="1">
                <a:latin typeface="Lub Dub Medium" panose="020B0603030403020204" pitchFamily="34" charset="0"/>
              </a:rPr>
              <a:t>Coarctation of the Aorta (con’t.)</a:t>
            </a:r>
          </a:p>
        </p:txBody>
      </p:sp>
      <p:graphicFrame>
        <p:nvGraphicFramePr>
          <p:cNvPr id="2" name="Table 1">
            <a:extLst>
              <a:ext uri="{FF2B5EF4-FFF2-40B4-BE49-F238E27FC236}">
                <a16:creationId xmlns:a16="http://schemas.microsoft.com/office/drawing/2014/main" id="{E5ACE6C1-1858-C3BC-D729-1106278801A9}"/>
              </a:ext>
            </a:extLst>
          </p:cNvPr>
          <p:cNvGraphicFramePr>
            <a:graphicFrameLocks noGrp="1"/>
          </p:cNvGraphicFramePr>
          <p:nvPr>
            <p:extLst>
              <p:ext uri="{D42A27DB-BD31-4B8C-83A1-F6EECF244321}">
                <p14:modId xmlns:p14="http://schemas.microsoft.com/office/powerpoint/2010/main" val="3341407967"/>
              </p:ext>
            </p:extLst>
          </p:nvPr>
        </p:nvGraphicFramePr>
        <p:xfrm>
          <a:off x="2674938" y="1915637"/>
          <a:ext cx="9280524" cy="4799236"/>
        </p:xfrm>
        <a:graphic>
          <a:graphicData uri="http://schemas.openxmlformats.org/drawingml/2006/table">
            <a:tbl>
              <a:tblPr firstRow="1" firstCol="1" bandRow="1"/>
              <a:tblGrid>
                <a:gridCol w="907636">
                  <a:extLst>
                    <a:ext uri="{9D8B030D-6E8A-4147-A177-3AD203B41FA5}">
                      <a16:colId xmlns:a16="http://schemas.microsoft.com/office/drawing/2014/main" val="4117435281"/>
                    </a:ext>
                  </a:extLst>
                </a:gridCol>
                <a:gridCol w="788844">
                  <a:extLst>
                    <a:ext uri="{9D8B030D-6E8A-4147-A177-3AD203B41FA5}">
                      <a16:colId xmlns:a16="http://schemas.microsoft.com/office/drawing/2014/main" val="3129550374"/>
                    </a:ext>
                  </a:extLst>
                </a:gridCol>
                <a:gridCol w="7584044">
                  <a:extLst>
                    <a:ext uri="{9D8B030D-6E8A-4147-A177-3AD203B41FA5}">
                      <a16:colId xmlns:a16="http://schemas.microsoft.com/office/drawing/2014/main" val="2124768369"/>
                    </a:ext>
                  </a:extLst>
                </a:gridCol>
              </a:tblGrid>
              <a:tr h="1717774">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significant native or recurrent CoA (Table 37) and hypertension, endovascular stenting or open surgical repair of the coarctation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357149"/>
                  </a:ext>
                </a:extLst>
              </a:tr>
              <a:tr h="1540731">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CoA, guideline-directed medical therapy is recommended for the treatment of hypertension.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967687"/>
                  </a:ext>
                </a:extLst>
              </a:tr>
              <a:tr h="1540731">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fontAlgn="base">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adult patients with CoA, screening for intracranial aneurysms by MRI or CT may be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433752"/>
                  </a:ext>
                </a:extLst>
              </a:tr>
            </a:tbl>
          </a:graphicData>
        </a:graphic>
      </p:graphicFrame>
    </p:spTree>
    <p:extLst>
      <p:ext uri="{BB962C8B-B14F-4D97-AF65-F5344CB8AC3E}">
        <p14:creationId xmlns:p14="http://schemas.microsoft.com/office/powerpoint/2010/main" val="3447080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207</a:t>
            </a:fld>
            <a:endParaRPr lang="en-US"/>
          </a:p>
        </p:txBody>
      </p:sp>
      <p:sp>
        <p:nvSpPr>
          <p:cNvPr id="3" name="TextBox 2">
            <a:extLst>
              <a:ext uri="{FF2B5EF4-FFF2-40B4-BE49-F238E27FC236}">
                <a16:creationId xmlns:a16="http://schemas.microsoft.com/office/drawing/2014/main" id="{0B9F685E-D0E3-0E46-0684-68915BD16C12}"/>
              </a:ext>
            </a:extLst>
          </p:cNvPr>
          <p:cNvSpPr txBox="1"/>
          <p:nvPr/>
        </p:nvSpPr>
        <p:spPr>
          <a:xfrm>
            <a:off x="4064792" y="228600"/>
            <a:ext cx="6500816" cy="523220"/>
          </a:xfrm>
          <a:prstGeom prst="rect">
            <a:avLst/>
          </a:prstGeom>
          <a:noFill/>
        </p:spPr>
        <p:txBody>
          <a:bodyPr wrap="square">
            <a:spAutoFit/>
          </a:bodyPr>
          <a:lstStyle/>
          <a:p>
            <a:r>
              <a:rPr lang="en-US" sz="2800" b="1">
                <a:latin typeface="Lub Dub Medium" panose="020B0603030403020204" pitchFamily="34" charset="0"/>
              </a:rPr>
              <a:t>Table 37. Criteria for Significant CoA</a:t>
            </a:r>
          </a:p>
        </p:txBody>
      </p:sp>
      <p:graphicFrame>
        <p:nvGraphicFramePr>
          <p:cNvPr id="2" name="Table 1">
            <a:extLst>
              <a:ext uri="{FF2B5EF4-FFF2-40B4-BE49-F238E27FC236}">
                <a16:creationId xmlns:a16="http://schemas.microsoft.com/office/drawing/2014/main" id="{F1E80572-0075-8F04-CAF6-ACE57B5E2D4E}"/>
              </a:ext>
            </a:extLst>
          </p:cNvPr>
          <p:cNvGraphicFramePr>
            <a:graphicFrameLocks noGrp="1"/>
          </p:cNvGraphicFramePr>
          <p:nvPr>
            <p:extLst>
              <p:ext uri="{D42A27DB-BD31-4B8C-83A1-F6EECF244321}">
                <p14:modId xmlns:p14="http://schemas.microsoft.com/office/powerpoint/2010/main" val="3965145883"/>
              </p:ext>
            </p:extLst>
          </p:nvPr>
        </p:nvGraphicFramePr>
        <p:xfrm>
          <a:off x="1981200" y="937932"/>
          <a:ext cx="10668000" cy="6353736"/>
        </p:xfrm>
        <a:graphic>
          <a:graphicData uri="http://schemas.openxmlformats.org/drawingml/2006/table">
            <a:tbl>
              <a:tblPr firstRow="1" firstCol="1" bandRow="1"/>
              <a:tblGrid>
                <a:gridCol w="10668000">
                  <a:extLst>
                    <a:ext uri="{9D8B030D-6E8A-4147-A177-3AD203B41FA5}">
                      <a16:colId xmlns:a16="http://schemas.microsoft.com/office/drawing/2014/main" val="4132367704"/>
                    </a:ext>
                  </a:extLst>
                </a:gridCol>
              </a:tblGrid>
              <a:tr h="1796452">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The presence of significant CoA is based on evidence of upper extremity hypertension (at rest, on ambulatory BP monitoring, or with pathologic blood pressure response to exercise) or left ventricular hypertrophy and evidence for 1 of these gradient measurements: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892923"/>
                  </a:ext>
                </a:extLst>
              </a:tr>
              <a:tr h="964380">
                <a:tc>
                  <a:txBody>
                    <a:bodyPr/>
                    <a:lstStyle/>
                    <a:p>
                      <a:pPr marL="342900" marR="0" lvl="0" indent="-342900">
                        <a:lnSpc>
                          <a:spcPct val="200000"/>
                        </a:lnSpc>
                        <a:spcBef>
                          <a:spcPts val="0"/>
                        </a:spcBef>
                        <a:spcAft>
                          <a:spcPts val="0"/>
                        </a:spcAft>
                        <a:buFont typeface="+mj-lt"/>
                        <a:buAutoNum type="arabicPeriod"/>
                      </a:pPr>
                      <a:r>
                        <a:rPr lang="en-US" sz="2000">
                          <a:effectLst/>
                          <a:latin typeface="Times New Roman" panose="02020603050405020304" pitchFamily="18" charset="0"/>
                          <a:ea typeface="Times New Roman" panose="02020603050405020304" pitchFamily="18" charset="0"/>
                        </a:rPr>
                        <a:t>A noninvasive blood pressure difference of &gt;20 mm Hg between the upper and lower extremities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866323"/>
                  </a:ext>
                </a:extLst>
              </a:tr>
              <a:tr h="1796452">
                <a:tc>
                  <a:txBody>
                    <a:bodyPr/>
                    <a:lstStyle/>
                    <a:p>
                      <a:pPr marL="457200" marR="0" lvl="0" indent="-457200">
                        <a:lnSpc>
                          <a:spcPct val="200000"/>
                        </a:lnSpc>
                        <a:spcBef>
                          <a:spcPts val="0"/>
                        </a:spcBef>
                        <a:spcAft>
                          <a:spcPts val="0"/>
                        </a:spcAft>
                        <a:buFont typeface="+mj-lt"/>
                        <a:buAutoNum type="arabicPeriod" startAt="2"/>
                      </a:pPr>
                      <a:r>
                        <a:rPr lang="en-US" sz="2000">
                          <a:effectLst/>
                          <a:latin typeface="Times New Roman" panose="02020603050405020304" pitchFamily="18" charset="0"/>
                          <a:ea typeface="Times New Roman" panose="02020603050405020304" pitchFamily="18" charset="0"/>
                        </a:rPr>
                        <a:t>A peak-to-peak gradient of &gt;20 mm Hg across the coarct by catheterization; or a peak-to-peak gradient of &gt;10 mm Hg across the coarct by catheterization in the setting of decreased left ventricular systolic function or significant collateral flow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671141"/>
                  </a:ext>
                </a:extLst>
              </a:tr>
              <a:tr h="1796452">
                <a:tc>
                  <a:txBody>
                    <a:bodyPr/>
                    <a:lstStyle/>
                    <a:p>
                      <a:pPr marL="457200" marR="0" lvl="0" indent="-457200">
                        <a:lnSpc>
                          <a:spcPct val="200000"/>
                        </a:lnSpc>
                        <a:spcBef>
                          <a:spcPts val="0"/>
                        </a:spcBef>
                        <a:spcAft>
                          <a:spcPts val="0"/>
                        </a:spcAft>
                        <a:buFont typeface="+mj-lt"/>
                        <a:buAutoNum type="arabicPeriod" startAt="3"/>
                      </a:pPr>
                      <a:r>
                        <a:rPr lang="en-US" sz="2000">
                          <a:effectLst/>
                          <a:latin typeface="Times New Roman" panose="02020603050405020304" pitchFamily="18" charset="0"/>
                          <a:ea typeface="Times New Roman" panose="02020603050405020304" pitchFamily="18" charset="0"/>
                        </a:rPr>
                        <a:t>A mean gradient of &gt;20 mm Hg across the coarct by Doppler echocardiography; or a mean gradient of &gt;10 mm Hg across the coarct by Doppler echocardiography in the setting of decreased left ventricular systolic function or significant collateral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281901"/>
                  </a:ext>
                </a:extLst>
              </a:tr>
            </a:tbl>
          </a:graphicData>
        </a:graphic>
      </p:graphicFrame>
      <p:sp>
        <p:nvSpPr>
          <p:cNvPr id="6" name="TextBox 5">
            <a:extLst>
              <a:ext uri="{FF2B5EF4-FFF2-40B4-BE49-F238E27FC236}">
                <a16:creationId xmlns:a16="http://schemas.microsoft.com/office/drawing/2014/main" id="{0F8D11F6-981E-752F-9B1C-4F422E2EE1A7}"/>
              </a:ext>
            </a:extLst>
          </p:cNvPr>
          <p:cNvSpPr txBox="1"/>
          <p:nvPr/>
        </p:nvSpPr>
        <p:spPr>
          <a:xfrm>
            <a:off x="228600" y="6645337"/>
            <a:ext cx="1600200" cy="646331"/>
          </a:xfrm>
          <a:prstGeom prst="rect">
            <a:avLst/>
          </a:prstGeom>
          <a:noFill/>
        </p:spPr>
        <p:txBody>
          <a:bodyPr wrap="square">
            <a:spAutoFit/>
          </a:bodyPr>
          <a:lstStyle/>
          <a:p>
            <a:r>
              <a:rPr lang="en-US" sz="1200" b="1">
                <a:latin typeface="Lub Dub Medium" panose="020B0603030403020204" pitchFamily="34" charset="0"/>
              </a:rPr>
              <a:t>CoA indicates coarctation of the aorta.</a:t>
            </a:r>
          </a:p>
        </p:txBody>
      </p:sp>
    </p:spTree>
    <p:extLst>
      <p:ext uri="{BB962C8B-B14F-4D97-AF65-F5344CB8AC3E}">
        <p14:creationId xmlns:p14="http://schemas.microsoft.com/office/powerpoint/2010/main" val="268374671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208</a:t>
            </a:fld>
            <a:endParaRPr lang="en-US"/>
          </a:p>
        </p:txBody>
      </p:sp>
      <p:sp>
        <p:nvSpPr>
          <p:cNvPr id="3" name="TextBox 2">
            <a:extLst>
              <a:ext uri="{FF2B5EF4-FFF2-40B4-BE49-F238E27FC236}">
                <a16:creationId xmlns:a16="http://schemas.microsoft.com/office/drawing/2014/main" id="{9F43AE6A-26B0-0E7A-D50C-0F6FCAEBA86B}"/>
              </a:ext>
            </a:extLst>
          </p:cNvPr>
          <p:cNvSpPr txBox="1"/>
          <p:nvPr/>
        </p:nvSpPr>
        <p:spPr>
          <a:xfrm>
            <a:off x="1354433" y="1520141"/>
            <a:ext cx="11921532" cy="646331"/>
          </a:xfrm>
          <a:prstGeom prst="rect">
            <a:avLst/>
          </a:prstGeom>
          <a:noFill/>
        </p:spPr>
        <p:txBody>
          <a:bodyPr wrap="square">
            <a:spAutoFit/>
          </a:bodyPr>
          <a:lstStyle/>
          <a:p>
            <a:r>
              <a:rPr lang="en-US" sz="3600" b="1" dirty="0">
                <a:latin typeface="Lub Dub Medium" panose="020B0603030403020204" pitchFamily="34" charset="0"/>
              </a:rPr>
              <a:t>Aberrant Subclavian Artery, </a:t>
            </a:r>
            <a:r>
              <a:rPr lang="en-US" sz="3600" b="1" dirty="0" err="1">
                <a:latin typeface="Lub Dub Medium" panose="020B0603030403020204" pitchFamily="34" charset="0"/>
              </a:rPr>
              <a:t>Kommerell’s</a:t>
            </a:r>
            <a:r>
              <a:rPr lang="en-US" sz="3600" b="1" dirty="0">
                <a:latin typeface="Lub Dub Medium" panose="020B0603030403020204" pitchFamily="34" charset="0"/>
              </a:rPr>
              <a:t> Diverticulum</a:t>
            </a:r>
          </a:p>
        </p:txBody>
      </p:sp>
      <p:graphicFrame>
        <p:nvGraphicFramePr>
          <p:cNvPr id="2" name="Table 1">
            <a:extLst>
              <a:ext uri="{FF2B5EF4-FFF2-40B4-BE49-F238E27FC236}">
                <a16:creationId xmlns:a16="http://schemas.microsoft.com/office/drawing/2014/main" id="{BBB8E291-4DD9-AB77-4AB0-CD3F6D3D6E87}"/>
              </a:ext>
            </a:extLst>
          </p:cNvPr>
          <p:cNvGraphicFramePr>
            <a:graphicFrameLocks noGrp="1"/>
          </p:cNvGraphicFramePr>
          <p:nvPr>
            <p:extLst>
              <p:ext uri="{D42A27DB-BD31-4B8C-83A1-F6EECF244321}">
                <p14:modId xmlns:p14="http://schemas.microsoft.com/office/powerpoint/2010/main" val="1165903260"/>
              </p:ext>
            </p:extLst>
          </p:nvPr>
        </p:nvGraphicFramePr>
        <p:xfrm>
          <a:off x="3051272" y="2593944"/>
          <a:ext cx="8527853" cy="3643594"/>
        </p:xfrm>
        <a:graphic>
          <a:graphicData uri="http://schemas.openxmlformats.org/drawingml/2006/table">
            <a:tbl>
              <a:tblPr firstRow="1" firstCol="1" bandRow="1"/>
              <a:tblGrid>
                <a:gridCol w="939769">
                  <a:extLst>
                    <a:ext uri="{9D8B030D-6E8A-4147-A177-3AD203B41FA5}">
                      <a16:colId xmlns:a16="http://schemas.microsoft.com/office/drawing/2014/main" val="3489479794"/>
                    </a:ext>
                  </a:extLst>
                </a:gridCol>
                <a:gridCol w="1311584">
                  <a:extLst>
                    <a:ext uri="{9D8B030D-6E8A-4147-A177-3AD203B41FA5}">
                      <a16:colId xmlns:a16="http://schemas.microsoft.com/office/drawing/2014/main" val="1589449660"/>
                    </a:ext>
                  </a:extLst>
                </a:gridCol>
                <a:gridCol w="6276500">
                  <a:extLst>
                    <a:ext uri="{9D8B030D-6E8A-4147-A177-3AD203B41FA5}">
                      <a16:colId xmlns:a16="http://schemas.microsoft.com/office/drawing/2014/main" val="337120346"/>
                    </a:ext>
                  </a:extLst>
                </a:gridCol>
              </a:tblGrid>
              <a:tr h="427809">
                <a:tc gridSpan="3">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ASCA, Kommerell’s Diverticulum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4479061"/>
                  </a:ext>
                </a:extLst>
              </a:tr>
              <a:tr h="427809">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127998"/>
                  </a:ext>
                </a:extLst>
              </a:tr>
              <a:tr h="89287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discovered to have an ASCA in the absence of thoracic aortic imaging, dedicated imaging to assess for TAA is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522649"/>
                  </a:ext>
                </a:extLst>
              </a:tr>
              <a:tr h="186684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Kommerell’s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diverticulum, depending on patient anatomy and comorbidities, repair may be reasonable when the diverticulum orifice is &gt;3.0 cm, the combined diameter of the diverticulum and adjacent descending aorta is &gt;5.0 cm, or both (Figure 27).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602780"/>
                  </a:ext>
                </a:extLst>
              </a:tr>
            </a:tbl>
          </a:graphicData>
        </a:graphic>
      </p:graphicFrame>
    </p:spTree>
    <p:extLst>
      <p:ext uri="{BB962C8B-B14F-4D97-AF65-F5344CB8AC3E}">
        <p14:creationId xmlns:p14="http://schemas.microsoft.com/office/powerpoint/2010/main" val="9892261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209</a:t>
            </a:fld>
            <a:endParaRPr lang="en-US"/>
          </a:p>
        </p:txBody>
      </p:sp>
      <p:sp>
        <p:nvSpPr>
          <p:cNvPr id="3" name="TextBox 2">
            <a:extLst>
              <a:ext uri="{FF2B5EF4-FFF2-40B4-BE49-F238E27FC236}">
                <a16:creationId xmlns:a16="http://schemas.microsoft.com/office/drawing/2014/main" id="{8EF4128A-ECD7-67F1-41F3-7DE64343EBA1}"/>
              </a:ext>
            </a:extLst>
          </p:cNvPr>
          <p:cNvSpPr txBox="1"/>
          <p:nvPr/>
        </p:nvSpPr>
        <p:spPr>
          <a:xfrm>
            <a:off x="355996" y="1524000"/>
            <a:ext cx="2692004" cy="2246769"/>
          </a:xfrm>
          <a:prstGeom prst="rect">
            <a:avLst/>
          </a:prstGeom>
          <a:noFill/>
        </p:spPr>
        <p:txBody>
          <a:bodyPr wrap="square">
            <a:spAutoFit/>
          </a:bodyPr>
          <a:lstStyle/>
          <a:p>
            <a:r>
              <a:rPr lang="en-US" sz="2800" b="1">
                <a:latin typeface="Lub Dub Medium" panose="020B0603030403020204" pitchFamily="34" charset="0"/>
              </a:rPr>
              <a:t>Figure 27. Measurements of Kommerell’s diverticulum. </a:t>
            </a:r>
          </a:p>
        </p:txBody>
      </p:sp>
      <p:pic>
        <p:nvPicPr>
          <p:cNvPr id="5" name="Picture 4" descr="Diagram&#10;&#10;Description automatically generated">
            <a:extLst>
              <a:ext uri="{FF2B5EF4-FFF2-40B4-BE49-F238E27FC236}">
                <a16:creationId xmlns:a16="http://schemas.microsoft.com/office/drawing/2014/main" id="{8FBF36BE-2522-651C-7BA3-A26E3D6FECDB}"/>
              </a:ext>
            </a:extLst>
          </p:cNvPr>
          <p:cNvPicPr>
            <a:picLocks noChangeAspect="1"/>
          </p:cNvPicPr>
          <p:nvPr/>
        </p:nvPicPr>
        <p:blipFill>
          <a:blip r:embed="rId2"/>
          <a:stretch>
            <a:fillRect/>
          </a:stretch>
        </p:blipFill>
        <p:spPr>
          <a:xfrm>
            <a:off x="4481036" y="0"/>
            <a:ext cx="5668328" cy="7539788"/>
          </a:xfrm>
          <a:prstGeom prst="rect">
            <a:avLst/>
          </a:prstGeom>
        </p:spPr>
      </p:pic>
      <p:sp>
        <p:nvSpPr>
          <p:cNvPr id="6" name="TextBox 5">
            <a:extLst>
              <a:ext uri="{FF2B5EF4-FFF2-40B4-BE49-F238E27FC236}">
                <a16:creationId xmlns:a16="http://schemas.microsoft.com/office/drawing/2014/main" id="{CF7439AB-E206-7740-8DB3-C2792597F278}"/>
              </a:ext>
            </a:extLst>
          </p:cNvPr>
          <p:cNvSpPr txBox="1"/>
          <p:nvPr/>
        </p:nvSpPr>
        <p:spPr>
          <a:xfrm>
            <a:off x="362174" y="6013102"/>
            <a:ext cx="1981200" cy="1384995"/>
          </a:xfrm>
          <a:prstGeom prst="rect">
            <a:avLst/>
          </a:prstGeom>
          <a:noFill/>
        </p:spPr>
        <p:txBody>
          <a:bodyPr wrap="square">
            <a:spAutoFit/>
          </a:bodyPr>
          <a:lstStyle/>
          <a:p>
            <a:r>
              <a:rPr lang="en-US" sz="1200" b="1">
                <a:latin typeface="Lub Dub Medium" panose="020B0603030403020204" pitchFamily="34" charset="0"/>
              </a:rPr>
              <a:t>ARSA indicates aberrant right subclavian artery; LCA, left common carotid artery; LSA, left subclavian artery; and RCA, right common carotid artery.</a:t>
            </a:r>
          </a:p>
        </p:txBody>
      </p:sp>
    </p:spTree>
    <p:extLst>
      <p:ext uri="{BB962C8B-B14F-4D97-AF65-F5344CB8AC3E}">
        <p14:creationId xmlns:p14="http://schemas.microsoft.com/office/powerpoint/2010/main" val="101064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21</a:t>
            </a:fld>
            <a:endParaRPr lang="en-US"/>
          </a:p>
        </p:txBody>
      </p:sp>
      <p:pic>
        <p:nvPicPr>
          <p:cNvPr id="2" name="Picture 1">
            <a:extLst>
              <a:ext uri="{FF2B5EF4-FFF2-40B4-BE49-F238E27FC236}">
                <a16:creationId xmlns:a16="http://schemas.microsoft.com/office/drawing/2014/main" id="{2565B9A6-E787-386A-CFE6-9F5DFF4A04EB}"/>
              </a:ext>
            </a:extLst>
          </p:cNvPr>
          <p:cNvPicPr>
            <a:picLocks noChangeAspect="1"/>
          </p:cNvPicPr>
          <p:nvPr/>
        </p:nvPicPr>
        <p:blipFill>
          <a:blip r:embed="rId2"/>
          <a:stretch>
            <a:fillRect/>
          </a:stretch>
        </p:blipFill>
        <p:spPr>
          <a:xfrm>
            <a:off x="4343400" y="685800"/>
            <a:ext cx="7263538" cy="6154696"/>
          </a:xfrm>
          <a:prstGeom prst="rect">
            <a:avLst/>
          </a:prstGeom>
        </p:spPr>
      </p:pic>
      <p:sp>
        <p:nvSpPr>
          <p:cNvPr id="7" name="TextBox 6">
            <a:extLst>
              <a:ext uri="{FF2B5EF4-FFF2-40B4-BE49-F238E27FC236}">
                <a16:creationId xmlns:a16="http://schemas.microsoft.com/office/drawing/2014/main" id="{FA3234D8-5E03-4D17-918A-16A9A2EC63AB}"/>
              </a:ext>
            </a:extLst>
          </p:cNvPr>
          <p:cNvSpPr txBox="1"/>
          <p:nvPr/>
        </p:nvSpPr>
        <p:spPr>
          <a:xfrm>
            <a:off x="457200" y="1371600"/>
            <a:ext cx="2566262" cy="2246769"/>
          </a:xfrm>
          <a:prstGeom prst="rect">
            <a:avLst/>
          </a:prstGeom>
          <a:noFill/>
        </p:spPr>
        <p:txBody>
          <a:bodyPr wrap="square">
            <a:spAutoFit/>
          </a:bodyPr>
          <a:lstStyle/>
          <a:p>
            <a:r>
              <a:rPr lang="en-US" sz="2800" b="1">
                <a:latin typeface="Lub Dub Medium" panose="020B0603030403020204" pitchFamily="34" charset="0"/>
              </a:rPr>
              <a:t>Figure 5. Relative Risk of Aortic Dissection by Size Range. </a:t>
            </a:r>
          </a:p>
        </p:txBody>
      </p:sp>
    </p:spTree>
    <p:extLst>
      <p:ext uri="{BB962C8B-B14F-4D97-AF65-F5344CB8AC3E}">
        <p14:creationId xmlns:p14="http://schemas.microsoft.com/office/powerpoint/2010/main" val="133841317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210</a:t>
            </a:fld>
            <a:endParaRPr lang="en-US"/>
          </a:p>
        </p:txBody>
      </p:sp>
      <p:sp>
        <p:nvSpPr>
          <p:cNvPr id="3" name="TextBox 2">
            <a:extLst>
              <a:ext uri="{FF2B5EF4-FFF2-40B4-BE49-F238E27FC236}">
                <a16:creationId xmlns:a16="http://schemas.microsoft.com/office/drawing/2014/main" id="{A9D00300-D92E-9A7E-DD2A-D80F5B80B4B4}"/>
              </a:ext>
            </a:extLst>
          </p:cNvPr>
          <p:cNvSpPr txBox="1"/>
          <p:nvPr/>
        </p:nvSpPr>
        <p:spPr>
          <a:xfrm>
            <a:off x="3212367" y="1447800"/>
            <a:ext cx="8205663" cy="646331"/>
          </a:xfrm>
          <a:prstGeom prst="rect">
            <a:avLst/>
          </a:prstGeom>
          <a:noFill/>
        </p:spPr>
        <p:txBody>
          <a:bodyPr wrap="square">
            <a:spAutoFit/>
          </a:bodyPr>
          <a:lstStyle/>
          <a:p>
            <a:r>
              <a:rPr lang="en-US" sz="3600" b="1">
                <a:latin typeface="Lub Dub Medium" panose="020B0603030403020204" pitchFamily="34" charset="0"/>
              </a:rPr>
              <a:t>Aberrant Left Vertebral Artery Origin</a:t>
            </a:r>
          </a:p>
        </p:txBody>
      </p:sp>
      <p:graphicFrame>
        <p:nvGraphicFramePr>
          <p:cNvPr id="2" name="Table 1">
            <a:extLst>
              <a:ext uri="{FF2B5EF4-FFF2-40B4-BE49-F238E27FC236}">
                <a16:creationId xmlns:a16="http://schemas.microsoft.com/office/drawing/2014/main" id="{192E5F95-018B-2C91-ACA9-E7B62091D901}"/>
              </a:ext>
            </a:extLst>
          </p:cNvPr>
          <p:cNvGraphicFramePr>
            <a:graphicFrameLocks noGrp="1"/>
          </p:cNvGraphicFramePr>
          <p:nvPr>
            <p:extLst>
              <p:ext uri="{D42A27DB-BD31-4B8C-83A1-F6EECF244321}">
                <p14:modId xmlns:p14="http://schemas.microsoft.com/office/powerpoint/2010/main" val="1971588286"/>
              </p:ext>
            </p:extLst>
          </p:nvPr>
        </p:nvGraphicFramePr>
        <p:xfrm>
          <a:off x="3013173" y="2552700"/>
          <a:ext cx="8604053" cy="3124200"/>
        </p:xfrm>
        <a:graphic>
          <a:graphicData uri="http://schemas.openxmlformats.org/drawingml/2006/table">
            <a:tbl>
              <a:tblPr firstRow="1" firstCol="1" bandRow="1"/>
              <a:tblGrid>
                <a:gridCol w="948166">
                  <a:extLst>
                    <a:ext uri="{9D8B030D-6E8A-4147-A177-3AD203B41FA5}">
                      <a16:colId xmlns:a16="http://schemas.microsoft.com/office/drawing/2014/main" val="1405004121"/>
                    </a:ext>
                  </a:extLst>
                </a:gridCol>
                <a:gridCol w="1323304">
                  <a:extLst>
                    <a:ext uri="{9D8B030D-6E8A-4147-A177-3AD203B41FA5}">
                      <a16:colId xmlns:a16="http://schemas.microsoft.com/office/drawing/2014/main" val="359176749"/>
                    </a:ext>
                  </a:extLst>
                </a:gridCol>
                <a:gridCol w="6332583">
                  <a:extLst>
                    <a:ext uri="{9D8B030D-6E8A-4147-A177-3AD203B41FA5}">
                      <a16:colId xmlns:a16="http://schemas.microsoft.com/office/drawing/2014/main" val="88186994"/>
                    </a:ext>
                  </a:extLst>
                </a:gridCol>
              </a:tblGrid>
              <a:tr h="603806">
                <a:tc gridSpan="3">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Aberrant Left Vertebral Artery Origin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4735888"/>
                  </a:ext>
                </a:extLst>
              </a:tr>
              <a:tr h="603806">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89081"/>
                  </a:ext>
                </a:extLst>
              </a:tr>
              <a:tr h="191658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aberrant left vertebral artery origin arising directly from the thoracic aorta who require aortic repair involving reconstruction or coverage of the vertebral artery origin, revascularization of the vertebral artery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563825"/>
                  </a:ext>
                </a:extLst>
              </a:tr>
            </a:tbl>
          </a:graphicData>
        </a:graphic>
      </p:graphicFrame>
    </p:spTree>
    <p:extLst>
      <p:ext uri="{BB962C8B-B14F-4D97-AF65-F5344CB8AC3E}">
        <p14:creationId xmlns:p14="http://schemas.microsoft.com/office/powerpoint/2010/main" val="73123669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211</a:t>
            </a:fld>
            <a:endParaRPr lang="en-US"/>
          </a:p>
        </p:txBody>
      </p:sp>
      <p:sp>
        <p:nvSpPr>
          <p:cNvPr id="3" name="TextBox 2">
            <a:extLst>
              <a:ext uri="{FF2B5EF4-FFF2-40B4-BE49-F238E27FC236}">
                <a16:creationId xmlns:a16="http://schemas.microsoft.com/office/drawing/2014/main" id="{E60B6EE7-9086-D23C-BD89-3016051B1B97}"/>
              </a:ext>
            </a:extLst>
          </p:cNvPr>
          <p:cNvSpPr txBox="1"/>
          <p:nvPr/>
        </p:nvSpPr>
        <p:spPr>
          <a:xfrm>
            <a:off x="2971799" y="1219200"/>
            <a:ext cx="8686800" cy="1200329"/>
          </a:xfrm>
          <a:prstGeom prst="rect">
            <a:avLst/>
          </a:prstGeom>
          <a:noFill/>
        </p:spPr>
        <p:txBody>
          <a:bodyPr wrap="square">
            <a:spAutoFit/>
          </a:bodyPr>
          <a:lstStyle/>
          <a:p>
            <a:r>
              <a:rPr lang="en-US" sz="3600" b="1">
                <a:latin typeface="Lub Dub Medium" panose="020B0603030403020204" pitchFamily="34" charset="0"/>
              </a:rPr>
              <a:t>Bovine Arch (Common Innominate and Left Carotid Artery)</a:t>
            </a:r>
          </a:p>
        </p:txBody>
      </p:sp>
      <p:graphicFrame>
        <p:nvGraphicFramePr>
          <p:cNvPr id="5" name="Table 4">
            <a:extLst>
              <a:ext uri="{FF2B5EF4-FFF2-40B4-BE49-F238E27FC236}">
                <a16:creationId xmlns:a16="http://schemas.microsoft.com/office/drawing/2014/main" id="{D8DA3DE2-F52D-2455-DEED-48A07E465C06}"/>
              </a:ext>
            </a:extLst>
          </p:cNvPr>
          <p:cNvGraphicFramePr>
            <a:graphicFrameLocks noGrp="1"/>
          </p:cNvGraphicFramePr>
          <p:nvPr>
            <p:extLst>
              <p:ext uri="{D42A27DB-BD31-4B8C-83A1-F6EECF244321}">
                <p14:modId xmlns:p14="http://schemas.microsoft.com/office/powerpoint/2010/main" val="3901009810"/>
              </p:ext>
            </p:extLst>
          </p:nvPr>
        </p:nvGraphicFramePr>
        <p:xfrm>
          <a:off x="3011537" y="2819400"/>
          <a:ext cx="8607325" cy="3791128"/>
        </p:xfrm>
        <a:graphic>
          <a:graphicData uri="http://schemas.openxmlformats.org/drawingml/2006/table">
            <a:tbl>
              <a:tblPr firstRow="1" firstCol="1" bandRow="1"/>
              <a:tblGrid>
                <a:gridCol w="948527">
                  <a:extLst>
                    <a:ext uri="{9D8B030D-6E8A-4147-A177-3AD203B41FA5}">
                      <a16:colId xmlns:a16="http://schemas.microsoft.com/office/drawing/2014/main" val="1633668322"/>
                    </a:ext>
                  </a:extLst>
                </a:gridCol>
                <a:gridCol w="1323806">
                  <a:extLst>
                    <a:ext uri="{9D8B030D-6E8A-4147-A177-3AD203B41FA5}">
                      <a16:colId xmlns:a16="http://schemas.microsoft.com/office/drawing/2014/main" val="561455310"/>
                    </a:ext>
                  </a:extLst>
                </a:gridCol>
                <a:gridCol w="6334992">
                  <a:extLst>
                    <a:ext uri="{9D8B030D-6E8A-4147-A177-3AD203B41FA5}">
                      <a16:colId xmlns:a16="http://schemas.microsoft.com/office/drawing/2014/main" val="1678837250"/>
                    </a:ext>
                  </a:extLst>
                </a:gridCol>
              </a:tblGrid>
              <a:tr h="1101616">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Bovine Arch (Common Innominate and Left Carotid Artery)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248309"/>
                  </a:ext>
                </a:extLst>
              </a:tr>
              <a:tr h="871212">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4705"/>
                  </a:ext>
                </a:extLst>
              </a:tr>
              <a:tr h="181830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bovine arch (common innominate and left carotid artery), imaging to assess for TAA may be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285365"/>
                  </a:ext>
                </a:extLst>
              </a:tr>
            </a:tbl>
          </a:graphicData>
        </a:graphic>
      </p:graphicFrame>
    </p:spTree>
    <p:extLst>
      <p:ext uri="{BB962C8B-B14F-4D97-AF65-F5344CB8AC3E}">
        <p14:creationId xmlns:p14="http://schemas.microsoft.com/office/powerpoint/2010/main" val="172925845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212</a:t>
            </a:fld>
            <a:endParaRPr lang="en-US"/>
          </a:p>
        </p:txBody>
      </p:sp>
      <p:pic>
        <p:nvPicPr>
          <p:cNvPr id="3" name="Picture 2" descr="A picture containing diagram&#10;&#10;Description automatically generated">
            <a:extLst>
              <a:ext uri="{FF2B5EF4-FFF2-40B4-BE49-F238E27FC236}">
                <a16:creationId xmlns:a16="http://schemas.microsoft.com/office/drawing/2014/main" id="{1FBF4457-B17E-5CC4-6E9A-D932D01CB059}"/>
              </a:ext>
            </a:extLst>
          </p:cNvPr>
          <p:cNvPicPr>
            <a:picLocks noChangeAspect="1"/>
          </p:cNvPicPr>
          <p:nvPr/>
        </p:nvPicPr>
        <p:blipFill>
          <a:blip r:embed="rId2"/>
          <a:stretch>
            <a:fillRect/>
          </a:stretch>
        </p:blipFill>
        <p:spPr>
          <a:xfrm>
            <a:off x="381000" y="1295400"/>
            <a:ext cx="13868400" cy="5845498"/>
          </a:xfrm>
          <a:prstGeom prst="rect">
            <a:avLst/>
          </a:prstGeom>
        </p:spPr>
      </p:pic>
      <p:sp>
        <p:nvSpPr>
          <p:cNvPr id="5" name="TextBox 4">
            <a:extLst>
              <a:ext uri="{FF2B5EF4-FFF2-40B4-BE49-F238E27FC236}">
                <a16:creationId xmlns:a16="http://schemas.microsoft.com/office/drawing/2014/main" id="{B9EF9006-DF39-CA92-D620-705EE6EA9DAB}"/>
              </a:ext>
            </a:extLst>
          </p:cNvPr>
          <p:cNvSpPr txBox="1"/>
          <p:nvPr/>
        </p:nvSpPr>
        <p:spPr>
          <a:xfrm>
            <a:off x="2324100" y="545163"/>
            <a:ext cx="9982200" cy="523220"/>
          </a:xfrm>
          <a:prstGeom prst="rect">
            <a:avLst/>
          </a:prstGeom>
          <a:noFill/>
        </p:spPr>
        <p:txBody>
          <a:bodyPr wrap="square">
            <a:spAutoFit/>
          </a:bodyPr>
          <a:lstStyle/>
          <a:p>
            <a:r>
              <a:rPr lang="en-US" sz="2800" b="1">
                <a:latin typeface="Lub Dub Medium" panose="020B0603030403020204" pitchFamily="34" charset="0"/>
              </a:rPr>
              <a:t>Figure 28. Normal and bovine aortic arch configurations. </a:t>
            </a:r>
          </a:p>
        </p:txBody>
      </p:sp>
      <p:sp>
        <p:nvSpPr>
          <p:cNvPr id="6" name="TextBox 5">
            <a:extLst>
              <a:ext uri="{FF2B5EF4-FFF2-40B4-BE49-F238E27FC236}">
                <a16:creationId xmlns:a16="http://schemas.microsoft.com/office/drawing/2014/main" id="{58758137-7DC9-1E28-0E9A-0A9B71AEA8D9}"/>
              </a:ext>
            </a:extLst>
          </p:cNvPr>
          <p:cNvSpPr txBox="1"/>
          <p:nvPr/>
        </p:nvSpPr>
        <p:spPr>
          <a:xfrm>
            <a:off x="381000" y="7229415"/>
            <a:ext cx="14089062" cy="276999"/>
          </a:xfrm>
          <a:prstGeom prst="rect">
            <a:avLst/>
          </a:prstGeom>
          <a:noFill/>
        </p:spPr>
        <p:txBody>
          <a:bodyPr wrap="square">
            <a:spAutoFit/>
          </a:bodyPr>
          <a:lstStyle/>
          <a:p>
            <a:r>
              <a:rPr lang="en-US" sz="1200" b="1">
                <a:latin typeface="Lub Dub Medium" panose="020B0603030403020204" pitchFamily="34" charset="0"/>
              </a:rPr>
              <a:t>LCA indicates left common carotid artery; LSA, left subclavian artery; LVA, left vertebral artery; RCA, right common carotid artery; RSA, right subclavian artery; and RVA, right vertebral artery. </a:t>
            </a:r>
          </a:p>
        </p:txBody>
      </p:sp>
    </p:spTree>
    <p:extLst>
      <p:ext uri="{BB962C8B-B14F-4D97-AF65-F5344CB8AC3E}">
        <p14:creationId xmlns:p14="http://schemas.microsoft.com/office/powerpoint/2010/main" val="15754396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F59BF-4234-871D-38DD-7E3EDD477F47}"/>
              </a:ext>
            </a:extLst>
          </p:cNvPr>
          <p:cNvSpPr>
            <a:spLocks noGrp="1"/>
          </p:cNvSpPr>
          <p:nvPr>
            <p:ph type="sldNum" sz="quarter" idx="4"/>
          </p:nvPr>
        </p:nvSpPr>
        <p:spPr/>
        <p:txBody>
          <a:bodyPr/>
          <a:lstStyle/>
          <a:p>
            <a:fld id="{01CD3B2E-BC1C-6C4D-9D91-A67B950EE325}" type="slidenum">
              <a:rPr lang="en-US" smtClean="0"/>
              <a:pPr/>
              <a:t>213</a:t>
            </a:fld>
            <a:endParaRPr lang="en-US"/>
          </a:p>
        </p:txBody>
      </p:sp>
      <p:sp>
        <p:nvSpPr>
          <p:cNvPr id="5" name="TextBox 4">
            <a:extLst>
              <a:ext uri="{FF2B5EF4-FFF2-40B4-BE49-F238E27FC236}">
                <a16:creationId xmlns:a16="http://schemas.microsoft.com/office/drawing/2014/main" id="{9F2AB60E-F32F-54A5-4FCF-8A4A85FE129B}"/>
              </a:ext>
            </a:extLst>
          </p:cNvPr>
          <p:cNvSpPr txBox="1"/>
          <p:nvPr/>
        </p:nvSpPr>
        <p:spPr>
          <a:xfrm>
            <a:off x="1450181" y="3253026"/>
            <a:ext cx="11730038" cy="861774"/>
          </a:xfrm>
          <a:prstGeom prst="rect">
            <a:avLst/>
          </a:prstGeom>
          <a:noFill/>
        </p:spPr>
        <p:txBody>
          <a:bodyPr wrap="square">
            <a:spAutoFit/>
          </a:bodyPr>
          <a:lstStyle/>
          <a:p>
            <a:pPr algn="ctr"/>
            <a:r>
              <a:rPr lang="en-US" sz="5000">
                <a:effectLst/>
                <a:latin typeface="Lub Dub Heavy" panose="020B0903030403020204" pitchFamily="34" charset="0"/>
                <a:ea typeface="Times New Roman" panose="02020603050405020304" pitchFamily="18" charset="0"/>
              </a:rPr>
              <a:t>Physical Activity and Quality of Life</a:t>
            </a:r>
            <a:endParaRPr lang="en-US" sz="5000">
              <a:latin typeface="Lub Dub Heavy" panose="020B0903030403020204" pitchFamily="34" charset="0"/>
            </a:endParaRPr>
          </a:p>
        </p:txBody>
      </p:sp>
    </p:spTree>
    <p:extLst>
      <p:ext uri="{BB962C8B-B14F-4D97-AF65-F5344CB8AC3E}">
        <p14:creationId xmlns:p14="http://schemas.microsoft.com/office/powerpoint/2010/main" val="308528064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214</a:t>
            </a:fld>
            <a:endParaRPr lang="en-US"/>
          </a:p>
        </p:txBody>
      </p:sp>
      <p:sp>
        <p:nvSpPr>
          <p:cNvPr id="3" name="TextBox 2">
            <a:extLst>
              <a:ext uri="{FF2B5EF4-FFF2-40B4-BE49-F238E27FC236}">
                <a16:creationId xmlns:a16="http://schemas.microsoft.com/office/drawing/2014/main" id="{D9D437BD-5CA6-2D46-E91C-20B57F5A4BA1}"/>
              </a:ext>
            </a:extLst>
          </p:cNvPr>
          <p:cNvSpPr txBox="1"/>
          <p:nvPr/>
        </p:nvSpPr>
        <p:spPr>
          <a:xfrm>
            <a:off x="3314699" y="1158398"/>
            <a:ext cx="8001001" cy="646331"/>
          </a:xfrm>
          <a:prstGeom prst="rect">
            <a:avLst/>
          </a:prstGeom>
          <a:noFill/>
        </p:spPr>
        <p:txBody>
          <a:bodyPr wrap="square">
            <a:spAutoFit/>
          </a:bodyPr>
          <a:lstStyle/>
          <a:p>
            <a:r>
              <a:rPr lang="en-US" sz="3600" b="1">
                <a:latin typeface="Lub Dub Medium" panose="020B0603030403020204" pitchFamily="34" charset="0"/>
              </a:rPr>
              <a:t>Physical Activity and Quality of Life</a:t>
            </a:r>
          </a:p>
        </p:txBody>
      </p:sp>
      <p:graphicFrame>
        <p:nvGraphicFramePr>
          <p:cNvPr id="2" name="Table 1">
            <a:extLst>
              <a:ext uri="{FF2B5EF4-FFF2-40B4-BE49-F238E27FC236}">
                <a16:creationId xmlns:a16="http://schemas.microsoft.com/office/drawing/2014/main" id="{6BB4D3C1-5D97-F29D-DB09-CECCF0963B18}"/>
              </a:ext>
            </a:extLst>
          </p:cNvPr>
          <p:cNvGraphicFramePr>
            <a:graphicFrameLocks noGrp="1"/>
          </p:cNvGraphicFramePr>
          <p:nvPr>
            <p:extLst>
              <p:ext uri="{D42A27DB-BD31-4B8C-83A1-F6EECF244321}">
                <p14:modId xmlns:p14="http://schemas.microsoft.com/office/powerpoint/2010/main" val="5768901"/>
              </p:ext>
            </p:extLst>
          </p:nvPr>
        </p:nvGraphicFramePr>
        <p:xfrm>
          <a:off x="2636837" y="2209800"/>
          <a:ext cx="9356726" cy="4643426"/>
        </p:xfrm>
        <a:graphic>
          <a:graphicData uri="http://schemas.openxmlformats.org/drawingml/2006/table">
            <a:tbl>
              <a:tblPr firstRow="1" firstCol="1" bandRow="1"/>
              <a:tblGrid>
                <a:gridCol w="1435322">
                  <a:extLst>
                    <a:ext uri="{9D8B030D-6E8A-4147-A177-3AD203B41FA5}">
                      <a16:colId xmlns:a16="http://schemas.microsoft.com/office/drawing/2014/main" val="2670720686"/>
                    </a:ext>
                  </a:extLst>
                </a:gridCol>
                <a:gridCol w="1392281">
                  <a:extLst>
                    <a:ext uri="{9D8B030D-6E8A-4147-A177-3AD203B41FA5}">
                      <a16:colId xmlns:a16="http://schemas.microsoft.com/office/drawing/2014/main" val="157083924"/>
                    </a:ext>
                  </a:extLst>
                </a:gridCol>
                <a:gridCol w="6529123">
                  <a:extLst>
                    <a:ext uri="{9D8B030D-6E8A-4147-A177-3AD203B41FA5}">
                      <a16:colId xmlns:a16="http://schemas.microsoft.com/office/drawing/2014/main" val="2186800997"/>
                    </a:ext>
                  </a:extLst>
                </a:gridCol>
              </a:tblGrid>
              <a:tr h="81550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Physical Activity and Quality of Life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854814"/>
                  </a:ext>
                </a:extLst>
              </a:tr>
              <a:tr h="81550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236151"/>
                  </a:ext>
                </a:extLst>
              </a:tr>
              <a:tr h="195039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u="none" strike="noStrike">
                          <a:effectLst/>
                          <a:latin typeface="Times New Roman" panose="02020603050405020304" pitchFamily="18" charset="0"/>
                          <a:ea typeface="Times New Roman" panose="02020603050405020304" pitchFamily="18" charset="0"/>
                          <a:cs typeface="Times New Roman" panose="02020603050405020304" pitchFamily="18" charset="0"/>
                        </a:rPr>
                        <a:t>For patients with significant aortic disease, education and guidance should be provided about avoiding intense isometric exercises (eg, heavy weightlifting or activities requiring the Valsalva maneuver), burst exertion and activities, and collision sports.</a:t>
                      </a:r>
                      <a:endParaRPr lang="en-US"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106369"/>
                  </a:ext>
                </a:extLst>
              </a:tr>
              <a:tr h="1062026">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who have undergone surgery for aortic aneurysm or dissection, postoperative cardiac rehabilitation is recommended.</a:t>
                      </a:r>
                      <a:endParaRPr lang="en-US"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833871"/>
                  </a:ext>
                </a:extLst>
              </a:tr>
            </a:tbl>
          </a:graphicData>
        </a:graphic>
      </p:graphicFrame>
    </p:spTree>
    <p:extLst>
      <p:ext uri="{BB962C8B-B14F-4D97-AF65-F5344CB8AC3E}">
        <p14:creationId xmlns:p14="http://schemas.microsoft.com/office/powerpoint/2010/main" val="22589017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215</a:t>
            </a:fld>
            <a:endParaRPr lang="en-US"/>
          </a:p>
        </p:txBody>
      </p:sp>
      <p:graphicFrame>
        <p:nvGraphicFramePr>
          <p:cNvPr id="2" name="Table 1">
            <a:extLst>
              <a:ext uri="{FF2B5EF4-FFF2-40B4-BE49-F238E27FC236}">
                <a16:creationId xmlns:a16="http://schemas.microsoft.com/office/drawing/2014/main" id="{6377940F-B4DF-D1CE-FBF5-870A96C6EAC2}"/>
              </a:ext>
            </a:extLst>
          </p:cNvPr>
          <p:cNvGraphicFramePr>
            <a:graphicFrameLocks noGrp="1"/>
          </p:cNvGraphicFramePr>
          <p:nvPr>
            <p:extLst>
              <p:ext uri="{D42A27DB-BD31-4B8C-83A1-F6EECF244321}">
                <p14:modId xmlns:p14="http://schemas.microsoft.com/office/powerpoint/2010/main" val="478581577"/>
              </p:ext>
            </p:extLst>
          </p:nvPr>
        </p:nvGraphicFramePr>
        <p:xfrm>
          <a:off x="2366167" y="2347174"/>
          <a:ext cx="9898063" cy="3535252"/>
        </p:xfrm>
        <a:graphic>
          <a:graphicData uri="http://schemas.openxmlformats.org/drawingml/2006/table">
            <a:tbl>
              <a:tblPr firstRow="1" firstCol="1" bandRow="1"/>
              <a:tblGrid>
                <a:gridCol w="1518363">
                  <a:extLst>
                    <a:ext uri="{9D8B030D-6E8A-4147-A177-3AD203B41FA5}">
                      <a16:colId xmlns:a16="http://schemas.microsoft.com/office/drawing/2014/main" val="3018355083"/>
                    </a:ext>
                  </a:extLst>
                </a:gridCol>
                <a:gridCol w="1472833">
                  <a:extLst>
                    <a:ext uri="{9D8B030D-6E8A-4147-A177-3AD203B41FA5}">
                      <a16:colId xmlns:a16="http://schemas.microsoft.com/office/drawing/2014/main" val="3104338883"/>
                    </a:ext>
                  </a:extLst>
                </a:gridCol>
                <a:gridCol w="6906867">
                  <a:extLst>
                    <a:ext uri="{9D8B030D-6E8A-4147-A177-3AD203B41FA5}">
                      <a16:colId xmlns:a16="http://schemas.microsoft.com/office/drawing/2014/main" val="1877264046"/>
                    </a:ext>
                  </a:extLst>
                </a:gridCol>
              </a:tblGrid>
              <a:tr h="131668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thoracic or abdominal aortic aneurysms whose BP is adequately controlled, it is reasonable to encourage 30 to 60 minutes of mild-to-moderate intensity aerobic activity at least 3 to 4 days per week.</a:t>
                      </a:r>
                      <a:endParaRPr lang="en-US"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193547"/>
                  </a:ext>
                </a:extLst>
              </a:tr>
              <a:tr h="221856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u="none" strike="noStrike">
                          <a:effectLst/>
                          <a:latin typeface="Times New Roman" panose="02020603050405020304" pitchFamily="18" charset="0"/>
                          <a:ea typeface="Times New Roman" panose="02020603050405020304" pitchFamily="18" charset="0"/>
                          <a:cs typeface="Times New Roman" panose="02020603050405020304" pitchFamily="18" charset="0"/>
                        </a:rPr>
                        <a:t>For patients with clinically significant aortic disease, it is reasonable to screen for anxiety, depression, and posttraumatic stress disorder and, when indicated, provide resources for support; it is also reasonable to provide education and resources to minimize patients’ concerns, support optimal decision-making, and enhance quality of life.</a:t>
                      </a:r>
                      <a:endParaRPr lang="en-US"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47616"/>
                  </a:ext>
                </a:extLst>
              </a:tr>
            </a:tbl>
          </a:graphicData>
        </a:graphic>
      </p:graphicFrame>
      <p:sp>
        <p:nvSpPr>
          <p:cNvPr id="5" name="TextBox 4">
            <a:extLst>
              <a:ext uri="{FF2B5EF4-FFF2-40B4-BE49-F238E27FC236}">
                <a16:creationId xmlns:a16="http://schemas.microsoft.com/office/drawing/2014/main" id="{B979A2EA-F319-BEDB-C2ED-EEC232255FDC}"/>
              </a:ext>
            </a:extLst>
          </p:cNvPr>
          <p:cNvSpPr txBox="1"/>
          <p:nvPr/>
        </p:nvSpPr>
        <p:spPr>
          <a:xfrm>
            <a:off x="2457447" y="1371600"/>
            <a:ext cx="9715502" cy="646331"/>
          </a:xfrm>
          <a:prstGeom prst="rect">
            <a:avLst/>
          </a:prstGeom>
          <a:noFill/>
        </p:spPr>
        <p:txBody>
          <a:bodyPr wrap="square">
            <a:spAutoFit/>
          </a:bodyPr>
          <a:lstStyle/>
          <a:p>
            <a:r>
              <a:rPr lang="en-US" sz="3600" b="1">
                <a:latin typeface="Lub Dub Medium" panose="020B0603030403020204" pitchFamily="34" charset="0"/>
              </a:rPr>
              <a:t>Physical Activity and Quality of Life (con’t.)</a:t>
            </a:r>
          </a:p>
        </p:txBody>
      </p:sp>
    </p:spTree>
    <p:extLst>
      <p:ext uri="{BB962C8B-B14F-4D97-AF65-F5344CB8AC3E}">
        <p14:creationId xmlns:p14="http://schemas.microsoft.com/office/powerpoint/2010/main" val="211462201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216</a:t>
            </a:fld>
            <a:endParaRPr lang="en-US"/>
          </a:p>
        </p:txBody>
      </p:sp>
      <p:sp>
        <p:nvSpPr>
          <p:cNvPr id="3" name="TextBox 2">
            <a:extLst>
              <a:ext uri="{FF2B5EF4-FFF2-40B4-BE49-F238E27FC236}">
                <a16:creationId xmlns:a16="http://schemas.microsoft.com/office/drawing/2014/main" id="{1FA3799B-CFE4-2428-0FED-7FD96DFBEBF9}"/>
              </a:ext>
            </a:extLst>
          </p:cNvPr>
          <p:cNvSpPr txBox="1"/>
          <p:nvPr/>
        </p:nvSpPr>
        <p:spPr>
          <a:xfrm>
            <a:off x="304800" y="1524000"/>
            <a:ext cx="2705100" cy="523220"/>
          </a:xfrm>
          <a:prstGeom prst="rect">
            <a:avLst/>
          </a:prstGeom>
          <a:noFill/>
        </p:spPr>
        <p:txBody>
          <a:bodyPr wrap="square">
            <a:spAutoFit/>
          </a:bodyPr>
          <a:lstStyle/>
          <a:p>
            <a:r>
              <a:rPr lang="en-US" sz="2800" b="1">
                <a:latin typeface="Lub Dub Medium" panose="020B0603030403020204" pitchFamily="34" charset="0"/>
              </a:rPr>
              <a:t>Abbreviations</a:t>
            </a:r>
          </a:p>
        </p:txBody>
      </p:sp>
      <p:graphicFrame>
        <p:nvGraphicFramePr>
          <p:cNvPr id="2" name="Table 1">
            <a:extLst>
              <a:ext uri="{FF2B5EF4-FFF2-40B4-BE49-F238E27FC236}">
                <a16:creationId xmlns:a16="http://schemas.microsoft.com/office/drawing/2014/main" id="{6794E082-A5BE-5A5F-6C7C-DD5BC0CFA04C}"/>
              </a:ext>
            </a:extLst>
          </p:cNvPr>
          <p:cNvGraphicFramePr>
            <a:graphicFrameLocks noGrp="1"/>
          </p:cNvGraphicFramePr>
          <p:nvPr>
            <p:extLst>
              <p:ext uri="{D42A27DB-BD31-4B8C-83A1-F6EECF244321}">
                <p14:modId xmlns:p14="http://schemas.microsoft.com/office/powerpoint/2010/main" val="1975846674"/>
              </p:ext>
            </p:extLst>
          </p:nvPr>
        </p:nvGraphicFramePr>
        <p:xfrm>
          <a:off x="3733800" y="228600"/>
          <a:ext cx="7162800" cy="7182447"/>
        </p:xfrm>
        <a:graphic>
          <a:graphicData uri="http://schemas.openxmlformats.org/drawingml/2006/table">
            <a:tbl>
              <a:tblPr firstRow="1" firstCol="1" bandRow="1"/>
              <a:tblGrid>
                <a:gridCol w="2697840">
                  <a:extLst>
                    <a:ext uri="{9D8B030D-6E8A-4147-A177-3AD203B41FA5}">
                      <a16:colId xmlns:a16="http://schemas.microsoft.com/office/drawing/2014/main" val="3925898203"/>
                    </a:ext>
                  </a:extLst>
                </a:gridCol>
                <a:gridCol w="4464960">
                  <a:extLst>
                    <a:ext uri="{9D8B030D-6E8A-4147-A177-3AD203B41FA5}">
                      <a16:colId xmlns:a16="http://schemas.microsoft.com/office/drawing/2014/main" val="3977551621"/>
                    </a:ext>
                  </a:extLst>
                </a:gridCol>
              </a:tblGrid>
              <a:tr h="395984">
                <a:tc>
                  <a:txBody>
                    <a:bodyPr/>
                    <a:lstStyle/>
                    <a:p>
                      <a:pPr marL="0" marR="0">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rPr>
                        <a:t>Abbreviation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rPr>
                        <a:t>Meaning/Phrase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60429335"/>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3-dimensional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703218"/>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AAA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abdominal aortic aneurysm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541337"/>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acute aortic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652539"/>
                  </a:ext>
                </a:extLst>
              </a:tr>
              <a:tr h="86316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ACEI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angiotensin-converting enzyme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57384"/>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aortic height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50425"/>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aortic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221135"/>
                  </a:ext>
                </a:extLst>
              </a:tr>
              <a:tr h="8058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ARB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angiotensin receptor blocker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075207"/>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ASCA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aberrant subclavian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998898"/>
                  </a:ext>
                </a:extLst>
              </a:tr>
              <a:tr h="86316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ASCVD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atherosclerotic 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496208"/>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aortic size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404578"/>
                  </a:ext>
                </a:extLst>
              </a:tr>
              <a:tr h="39598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aortic valve replacement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32962"/>
                  </a:ext>
                </a:extLst>
              </a:tr>
            </a:tbl>
          </a:graphicData>
        </a:graphic>
      </p:graphicFrame>
    </p:spTree>
    <p:extLst>
      <p:ext uri="{BB962C8B-B14F-4D97-AF65-F5344CB8AC3E}">
        <p14:creationId xmlns:p14="http://schemas.microsoft.com/office/powerpoint/2010/main" val="150646188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217</a:t>
            </a:fld>
            <a:endParaRPr lang="en-US"/>
          </a:p>
        </p:txBody>
      </p:sp>
      <p:sp>
        <p:nvSpPr>
          <p:cNvPr id="3" name="TextBox 2">
            <a:extLst>
              <a:ext uri="{FF2B5EF4-FFF2-40B4-BE49-F238E27FC236}">
                <a16:creationId xmlns:a16="http://schemas.microsoft.com/office/drawing/2014/main" id="{A3A46A0F-E684-D080-3FCC-0ECC59EB2CB4}"/>
              </a:ext>
            </a:extLst>
          </p:cNvPr>
          <p:cNvSpPr txBox="1"/>
          <p:nvPr/>
        </p:nvSpPr>
        <p:spPr>
          <a:xfrm>
            <a:off x="304800" y="1524000"/>
            <a:ext cx="2590800" cy="954107"/>
          </a:xfrm>
          <a:prstGeom prst="rect">
            <a:avLst/>
          </a:prstGeom>
          <a:noFill/>
        </p:spPr>
        <p:txBody>
          <a:bodyPr wrap="square">
            <a:spAutoFit/>
          </a:bodyPr>
          <a:lstStyle/>
          <a:p>
            <a:r>
              <a:rPr lang="en-US" sz="2800" b="1">
                <a:latin typeface="Lub Dub Medium" panose="020B0603030403020204" pitchFamily="34" charset="0"/>
              </a:rPr>
              <a:t>Abbreviations (con’t.)</a:t>
            </a:r>
          </a:p>
        </p:txBody>
      </p:sp>
      <p:graphicFrame>
        <p:nvGraphicFramePr>
          <p:cNvPr id="2" name="Table 1">
            <a:extLst>
              <a:ext uri="{FF2B5EF4-FFF2-40B4-BE49-F238E27FC236}">
                <a16:creationId xmlns:a16="http://schemas.microsoft.com/office/drawing/2014/main" id="{67A294A0-AE29-155B-738D-20DF94424F17}"/>
              </a:ext>
            </a:extLst>
          </p:cNvPr>
          <p:cNvGraphicFramePr>
            <a:graphicFrameLocks noGrp="1"/>
          </p:cNvGraphicFramePr>
          <p:nvPr>
            <p:extLst>
              <p:ext uri="{D42A27DB-BD31-4B8C-83A1-F6EECF244321}">
                <p14:modId xmlns:p14="http://schemas.microsoft.com/office/powerpoint/2010/main" val="3764743256"/>
              </p:ext>
            </p:extLst>
          </p:nvPr>
        </p:nvGraphicFramePr>
        <p:xfrm>
          <a:off x="3810000" y="381000"/>
          <a:ext cx="7010400" cy="6982108"/>
        </p:xfrm>
        <a:graphic>
          <a:graphicData uri="http://schemas.openxmlformats.org/drawingml/2006/table">
            <a:tbl>
              <a:tblPr firstRow="1" firstCol="1" bandRow="1"/>
              <a:tblGrid>
                <a:gridCol w="2640440">
                  <a:extLst>
                    <a:ext uri="{9D8B030D-6E8A-4147-A177-3AD203B41FA5}">
                      <a16:colId xmlns:a16="http://schemas.microsoft.com/office/drawing/2014/main" val="542683317"/>
                    </a:ext>
                  </a:extLst>
                </a:gridCol>
                <a:gridCol w="4369960">
                  <a:extLst>
                    <a:ext uri="{9D8B030D-6E8A-4147-A177-3AD203B41FA5}">
                      <a16:colId xmlns:a16="http://schemas.microsoft.com/office/drawing/2014/main" val="1514605393"/>
                    </a:ext>
                  </a:extLst>
                </a:gridCol>
              </a:tblGrid>
              <a:tr h="970477">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BAAI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blunt traumatic abdominal aortic injury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050728"/>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BAV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bicuspid aortic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83422"/>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047198"/>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body surface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57936"/>
                  </a:ext>
                </a:extLst>
              </a:tr>
              <a:tr h="970477">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blunt traumatic aortic injury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359291"/>
                  </a:ext>
                </a:extLst>
              </a:tr>
              <a:tr h="970477">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BTTAI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blunt traumatic thoracic aortic injury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855781"/>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cardiac 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681472"/>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CoA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coarctation of the aorta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674297"/>
                  </a:ext>
                </a:extLst>
              </a:tr>
              <a:tr h="44521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computed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703015"/>
                  </a:ext>
                </a:extLst>
              </a:tr>
              <a:tr h="970477">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computed tomographic angiography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195031"/>
                  </a:ext>
                </a:extLst>
              </a:tr>
            </a:tbl>
          </a:graphicData>
        </a:graphic>
      </p:graphicFrame>
    </p:spTree>
    <p:extLst>
      <p:ext uri="{BB962C8B-B14F-4D97-AF65-F5344CB8AC3E}">
        <p14:creationId xmlns:p14="http://schemas.microsoft.com/office/powerpoint/2010/main" val="33862156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218</a:t>
            </a:fld>
            <a:endParaRPr lang="en-US"/>
          </a:p>
        </p:txBody>
      </p:sp>
      <p:graphicFrame>
        <p:nvGraphicFramePr>
          <p:cNvPr id="2" name="Table 1">
            <a:extLst>
              <a:ext uri="{FF2B5EF4-FFF2-40B4-BE49-F238E27FC236}">
                <a16:creationId xmlns:a16="http://schemas.microsoft.com/office/drawing/2014/main" id="{B76319AD-4D4E-23D1-79F7-107248E354B3}"/>
              </a:ext>
            </a:extLst>
          </p:cNvPr>
          <p:cNvGraphicFramePr>
            <a:graphicFrameLocks noGrp="1"/>
          </p:cNvGraphicFramePr>
          <p:nvPr>
            <p:extLst>
              <p:ext uri="{D42A27DB-BD31-4B8C-83A1-F6EECF244321}">
                <p14:modId xmlns:p14="http://schemas.microsoft.com/office/powerpoint/2010/main" val="4050716527"/>
              </p:ext>
            </p:extLst>
          </p:nvPr>
        </p:nvGraphicFramePr>
        <p:xfrm>
          <a:off x="3086100" y="228600"/>
          <a:ext cx="8458200" cy="7100426"/>
        </p:xfrm>
        <a:graphic>
          <a:graphicData uri="http://schemas.openxmlformats.org/drawingml/2006/table">
            <a:tbl>
              <a:tblPr firstRow="1" firstCol="1" bandRow="1"/>
              <a:tblGrid>
                <a:gridCol w="3185748">
                  <a:extLst>
                    <a:ext uri="{9D8B030D-6E8A-4147-A177-3AD203B41FA5}">
                      <a16:colId xmlns:a16="http://schemas.microsoft.com/office/drawing/2014/main" val="1444092661"/>
                    </a:ext>
                  </a:extLst>
                </a:gridCol>
                <a:gridCol w="5272452">
                  <a:extLst>
                    <a:ext uri="{9D8B030D-6E8A-4147-A177-3AD203B41FA5}">
                      <a16:colId xmlns:a16="http://schemas.microsoft.com/office/drawing/2014/main" val="1736089918"/>
                    </a:ext>
                  </a:extLst>
                </a:gridCol>
              </a:tblGrid>
              <a:tr h="40359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DBP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diastolic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10573"/>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DMARD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solidFill>
                            <a:srgbClr val="000000"/>
                          </a:solidFill>
                          <a:effectLst/>
                          <a:latin typeface="Times New Roman" panose="02020603050405020304" pitchFamily="18" charset="0"/>
                          <a:ea typeface="Times New Roman" panose="02020603050405020304" pitchFamily="18" charset="0"/>
                        </a:rPr>
                        <a:t>disease-modifying anti-rheumatic drug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830143"/>
                  </a:ext>
                </a:extLst>
              </a:tr>
              <a:tr h="40359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889920"/>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EVAR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endovascular abdominal aortic aneurysm repair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207559"/>
                  </a:ext>
                </a:extLst>
              </a:tr>
              <a:tr h="40359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focal intimal disruption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90848"/>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US Food and Drug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841813"/>
                  </a:ext>
                </a:extLst>
              </a:tr>
              <a:tr h="1003688">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FDG-PET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fluorodeoxyglucose–positron emission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264239"/>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FEVAR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fenestrated endovascular aortic repair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370559"/>
                  </a:ext>
                </a:extLst>
              </a:tr>
              <a:tr h="40359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GCA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giant cell arteritis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152107"/>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HRQOL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health-related quality of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4883"/>
                  </a:ext>
                </a:extLst>
              </a:tr>
              <a:tr h="65122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HTAD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heritable thoracic aortic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28213"/>
                  </a:ext>
                </a:extLst>
              </a:tr>
            </a:tbl>
          </a:graphicData>
        </a:graphic>
      </p:graphicFrame>
      <p:sp>
        <p:nvSpPr>
          <p:cNvPr id="5" name="TextBox 4">
            <a:extLst>
              <a:ext uri="{FF2B5EF4-FFF2-40B4-BE49-F238E27FC236}">
                <a16:creationId xmlns:a16="http://schemas.microsoft.com/office/drawing/2014/main" id="{629FCACF-EC7B-4250-35CF-F9CCF7A6E15C}"/>
              </a:ext>
            </a:extLst>
          </p:cNvPr>
          <p:cNvSpPr txBox="1"/>
          <p:nvPr/>
        </p:nvSpPr>
        <p:spPr>
          <a:xfrm>
            <a:off x="304800" y="1524000"/>
            <a:ext cx="2590800" cy="954107"/>
          </a:xfrm>
          <a:prstGeom prst="rect">
            <a:avLst/>
          </a:prstGeom>
          <a:noFill/>
        </p:spPr>
        <p:txBody>
          <a:bodyPr wrap="square">
            <a:spAutoFit/>
          </a:bodyPr>
          <a:lstStyle/>
          <a:p>
            <a:r>
              <a:rPr lang="en-US" sz="2800" b="1">
                <a:latin typeface="Lub Dub Medium" panose="020B0603030403020204" pitchFamily="34" charset="0"/>
              </a:rPr>
              <a:t>Abbreviations (con’t.)</a:t>
            </a:r>
          </a:p>
        </p:txBody>
      </p:sp>
    </p:spTree>
    <p:extLst>
      <p:ext uri="{BB962C8B-B14F-4D97-AF65-F5344CB8AC3E}">
        <p14:creationId xmlns:p14="http://schemas.microsoft.com/office/powerpoint/2010/main" val="72284938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219</a:t>
            </a:fld>
            <a:endParaRPr lang="en-US"/>
          </a:p>
        </p:txBody>
      </p:sp>
      <p:graphicFrame>
        <p:nvGraphicFramePr>
          <p:cNvPr id="2" name="Table 1">
            <a:extLst>
              <a:ext uri="{FF2B5EF4-FFF2-40B4-BE49-F238E27FC236}">
                <a16:creationId xmlns:a16="http://schemas.microsoft.com/office/drawing/2014/main" id="{6DC29FD7-9CE2-2B51-48D1-0786CF7BE9A6}"/>
              </a:ext>
            </a:extLst>
          </p:cNvPr>
          <p:cNvGraphicFramePr>
            <a:graphicFrameLocks noGrp="1"/>
          </p:cNvGraphicFramePr>
          <p:nvPr>
            <p:extLst>
              <p:ext uri="{D42A27DB-BD31-4B8C-83A1-F6EECF244321}">
                <p14:modId xmlns:p14="http://schemas.microsoft.com/office/powerpoint/2010/main" val="1739207532"/>
              </p:ext>
            </p:extLst>
          </p:nvPr>
        </p:nvGraphicFramePr>
        <p:xfrm>
          <a:off x="2838450" y="228600"/>
          <a:ext cx="8953500" cy="7224007"/>
        </p:xfrm>
        <a:graphic>
          <a:graphicData uri="http://schemas.openxmlformats.org/drawingml/2006/table">
            <a:tbl>
              <a:tblPr firstRow="1" firstCol="1" bandRow="1"/>
              <a:tblGrid>
                <a:gridCol w="3372300">
                  <a:extLst>
                    <a:ext uri="{9D8B030D-6E8A-4147-A177-3AD203B41FA5}">
                      <a16:colId xmlns:a16="http://schemas.microsoft.com/office/drawing/2014/main" val="4149402310"/>
                    </a:ext>
                  </a:extLst>
                </a:gridCol>
                <a:gridCol w="5581200">
                  <a:extLst>
                    <a:ext uri="{9D8B030D-6E8A-4147-A177-3AD203B41FA5}">
                      <a16:colId xmlns:a16="http://schemas.microsoft.com/office/drawing/2014/main" val="1988457999"/>
                    </a:ext>
                  </a:extLst>
                </a:gridCol>
              </a:tblGrid>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ICU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intensive care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44944"/>
                  </a:ext>
                </a:extLst>
              </a:tr>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IMH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intramural hematoma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373876"/>
                  </a:ext>
                </a:extLst>
              </a:tr>
              <a:tr h="82684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IRAD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International Registry of Acute Aortic Dissection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734106"/>
                  </a:ext>
                </a:extLst>
              </a:tr>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LDL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low-density lipoprotein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280592"/>
                  </a:ext>
                </a:extLst>
              </a:tr>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LVV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large vessel vasculitis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659329"/>
                  </a:ext>
                </a:extLst>
              </a:tr>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magnetic resonance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774922"/>
                  </a:ext>
                </a:extLst>
              </a:tr>
              <a:tr h="65939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MRA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magnetic resonance angiography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846816"/>
                  </a:ext>
                </a:extLst>
              </a:tr>
              <a:tr h="65939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MRI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magnetic resonance imaging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803724"/>
                  </a:ext>
                </a:extLst>
              </a:tr>
              <a:tr h="65939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nsHTAD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nonsyndromic heritable thoracic aortic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349726"/>
                  </a:ext>
                </a:extLst>
              </a:tr>
              <a:tr h="474770">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PAD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peripheral artery disease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81956"/>
                  </a:ext>
                </a:extLst>
              </a:tr>
              <a:tr h="65939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PAU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penetrating atherosclerotic ulcer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807988"/>
                  </a:ext>
                </a:extLst>
              </a:tr>
              <a:tr h="659393">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PET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positron emission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240936"/>
                  </a:ext>
                </a:extLst>
              </a:tr>
            </a:tbl>
          </a:graphicData>
        </a:graphic>
      </p:graphicFrame>
      <p:sp>
        <p:nvSpPr>
          <p:cNvPr id="5" name="TextBox 4">
            <a:extLst>
              <a:ext uri="{FF2B5EF4-FFF2-40B4-BE49-F238E27FC236}">
                <a16:creationId xmlns:a16="http://schemas.microsoft.com/office/drawing/2014/main" id="{2BB67C10-4D12-33CC-B40A-4EB21F803A1E}"/>
              </a:ext>
            </a:extLst>
          </p:cNvPr>
          <p:cNvSpPr txBox="1"/>
          <p:nvPr/>
        </p:nvSpPr>
        <p:spPr>
          <a:xfrm>
            <a:off x="152400" y="1447800"/>
            <a:ext cx="2590800" cy="954107"/>
          </a:xfrm>
          <a:prstGeom prst="rect">
            <a:avLst/>
          </a:prstGeom>
          <a:noFill/>
        </p:spPr>
        <p:txBody>
          <a:bodyPr wrap="square">
            <a:spAutoFit/>
          </a:bodyPr>
          <a:lstStyle/>
          <a:p>
            <a:r>
              <a:rPr lang="en-US" sz="2800" b="1">
                <a:latin typeface="Lub Dub Medium" panose="020B0603030403020204" pitchFamily="34" charset="0"/>
              </a:rPr>
              <a:t>Abbreviations (con’t.)</a:t>
            </a:r>
          </a:p>
        </p:txBody>
      </p:sp>
    </p:spTree>
    <p:extLst>
      <p:ext uri="{BB962C8B-B14F-4D97-AF65-F5344CB8AC3E}">
        <p14:creationId xmlns:p14="http://schemas.microsoft.com/office/powerpoint/2010/main" val="21282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22</a:t>
            </a:fld>
            <a:endParaRPr lang="en-US"/>
          </a:p>
        </p:txBody>
      </p:sp>
      <p:pic>
        <p:nvPicPr>
          <p:cNvPr id="5" name="Picture 4">
            <a:extLst>
              <a:ext uri="{FF2B5EF4-FFF2-40B4-BE49-F238E27FC236}">
                <a16:creationId xmlns:a16="http://schemas.microsoft.com/office/drawing/2014/main" id="{028FC24C-E28B-90EE-10FE-C90DC2300A17}"/>
              </a:ext>
            </a:extLst>
          </p:cNvPr>
          <p:cNvPicPr>
            <a:picLocks noChangeAspect="1"/>
          </p:cNvPicPr>
          <p:nvPr/>
        </p:nvPicPr>
        <p:blipFill>
          <a:blip r:embed="rId2"/>
          <a:stretch>
            <a:fillRect/>
          </a:stretch>
        </p:blipFill>
        <p:spPr>
          <a:xfrm>
            <a:off x="4368736" y="762000"/>
            <a:ext cx="5892927" cy="6400800"/>
          </a:xfrm>
          <a:prstGeom prst="rect">
            <a:avLst/>
          </a:prstGeom>
        </p:spPr>
      </p:pic>
      <p:sp>
        <p:nvSpPr>
          <p:cNvPr id="7" name="TextBox 6">
            <a:extLst>
              <a:ext uri="{FF2B5EF4-FFF2-40B4-BE49-F238E27FC236}">
                <a16:creationId xmlns:a16="http://schemas.microsoft.com/office/drawing/2014/main" id="{8D8FA841-236A-0642-369B-CAD0F90F9268}"/>
              </a:ext>
            </a:extLst>
          </p:cNvPr>
          <p:cNvSpPr txBox="1"/>
          <p:nvPr/>
        </p:nvSpPr>
        <p:spPr>
          <a:xfrm>
            <a:off x="457200" y="1447800"/>
            <a:ext cx="2362200" cy="1384995"/>
          </a:xfrm>
          <a:prstGeom prst="rect">
            <a:avLst/>
          </a:prstGeom>
          <a:noFill/>
        </p:spPr>
        <p:txBody>
          <a:bodyPr wrap="square">
            <a:spAutoFit/>
          </a:bodyPr>
          <a:lstStyle/>
          <a:p>
            <a:r>
              <a:rPr lang="fr-FR" sz="2800" b="1">
                <a:latin typeface="Lub Dub Medium" panose="020B0603030403020204" pitchFamily="34" charset="0"/>
              </a:rPr>
              <a:t>Figure 6. Acute Aortic Syndromes. </a:t>
            </a:r>
            <a:endParaRPr lang="en-US" sz="2800" b="1">
              <a:latin typeface="Lub Dub Medium" panose="020B0603030403020204" pitchFamily="34" charset="0"/>
            </a:endParaRPr>
          </a:p>
        </p:txBody>
      </p:sp>
    </p:spTree>
    <p:extLst>
      <p:ext uri="{BB962C8B-B14F-4D97-AF65-F5344CB8AC3E}">
        <p14:creationId xmlns:p14="http://schemas.microsoft.com/office/powerpoint/2010/main" val="5727100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220</a:t>
            </a:fld>
            <a:endParaRPr lang="en-US"/>
          </a:p>
        </p:txBody>
      </p:sp>
      <p:graphicFrame>
        <p:nvGraphicFramePr>
          <p:cNvPr id="2" name="Table 1">
            <a:extLst>
              <a:ext uri="{FF2B5EF4-FFF2-40B4-BE49-F238E27FC236}">
                <a16:creationId xmlns:a16="http://schemas.microsoft.com/office/drawing/2014/main" id="{37BE066B-9723-A13F-30DE-F888557EF10C}"/>
              </a:ext>
            </a:extLst>
          </p:cNvPr>
          <p:cNvGraphicFramePr>
            <a:graphicFrameLocks noGrp="1"/>
          </p:cNvGraphicFramePr>
          <p:nvPr>
            <p:extLst>
              <p:ext uri="{D42A27DB-BD31-4B8C-83A1-F6EECF244321}">
                <p14:modId xmlns:p14="http://schemas.microsoft.com/office/powerpoint/2010/main" val="3273133596"/>
              </p:ext>
            </p:extLst>
          </p:nvPr>
        </p:nvGraphicFramePr>
        <p:xfrm>
          <a:off x="3009582" y="152400"/>
          <a:ext cx="8611235" cy="7330117"/>
        </p:xfrm>
        <a:graphic>
          <a:graphicData uri="http://schemas.openxmlformats.org/drawingml/2006/table">
            <a:tbl>
              <a:tblPr firstRow="1" firstCol="1" bandRow="1"/>
              <a:tblGrid>
                <a:gridCol w="3243388">
                  <a:extLst>
                    <a:ext uri="{9D8B030D-6E8A-4147-A177-3AD203B41FA5}">
                      <a16:colId xmlns:a16="http://schemas.microsoft.com/office/drawing/2014/main" val="3006108344"/>
                    </a:ext>
                  </a:extLst>
                </a:gridCol>
                <a:gridCol w="5367847">
                  <a:extLst>
                    <a:ext uri="{9D8B030D-6E8A-4147-A177-3AD203B41FA5}">
                      <a16:colId xmlns:a16="http://schemas.microsoft.com/office/drawing/2014/main" val="4260941316"/>
                    </a:ext>
                  </a:extLst>
                </a:gridCol>
              </a:tblGrid>
              <a:tr h="856598">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rAAA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ruptured abdominal aortic aneurysm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105111"/>
                  </a:ext>
                </a:extLst>
              </a:tr>
              <a:tr h="39297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RCT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randomized controlled trial</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079556"/>
                  </a:ext>
                </a:extLst>
              </a:tr>
              <a:tr h="1320225">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REBOA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resuscitative endovascular balloon occlusion of the aorta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800077"/>
                  </a:ext>
                </a:extLst>
              </a:tr>
              <a:tr h="856598">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rEVAR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b="1">
                          <a:effectLst/>
                          <a:latin typeface="Times New Roman" panose="02020603050405020304" pitchFamily="18" charset="0"/>
                          <a:ea typeface="Calibri" panose="020F0502020204030204" pitchFamily="34" charset="0"/>
                        </a:rPr>
                        <a:t>endovascular repair for rAAA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363482"/>
                  </a:ext>
                </a:extLst>
              </a:tr>
              <a:tr h="39297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SMA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superior mesenteric artery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67173"/>
                  </a:ext>
                </a:extLst>
              </a:tr>
              <a:tr h="39297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SBP</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systolic blood pressure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472633"/>
                  </a:ext>
                </a:extLst>
              </a:tr>
              <a:tr h="39297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SCI</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spinal cord injury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945038"/>
                  </a:ext>
                </a:extLst>
              </a:tr>
              <a:tr h="392972">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TAA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thoracic aortic aneurysm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142454"/>
                  </a:ext>
                </a:extLst>
              </a:tr>
              <a:tr h="856598">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TAAA</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thoracoabdominal aortic aneurysm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813911"/>
                  </a:ext>
                </a:extLst>
              </a:tr>
              <a:tr h="856598">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TAAD</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thoracic aortic aneurysm and dissection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914631"/>
                  </a:ext>
                </a:extLst>
              </a:tr>
            </a:tbl>
          </a:graphicData>
        </a:graphic>
      </p:graphicFrame>
      <p:sp>
        <p:nvSpPr>
          <p:cNvPr id="5" name="TextBox 4">
            <a:extLst>
              <a:ext uri="{FF2B5EF4-FFF2-40B4-BE49-F238E27FC236}">
                <a16:creationId xmlns:a16="http://schemas.microsoft.com/office/drawing/2014/main" id="{AA6C6BA0-22A1-83E7-672B-9F3BBD5CC04B}"/>
              </a:ext>
            </a:extLst>
          </p:cNvPr>
          <p:cNvSpPr txBox="1"/>
          <p:nvPr/>
        </p:nvSpPr>
        <p:spPr>
          <a:xfrm>
            <a:off x="228600" y="1524000"/>
            <a:ext cx="2590800" cy="954107"/>
          </a:xfrm>
          <a:prstGeom prst="rect">
            <a:avLst/>
          </a:prstGeom>
          <a:noFill/>
        </p:spPr>
        <p:txBody>
          <a:bodyPr wrap="square">
            <a:spAutoFit/>
          </a:bodyPr>
          <a:lstStyle/>
          <a:p>
            <a:r>
              <a:rPr lang="en-US" sz="2800" b="1">
                <a:latin typeface="Lub Dub Medium" panose="020B0603030403020204" pitchFamily="34" charset="0"/>
              </a:rPr>
              <a:t>Abbreviations (con’t.)</a:t>
            </a:r>
          </a:p>
        </p:txBody>
      </p:sp>
    </p:spTree>
    <p:extLst>
      <p:ext uri="{BB962C8B-B14F-4D97-AF65-F5344CB8AC3E}">
        <p14:creationId xmlns:p14="http://schemas.microsoft.com/office/powerpoint/2010/main" val="36706457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3778-5D7E-3E94-7AF6-2D9ED6FE03DD}"/>
              </a:ext>
            </a:extLst>
          </p:cNvPr>
          <p:cNvSpPr>
            <a:spLocks noGrp="1"/>
          </p:cNvSpPr>
          <p:nvPr>
            <p:ph type="sldNum" sz="quarter" idx="4"/>
          </p:nvPr>
        </p:nvSpPr>
        <p:spPr/>
        <p:txBody>
          <a:bodyPr/>
          <a:lstStyle/>
          <a:p>
            <a:fld id="{01CD3B2E-BC1C-6C4D-9D91-A67B950EE325}" type="slidenum">
              <a:rPr lang="en-US" smtClean="0"/>
              <a:pPr/>
              <a:t>221</a:t>
            </a:fld>
            <a:endParaRPr lang="en-US"/>
          </a:p>
        </p:txBody>
      </p:sp>
      <p:graphicFrame>
        <p:nvGraphicFramePr>
          <p:cNvPr id="2" name="Table 1">
            <a:extLst>
              <a:ext uri="{FF2B5EF4-FFF2-40B4-BE49-F238E27FC236}">
                <a16:creationId xmlns:a16="http://schemas.microsoft.com/office/drawing/2014/main" id="{7886521C-57C5-1544-A67B-2E33FA77543C}"/>
              </a:ext>
            </a:extLst>
          </p:cNvPr>
          <p:cNvGraphicFramePr>
            <a:graphicFrameLocks noGrp="1"/>
          </p:cNvGraphicFramePr>
          <p:nvPr>
            <p:extLst>
              <p:ext uri="{D42A27DB-BD31-4B8C-83A1-F6EECF244321}">
                <p14:modId xmlns:p14="http://schemas.microsoft.com/office/powerpoint/2010/main" val="1870608112"/>
              </p:ext>
            </p:extLst>
          </p:nvPr>
        </p:nvGraphicFramePr>
        <p:xfrm>
          <a:off x="3733482" y="2209800"/>
          <a:ext cx="7163435" cy="4162924"/>
        </p:xfrm>
        <a:graphic>
          <a:graphicData uri="http://schemas.openxmlformats.org/drawingml/2006/table">
            <a:tbl>
              <a:tblPr firstRow="1" firstCol="1" bandRow="1"/>
              <a:tblGrid>
                <a:gridCol w="2698080">
                  <a:extLst>
                    <a:ext uri="{9D8B030D-6E8A-4147-A177-3AD203B41FA5}">
                      <a16:colId xmlns:a16="http://schemas.microsoft.com/office/drawing/2014/main" val="1778343200"/>
                    </a:ext>
                  </a:extLst>
                </a:gridCol>
                <a:gridCol w="4465355">
                  <a:extLst>
                    <a:ext uri="{9D8B030D-6E8A-4147-A177-3AD203B41FA5}">
                      <a16:colId xmlns:a16="http://schemas.microsoft.com/office/drawing/2014/main" val="3147982161"/>
                    </a:ext>
                  </a:extLst>
                </a:gridCol>
              </a:tblGrid>
              <a:tr h="35892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TAD</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thoracic aortic disease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535024"/>
                  </a:ext>
                </a:extLst>
              </a:tr>
              <a:tr h="358924">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TAR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total arch replacement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408125"/>
                  </a:ext>
                </a:extLst>
              </a:tr>
              <a:tr h="78238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TEE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transesophageal echocardiography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513378"/>
                  </a:ext>
                </a:extLst>
              </a:tr>
              <a:tr h="78238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TEVAR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thoracic endovascular aortic repair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279276"/>
                  </a:ext>
                </a:extLst>
              </a:tr>
              <a:tr h="78238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TTE</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transthoracic echocardiography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584234"/>
                  </a:ext>
                </a:extLst>
              </a:tr>
              <a:tr h="782381">
                <a:tc>
                  <a:txBody>
                    <a:bodyPr/>
                    <a:lstStyle/>
                    <a:p>
                      <a:pPr marL="0" marR="0">
                        <a:lnSpc>
                          <a:spcPct val="200000"/>
                        </a:lnSpc>
                        <a:spcBef>
                          <a:spcPts val="600"/>
                        </a:spcBef>
                        <a:spcAft>
                          <a:spcPts val="1400"/>
                        </a:spcAft>
                      </a:pPr>
                      <a:r>
                        <a:rPr lang="en-US" sz="2000">
                          <a:effectLst/>
                          <a:latin typeface="Times New Roman" panose="02020603050405020304" pitchFamily="18" charset="0"/>
                          <a:ea typeface="Calibri" panose="020F0502020204030204" pitchFamily="34" charset="0"/>
                        </a:rPr>
                        <a:t>VSRR</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valve-sparing root replacement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99209"/>
                  </a:ext>
                </a:extLst>
              </a:tr>
            </a:tbl>
          </a:graphicData>
        </a:graphic>
      </p:graphicFrame>
      <p:sp>
        <p:nvSpPr>
          <p:cNvPr id="5" name="TextBox 4">
            <a:extLst>
              <a:ext uri="{FF2B5EF4-FFF2-40B4-BE49-F238E27FC236}">
                <a16:creationId xmlns:a16="http://schemas.microsoft.com/office/drawing/2014/main" id="{B7FAA40A-E5B4-87E7-86AE-B7F58DCCE44C}"/>
              </a:ext>
            </a:extLst>
          </p:cNvPr>
          <p:cNvSpPr txBox="1"/>
          <p:nvPr/>
        </p:nvSpPr>
        <p:spPr>
          <a:xfrm>
            <a:off x="5334000" y="1323476"/>
            <a:ext cx="3962400" cy="533400"/>
          </a:xfrm>
          <a:prstGeom prst="rect">
            <a:avLst/>
          </a:prstGeom>
          <a:noFill/>
        </p:spPr>
        <p:txBody>
          <a:bodyPr wrap="square">
            <a:spAutoFit/>
          </a:bodyPr>
          <a:lstStyle/>
          <a:p>
            <a:r>
              <a:rPr lang="en-US" sz="2800" b="1">
                <a:latin typeface="Lub Dub Medium" panose="020B0603030403020204" pitchFamily="34" charset="0"/>
              </a:rPr>
              <a:t>Abbreviations (con’t.)</a:t>
            </a:r>
          </a:p>
        </p:txBody>
      </p:sp>
    </p:spTree>
    <p:extLst>
      <p:ext uri="{BB962C8B-B14F-4D97-AF65-F5344CB8AC3E}">
        <p14:creationId xmlns:p14="http://schemas.microsoft.com/office/powerpoint/2010/main" val="3427701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23</a:t>
            </a:fld>
            <a:endParaRPr lang="en-US"/>
          </a:p>
        </p:txBody>
      </p:sp>
      <p:graphicFrame>
        <p:nvGraphicFramePr>
          <p:cNvPr id="2" name="Table 1">
            <a:extLst>
              <a:ext uri="{FF2B5EF4-FFF2-40B4-BE49-F238E27FC236}">
                <a16:creationId xmlns:a16="http://schemas.microsoft.com/office/drawing/2014/main" id="{EF2EAE70-0E9A-EFF9-1709-04718C55D1AC}"/>
              </a:ext>
            </a:extLst>
          </p:cNvPr>
          <p:cNvGraphicFramePr>
            <a:graphicFrameLocks noGrp="1"/>
          </p:cNvGraphicFramePr>
          <p:nvPr>
            <p:extLst>
              <p:ext uri="{D42A27DB-BD31-4B8C-83A1-F6EECF244321}">
                <p14:modId xmlns:p14="http://schemas.microsoft.com/office/powerpoint/2010/main" val="2717541567"/>
              </p:ext>
            </p:extLst>
          </p:nvPr>
        </p:nvGraphicFramePr>
        <p:xfrm>
          <a:off x="2559424" y="1860681"/>
          <a:ext cx="9296400" cy="4749927"/>
        </p:xfrm>
        <a:graphic>
          <a:graphicData uri="http://schemas.openxmlformats.org/drawingml/2006/table">
            <a:tbl>
              <a:tblPr firstRow="1" firstCol="1" bandRow="1"/>
              <a:tblGrid>
                <a:gridCol w="3978860">
                  <a:extLst>
                    <a:ext uri="{9D8B030D-6E8A-4147-A177-3AD203B41FA5}">
                      <a16:colId xmlns:a16="http://schemas.microsoft.com/office/drawing/2014/main" val="4285241024"/>
                    </a:ext>
                  </a:extLst>
                </a:gridCol>
                <a:gridCol w="5317540">
                  <a:extLst>
                    <a:ext uri="{9D8B030D-6E8A-4147-A177-3AD203B41FA5}">
                      <a16:colId xmlns:a16="http://schemas.microsoft.com/office/drawing/2014/main" val="2317819248"/>
                    </a:ext>
                  </a:extLst>
                </a:gridCol>
              </a:tblGrid>
              <a:tr h="670560">
                <a:tc>
                  <a:txBody>
                    <a:bodyPr/>
                    <a:lstStyle/>
                    <a:p>
                      <a:pPr marL="0" marR="0" algn="ctr">
                        <a:lnSpc>
                          <a:spcPct val="200000"/>
                        </a:lnSpc>
                        <a:spcBef>
                          <a:spcPts val="600"/>
                        </a:spcBef>
                        <a:spcAft>
                          <a:spcPts val="1400"/>
                        </a:spcAft>
                      </a:pPr>
                      <a:r>
                        <a:rPr lang="en-US" sz="3200" b="1">
                          <a:solidFill>
                            <a:srgbClr val="000000"/>
                          </a:solidFill>
                          <a:effectLst/>
                          <a:latin typeface="Lub Dub Medium" panose="020B0603030403020204" pitchFamily="34" charset="0"/>
                          <a:ea typeface="Times New Roman" panose="02020603050405020304" pitchFamily="18" charset="0"/>
                        </a:rPr>
                        <a:t>Chronicity</a:t>
                      </a:r>
                      <a:endParaRPr lang="en-US" sz="28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600"/>
                        </a:spcBef>
                        <a:spcAft>
                          <a:spcPts val="1400"/>
                        </a:spcAft>
                      </a:pPr>
                      <a:r>
                        <a:rPr lang="en-US" sz="3200" b="1">
                          <a:solidFill>
                            <a:srgbClr val="000000"/>
                          </a:solidFill>
                          <a:effectLst/>
                          <a:latin typeface="Lub Dub Medium" panose="020B0603030403020204" pitchFamily="34" charset="0"/>
                          <a:ea typeface="Times New Roman" panose="02020603050405020304" pitchFamily="18" charset="0"/>
                        </a:rPr>
                        <a:t>Time From Onset of Symptoms</a:t>
                      </a:r>
                      <a:endParaRPr lang="en-US" sz="28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54292599"/>
                  </a:ext>
                </a:extLst>
              </a:tr>
              <a:tr h="670560">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Hyperacute</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&lt;24 h</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343953"/>
                  </a:ext>
                </a:extLst>
              </a:tr>
              <a:tr h="670560">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Acute</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1–14 d</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278704"/>
                  </a:ext>
                </a:extLst>
              </a:tr>
              <a:tr h="670560">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Subacute</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15–90 d</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442398"/>
                  </a:ext>
                </a:extLst>
              </a:tr>
              <a:tr h="670560">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Chronic</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1400"/>
                        </a:spcAft>
                      </a:pPr>
                      <a:r>
                        <a:rPr lang="en-US" sz="2800">
                          <a:effectLst/>
                          <a:latin typeface="Lub Dub Medium" panose="020B0603030403020204" pitchFamily="34" charset="0"/>
                          <a:ea typeface="Times New Roman" panose="02020603050405020304" pitchFamily="18" charset="0"/>
                        </a:rPr>
                        <a:t>&gt;90 d</a:t>
                      </a:r>
                      <a:endParaRPr lang="en-US" sz="2400">
                        <a:effectLst/>
                        <a:latin typeface="Lub Dub Medium" panose="020B0603030403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832860"/>
                  </a:ext>
                </a:extLst>
              </a:tr>
            </a:tbl>
          </a:graphicData>
        </a:graphic>
      </p:graphicFrame>
      <p:sp>
        <p:nvSpPr>
          <p:cNvPr id="7" name="TextBox 6">
            <a:extLst>
              <a:ext uri="{FF2B5EF4-FFF2-40B4-BE49-F238E27FC236}">
                <a16:creationId xmlns:a16="http://schemas.microsoft.com/office/drawing/2014/main" id="{6C94208E-8102-3AFE-429E-C0A9BE7B7911}"/>
              </a:ext>
            </a:extLst>
          </p:cNvPr>
          <p:cNvSpPr txBox="1"/>
          <p:nvPr/>
        </p:nvSpPr>
        <p:spPr>
          <a:xfrm>
            <a:off x="1945789" y="890751"/>
            <a:ext cx="10287000" cy="954107"/>
          </a:xfrm>
          <a:prstGeom prst="rect">
            <a:avLst/>
          </a:prstGeom>
          <a:noFill/>
        </p:spPr>
        <p:txBody>
          <a:bodyPr wrap="square">
            <a:spAutoFit/>
          </a:bodyPr>
          <a:lstStyle/>
          <a:p>
            <a:r>
              <a:rPr lang="en-US" sz="2800" b="1">
                <a:latin typeface="Lub Dub Medium" panose="020B0603030403020204" pitchFamily="34" charset="0"/>
              </a:rPr>
              <a:t>Table 3. Classification of Aortic Dissection Chronicity Based on the 2020 SVS/STS Reporting Standards</a:t>
            </a:r>
          </a:p>
        </p:txBody>
      </p:sp>
      <p:sp>
        <p:nvSpPr>
          <p:cNvPr id="6" name="TextBox 5">
            <a:extLst>
              <a:ext uri="{FF2B5EF4-FFF2-40B4-BE49-F238E27FC236}">
                <a16:creationId xmlns:a16="http://schemas.microsoft.com/office/drawing/2014/main" id="{D60E0541-607E-816E-74C1-F62054E0C0F0}"/>
              </a:ext>
            </a:extLst>
          </p:cNvPr>
          <p:cNvSpPr txBox="1"/>
          <p:nvPr/>
        </p:nvSpPr>
        <p:spPr>
          <a:xfrm>
            <a:off x="2484120" y="7294668"/>
            <a:ext cx="6172200" cy="276999"/>
          </a:xfrm>
          <a:prstGeom prst="rect">
            <a:avLst/>
          </a:prstGeom>
          <a:noFill/>
        </p:spPr>
        <p:txBody>
          <a:bodyPr wrap="square">
            <a:spAutoFit/>
          </a:bodyPr>
          <a:lstStyle/>
          <a:p>
            <a:r>
              <a:rPr lang="en-US" sz="1200" b="1">
                <a:latin typeface="Lub Dub Medium" panose="020B0603030403020204" pitchFamily="34" charset="0"/>
              </a:rPr>
              <a:t>STS indicates Society of Thoracic Surgeons; and SVS, Society for Vascular Surgery.</a:t>
            </a:r>
          </a:p>
        </p:txBody>
      </p:sp>
    </p:spTree>
    <p:extLst>
      <p:ext uri="{BB962C8B-B14F-4D97-AF65-F5344CB8AC3E}">
        <p14:creationId xmlns:p14="http://schemas.microsoft.com/office/powerpoint/2010/main" val="204755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24</a:t>
            </a:fld>
            <a:endParaRPr lang="en-US"/>
          </a:p>
        </p:txBody>
      </p:sp>
      <p:pic>
        <p:nvPicPr>
          <p:cNvPr id="5" name="Picture 4">
            <a:extLst>
              <a:ext uri="{FF2B5EF4-FFF2-40B4-BE49-F238E27FC236}">
                <a16:creationId xmlns:a16="http://schemas.microsoft.com/office/drawing/2014/main" id="{29B2405A-5BDB-6421-C3FE-448BFA72AB3B}"/>
              </a:ext>
            </a:extLst>
          </p:cNvPr>
          <p:cNvPicPr>
            <a:picLocks noChangeAspect="1"/>
          </p:cNvPicPr>
          <p:nvPr/>
        </p:nvPicPr>
        <p:blipFill>
          <a:blip r:embed="rId2"/>
          <a:stretch>
            <a:fillRect/>
          </a:stretch>
        </p:blipFill>
        <p:spPr>
          <a:xfrm>
            <a:off x="3581400" y="0"/>
            <a:ext cx="8617845" cy="7477125"/>
          </a:xfrm>
          <a:prstGeom prst="rect">
            <a:avLst/>
          </a:prstGeom>
        </p:spPr>
      </p:pic>
      <p:sp>
        <p:nvSpPr>
          <p:cNvPr id="7" name="TextBox 6">
            <a:extLst>
              <a:ext uri="{FF2B5EF4-FFF2-40B4-BE49-F238E27FC236}">
                <a16:creationId xmlns:a16="http://schemas.microsoft.com/office/drawing/2014/main" id="{E7913CFF-B06B-4F4A-90A3-C817CA95EF63}"/>
              </a:ext>
            </a:extLst>
          </p:cNvPr>
          <p:cNvSpPr txBox="1"/>
          <p:nvPr/>
        </p:nvSpPr>
        <p:spPr>
          <a:xfrm>
            <a:off x="304800" y="1371600"/>
            <a:ext cx="2743200" cy="1815882"/>
          </a:xfrm>
          <a:prstGeom prst="rect">
            <a:avLst/>
          </a:prstGeom>
          <a:noFill/>
        </p:spPr>
        <p:txBody>
          <a:bodyPr wrap="square">
            <a:spAutoFit/>
          </a:bodyPr>
          <a:lstStyle/>
          <a:p>
            <a:r>
              <a:rPr lang="en-US" sz="2800" b="1">
                <a:latin typeface="Lub Dub Medium" panose="020B0603030403020204" pitchFamily="34" charset="0"/>
              </a:rPr>
              <a:t>Figure 7. Classification of Acute Aortic Dissection. </a:t>
            </a:r>
          </a:p>
        </p:txBody>
      </p:sp>
    </p:spTree>
    <p:extLst>
      <p:ext uri="{BB962C8B-B14F-4D97-AF65-F5344CB8AC3E}">
        <p14:creationId xmlns:p14="http://schemas.microsoft.com/office/powerpoint/2010/main" val="272832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25</a:t>
            </a:fld>
            <a:endParaRPr lang="en-US"/>
          </a:p>
        </p:txBody>
      </p:sp>
      <p:pic>
        <p:nvPicPr>
          <p:cNvPr id="2" name="Picture 1">
            <a:extLst>
              <a:ext uri="{FF2B5EF4-FFF2-40B4-BE49-F238E27FC236}">
                <a16:creationId xmlns:a16="http://schemas.microsoft.com/office/drawing/2014/main" id="{B50CB505-5C2B-A7B5-9164-571B5C73A850}"/>
              </a:ext>
            </a:extLst>
          </p:cNvPr>
          <p:cNvPicPr>
            <a:picLocks noChangeAspect="1"/>
          </p:cNvPicPr>
          <p:nvPr/>
        </p:nvPicPr>
        <p:blipFill>
          <a:blip r:embed="rId2"/>
          <a:stretch>
            <a:fillRect/>
          </a:stretch>
        </p:blipFill>
        <p:spPr>
          <a:xfrm>
            <a:off x="3733800" y="228600"/>
            <a:ext cx="8748285" cy="7162800"/>
          </a:xfrm>
          <a:prstGeom prst="rect">
            <a:avLst/>
          </a:prstGeom>
        </p:spPr>
      </p:pic>
      <p:sp>
        <p:nvSpPr>
          <p:cNvPr id="7" name="TextBox 6">
            <a:extLst>
              <a:ext uri="{FF2B5EF4-FFF2-40B4-BE49-F238E27FC236}">
                <a16:creationId xmlns:a16="http://schemas.microsoft.com/office/drawing/2014/main" id="{1E4AD1B9-35AE-4227-4C76-1E2A859E1F7A}"/>
              </a:ext>
            </a:extLst>
          </p:cNvPr>
          <p:cNvSpPr txBox="1"/>
          <p:nvPr/>
        </p:nvSpPr>
        <p:spPr>
          <a:xfrm>
            <a:off x="304800" y="1295400"/>
            <a:ext cx="2819400" cy="4038600"/>
          </a:xfrm>
          <a:prstGeom prst="rect">
            <a:avLst/>
          </a:prstGeom>
          <a:noFill/>
        </p:spPr>
        <p:txBody>
          <a:bodyPr wrap="square">
            <a:spAutoFit/>
          </a:bodyPr>
          <a:lstStyle/>
          <a:p>
            <a:r>
              <a:rPr lang="en-US" sz="2800" b="1">
                <a:latin typeface="Lub Dub Medium" panose="020B0603030403020204" pitchFamily="34" charset="0"/>
              </a:rPr>
              <a:t>Figure 8. Anatomic Reporting of Aortic Dissection Based on the 2020 SVS/STS Reporting Standards. </a:t>
            </a:r>
          </a:p>
        </p:txBody>
      </p:sp>
    </p:spTree>
    <p:extLst>
      <p:ext uri="{BB962C8B-B14F-4D97-AF65-F5344CB8AC3E}">
        <p14:creationId xmlns:p14="http://schemas.microsoft.com/office/powerpoint/2010/main" val="101502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26</a:t>
            </a:fld>
            <a:endParaRPr lang="en-US"/>
          </a:p>
        </p:txBody>
      </p:sp>
      <p:pic>
        <p:nvPicPr>
          <p:cNvPr id="5" name="Picture 4">
            <a:extLst>
              <a:ext uri="{FF2B5EF4-FFF2-40B4-BE49-F238E27FC236}">
                <a16:creationId xmlns:a16="http://schemas.microsoft.com/office/drawing/2014/main" id="{A2115BFB-A9A6-1CF2-91B0-0460AB601550}"/>
              </a:ext>
            </a:extLst>
          </p:cNvPr>
          <p:cNvPicPr>
            <a:picLocks noChangeAspect="1"/>
          </p:cNvPicPr>
          <p:nvPr/>
        </p:nvPicPr>
        <p:blipFill>
          <a:blip r:embed="rId2"/>
          <a:stretch>
            <a:fillRect/>
          </a:stretch>
        </p:blipFill>
        <p:spPr>
          <a:xfrm>
            <a:off x="5829167" y="152400"/>
            <a:ext cx="2972066" cy="7315200"/>
          </a:xfrm>
          <a:prstGeom prst="rect">
            <a:avLst/>
          </a:prstGeom>
        </p:spPr>
      </p:pic>
      <p:sp>
        <p:nvSpPr>
          <p:cNvPr id="7" name="TextBox 6">
            <a:extLst>
              <a:ext uri="{FF2B5EF4-FFF2-40B4-BE49-F238E27FC236}">
                <a16:creationId xmlns:a16="http://schemas.microsoft.com/office/drawing/2014/main" id="{15211B11-82A0-0C3D-317E-9A8E904E2023}"/>
              </a:ext>
            </a:extLst>
          </p:cNvPr>
          <p:cNvSpPr txBox="1"/>
          <p:nvPr/>
        </p:nvSpPr>
        <p:spPr>
          <a:xfrm>
            <a:off x="381000" y="1295400"/>
            <a:ext cx="2590800" cy="3108543"/>
          </a:xfrm>
          <a:prstGeom prst="rect">
            <a:avLst/>
          </a:prstGeom>
          <a:noFill/>
        </p:spPr>
        <p:txBody>
          <a:bodyPr wrap="square">
            <a:spAutoFit/>
          </a:bodyPr>
          <a:lstStyle/>
          <a:p>
            <a:r>
              <a:rPr lang="en-US" sz="2800" b="1">
                <a:latin typeface="Lub Dub Medium" panose="020B0603030403020204" pitchFamily="34" charset="0"/>
              </a:rPr>
              <a:t>Figure 9. Mechanisms of Dynamic and Static Obstruction in Aortic Dissection. </a:t>
            </a:r>
          </a:p>
        </p:txBody>
      </p:sp>
    </p:spTree>
    <p:extLst>
      <p:ext uri="{BB962C8B-B14F-4D97-AF65-F5344CB8AC3E}">
        <p14:creationId xmlns:p14="http://schemas.microsoft.com/office/powerpoint/2010/main" val="79081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27</a:t>
            </a:fld>
            <a:endParaRPr lang="en-US"/>
          </a:p>
        </p:txBody>
      </p:sp>
      <p:pic>
        <p:nvPicPr>
          <p:cNvPr id="2" name="Picture 1">
            <a:extLst>
              <a:ext uri="{FF2B5EF4-FFF2-40B4-BE49-F238E27FC236}">
                <a16:creationId xmlns:a16="http://schemas.microsoft.com/office/drawing/2014/main" id="{937BE6B8-54C9-8189-FBAB-A5F53E964B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93153" y="533400"/>
            <a:ext cx="9375876" cy="6494075"/>
          </a:xfrm>
          <a:prstGeom prst="rect">
            <a:avLst/>
          </a:prstGeom>
        </p:spPr>
      </p:pic>
      <p:sp>
        <p:nvSpPr>
          <p:cNvPr id="7" name="TextBox 6">
            <a:extLst>
              <a:ext uri="{FF2B5EF4-FFF2-40B4-BE49-F238E27FC236}">
                <a16:creationId xmlns:a16="http://schemas.microsoft.com/office/drawing/2014/main" id="{B9A17C80-0ABE-9F33-F943-6D86DC96C41A}"/>
              </a:ext>
            </a:extLst>
          </p:cNvPr>
          <p:cNvSpPr txBox="1"/>
          <p:nvPr/>
        </p:nvSpPr>
        <p:spPr>
          <a:xfrm>
            <a:off x="381001" y="1371600"/>
            <a:ext cx="2667000" cy="2677656"/>
          </a:xfrm>
          <a:prstGeom prst="rect">
            <a:avLst/>
          </a:prstGeom>
          <a:noFill/>
        </p:spPr>
        <p:txBody>
          <a:bodyPr wrap="square">
            <a:spAutoFit/>
          </a:bodyPr>
          <a:lstStyle/>
          <a:p>
            <a:r>
              <a:rPr lang="en-US" sz="2800" b="1">
                <a:latin typeface="Lub Dub Medium" panose="020B0603030403020204" pitchFamily="34" charset="0"/>
              </a:rPr>
              <a:t>Figure 10. Classification of Thoracoab-dominal Aortic Aneurysms. </a:t>
            </a:r>
          </a:p>
        </p:txBody>
      </p:sp>
    </p:spTree>
    <p:extLst>
      <p:ext uri="{BB962C8B-B14F-4D97-AF65-F5344CB8AC3E}">
        <p14:creationId xmlns:p14="http://schemas.microsoft.com/office/powerpoint/2010/main" val="3505996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28</a:t>
            </a:fld>
            <a:endParaRPr lang="en-US"/>
          </a:p>
        </p:txBody>
      </p:sp>
      <p:pic>
        <p:nvPicPr>
          <p:cNvPr id="5" name="Picture 4">
            <a:extLst>
              <a:ext uri="{FF2B5EF4-FFF2-40B4-BE49-F238E27FC236}">
                <a16:creationId xmlns:a16="http://schemas.microsoft.com/office/drawing/2014/main" id="{BC730EE2-0FF6-B7B1-6198-3D576650914F}"/>
              </a:ext>
            </a:extLst>
          </p:cNvPr>
          <p:cNvPicPr>
            <a:picLocks noChangeAspect="1"/>
          </p:cNvPicPr>
          <p:nvPr/>
        </p:nvPicPr>
        <p:blipFill>
          <a:blip r:embed="rId2"/>
          <a:stretch>
            <a:fillRect/>
          </a:stretch>
        </p:blipFill>
        <p:spPr>
          <a:xfrm>
            <a:off x="4038600" y="228600"/>
            <a:ext cx="7219125" cy="7162800"/>
          </a:xfrm>
          <a:prstGeom prst="rect">
            <a:avLst/>
          </a:prstGeom>
        </p:spPr>
      </p:pic>
      <p:sp>
        <p:nvSpPr>
          <p:cNvPr id="7" name="TextBox 6">
            <a:extLst>
              <a:ext uri="{FF2B5EF4-FFF2-40B4-BE49-F238E27FC236}">
                <a16:creationId xmlns:a16="http://schemas.microsoft.com/office/drawing/2014/main" id="{DFE2C9D3-EF18-4DBC-1418-E2D2C8E1B0A0}"/>
              </a:ext>
            </a:extLst>
          </p:cNvPr>
          <p:cNvSpPr txBox="1"/>
          <p:nvPr/>
        </p:nvSpPr>
        <p:spPr>
          <a:xfrm>
            <a:off x="533400" y="1371600"/>
            <a:ext cx="2590800" cy="1828800"/>
          </a:xfrm>
          <a:prstGeom prst="rect">
            <a:avLst/>
          </a:prstGeom>
          <a:noFill/>
        </p:spPr>
        <p:txBody>
          <a:bodyPr wrap="square">
            <a:spAutoFit/>
          </a:bodyPr>
          <a:lstStyle/>
          <a:p>
            <a:r>
              <a:rPr lang="en-US" sz="2800" b="1">
                <a:latin typeface="Lub Dub Medium" panose="020B0603030403020204" pitchFamily="34" charset="0"/>
              </a:rPr>
              <a:t>Figure 11. Classification of Endoleak Types. </a:t>
            </a:r>
          </a:p>
        </p:txBody>
      </p:sp>
    </p:spTree>
    <p:extLst>
      <p:ext uri="{BB962C8B-B14F-4D97-AF65-F5344CB8AC3E}">
        <p14:creationId xmlns:p14="http://schemas.microsoft.com/office/powerpoint/2010/main" val="83595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9E665-8BCB-A942-2B2E-AE9CB4207C66}"/>
              </a:ext>
            </a:extLst>
          </p:cNvPr>
          <p:cNvSpPr>
            <a:spLocks noGrp="1"/>
          </p:cNvSpPr>
          <p:nvPr>
            <p:ph type="sldNum" sz="quarter" idx="4"/>
          </p:nvPr>
        </p:nvSpPr>
        <p:spPr/>
        <p:txBody>
          <a:bodyPr/>
          <a:lstStyle/>
          <a:p>
            <a:fld id="{01CD3B2E-BC1C-6C4D-9D91-A67B950EE325}" type="slidenum">
              <a:rPr lang="en-US" smtClean="0"/>
              <a:pPr/>
              <a:t>29</a:t>
            </a:fld>
            <a:endParaRPr lang="en-US"/>
          </a:p>
        </p:txBody>
      </p:sp>
      <p:sp>
        <p:nvSpPr>
          <p:cNvPr id="6" name="TextBox 5">
            <a:extLst>
              <a:ext uri="{FF2B5EF4-FFF2-40B4-BE49-F238E27FC236}">
                <a16:creationId xmlns:a16="http://schemas.microsoft.com/office/drawing/2014/main" id="{F1BB02F6-BDC1-58FA-A2B0-5FD962A7343E}"/>
              </a:ext>
            </a:extLst>
          </p:cNvPr>
          <p:cNvSpPr txBox="1"/>
          <p:nvPr/>
        </p:nvSpPr>
        <p:spPr>
          <a:xfrm>
            <a:off x="2705100" y="3683913"/>
            <a:ext cx="9220200" cy="861774"/>
          </a:xfrm>
          <a:prstGeom prst="rect">
            <a:avLst/>
          </a:prstGeom>
          <a:noFill/>
        </p:spPr>
        <p:txBody>
          <a:bodyPr wrap="square">
            <a:spAutoFit/>
          </a:bodyPr>
          <a:lstStyle/>
          <a:p>
            <a:r>
              <a:rPr lang="en-US" sz="5000">
                <a:latin typeface="Lub Dub Heavy" panose="020B0903030403020204" pitchFamily="34" charset="0"/>
              </a:rPr>
              <a:t>Imaging and Measurements</a:t>
            </a:r>
          </a:p>
        </p:txBody>
      </p:sp>
    </p:spTree>
    <p:extLst>
      <p:ext uri="{BB962C8B-B14F-4D97-AF65-F5344CB8AC3E}">
        <p14:creationId xmlns:p14="http://schemas.microsoft.com/office/powerpoint/2010/main" val="290017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1832768" y="1219200"/>
            <a:ext cx="11883232" cy="914399"/>
          </a:xfrm>
        </p:spPr>
        <p:txBody>
          <a:bodyPr/>
          <a:lstStyle/>
          <a:p>
            <a:r>
              <a:rPr lang="en-US" b="0" dirty="0"/>
              <a:t>2022 Writing Committee Members*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a:p>
        </p:txBody>
      </p:sp>
      <p:sp>
        <p:nvSpPr>
          <p:cNvPr id="4" name="TextBox 3">
            <a:extLst>
              <a:ext uri="{FF2B5EF4-FFF2-40B4-BE49-F238E27FC236}">
                <a16:creationId xmlns:a16="http://schemas.microsoft.com/office/drawing/2014/main" id="{5B23AC11-CB40-DCF2-606E-A762D050179A}"/>
              </a:ext>
            </a:extLst>
          </p:cNvPr>
          <p:cNvSpPr txBox="1"/>
          <p:nvPr/>
        </p:nvSpPr>
        <p:spPr>
          <a:xfrm>
            <a:off x="4229099" y="2133598"/>
            <a:ext cx="6172200" cy="1323439"/>
          </a:xfrm>
          <a:prstGeom prst="rect">
            <a:avLst/>
          </a:prstGeom>
          <a:noFill/>
        </p:spPr>
        <p:txBody>
          <a:bodyPr wrap="square" rtlCol="0">
            <a:spAutoFit/>
          </a:bodyPr>
          <a:lstStyle/>
          <a:p>
            <a:r>
              <a:rPr lang="en-US" sz="2000" b="1" dirty="0">
                <a:latin typeface="Lub Dub Medium" panose="020B0603030403020204" pitchFamily="34" charset="0"/>
              </a:rPr>
              <a:t>Eric M. </a:t>
            </a:r>
            <a:r>
              <a:rPr lang="en-US" sz="2000" b="1" dirty="0" err="1">
                <a:latin typeface="Lub Dub Medium" panose="020B0603030403020204" pitchFamily="34" charset="0"/>
              </a:rPr>
              <a:t>Isselbacher</a:t>
            </a:r>
            <a:r>
              <a:rPr lang="en-US" sz="2000" b="1" dirty="0">
                <a:latin typeface="Lub Dub Medium" panose="020B0603030403020204" pitchFamily="34" charset="0"/>
              </a:rPr>
              <a:t>, MD, MSc, FACC, </a:t>
            </a:r>
            <a:r>
              <a:rPr lang="en-US" sz="2000" b="1" i="1" dirty="0">
                <a:latin typeface="Lub Dub Medium" panose="020B0603030403020204" pitchFamily="34" charset="0"/>
              </a:rPr>
              <a:t>Chair</a:t>
            </a:r>
          </a:p>
          <a:p>
            <a:r>
              <a:rPr lang="en-US" sz="2000" b="1" dirty="0">
                <a:latin typeface="Lub Dub Medium" panose="020B0603030403020204" pitchFamily="34" charset="0"/>
              </a:rPr>
              <a:t>Ourania </a:t>
            </a:r>
            <a:r>
              <a:rPr lang="en-US" sz="2000" b="1" dirty="0" err="1">
                <a:latin typeface="Lub Dub Medium" panose="020B0603030403020204" pitchFamily="34" charset="0"/>
              </a:rPr>
              <a:t>Preventza</a:t>
            </a:r>
            <a:r>
              <a:rPr lang="en-US" sz="2000" b="1" dirty="0">
                <a:latin typeface="Lub Dub Medium" panose="020B0603030403020204" pitchFamily="34" charset="0"/>
              </a:rPr>
              <a:t>, MD, MBA, FAHA, </a:t>
            </a:r>
            <a:r>
              <a:rPr lang="en-US" sz="2000" b="1" i="1" dirty="0">
                <a:latin typeface="Lub Dub Medium" panose="020B0603030403020204" pitchFamily="34" charset="0"/>
              </a:rPr>
              <a:t>Vice Chair</a:t>
            </a:r>
          </a:p>
          <a:p>
            <a:r>
              <a:rPr lang="en-US" sz="2000" b="1" dirty="0">
                <a:latin typeface="Lub Dub Medium" panose="020B0603030403020204" pitchFamily="34" charset="0"/>
              </a:rPr>
              <a:t>James Hamilton Black III, MD, DFSVS, </a:t>
            </a:r>
            <a:r>
              <a:rPr lang="en-US" sz="2000" b="1" i="1" dirty="0">
                <a:latin typeface="Lub Dub Medium" panose="020B0603030403020204" pitchFamily="34" charset="0"/>
              </a:rPr>
              <a:t>Vice Chair</a:t>
            </a:r>
          </a:p>
          <a:p>
            <a:endParaRPr lang="en-US" sz="2000" b="1">
              <a:latin typeface="Lub Dub Medium" panose="020B0603030403020204" pitchFamily="34" charset="0"/>
            </a:endParaRPr>
          </a:p>
        </p:txBody>
      </p:sp>
      <p:sp>
        <p:nvSpPr>
          <p:cNvPr id="9" name="TextBox 8">
            <a:extLst>
              <a:ext uri="{FF2B5EF4-FFF2-40B4-BE49-F238E27FC236}">
                <a16:creationId xmlns:a16="http://schemas.microsoft.com/office/drawing/2014/main" id="{BDA8C8E0-361E-E57B-9442-347A3D712D18}"/>
              </a:ext>
            </a:extLst>
          </p:cNvPr>
          <p:cNvSpPr txBox="1"/>
          <p:nvPr/>
        </p:nvSpPr>
        <p:spPr>
          <a:xfrm>
            <a:off x="1977809" y="3110060"/>
            <a:ext cx="5735596" cy="3970318"/>
          </a:xfrm>
          <a:prstGeom prst="rect">
            <a:avLst/>
          </a:prstGeom>
          <a:noFill/>
        </p:spPr>
        <p:txBody>
          <a:bodyPr wrap="square" rtlCol="0">
            <a:spAutoFit/>
          </a:bodyPr>
          <a:lstStyle/>
          <a:p>
            <a:r>
              <a:rPr lang="en-US" dirty="0">
                <a:latin typeface="Lub Dub Medium" panose="020B0603030403020204" pitchFamily="34" charset="0"/>
              </a:rPr>
              <a:t>John G. </a:t>
            </a:r>
            <a:r>
              <a:rPr lang="en-US" dirty="0" err="1">
                <a:latin typeface="Lub Dub Medium" panose="020B0603030403020204" pitchFamily="34" charset="0"/>
              </a:rPr>
              <a:t>Augoustides</a:t>
            </a:r>
            <a:r>
              <a:rPr lang="en-US" dirty="0">
                <a:latin typeface="Lub Dub Medium" panose="020B0603030403020204" pitchFamily="34" charset="0"/>
              </a:rPr>
              <a:t>, MD, FAHA</a:t>
            </a:r>
            <a:r>
              <a:rPr lang="en-US" sz="1800" dirty="0">
                <a:effectLst/>
                <a:latin typeface="Lub Dub Medium" panose="020B0603030403020204" pitchFamily="34" charset="0"/>
                <a:ea typeface="Times New Roman" panose="02020603050405020304" pitchFamily="18" charset="0"/>
              </a:rPr>
              <a:t>†</a:t>
            </a:r>
          </a:p>
          <a:p>
            <a:r>
              <a:rPr lang="en-US" dirty="0">
                <a:latin typeface="Lub Dub Medium" panose="020B0603030403020204" pitchFamily="34" charset="0"/>
              </a:rPr>
              <a:t>Adam W. Beck, MD, DFSVS</a:t>
            </a:r>
          </a:p>
          <a:p>
            <a:r>
              <a:rPr lang="en-US" dirty="0">
                <a:latin typeface="Lub Dub Medium" panose="020B0603030403020204" pitchFamily="34" charset="0"/>
              </a:rPr>
              <a:t>Michael A. Bolen, MD‡</a:t>
            </a:r>
          </a:p>
          <a:p>
            <a:r>
              <a:rPr lang="en-US" dirty="0">
                <a:latin typeface="Lub Dub Medium" panose="020B0603030403020204" pitchFamily="34" charset="0"/>
              </a:rPr>
              <a:t>Alan C. Braverman, MD, FACC</a:t>
            </a:r>
          </a:p>
          <a:p>
            <a:r>
              <a:rPr lang="en-US" dirty="0">
                <a:latin typeface="Lub Dub Medium" panose="020B0603030403020204" pitchFamily="34" charset="0"/>
              </a:rPr>
              <a:t>Bruce E. Bray, MD, FACC§</a:t>
            </a:r>
          </a:p>
          <a:p>
            <a:r>
              <a:rPr lang="en-US" dirty="0">
                <a:latin typeface="Lub Dub Medium" panose="020B0603030403020204" pitchFamily="34" charset="0"/>
              </a:rPr>
              <a:t>Maya M. Brown-Zimmerman, MPH║</a:t>
            </a:r>
          </a:p>
          <a:p>
            <a:r>
              <a:rPr lang="en-US" dirty="0">
                <a:latin typeface="Lub Dub Medium" panose="020B0603030403020204" pitchFamily="34" charset="0"/>
              </a:rPr>
              <a:t>Edward P. Chen, MD, FAHA</a:t>
            </a:r>
          </a:p>
          <a:p>
            <a:r>
              <a:rPr lang="en-US" dirty="0">
                <a:latin typeface="Lub Dub Medium" panose="020B0603030403020204" pitchFamily="34" charset="0"/>
              </a:rPr>
              <a:t>Tyrone J. Collins, MD, MSCAI, FACC, FAHA, FSVM¶</a:t>
            </a:r>
          </a:p>
          <a:p>
            <a:r>
              <a:rPr lang="en-US" dirty="0">
                <a:latin typeface="Lub Dub Medium" panose="020B0603030403020204" pitchFamily="34" charset="0"/>
              </a:rPr>
              <a:t>Abe DeAnda Jr, MD, FAHA</a:t>
            </a:r>
          </a:p>
          <a:p>
            <a:r>
              <a:rPr lang="en-US" dirty="0">
                <a:latin typeface="Lub Dub Medium" panose="020B0603030403020204" pitchFamily="34" charset="0"/>
              </a:rPr>
              <a:t>Christina L. </a:t>
            </a:r>
            <a:r>
              <a:rPr lang="en-US" dirty="0" err="1">
                <a:latin typeface="Lub Dub Medium" panose="020B0603030403020204" pitchFamily="34" charset="0"/>
              </a:rPr>
              <a:t>Fanola</a:t>
            </a:r>
            <a:r>
              <a:rPr lang="en-US" dirty="0">
                <a:latin typeface="Lub Dub Medium" panose="020B0603030403020204" pitchFamily="34" charset="0"/>
              </a:rPr>
              <a:t>, MD, MSc</a:t>
            </a:r>
          </a:p>
          <a:p>
            <a:r>
              <a:rPr lang="en-US" dirty="0">
                <a:latin typeface="Lub Dub Medium" panose="020B0603030403020204" pitchFamily="34" charset="0"/>
              </a:rPr>
              <a:t>Leonard N. Girardi, MD#</a:t>
            </a:r>
          </a:p>
          <a:p>
            <a:r>
              <a:rPr lang="en-US" dirty="0">
                <a:latin typeface="Lub Dub Medium" panose="020B0603030403020204" pitchFamily="34" charset="0"/>
              </a:rPr>
              <a:t>Caitlin W. Hicks, MD, MS, SVS**</a:t>
            </a:r>
          </a:p>
          <a:p>
            <a:r>
              <a:rPr lang="en-US" dirty="0">
                <a:latin typeface="Lub Dub Medium" panose="020B0603030403020204" pitchFamily="34" charset="0"/>
              </a:rPr>
              <a:t>Dawn S. Hui, MD</a:t>
            </a:r>
          </a:p>
          <a:p>
            <a:endParaRPr lang="en-US" dirty="0">
              <a:latin typeface="Lub Dub Medium" panose="020B0603030403020204" pitchFamily="34" charset="0"/>
            </a:endParaRPr>
          </a:p>
        </p:txBody>
      </p:sp>
      <p:sp>
        <p:nvSpPr>
          <p:cNvPr id="10" name="TextBox 9">
            <a:extLst>
              <a:ext uri="{FF2B5EF4-FFF2-40B4-BE49-F238E27FC236}">
                <a16:creationId xmlns:a16="http://schemas.microsoft.com/office/drawing/2014/main" id="{545235D9-BF3B-BF17-41B8-5823C44D69AC}"/>
              </a:ext>
            </a:extLst>
          </p:cNvPr>
          <p:cNvSpPr txBox="1"/>
          <p:nvPr/>
        </p:nvSpPr>
        <p:spPr>
          <a:xfrm>
            <a:off x="7926277" y="3105209"/>
            <a:ext cx="4710865" cy="3970318"/>
          </a:xfrm>
          <a:prstGeom prst="rect">
            <a:avLst/>
          </a:prstGeom>
          <a:noFill/>
        </p:spPr>
        <p:txBody>
          <a:bodyPr wrap="square" rtlCol="0">
            <a:spAutoFit/>
          </a:bodyPr>
          <a:lstStyle/>
          <a:p>
            <a:r>
              <a:rPr lang="en-US" dirty="0">
                <a:latin typeface="Lub Dub Medium" panose="020B0603030403020204" pitchFamily="34" charset="0"/>
              </a:rPr>
              <a:t>William Schuyler Jones, MD, FACC </a:t>
            </a:r>
            <a:r>
              <a:rPr lang="en-US" sz="1800" dirty="0">
                <a:effectLst/>
                <a:latin typeface="Lub Dub Medium" panose="020B0603030403020204" pitchFamily="34" charset="0"/>
                <a:ea typeface="Times New Roman" panose="02020603050405020304" pitchFamily="18" charset="0"/>
              </a:rPr>
              <a:t>††</a:t>
            </a:r>
          </a:p>
          <a:p>
            <a:r>
              <a:rPr lang="en-US" dirty="0">
                <a:latin typeface="Lub Dub Medium" panose="020B0603030403020204" pitchFamily="34" charset="0"/>
              </a:rPr>
              <a:t>Vidyasagar Kalahasti, MD, FACC</a:t>
            </a:r>
          </a:p>
          <a:p>
            <a:r>
              <a:rPr lang="en-US" dirty="0">
                <a:latin typeface="Lub Dub Medium" panose="020B0603030403020204" pitchFamily="34" charset="0"/>
              </a:rPr>
              <a:t>Karen M. Kim, MD, MS‡‡</a:t>
            </a:r>
            <a:endParaRPr lang="en-US" dirty="0">
              <a:latin typeface="Times New Roman" panose="02020603050405020304" pitchFamily="18" charset="0"/>
            </a:endParaRPr>
          </a:p>
          <a:p>
            <a:r>
              <a:rPr lang="en-US" dirty="0">
                <a:latin typeface="Lub Dub Medium" panose="020B0603030403020204" pitchFamily="34" charset="0"/>
              </a:rPr>
              <a:t>Dianna M. </a:t>
            </a:r>
            <a:r>
              <a:rPr lang="en-US" dirty="0" err="1">
                <a:latin typeface="Lub Dub Medium" panose="020B0603030403020204" pitchFamily="34" charset="0"/>
              </a:rPr>
              <a:t>Milewicz</a:t>
            </a:r>
            <a:r>
              <a:rPr lang="en-US" dirty="0">
                <a:latin typeface="Lub Dub Medium" panose="020B0603030403020204" pitchFamily="34" charset="0"/>
              </a:rPr>
              <a:t>, MD, PhD</a:t>
            </a:r>
          </a:p>
          <a:p>
            <a:r>
              <a:rPr lang="en-US" dirty="0">
                <a:latin typeface="Lub Dub Medium" panose="020B0603030403020204" pitchFamily="34" charset="0"/>
              </a:rPr>
              <a:t>Gustavo S. </a:t>
            </a:r>
            <a:r>
              <a:rPr lang="en-US" dirty="0" err="1">
                <a:latin typeface="Lub Dub Medium" panose="020B0603030403020204" pitchFamily="34" charset="0"/>
              </a:rPr>
              <a:t>Oderich</a:t>
            </a:r>
            <a:r>
              <a:rPr lang="en-US" dirty="0">
                <a:latin typeface="Lub Dub Medium" panose="020B0603030403020204" pitchFamily="34" charset="0"/>
              </a:rPr>
              <a:t>, MD</a:t>
            </a:r>
          </a:p>
          <a:p>
            <a:r>
              <a:rPr lang="en-US" dirty="0">
                <a:latin typeface="Lub Dub Medium" panose="020B0603030403020204" pitchFamily="34" charset="0"/>
              </a:rPr>
              <a:t>Laura </a:t>
            </a:r>
            <a:r>
              <a:rPr lang="en-US" dirty="0" err="1">
                <a:latin typeface="Lub Dub Medium" panose="020B0603030403020204" pitchFamily="34" charset="0"/>
              </a:rPr>
              <a:t>Ogbechie</a:t>
            </a:r>
            <a:r>
              <a:rPr lang="en-US" dirty="0">
                <a:latin typeface="Lub Dub Medium" panose="020B0603030403020204" pitchFamily="34" charset="0"/>
              </a:rPr>
              <a:t>, MSN</a:t>
            </a:r>
          </a:p>
          <a:p>
            <a:r>
              <a:rPr lang="en-US" dirty="0">
                <a:latin typeface="Lub Dub Medium" panose="020B0603030403020204" pitchFamily="34" charset="0"/>
              </a:rPr>
              <a:t>Susan B. Promes, MD, MBA</a:t>
            </a:r>
          </a:p>
          <a:p>
            <a:r>
              <a:rPr lang="en-US" dirty="0">
                <a:latin typeface="Lub Dub Medium" panose="020B0603030403020204" pitchFamily="34" charset="0"/>
              </a:rPr>
              <a:t>Elsie Gyang Ross, MD, MSc</a:t>
            </a:r>
          </a:p>
          <a:p>
            <a:r>
              <a:rPr lang="en-US" dirty="0">
                <a:latin typeface="Lub Dub Medium" panose="020B0603030403020204" pitchFamily="34" charset="0"/>
              </a:rPr>
              <a:t>Marc L. Schermerhorn, MD, DFSVS§§</a:t>
            </a:r>
          </a:p>
          <a:p>
            <a:r>
              <a:rPr lang="en-US" dirty="0">
                <a:latin typeface="Lub Dub Medium" panose="020B0603030403020204" pitchFamily="34" charset="0"/>
              </a:rPr>
              <a:t>Sabrina Singleton Times, </a:t>
            </a:r>
            <a:r>
              <a:rPr lang="en-US" dirty="0" err="1">
                <a:latin typeface="Lub Dub Medium" panose="020B0603030403020204" pitchFamily="34" charset="0"/>
              </a:rPr>
              <a:t>DHSc</a:t>
            </a:r>
            <a:r>
              <a:rPr lang="en-US" dirty="0">
                <a:latin typeface="Lub Dub Medium" panose="020B0603030403020204" pitchFamily="34" charset="0"/>
              </a:rPr>
              <a:t>, MPH║║</a:t>
            </a:r>
          </a:p>
          <a:p>
            <a:r>
              <a:rPr lang="en-US" dirty="0">
                <a:latin typeface="Lub Dub Medium" panose="020B0603030403020204" pitchFamily="34" charset="0"/>
              </a:rPr>
              <a:t>Elaine E. Tseng, MD, FAHA</a:t>
            </a:r>
          </a:p>
          <a:p>
            <a:r>
              <a:rPr lang="en-US" dirty="0">
                <a:latin typeface="Lub Dub Medium" panose="020B0603030403020204" pitchFamily="34" charset="0"/>
              </a:rPr>
              <a:t>Grace J. Wang, MD, MSCE</a:t>
            </a:r>
          </a:p>
          <a:p>
            <a:r>
              <a:rPr lang="en-US" dirty="0">
                <a:latin typeface="Lub Dub Medium" panose="020B0603030403020204" pitchFamily="34" charset="0"/>
              </a:rPr>
              <a:t>Y. Joseph Woo, MD, FACC, FAHA††</a:t>
            </a:r>
          </a:p>
          <a:p>
            <a:endParaRPr lang="en-US" dirty="0">
              <a:latin typeface="Lub Dub Medium" panose="020B0603030403020204" pitchFamily="34" charset="0"/>
            </a:endParaRPr>
          </a:p>
        </p:txBody>
      </p:sp>
      <p:sp>
        <p:nvSpPr>
          <p:cNvPr id="12" name="TextBox 11">
            <a:extLst>
              <a:ext uri="{FF2B5EF4-FFF2-40B4-BE49-F238E27FC236}">
                <a16:creationId xmlns:a16="http://schemas.microsoft.com/office/drawing/2014/main" id="{97AE01E8-8F65-7853-C162-FBC66C96A430}"/>
              </a:ext>
            </a:extLst>
          </p:cNvPr>
          <p:cNvSpPr txBox="1"/>
          <p:nvPr/>
        </p:nvSpPr>
        <p:spPr>
          <a:xfrm>
            <a:off x="266699" y="6798528"/>
            <a:ext cx="14097000" cy="830997"/>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†SCA representative. ‡ACR representative. §AHA/ACC Joint Committee on Clinical Data Standards (JCCDS) liaison. ║ Lay stakeholder representative. ¶ SCAI representative. # AATS representative. ** ACC/AHA Joint Committee on Performance Measures (JCPM) liaison. ††Joint Committee on Clinical Practice Guidelines (JCCPG) liaison. ‡‡ STS representative. §§ SVS representative. ║║ Joint ACC/AHA staff representative. ¶ ¶ SVM representative. ##Former Joint Committee member, current member during the writing effort. ***SIR representative.</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30</a:t>
            </a:fld>
            <a:endParaRPr lang="en-US"/>
          </a:p>
        </p:txBody>
      </p:sp>
      <p:sp>
        <p:nvSpPr>
          <p:cNvPr id="7" name="TextBox 6">
            <a:extLst>
              <a:ext uri="{FF2B5EF4-FFF2-40B4-BE49-F238E27FC236}">
                <a16:creationId xmlns:a16="http://schemas.microsoft.com/office/drawing/2014/main" id="{0BE8538B-B76D-A877-D2B9-E0A9341894F6}"/>
              </a:ext>
            </a:extLst>
          </p:cNvPr>
          <p:cNvSpPr txBox="1"/>
          <p:nvPr/>
        </p:nvSpPr>
        <p:spPr>
          <a:xfrm>
            <a:off x="2514599" y="609600"/>
            <a:ext cx="9601200" cy="1200329"/>
          </a:xfrm>
          <a:prstGeom prst="rect">
            <a:avLst/>
          </a:prstGeom>
          <a:noFill/>
        </p:spPr>
        <p:txBody>
          <a:bodyPr wrap="square">
            <a:spAutoFit/>
          </a:bodyPr>
          <a:lstStyle/>
          <a:p>
            <a:r>
              <a:rPr lang="en-US" sz="3600" b="1">
                <a:latin typeface="Lub Dub Medium" panose="020B0603030403020204" pitchFamily="34" charset="0"/>
              </a:rPr>
              <a:t>Aortic Imaging Techniques to Determine Presence and Progression of Aortic Disease </a:t>
            </a:r>
          </a:p>
        </p:txBody>
      </p:sp>
      <p:graphicFrame>
        <p:nvGraphicFramePr>
          <p:cNvPr id="3" name="Table 2">
            <a:extLst>
              <a:ext uri="{FF2B5EF4-FFF2-40B4-BE49-F238E27FC236}">
                <a16:creationId xmlns:a16="http://schemas.microsoft.com/office/drawing/2014/main" id="{88F9DA9E-2F19-8043-A99C-CB5C4A95458A}"/>
              </a:ext>
            </a:extLst>
          </p:cNvPr>
          <p:cNvGraphicFramePr>
            <a:graphicFrameLocks noGrp="1"/>
          </p:cNvGraphicFramePr>
          <p:nvPr>
            <p:extLst>
              <p:ext uri="{D42A27DB-BD31-4B8C-83A1-F6EECF244321}">
                <p14:modId xmlns:p14="http://schemas.microsoft.com/office/powerpoint/2010/main" val="3794325531"/>
              </p:ext>
            </p:extLst>
          </p:nvPr>
        </p:nvGraphicFramePr>
        <p:xfrm>
          <a:off x="2213073" y="2071480"/>
          <a:ext cx="10207526" cy="5167520"/>
        </p:xfrm>
        <a:graphic>
          <a:graphicData uri="http://schemas.openxmlformats.org/drawingml/2006/table">
            <a:tbl>
              <a:tblPr firstRow="1" firstCol="1" bandRow="1"/>
              <a:tblGrid>
                <a:gridCol w="1020753">
                  <a:extLst>
                    <a:ext uri="{9D8B030D-6E8A-4147-A177-3AD203B41FA5}">
                      <a16:colId xmlns:a16="http://schemas.microsoft.com/office/drawing/2014/main" val="738688476"/>
                    </a:ext>
                  </a:extLst>
                </a:gridCol>
                <a:gridCol w="1010545">
                  <a:extLst>
                    <a:ext uri="{9D8B030D-6E8A-4147-A177-3AD203B41FA5}">
                      <a16:colId xmlns:a16="http://schemas.microsoft.com/office/drawing/2014/main" val="404501939"/>
                    </a:ext>
                  </a:extLst>
                </a:gridCol>
                <a:gridCol w="8176228">
                  <a:extLst>
                    <a:ext uri="{9D8B030D-6E8A-4147-A177-3AD203B41FA5}">
                      <a16:colId xmlns:a16="http://schemas.microsoft.com/office/drawing/2014/main" val="396102104"/>
                    </a:ext>
                  </a:extLst>
                </a:gridCol>
              </a:tblGrid>
              <a:tr h="182018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Aortic Imaging Techniques to Determine Presence and Progression of Aortic Disease</a:t>
                      </a:r>
                      <a:endParaRPr lang="en-US" sz="180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solidFill>
                            <a:srgbClr val="000000"/>
                          </a:solidFill>
                          <a:effectLst/>
                          <a:latin typeface="Times New Roman" panose="02020603050405020304" pitchFamily="18" charset="0"/>
                        </a:rPr>
                        <a:t>Referenced studies that support the recommendations are summarized in the Online Data Supplement.</a:t>
                      </a:r>
                      <a:endParaRPr lang="en-US" sz="1800">
                        <a:solidFill>
                          <a:srgbClr val="000000"/>
                        </a:solidFill>
                        <a:effectLst/>
                        <a:latin typeface="Hypatia Sans Pro Semibold"/>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Aortic Imaging Techniques to Determine Presence and Progression of Aortic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Hypatia Sans Pro Semibold"/>
                        </a:rPr>
                        <a:t>Referenced studies that support the recommendations are summarized in the Online Data Supplement.</a:t>
                      </a:r>
                      <a:endParaRPr lang="en-US" sz="1800">
                        <a:solidFill>
                          <a:srgbClr val="000000"/>
                        </a:solidFill>
                        <a:effectLst/>
                        <a:latin typeface="Hypatia Sans Pro Semibold"/>
                        <a:ea typeface="Times New Roman" panose="02020603050405020304" pitchFamily="18" charset="0"/>
                        <a:cs typeface="Hypatia Sans Pro Semibol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26799519"/>
                  </a:ext>
                </a:extLst>
              </a:tr>
              <a:tr h="65828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83649"/>
                  </a:ext>
                </a:extLst>
              </a:tr>
              <a:tr h="168753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aortic diameters should be measured at reproducible anatomic landmarks perpendicular to axis of blood flow, and these measurement methods should be reported in a clear and consistent manner. In cases of asymmetric or oval contour, the longest diameter and its perpendicular diameter should be reported.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71503"/>
                  </a:ext>
                </a:extLst>
              </a:tr>
              <a:tr h="100152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episodic and cumulative ionizing radiation doses should be kept as low as feasible while maintaining diagnostic image quality.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217574"/>
                  </a:ext>
                </a:extLst>
              </a:tr>
            </a:tbl>
          </a:graphicData>
        </a:graphic>
      </p:graphicFrame>
    </p:spTree>
    <p:extLst>
      <p:ext uri="{BB962C8B-B14F-4D97-AF65-F5344CB8AC3E}">
        <p14:creationId xmlns:p14="http://schemas.microsoft.com/office/powerpoint/2010/main" val="163416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31</a:t>
            </a:fld>
            <a:endParaRPr lang="en-US"/>
          </a:p>
        </p:txBody>
      </p:sp>
      <p:sp>
        <p:nvSpPr>
          <p:cNvPr id="5" name="TextBox 4">
            <a:extLst>
              <a:ext uri="{FF2B5EF4-FFF2-40B4-BE49-F238E27FC236}">
                <a16:creationId xmlns:a16="http://schemas.microsoft.com/office/drawing/2014/main" id="{458CAECC-BB1C-F7FE-2B51-C9FEAAC2FA79}"/>
              </a:ext>
            </a:extLst>
          </p:cNvPr>
          <p:cNvSpPr txBox="1"/>
          <p:nvPr/>
        </p:nvSpPr>
        <p:spPr>
          <a:xfrm>
            <a:off x="1732878" y="920675"/>
            <a:ext cx="10614547" cy="1200329"/>
          </a:xfrm>
          <a:prstGeom prst="rect">
            <a:avLst/>
          </a:prstGeom>
          <a:noFill/>
        </p:spPr>
        <p:txBody>
          <a:bodyPr wrap="square">
            <a:spAutoFit/>
          </a:bodyPr>
          <a:lstStyle/>
          <a:p>
            <a:r>
              <a:rPr lang="en-US" sz="3600" b="1">
                <a:latin typeface="Lub Dub Medium" panose="020B0603030403020204" pitchFamily="34" charset="0"/>
              </a:rPr>
              <a:t>Aortic Imaging Techniques to Determine Presence and Progression of Aortic Disease (con’t.) </a:t>
            </a:r>
          </a:p>
        </p:txBody>
      </p:sp>
      <p:graphicFrame>
        <p:nvGraphicFramePr>
          <p:cNvPr id="6" name="Table 5">
            <a:extLst>
              <a:ext uri="{FF2B5EF4-FFF2-40B4-BE49-F238E27FC236}">
                <a16:creationId xmlns:a16="http://schemas.microsoft.com/office/drawing/2014/main" id="{6608DE8A-6746-6322-5D8F-C0FE6EB60414}"/>
              </a:ext>
            </a:extLst>
          </p:cNvPr>
          <p:cNvGraphicFramePr>
            <a:graphicFrameLocks noGrp="1"/>
          </p:cNvGraphicFramePr>
          <p:nvPr>
            <p:extLst>
              <p:ext uri="{D42A27DB-BD31-4B8C-83A1-F6EECF244321}">
                <p14:modId xmlns:p14="http://schemas.microsoft.com/office/powerpoint/2010/main" val="1261361108"/>
              </p:ext>
            </p:extLst>
          </p:nvPr>
        </p:nvGraphicFramePr>
        <p:xfrm>
          <a:off x="1073347" y="2141668"/>
          <a:ext cx="12483706" cy="5261864"/>
        </p:xfrm>
        <a:graphic>
          <a:graphicData uri="http://schemas.openxmlformats.org/drawingml/2006/table">
            <a:tbl>
              <a:tblPr firstRow="1" firstCol="1" bandRow="1"/>
              <a:tblGrid>
                <a:gridCol w="1248371">
                  <a:extLst>
                    <a:ext uri="{9D8B030D-6E8A-4147-A177-3AD203B41FA5}">
                      <a16:colId xmlns:a16="http://schemas.microsoft.com/office/drawing/2014/main" val="885115877"/>
                    </a:ext>
                  </a:extLst>
                </a:gridCol>
                <a:gridCol w="1235887">
                  <a:extLst>
                    <a:ext uri="{9D8B030D-6E8A-4147-A177-3AD203B41FA5}">
                      <a16:colId xmlns:a16="http://schemas.microsoft.com/office/drawing/2014/main" val="3594161999"/>
                    </a:ext>
                  </a:extLst>
                </a:gridCol>
                <a:gridCol w="9999448">
                  <a:extLst>
                    <a:ext uri="{9D8B030D-6E8A-4147-A177-3AD203B41FA5}">
                      <a16:colId xmlns:a16="http://schemas.microsoft.com/office/drawing/2014/main" val="1281590507"/>
                    </a:ext>
                  </a:extLst>
                </a:gridCol>
              </a:tblGrid>
              <a:tr h="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when performing CT or MR imaging, it is recommended that the root and ascending aortic diameters be measured from inner-edge to inner-edge, using an electrocardiographic-synchronized technique. If there are aortic wall abnormalities, such as atherosclerosis or discrete wall thickening (more common in the distal aorta), the outer-edge to outer-edge diameter should be reported (Table 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954314"/>
                  </a:ext>
                </a:extLst>
              </a:tr>
              <a:tr h="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the aortic root diameter should be recorded as maximum sinus to sinus measurement. In the setting of known asymmetry, multiple measurements should be reported, and both short- and long-axis images of the root should be obtained to avoid underestimation of the diameter.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934181"/>
                  </a:ext>
                </a:extLst>
              </a:tr>
              <a:tr h="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it is reasonable that a dilated root or ascending aorta be indexed to patient height or BSA in the report, to aid in clinical risk assessment.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1897"/>
                  </a:ext>
                </a:extLst>
              </a:tr>
              <a:tr h="59944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known or suspected aortic disease, when performing echocardiography, it is reasonable to measure the aorta from leading-edge to leading-edge, perpendicular to the axis of blood flow.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7663" marR="0" indent="0">
                        <a:lnSpc>
                          <a:spcPct val="115000"/>
                        </a:lnSpc>
                        <a:spcBef>
                          <a:spcPts val="0"/>
                        </a:spcBef>
                        <a:spcAft>
                          <a:spcPts val="14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Using inner-edge to inner-edge measurements may also be considered, particularly on short-axis imaging.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361107"/>
                  </a:ext>
                </a:extLst>
              </a:tr>
            </a:tbl>
          </a:graphicData>
        </a:graphic>
      </p:graphicFrame>
    </p:spTree>
    <p:extLst>
      <p:ext uri="{BB962C8B-B14F-4D97-AF65-F5344CB8AC3E}">
        <p14:creationId xmlns:p14="http://schemas.microsoft.com/office/powerpoint/2010/main" val="165866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32</a:t>
            </a:fld>
            <a:endParaRPr lang="en-US"/>
          </a:p>
        </p:txBody>
      </p:sp>
      <p:graphicFrame>
        <p:nvGraphicFramePr>
          <p:cNvPr id="2" name="Table 1">
            <a:extLst>
              <a:ext uri="{FF2B5EF4-FFF2-40B4-BE49-F238E27FC236}">
                <a16:creationId xmlns:a16="http://schemas.microsoft.com/office/drawing/2014/main" id="{8B474794-4D1F-0338-D931-B44E6D97BDF8}"/>
              </a:ext>
            </a:extLst>
          </p:cNvPr>
          <p:cNvGraphicFramePr>
            <a:graphicFrameLocks noGrp="1"/>
          </p:cNvGraphicFramePr>
          <p:nvPr>
            <p:extLst>
              <p:ext uri="{D42A27DB-BD31-4B8C-83A1-F6EECF244321}">
                <p14:modId xmlns:p14="http://schemas.microsoft.com/office/powerpoint/2010/main" val="2081820944"/>
              </p:ext>
            </p:extLst>
          </p:nvPr>
        </p:nvGraphicFramePr>
        <p:xfrm>
          <a:off x="2941637" y="1219200"/>
          <a:ext cx="8747125" cy="6252549"/>
        </p:xfrm>
        <a:graphic>
          <a:graphicData uri="http://schemas.openxmlformats.org/drawingml/2006/table">
            <a:tbl>
              <a:tblPr firstRow="1" firstCol="1" bandRow="1"/>
              <a:tblGrid>
                <a:gridCol w="8747125">
                  <a:extLst>
                    <a:ext uri="{9D8B030D-6E8A-4147-A177-3AD203B41FA5}">
                      <a16:colId xmlns:a16="http://schemas.microsoft.com/office/drawing/2014/main" val="3697592180"/>
                    </a:ext>
                  </a:extLst>
                </a:gridCol>
              </a:tblGrid>
              <a:tr h="1020618">
                <a:tc>
                  <a:txBody>
                    <a:bodyPr/>
                    <a:lstStyle/>
                    <a:p>
                      <a:pPr marL="342900" marR="0" lvl="0" indent="-342900">
                        <a:lnSpc>
                          <a:spcPct val="200000"/>
                        </a:lnSpc>
                        <a:spcBef>
                          <a:spcPts val="0"/>
                        </a:spcBef>
                        <a:spcAft>
                          <a:spcPts val="0"/>
                        </a:spcAft>
                        <a:buFont typeface="+mj-lt"/>
                        <a:buAutoNum type="arabicPeriod"/>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Maximum aortic diameter at each level of dilation, perpendicular to the axis of blood flow. In cases of asymmetric or oval contour, the longest diameter and its perpendicular diameter should be reported.</a:t>
                      </a:r>
                      <a:r>
                        <a:rPr lang="en-US" sz="1800" b="1">
                          <a:solidFill>
                            <a:srgbClr val="000000"/>
                          </a:solidFill>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Standard measurement levels may be included, even when normal.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424433"/>
                  </a:ext>
                </a:extLst>
              </a:tr>
              <a:tr h="468207">
                <a:tc>
                  <a:txBody>
                    <a:bodyPr/>
                    <a:lstStyle/>
                    <a:p>
                      <a:pPr marL="342900" marR="0" lvl="0" indent="-342900">
                        <a:lnSpc>
                          <a:spcPct val="200000"/>
                        </a:lnSpc>
                        <a:spcBef>
                          <a:spcPts val="0"/>
                        </a:spcBef>
                        <a:spcAft>
                          <a:spcPts val="0"/>
                        </a:spcAft>
                        <a:buFont typeface="+mj-lt"/>
                        <a:buAutoNum type="arabicPeriod" startAt="2"/>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Wall changes suggestive of atherosclerosis, diffuse thickening (eg, aortitis), or mural thrombus.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630409"/>
                  </a:ext>
                </a:extLst>
              </a:tr>
              <a:tr h="468207">
                <a:tc>
                  <a:txBody>
                    <a:bodyPr/>
                    <a:lstStyle/>
                    <a:p>
                      <a:pPr marL="342900" marR="0" lvl="0" indent="-342900">
                        <a:lnSpc>
                          <a:spcPct val="200000"/>
                        </a:lnSpc>
                        <a:spcBef>
                          <a:spcPts val="0"/>
                        </a:spcBef>
                        <a:spcAft>
                          <a:spcPts val="0"/>
                        </a:spcAft>
                        <a:buFont typeface="+mj-lt"/>
                        <a:buAutoNum type="arabicPeriod" startAt="3"/>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Evidence of luminal stenosis/occlusion, including location, severity, and length.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542723"/>
                  </a:ext>
                </a:extLst>
              </a:tr>
              <a:tr h="1573029">
                <a:tc>
                  <a:txBody>
                    <a:bodyPr/>
                    <a:lstStyle/>
                    <a:p>
                      <a:pPr marL="342900" marR="0" lvl="0" indent="-342900">
                        <a:lnSpc>
                          <a:spcPct val="200000"/>
                        </a:lnSpc>
                        <a:spcBef>
                          <a:spcPts val="0"/>
                        </a:spcBef>
                        <a:spcAft>
                          <a:spcPts val="0"/>
                        </a:spcAft>
                        <a:buFont typeface="+mj-lt"/>
                        <a:buAutoNum type="arabicPeriod" startAt="4"/>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Findings suggestive of acute aortic syndrome (eg, communicating dissection, intramural hematoma, penetrating atherosclerotic ulcer, focal intimal tear), including proximal/distal extension (</a:t>
                      </a:r>
                      <a:r>
                        <a:rPr lang="en-US" sz="1800" b="1">
                          <a:solidFill>
                            <a:srgbClr val="000000"/>
                          </a:solidFill>
                          <a:effectLst/>
                          <a:latin typeface="Times New Roman" panose="02020603050405020304" pitchFamily="18" charset="0"/>
                          <a:ea typeface="Times New Roman" panose="02020603050405020304" pitchFamily="18" charset="0"/>
                        </a:rPr>
                        <a:t>Figure 7</a:t>
                      </a:r>
                      <a:r>
                        <a:rPr lang="en-US" sz="1800">
                          <a:solidFill>
                            <a:srgbClr val="000000"/>
                          </a:solidFill>
                          <a:effectLst/>
                          <a:latin typeface="Times New Roman" panose="02020603050405020304" pitchFamily="18" charset="0"/>
                          <a:ea typeface="Times New Roman" panose="02020603050405020304" pitchFamily="18" charset="0"/>
                        </a:rPr>
                        <a:t>), suspected entry tear site (if visible), and complications (eg, active contrast extravasation, rupture, contained rupture, rupture including periaortic hemorrhage, pericardial and pleural fluid, mediastinal stranding).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215809"/>
                  </a:ext>
                </a:extLst>
              </a:tr>
            </a:tbl>
          </a:graphicData>
        </a:graphic>
      </p:graphicFrame>
      <p:sp>
        <p:nvSpPr>
          <p:cNvPr id="7" name="TextBox 6">
            <a:extLst>
              <a:ext uri="{FF2B5EF4-FFF2-40B4-BE49-F238E27FC236}">
                <a16:creationId xmlns:a16="http://schemas.microsoft.com/office/drawing/2014/main" id="{73D35EDE-9524-1381-61E3-BE47CFE81071}"/>
              </a:ext>
            </a:extLst>
          </p:cNvPr>
          <p:cNvSpPr txBox="1"/>
          <p:nvPr/>
        </p:nvSpPr>
        <p:spPr>
          <a:xfrm>
            <a:off x="3276599" y="265093"/>
            <a:ext cx="8077200" cy="954107"/>
          </a:xfrm>
          <a:prstGeom prst="rect">
            <a:avLst/>
          </a:prstGeom>
          <a:noFill/>
        </p:spPr>
        <p:txBody>
          <a:bodyPr wrap="square">
            <a:spAutoFit/>
          </a:bodyPr>
          <a:lstStyle/>
          <a:p>
            <a:r>
              <a:rPr lang="en-US" sz="2800" b="1">
                <a:latin typeface="Lub Dub Medium" panose="020B0603030403020204" pitchFamily="34" charset="0"/>
              </a:rPr>
              <a:t>Table 4. Essential Elements of CT and MRI Aortic Imaging Reports</a:t>
            </a:r>
          </a:p>
        </p:txBody>
      </p:sp>
      <p:sp>
        <p:nvSpPr>
          <p:cNvPr id="5" name="TextBox 4">
            <a:extLst>
              <a:ext uri="{FF2B5EF4-FFF2-40B4-BE49-F238E27FC236}">
                <a16:creationId xmlns:a16="http://schemas.microsoft.com/office/drawing/2014/main" id="{ECAB8200-9314-A31E-974C-40B2CAC6C2AF}"/>
              </a:ext>
            </a:extLst>
          </p:cNvPr>
          <p:cNvSpPr txBox="1"/>
          <p:nvPr/>
        </p:nvSpPr>
        <p:spPr>
          <a:xfrm>
            <a:off x="381000" y="6553200"/>
            <a:ext cx="2057400" cy="830997"/>
          </a:xfrm>
          <a:prstGeom prst="rect">
            <a:avLst/>
          </a:prstGeom>
          <a:noFill/>
        </p:spPr>
        <p:txBody>
          <a:bodyPr wrap="square">
            <a:spAutoFit/>
          </a:bodyPr>
          <a:lstStyle/>
          <a:p>
            <a:r>
              <a:rPr lang="en-US" sz="1200" b="1">
                <a:latin typeface="Lub Dub Medium" panose="020B0603030403020204" pitchFamily="34" charset="0"/>
              </a:rPr>
              <a:t>CT indicates computed tomography; and MRI, magnetic resonance imaging.</a:t>
            </a:r>
          </a:p>
        </p:txBody>
      </p:sp>
    </p:spTree>
    <p:extLst>
      <p:ext uri="{BB962C8B-B14F-4D97-AF65-F5344CB8AC3E}">
        <p14:creationId xmlns:p14="http://schemas.microsoft.com/office/powerpoint/2010/main" val="301337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33</a:t>
            </a:fld>
            <a:endParaRPr lang="en-US"/>
          </a:p>
        </p:txBody>
      </p:sp>
      <p:sp>
        <p:nvSpPr>
          <p:cNvPr id="5" name="TextBox 4">
            <a:extLst>
              <a:ext uri="{FF2B5EF4-FFF2-40B4-BE49-F238E27FC236}">
                <a16:creationId xmlns:a16="http://schemas.microsoft.com/office/drawing/2014/main" id="{92BC58E1-8684-0991-7949-8246EE6F597F}"/>
              </a:ext>
            </a:extLst>
          </p:cNvPr>
          <p:cNvSpPr txBox="1"/>
          <p:nvPr/>
        </p:nvSpPr>
        <p:spPr>
          <a:xfrm>
            <a:off x="3276599" y="265093"/>
            <a:ext cx="8077200" cy="954107"/>
          </a:xfrm>
          <a:prstGeom prst="rect">
            <a:avLst/>
          </a:prstGeom>
          <a:noFill/>
        </p:spPr>
        <p:txBody>
          <a:bodyPr wrap="square">
            <a:spAutoFit/>
          </a:bodyPr>
          <a:lstStyle/>
          <a:p>
            <a:r>
              <a:rPr lang="en-US" sz="2800" b="1">
                <a:latin typeface="Lub Dub Medium" panose="020B0603030403020204" pitchFamily="34" charset="0"/>
              </a:rPr>
              <a:t>Table 4. Essential Elements of CT and MRI Aortic Imaging Reports (con’t.)</a:t>
            </a:r>
          </a:p>
        </p:txBody>
      </p:sp>
      <p:graphicFrame>
        <p:nvGraphicFramePr>
          <p:cNvPr id="6" name="Table 5">
            <a:extLst>
              <a:ext uri="{FF2B5EF4-FFF2-40B4-BE49-F238E27FC236}">
                <a16:creationId xmlns:a16="http://schemas.microsoft.com/office/drawing/2014/main" id="{BD16F9AE-F38D-5257-98C9-DD1F548D5EBC}"/>
              </a:ext>
            </a:extLst>
          </p:cNvPr>
          <p:cNvGraphicFramePr>
            <a:graphicFrameLocks noGrp="1"/>
          </p:cNvGraphicFramePr>
          <p:nvPr>
            <p:extLst>
              <p:ext uri="{D42A27DB-BD31-4B8C-83A1-F6EECF244321}">
                <p14:modId xmlns:p14="http://schemas.microsoft.com/office/powerpoint/2010/main" val="3940193956"/>
              </p:ext>
            </p:extLst>
          </p:nvPr>
        </p:nvGraphicFramePr>
        <p:xfrm>
          <a:off x="1951036" y="1447800"/>
          <a:ext cx="10728326" cy="5684721"/>
        </p:xfrm>
        <a:graphic>
          <a:graphicData uri="http://schemas.openxmlformats.org/drawingml/2006/table">
            <a:tbl>
              <a:tblPr firstRow="1" firstCol="1" bandRow="1"/>
              <a:tblGrid>
                <a:gridCol w="10728326">
                  <a:extLst>
                    <a:ext uri="{9D8B030D-6E8A-4147-A177-3AD203B41FA5}">
                      <a16:colId xmlns:a16="http://schemas.microsoft.com/office/drawing/2014/main" val="1550951421"/>
                    </a:ext>
                  </a:extLst>
                </a:gridCol>
              </a:tblGrid>
              <a:tr h="1264306">
                <a:tc>
                  <a:txBody>
                    <a:bodyPr/>
                    <a:lstStyle/>
                    <a:p>
                      <a:pPr marL="342900" marR="0" lvl="0" indent="-342900">
                        <a:lnSpc>
                          <a:spcPct val="200000"/>
                        </a:lnSpc>
                        <a:spcBef>
                          <a:spcPts val="0"/>
                        </a:spcBef>
                        <a:spcAft>
                          <a:spcPts val="0"/>
                        </a:spcAft>
                        <a:buFont typeface="+mj-lt"/>
                        <a:buAutoNum type="arabicPeriod" startAt="5"/>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Extension of aortic disease process (acute or chronic) into branch vessels, findings suggestive of end-organ injury, and suspected malperfusion.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72219"/>
                  </a:ext>
                </a:extLst>
              </a:tr>
              <a:tr h="580041">
                <a:tc>
                  <a:txBody>
                    <a:bodyPr/>
                    <a:lstStyle/>
                    <a:p>
                      <a:pPr marL="342900" marR="0" lvl="0" indent="-342900">
                        <a:lnSpc>
                          <a:spcPct val="200000"/>
                        </a:lnSpc>
                        <a:spcBef>
                          <a:spcPts val="0"/>
                        </a:spcBef>
                        <a:spcAft>
                          <a:spcPts val="0"/>
                        </a:spcAft>
                        <a:buFont typeface="+mj-lt"/>
                        <a:buAutoNum type="arabicPeriod" startAt="6"/>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Direct comparison with previous examinations should be detailed to identify pertinent changes.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830766"/>
                  </a:ext>
                </a:extLst>
              </a:tr>
              <a:tr h="580041">
                <a:tc>
                  <a:txBody>
                    <a:bodyPr/>
                    <a:lstStyle/>
                    <a:p>
                      <a:pPr marL="342900" marR="0" lvl="0" indent="-342900">
                        <a:lnSpc>
                          <a:spcPct val="200000"/>
                        </a:lnSpc>
                        <a:spcBef>
                          <a:spcPts val="0"/>
                        </a:spcBef>
                        <a:spcAft>
                          <a:spcPts val="0"/>
                        </a:spcAft>
                        <a:buFont typeface="+mj-lt"/>
                        <a:buAutoNum type="arabicPeriod" startAt="7"/>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Presence and extent of repair (eg, interposition graft, endovascular stent graft), as well as any evidence of complication.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971096"/>
                  </a:ext>
                </a:extLst>
              </a:tr>
              <a:tr h="1264306">
                <a:tc>
                  <a:txBody>
                    <a:bodyPr/>
                    <a:lstStyle/>
                    <a:p>
                      <a:pPr marL="342900" marR="0" lvl="0" indent="-342900">
                        <a:lnSpc>
                          <a:spcPct val="200000"/>
                        </a:lnSpc>
                        <a:spcBef>
                          <a:spcPts val="0"/>
                        </a:spcBef>
                        <a:spcAft>
                          <a:spcPts val="0"/>
                        </a:spcAft>
                        <a:buFont typeface="+mj-lt"/>
                        <a:buAutoNum type="arabicPeriod" startAt="8"/>
                        <a:tabLst>
                          <a:tab pos="457200" algn="l"/>
                        </a:tabLst>
                      </a:pPr>
                      <a:r>
                        <a:rPr lang="en-US" sz="1800">
                          <a:solidFill>
                            <a:srgbClr val="000000"/>
                          </a:solidFill>
                          <a:effectLst/>
                          <a:latin typeface="Times New Roman" panose="02020603050405020304" pitchFamily="18" charset="0"/>
                          <a:ea typeface="Times New Roman" panose="02020603050405020304" pitchFamily="18" charset="0"/>
                        </a:rPr>
                        <a:t>Impression regarding disease classification (eg, acute aortic syndrome, aneurysm/pseudoaneurysm, luminal stenosis, atherosclerotic aortic disease).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63250"/>
                  </a:ext>
                </a:extLst>
              </a:tr>
              <a:tr h="1264306">
                <a:tc>
                  <a:txBody>
                    <a:bodyPr/>
                    <a:lstStyle/>
                    <a:p>
                      <a:pPr marL="342900" marR="0" lvl="0" indent="-342900">
                        <a:lnSpc>
                          <a:spcPct val="200000"/>
                        </a:lnSpc>
                        <a:spcBef>
                          <a:spcPts val="0"/>
                        </a:spcBef>
                        <a:spcAft>
                          <a:spcPts val="0"/>
                        </a:spcAft>
                        <a:buFont typeface="+mj-lt"/>
                        <a:buAutoNum type="arabicPeriod" startAt="9"/>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Relevant details regarding method of image acquisition (</a:t>
                      </a:r>
                      <a:r>
                        <a:rPr lang="en-US" sz="1800" dirty="0" err="1">
                          <a:solidFill>
                            <a:srgbClr val="000000"/>
                          </a:solidFill>
                          <a:effectLst/>
                          <a:latin typeface="Times New Roman" panose="02020603050405020304" pitchFamily="18" charset="0"/>
                          <a:ea typeface="Times New Roman" panose="02020603050405020304" pitchFamily="18" charset="0"/>
                        </a:rPr>
                        <a:t>eg</a:t>
                      </a:r>
                      <a:r>
                        <a:rPr lang="en-US" sz="1800" dirty="0">
                          <a:solidFill>
                            <a:srgbClr val="000000"/>
                          </a:solidFill>
                          <a:effectLst/>
                          <a:latin typeface="Times New Roman" panose="02020603050405020304" pitchFamily="18" charset="0"/>
                          <a:ea typeface="Times New Roman" panose="02020603050405020304" pitchFamily="18" charset="0"/>
                        </a:rPr>
                        <a:t>, use of electrocardiographic-gating and phase of acquisition) and measurement (</a:t>
                      </a:r>
                      <a:r>
                        <a:rPr lang="en-US" sz="1800" dirty="0" err="1">
                          <a:solidFill>
                            <a:srgbClr val="000000"/>
                          </a:solidFill>
                          <a:effectLst/>
                          <a:latin typeface="Times New Roman" panose="02020603050405020304" pitchFamily="18" charset="0"/>
                          <a:ea typeface="Times New Roman" panose="02020603050405020304" pitchFamily="18" charset="0"/>
                        </a:rPr>
                        <a:t>eg</a:t>
                      </a:r>
                      <a:r>
                        <a:rPr lang="en-US" sz="1800" dirty="0">
                          <a:solidFill>
                            <a:srgbClr val="000000"/>
                          </a:solidFill>
                          <a:effectLst/>
                          <a:latin typeface="Times New Roman" panose="02020603050405020304" pitchFamily="18" charset="0"/>
                          <a:ea typeface="Times New Roman" panose="02020603050405020304" pitchFamily="18" charset="0"/>
                        </a:rPr>
                        <a:t>, axial versus double oblique, inner-edge versus outer-edge) should be included.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164542"/>
                  </a:ext>
                </a:extLst>
              </a:tr>
            </a:tbl>
          </a:graphicData>
        </a:graphic>
      </p:graphicFrame>
      <p:sp>
        <p:nvSpPr>
          <p:cNvPr id="7" name="TextBox 6">
            <a:extLst>
              <a:ext uri="{FF2B5EF4-FFF2-40B4-BE49-F238E27FC236}">
                <a16:creationId xmlns:a16="http://schemas.microsoft.com/office/drawing/2014/main" id="{4673068E-EA21-25A3-F8C7-4CEB380D774F}"/>
              </a:ext>
            </a:extLst>
          </p:cNvPr>
          <p:cNvSpPr txBox="1"/>
          <p:nvPr/>
        </p:nvSpPr>
        <p:spPr>
          <a:xfrm>
            <a:off x="1951036" y="7276409"/>
            <a:ext cx="5943600" cy="276999"/>
          </a:xfrm>
          <a:prstGeom prst="rect">
            <a:avLst/>
          </a:prstGeom>
          <a:noFill/>
        </p:spPr>
        <p:txBody>
          <a:bodyPr wrap="square">
            <a:spAutoFit/>
          </a:bodyPr>
          <a:lstStyle/>
          <a:p>
            <a:r>
              <a:rPr lang="en-US" sz="1200" b="1">
                <a:latin typeface="Lub Dub Medium" panose="020B0603030403020204" pitchFamily="34" charset="0"/>
              </a:rPr>
              <a:t>CT indicates computed tomography; and MRI, magnetic resonance imaging.</a:t>
            </a:r>
          </a:p>
        </p:txBody>
      </p:sp>
    </p:spTree>
    <p:extLst>
      <p:ext uri="{BB962C8B-B14F-4D97-AF65-F5344CB8AC3E}">
        <p14:creationId xmlns:p14="http://schemas.microsoft.com/office/powerpoint/2010/main" val="3499016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34</a:t>
            </a:fld>
            <a:endParaRPr lang="en-US"/>
          </a:p>
        </p:txBody>
      </p:sp>
      <p:sp>
        <p:nvSpPr>
          <p:cNvPr id="7" name="TextBox 6">
            <a:extLst>
              <a:ext uri="{FF2B5EF4-FFF2-40B4-BE49-F238E27FC236}">
                <a16:creationId xmlns:a16="http://schemas.microsoft.com/office/drawing/2014/main" id="{D9DD59B9-37C5-952E-CD1D-C5AA9715CAA5}"/>
              </a:ext>
            </a:extLst>
          </p:cNvPr>
          <p:cNvSpPr txBox="1"/>
          <p:nvPr/>
        </p:nvSpPr>
        <p:spPr>
          <a:xfrm>
            <a:off x="2647949" y="894546"/>
            <a:ext cx="9334500" cy="954107"/>
          </a:xfrm>
          <a:prstGeom prst="rect">
            <a:avLst/>
          </a:prstGeom>
          <a:noFill/>
        </p:spPr>
        <p:txBody>
          <a:bodyPr wrap="square">
            <a:spAutoFit/>
          </a:bodyPr>
          <a:lstStyle/>
          <a:p>
            <a:r>
              <a:rPr lang="en-US" sz="2800" b="1">
                <a:latin typeface="Lub Dub Medium" panose="020B0603030403020204" pitchFamily="34" charset="0"/>
              </a:rPr>
              <a:t>Table 5. Diagnostic Performance of Aortic Imaging Modalities</a:t>
            </a:r>
          </a:p>
        </p:txBody>
      </p:sp>
      <p:graphicFrame>
        <p:nvGraphicFramePr>
          <p:cNvPr id="3" name="Table 2">
            <a:extLst>
              <a:ext uri="{FF2B5EF4-FFF2-40B4-BE49-F238E27FC236}">
                <a16:creationId xmlns:a16="http://schemas.microsoft.com/office/drawing/2014/main" id="{897554CA-5788-E1EF-B843-80514C96BECD}"/>
              </a:ext>
            </a:extLst>
          </p:cNvPr>
          <p:cNvGraphicFramePr>
            <a:graphicFrameLocks noGrp="1"/>
          </p:cNvGraphicFramePr>
          <p:nvPr>
            <p:extLst>
              <p:ext uri="{D42A27DB-BD31-4B8C-83A1-F6EECF244321}">
                <p14:modId xmlns:p14="http://schemas.microsoft.com/office/powerpoint/2010/main" val="2824167846"/>
              </p:ext>
            </p:extLst>
          </p:nvPr>
        </p:nvGraphicFramePr>
        <p:xfrm>
          <a:off x="1750135" y="1789355"/>
          <a:ext cx="11087099" cy="4724400"/>
        </p:xfrm>
        <a:graphic>
          <a:graphicData uri="http://schemas.openxmlformats.org/drawingml/2006/table">
            <a:tbl>
              <a:tblPr firstRow="1" firstCol="1" bandRow="1"/>
              <a:tblGrid>
                <a:gridCol w="4186488">
                  <a:extLst>
                    <a:ext uri="{9D8B030D-6E8A-4147-A177-3AD203B41FA5}">
                      <a16:colId xmlns:a16="http://schemas.microsoft.com/office/drawing/2014/main" val="3007185210"/>
                    </a:ext>
                  </a:extLst>
                </a:gridCol>
                <a:gridCol w="1357061">
                  <a:extLst>
                    <a:ext uri="{9D8B030D-6E8A-4147-A177-3AD203B41FA5}">
                      <a16:colId xmlns:a16="http://schemas.microsoft.com/office/drawing/2014/main" val="2600104535"/>
                    </a:ext>
                  </a:extLst>
                </a:gridCol>
                <a:gridCol w="1474585">
                  <a:extLst>
                    <a:ext uri="{9D8B030D-6E8A-4147-A177-3AD203B41FA5}">
                      <a16:colId xmlns:a16="http://schemas.microsoft.com/office/drawing/2014/main" val="3920689211"/>
                    </a:ext>
                  </a:extLst>
                </a:gridCol>
                <a:gridCol w="1357061">
                  <a:extLst>
                    <a:ext uri="{9D8B030D-6E8A-4147-A177-3AD203B41FA5}">
                      <a16:colId xmlns:a16="http://schemas.microsoft.com/office/drawing/2014/main" val="337644847"/>
                    </a:ext>
                  </a:extLst>
                </a:gridCol>
                <a:gridCol w="1357061">
                  <a:extLst>
                    <a:ext uri="{9D8B030D-6E8A-4147-A177-3AD203B41FA5}">
                      <a16:colId xmlns:a16="http://schemas.microsoft.com/office/drawing/2014/main" val="2364968347"/>
                    </a:ext>
                  </a:extLst>
                </a:gridCol>
                <a:gridCol w="1354843">
                  <a:extLst>
                    <a:ext uri="{9D8B030D-6E8A-4147-A177-3AD203B41FA5}">
                      <a16:colId xmlns:a16="http://schemas.microsoft.com/office/drawing/2014/main" val="880724923"/>
                    </a:ext>
                  </a:extLst>
                </a:gridCol>
              </a:tblGrid>
              <a:tr h="363542">
                <a:tc>
                  <a:txBody>
                    <a:bodyPr/>
                    <a:lstStyle/>
                    <a:p>
                      <a:pPr marL="0" marR="0">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Parameter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MRI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4560847"/>
                  </a:ext>
                </a:extLst>
              </a:tr>
              <a:tr h="363542">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Availability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503818"/>
                  </a:ext>
                </a:extLst>
              </a:tr>
              <a:tr h="363542">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Portability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230960"/>
                  </a:ext>
                </a:extLst>
              </a:tr>
              <a:tr h="363542">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Speed of acquisition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40289"/>
                  </a:ext>
                </a:extLst>
              </a:tr>
              <a:tr h="363542">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Spatial resolution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526693"/>
                  </a:ext>
                </a:extLst>
              </a:tr>
              <a:tr h="363542">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Temporal resolution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855588"/>
                  </a:ext>
                </a:extLst>
              </a:tr>
              <a:tr h="726450">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Three-dimensional data set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947118"/>
                  </a:ext>
                </a:extLst>
              </a:tr>
              <a:tr h="753379">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Arch branch vessel evaluation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63077"/>
                  </a:ext>
                </a:extLst>
              </a:tr>
              <a:tr h="1063319">
                <a:tc>
                  <a:txBody>
                    <a:bodyPr/>
                    <a:lstStyle/>
                    <a:p>
                      <a:pPr marL="0" marR="0">
                        <a:lnSpc>
                          <a:spcPct val="107000"/>
                        </a:lnSpc>
                        <a:spcBef>
                          <a:spcPts val="0"/>
                        </a:spcBef>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Evaluation of valve and ventricular function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232560"/>
                  </a:ext>
                </a:extLst>
              </a:tr>
            </a:tbl>
          </a:graphicData>
        </a:graphic>
      </p:graphicFrame>
      <p:sp>
        <p:nvSpPr>
          <p:cNvPr id="6" name="TextBox 5">
            <a:extLst>
              <a:ext uri="{FF2B5EF4-FFF2-40B4-BE49-F238E27FC236}">
                <a16:creationId xmlns:a16="http://schemas.microsoft.com/office/drawing/2014/main" id="{0679BA99-66FB-3FBD-09E6-FA2CE547506D}"/>
              </a:ext>
            </a:extLst>
          </p:cNvPr>
          <p:cNvSpPr txBox="1"/>
          <p:nvPr/>
        </p:nvSpPr>
        <p:spPr>
          <a:xfrm>
            <a:off x="1545739" y="6696961"/>
            <a:ext cx="11334750" cy="461665"/>
          </a:xfrm>
          <a:prstGeom prst="rect">
            <a:avLst/>
          </a:prstGeom>
          <a:noFill/>
        </p:spPr>
        <p:txBody>
          <a:bodyPr wrap="square">
            <a:spAutoFit/>
          </a:bodyPr>
          <a:lstStyle/>
          <a:p>
            <a:r>
              <a:rPr lang="en-US" sz="1200" b="1">
                <a:latin typeface="Lub Dub Medium" panose="020B0603030403020204" pitchFamily="34" charset="0"/>
              </a:rPr>
              <a:t>CT indicates computed tomography; MRI, magnetic resonance imaging; NA, not applicable; TEE, transesophageal echocardiography; TTE, transthoracic echocardiography; US, abdominal aortic ultrasound; +++ excellent results; ++ good results; + fair results; and -, not available.</a:t>
            </a:r>
          </a:p>
        </p:txBody>
      </p:sp>
    </p:spTree>
    <p:extLst>
      <p:ext uri="{BB962C8B-B14F-4D97-AF65-F5344CB8AC3E}">
        <p14:creationId xmlns:p14="http://schemas.microsoft.com/office/powerpoint/2010/main" val="1295012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35</a:t>
            </a:fld>
            <a:endParaRPr lang="en-US"/>
          </a:p>
        </p:txBody>
      </p:sp>
      <p:pic>
        <p:nvPicPr>
          <p:cNvPr id="5" name="Picture 4">
            <a:extLst>
              <a:ext uri="{FF2B5EF4-FFF2-40B4-BE49-F238E27FC236}">
                <a16:creationId xmlns:a16="http://schemas.microsoft.com/office/drawing/2014/main" id="{6AB8F7E8-3646-5371-A4D7-4B415402E54A}"/>
              </a:ext>
            </a:extLst>
          </p:cNvPr>
          <p:cNvPicPr>
            <a:picLocks noChangeAspect="1"/>
          </p:cNvPicPr>
          <p:nvPr/>
        </p:nvPicPr>
        <p:blipFill>
          <a:blip r:embed="rId2"/>
          <a:stretch>
            <a:fillRect/>
          </a:stretch>
        </p:blipFill>
        <p:spPr>
          <a:xfrm>
            <a:off x="4513392" y="152400"/>
            <a:ext cx="5603615" cy="7324725"/>
          </a:xfrm>
          <a:prstGeom prst="rect">
            <a:avLst/>
          </a:prstGeom>
        </p:spPr>
      </p:pic>
      <p:sp>
        <p:nvSpPr>
          <p:cNvPr id="7" name="TextBox 6">
            <a:extLst>
              <a:ext uri="{FF2B5EF4-FFF2-40B4-BE49-F238E27FC236}">
                <a16:creationId xmlns:a16="http://schemas.microsoft.com/office/drawing/2014/main" id="{36669723-5CC2-1E98-52EA-E4201E68E040}"/>
              </a:ext>
            </a:extLst>
          </p:cNvPr>
          <p:cNvSpPr txBox="1"/>
          <p:nvPr/>
        </p:nvSpPr>
        <p:spPr>
          <a:xfrm>
            <a:off x="381000" y="1371600"/>
            <a:ext cx="2667000" cy="3539430"/>
          </a:xfrm>
          <a:prstGeom prst="rect">
            <a:avLst/>
          </a:prstGeom>
          <a:noFill/>
        </p:spPr>
        <p:txBody>
          <a:bodyPr wrap="square">
            <a:spAutoFit/>
          </a:bodyPr>
          <a:lstStyle/>
          <a:p>
            <a:r>
              <a:rPr lang="en-US" sz="2800" b="1">
                <a:latin typeface="Lub Dub Medium" panose="020B0603030403020204" pitchFamily="34" charset="0"/>
              </a:rPr>
              <a:t>Figure 12. Aortic Imaging Techniques to Determine the Presence and Progression of Aortic Disease. </a:t>
            </a:r>
          </a:p>
        </p:txBody>
      </p:sp>
      <p:sp>
        <p:nvSpPr>
          <p:cNvPr id="2" name="TextBox 1">
            <a:extLst>
              <a:ext uri="{FF2B5EF4-FFF2-40B4-BE49-F238E27FC236}">
                <a16:creationId xmlns:a16="http://schemas.microsoft.com/office/drawing/2014/main" id="{B84E598D-984C-F090-6484-66281E93668F}"/>
              </a:ext>
            </a:extLst>
          </p:cNvPr>
          <p:cNvSpPr txBox="1"/>
          <p:nvPr/>
        </p:nvSpPr>
        <p:spPr>
          <a:xfrm>
            <a:off x="381000" y="6749144"/>
            <a:ext cx="2579915" cy="472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ub Dub Medium"/>
              </a:rPr>
              <a:t>*Leading-edge to leading-edge. †Inner-wall to inner-wall. </a:t>
            </a:r>
          </a:p>
        </p:txBody>
      </p:sp>
    </p:spTree>
    <p:extLst>
      <p:ext uri="{BB962C8B-B14F-4D97-AF65-F5344CB8AC3E}">
        <p14:creationId xmlns:p14="http://schemas.microsoft.com/office/powerpoint/2010/main" val="576952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36</a:t>
            </a:fld>
            <a:endParaRPr lang="en-US"/>
          </a:p>
        </p:txBody>
      </p:sp>
      <p:pic>
        <p:nvPicPr>
          <p:cNvPr id="2" name="Picture 1">
            <a:extLst>
              <a:ext uri="{FF2B5EF4-FFF2-40B4-BE49-F238E27FC236}">
                <a16:creationId xmlns:a16="http://schemas.microsoft.com/office/drawing/2014/main" id="{455F5CF9-65BA-6C26-B31B-07CD0983C03E}"/>
              </a:ext>
            </a:extLst>
          </p:cNvPr>
          <p:cNvPicPr>
            <a:picLocks noChangeAspect="1"/>
          </p:cNvPicPr>
          <p:nvPr/>
        </p:nvPicPr>
        <p:blipFill>
          <a:blip r:embed="rId2"/>
          <a:stretch>
            <a:fillRect/>
          </a:stretch>
        </p:blipFill>
        <p:spPr>
          <a:xfrm>
            <a:off x="3099420" y="93228"/>
            <a:ext cx="9404574" cy="7363204"/>
          </a:xfrm>
          <a:prstGeom prst="rect">
            <a:avLst/>
          </a:prstGeom>
        </p:spPr>
      </p:pic>
      <p:sp>
        <p:nvSpPr>
          <p:cNvPr id="7" name="TextBox 6">
            <a:extLst>
              <a:ext uri="{FF2B5EF4-FFF2-40B4-BE49-F238E27FC236}">
                <a16:creationId xmlns:a16="http://schemas.microsoft.com/office/drawing/2014/main" id="{F3F19D6D-B464-C897-EA4C-81EEBFAA2A11}"/>
              </a:ext>
            </a:extLst>
          </p:cNvPr>
          <p:cNvSpPr txBox="1"/>
          <p:nvPr/>
        </p:nvSpPr>
        <p:spPr>
          <a:xfrm>
            <a:off x="304800" y="1219200"/>
            <a:ext cx="2362200" cy="3970318"/>
          </a:xfrm>
          <a:prstGeom prst="rect">
            <a:avLst/>
          </a:prstGeom>
          <a:noFill/>
        </p:spPr>
        <p:txBody>
          <a:bodyPr wrap="square">
            <a:spAutoFit/>
          </a:bodyPr>
          <a:lstStyle/>
          <a:p>
            <a:r>
              <a:rPr lang="en-US" sz="2800" b="1">
                <a:latin typeface="Lub Dub Medium" panose="020B0603030403020204" pitchFamily="34" charset="0"/>
              </a:rPr>
              <a:t>Figure 13. Reformatted CT Image Orthogonal to the Aortic Root at the Level of the Sinuses of Valsalva. </a:t>
            </a:r>
          </a:p>
        </p:txBody>
      </p:sp>
    </p:spTree>
    <p:extLst>
      <p:ext uri="{BB962C8B-B14F-4D97-AF65-F5344CB8AC3E}">
        <p14:creationId xmlns:p14="http://schemas.microsoft.com/office/powerpoint/2010/main" val="3699545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F37D8E-198B-A9C0-A2E4-F6C4C295189F}"/>
              </a:ext>
            </a:extLst>
          </p:cNvPr>
          <p:cNvSpPr>
            <a:spLocks noGrp="1"/>
          </p:cNvSpPr>
          <p:nvPr>
            <p:ph type="sldNum" sz="quarter" idx="4"/>
          </p:nvPr>
        </p:nvSpPr>
        <p:spPr/>
        <p:txBody>
          <a:bodyPr/>
          <a:lstStyle/>
          <a:p>
            <a:fld id="{01CD3B2E-BC1C-6C4D-9D91-A67B950EE325}" type="slidenum">
              <a:rPr lang="en-US" smtClean="0"/>
              <a:pPr/>
              <a:t>37</a:t>
            </a:fld>
            <a:endParaRPr lang="en-US"/>
          </a:p>
        </p:txBody>
      </p:sp>
      <p:sp>
        <p:nvSpPr>
          <p:cNvPr id="6" name="TextBox 5">
            <a:extLst>
              <a:ext uri="{FF2B5EF4-FFF2-40B4-BE49-F238E27FC236}">
                <a16:creationId xmlns:a16="http://schemas.microsoft.com/office/drawing/2014/main" id="{94D50B85-AB4F-F34F-6D28-2EB78C508310}"/>
              </a:ext>
            </a:extLst>
          </p:cNvPr>
          <p:cNvSpPr txBox="1"/>
          <p:nvPr/>
        </p:nvSpPr>
        <p:spPr>
          <a:xfrm>
            <a:off x="1981200" y="3683913"/>
            <a:ext cx="10668000" cy="861774"/>
          </a:xfrm>
          <a:prstGeom prst="rect">
            <a:avLst/>
          </a:prstGeom>
          <a:noFill/>
        </p:spPr>
        <p:txBody>
          <a:bodyPr wrap="square">
            <a:spAutoFit/>
          </a:bodyPr>
          <a:lstStyle/>
          <a:p>
            <a:r>
              <a:rPr lang="en-US" sz="5000">
                <a:latin typeface="Lub Dub Heavy" panose="020B0903030403020204" pitchFamily="34" charset="0"/>
              </a:rPr>
              <a:t>Multidisciplinary Aortic Teams </a:t>
            </a:r>
          </a:p>
        </p:txBody>
      </p:sp>
    </p:spTree>
    <p:extLst>
      <p:ext uri="{BB962C8B-B14F-4D97-AF65-F5344CB8AC3E}">
        <p14:creationId xmlns:p14="http://schemas.microsoft.com/office/powerpoint/2010/main" val="2655412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38</a:t>
            </a:fld>
            <a:endParaRPr lang="en-US"/>
          </a:p>
        </p:txBody>
      </p:sp>
      <p:graphicFrame>
        <p:nvGraphicFramePr>
          <p:cNvPr id="5" name="Table 4">
            <a:extLst>
              <a:ext uri="{FF2B5EF4-FFF2-40B4-BE49-F238E27FC236}">
                <a16:creationId xmlns:a16="http://schemas.microsoft.com/office/drawing/2014/main" id="{503C3319-3053-8FE1-68E6-5559D6C08211}"/>
              </a:ext>
            </a:extLst>
          </p:cNvPr>
          <p:cNvGraphicFramePr>
            <a:graphicFrameLocks noGrp="1"/>
          </p:cNvGraphicFramePr>
          <p:nvPr>
            <p:extLst>
              <p:ext uri="{D42A27DB-BD31-4B8C-83A1-F6EECF244321}">
                <p14:modId xmlns:p14="http://schemas.microsoft.com/office/powerpoint/2010/main" val="3645063286"/>
              </p:ext>
            </p:extLst>
          </p:nvPr>
        </p:nvGraphicFramePr>
        <p:xfrm>
          <a:off x="2441673" y="1600200"/>
          <a:ext cx="9747053" cy="5528634"/>
        </p:xfrm>
        <a:graphic>
          <a:graphicData uri="http://schemas.openxmlformats.org/drawingml/2006/table">
            <a:tbl>
              <a:tblPr firstRow="1" firstCol="1" bandRow="1"/>
              <a:tblGrid>
                <a:gridCol w="974706">
                  <a:extLst>
                    <a:ext uri="{9D8B030D-6E8A-4147-A177-3AD203B41FA5}">
                      <a16:colId xmlns:a16="http://schemas.microsoft.com/office/drawing/2014/main" val="618441083"/>
                    </a:ext>
                  </a:extLst>
                </a:gridCol>
                <a:gridCol w="964958">
                  <a:extLst>
                    <a:ext uri="{9D8B030D-6E8A-4147-A177-3AD203B41FA5}">
                      <a16:colId xmlns:a16="http://schemas.microsoft.com/office/drawing/2014/main" val="3388213148"/>
                    </a:ext>
                  </a:extLst>
                </a:gridCol>
                <a:gridCol w="7807389">
                  <a:extLst>
                    <a:ext uri="{9D8B030D-6E8A-4147-A177-3AD203B41FA5}">
                      <a16:colId xmlns:a16="http://schemas.microsoft.com/office/drawing/2014/main" val="698197489"/>
                    </a:ext>
                  </a:extLst>
                </a:gridCol>
              </a:tblGrid>
              <a:tr h="653323">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Multidisciplinary Aortic Teams</a:t>
                      </a:r>
                      <a:endParaRPr lang="en-US" sz="18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Multidisciplinary Aortic Teams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30651847"/>
                  </a:ext>
                </a:extLst>
              </a:tr>
              <a:tr h="653323">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189075"/>
                  </a:ext>
                </a:extLst>
              </a:tr>
              <a:tr h="838845">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aortic disease that requires urgent repair, a multidisciplinary team should determine the most suitable intervention.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96365"/>
                  </a:ext>
                </a:extLst>
              </a:tr>
              <a:tr h="2194963">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patients who are asymptomatic with extensive aortic disease, or who may benefit from complex open and endovascular aortic repairs, or with multiple comorbidities for whom intervention is considered, referral to a high-volume center (performing at least 30-40 aortic procedures annually) with experienced surgeons in a Multidisciplinary Aortic Team is reasonable to optimize treatment 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692789"/>
                  </a:ext>
                </a:extLst>
              </a:tr>
            </a:tbl>
          </a:graphicData>
        </a:graphic>
      </p:graphicFrame>
      <p:sp>
        <p:nvSpPr>
          <p:cNvPr id="6" name="TextBox 5">
            <a:extLst>
              <a:ext uri="{FF2B5EF4-FFF2-40B4-BE49-F238E27FC236}">
                <a16:creationId xmlns:a16="http://schemas.microsoft.com/office/drawing/2014/main" id="{FC1F1E64-6682-AEC0-2100-E329B0D50C79}"/>
              </a:ext>
            </a:extLst>
          </p:cNvPr>
          <p:cNvSpPr txBox="1"/>
          <p:nvPr/>
        </p:nvSpPr>
        <p:spPr>
          <a:xfrm>
            <a:off x="3848099" y="533400"/>
            <a:ext cx="6934200" cy="646331"/>
          </a:xfrm>
          <a:prstGeom prst="rect">
            <a:avLst/>
          </a:prstGeom>
          <a:noFill/>
        </p:spPr>
        <p:txBody>
          <a:bodyPr wrap="square">
            <a:spAutoFit/>
          </a:bodyPr>
          <a:lstStyle/>
          <a:p>
            <a:r>
              <a:rPr lang="en-US" sz="3600" b="1">
                <a:latin typeface="Lub Dub Medium" panose="020B0603030403020204" pitchFamily="34" charset="0"/>
              </a:rPr>
              <a:t>Multidisciplinary Aortic Teams </a:t>
            </a:r>
          </a:p>
        </p:txBody>
      </p:sp>
    </p:spTree>
    <p:extLst>
      <p:ext uri="{BB962C8B-B14F-4D97-AF65-F5344CB8AC3E}">
        <p14:creationId xmlns:p14="http://schemas.microsoft.com/office/powerpoint/2010/main" val="2716972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39</a:t>
            </a:fld>
            <a:endParaRPr lang="en-US"/>
          </a:p>
        </p:txBody>
      </p:sp>
      <p:sp>
        <p:nvSpPr>
          <p:cNvPr id="7" name="TextBox 6">
            <a:extLst>
              <a:ext uri="{FF2B5EF4-FFF2-40B4-BE49-F238E27FC236}">
                <a16:creationId xmlns:a16="http://schemas.microsoft.com/office/drawing/2014/main" id="{4AD54C30-91C9-B7A9-DDD3-A6D530D31BEC}"/>
              </a:ext>
            </a:extLst>
          </p:cNvPr>
          <p:cNvSpPr txBox="1"/>
          <p:nvPr/>
        </p:nvSpPr>
        <p:spPr>
          <a:xfrm>
            <a:off x="304800" y="1219200"/>
            <a:ext cx="3429000" cy="6124754"/>
          </a:xfrm>
          <a:prstGeom prst="rect">
            <a:avLst/>
          </a:prstGeom>
          <a:noFill/>
        </p:spPr>
        <p:txBody>
          <a:bodyPr wrap="square">
            <a:spAutoFit/>
          </a:bodyPr>
          <a:lstStyle/>
          <a:p>
            <a:r>
              <a:rPr lang="en-US" sz="2800" b="1">
                <a:latin typeface="Lub Dub Medium" panose="020B0603030403020204" pitchFamily="34" charset="0"/>
              </a:rPr>
              <a:t>Figure 14. Observed Relationship Between Annual Institutional Case Volume and Risk-Adjusted Odds Ratio for Operative Mortality ±2 Standard Deviations as Assessed With Regression Analysis. </a:t>
            </a:r>
          </a:p>
        </p:txBody>
      </p:sp>
      <p:pic>
        <p:nvPicPr>
          <p:cNvPr id="3" name="Picture 4">
            <a:extLst>
              <a:ext uri="{FF2B5EF4-FFF2-40B4-BE49-F238E27FC236}">
                <a16:creationId xmlns:a16="http://schemas.microsoft.com/office/drawing/2014/main" id="{E9C9A9C5-283E-B7D9-8CA6-6D5B16EE8326}"/>
              </a:ext>
            </a:extLst>
          </p:cNvPr>
          <p:cNvPicPr>
            <a:picLocks noChangeAspect="1"/>
          </p:cNvPicPr>
          <p:nvPr/>
        </p:nvPicPr>
        <p:blipFill>
          <a:blip r:embed="rId2"/>
          <a:stretch>
            <a:fillRect/>
          </a:stretch>
        </p:blipFill>
        <p:spPr>
          <a:xfrm>
            <a:off x="5076093" y="101058"/>
            <a:ext cx="5416061" cy="7406160"/>
          </a:xfrm>
          <a:prstGeom prst="rect">
            <a:avLst/>
          </a:prstGeom>
        </p:spPr>
      </p:pic>
    </p:spTree>
    <p:extLst>
      <p:ext uri="{BB962C8B-B14F-4D97-AF65-F5344CB8AC3E}">
        <p14:creationId xmlns:p14="http://schemas.microsoft.com/office/powerpoint/2010/main" val="386238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F1B19E-6792-A56E-C94F-32D7DB60FC46}"/>
              </a:ext>
            </a:extLst>
          </p:cNvPr>
          <p:cNvSpPr>
            <a:spLocks noGrp="1"/>
          </p:cNvSpPr>
          <p:nvPr>
            <p:ph type="sldNum" sz="quarter" idx="4"/>
          </p:nvPr>
        </p:nvSpPr>
        <p:spPr/>
        <p:txBody>
          <a:bodyPr/>
          <a:lstStyle/>
          <a:p>
            <a:fld id="{01CD3B2E-BC1C-6C4D-9D91-A67B950EE325}" type="slidenum">
              <a:rPr lang="en-US" smtClean="0"/>
              <a:pPr/>
              <a:t>4</a:t>
            </a:fld>
            <a:endParaRPr lang="en-US"/>
          </a:p>
        </p:txBody>
      </p:sp>
      <p:sp>
        <p:nvSpPr>
          <p:cNvPr id="6" name="Title 5">
            <a:extLst>
              <a:ext uri="{FF2B5EF4-FFF2-40B4-BE49-F238E27FC236}">
                <a16:creationId xmlns:a16="http://schemas.microsoft.com/office/drawing/2014/main" id="{DBBD37F2-EE0A-C673-1E45-A095624874EC}"/>
              </a:ext>
            </a:extLst>
          </p:cNvPr>
          <p:cNvSpPr txBox="1">
            <a:spLocks/>
          </p:cNvSpPr>
          <p:nvPr/>
        </p:nvSpPr>
        <p:spPr>
          <a:xfrm>
            <a:off x="2668983" y="3200401"/>
            <a:ext cx="9292433" cy="914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5000">
                <a:latin typeface="Lub Dub Heavy" panose="020B0903030403020204" pitchFamily="34" charset="0"/>
              </a:rPr>
              <a:t>Top 10 Take-Home Messages</a:t>
            </a:r>
          </a:p>
        </p:txBody>
      </p:sp>
      <p:sp>
        <p:nvSpPr>
          <p:cNvPr id="7" name="TextBox 6">
            <a:extLst>
              <a:ext uri="{FF2B5EF4-FFF2-40B4-BE49-F238E27FC236}">
                <a16:creationId xmlns:a16="http://schemas.microsoft.com/office/drawing/2014/main" id="{C0DE2C4E-491F-EF55-C563-60CB1FCE1565}"/>
              </a:ext>
            </a:extLst>
          </p:cNvPr>
          <p:cNvSpPr txBox="1"/>
          <p:nvPr/>
        </p:nvSpPr>
        <p:spPr>
          <a:xfrm>
            <a:off x="1523999" y="4114800"/>
            <a:ext cx="11582400" cy="492443"/>
          </a:xfrm>
          <a:prstGeom prst="rect">
            <a:avLst/>
          </a:prstGeom>
          <a:noFill/>
        </p:spPr>
        <p:txBody>
          <a:bodyPr wrap="square" rtlCol="0">
            <a:spAutoFit/>
          </a:bodyPr>
          <a:lstStyle/>
          <a:p>
            <a:r>
              <a:rPr lang="en-US" sz="2600">
                <a:latin typeface="Lub Dub Medium" panose="020B0603030403020204" pitchFamily="34" charset="0"/>
              </a:rPr>
              <a:t>2022 Guideline for the Diagnosis and Management of Aortic Disease</a:t>
            </a:r>
          </a:p>
        </p:txBody>
      </p:sp>
    </p:spTree>
    <p:extLst>
      <p:ext uri="{BB962C8B-B14F-4D97-AF65-F5344CB8AC3E}">
        <p14:creationId xmlns:p14="http://schemas.microsoft.com/office/powerpoint/2010/main" val="311195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40</a:t>
            </a:fld>
            <a:endParaRPr lang="en-US"/>
          </a:p>
        </p:txBody>
      </p:sp>
      <p:pic>
        <p:nvPicPr>
          <p:cNvPr id="5" name="Picture 4" descr="Chart, bar chart&#10;&#10;Description automatically generated">
            <a:extLst>
              <a:ext uri="{FF2B5EF4-FFF2-40B4-BE49-F238E27FC236}">
                <a16:creationId xmlns:a16="http://schemas.microsoft.com/office/drawing/2014/main" id="{5B730330-7C06-8587-056F-FB7BEC1FD3E4}"/>
              </a:ext>
            </a:extLst>
          </p:cNvPr>
          <p:cNvPicPr>
            <a:picLocks noChangeAspect="1"/>
          </p:cNvPicPr>
          <p:nvPr/>
        </p:nvPicPr>
        <p:blipFill>
          <a:blip r:embed="rId2"/>
          <a:stretch>
            <a:fillRect/>
          </a:stretch>
        </p:blipFill>
        <p:spPr>
          <a:xfrm>
            <a:off x="3505200" y="381000"/>
            <a:ext cx="9105501" cy="6934200"/>
          </a:xfrm>
          <a:prstGeom prst="rect">
            <a:avLst/>
          </a:prstGeom>
        </p:spPr>
      </p:pic>
      <p:sp>
        <p:nvSpPr>
          <p:cNvPr id="6" name="TextBox 5">
            <a:extLst>
              <a:ext uri="{FF2B5EF4-FFF2-40B4-BE49-F238E27FC236}">
                <a16:creationId xmlns:a16="http://schemas.microsoft.com/office/drawing/2014/main" id="{D99AE792-785A-6AAB-6CC7-1A23E45ED596}"/>
              </a:ext>
            </a:extLst>
          </p:cNvPr>
          <p:cNvSpPr txBox="1"/>
          <p:nvPr/>
        </p:nvSpPr>
        <p:spPr>
          <a:xfrm>
            <a:off x="381000" y="1295400"/>
            <a:ext cx="2667000" cy="4832092"/>
          </a:xfrm>
          <a:prstGeom prst="rect">
            <a:avLst/>
          </a:prstGeom>
          <a:noFill/>
        </p:spPr>
        <p:txBody>
          <a:bodyPr wrap="square">
            <a:spAutoFit/>
          </a:bodyPr>
          <a:lstStyle/>
          <a:p>
            <a:r>
              <a:rPr lang="en-US" sz="2800" b="1">
                <a:latin typeface="Lub Dub Medium" panose="020B0603030403020204" pitchFamily="34" charset="0"/>
              </a:rPr>
              <a:t>Figure 15. Predicted Risk of Mortality Derived From the Logistic Regression Model Without Center Case Volume as a Covariate. </a:t>
            </a:r>
          </a:p>
        </p:txBody>
      </p:sp>
    </p:spTree>
    <p:extLst>
      <p:ext uri="{BB962C8B-B14F-4D97-AF65-F5344CB8AC3E}">
        <p14:creationId xmlns:p14="http://schemas.microsoft.com/office/powerpoint/2010/main" val="170064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EC3641-FB24-E35F-758E-6A88166D0033}"/>
              </a:ext>
            </a:extLst>
          </p:cNvPr>
          <p:cNvSpPr>
            <a:spLocks noGrp="1"/>
          </p:cNvSpPr>
          <p:nvPr>
            <p:ph type="sldNum" sz="quarter" idx="4"/>
          </p:nvPr>
        </p:nvSpPr>
        <p:spPr/>
        <p:txBody>
          <a:bodyPr/>
          <a:lstStyle/>
          <a:p>
            <a:fld id="{01CD3B2E-BC1C-6C4D-9D91-A67B950EE325}" type="slidenum">
              <a:rPr lang="en-US" smtClean="0"/>
              <a:pPr/>
              <a:t>41</a:t>
            </a:fld>
            <a:endParaRPr lang="en-US"/>
          </a:p>
        </p:txBody>
      </p:sp>
      <p:sp>
        <p:nvSpPr>
          <p:cNvPr id="5" name="TextBox 4">
            <a:extLst>
              <a:ext uri="{FF2B5EF4-FFF2-40B4-BE49-F238E27FC236}">
                <a16:creationId xmlns:a16="http://schemas.microsoft.com/office/drawing/2014/main" id="{5C13381C-9239-BDD8-BFFB-37CBBDF35D97}"/>
              </a:ext>
            </a:extLst>
          </p:cNvPr>
          <p:cNvSpPr txBox="1"/>
          <p:nvPr/>
        </p:nvSpPr>
        <p:spPr>
          <a:xfrm>
            <a:off x="3200400" y="3683913"/>
            <a:ext cx="8229600" cy="861774"/>
          </a:xfrm>
          <a:prstGeom prst="rect">
            <a:avLst/>
          </a:prstGeom>
          <a:noFill/>
        </p:spPr>
        <p:txBody>
          <a:bodyPr wrap="square">
            <a:spAutoFit/>
          </a:bodyPr>
          <a:lstStyle/>
          <a:p>
            <a:r>
              <a:rPr lang="en-US" sz="5000">
                <a:latin typeface="Lub Dub Heavy" panose="020B0903030403020204" pitchFamily="34" charset="0"/>
              </a:rPr>
              <a:t>Shared Decision-Making </a:t>
            </a:r>
          </a:p>
        </p:txBody>
      </p:sp>
    </p:spTree>
    <p:extLst>
      <p:ext uri="{BB962C8B-B14F-4D97-AF65-F5344CB8AC3E}">
        <p14:creationId xmlns:p14="http://schemas.microsoft.com/office/powerpoint/2010/main" val="1562232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42</a:t>
            </a:fld>
            <a:endParaRPr lang="en-US"/>
          </a:p>
        </p:txBody>
      </p:sp>
      <p:graphicFrame>
        <p:nvGraphicFramePr>
          <p:cNvPr id="2" name="Table 1">
            <a:extLst>
              <a:ext uri="{FF2B5EF4-FFF2-40B4-BE49-F238E27FC236}">
                <a16:creationId xmlns:a16="http://schemas.microsoft.com/office/drawing/2014/main" id="{E715F411-5A18-BC09-8D6F-91C51842C3BB}"/>
              </a:ext>
            </a:extLst>
          </p:cNvPr>
          <p:cNvGraphicFramePr>
            <a:graphicFrameLocks noGrp="1"/>
          </p:cNvGraphicFramePr>
          <p:nvPr>
            <p:extLst>
              <p:ext uri="{D42A27DB-BD31-4B8C-83A1-F6EECF244321}">
                <p14:modId xmlns:p14="http://schemas.microsoft.com/office/powerpoint/2010/main" val="3629502447"/>
              </p:ext>
            </p:extLst>
          </p:nvPr>
        </p:nvGraphicFramePr>
        <p:xfrm>
          <a:off x="2594073" y="1857412"/>
          <a:ext cx="9442254" cy="4514776"/>
        </p:xfrm>
        <a:graphic>
          <a:graphicData uri="http://schemas.openxmlformats.org/drawingml/2006/table">
            <a:tbl>
              <a:tblPr firstRow="1" firstCol="1" bandRow="1"/>
              <a:tblGrid>
                <a:gridCol w="944226">
                  <a:extLst>
                    <a:ext uri="{9D8B030D-6E8A-4147-A177-3AD203B41FA5}">
                      <a16:colId xmlns:a16="http://schemas.microsoft.com/office/drawing/2014/main" val="1759223730"/>
                    </a:ext>
                  </a:extLst>
                </a:gridCol>
                <a:gridCol w="934784">
                  <a:extLst>
                    <a:ext uri="{9D8B030D-6E8A-4147-A177-3AD203B41FA5}">
                      <a16:colId xmlns:a16="http://schemas.microsoft.com/office/drawing/2014/main" val="3194933742"/>
                    </a:ext>
                  </a:extLst>
                </a:gridCol>
                <a:gridCol w="7563244">
                  <a:extLst>
                    <a:ext uri="{9D8B030D-6E8A-4147-A177-3AD203B41FA5}">
                      <a16:colId xmlns:a16="http://schemas.microsoft.com/office/drawing/2014/main" val="3553823251"/>
                    </a:ext>
                  </a:extLst>
                </a:gridCol>
              </a:tblGrid>
              <a:tr h="782241">
                <a:tc gridSpan="3">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Shared Decision-Making </a:t>
                      </a:r>
                      <a:endParaRPr lang="en-US" sz="1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Shared Decision-Making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64471728"/>
                  </a:ext>
                </a:extLst>
              </a:tr>
              <a:tr h="48810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3586"/>
                  </a:ext>
                </a:extLst>
              </a:tr>
              <a:tr h="169511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disease, shared decision-making is recommended when determining the appropriate thresholds for intervention, deciding on the type of surgical repair, choosing between open surgical versus endovascular approaches, and in medical management and surveillance.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854235"/>
                  </a:ext>
                </a:extLst>
              </a:tr>
              <a:tr h="154931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disease who are contemplating pregnancy or who are pregnant, shared decision-making is recommended when considering the cardiovascular risks of pregnancy, the diameter thresholds for prophylactic aortic surgery, and the mode of delivery.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363995"/>
                  </a:ext>
                </a:extLst>
              </a:tr>
            </a:tbl>
          </a:graphicData>
        </a:graphic>
      </p:graphicFrame>
      <p:sp>
        <p:nvSpPr>
          <p:cNvPr id="7" name="TextBox 6">
            <a:extLst>
              <a:ext uri="{FF2B5EF4-FFF2-40B4-BE49-F238E27FC236}">
                <a16:creationId xmlns:a16="http://schemas.microsoft.com/office/drawing/2014/main" id="{FA0389FE-0C2B-830C-2751-A470031DD140}"/>
              </a:ext>
            </a:extLst>
          </p:cNvPr>
          <p:cNvSpPr txBox="1"/>
          <p:nvPr/>
        </p:nvSpPr>
        <p:spPr>
          <a:xfrm>
            <a:off x="4514849" y="914400"/>
            <a:ext cx="5600701" cy="646331"/>
          </a:xfrm>
          <a:prstGeom prst="rect">
            <a:avLst/>
          </a:prstGeom>
          <a:noFill/>
        </p:spPr>
        <p:txBody>
          <a:bodyPr wrap="square">
            <a:spAutoFit/>
          </a:bodyPr>
          <a:lstStyle/>
          <a:p>
            <a:r>
              <a:rPr lang="en-US" sz="3600" b="1">
                <a:latin typeface="Lub Dub Medium" panose="020B0603030403020204" pitchFamily="34" charset="0"/>
              </a:rPr>
              <a:t>Shared Decision-Making </a:t>
            </a:r>
          </a:p>
        </p:txBody>
      </p:sp>
    </p:spTree>
    <p:extLst>
      <p:ext uri="{BB962C8B-B14F-4D97-AF65-F5344CB8AC3E}">
        <p14:creationId xmlns:p14="http://schemas.microsoft.com/office/powerpoint/2010/main" val="3609617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BF9999-8E9F-5FCD-8AB6-81DF5B6840FC}"/>
              </a:ext>
            </a:extLst>
          </p:cNvPr>
          <p:cNvSpPr>
            <a:spLocks noGrp="1"/>
          </p:cNvSpPr>
          <p:nvPr>
            <p:ph type="sldNum" sz="quarter" idx="4"/>
          </p:nvPr>
        </p:nvSpPr>
        <p:spPr/>
        <p:txBody>
          <a:bodyPr/>
          <a:lstStyle/>
          <a:p>
            <a:fld id="{01CD3B2E-BC1C-6C4D-9D91-A67B950EE325}" type="slidenum">
              <a:rPr lang="en-US" smtClean="0"/>
              <a:pPr/>
              <a:t>43</a:t>
            </a:fld>
            <a:endParaRPr lang="en-US"/>
          </a:p>
        </p:txBody>
      </p:sp>
      <p:sp>
        <p:nvSpPr>
          <p:cNvPr id="5" name="TextBox 4">
            <a:extLst>
              <a:ext uri="{FF2B5EF4-FFF2-40B4-BE49-F238E27FC236}">
                <a16:creationId xmlns:a16="http://schemas.microsoft.com/office/drawing/2014/main" id="{E0E1C108-EDDE-6002-ED5E-08FEB979134C}"/>
              </a:ext>
            </a:extLst>
          </p:cNvPr>
          <p:cNvSpPr txBox="1"/>
          <p:nvPr/>
        </p:nvSpPr>
        <p:spPr>
          <a:xfrm>
            <a:off x="5448300" y="3683913"/>
            <a:ext cx="3733800" cy="861774"/>
          </a:xfrm>
          <a:prstGeom prst="rect">
            <a:avLst/>
          </a:prstGeom>
          <a:noFill/>
        </p:spPr>
        <p:txBody>
          <a:bodyPr wrap="square">
            <a:spAutoFit/>
          </a:bodyPr>
          <a:lstStyle/>
          <a:p>
            <a:r>
              <a:rPr lang="en-US" sz="5000">
                <a:latin typeface="Lub Dub Heavy" panose="020B0903030403020204" pitchFamily="34" charset="0"/>
              </a:rPr>
              <a:t>Aneurysms</a:t>
            </a:r>
          </a:p>
        </p:txBody>
      </p:sp>
    </p:spTree>
    <p:extLst>
      <p:ext uri="{BB962C8B-B14F-4D97-AF65-F5344CB8AC3E}">
        <p14:creationId xmlns:p14="http://schemas.microsoft.com/office/powerpoint/2010/main" val="666761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44</a:t>
            </a:fld>
            <a:endParaRPr lang="en-US"/>
          </a:p>
        </p:txBody>
      </p:sp>
      <p:pic>
        <p:nvPicPr>
          <p:cNvPr id="5" name="Picture 4">
            <a:extLst>
              <a:ext uri="{FF2B5EF4-FFF2-40B4-BE49-F238E27FC236}">
                <a16:creationId xmlns:a16="http://schemas.microsoft.com/office/drawing/2014/main" id="{6CA8C7E0-144A-15E7-6098-62ED06AF4783}"/>
              </a:ext>
            </a:extLst>
          </p:cNvPr>
          <p:cNvPicPr>
            <a:picLocks noChangeAspect="1"/>
          </p:cNvPicPr>
          <p:nvPr/>
        </p:nvPicPr>
        <p:blipFill rotWithShape="1">
          <a:blip r:embed="rId2">
            <a:extLst>
              <a:ext uri="{28A0092B-C50C-407E-A947-70E740481C1C}">
                <a14:useLocalDpi xmlns:a14="http://schemas.microsoft.com/office/drawing/2010/main" val="0"/>
              </a:ext>
            </a:extLst>
          </a:blip>
          <a:srcRect l="9760" t="15625" r="11160" b="23077"/>
          <a:stretch/>
        </p:blipFill>
        <p:spPr>
          <a:xfrm>
            <a:off x="2434665" y="2458183"/>
            <a:ext cx="9761070" cy="4786679"/>
          </a:xfrm>
          <a:prstGeom prst="rect">
            <a:avLst/>
          </a:prstGeom>
        </p:spPr>
      </p:pic>
      <p:sp>
        <p:nvSpPr>
          <p:cNvPr id="6" name="TextBox 5">
            <a:extLst>
              <a:ext uri="{FF2B5EF4-FFF2-40B4-BE49-F238E27FC236}">
                <a16:creationId xmlns:a16="http://schemas.microsoft.com/office/drawing/2014/main" id="{ED633284-A1EA-9941-A939-0223148900D1}"/>
              </a:ext>
            </a:extLst>
          </p:cNvPr>
          <p:cNvSpPr txBox="1"/>
          <p:nvPr/>
        </p:nvSpPr>
        <p:spPr>
          <a:xfrm>
            <a:off x="800100" y="1295400"/>
            <a:ext cx="13030200" cy="954107"/>
          </a:xfrm>
          <a:prstGeom prst="rect">
            <a:avLst/>
          </a:prstGeom>
          <a:noFill/>
        </p:spPr>
        <p:txBody>
          <a:bodyPr wrap="square">
            <a:spAutoFit/>
          </a:bodyPr>
          <a:lstStyle/>
          <a:p>
            <a:r>
              <a:rPr lang="en-US" sz="2800" b="1">
                <a:latin typeface="Lub Dub Medium" panose="020B0603030403020204" pitchFamily="34" charset="0"/>
              </a:rPr>
              <a:t>Figure 16. Recommendations for Management of Aneurysms of the Aortic Root and Ascending Aorta According to Known Causative Factors. </a:t>
            </a:r>
          </a:p>
        </p:txBody>
      </p:sp>
    </p:spTree>
    <p:extLst>
      <p:ext uri="{BB962C8B-B14F-4D97-AF65-F5344CB8AC3E}">
        <p14:creationId xmlns:p14="http://schemas.microsoft.com/office/powerpoint/2010/main" val="1999933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45</a:t>
            </a:fld>
            <a:endParaRPr lang="en-US"/>
          </a:p>
        </p:txBody>
      </p:sp>
      <p:sp>
        <p:nvSpPr>
          <p:cNvPr id="7" name="TextBox 6">
            <a:extLst>
              <a:ext uri="{FF2B5EF4-FFF2-40B4-BE49-F238E27FC236}">
                <a16:creationId xmlns:a16="http://schemas.microsoft.com/office/drawing/2014/main" id="{5BD584C3-5C52-54E4-6F11-C28923240A47}"/>
              </a:ext>
            </a:extLst>
          </p:cNvPr>
          <p:cNvSpPr txBox="1"/>
          <p:nvPr/>
        </p:nvSpPr>
        <p:spPr>
          <a:xfrm>
            <a:off x="5286373" y="641003"/>
            <a:ext cx="4057651" cy="523220"/>
          </a:xfrm>
          <a:prstGeom prst="rect">
            <a:avLst/>
          </a:prstGeom>
          <a:noFill/>
        </p:spPr>
        <p:txBody>
          <a:bodyPr wrap="square">
            <a:spAutoFit/>
          </a:bodyPr>
          <a:lstStyle/>
          <a:p>
            <a:r>
              <a:rPr lang="en-US" sz="2800" b="1">
                <a:latin typeface="Lub Dub Medium" panose="020B0603030403020204" pitchFamily="34" charset="0"/>
              </a:rPr>
              <a:t>Table 6. Cause of TAA</a:t>
            </a:r>
          </a:p>
        </p:txBody>
      </p:sp>
      <p:graphicFrame>
        <p:nvGraphicFramePr>
          <p:cNvPr id="2" name="Table 1">
            <a:extLst>
              <a:ext uri="{FF2B5EF4-FFF2-40B4-BE49-F238E27FC236}">
                <a16:creationId xmlns:a16="http://schemas.microsoft.com/office/drawing/2014/main" id="{E524EACC-87E6-67E4-1F88-4C84D89BFE52}"/>
              </a:ext>
            </a:extLst>
          </p:cNvPr>
          <p:cNvGraphicFramePr>
            <a:graphicFrameLocks noGrp="1"/>
          </p:cNvGraphicFramePr>
          <p:nvPr>
            <p:extLst>
              <p:ext uri="{D42A27DB-BD31-4B8C-83A1-F6EECF244321}">
                <p14:modId xmlns:p14="http://schemas.microsoft.com/office/powerpoint/2010/main" val="716839249"/>
              </p:ext>
            </p:extLst>
          </p:nvPr>
        </p:nvGraphicFramePr>
        <p:xfrm>
          <a:off x="1951036" y="1464500"/>
          <a:ext cx="10728326" cy="5300600"/>
        </p:xfrm>
        <a:graphic>
          <a:graphicData uri="http://schemas.openxmlformats.org/drawingml/2006/table">
            <a:tbl>
              <a:tblPr firstRow="1" firstCol="1" bandRow="1"/>
              <a:tblGrid>
                <a:gridCol w="10728326">
                  <a:extLst>
                    <a:ext uri="{9D8B030D-6E8A-4147-A177-3AD203B41FA5}">
                      <a16:colId xmlns:a16="http://schemas.microsoft.com/office/drawing/2014/main" val="1097851823"/>
                    </a:ext>
                  </a:extLst>
                </a:gridCol>
              </a:tblGrid>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HTAD (see </a:t>
                      </a:r>
                      <a:r>
                        <a:rPr lang="en-US" sz="2000" b="1">
                          <a:solidFill>
                            <a:srgbClr val="000000"/>
                          </a:solidFill>
                          <a:effectLst/>
                          <a:latin typeface="Times New Roman" panose="02020603050405020304" pitchFamily="18" charset="0"/>
                          <a:ea typeface="Arial Unicode MS"/>
                        </a:rPr>
                        <a:t>Table 7</a:t>
                      </a:r>
                      <a:r>
                        <a:rPr lang="en-US" sz="2000">
                          <a:solidFill>
                            <a:srgbClr val="000000"/>
                          </a:solidFill>
                          <a:effectLst/>
                          <a:latin typeface="Times New Roman" panose="02020603050405020304" pitchFamily="18" charset="0"/>
                          <a:ea typeface="Arial Unicode MS"/>
                        </a:rPr>
                        <a:t>): syndromic</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Marfan syndrome</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Loeys-Dietz syndrome</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Vascular Ehlers-Danlos syndrome </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Smooth muscle dysfunction syndrome</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Others: attributable to pathogenic variants in </a:t>
                      </a:r>
                      <a:r>
                        <a:rPr lang="en-US" sz="2000" i="1">
                          <a:solidFill>
                            <a:srgbClr val="000000"/>
                          </a:solidFill>
                          <a:effectLst/>
                          <a:latin typeface="Times New Roman" panose="02020603050405020304" pitchFamily="18" charset="0"/>
                          <a:ea typeface="Arial Unicode MS"/>
                        </a:rPr>
                        <a:t>FLNA</a:t>
                      </a:r>
                      <a:r>
                        <a:rPr lang="en-US" sz="2000">
                          <a:solidFill>
                            <a:srgbClr val="000000"/>
                          </a:solidFill>
                          <a:effectLst/>
                          <a:latin typeface="Times New Roman" panose="02020603050405020304" pitchFamily="18" charset="0"/>
                          <a:ea typeface="Arial Unicode MS"/>
                        </a:rPr>
                        <a:t>, </a:t>
                      </a:r>
                      <a:r>
                        <a:rPr lang="en-US" sz="2000" i="1">
                          <a:solidFill>
                            <a:srgbClr val="000000"/>
                          </a:solidFill>
                          <a:effectLst/>
                          <a:latin typeface="Times New Roman" panose="02020603050405020304" pitchFamily="18" charset="0"/>
                          <a:ea typeface="Arial Unicode MS"/>
                        </a:rPr>
                        <a:t>BGN</a:t>
                      </a:r>
                      <a:r>
                        <a:rPr lang="en-US" sz="2000">
                          <a:solidFill>
                            <a:srgbClr val="000000"/>
                          </a:solidFill>
                          <a:effectLst/>
                          <a:latin typeface="Times New Roman" panose="02020603050405020304" pitchFamily="18" charset="0"/>
                          <a:ea typeface="Arial Unicode MS"/>
                        </a:rPr>
                        <a:t>, </a:t>
                      </a:r>
                      <a:r>
                        <a:rPr lang="en-US" sz="2000" i="1">
                          <a:solidFill>
                            <a:srgbClr val="000000"/>
                          </a:solidFill>
                          <a:effectLst/>
                          <a:latin typeface="Times New Roman" panose="02020603050405020304" pitchFamily="18" charset="0"/>
                          <a:ea typeface="Arial Unicode MS"/>
                        </a:rPr>
                        <a:t>LOX</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800497"/>
                  </a:ext>
                </a:extLst>
              </a:tr>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HTAD (see </a:t>
                      </a:r>
                      <a:r>
                        <a:rPr lang="en-US" sz="2000" b="1">
                          <a:solidFill>
                            <a:srgbClr val="000000"/>
                          </a:solidFill>
                          <a:effectLst/>
                          <a:latin typeface="Times New Roman" panose="02020603050405020304" pitchFamily="18" charset="0"/>
                          <a:ea typeface="Arial Unicode MS"/>
                        </a:rPr>
                        <a:t>Table 7</a:t>
                      </a:r>
                      <a:r>
                        <a:rPr lang="en-US" sz="2000">
                          <a:solidFill>
                            <a:srgbClr val="000000"/>
                          </a:solidFill>
                          <a:effectLst/>
                          <a:latin typeface="Times New Roman" panose="02020603050405020304" pitchFamily="18" charset="0"/>
                          <a:ea typeface="Arial Unicode MS"/>
                        </a:rPr>
                        <a:t>): nonsyndromic</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i="1">
                          <a:solidFill>
                            <a:srgbClr val="000000"/>
                          </a:solidFill>
                          <a:effectLst/>
                          <a:latin typeface="Times New Roman" panose="02020603050405020304" pitchFamily="18" charset="0"/>
                          <a:ea typeface="Arial Unicode MS"/>
                        </a:rPr>
                        <a:t>ACTA2</a:t>
                      </a:r>
                      <a:r>
                        <a:rPr lang="en-US" sz="2000">
                          <a:solidFill>
                            <a:srgbClr val="000000"/>
                          </a:solidFill>
                          <a:effectLst/>
                          <a:latin typeface="Times New Roman" panose="02020603050405020304" pitchFamily="18" charset="0"/>
                          <a:ea typeface="Arial Unicode MS"/>
                        </a:rPr>
                        <a:t>, </a:t>
                      </a:r>
                      <a:r>
                        <a:rPr lang="en-US" sz="2000" i="1">
                          <a:solidFill>
                            <a:srgbClr val="000000"/>
                          </a:solidFill>
                          <a:effectLst/>
                          <a:latin typeface="Times New Roman" panose="02020603050405020304" pitchFamily="18" charset="0"/>
                          <a:ea typeface="Arial Unicode MS"/>
                        </a:rPr>
                        <a:t>MYH11</a:t>
                      </a:r>
                      <a:r>
                        <a:rPr lang="en-US" sz="2000">
                          <a:solidFill>
                            <a:srgbClr val="000000"/>
                          </a:solidFill>
                          <a:effectLst/>
                          <a:latin typeface="Times New Roman" panose="02020603050405020304" pitchFamily="18" charset="0"/>
                          <a:ea typeface="Arial Unicode MS"/>
                        </a:rPr>
                        <a:t>, </a:t>
                      </a:r>
                      <a:r>
                        <a:rPr lang="en-US" sz="2000" i="1">
                          <a:solidFill>
                            <a:srgbClr val="000000"/>
                          </a:solidFill>
                          <a:effectLst/>
                          <a:latin typeface="Times New Roman" panose="02020603050405020304" pitchFamily="18" charset="0"/>
                          <a:ea typeface="Arial Unicode MS"/>
                        </a:rPr>
                        <a:t>PRKG1</a:t>
                      </a:r>
                      <a:r>
                        <a:rPr lang="en-US" sz="2000">
                          <a:solidFill>
                            <a:srgbClr val="000000"/>
                          </a:solidFill>
                          <a:effectLst/>
                          <a:latin typeface="Times New Roman" panose="02020603050405020304" pitchFamily="18" charset="0"/>
                          <a:ea typeface="Arial Unicode MS"/>
                        </a:rPr>
                        <a:t>, </a:t>
                      </a:r>
                      <a:r>
                        <a:rPr lang="en-US" sz="2000" i="1">
                          <a:solidFill>
                            <a:srgbClr val="000000"/>
                          </a:solidFill>
                          <a:effectLst/>
                          <a:latin typeface="Times New Roman" panose="02020603050405020304" pitchFamily="18" charset="0"/>
                          <a:ea typeface="Arial Unicode MS"/>
                        </a:rPr>
                        <a:t>MYLK</a:t>
                      </a:r>
                      <a:r>
                        <a:rPr lang="en-US" sz="2000">
                          <a:solidFill>
                            <a:srgbClr val="000000"/>
                          </a:solidFill>
                          <a:effectLst/>
                          <a:latin typeface="Times New Roman" panose="02020603050405020304" pitchFamily="18" charset="0"/>
                          <a:ea typeface="Arial Unicode MS"/>
                        </a:rPr>
                        <a:t>, and others </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Familial thoracic aortic aneurysm without identified pathogenic variants in a known gene for HTAD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06498"/>
                  </a:ext>
                </a:extLst>
              </a:tr>
            </a:tbl>
          </a:graphicData>
        </a:graphic>
      </p:graphicFrame>
      <p:sp>
        <p:nvSpPr>
          <p:cNvPr id="8" name="TextBox 7">
            <a:extLst>
              <a:ext uri="{FF2B5EF4-FFF2-40B4-BE49-F238E27FC236}">
                <a16:creationId xmlns:a16="http://schemas.microsoft.com/office/drawing/2014/main" id="{62E254C1-434F-234B-FF91-B758DD882E86}"/>
              </a:ext>
            </a:extLst>
          </p:cNvPr>
          <p:cNvSpPr txBox="1"/>
          <p:nvPr/>
        </p:nvSpPr>
        <p:spPr>
          <a:xfrm>
            <a:off x="1897248" y="7035830"/>
            <a:ext cx="7315200" cy="276999"/>
          </a:xfrm>
          <a:prstGeom prst="rect">
            <a:avLst/>
          </a:prstGeom>
          <a:noFill/>
        </p:spPr>
        <p:txBody>
          <a:bodyPr wrap="square">
            <a:spAutoFit/>
          </a:bodyPr>
          <a:lstStyle/>
          <a:p>
            <a:r>
              <a:rPr lang="en-US" sz="1200">
                <a:latin typeface="Lub Dub Medium" panose="020B0603030403020204" pitchFamily="34" charset="0"/>
              </a:rPr>
              <a:t>HTAD indicates heritable thoracic aortic diseases; and TAA, thoracic aortic aneurysms.</a:t>
            </a:r>
          </a:p>
        </p:txBody>
      </p:sp>
    </p:spTree>
    <p:extLst>
      <p:ext uri="{BB962C8B-B14F-4D97-AF65-F5344CB8AC3E}">
        <p14:creationId xmlns:p14="http://schemas.microsoft.com/office/powerpoint/2010/main" val="367483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46</a:t>
            </a:fld>
            <a:endParaRPr lang="en-US"/>
          </a:p>
        </p:txBody>
      </p:sp>
      <p:graphicFrame>
        <p:nvGraphicFramePr>
          <p:cNvPr id="6" name="Table 5">
            <a:extLst>
              <a:ext uri="{FF2B5EF4-FFF2-40B4-BE49-F238E27FC236}">
                <a16:creationId xmlns:a16="http://schemas.microsoft.com/office/drawing/2014/main" id="{CAC01562-72B5-2EB0-3543-5729FB465C9F}"/>
              </a:ext>
            </a:extLst>
          </p:cNvPr>
          <p:cNvGraphicFramePr>
            <a:graphicFrameLocks noGrp="1"/>
          </p:cNvGraphicFramePr>
          <p:nvPr>
            <p:extLst>
              <p:ext uri="{D42A27DB-BD31-4B8C-83A1-F6EECF244321}">
                <p14:modId xmlns:p14="http://schemas.microsoft.com/office/powerpoint/2010/main" val="1347863689"/>
              </p:ext>
            </p:extLst>
          </p:nvPr>
        </p:nvGraphicFramePr>
        <p:xfrm>
          <a:off x="1409699" y="1603850"/>
          <a:ext cx="11811000" cy="5021900"/>
        </p:xfrm>
        <a:graphic>
          <a:graphicData uri="http://schemas.openxmlformats.org/drawingml/2006/table">
            <a:tbl>
              <a:tblPr firstRow="1" firstCol="1" bandRow="1"/>
              <a:tblGrid>
                <a:gridCol w="11811000">
                  <a:extLst>
                    <a:ext uri="{9D8B030D-6E8A-4147-A177-3AD203B41FA5}">
                      <a16:colId xmlns:a16="http://schemas.microsoft.com/office/drawing/2014/main" val="1978014219"/>
                    </a:ext>
                  </a:extLst>
                </a:gridCol>
              </a:tblGrid>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Congenital conditions</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Bicuspid aortic valve </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Turner syndrome</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Coarctation of the aorta</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Complex congenital heart defects (tetralogy of Fallot, transposition of the great vessels, truncus arteriosus)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769494"/>
                  </a:ext>
                </a:extLst>
              </a:tr>
              <a:tr h="0">
                <a:tc>
                  <a:txBody>
                    <a:bodyPr/>
                    <a:lstStyle/>
                    <a:p>
                      <a:pPr marL="0" marR="0">
                        <a:lnSpc>
                          <a:spcPct val="200000"/>
                        </a:lnSpc>
                        <a:spcBef>
                          <a:spcPts val="0"/>
                        </a:spcBef>
                        <a:spcAft>
                          <a:spcPts val="0"/>
                        </a:spcAft>
                      </a:pPr>
                      <a:r>
                        <a:rPr lang="en-US" sz="2000" dirty="0">
                          <a:solidFill>
                            <a:srgbClr val="000000"/>
                          </a:solidFill>
                          <a:effectLst/>
                          <a:latin typeface="Times New Roman" panose="02020603050405020304" pitchFamily="18" charset="0"/>
                          <a:ea typeface="Arial Unicode MS"/>
                        </a:rPr>
                        <a:t>Hypertension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649887"/>
                  </a:ext>
                </a:extLst>
              </a:tr>
              <a:tr h="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Atherosclerosis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90234"/>
                  </a:ext>
                </a:extLst>
              </a:tr>
              <a:tr h="0">
                <a:tc>
                  <a:txBody>
                    <a:bodyPr/>
                    <a:lstStyle/>
                    <a:p>
                      <a:pPr marL="0" marR="0">
                        <a:lnSpc>
                          <a:spcPct val="200000"/>
                        </a:lnSpc>
                        <a:spcBef>
                          <a:spcPts val="0"/>
                        </a:spcBef>
                        <a:spcAft>
                          <a:spcPts val="0"/>
                        </a:spcAft>
                      </a:pPr>
                      <a:r>
                        <a:rPr lang="en-US" sz="2000" dirty="0">
                          <a:solidFill>
                            <a:srgbClr val="000000"/>
                          </a:solidFill>
                          <a:effectLst/>
                          <a:latin typeface="Times New Roman" panose="02020603050405020304" pitchFamily="18" charset="0"/>
                          <a:ea typeface="Arial Unicode MS"/>
                        </a:rPr>
                        <a:t>Degenerative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216151"/>
                  </a:ext>
                </a:extLst>
              </a:tr>
              <a:tr h="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Previous aortic dissection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649269"/>
                  </a:ext>
                </a:extLst>
              </a:tr>
            </a:tbl>
          </a:graphicData>
        </a:graphic>
      </p:graphicFrame>
      <p:sp>
        <p:nvSpPr>
          <p:cNvPr id="7" name="TextBox 6">
            <a:extLst>
              <a:ext uri="{FF2B5EF4-FFF2-40B4-BE49-F238E27FC236}">
                <a16:creationId xmlns:a16="http://schemas.microsoft.com/office/drawing/2014/main" id="{E08A1502-ABEB-2F27-EB51-405498C616B7}"/>
              </a:ext>
            </a:extLst>
          </p:cNvPr>
          <p:cNvSpPr txBox="1"/>
          <p:nvPr/>
        </p:nvSpPr>
        <p:spPr>
          <a:xfrm>
            <a:off x="4624385" y="914348"/>
            <a:ext cx="5381627" cy="523220"/>
          </a:xfrm>
          <a:prstGeom prst="rect">
            <a:avLst/>
          </a:prstGeom>
          <a:noFill/>
        </p:spPr>
        <p:txBody>
          <a:bodyPr wrap="square">
            <a:spAutoFit/>
          </a:bodyPr>
          <a:lstStyle/>
          <a:p>
            <a:r>
              <a:rPr lang="en-US" sz="2800" b="1" dirty="0">
                <a:latin typeface="Lub Dub Medium" panose="020B0603030403020204" pitchFamily="34" charset="0"/>
              </a:rPr>
              <a:t>Table 6. Cause of TAA (</a:t>
            </a:r>
            <a:r>
              <a:rPr lang="en-US" sz="2800" b="1" dirty="0" err="1">
                <a:latin typeface="Lub Dub Medium" panose="020B0603030403020204" pitchFamily="34" charset="0"/>
              </a:rPr>
              <a:t>con’t</a:t>
            </a:r>
            <a:r>
              <a:rPr lang="en-US" sz="2800" b="1" dirty="0">
                <a:latin typeface="Lub Dub Medium" panose="020B0603030403020204" pitchFamily="34" charset="0"/>
              </a:rPr>
              <a:t>.)</a:t>
            </a:r>
          </a:p>
        </p:txBody>
      </p:sp>
    </p:spTree>
    <p:extLst>
      <p:ext uri="{BB962C8B-B14F-4D97-AF65-F5344CB8AC3E}">
        <p14:creationId xmlns:p14="http://schemas.microsoft.com/office/powerpoint/2010/main" val="1184250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47</a:t>
            </a:fld>
            <a:endParaRPr lang="en-US"/>
          </a:p>
        </p:txBody>
      </p:sp>
      <p:sp>
        <p:nvSpPr>
          <p:cNvPr id="7" name="TextBox 6">
            <a:extLst>
              <a:ext uri="{FF2B5EF4-FFF2-40B4-BE49-F238E27FC236}">
                <a16:creationId xmlns:a16="http://schemas.microsoft.com/office/drawing/2014/main" id="{1255C56D-55A1-42FC-E618-79199625BA83}"/>
              </a:ext>
            </a:extLst>
          </p:cNvPr>
          <p:cNvSpPr txBox="1"/>
          <p:nvPr/>
        </p:nvSpPr>
        <p:spPr>
          <a:xfrm>
            <a:off x="4624385" y="919601"/>
            <a:ext cx="5381627" cy="523220"/>
          </a:xfrm>
          <a:prstGeom prst="rect">
            <a:avLst/>
          </a:prstGeom>
          <a:noFill/>
        </p:spPr>
        <p:txBody>
          <a:bodyPr wrap="square">
            <a:spAutoFit/>
          </a:bodyPr>
          <a:lstStyle/>
          <a:p>
            <a:r>
              <a:rPr lang="en-US" sz="2800" b="1">
                <a:latin typeface="Lub Dub Medium" panose="020B0603030403020204" pitchFamily="34" charset="0"/>
              </a:rPr>
              <a:t>Table 6. Cause of TAA (con’t.)</a:t>
            </a:r>
          </a:p>
        </p:txBody>
      </p:sp>
      <p:graphicFrame>
        <p:nvGraphicFramePr>
          <p:cNvPr id="2" name="Table 1">
            <a:extLst>
              <a:ext uri="{FF2B5EF4-FFF2-40B4-BE49-F238E27FC236}">
                <a16:creationId xmlns:a16="http://schemas.microsoft.com/office/drawing/2014/main" id="{C8F5B515-7784-47BE-6E53-236078404D93}"/>
              </a:ext>
            </a:extLst>
          </p:cNvPr>
          <p:cNvGraphicFramePr>
            <a:graphicFrameLocks noGrp="1"/>
          </p:cNvGraphicFramePr>
          <p:nvPr>
            <p:extLst>
              <p:ext uri="{D42A27DB-BD31-4B8C-83A1-F6EECF244321}">
                <p14:modId xmlns:p14="http://schemas.microsoft.com/office/powerpoint/2010/main" val="717610087"/>
              </p:ext>
            </p:extLst>
          </p:nvPr>
        </p:nvGraphicFramePr>
        <p:xfrm>
          <a:off x="2332036" y="1815750"/>
          <a:ext cx="9966326" cy="4598100"/>
        </p:xfrm>
        <a:graphic>
          <a:graphicData uri="http://schemas.openxmlformats.org/drawingml/2006/table">
            <a:tbl>
              <a:tblPr firstRow="1" firstCol="1" bandRow="1"/>
              <a:tblGrid>
                <a:gridCol w="9966326">
                  <a:extLst>
                    <a:ext uri="{9D8B030D-6E8A-4147-A177-3AD203B41FA5}">
                      <a16:colId xmlns:a16="http://schemas.microsoft.com/office/drawing/2014/main" val="833280038"/>
                    </a:ext>
                  </a:extLst>
                </a:gridCol>
              </a:tblGrid>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Inflammatory aortitis</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Giant cell arteritis</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Takayasu arteritis</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Behçet disease</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rPr>
                        <a:t>Immunoglobulin G4</a:t>
                      </a:r>
                      <a:r>
                        <a:rPr lang="en-US" sz="2000">
                          <a:solidFill>
                            <a:srgbClr val="000000"/>
                          </a:solidFill>
                          <a:effectLst/>
                          <a:latin typeface="Times New Roman" panose="02020603050405020304" pitchFamily="18" charset="0"/>
                          <a:ea typeface="Arial Unicode MS"/>
                        </a:rPr>
                        <a:t>-related disease, </a:t>
                      </a:r>
                      <a:r>
                        <a:rPr lang="en-US" sz="2000">
                          <a:solidFill>
                            <a:srgbClr val="000000"/>
                          </a:solidFill>
                          <a:effectLst/>
                          <a:latin typeface="Times New Roman" panose="02020603050405020304" pitchFamily="18" charset="0"/>
                          <a:ea typeface="Times New Roman" panose="02020603050405020304" pitchFamily="18" charset="0"/>
                        </a:rPr>
                        <a:t>a</a:t>
                      </a:r>
                      <a:r>
                        <a:rPr lang="en-US" sz="2000">
                          <a:solidFill>
                            <a:srgbClr val="202124"/>
                          </a:solidFill>
                          <a:effectLst/>
                          <a:latin typeface="Times New Roman" panose="02020603050405020304" pitchFamily="18" charset="0"/>
                          <a:ea typeface="Times New Roman" panose="02020603050405020304" pitchFamily="18" charset="0"/>
                        </a:rPr>
                        <a:t>ntineutrophil cytoplasmic antibody</a:t>
                      </a:r>
                      <a:r>
                        <a:rPr lang="en-US" sz="2000">
                          <a:solidFill>
                            <a:srgbClr val="000000"/>
                          </a:solidFill>
                          <a:effectLst/>
                          <a:latin typeface="Times New Roman" panose="02020603050405020304" pitchFamily="18" charset="0"/>
                          <a:ea typeface="Arial Unicode MS"/>
                        </a:rPr>
                        <a:t>-related, sarcoidosis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504099"/>
                  </a:ext>
                </a:extLst>
              </a:tr>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Infectious aortitis</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a:solidFill>
                            <a:srgbClr val="000000"/>
                          </a:solidFill>
                          <a:effectLst/>
                          <a:latin typeface="Times New Roman" panose="02020603050405020304" pitchFamily="18" charset="0"/>
                          <a:ea typeface="Arial Unicode MS"/>
                        </a:rPr>
                        <a:t>Bacterial, fungal, syphilitic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569220"/>
                  </a:ext>
                </a:extLst>
              </a:tr>
              <a:tr h="0">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Arial Unicode MS"/>
                        </a:rPr>
                        <a:t>Previous traumatic aortic injury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375816"/>
                  </a:ext>
                </a:extLst>
              </a:tr>
            </a:tbl>
          </a:graphicData>
        </a:graphic>
      </p:graphicFrame>
    </p:spTree>
    <p:extLst>
      <p:ext uri="{BB962C8B-B14F-4D97-AF65-F5344CB8AC3E}">
        <p14:creationId xmlns:p14="http://schemas.microsoft.com/office/powerpoint/2010/main" val="1404246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48</a:t>
            </a:fld>
            <a:endParaRPr lang="en-US"/>
          </a:p>
        </p:txBody>
      </p:sp>
      <p:sp>
        <p:nvSpPr>
          <p:cNvPr id="5" name="TextBox 4">
            <a:extLst>
              <a:ext uri="{FF2B5EF4-FFF2-40B4-BE49-F238E27FC236}">
                <a16:creationId xmlns:a16="http://schemas.microsoft.com/office/drawing/2014/main" id="{A3CE023E-1DFC-F8BF-4F94-2969F7522A4D}"/>
              </a:ext>
            </a:extLst>
          </p:cNvPr>
          <p:cNvSpPr txBox="1"/>
          <p:nvPr/>
        </p:nvSpPr>
        <p:spPr>
          <a:xfrm>
            <a:off x="3429000" y="382549"/>
            <a:ext cx="7772400" cy="954107"/>
          </a:xfrm>
          <a:prstGeom prst="rect">
            <a:avLst/>
          </a:prstGeom>
          <a:noFill/>
        </p:spPr>
        <p:txBody>
          <a:bodyPr wrap="square">
            <a:spAutoFit/>
          </a:bodyPr>
          <a:lstStyle/>
          <a:p>
            <a:r>
              <a:rPr lang="en-US" sz="2800" b="1">
                <a:latin typeface="Lub Dub Medium" panose="020B0603030403020204" pitchFamily="34" charset="0"/>
              </a:rPr>
              <a:t>Table 7. TAA Syndromes and Conditions Attributable to a Heritable or Genetic Cause</a:t>
            </a:r>
          </a:p>
        </p:txBody>
      </p:sp>
      <p:graphicFrame>
        <p:nvGraphicFramePr>
          <p:cNvPr id="6" name="Table 5">
            <a:extLst>
              <a:ext uri="{FF2B5EF4-FFF2-40B4-BE49-F238E27FC236}">
                <a16:creationId xmlns:a16="http://schemas.microsoft.com/office/drawing/2014/main" id="{5B43737E-2C14-864E-DCC9-980565A14F29}"/>
              </a:ext>
            </a:extLst>
          </p:cNvPr>
          <p:cNvGraphicFramePr>
            <a:graphicFrameLocks noGrp="1"/>
          </p:cNvGraphicFramePr>
          <p:nvPr>
            <p:extLst>
              <p:ext uri="{D42A27DB-BD31-4B8C-83A1-F6EECF244321}">
                <p14:modId xmlns:p14="http://schemas.microsoft.com/office/powerpoint/2010/main" val="2189426899"/>
              </p:ext>
            </p:extLst>
          </p:nvPr>
        </p:nvGraphicFramePr>
        <p:xfrm>
          <a:off x="2360140" y="1538732"/>
          <a:ext cx="10880726" cy="5152136"/>
        </p:xfrm>
        <a:graphic>
          <a:graphicData uri="http://schemas.openxmlformats.org/drawingml/2006/table">
            <a:tbl>
              <a:tblPr firstRow="1" firstCol="1" bandRow="1"/>
              <a:tblGrid>
                <a:gridCol w="2165265">
                  <a:extLst>
                    <a:ext uri="{9D8B030D-6E8A-4147-A177-3AD203B41FA5}">
                      <a16:colId xmlns:a16="http://schemas.microsoft.com/office/drawing/2014/main" val="4220011881"/>
                    </a:ext>
                  </a:extLst>
                </a:gridCol>
                <a:gridCol w="2071690">
                  <a:extLst>
                    <a:ext uri="{9D8B030D-6E8A-4147-A177-3AD203B41FA5}">
                      <a16:colId xmlns:a16="http://schemas.microsoft.com/office/drawing/2014/main" val="2023295023"/>
                    </a:ext>
                  </a:extLst>
                </a:gridCol>
                <a:gridCol w="6643771">
                  <a:extLst>
                    <a:ext uri="{9D8B030D-6E8A-4147-A177-3AD203B41FA5}">
                      <a16:colId xmlns:a16="http://schemas.microsoft.com/office/drawing/2014/main" val="1856684977"/>
                    </a:ext>
                  </a:extLst>
                </a:gridCol>
              </a:tblGrid>
              <a:tr h="0">
                <a:tc>
                  <a:txBody>
                    <a:bodyPr/>
                    <a:lstStyle/>
                    <a:p>
                      <a:pPr marL="0" marR="0" algn="ctr">
                        <a:lnSpc>
                          <a:spcPct val="200000"/>
                        </a:lnSpc>
                        <a:spcBef>
                          <a:spcPts val="60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rPr>
                        <a:t>Condition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60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rPr>
                        <a:t>Gene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60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rPr>
                        <a:t>Clinical Features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142415618"/>
                  </a:ext>
                </a:extLst>
              </a:tr>
              <a:tr h="0">
                <a:tc gridSpan="3">
                  <a:txBody>
                    <a:bodyPr/>
                    <a:lstStyle/>
                    <a:p>
                      <a:pPr marL="0" marR="0">
                        <a:lnSpc>
                          <a:spcPct val="200000"/>
                        </a:lnSpc>
                        <a:spcBef>
                          <a:spcPts val="600"/>
                        </a:spcBef>
                        <a:spcAft>
                          <a:spcPts val="800"/>
                        </a:spcAft>
                      </a:pPr>
                      <a:r>
                        <a:rPr lang="en-US" sz="1800" b="1">
                          <a:effectLst/>
                          <a:latin typeface="Times New Roman" panose="02020603050405020304" pitchFamily="18" charset="0"/>
                          <a:ea typeface="Times New Roman" panose="02020603050405020304" pitchFamily="18" charset="0"/>
                        </a:rPr>
                        <a:t>Syndromic HTAD*</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591148"/>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Marfan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FBN1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Aortic root aneurysm, aortic dissection, TAA, MVP, long bone overgrowth, arachnodactyly, dolichostenomelia, scoliosis, pectus deformities, ectopia lentis, myopia, tall stature, pneumothorax, dural ectasia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93051"/>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Loeys-Dietz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TGFBR1, TGFBR2, SMAD3,† TGFB2, TGFB3</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branch vessel aneurysms, aortic dissection, arterial tortuosity, MVP, craniosynostosis, hypertelorism, bluish sclera, bifid/broad uvula, translucent skin, visible veins, club feet, dural ectasia, and premature osteoarthritis and peripheral neuropathy†</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261520"/>
                  </a:ext>
                </a:extLst>
              </a:tr>
            </a:tbl>
          </a:graphicData>
        </a:graphic>
      </p:graphicFrame>
      <p:sp>
        <p:nvSpPr>
          <p:cNvPr id="7" name="TextBox 6">
            <a:extLst>
              <a:ext uri="{FF2B5EF4-FFF2-40B4-BE49-F238E27FC236}">
                <a16:creationId xmlns:a16="http://schemas.microsoft.com/office/drawing/2014/main" id="{FE55430D-698B-5D01-2A49-9CC10FE4A6C2}"/>
              </a:ext>
            </a:extLst>
          </p:cNvPr>
          <p:cNvSpPr txBox="1"/>
          <p:nvPr/>
        </p:nvSpPr>
        <p:spPr>
          <a:xfrm>
            <a:off x="228600" y="4197878"/>
            <a:ext cx="1965325" cy="2492990"/>
          </a:xfrm>
          <a:prstGeom prst="rect">
            <a:avLst/>
          </a:prstGeom>
          <a:noFill/>
        </p:spPr>
        <p:txBody>
          <a:bodyPr wrap="square">
            <a:spAutoFit/>
          </a:bodyPr>
          <a:lstStyle/>
          <a:p>
            <a:r>
              <a:rPr lang="en-US" sz="1200" b="1">
                <a:latin typeface="Lub Dub Medium" panose="020B0603030403020204" pitchFamily="34" charset="0"/>
              </a:rPr>
              <a:t>*Some individuals with pathogenic variants in a gene that can lead to syndromic HTAD have very few or no syndromic features, and variants in some genes causing syndromic HTAD may also lead to nonsyndromic HTAD. †SMAD3 premature osteoarthritis and peripheral neuropathy.</a:t>
            </a:r>
          </a:p>
        </p:txBody>
      </p:sp>
      <p:sp>
        <p:nvSpPr>
          <p:cNvPr id="8" name="TextBox 7">
            <a:extLst>
              <a:ext uri="{FF2B5EF4-FFF2-40B4-BE49-F238E27FC236}">
                <a16:creationId xmlns:a16="http://schemas.microsoft.com/office/drawing/2014/main" id="{E3C6400E-9BB3-D5BB-92CC-C900F1512887}"/>
              </a:ext>
            </a:extLst>
          </p:cNvPr>
          <p:cNvSpPr txBox="1"/>
          <p:nvPr/>
        </p:nvSpPr>
        <p:spPr>
          <a:xfrm>
            <a:off x="2366319" y="6879956"/>
            <a:ext cx="10968681" cy="646331"/>
          </a:xfrm>
          <a:prstGeom prst="rect">
            <a:avLst/>
          </a:prstGeom>
          <a:noFill/>
        </p:spPr>
        <p:txBody>
          <a:bodyPr wrap="square">
            <a:spAutoFit/>
          </a:bodyPr>
          <a:lstStyle/>
          <a:p>
            <a:r>
              <a:rPr lang="en-US" sz="1200" b="1">
                <a:latin typeface="Lub Dub Medium" panose="020B0603030403020204" pitchFamily="34" charset="0"/>
              </a:rPr>
              <a:t>AAA indicates abdominal aortic aneurysm; AS, aortic stenosis; BAV, bicuspid aortic valve; CAD, coronary artery disease; CoA, coarctation of the aorta; EDS, Ehlers-Danlos syndrome; FTAA, familial thoracic aortic aneurysm (and dissection) syndrome; HTAD, heritable thoracic aortic disease; MV, mitral valve; MVP, mitral valve prolapse; PDA, patent ductus arteriosus; TAA, thoracic aortic aneurysm; and VSD, ventricular septal defect. </a:t>
            </a:r>
          </a:p>
        </p:txBody>
      </p:sp>
    </p:spTree>
    <p:extLst>
      <p:ext uri="{BB962C8B-B14F-4D97-AF65-F5344CB8AC3E}">
        <p14:creationId xmlns:p14="http://schemas.microsoft.com/office/powerpoint/2010/main" val="3735799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49</a:t>
            </a:fld>
            <a:endParaRPr lang="en-US"/>
          </a:p>
        </p:txBody>
      </p:sp>
      <p:graphicFrame>
        <p:nvGraphicFramePr>
          <p:cNvPr id="3" name="Table 2">
            <a:extLst>
              <a:ext uri="{FF2B5EF4-FFF2-40B4-BE49-F238E27FC236}">
                <a16:creationId xmlns:a16="http://schemas.microsoft.com/office/drawing/2014/main" id="{64AEDF0E-29FD-510F-1AE5-CA9C2B190BB1}"/>
              </a:ext>
            </a:extLst>
          </p:cNvPr>
          <p:cNvGraphicFramePr>
            <a:graphicFrameLocks noGrp="1"/>
          </p:cNvGraphicFramePr>
          <p:nvPr>
            <p:extLst>
              <p:ext uri="{D42A27DB-BD31-4B8C-83A1-F6EECF244321}">
                <p14:modId xmlns:p14="http://schemas.microsoft.com/office/powerpoint/2010/main" val="3339663493"/>
              </p:ext>
            </p:extLst>
          </p:nvPr>
        </p:nvGraphicFramePr>
        <p:xfrm>
          <a:off x="1006475" y="1277779"/>
          <a:ext cx="12617450" cy="5152136"/>
        </p:xfrm>
        <a:graphic>
          <a:graphicData uri="http://schemas.openxmlformats.org/drawingml/2006/table">
            <a:tbl>
              <a:tblPr firstRow="1" firstCol="1" bandRow="1"/>
              <a:tblGrid>
                <a:gridCol w="2510873">
                  <a:extLst>
                    <a:ext uri="{9D8B030D-6E8A-4147-A177-3AD203B41FA5}">
                      <a16:colId xmlns:a16="http://schemas.microsoft.com/office/drawing/2014/main" val="32228955"/>
                    </a:ext>
                  </a:extLst>
                </a:gridCol>
                <a:gridCol w="2402362">
                  <a:extLst>
                    <a:ext uri="{9D8B030D-6E8A-4147-A177-3AD203B41FA5}">
                      <a16:colId xmlns:a16="http://schemas.microsoft.com/office/drawing/2014/main" val="3132702297"/>
                    </a:ext>
                  </a:extLst>
                </a:gridCol>
                <a:gridCol w="7704215">
                  <a:extLst>
                    <a:ext uri="{9D8B030D-6E8A-4147-A177-3AD203B41FA5}">
                      <a16:colId xmlns:a16="http://schemas.microsoft.com/office/drawing/2014/main" val="1271872824"/>
                    </a:ext>
                  </a:extLst>
                </a:gridCol>
              </a:tblGrid>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Vascular Ehlers-Danlos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COL3A1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AAA, arterial rupture, aortic dissection, MVP, bowel and uterine rupture, pneumothorax, translucent skin, atrophic scars, small joint hypermobility, easy bruising, carotid-cavernous fistula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927982"/>
                  </a:ext>
                </a:extLst>
              </a:tr>
              <a:tr h="19939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Arterial tortuosity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SLC2A10</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Tortuous large and medium sized arteries, aortic dilation, craniofacial, skin and skeletal features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343013"/>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Shprintzen-Goldberg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SKI</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Craniosynostosis, skeletal features, aortic dilation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587061"/>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Ehlers-Danlos syndrome with periventricular nodular heterotopia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FLNA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X-linked, periventricular nodular heterotopia, TAA, BAV, MV disease, PDA, VSD, seizures, joint hypermobility</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557678"/>
                  </a:ext>
                </a:extLst>
              </a:tr>
            </a:tbl>
          </a:graphicData>
        </a:graphic>
      </p:graphicFrame>
      <p:sp>
        <p:nvSpPr>
          <p:cNvPr id="7" name="TextBox 6">
            <a:extLst>
              <a:ext uri="{FF2B5EF4-FFF2-40B4-BE49-F238E27FC236}">
                <a16:creationId xmlns:a16="http://schemas.microsoft.com/office/drawing/2014/main" id="{361110E3-184A-1EA2-74D8-5F6C09915643}"/>
              </a:ext>
            </a:extLst>
          </p:cNvPr>
          <p:cNvSpPr txBox="1"/>
          <p:nvPr/>
        </p:nvSpPr>
        <p:spPr>
          <a:xfrm>
            <a:off x="609600" y="6536322"/>
            <a:ext cx="5562600" cy="830997"/>
          </a:xfrm>
          <a:prstGeom prst="rect">
            <a:avLst/>
          </a:prstGeom>
          <a:noFill/>
        </p:spPr>
        <p:txBody>
          <a:bodyPr wrap="square">
            <a:spAutoFit/>
          </a:bodyPr>
          <a:lstStyle/>
          <a:p>
            <a:r>
              <a:rPr lang="en-US" sz="1200" b="1">
                <a:latin typeface="Lub Dub Medium" panose="020B0603030403020204" pitchFamily="34" charset="0"/>
              </a:rPr>
              <a:t>*Some individuals with pathogenic variants in a gene that can lead to syndromic HTAD have very few or no syndromic features, and variants in some genes causing syndromic HTAD may also lead to nonsyndromic HTAD. †SMAD3 premature osteoarthritis and peripheral neuropathy.</a:t>
            </a:r>
          </a:p>
        </p:txBody>
      </p:sp>
      <p:sp>
        <p:nvSpPr>
          <p:cNvPr id="8" name="TextBox 7">
            <a:extLst>
              <a:ext uri="{FF2B5EF4-FFF2-40B4-BE49-F238E27FC236}">
                <a16:creationId xmlns:a16="http://schemas.microsoft.com/office/drawing/2014/main" id="{48039A9C-56E5-B376-FA12-92E3104787FB}"/>
              </a:ext>
            </a:extLst>
          </p:cNvPr>
          <p:cNvSpPr txBox="1"/>
          <p:nvPr/>
        </p:nvSpPr>
        <p:spPr>
          <a:xfrm>
            <a:off x="2667000" y="232740"/>
            <a:ext cx="9296400" cy="954107"/>
          </a:xfrm>
          <a:prstGeom prst="rect">
            <a:avLst/>
          </a:prstGeom>
          <a:noFill/>
        </p:spPr>
        <p:txBody>
          <a:bodyPr wrap="square">
            <a:spAutoFit/>
          </a:bodyPr>
          <a:lstStyle/>
          <a:p>
            <a:r>
              <a:rPr lang="en-US" sz="2800" b="1">
                <a:latin typeface="Lub Dub Medium" panose="020B0603030403020204" pitchFamily="34" charset="0"/>
              </a:rPr>
              <a:t>Table 7. TAA Syndromes and Conditions Attributable to a Heritable or Genetic Cause (con’t.)</a:t>
            </a:r>
          </a:p>
        </p:txBody>
      </p:sp>
      <p:sp>
        <p:nvSpPr>
          <p:cNvPr id="6" name="TextBox 5">
            <a:extLst>
              <a:ext uri="{FF2B5EF4-FFF2-40B4-BE49-F238E27FC236}">
                <a16:creationId xmlns:a16="http://schemas.microsoft.com/office/drawing/2014/main" id="{76437C2B-D277-F6A2-D7AE-5334AD9DA9AE}"/>
              </a:ext>
            </a:extLst>
          </p:cNvPr>
          <p:cNvSpPr txBox="1"/>
          <p:nvPr/>
        </p:nvSpPr>
        <p:spPr>
          <a:xfrm>
            <a:off x="6096000" y="6517326"/>
            <a:ext cx="7772400" cy="1015663"/>
          </a:xfrm>
          <a:prstGeom prst="rect">
            <a:avLst/>
          </a:prstGeom>
          <a:noFill/>
        </p:spPr>
        <p:txBody>
          <a:bodyPr wrap="square">
            <a:spAutoFit/>
          </a:bodyPr>
          <a:lstStyle/>
          <a:p>
            <a:r>
              <a:rPr lang="en-US" sz="1200" b="1">
                <a:latin typeface="Lub Dub Medium" panose="020B0603030403020204" pitchFamily="34" charset="0"/>
              </a:rPr>
              <a:t>AAA indicates abdominal aortic aneurysm; AS, aortic stenosis; BAV, bicuspid aortic valve; CAD, coronary artery disease; CoA, coarctation of the aorta; EDS, Ehlers-Danlos syndrome; FTAA, familial thoracic aortic aneurysm (and dissection) syndrome; HTAD, heritable thoracic aortic disease; MV, mitral valve; MVP, mitral valve prolapse; PDA, patent ductus arteriosus; TAA, thoracic aortic aneurysm; and VSD, ventricular septal defect. </a:t>
            </a:r>
          </a:p>
        </p:txBody>
      </p:sp>
    </p:spTree>
    <p:extLst>
      <p:ext uri="{BB962C8B-B14F-4D97-AF65-F5344CB8AC3E}">
        <p14:creationId xmlns:p14="http://schemas.microsoft.com/office/powerpoint/2010/main" val="407083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DBAA3-263D-6915-1A00-901CF353903A}"/>
              </a:ext>
            </a:extLst>
          </p:cNvPr>
          <p:cNvSpPr>
            <a:spLocks noGrp="1"/>
          </p:cNvSpPr>
          <p:nvPr>
            <p:ph type="sldNum" sz="quarter" idx="4"/>
          </p:nvPr>
        </p:nvSpPr>
        <p:spPr/>
        <p:txBody>
          <a:bodyPr/>
          <a:lstStyle/>
          <a:p>
            <a:fld id="{01CD3B2E-BC1C-6C4D-9D91-A67B950EE325}" type="slidenum">
              <a:rPr lang="en-US" smtClean="0"/>
              <a:pPr/>
              <a:t>5</a:t>
            </a:fld>
            <a:endParaRPr lang="en-US"/>
          </a:p>
        </p:txBody>
      </p:sp>
      <p:sp>
        <p:nvSpPr>
          <p:cNvPr id="5" name="Title 2">
            <a:extLst>
              <a:ext uri="{FF2B5EF4-FFF2-40B4-BE49-F238E27FC236}">
                <a16:creationId xmlns:a16="http://schemas.microsoft.com/office/drawing/2014/main" id="{239575D9-C35E-3418-D930-10CE74F145E3}"/>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6" name="TextBox 5">
            <a:extLst>
              <a:ext uri="{FF2B5EF4-FFF2-40B4-BE49-F238E27FC236}">
                <a16:creationId xmlns:a16="http://schemas.microsoft.com/office/drawing/2014/main" id="{5EF9AEA7-6500-E5E3-0B5D-99DC9F1CCE0F}"/>
              </a:ext>
            </a:extLst>
          </p:cNvPr>
          <p:cNvSpPr txBox="1"/>
          <p:nvPr/>
        </p:nvSpPr>
        <p:spPr>
          <a:xfrm>
            <a:off x="2247900" y="2775972"/>
            <a:ext cx="10134600" cy="2677656"/>
          </a:xfrm>
          <a:prstGeom prst="rect">
            <a:avLst/>
          </a:prstGeom>
          <a:noFill/>
        </p:spPr>
        <p:txBody>
          <a:bodyPr wrap="square" rtlCol="0">
            <a:spAutoFit/>
          </a:bodyPr>
          <a:lstStyle/>
          <a:p>
            <a:r>
              <a:rPr lang="en-US" sz="2800">
                <a:latin typeface="Lub Dub Medium" panose="020B0603030403020204" pitchFamily="34" charset="0"/>
              </a:rPr>
              <a:t>1.	Because outcomes for patients with aortic disease are enhanced at programs with higher volumes, experienced practitioners, and extensive management capabilities, Multidisciplinary Aortic Team care is considered in determining the appropriate timing of intervention. </a:t>
            </a:r>
          </a:p>
        </p:txBody>
      </p:sp>
    </p:spTree>
    <p:extLst>
      <p:ext uri="{BB962C8B-B14F-4D97-AF65-F5344CB8AC3E}">
        <p14:creationId xmlns:p14="http://schemas.microsoft.com/office/powerpoint/2010/main" val="1623685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50</a:t>
            </a:fld>
            <a:endParaRPr lang="en-US"/>
          </a:p>
        </p:txBody>
      </p:sp>
      <p:graphicFrame>
        <p:nvGraphicFramePr>
          <p:cNvPr id="6" name="Table 5">
            <a:extLst>
              <a:ext uri="{FF2B5EF4-FFF2-40B4-BE49-F238E27FC236}">
                <a16:creationId xmlns:a16="http://schemas.microsoft.com/office/drawing/2014/main" id="{317D39E9-7D07-12EF-AE7E-C358F3C13A5C}"/>
              </a:ext>
            </a:extLst>
          </p:cNvPr>
          <p:cNvGraphicFramePr>
            <a:graphicFrameLocks noGrp="1"/>
          </p:cNvGraphicFramePr>
          <p:nvPr>
            <p:extLst>
              <p:ext uri="{D42A27DB-BD31-4B8C-83A1-F6EECF244321}">
                <p14:modId xmlns:p14="http://schemas.microsoft.com/office/powerpoint/2010/main" val="4122630240"/>
              </p:ext>
            </p:extLst>
          </p:nvPr>
        </p:nvGraphicFramePr>
        <p:xfrm>
          <a:off x="1006475" y="1371600"/>
          <a:ext cx="12617450" cy="4817872"/>
        </p:xfrm>
        <a:graphic>
          <a:graphicData uri="http://schemas.openxmlformats.org/drawingml/2006/table">
            <a:tbl>
              <a:tblPr firstRow="1" firstCol="1" bandRow="1"/>
              <a:tblGrid>
                <a:gridCol w="2510873">
                  <a:extLst>
                    <a:ext uri="{9D8B030D-6E8A-4147-A177-3AD203B41FA5}">
                      <a16:colId xmlns:a16="http://schemas.microsoft.com/office/drawing/2014/main" val="1610672876"/>
                    </a:ext>
                  </a:extLst>
                </a:gridCol>
                <a:gridCol w="2402362">
                  <a:extLst>
                    <a:ext uri="{9D8B030D-6E8A-4147-A177-3AD203B41FA5}">
                      <a16:colId xmlns:a16="http://schemas.microsoft.com/office/drawing/2014/main" val="3312844482"/>
                    </a:ext>
                  </a:extLst>
                </a:gridCol>
                <a:gridCol w="7704215">
                  <a:extLst>
                    <a:ext uri="{9D8B030D-6E8A-4147-A177-3AD203B41FA5}">
                      <a16:colId xmlns:a16="http://schemas.microsoft.com/office/drawing/2014/main" val="1101464477"/>
                    </a:ext>
                  </a:extLst>
                </a:gridCol>
              </a:tblGrid>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Meester-Loeys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BGN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X-linked, TAA, aortic dissection, MV disease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798222"/>
                  </a:ext>
                </a:extLst>
              </a:tr>
              <a:tr h="0">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LOX</a:t>
                      </a:r>
                      <a:r>
                        <a:rPr lang="en-US" sz="1800">
                          <a:effectLst/>
                          <a:latin typeface="Times New Roman" panose="02020603050405020304" pitchFamily="18" charset="0"/>
                          <a:ea typeface="Times New Roman" panose="02020603050405020304" pitchFamily="18" charset="0"/>
                        </a:rPr>
                        <a:t>-related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LOX</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BAV, aortic dissection, Marfanoid habitus in some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556118"/>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Smooth muscle dysfunction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ACTA2</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a:ea typeface="Times New Roman" panose="02020603050405020304" pitchFamily="18" charset="0"/>
                        </a:rPr>
                        <a:t>TAA, </a:t>
                      </a:r>
                      <a:r>
                        <a:rPr lang="en-US" sz="1800" err="1">
                          <a:effectLst/>
                          <a:latin typeface="Times New Roman"/>
                          <a:ea typeface="Times New Roman" panose="02020603050405020304" pitchFamily="18" charset="0"/>
                        </a:rPr>
                        <a:t>moyamoya</a:t>
                      </a:r>
                      <a:r>
                        <a:rPr lang="en-US" sz="1800">
                          <a:effectLst/>
                          <a:latin typeface="Times New Roman"/>
                          <a:ea typeface="Times New Roman" panose="02020603050405020304" pitchFamily="18" charset="0"/>
                        </a:rPr>
                        <a:t>-like cerebrovascular disease, pulmonary hypertension, pulmonary disease, hypoperistalsis, hypotonic bladder, congenital mydriasis</a:t>
                      </a:r>
                      <a:endParaRPr lang="en-US" sz="1800" baseline="3000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021559"/>
                  </a:ext>
                </a:extLst>
              </a:tr>
              <a:tr h="0">
                <a:tc gridSpan="3">
                  <a:txBody>
                    <a:bodyPr/>
                    <a:lstStyle/>
                    <a:p>
                      <a:pPr marL="0" marR="0">
                        <a:lnSpc>
                          <a:spcPct val="200000"/>
                        </a:lnSpc>
                        <a:spcBef>
                          <a:spcPts val="600"/>
                        </a:spcBef>
                        <a:spcAft>
                          <a:spcPts val="800"/>
                        </a:spcAft>
                      </a:pPr>
                      <a:r>
                        <a:rPr lang="en-US" sz="1800" b="1">
                          <a:effectLst/>
                          <a:latin typeface="Times New Roman" panose="02020603050405020304" pitchFamily="18" charset="0"/>
                          <a:ea typeface="Times New Roman" panose="02020603050405020304" pitchFamily="18" charset="0"/>
                        </a:rPr>
                        <a:t>Nonsyndromic HTAD (Familial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5880710"/>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ACTA2</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 premature CAD and moyamoya-like cerebrovascular disease, livedo reticularis, iris flocculi</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750927"/>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MYH11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 PDA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077555"/>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MYLK</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Aortic dissection at relatively small aortic size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316839"/>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PRKG1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Aortic dissection at young ages at small aortic sizes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337121"/>
                  </a:ext>
                </a:extLst>
              </a:tr>
            </a:tbl>
          </a:graphicData>
        </a:graphic>
      </p:graphicFrame>
      <p:sp>
        <p:nvSpPr>
          <p:cNvPr id="7" name="TextBox 6">
            <a:extLst>
              <a:ext uri="{FF2B5EF4-FFF2-40B4-BE49-F238E27FC236}">
                <a16:creationId xmlns:a16="http://schemas.microsoft.com/office/drawing/2014/main" id="{4AD3F867-FF44-87BD-11EC-13932D5791F9}"/>
              </a:ext>
            </a:extLst>
          </p:cNvPr>
          <p:cNvSpPr txBox="1"/>
          <p:nvPr/>
        </p:nvSpPr>
        <p:spPr>
          <a:xfrm>
            <a:off x="973524" y="6350168"/>
            <a:ext cx="4937125" cy="1015663"/>
          </a:xfrm>
          <a:prstGeom prst="rect">
            <a:avLst/>
          </a:prstGeom>
          <a:noFill/>
        </p:spPr>
        <p:txBody>
          <a:bodyPr wrap="square">
            <a:spAutoFit/>
          </a:bodyPr>
          <a:lstStyle/>
          <a:p>
            <a:r>
              <a:rPr lang="en-US" sz="1200" b="1">
                <a:latin typeface="Lub Dub Medium" panose="020B0603030403020204" pitchFamily="34" charset="0"/>
              </a:rPr>
              <a:t>*Some individuals with pathogenic variants in a gene that can lead to syndromic HTAD have very few or no syndromic features, and variants in some genes causing syndromic HTAD may also lead to nonsyndromic HTAD. †SMAD3 premature osteoarthritis and peripheral neuropathy.</a:t>
            </a:r>
          </a:p>
        </p:txBody>
      </p:sp>
      <p:sp>
        <p:nvSpPr>
          <p:cNvPr id="8" name="TextBox 7">
            <a:extLst>
              <a:ext uri="{FF2B5EF4-FFF2-40B4-BE49-F238E27FC236}">
                <a16:creationId xmlns:a16="http://schemas.microsoft.com/office/drawing/2014/main" id="{FDCDE0D5-0709-DE1D-F34B-F8FAB8CAE6A5}"/>
              </a:ext>
            </a:extLst>
          </p:cNvPr>
          <p:cNvSpPr txBox="1"/>
          <p:nvPr/>
        </p:nvSpPr>
        <p:spPr>
          <a:xfrm>
            <a:off x="2667000" y="304800"/>
            <a:ext cx="9296400" cy="954107"/>
          </a:xfrm>
          <a:prstGeom prst="rect">
            <a:avLst/>
          </a:prstGeom>
          <a:noFill/>
        </p:spPr>
        <p:txBody>
          <a:bodyPr wrap="square">
            <a:spAutoFit/>
          </a:bodyPr>
          <a:lstStyle/>
          <a:p>
            <a:r>
              <a:rPr lang="en-US" sz="2800" b="1">
                <a:latin typeface="Lub Dub Medium" panose="020B0603030403020204" pitchFamily="34" charset="0"/>
              </a:rPr>
              <a:t>Table 7. TAA Syndromes and Conditions Attributable to a Heritable or Genetic Cause (con’t.)</a:t>
            </a:r>
          </a:p>
        </p:txBody>
      </p:sp>
      <p:sp>
        <p:nvSpPr>
          <p:cNvPr id="9" name="TextBox 8">
            <a:extLst>
              <a:ext uri="{FF2B5EF4-FFF2-40B4-BE49-F238E27FC236}">
                <a16:creationId xmlns:a16="http://schemas.microsoft.com/office/drawing/2014/main" id="{A0A3BC58-64A7-64D2-D3C2-3455B38E46E3}"/>
              </a:ext>
            </a:extLst>
          </p:cNvPr>
          <p:cNvSpPr txBox="1"/>
          <p:nvPr/>
        </p:nvSpPr>
        <p:spPr>
          <a:xfrm>
            <a:off x="5913308" y="6302165"/>
            <a:ext cx="7772400" cy="1015663"/>
          </a:xfrm>
          <a:prstGeom prst="rect">
            <a:avLst/>
          </a:prstGeom>
          <a:noFill/>
        </p:spPr>
        <p:txBody>
          <a:bodyPr wrap="square">
            <a:spAutoFit/>
          </a:bodyPr>
          <a:lstStyle/>
          <a:p>
            <a:r>
              <a:rPr lang="en-US" sz="1200" b="1">
                <a:latin typeface="Lub Dub Medium" panose="020B0603030403020204" pitchFamily="34" charset="0"/>
              </a:rPr>
              <a:t>AAA indicates abdominal aortic aneurysm; AS, aortic stenosis; BAV, bicuspid aortic valve; CAD, coronary artery disease; CoA, coarctation of the aorta; EDS, Ehlers-Danlos syndrome; FTAA, familial thoracic aortic aneurysm (and dissection) syndrome; HTAD, heritable thoracic aortic disease; MV, mitral valve; MVP, mitral valve prolapse; PDA, patent ductus arteriosus; TAA, thoracic aortic aneurysm; and VSD, ventricular septal defect. </a:t>
            </a:r>
          </a:p>
        </p:txBody>
      </p:sp>
    </p:spTree>
    <p:extLst>
      <p:ext uri="{BB962C8B-B14F-4D97-AF65-F5344CB8AC3E}">
        <p14:creationId xmlns:p14="http://schemas.microsoft.com/office/powerpoint/2010/main" val="1843840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51</a:t>
            </a:fld>
            <a:endParaRPr lang="en-US"/>
          </a:p>
        </p:txBody>
      </p:sp>
      <p:graphicFrame>
        <p:nvGraphicFramePr>
          <p:cNvPr id="3" name="Table 2">
            <a:extLst>
              <a:ext uri="{FF2B5EF4-FFF2-40B4-BE49-F238E27FC236}">
                <a16:creationId xmlns:a16="http://schemas.microsoft.com/office/drawing/2014/main" id="{1CC02B75-85B6-4748-1C43-BBC8935B2F18}"/>
              </a:ext>
            </a:extLst>
          </p:cNvPr>
          <p:cNvGraphicFramePr>
            <a:graphicFrameLocks noGrp="1"/>
          </p:cNvGraphicFramePr>
          <p:nvPr>
            <p:extLst>
              <p:ext uri="{D42A27DB-BD31-4B8C-83A1-F6EECF244321}">
                <p14:modId xmlns:p14="http://schemas.microsoft.com/office/powerpoint/2010/main" val="2095619090"/>
              </p:ext>
            </p:extLst>
          </p:nvPr>
        </p:nvGraphicFramePr>
        <p:xfrm>
          <a:off x="1608137" y="2057400"/>
          <a:ext cx="11414125" cy="3339084"/>
        </p:xfrm>
        <a:graphic>
          <a:graphicData uri="http://schemas.openxmlformats.org/drawingml/2006/table">
            <a:tbl>
              <a:tblPr firstRow="1" firstCol="1" bandRow="1"/>
              <a:tblGrid>
                <a:gridCol w="2271411">
                  <a:extLst>
                    <a:ext uri="{9D8B030D-6E8A-4147-A177-3AD203B41FA5}">
                      <a16:colId xmlns:a16="http://schemas.microsoft.com/office/drawing/2014/main" val="464209311"/>
                    </a:ext>
                  </a:extLst>
                </a:gridCol>
                <a:gridCol w="2173249">
                  <a:extLst>
                    <a:ext uri="{9D8B030D-6E8A-4147-A177-3AD203B41FA5}">
                      <a16:colId xmlns:a16="http://schemas.microsoft.com/office/drawing/2014/main" val="2283914130"/>
                    </a:ext>
                  </a:extLst>
                </a:gridCol>
                <a:gridCol w="6969465">
                  <a:extLst>
                    <a:ext uri="{9D8B030D-6E8A-4147-A177-3AD203B41FA5}">
                      <a16:colId xmlns:a16="http://schemas.microsoft.com/office/drawing/2014/main" val="553500663"/>
                    </a:ext>
                  </a:extLst>
                </a:gridCol>
              </a:tblGrid>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MAT2A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 BAV</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217601"/>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MFAP5</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 skeletal features may be present</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885307"/>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FOXE3</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354480"/>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THSD4</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TAA, aortic dissection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420743"/>
                  </a:ext>
                </a:extLst>
              </a:tr>
              <a:tr h="0">
                <a:tc gridSpan="3">
                  <a:txBody>
                    <a:bodyPr/>
                    <a:lstStyle/>
                    <a:p>
                      <a:pPr marL="0" marR="0">
                        <a:lnSpc>
                          <a:spcPct val="200000"/>
                        </a:lnSpc>
                        <a:spcBef>
                          <a:spcPts val="600"/>
                        </a:spcBef>
                        <a:spcAft>
                          <a:spcPts val="800"/>
                        </a:spcAft>
                      </a:pPr>
                      <a:r>
                        <a:rPr lang="en-US" sz="1800" b="1">
                          <a:effectLst/>
                          <a:latin typeface="Times New Roman" panose="02020603050405020304" pitchFamily="18" charset="0"/>
                          <a:ea typeface="Times New Roman" panose="02020603050405020304" pitchFamily="18" charset="0"/>
                        </a:rPr>
                        <a:t>Bicuspid Aortic Valve–Associated Ascending Aortic Aneurysm</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106572"/>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Familial BAV/AS and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NOTCH1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Aortic valve stenosis,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12310"/>
                  </a:ext>
                </a:extLst>
              </a:tr>
            </a:tbl>
          </a:graphicData>
        </a:graphic>
      </p:graphicFrame>
      <p:sp>
        <p:nvSpPr>
          <p:cNvPr id="7" name="TextBox 6">
            <a:extLst>
              <a:ext uri="{FF2B5EF4-FFF2-40B4-BE49-F238E27FC236}">
                <a16:creationId xmlns:a16="http://schemas.microsoft.com/office/drawing/2014/main" id="{F731D6ED-CEB8-3B2E-2519-E686CCAA266F}"/>
              </a:ext>
            </a:extLst>
          </p:cNvPr>
          <p:cNvSpPr txBox="1"/>
          <p:nvPr/>
        </p:nvSpPr>
        <p:spPr>
          <a:xfrm>
            <a:off x="1608136" y="5552952"/>
            <a:ext cx="11117263" cy="461665"/>
          </a:xfrm>
          <a:prstGeom prst="rect">
            <a:avLst/>
          </a:prstGeom>
          <a:noFill/>
        </p:spPr>
        <p:txBody>
          <a:bodyPr wrap="square">
            <a:spAutoFit/>
          </a:bodyPr>
          <a:lstStyle/>
          <a:p>
            <a:r>
              <a:rPr lang="en-US" sz="1200" b="1">
                <a:latin typeface="Lub Dub Medium" panose="020B0603030403020204" pitchFamily="34" charset="0"/>
              </a:rPr>
              <a:t>*Some individuals with pathogenic variants in a gene that can lead to syndromic HTAD have very few or no syndromic features, and variants in some genes causing syndromic HTAD may also lead to nonsyndromic HTAD. †SMAD3 premature osteoarthritis and peripheral neuropathy.</a:t>
            </a:r>
          </a:p>
        </p:txBody>
      </p:sp>
      <p:sp>
        <p:nvSpPr>
          <p:cNvPr id="8" name="TextBox 7">
            <a:extLst>
              <a:ext uri="{FF2B5EF4-FFF2-40B4-BE49-F238E27FC236}">
                <a16:creationId xmlns:a16="http://schemas.microsoft.com/office/drawing/2014/main" id="{C0E59EB0-EDA4-4C64-CE62-2D511912E564}"/>
              </a:ext>
            </a:extLst>
          </p:cNvPr>
          <p:cNvSpPr txBox="1"/>
          <p:nvPr/>
        </p:nvSpPr>
        <p:spPr>
          <a:xfrm>
            <a:off x="2666999" y="971539"/>
            <a:ext cx="9296400" cy="954107"/>
          </a:xfrm>
          <a:prstGeom prst="rect">
            <a:avLst/>
          </a:prstGeom>
          <a:noFill/>
        </p:spPr>
        <p:txBody>
          <a:bodyPr wrap="square">
            <a:spAutoFit/>
          </a:bodyPr>
          <a:lstStyle/>
          <a:p>
            <a:r>
              <a:rPr lang="en-US" sz="2800" b="1">
                <a:latin typeface="Lub Dub Medium" panose="020B0603030403020204" pitchFamily="34" charset="0"/>
              </a:rPr>
              <a:t>Table 7. TAA Syndromes and Conditions Attributable to a Heritable or Genetic Cause (con’t.)</a:t>
            </a:r>
          </a:p>
        </p:txBody>
      </p:sp>
      <p:sp>
        <p:nvSpPr>
          <p:cNvPr id="6" name="TextBox 5">
            <a:extLst>
              <a:ext uri="{FF2B5EF4-FFF2-40B4-BE49-F238E27FC236}">
                <a16:creationId xmlns:a16="http://schemas.microsoft.com/office/drawing/2014/main" id="{D1E94A87-B1D8-9505-E919-F297FCACC7B1}"/>
              </a:ext>
            </a:extLst>
          </p:cNvPr>
          <p:cNvSpPr txBox="1"/>
          <p:nvPr/>
        </p:nvSpPr>
        <p:spPr>
          <a:xfrm>
            <a:off x="1612254" y="6400800"/>
            <a:ext cx="11410008" cy="646331"/>
          </a:xfrm>
          <a:prstGeom prst="rect">
            <a:avLst/>
          </a:prstGeom>
          <a:noFill/>
        </p:spPr>
        <p:txBody>
          <a:bodyPr wrap="square">
            <a:spAutoFit/>
          </a:bodyPr>
          <a:lstStyle/>
          <a:p>
            <a:r>
              <a:rPr lang="en-US" sz="1200" b="1">
                <a:latin typeface="Lub Dub Medium" panose="020B0603030403020204" pitchFamily="34" charset="0"/>
              </a:rPr>
              <a:t>AAA indicates abdominal aortic aneurysm; AS, aortic stenosis; BAV, bicuspid aortic valve; CAD, coronary artery disease; CoA, coarctation of the aorta; EDS, Ehlers-Danlos syndrome; FTAA, familial thoracic aortic aneurysm (and dissection) syndrome; HTAD, heritable thoracic aortic disease; MV, mitral valve; MVP, mitral valve prolapse; PDA, patent ductus arteriosus; TAA, thoracic aortic aneurysm; and VSD, ventricular septal defect. </a:t>
            </a:r>
          </a:p>
        </p:txBody>
      </p:sp>
    </p:spTree>
    <p:extLst>
      <p:ext uri="{BB962C8B-B14F-4D97-AF65-F5344CB8AC3E}">
        <p14:creationId xmlns:p14="http://schemas.microsoft.com/office/powerpoint/2010/main" val="3747680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52</a:t>
            </a:fld>
            <a:endParaRPr lang="en-US"/>
          </a:p>
        </p:txBody>
      </p:sp>
      <p:graphicFrame>
        <p:nvGraphicFramePr>
          <p:cNvPr id="5" name="Table 4">
            <a:extLst>
              <a:ext uri="{FF2B5EF4-FFF2-40B4-BE49-F238E27FC236}">
                <a16:creationId xmlns:a16="http://schemas.microsoft.com/office/drawing/2014/main" id="{D88F191B-CB34-2F4E-F101-512D641362F0}"/>
              </a:ext>
            </a:extLst>
          </p:cNvPr>
          <p:cNvGraphicFramePr>
            <a:graphicFrameLocks noGrp="1"/>
          </p:cNvGraphicFramePr>
          <p:nvPr>
            <p:extLst>
              <p:ext uri="{D42A27DB-BD31-4B8C-83A1-F6EECF244321}">
                <p14:modId xmlns:p14="http://schemas.microsoft.com/office/powerpoint/2010/main" val="4039350512"/>
              </p:ext>
            </p:extLst>
          </p:nvPr>
        </p:nvGraphicFramePr>
        <p:xfrm>
          <a:off x="1006475" y="2133600"/>
          <a:ext cx="12617450" cy="3041142"/>
        </p:xfrm>
        <a:graphic>
          <a:graphicData uri="http://schemas.openxmlformats.org/drawingml/2006/table">
            <a:tbl>
              <a:tblPr firstRow="1" firstCol="1" bandRow="1"/>
              <a:tblGrid>
                <a:gridCol w="2510873">
                  <a:extLst>
                    <a:ext uri="{9D8B030D-6E8A-4147-A177-3AD203B41FA5}">
                      <a16:colId xmlns:a16="http://schemas.microsoft.com/office/drawing/2014/main" val="1162488831"/>
                    </a:ext>
                  </a:extLst>
                </a:gridCol>
                <a:gridCol w="2402362">
                  <a:extLst>
                    <a:ext uri="{9D8B030D-6E8A-4147-A177-3AD203B41FA5}">
                      <a16:colId xmlns:a16="http://schemas.microsoft.com/office/drawing/2014/main" val="3505934160"/>
                    </a:ext>
                  </a:extLst>
                </a:gridCol>
                <a:gridCol w="7704215">
                  <a:extLst>
                    <a:ext uri="{9D8B030D-6E8A-4147-A177-3AD203B41FA5}">
                      <a16:colId xmlns:a16="http://schemas.microsoft.com/office/drawing/2014/main" val="3370223146"/>
                    </a:ext>
                  </a:extLst>
                </a:gridCol>
              </a:tblGrid>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BAV with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TGFBR2, MAT2A, GATA5, SMAD6, LOX, ROBO4, TBX20</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Syndromic and nonsyndromic HTAD and FTAA with an increased frequency of BAV</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202693"/>
                  </a:ext>
                </a:extLst>
              </a:tr>
              <a:tr h="0">
                <a:tc gridSpan="3">
                  <a:txBody>
                    <a:bodyPr/>
                    <a:lstStyle/>
                    <a:p>
                      <a:pPr marL="0" marR="0">
                        <a:lnSpc>
                          <a:spcPct val="200000"/>
                        </a:lnSpc>
                        <a:spcBef>
                          <a:spcPts val="600"/>
                        </a:spcBef>
                        <a:spcAft>
                          <a:spcPts val="800"/>
                        </a:spcAft>
                      </a:pPr>
                      <a:r>
                        <a:rPr lang="en-US" sz="1800" b="1">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0328536"/>
                  </a:ext>
                </a:extLst>
              </a:tr>
              <a:tr h="0">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Turner syndrome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i="1">
                          <a:effectLst/>
                          <a:latin typeface="Times New Roman" panose="02020603050405020304" pitchFamily="18" charset="0"/>
                          <a:ea typeface="Times New Roman" panose="02020603050405020304" pitchFamily="18" charset="0"/>
                        </a:rPr>
                        <a:t>XO, Xp</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800"/>
                        </a:spcAft>
                      </a:pPr>
                      <a:r>
                        <a:rPr lang="en-US" sz="1800">
                          <a:effectLst/>
                          <a:latin typeface="Times New Roman" panose="02020603050405020304" pitchFamily="18" charset="0"/>
                          <a:ea typeface="Times New Roman" panose="02020603050405020304" pitchFamily="18" charset="0"/>
                        </a:rPr>
                        <a:t>BAV, CoA, TAA, aortic dissection, short stature, lymphedema, webbed neck, premature ovarian failure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332208"/>
                  </a:ext>
                </a:extLst>
              </a:tr>
            </a:tbl>
          </a:graphicData>
        </a:graphic>
      </p:graphicFrame>
      <p:sp>
        <p:nvSpPr>
          <p:cNvPr id="7" name="TextBox 6">
            <a:extLst>
              <a:ext uri="{FF2B5EF4-FFF2-40B4-BE49-F238E27FC236}">
                <a16:creationId xmlns:a16="http://schemas.microsoft.com/office/drawing/2014/main" id="{9A177DD1-F1DC-600D-8A65-8D0EBE7AB92D}"/>
              </a:ext>
            </a:extLst>
          </p:cNvPr>
          <p:cNvSpPr txBox="1"/>
          <p:nvPr/>
        </p:nvSpPr>
        <p:spPr>
          <a:xfrm>
            <a:off x="1006474" y="5371873"/>
            <a:ext cx="12617449" cy="461665"/>
          </a:xfrm>
          <a:prstGeom prst="rect">
            <a:avLst/>
          </a:prstGeom>
          <a:noFill/>
        </p:spPr>
        <p:txBody>
          <a:bodyPr wrap="square">
            <a:spAutoFit/>
          </a:bodyPr>
          <a:lstStyle/>
          <a:p>
            <a:r>
              <a:rPr lang="en-US" sz="1200" b="1">
                <a:latin typeface="Lub Dub Medium" panose="020B0603030403020204" pitchFamily="34" charset="0"/>
              </a:rPr>
              <a:t>*Some individuals with pathogenic variants in a gene that can lead to syndromic HTAD have very few or no syndromic features, and variants in some genes causing syndromic HTAD may also lead to nonsyndromic HTAD. †SMAD3 premature osteoarthritis and peripheral neuropathy.</a:t>
            </a:r>
          </a:p>
        </p:txBody>
      </p:sp>
      <p:sp>
        <p:nvSpPr>
          <p:cNvPr id="8" name="TextBox 7">
            <a:extLst>
              <a:ext uri="{FF2B5EF4-FFF2-40B4-BE49-F238E27FC236}">
                <a16:creationId xmlns:a16="http://schemas.microsoft.com/office/drawing/2014/main" id="{9D8C315A-642E-DBE1-7326-1B3A6E0211A2}"/>
              </a:ext>
            </a:extLst>
          </p:cNvPr>
          <p:cNvSpPr txBox="1"/>
          <p:nvPr/>
        </p:nvSpPr>
        <p:spPr>
          <a:xfrm>
            <a:off x="2667000" y="990600"/>
            <a:ext cx="9296400" cy="954107"/>
          </a:xfrm>
          <a:prstGeom prst="rect">
            <a:avLst/>
          </a:prstGeom>
          <a:noFill/>
        </p:spPr>
        <p:txBody>
          <a:bodyPr wrap="square">
            <a:spAutoFit/>
          </a:bodyPr>
          <a:lstStyle/>
          <a:p>
            <a:r>
              <a:rPr lang="en-US" sz="2800" b="1">
                <a:latin typeface="Lub Dub Medium" panose="020B0603030403020204" pitchFamily="34" charset="0"/>
              </a:rPr>
              <a:t>Table 7. TAA Syndromes and Conditions Attributable to a Heritable or Genetic Cause (con’t.)</a:t>
            </a:r>
          </a:p>
        </p:txBody>
      </p:sp>
      <p:sp>
        <p:nvSpPr>
          <p:cNvPr id="6" name="TextBox 5">
            <a:extLst>
              <a:ext uri="{FF2B5EF4-FFF2-40B4-BE49-F238E27FC236}">
                <a16:creationId xmlns:a16="http://schemas.microsoft.com/office/drawing/2014/main" id="{466787D8-AA22-8CF5-CE96-A855A6595A13}"/>
              </a:ext>
            </a:extLst>
          </p:cNvPr>
          <p:cNvSpPr txBox="1"/>
          <p:nvPr/>
        </p:nvSpPr>
        <p:spPr>
          <a:xfrm>
            <a:off x="1006474" y="6223337"/>
            <a:ext cx="12617448" cy="646331"/>
          </a:xfrm>
          <a:prstGeom prst="rect">
            <a:avLst/>
          </a:prstGeom>
          <a:noFill/>
        </p:spPr>
        <p:txBody>
          <a:bodyPr wrap="square">
            <a:spAutoFit/>
          </a:bodyPr>
          <a:lstStyle/>
          <a:p>
            <a:r>
              <a:rPr lang="en-US" sz="1200" b="1">
                <a:latin typeface="Lub Dub Medium" panose="020B0603030403020204" pitchFamily="34" charset="0"/>
              </a:rPr>
              <a:t>AAA indicates abdominal aortic aneurysm; AS, aortic stenosis; BAV, bicuspid aortic valve; CAD, coronary artery disease; CoA, coarctation of the aorta; EDS, Ehlers-Danlos syndrome; FTAA, familial thoracic aortic aneurysm (and dissection) syndrome; HTAD, heritable thoracic aortic disease; MV, mitral valve; MVP, mitral valve prolapse; PDA, patent ductus arteriosus; TAA, thoracic aortic aneurysm; and VSD, ventricular septal defect. </a:t>
            </a:r>
          </a:p>
        </p:txBody>
      </p:sp>
    </p:spTree>
    <p:extLst>
      <p:ext uri="{BB962C8B-B14F-4D97-AF65-F5344CB8AC3E}">
        <p14:creationId xmlns:p14="http://schemas.microsoft.com/office/powerpoint/2010/main" val="975076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7" name="TextBox 6">
            <a:extLst>
              <a:ext uri="{FF2B5EF4-FFF2-40B4-BE49-F238E27FC236}">
                <a16:creationId xmlns:a16="http://schemas.microsoft.com/office/drawing/2014/main" id="{F3B886E2-3398-1EC3-6C0A-B7BE1F638CD7}"/>
              </a:ext>
            </a:extLst>
          </p:cNvPr>
          <p:cNvSpPr txBox="1"/>
          <p:nvPr/>
        </p:nvSpPr>
        <p:spPr>
          <a:xfrm>
            <a:off x="3019423" y="533400"/>
            <a:ext cx="8591551" cy="1200329"/>
          </a:xfrm>
          <a:prstGeom prst="rect">
            <a:avLst/>
          </a:prstGeom>
          <a:noFill/>
        </p:spPr>
        <p:txBody>
          <a:bodyPr wrap="square">
            <a:spAutoFit/>
          </a:bodyPr>
          <a:lstStyle/>
          <a:p>
            <a:r>
              <a:rPr lang="en-US" sz="3600" b="1">
                <a:latin typeface="Lub Dub Medium" panose="020B0603030403020204" pitchFamily="34" charset="0"/>
              </a:rPr>
              <a:t>HTAD: Genetic Testing and Screening of Family Members for TAD</a:t>
            </a:r>
          </a:p>
        </p:txBody>
      </p:sp>
      <p:graphicFrame>
        <p:nvGraphicFramePr>
          <p:cNvPr id="2" name="Table 1">
            <a:extLst>
              <a:ext uri="{FF2B5EF4-FFF2-40B4-BE49-F238E27FC236}">
                <a16:creationId xmlns:a16="http://schemas.microsoft.com/office/drawing/2014/main" id="{F227A10D-9A5F-DB1B-6BE0-6D1CB4BB8422}"/>
              </a:ext>
            </a:extLst>
          </p:cNvPr>
          <p:cNvGraphicFramePr>
            <a:graphicFrameLocks noGrp="1"/>
          </p:cNvGraphicFramePr>
          <p:nvPr>
            <p:extLst>
              <p:ext uri="{D42A27DB-BD31-4B8C-83A1-F6EECF244321}">
                <p14:modId xmlns:p14="http://schemas.microsoft.com/office/powerpoint/2010/main" val="2569874484"/>
              </p:ext>
            </p:extLst>
          </p:nvPr>
        </p:nvGraphicFramePr>
        <p:xfrm>
          <a:off x="1760537" y="1905000"/>
          <a:ext cx="11109325" cy="5352741"/>
        </p:xfrm>
        <a:graphic>
          <a:graphicData uri="http://schemas.openxmlformats.org/drawingml/2006/table">
            <a:tbl>
              <a:tblPr firstRow="1" firstCol="1" bandRow="1"/>
              <a:tblGrid>
                <a:gridCol w="1377556">
                  <a:extLst>
                    <a:ext uri="{9D8B030D-6E8A-4147-A177-3AD203B41FA5}">
                      <a16:colId xmlns:a16="http://schemas.microsoft.com/office/drawing/2014/main" val="688258952"/>
                    </a:ext>
                  </a:extLst>
                </a:gridCol>
                <a:gridCol w="1188698">
                  <a:extLst>
                    <a:ext uri="{9D8B030D-6E8A-4147-A177-3AD203B41FA5}">
                      <a16:colId xmlns:a16="http://schemas.microsoft.com/office/drawing/2014/main" val="81376059"/>
                    </a:ext>
                  </a:extLst>
                </a:gridCol>
                <a:gridCol w="8543071">
                  <a:extLst>
                    <a:ext uri="{9D8B030D-6E8A-4147-A177-3AD203B41FA5}">
                      <a16:colId xmlns:a16="http://schemas.microsoft.com/office/drawing/2014/main" val="3109637606"/>
                    </a:ext>
                  </a:extLst>
                </a:gridCol>
              </a:tblGrid>
              <a:tr h="125640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HTAD: Genetic Testing and Screening of Family Members for TAD</a:t>
                      </a:r>
                      <a:endParaRPr lang="en-US" sz="180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HTAD: Genetic Testing and Screening of Family Members for TAD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99450315"/>
                  </a:ext>
                </a:extLst>
              </a:tr>
              <a:tr h="57641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898852"/>
                  </a:ext>
                </a:extLst>
              </a:tr>
              <a:tr h="114165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root/ascending aortic aneurysms or aortic dissection, obtaining a multigenerational family history of TAD, unexplained sudden deaths, and peripheral and intracranial aneurysms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038547"/>
                  </a:ext>
                </a:extLst>
              </a:tr>
              <a:tr h="114165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root/ascending aortic aneurysms or aortic dissection and risk factors for HTAD (Table 8, Figure 17), genetic testing to identify pathogenic/likely pathogenic variants (ie, mutations)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722313"/>
                  </a:ext>
                </a:extLst>
              </a:tr>
              <a:tr h="1141659">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established pathogenic or likely pathogenic variant in a gene predisposing to HTAD, it is recommended that genetic counseling be provided and the patient’s clinical management be informed by the specific gene and variant in the gene.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096890"/>
                  </a:ext>
                </a:extLst>
              </a:tr>
            </a:tbl>
          </a:graphicData>
        </a:graphic>
      </p:graphicFrame>
    </p:spTree>
    <p:extLst>
      <p:ext uri="{BB962C8B-B14F-4D97-AF65-F5344CB8AC3E}">
        <p14:creationId xmlns:p14="http://schemas.microsoft.com/office/powerpoint/2010/main" val="2352566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54</a:t>
            </a:fld>
            <a:endParaRPr lang="en-US"/>
          </a:p>
        </p:txBody>
      </p:sp>
      <p:graphicFrame>
        <p:nvGraphicFramePr>
          <p:cNvPr id="7" name="Table 6">
            <a:extLst>
              <a:ext uri="{FF2B5EF4-FFF2-40B4-BE49-F238E27FC236}">
                <a16:creationId xmlns:a16="http://schemas.microsoft.com/office/drawing/2014/main" id="{A4B84E4C-EA36-33F9-1852-10DEED186011}"/>
              </a:ext>
            </a:extLst>
          </p:cNvPr>
          <p:cNvGraphicFramePr>
            <a:graphicFrameLocks noGrp="1"/>
          </p:cNvGraphicFramePr>
          <p:nvPr>
            <p:extLst>
              <p:ext uri="{D42A27DB-BD31-4B8C-83A1-F6EECF244321}">
                <p14:modId xmlns:p14="http://schemas.microsoft.com/office/powerpoint/2010/main" val="3700962612"/>
              </p:ext>
            </p:extLst>
          </p:nvPr>
        </p:nvGraphicFramePr>
        <p:xfrm>
          <a:off x="1417637" y="1981200"/>
          <a:ext cx="11795125" cy="4977511"/>
        </p:xfrm>
        <a:graphic>
          <a:graphicData uri="http://schemas.openxmlformats.org/drawingml/2006/table">
            <a:tbl>
              <a:tblPr firstRow="1" firstCol="1" bandRow="1"/>
              <a:tblGrid>
                <a:gridCol w="1462596">
                  <a:extLst>
                    <a:ext uri="{9D8B030D-6E8A-4147-A177-3AD203B41FA5}">
                      <a16:colId xmlns:a16="http://schemas.microsoft.com/office/drawing/2014/main" val="3691951167"/>
                    </a:ext>
                  </a:extLst>
                </a:gridCol>
                <a:gridCol w="1262078">
                  <a:extLst>
                    <a:ext uri="{9D8B030D-6E8A-4147-A177-3AD203B41FA5}">
                      <a16:colId xmlns:a16="http://schemas.microsoft.com/office/drawing/2014/main" val="625175943"/>
                    </a:ext>
                  </a:extLst>
                </a:gridCol>
                <a:gridCol w="9070451">
                  <a:extLst>
                    <a:ext uri="{9D8B030D-6E8A-4147-A177-3AD203B41FA5}">
                      <a16:colId xmlns:a16="http://schemas.microsoft.com/office/drawing/2014/main" val="2497447341"/>
                    </a:ext>
                  </a:extLst>
                </a:gridCol>
              </a:tblGrid>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a:ea typeface="Times New Roman" panose="02020603050405020304" pitchFamily="18" charset="0"/>
                          <a:cs typeface="Times New Roman"/>
                        </a:rPr>
                        <a:t>In patients with TAD who have a pathogenic/likely pathogenic variant, genetic testing of at-risk biological relatives (</a:t>
                      </a:r>
                      <a:r>
                        <a:rPr lang="en-US" sz="1800" b="1" err="1">
                          <a:effectLst/>
                          <a:latin typeface="Times New Roman"/>
                          <a:ea typeface="Times New Roman" panose="02020603050405020304" pitchFamily="18" charset="0"/>
                          <a:cs typeface="Times New Roman"/>
                        </a:rPr>
                        <a:t>ie</a:t>
                      </a:r>
                      <a:r>
                        <a:rPr lang="en-US" sz="1800" b="1">
                          <a:effectLst/>
                          <a:latin typeface="Times New Roman"/>
                          <a:ea typeface="Times New Roman" panose="02020603050405020304" pitchFamily="18" charset="0"/>
                          <a:cs typeface="Times New Roman"/>
                        </a:rPr>
                        <a:t>, cascade testing) is recommended.</a:t>
                      </a:r>
                      <a:r>
                        <a:rPr lang="en-US" sz="1800">
                          <a:solidFill>
                            <a:srgbClr val="4D8055"/>
                          </a:solidFill>
                          <a:effectLst/>
                          <a:latin typeface="Segoe UI"/>
                          <a:ea typeface="Times New Roman" panose="02020603050405020304" pitchFamily="18" charset="0"/>
                          <a:cs typeface="Times New Roman"/>
                        </a:rPr>
                        <a:t> </a:t>
                      </a:r>
                      <a:r>
                        <a:rPr lang="en-US" sz="1800" b="1">
                          <a:effectLst/>
                          <a:latin typeface="Times New Roman"/>
                          <a:ea typeface="Times New Roman" panose="02020603050405020304" pitchFamily="18" charset="0"/>
                          <a:cs typeface="Times New Roman"/>
                        </a:rPr>
                        <a:t>In family members who are found by genetic screening to have inherited the pathogenic/likely pathogenic variant, aortic imaging with TTE (if aortic root and ascending aorta are adequately visualized, otherwise with CT or MRI) is recommended.</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537169"/>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 family with aortic root/ascending aortic aneurysms or aortic dissection, if the disease-causing variant is not identified with genetic testing, screening aortic imaging (as per recommendation 4) of at-risk biological relatives (ie, cascade testing)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097759"/>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aortic root/ascending aortic aneurysms or aortic dissection, in the absence of either a known family history of TAD or pathogenic/likely pathogenic variant, screening aortic imaging (as per recommendation 4) of first-degree relatives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848379"/>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7"/>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acute type A aortic dissection, the diameter of the aortic root and ascending aorta should be recorded in the operative note and medical record to inform the management of affected relatives.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89934"/>
                  </a:ext>
                </a:extLst>
              </a:tr>
            </a:tbl>
          </a:graphicData>
        </a:graphic>
      </p:graphicFrame>
      <p:sp>
        <p:nvSpPr>
          <p:cNvPr id="8" name="TextBox 7">
            <a:extLst>
              <a:ext uri="{FF2B5EF4-FFF2-40B4-BE49-F238E27FC236}">
                <a16:creationId xmlns:a16="http://schemas.microsoft.com/office/drawing/2014/main" id="{AEB68324-452B-546C-957C-7C30D298B033}"/>
              </a:ext>
            </a:extLst>
          </p:cNvPr>
          <p:cNvSpPr txBox="1"/>
          <p:nvPr/>
        </p:nvSpPr>
        <p:spPr>
          <a:xfrm>
            <a:off x="3019423" y="533400"/>
            <a:ext cx="8591551" cy="1200329"/>
          </a:xfrm>
          <a:prstGeom prst="rect">
            <a:avLst/>
          </a:prstGeom>
          <a:noFill/>
        </p:spPr>
        <p:txBody>
          <a:bodyPr wrap="square">
            <a:spAutoFit/>
          </a:bodyPr>
          <a:lstStyle/>
          <a:p>
            <a:r>
              <a:rPr lang="en-US" sz="3600" b="1">
                <a:latin typeface="Lub Dub Medium" panose="020B0603030403020204" pitchFamily="34" charset="0"/>
              </a:rPr>
              <a:t>HTAD: Genetic Testing and Screening of Family Members for TAD (con’t.)</a:t>
            </a:r>
          </a:p>
        </p:txBody>
      </p:sp>
    </p:spTree>
    <p:extLst>
      <p:ext uri="{BB962C8B-B14F-4D97-AF65-F5344CB8AC3E}">
        <p14:creationId xmlns:p14="http://schemas.microsoft.com/office/powerpoint/2010/main" val="2454692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55</a:t>
            </a:fld>
            <a:endParaRPr lang="en-US"/>
          </a:p>
        </p:txBody>
      </p:sp>
      <p:graphicFrame>
        <p:nvGraphicFramePr>
          <p:cNvPr id="2" name="Table 1">
            <a:extLst>
              <a:ext uri="{FF2B5EF4-FFF2-40B4-BE49-F238E27FC236}">
                <a16:creationId xmlns:a16="http://schemas.microsoft.com/office/drawing/2014/main" id="{F43C781A-81FE-6D63-CF31-8E08E8178964}"/>
              </a:ext>
            </a:extLst>
          </p:cNvPr>
          <p:cNvGraphicFramePr>
            <a:graphicFrameLocks noGrp="1"/>
          </p:cNvGraphicFramePr>
          <p:nvPr>
            <p:extLst>
              <p:ext uri="{D42A27DB-BD31-4B8C-83A1-F6EECF244321}">
                <p14:modId xmlns:p14="http://schemas.microsoft.com/office/powerpoint/2010/main" val="2406551015"/>
              </p:ext>
            </p:extLst>
          </p:nvPr>
        </p:nvGraphicFramePr>
        <p:xfrm>
          <a:off x="2514600" y="1981200"/>
          <a:ext cx="9677400" cy="4276600"/>
        </p:xfrm>
        <a:graphic>
          <a:graphicData uri="http://schemas.openxmlformats.org/drawingml/2006/table">
            <a:tbl>
              <a:tblPr firstRow="1" firstCol="1" bandRow="1"/>
              <a:tblGrid>
                <a:gridCol w="9677400">
                  <a:extLst>
                    <a:ext uri="{9D8B030D-6E8A-4147-A177-3AD203B41FA5}">
                      <a16:colId xmlns:a16="http://schemas.microsoft.com/office/drawing/2014/main" val="1976465157"/>
                    </a:ext>
                  </a:extLst>
                </a:gridCol>
              </a:tblGrid>
              <a:tr h="123645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TAD and syndromic features of Marfan syndrome, Loeys-Dietz syndrome, or vascular Ehlers-Danlos syndrome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45738"/>
                  </a:ext>
                </a:extLst>
              </a:tr>
              <a:tr h="56723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TAD presenting at age &lt;60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818067"/>
                  </a:ext>
                </a:extLst>
              </a:tr>
              <a:tr h="123645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 family history of either TAD or peripheral/intracranial aneurysms in a first- or second-degree relative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759245"/>
                  </a:ext>
                </a:extLst>
              </a:tr>
              <a:tr h="123645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 history of unexplained sudden death at a relatively young age in a first- or second-degree relative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476178"/>
                  </a:ext>
                </a:extLst>
              </a:tr>
            </a:tbl>
          </a:graphicData>
        </a:graphic>
      </p:graphicFrame>
      <p:sp>
        <p:nvSpPr>
          <p:cNvPr id="7" name="TextBox 6">
            <a:extLst>
              <a:ext uri="{FF2B5EF4-FFF2-40B4-BE49-F238E27FC236}">
                <a16:creationId xmlns:a16="http://schemas.microsoft.com/office/drawing/2014/main" id="{1E3504F8-D741-75EE-F45B-7E44B9220872}"/>
              </a:ext>
            </a:extLst>
          </p:cNvPr>
          <p:cNvSpPr txBox="1"/>
          <p:nvPr/>
        </p:nvSpPr>
        <p:spPr>
          <a:xfrm>
            <a:off x="4114798" y="1143000"/>
            <a:ext cx="6400801" cy="523220"/>
          </a:xfrm>
          <a:prstGeom prst="rect">
            <a:avLst/>
          </a:prstGeom>
          <a:noFill/>
        </p:spPr>
        <p:txBody>
          <a:bodyPr wrap="square">
            <a:spAutoFit/>
          </a:bodyPr>
          <a:lstStyle/>
          <a:p>
            <a:r>
              <a:rPr lang="en-US" sz="2800" b="1">
                <a:latin typeface="Lub Dub Medium" panose="020B0603030403020204" pitchFamily="34" charset="0"/>
              </a:rPr>
              <a:t>Table 8. Risk Factors for Familial TAD </a:t>
            </a:r>
          </a:p>
        </p:txBody>
      </p:sp>
      <p:sp>
        <p:nvSpPr>
          <p:cNvPr id="8" name="TextBox 7">
            <a:extLst>
              <a:ext uri="{FF2B5EF4-FFF2-40B4-BE49-F238E27FC236}">
                <a16:creationId xmlns:a16="http://schemas.microsoft.com/office/drawing/2014/main" id="{4942A008-0B45-8DD5-60A2-CAD84815B770}"/>
              </a:ext>
            </a:extLst>
          </p:cNvPr>
          <p:cNvSpPr txBox="1"/>
          <p:nvPr/>
        </p:nvSpPr>
        <p:spPr>
          <a:xfrm>
            <a:off x="2514600" y="6434280"/>
            <a:ext cx="2971801" cy="276999"/>
          </a:xfrm>
          <a:prstGeom prst="rect">
            <a:avLst/>
          </a:prstGeom>
          <a:noFill/>
        </p:spPr>
        <p:txBody>
          <a:bodyPr wrap="square">
            <a:spAutoFit/>
          </a:bodyPr>
          <a:lstStyle/>
          <a:p>
            <a:r>
              <a:rPr lang="en-US" sz="1200" b="1">
                <a:latin typeface="Lub Dub Medium" panose="020B0603030403020204" pitchFamily="34" charset="0"/>
              </a:rPr>
              <a:t>TAD indicates thoracic aortic disease.</a:t>
            </a:r>
          </a:p>
        </p:txBody>
      </p:sp>
    </p:spTree>
    <p:extLst>
      <p:ext uri="{BB962C8B-B14F-4D97-AF65-F5344CB8AC3E}">
        <p14:creationId xmlns:p14="http://schemas.microsoft.com/office/powerpoint/2010/main" val="494895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56</a:t>
            </a:fld>
            <a:endParaRPr lang="en-US"/>
          </a:p>
        </p:txBody>
      </p:sp>
      <p:pic>
        <p:nvPicPr>
          <p:cNvPr id="5" name="Picture 4" descr="Diagram&#10;&#10;Description automatically generated">
            <a:extLst>
              <a:ext uri="{FF2B5EF4-FFF2-40B4-BE49-F238E27FC236}">
                <a16:creationId xmlns:a16="http://schemas.microsoft.com/office/drawing/2014/main" id="{DC21C5EC-045D-88EB-9C20-9FC5C50F223E}"/>
              </a:ext>
            </a:extLst>
          </p:cNvPr>
          <p:cNvPicPr>
            <a:picLocks noChangeAspect="1"/>
          </p:cNvPicPr>
          <p:nvPr/>
        </p:nvPicPr>
        <p:blipFill rotWithShape="1">
          <a:blip r:embed="rId2"/>
          <a:srcRect t="3317" r="2359"/>
          <a:stretch/>
        </p:blipFill>
        <p:spPr>
          <a:xfrm>
            <a:off x="3634626" y="0"/>
            <a:ext cx="7799022" cy="7543800"/>
          </a:xfrm>
          <a:prstGeom prst="rect">
            <a:avLst/>
          </a:prstGeom>
        </p:spPr>
      </p:pic>
      <p:sp>
        <p:nvSpPr>
          <p:cNvPr id="6" name="TextBox 5">
            <a:extLst>
              <a:ext uri="{FF2B5EF4-FFF2-40B4-BE49-F238E27FC236}">
                <a16:creationId xmlns:a16="http://schemas.microsoft.com/office/drawing/2014/main" id="{EC537DC9-F457-E869-FC1A-B6C8C7C0E458}"/>
              </a:ext>
            </a:extLst>
          </p:cNvPr>
          <p:cNvSpPr txBox="1"/>
          <p:nvPr/>
        </p:nvSpPr>
        <p:spPr>
          <a:xfrm>
            <a:off x="304800" y="1371600"/>
            <a:ext cx="2552700" cy="3108543"/>
          </a:xfrm>
          <a:prstGeom prst="rect">
            <a:avLst/>
          </a:prstGeom>
          <a:noFill/>
        </p:spPr>
        <p:txBody>
          <a:bodyPr wrap="square">
            <a:spAutoFit/>
          </a:bodyPr>
          <a:lstStyle/>
          <a:p>
            <a:r>
              <a:rPr lang="en-US" sz="2800" b="1">
                <a:latin typeface="Lub Dub Medium" panose="020B0603030403020204" pitchFamily="34" charset="0"/>
              </a:rPr>
              <a:t>Figure 17. Evaluation and Genetic Testing Protocol for Patients With TAD.</a:t>
            </a:r>
          </a:p>
        </p:txBody>
      </p:sp>
      <p:sp>
        <p:nvSpPr>
          <p:cNvPr id="8" name="TextBox 7">
            <a:extLst>
              <a:ext uri="{FF2B5EF4-FFF2-40B4-BE49-F238E27FC236}">
                <a16:creationId xmlns:a16="http://schemas.microsoft.com/office/drawing/2014/main" id="{D69B04C3-3A44-B854-5391-E2AE72010FB9}"/>
              </a:ext>
            </a:extLst>
          </p:cNvPr>
          <p:cNvSpPr txBox="1"/>
          <p:nvPr/>
        </p:nvSpPr>
        <p:spPr>
          <a:xfrm>
            <a:off x="339811" y="6829168"/>
            <a:ext cx="2057400" cy="461665"/>
          </a:xfrm>
          <a:prstGeom prst="rect">
            <a:avLst/>
          </a:prstGeom>
          <a:noFill/>
        </p:spPr>
        <p:txBody>
          <a:bodyPr wrap="square">
            <a:spAutoFit/>
          </a:bodyPr>
          <a:lstStyle/>
          <a:p>
            <a:r>
              <a:rPr lang="en-US" sz="1200" b="1">
                <a:latin typeface="Lub Dub Medium" panose="020B0603030403020204" pitchFamily="34" charset="0"/>
              </a:rPr>
              <a:t>*Aneurysms are typically asymptomatic. </a:t>
            </a:r>
          </a:p>
        </p:txBody>
      </p:sp>
      <p:sp>
        <p:nvSpPr>
          <p:cNvPr id="7" name="TextBox 6">
            <a:extLst>
              <a:ext uri="{FF2B5EF4-FFF2-40B4-BE49-F238E27FC236}">
                <a16:creationId xmlns:a16="http://schemas.microsoft.com/office/drawing/2014/main" id="{607F4C5D-0944-6BC9-9173-B570CC22A03D}"/>
              </a:ext>
            </a:extLst>
          </p:cNvPr>
          <p:cNvSpPr txBox="1"/>
          <p:nvPr/>
        </p:nvSpPr>
        <p:spPr>
          <a:xfrm>
            <a:off x="304800" y="4836874"/>
            <a:ext cx="2552700" cy="1569660"/>
          </a:xfrm>
          <a:prstGeom prst="rect">
            <a:avLst/>
          </a:prstGeom>
          <a:noFill/>
        </p:spPr>
        <p:txBody>
          <a:bodyPr wrap="square">
            <a:spAutoFit/>
          </a:bodyPr>
          <a:lstStyle/>
          <a:p>
            <a:r>
              <a:rPr lang="en-US" sz="1200" b="1">
                <a:latin typeface="Lub Dub Medium" panose="020B0603030403020204" pitchFamily="34" charset="0"/>
              </a:rPr>
              <a:t>Blue (+) indicates positive; green (–), negative; LDS, Loeys-Dietz syndrome; MFS, Marfan syndrome; TAAD, thoracic aortic aneurysm and dissection; TAD, thoracic aortic disease; and VUS, variants of unknown significance.</a:t>
            </a:r>
          </a:p>
        </p:txBody>
      </p:sp>
    </p:spTree>
    <p:extLst>
      <p:ext uri="{BB962C8B-B14F-4D97-AF65-F5344CB8AC3E}">
        <p14:creationId xmlns:p14="http://schemas.microsoft.com/office/powerpoint/2010/main" val="2644935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7" name="TextBox 6">
            <a:extLst>
              <a:ext uri="{FF2B5EF4-FFF2-40B4-BE49-F238E27FC236}">
                <a16:creationId xmlns:a16="http://schemas.microsoft.com/office/drawing/2014/main" id="{BEC5CAC7-6FBD-608F-CEF6-3005230C0EC0}"/>
              </a:ext>
            </a:extLst>
          </p:cNvPr>
          <p:cNvSpPr txBox="1"/>
          <p:nvPr/>
        </p:nvSpPr>
        <p:spPr>
          <a:xfrm>
            <a:off x="1905000" y="304800"/>
            <a:ext cx="10820400" cy="1200329"/>
          </a:xfrm>
          <a:prstGeom prst="rect">
            <a:avLst/>
          </a:prstGeom>
          <a:noFill/>
        </p:spPr>
        <p:txBody>
          <a:bodyPr wrap="square">
            <a:spAutoFit/>
          </a:bodyPr>
          <a:lstStyle/>
          <a:p>
            <a:r>
              <a:rPr lang="en-US" sz="3600" b="1">
                <a:latin typeface="Lub Dub Medium" panose="020B0603030403020204" pitchFamily="34" charset="0"/>
              </a:rPr>
              <a:t>Surgical Considerations for Nonsyndromic Heritable TAAs and No Identified Genetic Cause</a:t>
            </a:r>
          </a:p>
        </p:txBody>
      </p:sp>
      <p:graphicFrame>
        <p:nvGraphicFramePr>
          <p:cNvPr id="2" name="Table 1">
            <a:extLst>
              <a:ext uri="{FF2B5EF4-FFF2-40B4-BE49-F238E27FC236}">
                <a16:creationId xmlns:a16="http://schemas.microsoft.com/office/drawing/2014/main" id="{B5106E3A-A287-E11C-2DD4-55D54E477F31}"/>
              </a:ext>
            </a:extLst>
          </p:cNvPr>
          <p:cNvGraphicFramePr>
            <a:graphicFrameLocks noGrp="1"/>
          </p:cNvGraphicFramePr>
          <p:nvPr>
            <p:extLst>
              <p:ext uri="{D42A27DB-BD31-4B8C-83A1-F6EECF244321}">
                <p14:modId xmlns:p14="http://schemas.microsoft.com/office/powerpoint/2010/main" val="3174247016"/>
              </p:ext>
            </p:extLst>
          </p:nvPr>
        </p:nvGraphicFramePr>
        <p:xfrm>
          <a:off x="1073347" y="1676400"/>
          <a:ext cx="12483706" cy="5440681"/>
        </p:xfrm>
        <a:graphic>
          <a:graphicData uri="http://schemas.openxmlformats.org/drawingml/2006/table">
            <a:tbl>
              <a:tblPr firstRow="1" firstCol="1" bandRow="1"/>
              <a:tblGrid>
                <a:gridCol w="1248371">
                  <a:extLst>
                    <a:ext uri="{9D8B030D-6E8A-4147-A177-3AD203B41FA5}">
                      <a16:colId xmlns:a16="http://schemas.microsoft.com/office/drawing/2014/main" val="1796613177"/>
                    </a:ext>
                  </a:extLst>
                </a:gridCol>
                <a:gridCol w="1235887">
                  <a:extLst>
                    <a:ext uri="{9D8B030D-6E8A-4147-A177-3AD203B41FA5}">
                      <a16:colId xmlns:a16="http://schemas.microsoft.com/office/drawing/2014/main" val="1587415456"/>
                    </a:ext>
                  </a:extLst>
                </a:gridCol>
                <a:gridCol w="9999448">
                  <a:extLst>
                    <a:ext uri="{9D8B030D-6E8A-4147-A177-3AD203B41FA5}">
                      <a16:colId xmlns:a16="http://schemas.microsoft.com/office/drawing/2014/main" val="4224047042"/>
                    </a:ext>
                  </a:extLst>
                </a:gridCol>
              </a:tblGrid>
              <a:tr h="8953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Surgical Considerations for Nonsyndromic Heritable TAA and No Identified Genetic Cause</a:t>
                      </a:r>
                      <a:r>
                        <a:rPr lang="en-US" sz="1800" b="1">
                          <a:effectLst/>
                          <a:highlight>
                            <a:srgbClr val="FFFF00"/>
                          </a:highlight>
                          <a:latin typeface="Times New Roman" panose="02020603050405020304" pitchFamily="18" charset="0"/>
                          <a:cs typeface="Times New Roman" panose="02020603050405020304" pitchFamily="18" charset="0"/>
                        </a:rPr>
                        <a:t> </a:t>
                      </a:r>
                      <a:br>
                        <a:rPr lang="en-US" sz="1800" b="1">
                          <a:effectLst/>
                          <a:highlight>
                            <a:srgbClr val="FFFF00"/>
                          </a:highlight>
                          <a:latin typeface="Times New Roman" panose="02020603050405020304" pitchFamily="18" charset="0"/>
                          <a:cs typeface="Times New Roman" panose="02020603050405020304" pitchFamily="18" charset="0"/>
                        </a:rPr>
                      </a:br>
                      <a:endParaRPr lang="en-US" sz="1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Considerations for </a:t>
                      </a:r>
                      <a:r>
                        <a:rPr lang="en-US" sz="1800" b="1" err="1">
                          <a:effectLst/>
                          <a:latin typeface="Times New Roman" panose="02020603050405020304" pitchFamily="18" charset="0"/>
                          <a:ea typeface="Times New Roman" panose="02020603050405020304" pitchFamily="18" charset="0"/>
                          <a:cs typeface="Times New Roman" panose="02020603050405020304" pitchFamily="18" charset="0"/>
                        </a:rPr>
                        <a:t>Nonsyndromic</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Heritable TAA and No Identified Genetic Cause</a:t>
                      </a:r>
                      <a:r>
                        <a:rPr lang="en-US" sz="1800" b="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br>
                        <a:rPr lang="en-US" sz="1800" b="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39555719"/>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256617"/>
                  </a:ext>
                </a:extLst>
              </a:tr>
              <a:tr h="7239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6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aneurysms of the aortic root or ascending aorta with nonsyndromic heritable thoracic aortic disease (nsHTAD) and no identified genetic cause, determining the timing of surgical repair requires shared decision-making and is informed by known aortic diameters at the time of aortic dissection, TAA repair, or both in affected family members.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506118"/>
                  </a:ext>
                </a:extLst>
              </a:tr>
              <a:tr h="7239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6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aneurysms of the aortic root or ascending aorta with nsHTAD and no identified genetic cause but no information on aortic diameters at the time of dissection or aneurysm repair in affected family members and who have no high-risk features for adverse aortic events (Table 9) it is recommended to repair the aorta when the maximal diameter reaches ≥5.0 cm.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368253"/>
                  </a:ext>
                </a:extLst>
              </a:tr>
              <a:tr h="7239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6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aneurysms of the aortic root or ascending aorta with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nsHTAD</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no identified genetic cause and a maximal aortic diameter of ≥4.5 cm, who have high-risk features for adverse aortic events (Table 9), or who are undergoing cardiac surgery for other indications, aortic repair is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207218"/>
                  </a:ext>
                </a:extLst>
              </a:tr>
            </a:tbl>
          </a:graphicData>
        </a:graphic>
      </p:graphicFrame>
    </p:spTree>
    <p:extLst>
      <p:ext uri="{BB962C8B-B14F-4D97-AF65-F5344CB8AC3E}">
        <p14:creationId xmlns:p14="http://schemas.microsoft.com/office/powerpoint/2010/main" val="909601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58</a:t>
            </a:fld>
            <a:endParaRPr lang="en-US"/>
          </a:p>
        </p:txBody>
      </p:sp>
      <p:graphicFrame>
        <p:nvGraphicFramePr>
          <p:cNvPr id="5" name="Table 4">
            <a:extLst>
              <a:ext uri="{FF2B5EF4-FFF2-40B4-BE49-F238E27FC236}">
                <a16:creationId xmlns:a16="http://schemas.microsoft.com/office/drawing/2014/main" id="{FD277C1A-F89F-126D-D9A3-B5558A4EE0A5}"/>
              </a:ext>
            </a:extLst>
          </p:cNvPr>
          <p:cNvGraphicFramePr>
            <a:graphicFrameLocks noGrp="1"/>
          </p:cNvGraphicFramePr>
          <p:nvPr>
            <p:extLst>
              <p:ext uri="{D42A27DB-BD31-4B8C-83A1-F6EECF244321}">
                <p14:modId xmlns:p14="http://schemas.microsoft.com/office/powerpoint/2010/main" val="3221106731"/>
              </p:ext>
            </p:extLst>
          </p:nvPr>
        </p:nvGraphicFramePr>
        <p:xfrm>
          <a:off x="3094037" y="2726960"/>
          <a:ext cx="8335963" cy="3176936"/>
        </p:xfrm>
        <a:graphic>
          <a:graphicData uri="http://schemas.openxmlformats.org/drawingml/2006/table">
            <a:tbl>
              <a:tblPr firstRow="1" firstCol="1" bandRow="1"/>
              <a:tblGrid>
                <a:gridCol w="8335963">
                  <a:extLst>
                    <a:ext uri="{9D8B030D-6E8A-4147-A177-3AD203B41FA5}">
                      <a16:colId xmlns:a16="http://schemas.microsoft.com/office/drawing/2014/main" val="4237007975"/>
                    </a:ext>
                  </a:extLst>
                </a:gridCol>
              </a:tblGrid>
              <a:tr h="794234">
                <a:tc>
                  <a:txBody>
                    <a:bodyPr/>
                    <a:lstStyle/>
                    <a:p>
                      <a:pPr marL="0" marR="0">
                        <a:lnSpc>
                          <a:spcPts val="2200"/>
                        </a:lnSpc>
                        <a:spcBef>
                          <a:spcPts val="600"/>
                        </a:spcBef>
                        <a:spcAft>
                          <a:spcPts val="0"/>
                        </a:spcAft>
                      </a:pPr>
                      <a:r>
                        <a:rPr lang="en-US" sz="2000" b="1">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Heritable Thoracic Aortic Aneurysms and No Identified Genetic Cause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9234154"/>
                  </a:ext>
                </a:extLst>
              </a:tr>
              <a:tr h="794234">
                <a:tc>
                  <a:txBody>
                    <a:bodyPr/>
                    <a:lstStyle/>
                    <a:p>
                      <a:pPr marL="0" marR="0">
                        <a:lnSpc>
                          <a:spcPts val="2200"/>
                        </a:lnSpc>
                        <a:spcBef>
                          <a:spcPts val="600"/>
                        </a:spcBef>
                        <a:spcAft>
                          <a:spcPts val="0"/>
                        </a:spcAft>
                      </a:pPr>
                      <a:r>
                        <a:rPr lang="en-US" sz="200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Family history of aortic dissection at an aortic diameter &lt;5.0 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4285559"/>
                  </a:ext>
                </a:extLst>
              </a:tr>
              <a:tr h="794234">
                <a:tc>
                  <a:txBody>
                    <a:bodyPr/>
                    <a:lstStyle/>
                    <a:p>
                      <a:pPr marL="0" marR="0">
                        <a:lnSpc>
                          <a:spcPts val="2200"/>
                        </a:lnSpc>
                        <a:spcBef>
                          <a:spcPts val="600"/>
                        </a:spcBef>
                        <a:spcAft>
                          <a:spcPts val="0"/>
                        </a:spcAft>
                      </a:pPr>
                      <a:r>
                        <a:rPr lang="en-US" sz="200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Family history of unexplained sudden death at age &lt;50 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665770"/>
                  </a:ext>
                </a:extLst>
              </a:tr>
              <a:tr h="794234">
                <a:tc>
                  <a:txBody>
                    <a:bodyPr/>
                    <a:lstStyle/>
                    <a:p>
                      <a:pPr marL="0" marR="0">
                        <a:lnSpc>
                          <a:spcPts val="2200"/>
                        </a:lnSpc>
                        <a:spcBef>
                          <a:spcPts val="600"/>
                        </a:spcBef>
                        <a:spcAft>
                          <a:spcPts val="0"/>
                        </a:spcAft>
                      </a:pPr>
                      <a:r>
                        <a:rPr lang="en-US" sz="200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Rapid aortic growth (≥0.5 cm in 1 y or ≥0.3 cm/y in 2 consecutive 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5874138"/>
                  </a:ext>
                </a:extLst>
              </a:tr>
            </a:tbl>
          </a:graphicData>
        </a:graphic>
      </p:graphicFrame>
      <p:sp>
        <p:nvSpPr>
          <p:cNvPr id="6" name="TextBox 5">
            <a:extLst>
              <a:ext uri="{FF2B5EF4-FFF2-40B4-BE49-F238E27FC236}">
                <a16:creationId xmlns:a16="http://schemas.microsoft.com/office/drawing/2014/main" id="{1E731ACE-6436-8DBE-76DC-2C409140BFAA}"/>
              </a:ext>
            </a:extLst>
          </p:cNvPr>
          <p:cNvSpPr txBox="1"/>
          <p:nvPr/>
        </p:nvSpPr>
        <p:spPr>
          <a:xfrm>
            <a:off x="1752600" y="1371600"/>
            <a:ext cx="11125200" cy="954107"/>
          </a:xfrm>
          <a:prstGeom prst="rect">
            <a:avLst/>
          </a:prstGeom>
          <a:noFill/>
        </p:spPr>
        <p:txBody>
          <a:bodyPr wrap="square">
            <a:spAutoFit/>
          </a:bodyPr>
          <a:lstStyle/>
          <a:p>
            <a:r>
              <a:rPr lang="en-US" sz="2800" b="1">
                <a:latin typeface="Lub Dub Medium" panose="020B0603030403020204" pitchFamily="34" charset="0"/>
              </a:rPr>
              <a:t>Table 9. Features Associated With an Increased Risk of Aortic Dissection in Patients With Heritable Thoracic Aortic Aneurysms</a:t>
            </a:r>
          </a:p>
        </p:txBody>
      </p:sp>
    </p:spTree>
    <p:extLst>
      <p:ext uri="{BB962C8B-B14F-4D97-AF65-F5344CB8AC3E}">
        <p14:creationId xmlns:p14="http://schemas.microsoft.com/office/powerpoint/2010/main" val="346476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EB339-582E-182A-0396-F69EDC24EDFC}"/>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7" name="TextBox 6">
            <a:extLst>
              <a:ext uri="{FF2B5EF4-FFF2-40B4-BE49-F238E27FC236}">
                <a16:creationId xmlns:a16="http://schemas.microsoft.com/office/drawing/2014/main" id="{42A03EA2-7E53-7536-EFF6-0FB1EA05B56F}"/>
              </a:ext>
            </a:extLst>
          </p:cNvPr>
          <p:cNvSpPr txBox="1"/>
          <p:nvPr/>
        </p:nvSpPr>
        <p:spPr>
          <a:xfrm>
            <a:off x="2209799" y="362747"/>
            <a:ext cx="10210800" cy="1200329"/>
          </a:xfrm>
          <a:prstGeom prst="rect">
            <a:avLst/>
          </a:prstGeom>
          <a:noFill/>
        </p:spPr>
        <p:txBody>
          <a:bodyPr wrap="square">
            <a:spAutoFit/>
          </a:bodyPr>
          <a:lstStyle/>
          <a:p>
            <a:r>
              <a:rPr lang="en-US" sz="3600" b="1">
                <a:latin typeface="Lub Dub Medium" panose="020B0603030403020204" pitchFamily="34" charset="0"/>
              </a:rPr>
              <a:t>Diagnostic and Surveillance Aortic Imaging in Marfan Syndrome</a:t>
            </a:r>
          </a:p>
        </p:txBody>
      </p:sp>
      <p:graphicFrame>
        <p:nvGraphicFramePr>
          <p:cNvPr id="3" name="Table 2">
            <a:extLst>
              <a:ext uri="{FF2B5EF4-FFF2-40B4-BE49-F238E27FC236}">
                <a16:creationId xmlns:a16="http://schemas.microsoft.com/office/drawing/2014/main" id="{F8582FB4-2866-EFD3-4705-89DBD6F99D74}"/>
              </a:ext>
            </a:extLst>
          </p:cNvPr>
          <p:cNvGraphicFramePr>
            <a:graphicFrameLocks noGrp="1"/>
          </p:cNvGraphicFramePr>
          <p:nvPr>
            <p:extLst>
              <p:ext uri="{D42A27DB-BD31-4B8C-83A1-F6EECF244321}">
                <p14:modId xmlns:p14="http://schemas.microsoft.com/office/powerpoint/2010/main" val="61794153"/>
              </p:ext>
            </p:extLst>
          </p:nvPr>
        </p:nvGraphicFramePr>
        <p:xfrm>
          <a:off x="1597612" y="1828800"/>
          <a:ext cx="11435175" cy="5410199"/>
        </p:xfrm>
        <a:graphic>
          <a:graphicData uri="http://schemas.openxmlformats.org/drawingml/2006/table">
            <a:tbl>
              <a:tblPr firstRow="1" firstCol="1" bandRow="1"/>
              <a:tblGrid>
                <a:gridCol w="1754155">
                  <a:extLst>
                    <a:ext uri="{9D8B030D-6E8A-4147-A177-3AD203B41FA5}">
                      <a16:colId xmlns:a16="http://schemas.microsoft.com/office/drawing/2014/main" val="11133272"/>
                    </a:ext>
                  </a:extLst>
                </a:gridCol>
                <a:gridCol w="1895953">
                  <a:extLst>
                    <a:ext uri="{9D8B030D-6E8A-4147-A177-3AD203B41FA5}">
                      <a16:colId xmlns:a16="http://schemas.microsoft.com/office/drawing/2014/main" val="3347169356"/>
                    </a:ext>
                  </a:extLst>
                </a:gridCol>
                <a:gridCol w="7785067">
                  <a:extLst>
                    <a:ext uri="{9D8B030D-6E8A-4147-A177-3AD203B41FA5}">
                      <a16:colId xmlns:a16="http://schemas.microsoft.com/office/drawing/2014/main" val="4117406947"/>
                    </a:ext>
                  </a:extLst>
                </a:gridCol>
              </a:tblGrid>
              <a:tr h="1136297">
                <a:tc gridSpan="3">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cs typeface="Times New Roman" panose="02020603050405020304" pitchFamily="18" charset="0"/>
                        </a:rPr>
                        <a:t>Recommendations for Diagnostic and Surveillance Aortic Imaging in Marfan Syndrome</a:t>
                      </a:r>
                      <a:endParaRPr lang="en-US" sz="180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Diagnostic and Surveillance Aortic Imaging in Marfan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79590984"/>
                  </a:ext>
                </a:extLst>
              </a:tr>
              <a:tr h="350549">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216891"/>
                  </a:ext>
                </a:extLst>
              </a:tr>
              <a:tr h="561831">
                <a:tc gridSpan="3">
                  <a:txBody>
                    <a:bodyPr/>
                    <a:lstStyle/>
                    <a:p>
                      <a:pPr marL="0" marR="0" algn="ctr">
                        <a:lnSpc>
                          <a:spcPct val="200000"/>
                        </a:lnSpc>
                        <a:spcBef>
                          <a:spcPts val="600"/>
                        </a:spcBef>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Diagnosis and Surveillance 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45294"/>
                  </a:ext>
                </a:extLst>
              </a:tr>
              <a:tr h="3361522">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 TTE is recommended at the time of initial diagnosis, to determine the diameters of the aortic root and ascending aorta, and 6 months thereafter, to determine the rate of aortic growth; if the aortic diameters are stable, an annual surveillance TTE is recommended.</a:t>
                      </a:r>
                      <a:b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If the aortic root, ascending aorta, or both are not adequately visualized on TTE, a CT or MRI of the thoracic aorta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228248"/>
                  </a:ext>
                </a:extLst>
              </a:tr>
            </a:tbl>
          </a:graphicData>
        </a:graphic>
      </p:graphicFrame>
    </p:spTree>
    <p:extLst>
      <p:ext uri="{BB962C8B-B14F-4D97-AF65-F5344CB8AC3E}">
        <p14:creationId xmlns:p14="http://schemas.microsoft.com/office/powerpoint/2010/main" val="383765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4F708-E044-875D-7BC1-0285068BF957}"/>
              </a:ext>
            </a:extLst>
          </p:cNvPr>
          <p:cNvSpPr>
            <a:spLocks noGrp="1"/>
          </p:cNvSpPr>
          <p:nvPr>
            <p:ph type="sldNum" sz="quarter" idx="4"/>
          </p:nvPr>
        </p:nvSpPr>
        <p:spPr/>
        <p:txBody>
          <a:bodyPr/>
          <a:lstStyle/>
          <a:p>
            <a:fld id="{01CD3B2E-BC1C-6C4D-9D91-A67B950EE325}" type="slidenum">
              <a:rPr lang="en-US" smtClean="0"/>
              <a:pPr/>
              <a:t>6</a:t>
            </a:fld>
            <a:endParaRPr lang="en-US"/>
          </a:p>
        </p:txBody>
      </p:sp>
      <p:sp>
        <p:nvSpPr>
          <p:cNvPr id="7" name="Title 2">
            <a:extLst>
              <a:ext uri="{FF2B5EF4-FFF2-40B4-BE49-F238E27FC236}">
                <a16:creationId xmlns:a16="http://schemas.microsoft.com/office/drawing/2014/main" id="{4F0C457B-CA87-D174-AE9C-0E9D219B0AEC}"/>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9" name="TextBox 8">
            <a:extLst>
              <a:ext uri="{FF2B5EF4-FFF2-40B4-BE49-F238E27FC236}">
                <a16:creationId xmlns:a16="http://schemas.microsoft.com/office/drawing/2014/main" id="{87C6EF96-DE5B-2AE7-5CF1-3F3AFA08D33C}"/>
              </a:ext>
            </a:extLst>
          </p:cNvPr>
          <p:cNvSpPr txBox="1"/>
          <p:nvPr/>
        </p:nvSpPr>
        <p:spPr>
          <a:xfrm>
            <a:off x="2057400" y="2590800"/>
            <a:ext cx="10515600" cy="3970318"/>
          </a:xfrm>
          <a:prstGeom prst="rect">
            <a:avLst/>
          </a:prstGeom>
          <a:noFill/>
        </p:spPr>
        <p:txBody>
          <a:bodyPr wrap="square">
            <a:spAutoFit/>
          </a:bodyPr>
          <a:lstStyle/>
          <a:p>
            <a:r>
              <a:rPr lang="en-US" sz="2800">
                <a:latin typeface="Lub Dub Medium" panose="020B0603030403020204" pitchFamily="34" charset="0"/>
              </a:rPr>
              <a:t>2.	Shared decision-making involving the patient and a multidisciplinary team is highly encouraged to determine the optimal medical, endovascular, and open surgical therapies. In patients with aortic disease who are contemplating pregnancy or who are pregnant, shared decision-making is especially important when considering the cardiovascular risks of pregnancy, the diameter thresholds for prophylactic aortic surgery, and the mode of delivery. </a:t>
            </a:r>
          </a:p>
        </p:txBody>
      </p:sp>
    </p:spTree>
    <p:extLst>
      <p:ext uri="{BB962C8B-B14F-4D97-AF65-F5344CB8AC3E}">
        <p14:creationId xmlns:p14="http://schemas.microsoft.com/office/powerpoint/2010/main" val="1037389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F2A1CE-5C0E-30DC-4408-87FD26BCC1C8}"/>
              </a:ext>
            </a:extLst>
          </p:cNvPr>
          <p:cNvSpPr>
            <a:spLocks noGrp="1"/>
          </p:cNvSpPr>
          <p:nvPr>
            <p:ph type="sldNum" sz="quarter" idx="4"/>
          </p:nvPr>
        </p:nvSpPr>
        <p:spPr/>
        <p:txBody>
          <a:bodyPr/>
          <a:lstStyle/>
          <a:p>
            <a:fld id="{01CD3B2E-BC1C-6C4D-9D91-A67B950EE325}" type="slidenum">
              <a:rPr lang="en-US" smtClean="0"/>
              <a:pPr/>
              <a:t>60</a:t>
            </a:fld>
            <a:endParaRPr lang="en-US"/>
          </a:p>
        </p:txBody>
      </p:sp>
      <p:sp>
        <p:nvSpPr>
          <p:cNvPr id="7" name="TextBox 6">
            <a:extLst>
              <a:ext uri="{FF2B5EF4-FFF2-40B4-BE49-F238E27FC236}">
                <a16:creationId xmlns:a16="http://schemas.microsoft.com/office/drawing/2014/main" id="{BEE61138-8B31-0B8D-0BD5-2E6FCF1575EF}"/>
              </a:ext>
            </a:extLst>
          </p:cNvPr>
          <p:cNvSpPr txBox="1"/>
          <p:nvPr/>
        </p:nvSpPr>
        <p:spPr>
          <a:xfrm>
            <a:off x="2209799" y="685800"/>
            <a:ext cx="10210800" cy="1200329"/>
          </a:xfrm>
          <a:prstGeom prst="rect">
            <a:avLst/>
          </a:prstGeom>
          <a:noFill/>
        </p:spPr>
        <p:txBody>
          <a:bodyPr wrap="square">
            <a:spAutoFit/>
          </a:bodyPr>
          <a:lstStyle/>
          <a:p>
            <a:r>
              <a:rPr lang="en-US" sz="3600" b="1">
                <a:latin typeface="Lub Dub Medium" panose="020B0603030403020204" pitchFamily="34" charset="0"/>
              </a:rPr>
              <a:t>Diagnostic and Surveillance Aortic Imaging in Marfan Syndrome (con’t.)</a:t>
            </a:r>
          </a:p>
        </p:txBody>
      </p:sp>
      <p:graphicFrame>
        <p:nvGraphicFramePr>
          <p:cNvPr id="8" name="Table 7">
            <a:extLst>
              <a:ext uri="{FF2B5EF4-FFF2-40B4-BE49-F238E27FC236}">
                <a16:creationId xmlns:a16="http://schemas.microsoft.com/office/drawing/2014/main" id="{BC0E54FD-3159-7CF7-A876-F37B3229A6DB}"/>
              </a:ext>
            </a:extLst>
          </p:cNvPr>
          <p:cNvGraphicFramePr>
            <a:graphicFrameLocks noGrp="1"/>
          </p:cNvGraphicFramePr>
          <p:nvPr>
            <p:extLst>
              <p:ext uri="{D42A27DB-BD31-4B8C-83A1-F6EECF244321}">
                <p14:modId xmlns:p14="http://schemas.microsoft.com/office/powerpoint/2010/main" val="2915182953"/>
              </p:ext>
            </p:extLst>
          </p:nvPr>
        </p:nvGraphicFramePr>
        <p:xfrm>
          <a:off x="2318923" y="2057400"/>
          <a:ext cx="9992552" cy="5191125"/>
        </p:xfrm>
        <a:graphic>
          <a:graphicData uri="http://schemas.openxmlformats.org/drawingml/2006/table">
            <a:tbl>
              <a:tblPr firstRow="1" firstCol="1" bandRow="1"/>
              <a:tblGrid>
                <a:gridCol w="1532857">
                  <a:extLst>
                    <a:ext uri="{9D8B030D-6E8A-4147-A177-3AD203B41FA5}">
                      <a16:colId xmlns:a16="http://schemas.microsoft.com/office/drawing/2014/main" val="3870579360"/>
                    </a:ext>
                  </a:extLst>
                </a:gridCol>
                <a:gridCol w="1656766">
                  <a:extLst>
                    <a:ext uri="{9D8B030D-6E8A-4147-A177-3AD203B41FA5}">
                      <a16:colId xmlns:a16="http://schemas.microsoft.com/office/drawing/2014/main" val="416673814"/>
                    </a:ext>
                  </a:extLst>
                </a:gridCol>
                <a:gridCol w="6802929">
                  <a:extLst>
                    <a:ext uri="{9D8B030D-6E8A-4147-A177-3AD203B41FA5}">
                      <a16:colId xmlns:a16="http://schemas.microsoft.com/office/drawing/2014/main" val="2505442620"/>
                    </a:ext>
                  </a:extLst>
                </a:gridCol>
              </a:tblGrid>
              <a:tr h="151373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adults with Marfan syndrome, after the initial TTE, a CT or MRI of the thoracic aorta is reasonable to confirm the aortic diameters and assess the remainder of the thoracic aorta.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158590"/>
                  </a:ext>
                </a:extLst>
              </a:tr>
              <a:tr h="649924">
                <a:tc gridSpan="3">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Imaging After Aortic Root Replacement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4449245"/>
                  </a:ext>
                </a:extLst>
              </a:tr>
              <a:tr h="189990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who have undergone aortic root replacement, surveillance imaging of the thoracic aorta by MRI (or CT) is recommended to evaluate for distal TAD, initially annually and then, if normal in diameter and unchanged after 2 years, every other year.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13989"/>
                  </a:ext>
                </a:extLst>
              </a:tr>
              <a:tr h="112756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who have undergone aortic root replacement, surveillance imaging every 3 to 5 years for potential AAA is reasonable.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397019"/>
                  </a:ext>
                </a:extLst>
              </a:tr>
            </a:tbl>
          </a:graphicData>
        </a:graphic>
      </p:graphicFrame>
    </p:spTree>
    <p:extLst>
      <p:ext uri="{BB962C8B-B14F-4D97-AF65-F5344CB8AC3E}">
        <p14:creationId xmlns:p14="http://schemas.microsoft.com/office/powerpoint/2010/main" val="3649851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D3444E-B034-8BF4-65FA-107C0E90E789}"/>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5" name="TextBox 4">
            <a:extLst>
              <a:ext uri="{FF2B5EF4-FFF2-40B4-BE49-F238E27FC236}">
                <a16:creationId xmlns:a16="http://schemas.microsoft.com/office/drawing/2014/main" id="{1BFF8BB1-A67A-9CC0-EC31-49CA0ABF9082}"/>
              </a:ext>
            </a:extLst>
          </p:cNvPr>
          <p:cNvSpPr txBox="1"/>
          <p:nvPr/>
        </p:nvSpPr>
        <p:spPr>
          <a:xfrm>
            <a:off x="3009900" y="990600"/>
            <a:ext cx="8610600" cy="646331"/>
          </a:xfrm>
          <a:prstGeom prst="rect">
            <a:avLst/>
          </a:prstGeom>
          <a:noFill/>
        </p:spPr>
        <p:txBody>
          <a:bodyPr wrap="square">
            <a:spAutoFit/>
          </a:bodyPr>
          <a:lstStyle/>
          <a:p>
            <a:r>
              <a:rPr lang="en-US" sz="3600" b="1">
                <a:latin typeface="Lub Dub Medium" panose="020B0603030403020204" pitchFamily="34" charset="0"/>
              </a:rPr>
              <a:t>Medical Therapy in Marfan Syndrome</a:t>
            </a:r>
          </a:p>
        </p:txBody>
      </p:sp>
      <p:graphicFrame>
        <p:nvGraphicFramePr>
          <p:cNvPr id="6" name="Table 5">
            <a:extLst>
              <a:ext uri="{FF2B5EF4-FFF2-40B4-BE49-F238E27FC236}">
                <a16:creationId xmlns:a16="http://schemas.microsoft.com/office/drawing/2014/main" id="{F2DB8ADE-A11E-6574-80C1-A713A8338DD4}"/>
              </a:ext>
            </a:extLst>
          </p:cNvPr>
          <p:cNvGraphicFramePr>
            <a:graphicFrameLocks noGrp="1"/>
          </p:cNvGraphicFramePr>
          <p:nvPr>
            <p:extLst>
              <p:ext uri="{D42A27DB-BD31-4B8C-83A1-F6EECF244321}">
                <p14:modId xmlns:p14="http://schemas.microsoft.com/office/powerpoint/2010/main" val="2177043374"/>
              </p:ext>
            </p:extLst>
          </p:nvPr>
        </p:nvGraphicFramePr>
        <p:xfrm>
          <a:off x="2152650" y="1981201"/>
          <a:ext cx="10325100" cy="5257799"/>
        </p:xfrm>
        <a:graphic>
          <a:graphicData uri="http://schemas.openxmlformats.org/drawingml/2006/table">
            <a:tbl>
              <a:tblPr firstRow="1" firstCol="1" bandRow="1"/>
              <a:tblGrid>
                <a:gridCol w="1032510">
                  <a:extLst>
                    <a:ext uri="{9D8B030D-6E8A-4147-A177-3AD203B41FA5}">
                      <a16:colId xmlns:a16="http://schemas.microsoft.com/office/drawing/2014/main" val="279297770"/>
                    </a:ext>
                  </a:extLst>
                </a:gridCol>
                <a:gridCol w="1022185">
                  <a:extLst>
                    <a:ext uri="{9D8B030D-6E8A-4147-A177-3AD203B41FA5}">
                      <a16:colId xmlns:a16="http://schemas.microsoft.com/office/drawing/2014/main" val="1834749601"/>
                    </a:ext>
                  </a:extLst>
                </a:gridCol>
                <a:gridCol w="8270405">
                  <a:extLst>
                    <a:ext uri="{9D8B030D-6E8A-4147-A177-3AD203B41FA5}">
                      <a16:colId xmlns:a16="http://schemas.microsoft.com/office/drawing/2014/main" val="1663314254"/>
                    </a:ext>
                  </a:extLst>
                </a:gridCol>
              </a:tblGrid>
              <a:tr h="1934926">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cs typeface="Times New Roman" panose="02020603050405020304" pitchFamily="18" charset="0"/>
                        </a:rPr>
                        <a:t>Recommendations for Medical Therapy in Marfan Syndrome</a:t>
                      </a:r>
                      <a:endParaRPr lang="en-US" sz="180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Medical Therapy in Marfan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93129027"/>
                  </a:ext>
                </a:extLst>
              </a:tr>
              <a:tr h="687733">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241043"/>
                  </a:ext>
                </a:extLst>
              </a:tr>
              <a:tr h="1272944">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07000"/>
                        </a:lnSpc>
                        <a:spcBef>
                          <a:spcPts val="0"/>
                        </a:spcBef>
                        <a:spcAft>
                          <a:spcPts val="800"/>
                        </a:spcAft>
                        <a:buFont typeface="+mj-lt"/>
                        <a:buAutoNum type="arabicPeriod"/>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treatment with either a beta blocker or an ARB, in maximally tolerated doses (unless contraindicated), is recommended to reduce the rate of aortic dilation.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19627"/>
                  </a:ext>
                </a:extLst>
              </a:tr>
              <a:tr h="1362196">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lvl="0" indent="-457200">
                        <a:lnSpc>
                          <a:spcPct val="115000"/>
                        </a:lnSpc>
                        <a:spcBef>
                          <a:spcPts val="0"/>
                        </a:spcBef>
                        <a:spcAft>
                          <a:spcPts val="0"/>
                        </a:spcAft>
                        <a:buFont typeface="+mj-lt"/>
                        <a:buAutoNum type="arabicPeriod" startAt="2"/>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the use of both a beta blocker and an ARB, in maximally tolerated doses (unless contraindicated), is reasonable to reduce the rate of aortic dilation.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23786"/>
                  </a:ext>
                </a:extLst>
              </a:tr>
            </a:tbl>
          </a:graphicData>
        </a:graphic>
      </p:graphicFrame>
    </p:spTree>
    <p:extLst>
      <p:ext uri="{BB962C8B-B14F-4D97-AF65-F5344CB8AC3E}">
        <p14:creationId xmlns:p14="http://schemas.microsoft.com/office/powerpoint/2010/main" val="2195103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62</a:t>
            </a:fld>
            <a:endParaRPr lang="en-US"/>
          </a:p>
        </p:txBody>
      </p:sp>
      <p:sp>
        <p:nvSpPr>
          <p:cNvPr id="7" name="TextBox 6">
            <a:extLst>
              <a:ext uri="{FF2B5EF4-FFF2-40B4-BE49-F238E27FC236}">
                <a16:creationId xmlns:a16="http://schemas.microsoft.com/office/drawing/2014/main" id="{5678A613-2CCA-993F-50B7-0181B1DD963A}"/>
              </a:ext>
            </a:extLst>
          </p:cNvPr>
          <p:cNvSpPr txBox="1"/>
          <p:nvPr/>
        </p:nvSpPr>
        <p:spPr>
          <a:xfrm>
            <a:off x="2162175" y="457200"/>
            <a:ext cx="10306050" cy="1754326"/>
          </a:xfrm>
          <a:prstGeom prst="rect">
            <a:avLst/>
          </a:prstGeom>
          <a:noFill/>
        </p:spPr>
        <p:txBody>
          <a:bodyPr wrap="square">
            <a:spAutoFit/>
          </a:bodyPr>
          <a:lstStyle/>
          <a:p>
            <a:r>
              <a:rPr lang="en-US" sz="3600" b="1">
                <a:latin typeface="Lub Dub Medium" panose="020B0603030403020204" pitchFamily="34" charset="0"/>
              </a:rPr>
              <a:t>Marfan Syndrome Interventions: Replacement of the Aortic Root in Patients With Marfan Syndrome</a:t>
            </a:r>
          </a:p>
        </p:txBody>
      </p:sp>
      <p:graphicFrame>
        <p:nvGraphicFramePr>
          <p:cNvPr id="8" name="Table 7">
            <a:extLst>
              <a:ext uri="{FF2B5EF4-FFF2-40B4-BE49-F238E27FC236}">
                <a16:creationId xmlns:a16="http://schemas.microsoft.com/office/drawing/2014/main" id="{B7246DB1-F2E3-455C-4603-A8CC342D0571}"/>
              </a:ext>
            </a:extLst>
          </p:cNvPr>
          <p:cNvGraphicFramePr>
            <a:graphicFrameLocks noGrp="1"/>
          </p:cNvGraphicFramePr>
          <p:nvPr>
            <p:extLst>
              <p:ext uri="{D42A27DB-BD31-4B8C-83A1-F6EECF244321}">
                <p14:modId xmlns:p14="http://schemas.microsoft.com/office/powerpoint/2010/main" val="3397798547"/>
              </p:ext>
            </p:extLst>
          </p:nvPr>
        </p:nvGraphicFramePr>
        <p:xfrm>
          <a:off x="1679673" y="2590800"/>
          <a:ext cx="11271053" cy="4398395"/>
        </p:xfrm>
        <a:graphic>
          <a:graphicData uri="http://schemas.openxmlformats.org/drawingml/2006/table">
            <a:tbl>
              <a:tblPr firstRow="1" firstCol="1" bandRow="1"/>
              <a:tblGrid>
                <a:gridCol w="1127106">
                  <a:extLst>
                    <a:ext uri="{9D8B030D-6E8A-4147-A177-3AD203B41FA5}">
                      <a16:colId xmlns:a16="http://schemas.microsoft.com/office/drawing/2014/main" val="1371813299"/>
                    </a:ext>
                  </a:extLst>
                </a:gridCol>
                <a:gridCol w="1115835">
                  <a:extLst>
                    <a:ext uri="{9D8B030D-6E8A-4147-A177-3AD203B41FA5}">
                      <a16:colId xmlns:a16="http://schemas.microsoft.com/office/drawing/2014/main" val="1485718162"/>
                    </a:ext>
                  </a:extLst>
                </a:gridCol>
                <a:gridCol w="9028112">
                  <a:extLst>
                    <a:ext uri="{9D8B030D-6E8A-4147-A177-3AD203B41FA5}">
                      <a16:colId xmlns:a16="http://schemas.microsoft.com/office/drawing/2014/main" val="3349589359"/>
                    </a:ext>
                  </a:extLst>
                </a:gridCol>
              </a:tblGrid>
              <a:tr h="1163151">
                <a:tc gridSpan="3">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cs typeface="Times New Roman" panose="02020603050405020304" pitchFamily="18" charset="0"/>
                        </a:rPr>
                        <a:t>Recommendations for Replacement of the Aortic Root in Patients With Marfan Syndrome</a:t>
                      </a:r>
                      <a:endParaRPr lang="en-US" sz="1800">
                        <a:effectLst/>
                        <a:latin typeface="Times New Roman" panose="02020603050405020304" pitchFamily="18" charset="0"/>
                        <a:cs typeface="Times New Roman" panose="02020603050405020304" pitchFamily="18" charset="0"/>
                      </a:endParaRPr>
                    </a:p>
                    <a:p>
                      <a:pPr marL="0" marR="0">
                        <a:spcBef>
                          <a:spcPts val="600"/>
                        </a:spcBef>
                        <a:spcAft>
                          <a:spcPts val="1400"/>
                        </a:spcAft>
                      </a:pPr>
                      <a:r>
                        <a:rPr lang="en-US" sz="2000" b="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b="1">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Replacement of the Aortic Root in Patients With Marfan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1400"/>
                        </a:spcAft>
                      </a:pPr>
                      <a:r>
                        <a:rPr lang="en-US" sz="2000" b="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03394644"/>
                  </a:ext>
                </a:extLst>
              </a:tr>
              <a:tr h="531533">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923096"/>
                  </a:ext>
                </a:extLst>
              </a:tr>
              <a:tr h="888851">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and an aortic root diameter of ≥5.0 cm, surgery to replace the aortic root and ascending aorta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835195"/>
                  </a:ext>
                </a:extLst>
              </a:tr>
              <a:tr h="1814860">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7663" marR="0" lvl="0" indent="-347663">
                        <a:lnSpc>
                          <a:spcPct val="115000"/>
                        </a:lnSpc>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 aortic root diameter of ≥4.5 cm, and features associated with an increased risk of aortic dissection (see Table 10), surgery to replace the aortic root and ascending aorta is reasonable, when performed by experienced surgeons in a Multidisciplinary Aortic Team.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544281"/>
                  </a:ext>
                </a:extLst>
              </a:tr>
            </a:tbl>
          </a:graphicData>
        </a:graphic>
      </p:graphicFrame>
    </p:spTree>
    <p:extLst>
      <p:ext uri="{BB962C8B-B14F-4D97-AF65-F5344CB8AC3E}">
        <p14:creationId xmlns:p14="http://schemas.microsoft.com/office/powerpoint/2010/main" val="624097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FDAAC-7C38-8BD3-5F70-89D9EDA41283}"/>
              </a:ext>
            </a:extLst>
          </p:cNvPr>
          <p:cNvSpPr>
            <a:spLocks noGrp="1"/>
          </p:cNvSpPr>
          <p:nvPr>
            <p:ph type="sldNum" sz="quarter" idx="4"/>
          </p:nvPr>
        </p:nvSpPr>
        <p:spPr/>
        <p:txBody>
          <a:bodyPr/>
          <a:lstStyle/>
          <a:p>
            <a:fld id="{01CD3B2E-BC1C-6C4D-9D91-A67B950EE325}" type="slidenum">
              <a:rPr lang="en-US" smtClean="0"/>
              <a:pPr/>
              <a:t>63</a:t>
            </a:fld>
            <a:endParaRPr lang="en-US"/>
          </a:p>
        </p:txBody>
      </p:sp>
      <p:graphicFrame>
        <p:nvGraphicFramePr>
          <p:cNvPr id="7" name="Table 6">
            <a:extLst>
              <a:ext uri="{FF2B5EF4-FFF2-40B4-BE49-F238E27FC236}">
                <a16:creationId xmlns:a16="http://schemas.microsoft.com/office/drawing/2014/main" id="{182826FA-31C4-7337-2423-DBE1B2111FA6}"/>
              </a:ext>
            </a:extLst>
          </p:cNvPr>
          <p:cNvGraphicFramePr>
            <a:graphicFrameLocks noGrp="1"/>
          </p:cNvGraphicFramePr>
          <p:nvPr>
            <p:extLst>
              <p:ext uri="{D42A27DB-BD31-4B8C-83A1-F6EECF244321}">
                <p14:modId xmlns:p14="http://schemas.microsoft.com/office/powerpoint/2010/main" val="2285274485"/>
              </p:ext>
            </p:extLst>
          </p:nvPr>
        </p:nvGraphicFramePr>
        <p:xfrm>
          <a:off x="2060673" y="3124200"/>
          <a:ext cx="10509053" cy="3707035"/>
        </p:xfrm>
        <a:graphic>
          <a:graphicData uri="http://schemas.openxmlformats.org/drawingml/2006/table">
            <a:tbl>
              <a:tblPr firstRow="1" firstCol="1" bandRow="1"/>
              <a:tblGrid>
                <a:gridCol w="1050906">
                  <a:extLst>
                    <a:ext uri="{9D8B030D-6E8A-4147-A177-3AD203B41FA5}">
                      <a16:colId xmlns:a16="http://schemas.microsoft.com/office/drawing/2014/main" val="1235421001"/>
                    </a:ext>
                  </a:extLst>
                </a:gridCol>
                <a:gridCol w="1040396">
                  <a:extLst>
                    <a:ext uri="{9D8B030D-6E8A-4147-A177-3AD203B41FA5}">
                      <a16:colId xmlns:a16="http://schemas.microsoft.com/office/drawing/2014/main" val="3823254475"/>
                    </a:ext>
                  </a:extLst>
                </a:gridCol>
                <a:gridCol w="8417751">
                  <a:extLst>
                    <a:ext uri="{9D8B030D-6E8A-4147-A177-3AD203B41FA5}">
                      <a16:colId xmlns:a16="http://schemas.microsoft.com/office/drawing/2014/main" val="1530278572"/>
                    </a:ext>
                  </a:extLst>
                </a:gridCol>
              </a:tblGrid>
              <a:tr h="1582527">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and a maximal cross-sectional aortic root area (cm</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to patient height (m) ratio of ≥ 10, surgery to replace the aortic root and ascending aorta is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77138"/>
                  </a:ext>
                </a:extLst>
              </a:tr>
              <a:tr h="2124508">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and an aortic diameter approaching surgical threshold, who are candidates for valve-sparing root replacement (VSRR) and have a very low surgical risk, surgery to replace the aortic root and ascending aorta may be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797755"/>
                  </a:ext>
                </a:extLst>
              </a:tr>
            </a:tbl>
          </a:graphicData>
        </a:graphic>
      </p:graphicFrame>
      <p:sp>
        <p:nvSpPr>
          <p:cNvPr id="8" name="TextBox 7">
            <a:extLst>
              <a:ext uri="{FF2B5EF4-FFF2-40B4-BE49-F238E27FC236}">
                <a16:creationId xmlns:a16="http://schemas.microsoft.com/office/drawing/2014/main" id="{69734A87-1D02-19DB-8DEE-E538FDAA19EA}"/>
              </a:ext>
            </a:extLst>
          </p:cNvPr>
          <p:cNvSpPr txBox="1"/>
          <p:nvPr/>
        </p:nvSpPr>
        <p:spPr>
          <a:xfrm>
            <a:off x="2162174" y="1066800"/>
            <a:ext cx="10306050" cy="1754326"/>
          </a:xfrm>
          <a:prstGeom prst="rect">
            <a:avLst/>
          </a:prstGeom>
          <a:noFill/>
        </p:spPr>
        <p:txBody>
          <a:bodyPr wrap="square">
            <a:spAutoFit/>
          </a:bodyPr>
          <a:lstStyle/>
          <a:p>
            <a:r>
              <a:rPr lang="en-US" sz="3600" b="1">
                <a:latin typeface="Lub Dub Medium" panose="020B0603030403020204" pitchFamily="34" charset="0"/>
              </a:rPr>
              <a:t>Marfan Syndrome Interventions: Replacement of the Aortic Root in Patients With Marfan Syndrome</a:t>
            </a:r>
          </a:p>
        </p:txBody>
      </p:sp>
    </p:spTree>
    <p:extLst>
      <p:ext uri="{BB962C8B-B14F-4D97-AF65-F5344CB8AC3E}">
        <p14:creationId xmlns:p14="http://schemas.microsoft.com/office/powerpoint/2010/main" val="1778829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64</a:t>
            </a:fld>
            <a:endParaRPr lang="en-US"/>
          </a:p>
        </p:txBody>
      </p:sp>
      <p:graphicFrame>
        <p:nvGraphicFramePr>
          <p:cNvPr id="2" name="Table 1">
            <a:extLst>
              <a:ext uri="{FF2B5EF4-FFF2-40B4-BE49-F238E27FC236}">
                <a16:creationId xmlns:a16="http://schemas.microsoft.com/office/drawing/2014/main" id="{331C0B37-6A2B-BB39-01AB-8DFF1BA37E3C}"/>
              </a:ext>
            </a:extLst>
          </p:cNvPr>
          <p:cNvGraphicFramePr>
            <a:graphicFrameLocks noGrp="1"/>
          </p:cNvGraphicFramePr>
          <p:nvPr>
            <p:extLst>
              <p:ext uri="{D42A27DB-BD31-4B8C-83A1-F6EECF244321}">
                <p14:modId xmlns:p14="http://schemas.microsoft.com/office/powerpoint/2010/main" val="402243405"/>
              </p:ext>
            </p:extLst>
          </p:nvPr>
        </p:nvGraphicFramePr>
        <p:xfrm>
          <a:off x="4579937" y="3184652"/>
          <a:ext cx="5707063" cy="2454148"/>
        </p:xfrm>
        <a:graphic>
          <a:graphicData uri="http://schemas.openxmlformats.org/drawingml/2006/table">
            <a:tbl>
              <a:tblPr firstRow="1" firstCol="1" bandRow="1"/>
              <a:tblGrid>
                <a:gridCol w="5707063">
                  <a:extLst>
                    <a:ext uri="{9D8B030D-6E8A-4147-A177-3AD203B41FA5}">
                      <a16:colId xmlns:a16="http://schemas.microsoft.com/office/drawing/2014/main" val="884316616"/>
                    </a:ext>
                  </a:extLst>
                </a:gridCol>
              </a:tblGrid>
              <a:tr h="613537">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Family history of aortic dissection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466374"/>
                  </a:ext>
                </a:extLst>
              </a:tr>
              <a:tr h="613537">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Rapid aortic growth (≥0.3 cm/y)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226193"/>
                  </a:ext>
                </a:extLst>
              </a:tr>
              <a:tr h="613537">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Diffuse aortic root and ascending aortic dilation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166702"/>
                  </a:ext>
                </a:extLst>
              </a:tr>
              <a:tr h="613537">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Marked vertebral arterial tortuosity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371183"/>
                  </a:ext>
                </a:extLst>
              </a:tr>
            </a:tbl>
          </a:graphicData>
        </a:graphic>
      </p:graphicFrame>
      <p:sp>
        <p:nvSpPr>
          <p:cNvPr id="5" name="TextBox 4">
            <a:extLst>
              <a:ext uri="{FF2B5EF4-FFF2-40B4-BE49-F238E27FC236}">
                <a16:creationId xmlns:a16="http://schemas.microsoft.com/office/drawing/2014/main" id="{ADE5C84A-E34A-D58D-C139-BA5C98D27C8C}"/>
              </a:ext>
            </a:extLst>
          </p:cNvPr>
          <p:cNvSpPr txBox="1"/>
          <p:nvPr/>
        </p:nvSpPr>
        <p:spPr>
          <a:xfrm>
            <a:off x="2247898" y="1828800"/>
            <a:ext cx="10134601" cy="954107"/>
          </a:xfrm>
          <a:prstGeom prst="rect">
            <a:avLst/>
          </a:prstGeom>
          <a:noFill/>
        </p:spPr>
        <p:txBody>
          <a:bodyPr wrap="square">
            <a:spAutoFit/>
          </a:bodyPr>
          <a:lstStyle/>
          <a:p>
            <a:r>
              <a:rPr lang="en-US" sz="2800" b="1">
                <a:latin typeface="Lub Dub Medium" panose="020B0603030403020204" pitchFamily="34" charset="0"/>
              </a:rPr>
              <a:t>Table 10. Features Associated With Increased Risk of Aortic Complications in Marfan Syndrome</a:t>
            </a:r>
          </a:p>
        </p:txBody>
      </p:sp>
    </p:spTree>
    <p:extLst>
      <p:ext uri="{BB962C8B-B14F-4D97-AF65-F5344CB8AC3E}">
        <p14:creationId xmlns:p14="http://schemas.microsoft.com/office/powerpoint/2010/main" val="143369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472F79-E360-C887-A37C-82D8579887B4}"/>
              </a:ext>
            </a:extLst>
          </p:cNvPr>
          <p:cNvSpPr>
            <a:spLocks noGrp="1"/>
          </p:cNvSpPr>
          <p:nvPr>
            <p:ph type="sldNum" sz="quarter" idx="4"/>
          </p:nvPr>
        </p:nvSpPr>
        <p:spPr/>
        <p:txBody>
          <a:bodyPr/>
          <a:lstStyle/>
          <a:p>
            <a:fld id="{01CD3B2E-BC1C-6C4D-9D91-A67B950EE325}" type="slidenum">
              <a:rPr lang="en-US" smtClean="0"/>
              <a:pPr/>
              <a:t>65</a:t>
            </a:fld>
            <a:endParaRPr lang="en-US"/>
          </a:p>
        </p:txBody>
      </p:sp>
      <p:sp>
        <p:nvSpPr>
          <p:cNvPr id="5" name="TextBox 4">
            <a:extLst>
              <a:ext uri="{FF2B5EF4-FFF2-40B4-BE49-F238E27FC236}">
                <a16:creationId xmlns:a16="http://schemas.microsoft.com/office/drawing/2014/main" id="{185673F2-7158-A58A-1379-FBCDF06BF093}"/>
              </a:ext>
            </a:extLst>
          </p:cNvPr>
          <p:cNvSpPr txBox="1"/>
          <p:nvPr/>
        </p:nvSpPr>
        <p:spPr>
          <a:xfrm>
            <a:off x="1161255" y="1295400"/>
            <a:ext cx="12307888" cy="2308324"/>
          </a:xfrm>
          <a:prstGeom prst="rect">
            <a:avLst/>
          </a:prstGeom>
          <a:noFill/>
        </p:spPr>
        <p:txBody>
          <a:bodyPr wrap="square">
            <a:spAutoFit/>
          </a:bodyPr>
          <a:lstStyle/>
          <a:p>
            <a:r>
              <a:rPr lang="en-US" sz="3600" b="1">
                <a:latin typeface="Lub Dub Medium" panose="020B0603030403020204" pitchFamily="34" charset="0"/>
              </a:rPr>
              <a:t>Marfan Syndrome Interventions: Replacement of Primary (Nondissected) Aneurysms of the Aortic Arch, Descending, and Abdominal Aorta in Patients With Marfan Syndrome</a:t>
            </a:r>
          </a:p>
        </p:txBody>
      </p:sp>
      <p:graphicFrame>
        <p:nvGraphicFramePr>
          <p:cNvPr id="6" name="Table 5">
            <a:extLst>
              <a:ext uri="{FF2B5EF4-FFF2-40B4-BE49-F238E27FC236}">
                <a16:creationId xmlns:a16="http://schemas.microsoft.com/office/drawing/2014/main" id="{623B8573-A491-497F-E776-92E1F7DE7A81}"/>
              </a:ext>
            </a:extLst>
          </p:cNvPr>
          <p:cNvGraphicFramePr>
            <a:graphicFrameLocks noGrp="1"/>
          </p:cNvGraphicFramePr>
          <p:nvPr>
            <p:extLst>
              <p:ext uri="{D42A27DB-BD31-4B8C-83A1-F6EECF244321}">
                <p14:modId xmlns:p14="http://schemas.microsoft.com/office/powerpoint/2010/main" val="437391317"/>
              </p:ext>
            </p:extLst>
          </p:nvPr>
        </p:nvGraphicFramePr>
        <p:xfrm>
          <a:off x="2632173" y="3810000"/>
          <a:ext cx="9366053" cy="2943229"/>
        </p:xfrm>
        <a:graphic>
          <a:graphicData uri="http://schemas.openxmlformats.org/drawingml/2006/table">
            <a:tbl>
              <a:tblPr firstRow="1" firstCol="1" bandRow="1"/>
              <a:tblGrid>
                <a:gridCol w="936606">
                  <a:extLst>
                    <a:ext uri="{9D8B030D-6E8A-4147-A177-3AD203B41FA5}">
                      <a16:colId xmlns:a16="http://schemas.microsoft.com/office/drawing/2014/main" val="3106793682"/>
                    </a:ext>
                  </a:extLst>
                </a:gridCol>
                <a:gridCol w="927240">
                  <a:extLst>
                    <a:ext uri="{9D8B030D-6E8A-4147-A177-3AD203B41FA5}">
                      <a16:colId xmlns:a16="http://schemas.microsoft.com/office/drawing/2014/main" val="3451940374"/>
                    </a:ext>
                  </a:extLst>
                </a:gridCol>
                <a:gridCol w="7502207">
                  <a:extLst>
                    <a:ext uri="{9D8B030D-6E8A-4147-A177-3AD203B41FA5}">
                      <a16:colId xmlns:a16="http://schemas.microsoft.com/office/drawing/2014/main" val="2012657959"/>
                    </a:ext>
                  </a:extLst>
                </a:gridCol>
              </a:tblGrid>
              <a:tr h="981076">
                <a:tc gridSpan="3">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 for Replacement of Primary (Nondissected) Aneurysms of the Aortic Arch, Descending, and Abdominal Aorta in Patients With Marfan Syndrome</a:t>
                      </a:r>
                      <a:endParaRPr lang="en-US" sz="1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Replacement of Primary (Nondissected) Aneurysms of the Aortic Arch, Descending, and Abdominal Aorta in Patients With Marfan Syndrome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05177574"/>
                  </a:ext>
                </a:extLst>
              </a:tr>
              <a:tr h="470069">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085485"/>
                  </a:ext>
                </a:extLst>
              </a:tr>
              <a:tr h="149208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Marfan syndrome and a nondissected aneurysm of the aortic arch, descending thoracic aorta, or abdominal aorta of ≥5.0 cm, surgical intervention to replace the aneurysmal segment is reasonable.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618049"/>
                  </a:ext>
                </a:extLst>
              </a:tr>
            </a:tbl>
          </a:graphicData>
        </a:graphic>
      </p:graphicFrame>
    </p:spTree>
    <p:extLst>
      <p:ext uri="{BB962C8B-B14F-4D97-AF65-F5344CB8AC3E}">
        <p14:creationId xmlns:p14="http://schemas.microsoft.com/office/powerpoint/2010/main" val="2028795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66</a:t>
            </a:fld>
            <a:endParaRPr lang="en-US"/>
          </a:p>
        </p:txBody>
      </p:sp>
      <p:sp>
        <p:nvSpPr>
          <p:cNvPr id="7" name="TextBox 6">
            <a:extLst>
              <a:ext uri="{FF2B5EF4-FFF2-40B4-BE49-F238E27FC236}">
                <a16:creationId xmlns:a16="http://schemas.microsoft.com/office/drawing/2014/main" id="{8768AEFB-B8E5-1B1E-AB98-CBF0B8458965}"/>
              </a:ext>
            </a:extLst>
          </p:cNvPr>
          <p:cNvSpPr txBox="1"/>
          <p:nvPr/>
        </p:nvSpPr>
        <p:spPr>
          <a:xfrm>
            <a:off x="3476225" y="1143000"/>
            <a:ext cx="7677945" cy="646331"/>
          </a:xfrm>
          <a:prstGeom prst="rect">
            <a:avLst/>
          </a:prstGeom>
          <a:noFill/>
        </p:spPr>
        <p:txBody>
          <a:bodyPr wrap="square">
            <a:spAutoFit/>
          </a:bodyPr>
          <a:lstStyle/>
          <a:p>
            <a:r>
              <a:rPr lang="en-US" sz="3600" b="1">
                <a:latin typeface="Lub Dub Medium" panose="020B0603030403020204" pitchFamily="34" charset="0"/>
              </a:rPr>
              <a:t>Imaging in Loeys-Dietz Syndrome</a:t>
            </a:r>
          </a:p>
        </p:txBody>
      </p:sp>
      <p:graphicFrame>
        <p:nvGraphicFramePr>
          <p:cNvPr id="2" name="Table 1">
            <a:extLst>
              <a:ext uri="{FF2B5EF4-FFF2-40B4-BE49-F238E27FC236}">
                <a16:creationId xmlns:a16="http://schemas.microsoft.com/office/drawing/2014/main" id="{3ADCFC02-085C-2862-0A52-7D4EE1152325}"/>
              </a:ext>
            </a:extLst>
          </p:cNvPr>
          <p:cNvGraphicFramePr>
            <a:graphicFrameLocks noGrp="1"/>
          </p:cNvGraphicFramePr>
          <p:nvPr>
            <p:extLst>
              <p:ext uri="{D42A27DB-BD31-4B8C-83A1-F6EECF244321}">
                <p14:modId xmlns:p14="http://schemas.microsoft.com/office/powerpoint/2010/main" val="2584576308"/>
              </p:ext>
            </p:extLst>
          </p:nvPr>
        </p:nvGraphicFramePr>
        <p:xfrm>
          <a:off x="1073346" y="2286000"/>
          <a:ext cx="12483703" cy="4603496"/>
        </p:xfrm>
        <a:graphic>
          <a:graphicData uri="http://schemas.openxmlformats.org/drawingml/2006/table">
            <a:tbl>
              <a:tblPr firstRow="1" firstCol="1" bandRow="1"/>
              <a:tblGrid>
                <a:gridCol w="953755">
                  <a:extLst>
                    <a:ext uri="{9D8B030D-6E8A-4147-A177-3AD203B41FA5}">
                      <a16:colId xmlns:a16="http://schemas.microsoft.com/office/drawing/2014/main" val="3509803663"/>
                    </a:ext>
                  </a:extLst>
                </a:gridCol>
                <a:gridCol w="1132114">
                  <a:extLst>
                    <a:ext uri="{9D8B030D-6E8A-4147-A177-3AD203B41FA5}">
                      <a16:colId xmlns:a16="http://schemas.microsoft.com/office/drawing/2014/main" val="104108316"/>
                    </a:ext>
                  </a:extLst>
                </a:gridCol>
                <a:gridCol w="10397834">
                  <a:extLst>
                    <a:ext uri="{9D8B030D-6E8A-4147-A177-3AD203B41FA5}">
                      <a16:colId xmlns:a16="http://schemas.microsoft.com/office/drawing/2014/main" val="793714430"/>
                    </a:ext>
                  </a:extLst>
                </a:gridCol>
              </a:tblGrid>
              <a:tr h="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Imaging in Loeys-Dietz Syndrome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664977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97568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Loeys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-Dietz syndrome and a dilated or dissected aorta and/or arterial branches at baseline TTE is recommended to determine the diameters of the aortic root and ascending aorta, and 6 months thereafter to determine the rate of aortic growth; if the aortic diameters are stable, annual surveillance TTE is recommended.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637346"/>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Loeys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-Dietz syndrome, a dilated or dissected aorta, and/or arterial branches at baseline, annual surveillance imaging of the affected aorta and arteries with MRI or CT is recommended.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887510"/>
                  </a:ext>
                </a:extLst>
              </a:tr>
            </a:tbl>
          </a:graphicData>
        </a:graphic>
      </p:graphicFrame>
    </p:spTree>
    <p:extLst>
      <p:ext uri="{BB962C8B-B14F-4D97-AF65-F5344CB8AC3E}">
        <p14:creationId xmlns:p14="http://schemas.microsoft.com/office/powerpoint/2010/main" val="294133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FE7D18-4877-0DCC-1784-431BFCC3C65C}"/>
              </a:ext>
            </a:extLst>
          </p:cNvPr>
          <p:cNvSpPr>
            <a:spLocks noGrp="1"/>
          </p:cNvSpPr>
          <p:nvPr>
            <p:ph type="sldNum" sz="quarter" idx="4"/>
          </p:nvPr>
        </p:nvSpPr>
        <p:spPr/>
        <p:txBody>
          <a:bodyPr/>
          <a:lstStyle/>
          <a:p>
            <a:fld id="{01CD3B2E-BC1C-6C4D-9D91-A67B950EE325}" type="slidenum">
              <a:rPr lang="en-US" smtClean="0"/>
              <a:pPr/>
              <a:t>67</a:t>
            </a:fld>
            <a:endParaRPr lang="en-US"/>
          </a:p>
        </p:txBody>
      </p:sp>
      <p:sp>
        <p:nvSpPr>
          <p:cNvPr id="5" name="TextBox 4">
            <a:extLst>
              <a:ext uri="{FF2B5EF4-FFF2-40B4-BE49-F238E27FC236}">
                <a16:creationId xmlns:a16="http://schemas.microsoft.com/office/drawing/2014/main" id="{A4D9C1A8-6000-A540-9002-31E8587BC29D}"/>
              </a:ext>
            </a:extLst>
          </p:cNvPr>
          <p:cNvSpPr txBox="1"/>
          <p:nvPr/>
        </p:nvSpPr>
        <p:spPr>
          <a:xfrm>
            <a:off x="2690610" y="841932"/>
            <a:ext cx="9249175" cy="646331"/>
          </a:xfrm>
          <a:prstGeom prst="rect">
            <a:avLst/>
          </a:prstGeom>
          <a:noFill/>
        </p:spPr>
        <p:txBody>
          <a:bodyPr wrap="square">
            <a:spAutoFit/>
          </a:bodyPr>
          <a:lstStyle/>
          <a:p>
            <a:r>
              <a:rPr lang="en-US" sz="3600" b="1">
                <a:latin typeface="Lub Dub Medium" panose="020B0603030403020204" pitchFamily="34" charset="0"/>
              </a:rPr>
              <a:t>Imaging in Loeys-Dietz Syndrome (con’t.)</a:t>
            </a:r>
          </a:p>
        </p:txBody>
      </p:sp>
      <p:graphicFrame>
        <p:nvGraphicFramePr>
          <p:cNvPr id="6" name="Table 5">
            <a:extLst>
              <a:ext uri="{FF2B5EF4-FFF2-40B4-BE49-F238E27FC236}">
                <a16:creationId xmlns:a16="http://schemas.microsoft.com/office/drawing/2014/main" id="{C221558F-565B-0F59-C740-905590998E99}"/>
              </a:ext>
            </a:extLst>
          </p:cNvPr>
          <p:cNvGraphicFramePr>
            <a:graphicFrameLocks noGrp="1"/>
          </p:cNvGraphicFramePr>
          <p:nvPr>
            <p:extLst>
              <p:ext uri="{D42A27DB-BD31-4B8C-83A1-F6EECF244321}">
                <p14:modId xmlns:p14="http://schemas.microsoft.com/office/powerpoint/2010/main" val="622883716"/>
              </p:ext>
            </p:extLst>
          </p:nvPr>
        </p:nvGraphicFramePr>
        <p:xfrm>
          <a:off x="1073346" y="1828800"/>
          <a:ext cx="12483705" cy="5235702"/>
        </p:xfrm>
        <a:graphic>
          <a:graphicData uri="http://schemas.openxmlformats.org/drawingml/2006/table">
            <a:tbl>
              <a:tblPr firstRow="1" firstCol="1" bandRow="1"/>
              <a:tblGrid>
                <a:gridCol w="953755">
                  <a:extLst>
                    <a:ext uri="{9D8B030D-6E8A-4147-A177-3AD203B41FA5}">
                      <a16:colId xmlns:a16="http://schemas.microsoft.com/office/drawing/2014/main" val="114498043"/>
                    </a:ext>
                  </a:extLst>
                </a:gridCol>
                <a:gridCol w="2334453">
                  <a:extLst>
                    <a:ext uri="{9D8B030D-6E8A-4147-A177-3AD203B41FA5}">
                      <a16:colId xmlns:a16="http://schemas.microsoft.com/office/drawing/2014/main" val="1344091276"/>
                    </a:ext>
                  </a:extLst>
                </a:gridCol>
                <a:gridCol w="9195497">
                  <a:extLst>
                    <a:ext uri="{9D8B030D-6E8A-4147-A177-3AD203B41FA5}">
                      <a16:colId xmlns:a16="http://schemas.microsoft.com/office/drawing/2014/main" val="3222119698"/>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a baseline MRI or CT from head to pelvis is recommended to evaluate the entire aorta and its branches for aneurysm, dissection, and tortuosity.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551219"/>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without dilation of the aorta distal to the aortic root or ascending aorta and without dilated or dissected arterial branches, surveillance imaging from chest to pelvis with MRI (or CT) every 2 years is reasonable, but imaging may be more frequent depending on family history.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70789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without dilation of the cerebral arteries on initial screening, periodic imaging surveillance for cerebral aneurysms with MRI or CT every 2 to 3 years is reasonable.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464055"/>
                  </a:ext>
                </a:extLst>
              </a:tr>
            </a:tbl>
          </a:graphicData>
        </a:graphic>
      </p:graphicFrame>
    </p:spTree>
    <p:extLst>
      <p:ext uri="{BB962C8B-B14F-4D97-AF65-F5344CB8AC3E}">
        <p14:creationId xmlns:p14="http://schemas.microsoft.com/office/powerpoint/2010/main" val="487545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68</a:t>
            </a:fld>
            <a:endParaRPr lang="en-US"/>
          </a:p>
        </p:txBody>
      </p:sp>
      <p:graphicFrame>
        <p:nvGraphicFramePr>
          <p:cNvPr id="2" name="Table 1">
            <a:extLst>
              <a:ext uri="{FF2B5EF4-FFF2-40B4-BE49-F238E27FC236}">
                <a16:creationId xmlns:a16="http://schemas.microsoft.com/office/drawing/2014/main" id="{C6442B9A-142C-2E12-355D-0DC8FE233E58}"/>
              </a:ext>
            </a:extLst>
          </p:cNvPr>
          <p:cNvGraphicFramePr>
            <a:graphicFrameLocks noGrp="1"/>
          </p:cNvGraphicFramePr>
          <p:nvPr>
            <p:extLst>
              <p:ext uri="{D42A27DB-BD31-4B8C-83A1-F6EECF244321}">
                <p14:modId xmlns:p14="http://schemas.microsoft.com/office/powerpoint/2010/main" val="1352821911"/>
              </p:ext>
            </p:extLst>
          </p:nvPr>
        </p:nvGraphicFramePr>
        <p:xfrm>
          <a:off x="2514600" y="2476500"/>
          <a:ext cx="9601200" cy="3276600"/>
        </p:xfrm>
        <a:graphic>
          <a:graphicData uri="http://schemas.openxmlformats.org/drawingml/2006/table">
            <a:tbl>
              <a:tblPr firstRow="1" firstCol="1" bandRow="1"/>
              <a:tblGrid>
                <a:gridCol w="960120">
                  <a:extLst>
                    <a:ext uri="{9D8B030D-6E8A-4147-A177-3AD203B41FA5}">
                      <a16:colId xmlns:a16="http://schemas.microsoft.com/office/drawing/2014/main" val="1540667134"/>
                    </a:ext>
                  </a:extLst>
                </a:gridCol>
                <a:gridCol w="950519">
                  <a:extLst>
                    <a:ext uri="{9D8B030D-6E8A-4147-A177-3AD203B41FA5}">
                      <a16:colId xmlns:a16="http://schemas.microsoft.com/office/drawing/2014/main" val="793770139"/>
                    </a:ext>
                  </a:extLst>
                </a:gridCol>
                <a:gridCol w="7690561">
                  <a:extLst>
                    <a:ext uri="{9D8B030D-6E8A-4147-A177-3AD203B41FA5}">
                      <a16:colId xmlns:a16="http://schemas.microsoft.com/office/drawing/2014/main" val="4201290811"/>
                    </a:ext>
                  </a:extLst>
                </a:gridCol>
              </a:tblGrid>
              <a:tr h="150794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200000"/>
                        </a:lnSpc>
                        <a:spcBef>
                          <a:spcPts val="0"/>
                        </a:spcBef>
                        <a:spcAft>
                          <a:spcPts val="0"/>
                        </a:spcAft>
                      </a:pPr>
                      <a:r>
                        <a:rPr lang="en-US" sz="1800" b="1">
                          <a:effectLst/>
                          <a:latin typeface="Times New Roman" panose="02020603050405020304" pitchFamily="18" charset="0"/>
                          <a:cs typeface="Times New Roman" panose="02020603050405020304" pitchFamily="18" charset="0"/>
                        </a:rPr>
                        <a:t>Recommendation for Medical Therapy in Loeys-Dietz Syndrome</a:t>
                      </a:r>
                      <a:endParaRPr lang="en-US" sz="1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Medical Therapy in </a:t>
                      </a:r>
                      <a:r>
                        <a:rPr lang="en-US" sz="1200" b="1" err="1">
                          <a:effectLst/>
                          <a:latin typeface="Times New Roman" panose="02020603050405020304" pitchFamily="18" charset="0"/>
                          <a:ea typeface="Times New Roman" panose="02020603050405020304" pitchFamily="18" charset="0"/>
                          <a:cs typeface="Times New Roman" panose="02020603050405020304" pitchFamily="18" charset="0"/>
                        </a:rPr>
                        <a:t>Loeys</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-Dietz Syndrome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97129368"/>
                  </a:ext>
                </a:extLst>
              </a:tr>
              <a:tr h="69181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359441"/>
                  </a:ext>
                </a:extLst>
              </a:tr>
              <a:tr h="1076835">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treatment with a beta blocker or an ARB (unless contraindicated), or both, in maximally tolerated doses, is reasonable.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213283"/>
                  </a:ext>
                </a:extLst>
              </a:tr>
            </a:tbl>
          </a:graphicData>
        </a:graphic>
      </p:graphicFrame>
      <p:sp>
        <p:nvSpPr>
          <p:cNvPr id="5" name="TextBox 4">
            <a:extLst>
              <a:ext uri="{FF2B5EF4-FFF2-40B4-BE49-F238E27FC236}">
                <a16:creationId xmlns:a16="http://schemas.microsoft.com/office/drawing/2014/main" id="{5C35E4CF-7ED1-666B-B2FA-FC2F10840D7D}"/>
              </a:ext>
            </a:extLst>
          </p:cNvPr>
          <p:cNvSpPr txBox="1"/>
          <p:nvPr/>
        </p:nvSpPr>
        <p:spPr>
          <a:xfrm>
            <a:off x="2514600" y="1447800"/>
            <a:ext cx="9601200" cy="646331"/>
          </a:xfrm>
          <a:prstGeom prst="rect">
            <a:avLst/>
          </a:prstGeom>
          <a:noFill/>
        </p:spPr>
        <p:txBody>
          <a:bodyPr wrap="square">
            <a:spAutoFit/>
          </a:bodyPr>
          <a:lstStyle/>
          <a:p>
            <a:r>
              <a:rPr lang="en-US" sz="3600" b="1">
                <a:latin typeface="Lub Dub Medium" panose="020B0603030403020204" pitchFamily="34" charset="0"/>
              </a:rPr>
              <a:t>Medical Therapy in Loeys-Dietz Syndrome</a:t>
            </a:r>
          </a:p>
        </p:txBody>
      </p:sp>
    </p:spTree>
    <p:extLst>
      <p:ext uri="{BB962C8B-B14F-4D97-AF65-F5344CB8AC3E}">
        <p14:creationId xmlns:p14="http://schemas.microsoft.com/office/powerpoint/2010/main" val="814013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5C0167-C94A-32A7-8947-4B2B6CE07375}"/>
              </a:ext>
            </a:extLst>
          </p:cNvPr>
          <p:cNvSpPr>
            <a:spLocks noGrp="1"/>
          </p:cNvSpPr>
          <p:nvPr>
            <p:ph type="sldNum" sz="quarter" idx="4"/>
          </p:nvPr>
        </p:nvSpPr>
        <p:spPr/>
        <p:txBody>
          <a:bodyPr/>
          <a:lstStyle/>
          <a:p>
            <a:fld id="{01CD3B2E-BC1C-6C4D-9D91-A67B950EE325}" type="slidenum">
              <a:rPr lang="en-US" smtClean="0"/>
              <a:pPr/>
              <a:t>69</a:t>
            </a:fld>
            <a:endParaRPr lang="en-US"/>
          </a:p>
        </p:txBody>
      </p:sp>
      <p:sp>
        <p:nvSpPr>
          <p:cNvPr id="7" name="TextBox 6">
            <a:extLst>
              <a:ext uri="{FF2B5EF4-FFF2-40B4-BE49-F238E27FC236}">
                <a16:creationId xmlns:a16="http://schemas.microsoft.com/office/drawing/2014/main" id="{6979A25B-0009-E1BF-B022-E41F9E70743E}"/>
              </a:ext>
            </a:extLst>
          </p:cNvPr>
          <p:cNvSpPr txBox="1"/>
          <p:nvPr/>
        </p:nvSpPr>
        <p:spPr>
          <a:xfrm>
            <a:off x="2247900" y="609600"/>
            <a:ext cx="10134600" cy="1754326"/>
          </a:xfrm>
          <a:prstGeom prst="rect">
            <a:avLst/>
          </a:prstGeom>
          <a:noFill/>
        </p:spPr>
        <p:txBody>
          <a:bodyPr wrap="square">
            <a:spAutoFit/>
          </a:bodyPr>
          <a:lstStyle/>
          <a:p>
            <a:r>
              <a:rPr lang="en-US" sz="3600" b="1">
                <a:latin typeface="Lub Dub Medium" panose="020B0603030403020204" pitchFamily="34" charset="0"/>
              </a:rPr>
              <a:t>Loeys-Dietz Syndrome Surgical Interventions: Replacement of the Aorta in Patients With Loeys-Dietz Syndrome</a:t>
            </a:r>
          </a:p>
        </p:txBody>
      </p:sp>
      <p:graphicFrame>
        <p:nvGraphicFramePr>
          <p:cNvPr id="8" name="Table 7">
            <a:extLst>
              <a:ext uri="{FF2B5EF4-FFF2-40B4-BE49-F238E27FC236}">
                <a16:creationId xmlns:a16="http://schemas.microsoft.com/office/drawing/2014/main" id="{ABADDB06-AC86-EED9-CEA6-2FEA6DB446A7}"/>
              </a:ext>
            </a:extLst>
          </p:cNvPr>
          <p:cNvGraphicFramePr>
            <a:graphicFrameLocks noGrp="1"/>
          </p:cNvGraphicFramePr>
          <p:nvPr>
            <p:extLst>
              <p:ext uri="{D42A27DB-BD31-4B8C-83A1-F6EECF244321}">
                <p14:modId xmlns:p14="http://schemas.microsoft.com/office/powerpoint/2010/main" val="378742316"/>
              </p:ext>
            </p:extLst>
          </p:nvPr>
        </p:nvGraphicFramePr>
        <p:xfrm>
          <a:off x="1295400" y="2514600"/>
          <a:ext cx="12039600" cy="4800600"/>
        </p:xfrm>
        <a:graphic>
          <a:graphicData uri="http://schemas.openxmlformats.org/drawingml/2006/table">
            <a:tbl>
              <a:tblPr firstRow="1" firstCol="1" bandRow="1"/>
              <a:tblGrid>
                <a:gridCol w="1203960">
                  <a:extLst>
                    <a:ext uri="{9D8B030D-6E8A-4147-A177-3AD203B41FA5}">
                      <a16:colId xmlns:a16="http://schemas.microsoft.com/office/drawing/2014/main" val="4008693484"/>
                    </a:ext>
                  </a:extLst>
                </a:gridCol>
                <a:gridCol w="1191921">
                  <a:extLst>
                    <a:ext uri="{9D8B030D-6E8A-4147-A177-3AD203B41FA5}">
                      <a16:colId xmlns:a16="http://schemas.microsoft.com/office/drawing/2014/main" val="3887793126"/>
                    </a:ext>
                  </a:extLst>
                </a:gridCol>
                <a:gridCol w="9643719">
                  <a:extLst>
                    <a:ext uri="{9D8B030D-6E8A-4147-A177-3AD203B41FA5}">
                      <a16:colId xmlns:a16="http://schemas.microsoft.com/office/drawing/2014/main" val="3323123706"/>
                    </a:ext>
                  </a:extLst>
                </a:gridCol>
              </a:tblGrid>
              <a:tr h="629987">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Replacement of the Aorta in Patients With Loeys-Dietz Syndrome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309204"/>
                  </a:ext>
                </a:extLst>
              </a:tr>
              <a:tr h="393097">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796133"/>
                  </a:ext>
                </a:extLst>
              </a:tr>
              <a:tr h="167509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and aortic dilation, the surgical threshold for prophylactic aortic root and ascending aortic replacement should be informed by the specific genetic variant, aortic diameter, aortic growth rate, extra-aortic features, family history, patient age and sex, and physician and patient preferences (see Table 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350884"/>
                  </a:ext>
                </a:extLst>
              </a:tr>
              <a:tr h="210242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Loeys-Dietz syndrome attributable to a pathogenic variant in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TGFBR1</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TGFBR2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SMAD3</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surgery to replace the intact aortic arch, descending aorta, or abdominal aorta at a diameter of ≥4.5 cm may be considered, with the specific genetic variant, patient age, aortic growth rate, family history, presence of high-risk features (see Table 11), and surgical risk informing the decision.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29445"/>
                  </a:ext>
                </a:extLst>
              </a:tr>
            </a:tbl>
          </a:graphicData>
        </a:graphic>
      </p:graphicFrame>
    </p:spTree>
    <p:extLst>
      <p:ext uri="{BB962C8B-B14F-4D97-AF65-F5344CB8AC3E}">
        <p14:creationId xmlns:p14="http://schemas.microsoft.com/office/powerpoint/2010/main" val="292631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DBAA3-263D-6915-1A00-901CF353903A}"/>
              </a:ext>
            </a:extLst>
          </p:cNvPr>
          <p:cNvSpPr>
            <a:spLocks noGrp="1"/>
          </p:cNvSpPr>
          <p:nvPr>
            <p:ph type="sldNum" sz="quarter" idx="4"/>
          </p:nvPr>
        </p:nvSpPr>
        <p:spPr/>
        <p:txBody>
          <a:bodyPr/>
          <a:lstStyle/>
          <a:p>
            <a:fld id="{01CD3B2E-BC1C-6C4D-9D91-A67B950EE325}" type="slidenum">
              <a:rPr lang="en-US" smtClean="0"/>
              <a:pPr/>
              <a:t>7</a:t>
            </a:fld>
            <a:endParaRPr lang="en-US"/>
          </a:p>
        </p:txBody>
      </p:sp>
      <p:sp>
        <p:nvSpPr>
          <p:cNvPr id="5" name="Title 2">
            <a:extLst>
              <a:ext uri="{FF2B5EF4-FFF2-40B4-BE49-F238E27FC236}">
                <a16:creationId xmlns:a16="http://schemas.microsoft.com/office/drawing/2014/main" id="{70CD8A8D-41A4-D82F-9DC7-821941505E0D}"/>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7" name="TextBox 6">
            <a:extLst>
              <a:ext uri="{FF2B5EF4-FFF2-40B4-BE49-F238E27FC236}">
                <a16:creationId xmlns:a16="http://schemas.microsoft.com/office/drawing/2014/main" id="{E776C149-ADBB-5831-A6EB-EE619A207B8F}"/>
              </a:ext>
            </a:extLst>
          </p:cNvPr>
          <p:cNvSpPr txBox="1"/>
          <p:nvPr/>
        </p:nvSpPr>
        <p:spPr>
          <a:xfrm>
            <a:off x="2514600" y="2560528"/>
            <a:ext cx="9601200" cy="3108543"/>
          </a:xfrm>
          <a:prstGeom prst="rect">
            <a:avLst/>
          </a:prstGeom>
          <a:noFill/>
        </p:spPr>
        <p:txBody>
          <a:bodyPr wrap="square">
            <a:spAutoFit/>
          </a:bodyPr>
          <a:lstStyle/>
          <a:p>
            <a:r>
              <a:rPr lang="en-US" sz="2800">
                <a:latin typeface="Lub Dub Medium" panose="020B0603030403020204" pitchFamily="34" charset="0"/>
              </a:rPr>
              <a:t>3.	Computed tomography, magnetic resonance imaging, and echocardiographic imaging of patients with aortic disease should follow recommended approaches for image acquisition, measurement and reporting of relevant aortic dimensions, and the frequency of surveillance before and after intervention.</a:t>
            </a:r>
          </a:p>
        </p:txBody>
      </p:sp>
    </p:spTree>
    <p:extLst>
      <p:ext uri="{BB962C8B-B14F-4D97-AF65-F5344CB8AC3E}">
        <p14:creationId xmlns:p14="http://schemas.microsoft.com/office/powerpoint/2010/main" val="4062040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70</a:t>
            </a:fld>
            <a:endParaRPr lang="en-US"/>
          </a:p>
        </p:txBody>
      </p:sp>
      <p:graphicFrame>
        <p:nvGraphicFramePr>
          <p:cNvPr id="2" name="Table 1">
            <a:extLst>
              <a:ext uri="{FF2B5EF4-FFF2-40B4-BE49-F238E27FC236}">
                <a16:creationId xmlns:a16="http://schemas.microsoft.com/office/drawing/2014/main" id="{AFD9ED4A-5195-5E5B-FB75-F69C671342FC}"/>
              </a:ext>
            </a:extLst>
          </p:cNvPr>
          <p:cNvGraphicFramePr>
            <a:graphicFrameLocks noGrp="1"/>
          </p:cNvGraphicFramePr>
          <p:nvPr>
            <p:extLst>
              <p:ext uri="{D42A27DB-BD31-4B8C-83A1-F6EECF244321}">
                <p14:modId xmlns:p14="http://schemas.microsoft.com/office/powerpoint/2010/main" val="2938558832"/>
              </p:ext>
            </p:extLst>
          </p:nvPr>
        </p:nvGraphicFramePr>
        <p:xfrm>
          <a:off x="2917077" y="2304406"/>
          <a:ext cx="9982924" cy="4743200"/>
        </p:xfrm>
        <a:graphic>
          <a:graphicData uri="http://schemas.openxmlformats.org/drawingml/2006/table">
            <a:tbl>
              <a:tblPr firstRow="1" firstCol="1" bandRow="1"/>
              <a:tblGrid>
                <a:gridCol w="1593593">
                  <a:extLst>
                    <a:ext uri="{9D8B030D-6E8A-4147-A177-3AD203B41FA5}">
                      <a16:colId xmlns:a16="http://schemas.microsoft.com/office/drawing/2014/main" val="1918892453"/>
                    </a:ext>
                  </a:extLst>
                </a:gridCol>
                <a:gridCol w="1654628">
                  <a:extLst>
                    <a:ext uri="{9D8B030D-6E8A-4147-A177-3AD203B41FA5}">
                      <a16:colId xmlns:a16="http://schemas.microsoft.com/office/drawing/2014/main" val="1412508931"/>
                    </a:ext>
                  </a:extLst>
                </a:gridCol>
                <a:gridCol w="2465150">
                  <a:extLst>
                    <a:ext uri="{9D8B030D-6E8A-4147-A177-3AD203B41FA5}">
                      <a16:colId xmlns:a16="http://schemas.microsoft.com/office/drawing/2014/main" val="206973771"/>
                    </a:ext>
                  </a:extLst>
                </a:gridCol>
                <a:gridCol w="2388394">
                  <a:extLst>
                    <a:ext uri="{9D8B030D-6E8A-4147-A177-3AD203B41FA5}">
                      <a16:colId xmlns:a16="http://schemas.microsoft.com/office/drawing/2014/main" val="3165207024"/>
                    </a:ext>
                  </a:extLst>
                </a:gridCol>
                <a:gridCol w="1881159">
                  <a:extLst>
                    <a:ext uri="{9D8B030D-6E8A-4147-A177-3AD203B41FA5}">
                      <a16:colId xmlns:a16="http://schemas.microsoft.com/office/drawing/2014/main" val="1069126375"/>
                    </a:ext>
                  </a:extLst>
                </a:gridCol>
              </a:tblGrid>
              <a:tr h="542290">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a:ea typeface="Times New Roman" panose="02020603050405020304" pitchFamily="18" charset="0"/>
                        </a:rPr>
                        <a:t>LOE </a:t>
                      </a:r>
                      <a:endParaRPr lang="en-US" sz="180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Genetic Variant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Presence of High-Risk Features*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Aortic Diameter (cm)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83576"/>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C-LD</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TGFBR1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No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277541"/>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C-LD</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TGFBR2</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No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575665"/>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C-EO</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TGFBR1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Yes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246858"/>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C-LD</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TGFBR2</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Yes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479899"/>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C-EO</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SMAD3</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590675"/>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C-EO</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TGFB2</a:t>
                      </a:r>
                      <a:r>
                        <a:rPr lang="en-US" sz="2000" b="1">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659741"/>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a:ea typeface="Times New Roman" panose="02020603050405020304" pitchFamily="18" charset="0"/>
                        </a:rPr>
                        <a:t>C-EO</a:t>
                      </a:r>
                      <a:endParaRPr lang="en-US" sz="2000" b="1" baseline="30000">
                        <a:solidFill>
                          <a:srgbClr val="000000"/>
                        </a:solidFill>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TGFB3</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383087"/>
                  </a:ext>
                </a:extLst>
              </a:tr>
            </a:tbl>
          </a:graphicData>
        </a:graphic>
      </p:graphicFrame>
      <p:sp>
        <p:nvSpPr>
          <p:cNvPr id="5" name="TextBox 4">
            <a:extLst>
              <a:ext uri="{FF2B5EF4-FFF2-40B4-BE49-F238E27FC236}">
                <a16:creationId xmlns:a16="http://schemas.microsoft.com/office/drawing/2014/main" id="{87B938C0-EA1B-6F17-4031-DD32B9CC4D62}"/>
              </a:ext>
            </a:extLst>
          </p:cNvPr>
          <p:cNvSpPr txBox="1"/>
          <p:nvPr/>
        </p:nvSpPr>
        <p:spPr>
          <a:xfrm>
            <a:off x="2514600" y="785379"/>
            <a:ext cx="10126663" cy="1384995"/>
          </a:xfrm>
          <a:prstGeom prst="rect">
            <a:avLst/>
          </a:prstGeom>
          <a:noFill/>
        </p:spPr>
        <p:txBody>
          <a:bodyPr wrap="square">
            <a:spAutoFit/>
          </a:bodyPr>
          <a:lstStyle/>
          <a:p>
            <a:r>
              <a:rPr lang="en-US" sz="2800" b="1">
                <a:latin typeface="Lub Dub Medium" panose="020B0603030403020204" pitchFamily="34" charset="0"/>
              </a:rPr>
              <a:t>Table 11. Surgical Thresholds for Prophylactic Aortic Root and Ascending Aortic Replacement in Loeys-Dietz Syndrome Based on Genetic Variant</a:t>
            </a:r>
          </a:p>
        </p:txBody>
      </p:sp>
      <p:sp>
        <p:nvSpPr>
          <p:cNvPr id="7" name="TextBox 6">
            <a:extLst>
              <a:ext uri="{FF2B5EF4-FFF2-40B4-BE49-F238E27FC236}">
                <a16:creationId xmlns:a16="http://schemas.microsoft.com/office/drawing/2014/main" id="{92487D07-5C16-75D1-9E7C-C8949A8717B0}"/>
              </a:ext>
            </a:extLst>
          </p:cNvPr>
          <p:cNvSpPr txBox="1"/>
          <p:nvPr/>
        </p:nvSpPr>
        <p:spPr>
          <a:xfrm>
            <a:off x="2917077" y="7167222"/>
            <a:ext cx="5971669" cy="276999"/>
          </a:xfrm>
          <a:prstGeom prst="rect">
            <a:avLst/>
          </a:prstGeom>
          <a:noFill/>
        </p:spPr>
        <p:txBody>
          <a:bodyPr wrap="square">
            <a:spAutoFit/>
          </a:bodyPr>
          <a:lstStyle/>
          <a:p>
            <a:r>
              <a:rPr lang="en-US" sz="1200" b="1" dirty="0">
                <a:latin typeface="Lub Dub Medium" panose="020B0603030403020204" pitchFamily="34" charset="0"/>
              </a:rPr>
              <a:t>COR indicates class of recommendation; and LOE, level of evidence.</a:t>
            </a:r>
          </a:p>
        </p:txBody>
      </p:sp>
      <p:sp>
        <p:nvSpPr>
          <p:cNvPr id="8" name="TextBox 7">
            <a:extLst>
              <a:ext uri="{FF2B5EF4-FFF2-40B4-BE49-F238E27FC236}">
                <a16:creationId xmlns:a16="http://schemas.microsoft.com/office/drawing/2014/main" id="{F035700F-4773-F883-DC1F-CE15278D8C42}"/>
              </a:ext>
            </a:extLst>
          </p:cNvPr>
          <p:cNvSpPr txBox="1"/>
          <p:nvPr/>
        </p:nvSpPr>
        <p:spPr>
          <a:xfrm>
            <a:off x="217420" y="1257912"/>
            <a:ext cx="2297180" cy="6186309"/>
          </a:xfrm>
          <a:prstGeom prst="rect">
            <a:avLst/>
          </a:prstGeom>
          <a:noFill/>
        </p:spPr>
        <p:txBody>
          <a:bodyPr wrap="square" lIns="91440" tIns="45720" rIns="91440" bIns="45720" anchor="t">
            <a:spAutoFit/>
          </a:bodyPr>
          <a:lstStyle/>
          <a:p>
            <a:r>
              <a:rPr lang="en-US" sz="1200" b="1" dirty="0">
                <a:latin typeface="Lub Dub Medium"/>
              </a:rPr>
              <a:t>*Aortic surgery may be recommended at smaller aortic diameters in </a:t>
            </a:r>
            <a:r>
              <a:rPr lang="en-US" sz="1200" b="1" dirty="0" err="1">
                <a:latin typeface="Lub Dub Medium"/>
              </a:rPr>
              <a:t>Loeys</a:t>
            </a:r>
            <a:r>
              <a:rPr lang="en-US" sz="1200" b="1" dirty="0">
                <a:latin typeface="Lub Dub Medium"/>
              </a:rPr>
              <a:t>-Dietz syndrome  attributable to TGFBR1 and TGFBR2 pathogenic variants when there are features that associate with a higher risk of aortic dissection, including: certain specific pathogenic variants; women with TGFBR2 and small body size; severe extra-aortic features (</a:t>
            </a:r>
            <a:r>
              <a:rPr lang="en-US" sz="1200" b="1" dirty="0" err="1">
                <a:latin typeface="Lub Dub Medium"/>
              </a:rPr>
              <a:t>ie</a:t>
            </a:r>
            <a:r>
              <a:rPr lang="en-US" sz="1200" b="1" dirty="0">
                <a:latin typeface="Lub Dub Medium"/>
              </a:rPr>
              <a:t>, craniosynostosis, cleft palate, hypertelorism, bifid uvula, marked arterial tortuosity, widened scars, and translucent skin); family history of aortic dissection (especially at young age or relatively small aortic diameter); and aortic growth rate &gt;0.3 cm/y.</a:t>
            </a:r>
            <a:endParaRPr lang="en-US" dirty="0"/>
          </a:p>
          <a:p>
            <a:endParaRPr lang="en-US" sz="1200" b="1" dirty="0">
              <a:latin typeface="Lub Dub Medium"/>
            </a:endParaRPr>
          </a:p>
          <a:p>
            <a:r>
              <a:rPr lang="en-US" sz="1200" b="1" dirty="0">
                <a:latin typeface="Lub Dub Medium"/>
              </a:rPr>
              <a:t>†Family history, age, and aortic growth rate also inform surgical thresholds.</a:t>
            </a:r>
            <a:endParaRPr lang="en-US" dirty="0"/>
          </a:p>
          <a:p>
            <a:endParaRPr lang="en-US" sz="1200" b="1" dirty="0">
              <a:latin typeface="Lub Dub Medium"/>
            </a:endParaRPr>
          </a:p>
          <a:p>
            <a:r>
              <a:rPr lang="en-US" sz="1200" b="1" dirty="0">
                <a:latin typeface="Lub Dub Medium"/>
              </a:rPr>
              <a:t>‡Pathogenic variants in the TGFB2 gene are different than variants in the TGFBR2 gene.</a:t>
            </a:r>
            <a:endParaRPr lang="en-US" dirty="0">
              <a:latin typeface="Lub Dub Medium"/>
            </a:endParaRPr>
          </a:p>
        </p:txBody>
      </p:sp>
    </p:spTree>
    <p:extLst>
      <p:ext uri="{BB962C8B-B14F-4D97-AF65-F5344CB8AC3E}">
        <p14:creationId xmlns:p14="http://schemas.microsoft.com/office/powerpoint/2010/main" val="2607869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5A0391-6214-356E-5BE0-EDACDC05E245}"/>
              </a:ext>
            </a:extLst>
          </p:cNvPr>
          <p:cNvSpPr>
            <a:spLocks noGrp="1"/>
          </p:cNvSpPr>
          <p:nvPr>
            <p:ph type="sldNum" sz="quarter" idx="4"/>
          </p:nvPr>
        </p:nvSpPr>
        <p:spPr/>
        <p:txBody>
          <a:bodyPr/>
          <a:lstStyle/>
          <a:p>
            <a:fld id="{01CD3B2E-BC1C-6C4D-9D91-A67B950EE325}" type="slidenum">
              <a:rPr lang="en-US" smtClean="0"/>
              <a:pPr/>
              <a:t>71</a:t>
            </a:fld>
            <a:endParaRPr lang="en-US"/>
          </a:p>
        </p:txBody>
      </p:sp>
      <p:sp>
        <p:nvSpPr>
          <p:cNvPr id="5" name="TextBox 4">
            <a:extLst>
              <a:ext uri="{FF2B5EF4-FFF2-40B4-BE49-F238E27FC236}">
                <a16:creationId xmlns:a16="http://schemas.microsoft.com/office/drawing/2014/main" id="{60F296C6-6F30-FB87-A8B4-472DDBEF019C}"/>
              </a:ext>
            </a:extLst>
          </p:cNvPr>
          <p:cNvSpPr txBox="1"/>
          <p:nvPr/>
        </p:nvSpPr>
        <p:spPr>
          <a:xfrm>
            <a:off x="5276849" y="568032"/>
            <a:ext cx="4076700" cy="646331"/>
          </a:xfrm>
          <a:prstGeom prst="rect">
            <a:avLst/>
          </a:prstGeom>
          <a:noFill/>
        </p:spPr>
        <p:txBody>
          <a:bodyPr wrap="square">
            <a:spAutoFit/>
          </a:bodyPr>
          <a:lstStyle/>
          <a:p>
            <a:r>
              <a:rPr lang="en-US" sz="3600" b="1">
                <a:latin typeface="Lub Dub Medium" panose="020B0603030403020204" pitchFamily="34" charset="0"/>
              </a:rPr>
              <a:t>Turner Syndrome</a:t>
            </a:r>
          </a:p>
        </p:txBody>
      </p:sp>
      <p:graphicFrame>
        <p:nvGraphicFramePr>
          <p:cNvPr id="7" name="Table 6">
            <a:extLst>
              <a:ext uri="{FF2B5EF4-FFF2-40B4-BE49-F238E27FC236}">
                <a16:creationId xmlns:a16="http://schemas.microsoft.com/office/drawing/2014/main" id="{82096ABC-76F3-0CF3-67D9-E1071B9D6165}"/>
              </a:ext>
            </a:extLst>
          </p:cNvPr>
          <p:cNvGraphicFramePr>
            <a:graphicFrameLocks noGrp="1"/>
          </p:cNvGraphicFramePr>
          <p:nvPr>
            <p:extLst>
              <p:ext uri="{D42A27DB-BD31-4B8C-83A1-F6EECF244321}">
                <p14:modId xmlns:p14="http://schemas.microsoft.com/office/powerpoint/2010/main" val="859181781"/>
              </p:ext>
            </p:extLst>
          </p:nvPr>
        </p:nvGraphicFramePr>
        <p:xfrm>
          <a:off x="1870173" y="1600200"/>
          <a:ext cx="10890053" cy="5423275"/>
        </p:xfrm>
        <a:graphic>
          <a:graphicData uri="http://schemas.openxmlformats.org/drawingml/2006/table">
            <a:tbl>
              <a:tblPr firstRow="1" firstCol="1" bandRow="1"/>
              <a:tblGrid>
                <a:gridCol w="1089006">
                  <a:extLst>
                    <a:ext uri="{9D8B030D-6E8A-4147-A177-3AD203B41FA5}">
                      <a16:colId xmlns:a16="http://schemas.microsoft.com/office/drawing/2014/main" val="1061042105"/>
                    </a:ext>
                  </a:extLst>
                </a:gridCol>
                <a:gridCol w="1078115">
                  <a:extLst>
                    <a:ext uri="{9D8B030D-6E8A-4147-A177-3AD203B41FA5}">
                      <a16:colId xmlns:a16="http://schemas.microsoft.com/office/drawing/2014/main" val="168283312"/>
                    </a:ext>
                  </a:extLst>
                </a:gridCol>
                <a:gridCol w="8722932">
                  <a:extLst>
                    <a:ext uri="{9D8B030D-6E8A-4147-A177-3AD203B41FA5}">
                      <a16:colId xmlns:a16="http://schemas.microsoft.com/office/drawing/2014/main" val="185416789"/>
                    </a:ext>
                  </a:extLst>
                </a:gridCol>
              </a:tblGrid>
              <a:tr h="124753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Diagnostic Testing, Surveillance, and Surgical Intervention for Aortic Dilation in Turner Syndrome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871496"/>
                  </a:ext>
                </a:extLst>
              </a:tr>
              <a:tr h="357130">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427855"/>
                  </a:ext>
                </a:extLst>
              </a:tr>
              <a:tr h="11335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TTE and cardiac MRI are recommended at the time of diagnosis to evaluate for BAV, aortic root and ascending aortic dilation, aortic coarctation, and other congenital heart defects.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63282"/>
                  </a:ext>
                </a:extLst>
              </a:tr>
              <a:tr h="11335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who are ≥15 years old, the use of the ASI (ratio of aortic diameter [cm] to BSA [m</a:t>
                      </a:r>
                      <a:r>
                        <a:rPr lang="en-US"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is recommended to define the degree of aortic dilation and assess the risk of aortic dissection.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79228"/>
                  </a:ext>
                </a:extLst>
              </a:tr>
              <a:tr h="11335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without risk factors for aortic dissection (see Table 12), surveillance imaging with TTE or MRI to evaluate the aorta is recommended every 5 years in children and every 10 years in adults, as well as before planning a 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825994"/>
                  </a:ext>
                </a:extLst>
              </a:tr>
            </a:tbl>
          </a:graphicData>
        </a:graphic>
      </p:graphicFrame>
    </p:spTree>
    <p:extLst>
      <p:ext uri="{BB962C8B-B14F-4D97-AF65-F5344CB8AC3E}">
        <p14:creationId xmlns:p14="http://schemas.microsoft.com/office/powerpoint/2010/main" val="3486852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72</a:t>
            </a:fld>
            <a:endParaRPr lang="en-US"/>
          </a:p>
        </p:txBody>
      </p:sp>
      <p:sp>
        <p:nvSpPr>
          <p:cNvPr id="3" name="TextBox 2">
            <a:extLst>
              <a:ext uri="{FF2B5EF4-FFF2-40B4-BE49-F238E27FC236}">
                <a16:creationId xmlns:a16="http://schemas.microsoft.com/office/drawing/2014/main" id="{FDC12778-3A1B-FB35-575A-25ED3349DA30}"/>
              </a:ext>
            </a:extLst>
          </p:cNvPr>
          <p:cNvSpPr txBox="1"/>
          <p:nvPr/>
        </p:nvSpPr>
        <p:spPr>
          <a:xfrm>
            <a:off x="4429124" y="972234"/>
            <a:ext cx="5772152" cy="646331"/>
          </a:xfrm>
          <a:prstGeom prst="rect">
            <a:avLst/>
          </a:prstGeom>
          <a:noFill/>
        </p:spPr>
        <p:txBody>
          <a:bodyPr wrap="square">
            <a:spAutoFit/>
          </a:bodyPr>
          <a:lstStyle/>
          <a:p>
            <a:r>
              <a:rPr lang="en-US" sz="3600" b="1">
                <a:latin typeface="Lub Dub Medium" panose="020B0603030403020204" pitchFamily="34" charset="0"/>
              </a:rPr>
              <a:t>Turner Syndrome (con’t.)</a:t>
            </a:r>
          </a:p>
        </p:txBody>
      </p:sp>
      <p:graphicFrame>
        <p:nvGraphicFramePr>
          <p:cNvPr id="2" name="Table 1">
            <a:extLst>
              <a:ext uri="{FF2B5EF4-FFF2-40B4-BE49-F238E27FC236}">
                <a16:creationId xmlns:a16="http://schemas.microsoft.com/office/drawing/2014/main" id="{2D25D1C2-09F3-E100-FB2D-E22E460A8AD4}"/>
              </a:ext>
            </a:extLst>
          </p:cNvPr>
          <p:cNvGraphicFramePr>
            <a:graphicFrameLocks noGrp="1"/>
          </p:cNvGraphicFramePr>
          <p:nvPr>
            <p:extLst>
              <p:ext uri="{D42A27DB-BD31-4B8C-83A1-F6EECF244321}">
                <p14:modId xmlns:p14="http://schemas.microsoft.com/office/powerpoint/2010/main" val="1332796553"/>
              </p:ext>
            </p:extLst>
          </p:nvPr>
        </p:nvGraphicFramePr>
        <p:xfrm>
          <a:off x="2019300" y="1981200"/>
          <a:ext cx="10591800" cy="4953000"/>
        </p:xfrm>
        <a:graphic>
          <a:graphicData uri="http://schemas.openxmlformats.org/drawingml/2006/table">
            <a:tbl>
              <a:tblPr firstRow="1" firstCol="1" bandRow="1"/>
              <a:tblGrid>
                <a:gridCol w="1059180">
                  <a:extLst>
                    <a:ext uri="{9D8B030D-6E8A-4147-A177-3AD203B41FA5}">
                      <a16:colId xmlns:a16="http://schemas.microsoft.com/office/drawing/2014/main" val="3648876125"/>
                    </a:ext>
                  </a:extLst>
                </a:gridCol>
                <a:gridCol w="1048588">
                  <a:extLst>
                    <a:ext uri="{9D8B030D-6E8A-4147-A177-3AD203B41FA5}">
                      <a16:colId xmlns:a16="http://schemas.microsoft.com/office/drawing/2014/main" val="2736925382"/>
                    </a:ext>
                  </a:extLst>
                </a:gridCol>
                <a:gridCol w="8484032">
                  <a:extLst>
                    <a:ext uri="{9D8B030D-6E8A-4147-A177-3AD203B41FA5}">
                      <a16:colId xmlns:a16="http://schemas.microsoft.com/office/drawing/2014/main" val="2242532743"/>
                    </a:ext>
                  </a:extLst>
                </a:gridCol>
              </a:tblGrid>
              <a:tr h="9810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and an ASI &gt;2.3 cm/m</a:t>
                      </a:r>
                      <a:r>
                        <a:rPr lang="en-US"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surveillance imaging of the aorta is recommended at least annually.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00079"/>
                  </a:ext>
                </a:extLst>
              </a:tr>
              <a:tr h="149211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 syndrome and risk factors for aortic dissection (Table 12), surveillance aortic imaging at an interval depending on the aortic diameter, ASI, and aortic growth rate is recommended (see Figure 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723636"/>
                  </a:ext>
                </a:extLst>
              </a:tr>
              <a:tr h="14986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9F0"/>
                    </a:solidFill>
                  </a:tcPr>
                </a:tc>
                <a:tc>
                  <a:txBody>
                    <a:bodyPr/>
                    <a:lstStyle/>
                    <a:p>
                      <a:pPr marL="342900" marR="0" lvl="0" indent="-342900">
                        <a:lnSpc>
                          <a:spcPct val="115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Turnery syndrome who are ≥15 years old and have an ASI of ≥2.5 cm/m</a:t>
                      </a:r>
                      <a:r>
                        <a:rPr lang="en-US"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plus risk factors for aortic dissection (Table 12), surgical intervention to replace the aortic root, ascending aorta, or both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7123334"/>
                  </a:ext>
                </a:extLst>
              </a:tr>
              <a:tr h="98109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228600" marR="0">
                        <a:lnSpc>
                          <a:spcPct val="115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those without risk factors for aortic dissection, surgical intervention to replace the aortic root, ascending aorta, or both may be considered.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972647"/>
                  </a:ext>
                </a:extLst>
              </a:tr>
            </a:tbl>
          </a:graphicData>
        </a:graphic>
      </p:graphicFrame>
    </p:spTree>
    <p:extLst>
      <p:ext uri="{BB962C8B-B14F-4D97-AF65-F5344CB8AC3E}">
        <p14:creationId xmlns:p14="http://schemas.microsoft.com/office/powerpoint/2010/main" val="3009095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91D0A6-CE87-C63B-EB8E-C24273430AAE}"/>
              </a:ext>
            </a:extLst>
          </p:cNvPr>
          <p:cNvSpPr>
            <a:spLocks noGrp="1"/>
          </p:cNvSpPr>
          <p:nvPr>
            <p:ph type="sldNum" sz="quarter" idx="4"/>
          </p:nvPr>
        </p:nvSpPr>
        <p:spPr/>
        <p:txBody>
          <a:bodyPr/>
          <a:lstStyle/>
          <a:p>
            <a:fld id="{01CD3B2E-BC1C-6C4D-9D91-A67B950EE325}" type="slidenum">
              <a:rPr lang="en-US" smtClean="0"/>
              <a:pPr/>
              <a:t>73</a:t>
            </a:fld>
            <a:endParaRPr lang="en-US"/>
          </a:p>
        </p:txBody>
      </p:sp>
      <p:sp>
        <p:nvSpPr>
          <p:cNvPr id="5" name="TextBox 4">
            <a:extLst>
              <a:ext uri="{FF2B5EF4-FFF2-40B4-BE49-F238E27FC236}">
                <a16:creationId xmlns:a16="http://schemas.microsoft.com/office/drawing/2014/main" id="{18EBDC34-FBD0-F4FA-DE39-BA42A8A278AC}"/>
              </a:ext>
            </a:extLst>
          </p:cNvPr>
          <p:cNvSpPr txBox="1"/>
          <p:nvPr/>
        </p:nvSpPr>
        <p:spPr>
          <a:xfrm>
            <a:off x="2514599" y="1828800"/>
            <a:ext cx="9601200" cy="954107"/>
          </a:xfrm>
          <a:prstGeom prst="rect">
            <a:avLst/>
          </a:prstGeom>
          <a:noFill/>
        </p:spPr>
        <p:txBody>
          <a:bodyPr wrap="square">
            <a:spAutoFit/>
          </a:bodyPr>
          <a:lstStyle/>
          <a:p>
            <a:r>
              <a:rPr lang="en-US" sz="2800" b="1">
                <a:latin typeface="Lub Dub Medium" panose="020B0603030403020204" pitchFamily="34" charset="0"/>
              </a:rPr>
              <a:t>Table 12. Risk Factors for Aortic Dissection in Patients With Turner Syndrome</a:t>
            </a:r>
          </a:p>
        </p:txBody>
      </p:sp>
      <p:graphicFrame>
        <p:nvGraphicFramePr>
          <p:cNvPr id="6" name="Table 5">
            <a:extLst>
              <a:ext uri="{FF2B5EF4-FFF2-40B4-BE49-F238E27FC236}">
                <a16:creationId xmlns:a16="http://schemas.microsoft.com/office/drawing/2014/main" id="{220CD2AC-985B-52AB-047D-35F2C168DAE1}"/>
              </a:ext>
            </a:extLst>
          </p:cNvPr>
          <p:cNvGraphicFramePr>
            <a:graphicFrameLocks noGrp="1"/>
          </p:cNvGraphicFramePr>
          <p:nvPr>
            <p:extLst>
              <p:ext uri="{D42A27DB-BD31-4B8C-83A1-F6EECF244321}">
                <p14:modId xmlns:p14="http://schemas.microsoft.com/office/powerpoint/2010/main" val="3409443185"/>
              </p:ext>
            </p:extLst>
          </p:nvPr>
        </p:nvGraphicFramePr>
        <p:xfrm>
          <a:off x="4884737" y="3184652"/>
          <a:ext cx="4860925" cy="2066800"/>
        </p:xfrm>
        <a:graphic>
          <a:graphicData uri="http://schemas.openxmlformats.org/drawingml/2006/table">
            <a:tbl>
              <a:tblPr firstRow="1" firstCol="1" bandRow="1"/>
              <a:tblGrid>
                <a:gridCol w="4860925">
                  <a:extLst>
                    <a:ext uri="{9D8B030D-6E8A-4147-A177-3AD203B41FA5}">
                      <a16:colId xmlns:a16="http://schemas.microsoft.com/office/drawing/2014/main" val="1386001059"/>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Aortic coarctation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14938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Aortic dilation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7989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Bicuspid aortic valve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72188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Hypertension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901406"/>
                  </a:ext>
                </a:extLst>
              </a:tr>
            </a:tbl>
          </a:graphicData>
        </a:graphic>
      </p:graphicFrame>
    </p:spTree>
    <p:extLst>
      <p:ext uri="{BB962C8B-B14F-4D97-AF65-F5344CB8AC3E}">
        <p14:creationId xmlns:p14="http://schemas.microsoft.com/office/powerpoint/2010/main" val="3507670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74</a:t>
            </a:fld>
            <a:endParaRPr lang="en-US"/>
          </a:p>
        </p:txBody>
      </p:sp>
      <p:pic>
        <p:nvPicPr>
          <p:cNvPr id="3" name="Picture 2" descr="Diagram&#10;&#10;Description automatically generated">
            <a:extLst>
              <a:ext uri="{FF2B5EF4-FFF2-40B4-BE49-F238E27FC236}">
                <a16:creationId xmlns:a16="http://schemas.microsoft.com/office/drawing/2014/main" id="{E0E4E4D2-353A-B271-BED8-C46974E2E828}"/>
              </a:ext>
            </a:extLst>
          </p:cNvPr>
          <p:cNvPicPr>
            <a:picLocks noChangeAspect="1"/>
          </p:cNvPicPr>
          <p:nvPr/>
        </p:nvPicPr>
        <p:blipFill rotWithShape="1">
          <a:blip r:embed="rId2"/>
          <a:srcRect l="2235" t="3125" r="2422"/>
          <a:stretch/>
        </p:blipFill>
        <p:spPr>
          <a:xfrm>
            <a:off x="2539828" y="-20401"/>
            <a:ext cx="10125190" cy="7356583"/>
          </a:xfrm>
          <a:prstGeom prst="rect">
            <a:avLst/>
          </a:prstGeom>
        </p:spPr>
      </p:pic>
      <p:sp>
        <p:nvSpPr>
          <p:cNvPr id="5" name="TextBox 4">
            <a:extLst>
              <a:ext uri="{FF2B5EF4-FFF2-40B4-BE49-F238E27FC236}">
                <a16:creationId xmlns:a16="http://schemas.microsoft.com/office/drawing/2014/main" id="{F7525F08-66A9-27D2-BA24-FC76BD00BB9E}"/>
              </a:ext>
            </a:extLst>
          </p:cNvPr>
          <p:cNvSpPr txBox="1"/>
          <p:nvPr/>
        </p:nvSpPr>
        <p:spPr>
          <a:xfrm>
            <a:off x="297077" y="1092848"/>
            <a:ext cx="2209800" cy="5262979"/>
          </a:xfrm>
          <a:prstGeom prst="rect">
            <a:avLst/>
          </a:prstGeom>
          <a:noFill/>
        </p:spPr>
        <p:txBody>
          <a:bodyPr wrap="square">
            <a:spAutoFit/>
          </a:bodyPr>
          <a:lstStyle/>
          <a:p>
            <a:r>
              <a:rPr lang="en-US" sz="2800" b="1">
                <a:latin typeface="Lub Dub Medium" panose="020B0603030403020204" pitchFamily="34" charset="0"/>
              </a:rPr>
              <a:t>Figure 18. Suggested Aortic Monitoring Protocol for Girls and Women With Turner Syndrome Who Are ≥15 Years of Age. </a:t>
            </a:r>
          </a:p>
        </p:txBody>
      </p:sp>
      <p:sp>
        <p:nvSpPr>
          <p:cNvPr id="6" name="TextBox 5">
            <a:extLst>
              <a:ext uri="{FF2B5EF4-FFF2-40B4-BE49-F238E27FC236}">
                <a16:creationId xmlns:a16="http://schemas.microsoft.com/office/drawing/2014/main" id="{BC3D4F83-A173-BD97-5CF1-4D3D74A1E0BB}"/>
              </a:ext>
            </a:extLst>
          </p:cNvPr>
          <p:cNvSpPr txBox="1"/>
          <p:nvPr/>
        </p:nvSpPr>
        <p:spPr>
          <a:xfrm>
            <a:off x="12899209" y="5048259"/>
            <a:ext cx="1599685" cy="2308324"/>
          </a:xfrm>
          <a:prstGeom prst="rect">
            <a:avLst/>
          </a:prstGeom>
          <a:noFill/>
        </p:spPr>
        <p:txBody>
          <a:bodyPr wrap="square">
            <a:spAutoFit/>
          </a:bodyPr>
          <a:lstStyle/>
          <a:p>
            <a:r>
              <a:rPr lang="en-US" sz="1200" b="1" dirty="0">
                <a:latin typeface="Lub Dub Medium" panose="020B0603030403020204" pitchFamily="34" charset="0"/>
              </a:rPr>
              <a:t>ASI indicates aortic size index; BAV, bicuspid aortic valve; CoA, coarctation of the aorta; HTN, hypertension; MRI, magnetic resonance imaging; and TTE, transthoracic echocardiography</a:t>
            </a:r>
          </a:p>
        </p:txBody>
      </p:sp>
      <p:sp>
        <p:nvSpPr>
          <p:cNvPr id="7" name="TextBox 6">
            <a:extLst>
              <a:ext uri="{FF2B5EF4-FFF2-40B4-BE49-F238E27FC236}">
                <a16:creationId xmlns:a16="http://schemas.microsoft.com/office/drawing/2014/main" id="{8434BCC3-5232-017C-2262-506E290ECC4C}"/>
              </a:ext>
            </a:extLst>
          </p:cNvPr>
          <p:cNvSpPr txBox="1"/>
          <p:nvPr/>
        </p:nvSpPr>
        <p:spPr>
          <a:xfrm>
            <a:off x="12899209" y="2788130"/>
            <a:ext cx="1770927" cy="2123658"/>
          </a:xfrm>
          <a:prstGeom prst="rect">
            <a:avLst/>
          </a:prstGeom>
          <a:noFill/>
        </p:spPr>
        <p:txBody>
          <a:bodyPr wrap="square">
            <a:spAutoFit/>
          </a:bodyPr>
          <a:lstStyle/>
          <a:p>
            <a:r>
              <a:rPr lang="en-US" sz="1200" b="1" dirty="0">
                <a:latin typeface="Lub Dub Medium" panose="020B0603030403020204" pitchFamily="34" charset="0"/>
              </a:rPr>
              <a:t>*Surveillance frequency may vary depending on disease severity (</a:t>
            </a:r>
            <a:r>
              <a:rPr lang="en-US" sz="1200" b="1" dirty="0" err="1">
                <a:latin typeface="Lub Dub Medium" panose="020B0603030403020204" pitchFamily="34" charset="0"/>
              </a:rPr>
              <a:t>ie</a:t>
            </a:r>
            <a:r>
              <a:rPr lang="en-US" sz="1200" b="1" dirty="0">
                <a:latin typeface="Lub Dub Medium" panose="020B0603030403020204" pitchFamily="34" charset="0"/>
              </a:rPr>
              <a:t>, aortic valve dysfunction, severity of coarctation obstruction, hypertension, and left ventricular hypertrophy).</a:t>
            </a:r>
          </a:p>
        </p:txBody>
      </p:sp>
    </p:spTree>
    <p:extLst>
      <p:ext uri="{BB962C8B-B14F-4D97-AF65-F5344CB8AC3E}">
        <p14:creationId xmlns:p14="http://schemas.microsoft.com/office/powerpoint/2010/main" val="1865200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19DB60-2D67-B0D5-B5E2-CB6ED72EB308}"/>
              </a:ext>
            </a:extLst>
          </p:cNvPr>
          <p:cNvSpPr>
            <a:spLocks noGrp="1"/>
          </p:cNvSpPr>
          <p:nvPr>
            <p:ph type="sldNum" sz="quarter" idx="4"/>
          </p:nvPr>
        </p:nvSpPr>
        <p:spPr/>
        <p:txBody>
          <a:bodyPr/>
          <a:lstStyle/>
          <a:p>
            <a:fld id="{01CD3B2E-BC1C-6C4D-9D91-A67B950EE325}" type="slidenum">
              <a:rPr lang="en-US" smtClean="0"/>
              <a:pPr/>
              <a:t>75</a:t>
            </a:fld>
            <a:endParaRPr lang="en-US"/>
          </a:p>
        </p:txBody>
      </p:sp>
      <p:sp>
        <p:nvSpPr>
          <p:cNvPr id="5" name="TextBox 4">
            <a:extLst>
              <a:ext uri="{FF2B5EF4-FFF2-40B4-BE49-F238E27FC236}">
                <a16:creationId xmlns:a16="http://schemas.microsoft.com/office/drawing/2014/main" id="{12E22DF8-CBD0-5454-4751-18380A57F964}"/>
              </a:ext>
            </a:extLst>
          </p:cNvPr>
          <p:cNvSpPr txBox="1"/>
          <p:nvPr/>
        </p:nvSpPr>
        <p:spPr>
          <a:xfrm>
            <a:off x="984704" y="1295400"/>
            <a:ext cx="12639221" cy="1384995"/>
          </a:xfrm>
          <a:prstGeom prst="rect">
            <a:avLst/>
          </a:prstGeom>
          <a:noFill/>
        </p:spPr>
        <p:txBody>
          <a:bodyPr wrap="square" lIns="91440" tIns="45720" rIns="91440" bIns="45720" anchor="t">
            <a:spAutoFit/>
          </a:bodyPr>
          <a:lstStyle/>
          <a:p>
            <a:r>
              <a:rPr lang="en-US" sz="2800" b="1">
                <a:latin typeface="Lub Dub Medium"/>
              </a:rPr>
              <a:t>Table 13. Surgical Thresholds for Prophylactic Aortic Root and Ascending Aortic Replacement in Nonsyndromic Heritable Thoracic Aortic Disease Based on the Genetic Variant and Additional Risk Factors for Aortic Dissection </a:t>
            </a:r>
            <a:endParaRPr lang="en-US" sz="2800" b="1">
              <a:latin typeface="Lub Dub Medium" panose="020B0603030403020204" pitchFamily="34" charset="0"/>
            </a:endParaRPr>
          </a:p>
        </p:txBody>
      </p:sp>
      <p:graphicFrame>
        <p:nvGraphicFramePr>
          <p:cNvPr id="6" name="Table 5">
            <a:extLst>
              <a:ext uri="{FF2B5EF4-FFF2-40B4-BE49-F238E27FC236}">
                <a16:creationId xmlns:a16="http://schemas.microsoft.com/office/drawing/2014/main" id="{86A9288B-BA3F-D164-1691-527B21E93A97}"/>
              </a:ext>
            </a:extLst>
          </p:cNvPr>
          <p:cNvGraphicFramePr>
            <a:graphicFrameLocks noGrp="1"/>
          </p:cNvGraphicFramePr>
          <p:nvPr>
            <p:extLst>
              <p:ext uri="{D42A27DB-BD31-4B8C-83A1-F6EECF244321}">
                <p14:modId xmlns:p14="http://schemas.microsoft.com/office/powerpoint/2010/main" val="1626644422"/>
              </p:ext>
            </p:extLst>
          </p:nvPr>
        </p:nvGraphicFramePr>
        <p:xfrm>
          <a:off x="979702" y="3429000"/>
          <a:ext cx="12617450" cy="2583500"/>
        </p:xfrm>
        <a:graphic>
          <a:graphicData uri="http://schemas.openxmlformats.org/drawingml/2006/table">
            <a:tbl>
              <a:tblPr firstRow="1" firstCol="1" bandRow="1"/>
              <a:tblGrid>
                <a:gridCol w="2074309">
                  <a:extLst>
                    <a:ext uri="{9D8B030D-6E8A-4147-A177-3AD203B41FA5}">
                      <a16:colId xmlns:a16="http://schemas.microsoft.com/office/drawing/2014/main" val="1212070397"/>
                    </a:ext>
                  </a:extLst>
                </a:gridCol>
                <a:gridCol w="1943087">
                  <a:extLst>
                    <a:ext uri="{9D8B030D-6E8A-4147-A177-3AD203B41FA5}">
                      <a16:colId xmlns:a16="http://schemas.microsoft.com/office/drawing/2014/main" val="1193723873"/>
                    </a:ext>
                  </a:extLst>
                </a:gridCol>
                <a:gridCol w="2914631">
                  <a:extLst>
                    <a:ext uri="{9D8B030D-6E8A-4147-A177-3AD203B41FA5}">
                      <a16:colId xmlns:a16="http://schemas.microsoft.com/office/drawing/2014/main" val="3370641882"/>
                    </a:ext>
                  </a:extLst>
                </a:gridCol>
                <a:gridCol w="2495732">
                  <a:extLst>
                    <a:ext uri="{9D8B030D-6E8A-4147-A177-3AD203B41FA5}">
                      <a16:colId xmlns:a16="http://schemas.microsoft.com/office/drawing/2014/main" val="2413179424"/>
                    </a:ext>
                  </a:extLst>
                </a:gridCol>
                <a:gridCol w="3189691">
                  <a:extLst>
                    <a:ext uri="{9D8B030D-6E8A-4147-A177-3AD203B41FA5}">
                      <a16:colId xmlns:a16="http://schemas.microsoft.com/office/drawing/2014/main" val="2095458416"/>
                    </a:ext>
                  </a:extLst>
                </a:gridCol>
              </a:tblGrid>
              <a:tr h="0">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Genetic Variant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Risk Factors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Aortic Diameter (cm)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939143"/>
                  </a:ext>
                </a:extLst>
              </a:tr>
              <a:tr h="193675">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i="1">
                          <a:effectLst/>
                          <a:latin typeface="Times New Roman" panose="02020603050405020304" pitchFamily="18" charset="0"/>
                          <a:ea typeface="Times New Roman" panose="02020603050405020304" pitchFamily="18" charset="0"/>
                        </a:rPr>
                        <a:t>ACTA2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No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050469"/>
                  </a:ext>
                </a:extLst>
              </a:tr>
              <a:tr h="319405">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i="1">
                          <a:effectLst/>
                          <a:latin typeface="Times New Roman" panose="02020603050405020304" pitchFamily="18" charset="0"/>
                          <a:ea typeface="Times New Roman" panose="02020603050405020304" pitchFamily="18" charset="0"/>
                        </a:rPr>
                        <a:t>ACTA2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Yes†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≥4.2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52608"/>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i="1">
                          <a:effectLst/>
                          <a:latin typeface="Times New Roman" panose="02020603050405020304" pitchFamily="18" charset="0"/>
                          <a:ea typeface="Times New Roman" panose="02020603050405020304" pitchFamily="18" charset="0"/>
                        </a:rPr>
                        <a:t>PRKG1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No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≥4.2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552805"/>
                  </a:ext>
                </a:extLst>
              </a:tr>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gn="ctr">
                        <a:lnSpc>
                          <a:spcPct val="200000"/>
                        </a:lnSpc>
                        <a:spcBef>
                          <a:spcPts val="0"/>
                        </a:spcBef>
                        <a:spcAft>
                          <a:spcPts val="0"/>
                        </a:spcAft>
                      </a:pPr>
                      <a:r>
                        <a:rPr lang="en-US" sz="2000" i="1">
                          <a:effectLst/>
                          <a:latin typeface="Times New Roman" panose="02020603050405020304" pitchFamily="18" charset="0"/>
                          <a:ea typeface="Times New Roman" panose="02020603050405020304" pitchFamily="18" charset="0"/>
                        </a:rPr>
                        <a:t>PRKG1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Yes†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≥4.0†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323570"/>
                  </a:ext>
                </a:extLst>
              </a:tr>
            </a:tbl>
          </a:graphicData>
        </a:graphic>
      </p:graphicFrame>
      <p:sp>
        <p:nvSpPr>
          <p:cNvPr id="8" name="TextBox 7">
            <a:extLst>
              <a:ext uri="{FF2B5EF4-FFF2-40B4-BE49-F238E27FC236}">
                <a16:creationId xmlns:a16="http://schemas.microsoft.com/office/drawing/2014/main" id="{25901D49-9E99-6145-06E8-7BB7D10C83AF}"/>
              </a:ext>
            </a:extLst>
          </p:cNvPr>
          <p:cNvSpPr txBox="1"/>
          <p:nvPr/>
        </p:nvSpPr>
        <p:spPr>
          <a:xfrm>
            <a:off x="979702" y="7162800"/>
            <a:ext cx="5501417" cy="276999"/>
          </a:xfrm>
          <a:prstGeom prst="rect">
            <a:avLst/>
          </a:prstGeom>
          <a:noFill/>
        </p:spPr>
        <p:txBody>
          <a:bodyPr wrap="square">
            <a:spAutoFit/>
          </a:bodyPr>
          <a:lstStyle/>
          <a:p>
            <a:r>
              <a:rPr lang="en-US" sz="1200" b="1">
                <a:latin typeface="Lub Dub Medium" panose="020B0603030403020204" pitchFamily="34" charset="0"/>
              </a:rPr>
              <a:t>COR indicates class of recommendation; and LOE, level of evidence.</a:t>
            </a:r>
          </a:p>
        </p:txBody>
      </p:sp>
      <p:sp>
        <p:nvSpPr>
          <p:cNvPr id="7" name="TextBox 6">
            <a:extLst>
              <a:ext uri="{FF2B5EF4-FFF2-40B4-BE49-F238E27FC236}">
                <a16:creationId xmlns:a16="http://schemas.microsoft.com/office/drawing/2014/main" id="{CD891D86-D309-835F-34F0-9C719F672070}"/>
              </a:ext>
            </a:extLst>
          </p:cNvPr>
          <p:cNvSpPr txBox="1"/>
          <p:nvPr/>
        </p:nvSpPr>
        <p:spPr>
          <a:xfrm>
            <a:off x="979702" y="6172200"/>
            <a:ext cx="12617450" cy="646331"/>
          </a:xfrm>
          <a:prstGeom prst="rect">
            <a:avLst/>
          </a:prstGeom>
          <a:noFill/>
        </p:spPr>
        <p:txBody>
          <a:bodyPr wrap="square">
            <a:spAutoFit/>
          </a:bodyPr>
          <a:lstStyle/>
          <a:p>
            <a:r>
              <a:rPr lang="en-US" sz="1200" b="1">
                <a:latin typeface="Lub Dub Medium" panose="020B0603030403020204" pitchFamily="34" charset="0"/>
              </a:rPr>
              <a:t>*Patient has risk factors for aortic dissection (family history of type A aortic dissection with minimal aortic enlargement, aortic growth rate ≥0.3 cm/y) or significant valve disease requiring surgery. †Earlier surgery may be considered in patients with a family history of type A aortic dissection in the setting of no or minimal aortic dilation, aortic growth rate ≥0.3 cm/y, or at the patient’s request.</a:t>
            </a:r>
          </a:p>
        </p:txBody>
      </p:sp>
    </p:spTree>
    <p:extLst>
      <p:ext uri="{BB962C8B-B14F-4D97-AF65-F5344CB8AC3E}">
        <p14:creationId xmlns:p14="http://schemas.microsoft.com/office/powerpoint/2010/main" val="2645854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3" name="TextBox 2">
            <a:extLst>
              <a:ext uri="{FF2B5EF4-FFF2-40B4-BE49-F238E27FC236}">
                <a16:creationId xmlns:a16="http://schemas.microsoft.com/office/drawing/2014/main" id="{CA133A82-2112-43A6-77E1-08194E834FCF}"/>
              </a:ext>
            </a:extLst>
          </p:cNvPr>
          <p:cNvSpPr txBox="1"/>
          <p:nvPr/>
        </p:nvSpPr>
        <p:spPr>
          <a:xfrm>
            <a:off x="5414962" y="685800"/>
            <a:ext cx="3800476" cy="646331"/>
          </a:xfrm>
          <a:prstGeom prst="rect">
            <a:avLst/>
          </a:prstGeom>
          <a:noFill/>
        </p:spPr>
        <p:txBody>
          <a:bodyPr wrap="square">
            <a:spAutoFit/>
          </a:bodyPr>
          <a:lstStyle/>
          <a:p>
            <a:r>
              <a:rPr lang="en-US" sz="3600" b="1">
                <a:latin typeface="Lub Dub Medium" panose="020B0603030403020204" pitchFamily="34" charset="0"/>
              </a:rPr>
              <a:t>BAV Aortopathy</a:t>
            </a:r>
          </a:p>
        </p:txBody>
      </p:sp>
      <p:graphicFrame>
        <p:nvGraphicFramePr>
          <p:cNvPr id="2" name="Table 1">
            <a:extLst>
              <a:ext uri="{FF2B5EF4-FFF2-40B4-BE49-F238E27FC236}">
                <a16:creationId xmlns:a16="http://schemas.microsoft.com/office/drawing/2014/main" id="{FFFCB536-A7B5-FA04-321C-94D3F1AAEB0C}"/>
              </a:ext>
            </a:extLst>
          </p:cNvPr>
          <p:cNvGraphicFramePr>
            <a:graphicFrameLocks noGrp="1"/>
          </p:cNvGraphicFramePr>
          <p:nvPr>
            <p:extLst>
              <p:ext uri="{D42A27DB-BD31-4B8C-83A1-F6EECF244321}">
                <p14:modId xmlns:p14="http://schemas.microsoft.com/office/powerpoint/2010/main" val="4247034359"/>
              </p:ext>
            </p:extLst>
          </p:nvPr>
        </p:nvGraphicFramePr>
        <p:xfrm>
          <a:off x="2095500" y="1828800"/>
          <a:ext cx="10439400" cy="4876799"/>
        </p:xfrm>
        <a:graphic>
          <a:graphicData uri="http://schemas.openxmlformats.org/drawingml/2006/table">
            <a:tbl>
              <a:tblPr firstRow="1" firstCol="1" bandRow="1"/>
              <a:tblGrid>
                <a:gridCol w="1043940">
                  <a:extLst>
                    <a:ext uri="{9D8B030D-6E8A-4147-A177-3AD203B41FA5}">
                      <a16:colId xmlns:a16="http://schemas.microsoft.com/office/drawing/2014/main" val="814620342"/>
                    </a:ext>
                  </a:extLst>
                </a:gridCol>
                <a:gridCol w="1033501">
                  <a:extLst>
                    <a:ext uri="{9D8B030D-6E8A-4147-A177-3AD203B41FA5}">
                      <a16:colId xmlns:a16="http://schemas.microsoft.com/office/drawing/2014/main" val="3211983729"/>
                    </a:ext>
                  </a:extLst>
                </a:gridCol>
                <a:gridCol w="8361959">
                  <a:extLst>
                    <a:ext uri="{9D8B030D-6E8A-4147-A177-3AD203B41FA5}">
                      <a16:colId xmlns:a16="http://schemas.microsoft.com/office/drawing/2014/main" val="4284466601"/>
                    </a:ext>
                  </a:extLst>
                </a:gridCol>
              </a:tblGrid>
              <a:tr h="1371400">
                <a:tc gridSpan="3">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BAV Aortopathy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600"/>
                        </a:spcBef>
                        <a:spcAft>
                          <a:spcPts val="14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846593"/>
                  </a:ext>
                </a:extLst>
              </a:tr>
              <a:tr h="476989">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818934"/>
                  </a:ext>
                </a:extLst>
              </a:tr>
              <a:tr h="1514205">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BAV, TTE is indicated to evaluate valve morphology and function, to evaluate the diameter of the aortic root and ascending aorta, and to evaluate for aortic coarctation and other associated cardiovascular defects.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752404"/>
                  </a:ext>
                </a:extLst>
              </a:tr>
              <a:tr h="1514205">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7663" marR="0" lvl="0" indent="-347663">
                        <a:lnSpc>
                          <a:spcPct val="115000"/>
                        </a:lnSpc>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BAV, CT or MRI of the thoracic aorta is indicated when the diameter and morphology of the aortic root, ascending aorta, or both cannot be assessed accurately or completely by TTE.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49093"/>
                  </a:ext>
                </a:extLst>
              </a:tr>
            </a:tbl>
          </a:graphicData>
        </a:graphic>
      </p:graphicFrame>
    </p:spTree>
    <p:extLst>
      <p:ext uri="{BB962C8B-B14F-4D97-AF65-F5344CB8AC3E}">
        <p14:creationId xmlns:p14="http://schemas.microsoft.com/office/powerpoint/2010/main" val="2699720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8094E2-83A2-F770-FD0D-4CFD24097925}"/>
              </a:ext>
            </a:extLst>
          </p:cNvPr>
          <p:cNvSpPr>
            <a:spLocks noGrp="1"/>
          </p:cNvSpPr>
          <p:nvPr>
            <p:ph type="sldNum" sz="quarter" idx="4"/>
          </p:nvPr>
        </p:nvSpPr>
        <p:spPr/>
        <p:txBody>
          <a:bodyPr/>
          <a:lstStyle/>
          <a:p>
            <a:fld id="{01CD3B2E-BC1C-6C4D-9D91-A67B950EE325}" type="slidenum">
              <a:rPr lang="en-US" smtClean="0"/>
              <a:pPr/>
              <a:t>77</a:t>
            </a:fld>
            <a:endParaRPr lang="en-US"/>
          </a:p>
        </p:txBody>
      </p:sp>
      <p:graphicFrame>
        <p:nvGraphicFramePr>
          <p:cNvPr id="5" name="Table 4">
            <a:extLst>
              <a:ext uri="{FF2B5EF4-FFF2-40B4-BE49-F238E27FC236}">
                <a16:creationId xmlns:a16="http://schemas.microsoft.com/office/drawing/2014/main" id="{D500EB54-FD1D-5E6D-7343-6861FAC798AF}"/>
              </a:ext>
            </a:extLst>
          </p:cNvPr>
          <p:cNvGraphicFramePr>
            <a:graphicFrameLocks noGrp="1"/>
          </p:cNvGraphicFramePr>
          <p:nvPr>
            <p:extLst>
              <p:ext uri="{D42A27DB-BD31-4B8C-83A1-F6EECF244321}">
                <p14:modId xmlns:p14="http://schemas.microsoft.com/office/powerpoint/2010/main" val="2883256953"/>
              </p:ext>
            </p:extLst>
          </p:nvPr>
        </p:nvGraphicFramePr>
        <p:xfrm>
          <a:off x="2517873" y="2057400"/>
          <a:ext cx="9594653" cy="4776597"/>
        </p:xfrm>
        <a:graphic>
          <a:graphicData uri="http://schemas.openxmlformats.org/drawingml/2006/table">
            <a:tbl>
              <a:tblPr firstRow="1" firstCol="1" bandRow="1"/>
              <a:tblGrid>
                <a:gridCol w="959466">
                  <a:extLst>
                    <a:ext uri="{9D8B030D-6E8A-4147-A177-3AD203B41FA5}">
                      <a16:colId xmlns:a16="http://schemas.microsoft.com/office/drawing/2014/main" val="2043844442"/>
                    </a:ext>
                  </a:extLst>
                </a:gridCol>
                <a:gridCol w="949871">
                  <a:extLst>
                    <a:ext uri="{9D8B030D-6E8A-4147-A177-3AD203B41FA5}">
                      <a16:colId xmlns:a16="http://schemas.microsoft.com/office/drawing/2014/main" val="3968802898"/>
                    </a:ext>
                  </a:extLst>
                </a:gridCol>
                <a:gridCol w="7685316">
                  <a:extLst>
                    <a:ext uri="{9D8B030D-6E8A-4147-A177-3AD203B41FA5}">
                      <a16:colId xmlns:a16="http://schemas.microsoft.com/office/drawing/2014/main" val="2028640372"/>
                    </a:ext>
                  </a:extLst>
                </a:gridCol>
              </a:tblGrid>
              <a:tr h="118601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and either HTAD or phenotypic features concerning for Loeys-Dietz syndrome, a medical genetics evaluation is recommended.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179341"/>
                  </a:ext>
                </a:extLst>
              </a:tr>
              <a:tr h="2404569">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and a dilated aortic root or ascending aorta, screening of all first-degree relatives by TTE is recommended to evaluate for the presence of a BAV, dilation of the aortic root and ascending aorta, or both; if the diameter and morphology of the aortic root, ascending aorta, or both cannot be assessed accurately or completely by TTE, a cardiac-gated CT or MRI of the thoracic aorta is indicated.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657888"/>
                  </a:ext>
                </a:extLst>
              </a:tr>
              <a:tr h="1186014">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screening of all first-degree relatives by TTE is reasonable to evaluate for the presence of a BAV, dilation of the aortic root and ascending aorta, or both.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593118"/>
                  </a:ext>
                </a:extLst>
              </a:tr>
            </a:tbl>
          </a:graphicData>
        </a:graphic>
      </p:graphicFrame>
      <p:sp>
        <p:nvSpPr>
          <p:cNvPr id="6" name="TextBox 5">
            <a:extLst>
              <a:ext uri="{FF2B5EF4-FFF2-40B4-BE49-F238E27FC236}">
                <a16:creationId xmlns:a16="http://schemas.microsoft.com/office/drawing/2014/main" id="{AD44A0F5-AF4A-A6C7-4591-AB8E6B9615C4}"/>
              </a:ext>
            </a:extLst>
          </p:cNvPr>
          <p:cNvSpPr txBox="1"/>
          <p:nvPr/>
        </p:nvSpPr>
        <p:spPr>
          <a:xfrm>
            <a:off x="4574380" y="990600"/>
            <a:ext cx="5481638" cy="646331"/>
          </a:xfrm>
          <a:prstGeom prst="rect">
            <a:avLst/>
          </a:prstGeom>
          <a:noFill/>
        </p:spPr>
        <p:txBody>
          <a:bodyPr wrap="square">
            <a:spAutoFit/>
          </a:bodyPr>
          <a:lstStyle/>
          <a:p>
            <a:r>
              <a:rPr lang="en-US" sz="3600" b="1">
                <a:latin typeface="Lub Dub Medium" panose="020B0603030403020204" pitchFamily="34" charset="0"/>
              </a:rPr>
              <a:t>BAV Aortopathy (con’t.)</a:t>
            </a:r>
          </a:p>
        </p:txBody>
      </p:sp>
    </p:spTree>
    <p:extLst>
      <p:ext uri="{BB962C8B-B14F-4D97-AF65-F5344CB8AC3E}">
        <p14:creationId xmlns:p14="http://schemas.microsoft.com/office/powerpoint/2010/main" val="383678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3" name="TextBox 2">
            <a:extLst>
              <a:ext uri="{FF2B5EF4-FFF2-40B4-BE49-F238E27FC236}">
                <a16:creationId xmlns:a16="http://schemas.microsoft.com/office/drawing/2014/main" id="{129752A9-E164-9577-BBB8-FA69688F1C48}"/>
              </a:ext>
            </a:extLst>
          </p:cNvPr>
          <p:cNvSpPr txBox="1"/>
          <p:nvPr/>
        </p:nvSpPr>
        <p:spPr>
          <a:xfrm>
            <a:off x="3352800" y="577474"/>
            <a:ext cx="7924800" cy="1200329"/>
          </a:xfrm>
          <a:prstGeom prst="rect">
            <a:avLst/>
          </a:prstGeom>
          <a:noFill/>
        </p:spPr>
        <p:txBody>
          <a:bodyPr wrap="square">
            <a:spAutoFit/>
          </a:bodyPr>
          <a:lstStyle/>
          <a:p>
            <a:r>
              <a:rPr lang="en-US" sz="3600" b="1">
                <a:latin typeface="Lub Dub Medium" panose="020B0603030403020204" pitchFamily="34" charset="0"/>
              </a:rPr>
              <a:t>Routine Follow-Up of BAV Disease Aortopathy</a:t>
            </a:r>
          </a:p>
        </p:txBody>
      </p:sp>
      <p:graphicFrame>
        <p:nvGraphicFramePr>
          <p:cNvPr id="2" name="Table 1">
            <a:extLst>
              <a:ext uri="{FF2B5EF4-FFF2-40B4-BE49-F238E27FC236}">
                <a16:creationId xmlns:a16="http://schemas.microsoft.com/office/drawing/2014/main" id="{4A579751-7FCB-697C-948F-90C21DAE2E85}"/>
              </a:ext>
            </a:extLst>
          </p:cNvPr>
          <p:cNvGraphicFramePr>
            <a:graphicFrameLocks noGrp="1"/>
          </p:cNvGraphicFramePr>
          <p:nvPr>
            <p:extLst>
              <p:ext uri="{D42A27DB-BD31-4B8C-83A1-F6EECF244321}">
                <p14:modId xmlns:p14="http://schemas.microsoft.com/office/powerpoint/2010/main" val="3655026447"/>
              </p:ext>
            </p:extLst>
          </p:nvPr>
        </p:nvGraphicFramePr>
        <p:xfrm>
          <a:off x="1562100" y="2133600"/>
          <a:ext cx="11506200" cy="4918361"/>
        </p:xfrm>
        <a:graphic>
          <a:graphicData uri="http://schemas.openxmlformats.org/drawingml/2006/table">
            <a:tbl>
              <a:tblPr firstRow="1" firstCol="1" bandRow="1"/>
              <a:tblGrid>
                <a:gridCol w="1150620">
                  <a:extLst>
                    <a:ext uri="{9D8B030D-6E8A-4147-A177-3AD203B41FA5}">
                      <a16:colId xmlns:a16="http://schemas.microsoft.com/office/drawing/2014/main" val="986169187"/>
                    </a:ext>
                  </a:extLst>
                </a:gridCol>
                <a:gridCol w="1139114">
                  <a:extLst>
                    <a:ext uri="{9D8B030D-6E8A-4147-A177-3AD203B41FA5}">
                      <a16:colId xmlns:a16="http://schemas.microsoft.com/office/drawing/2014/main" val="3978374915"/>
                    </a:ext>
                  </a:extLst>
                </a:gridCol>
                <a:gridCol w="9216466">
                  <a:extLst>
                    <a:ext uri="{9D8B030D-6E8A-4147-A177-3AD203B41FA5}">
                      <a16:colId xmlns:a16="http://schemas.microsoft.com/office/drawing/2014/main" val="1695180104"/>
                    </a:ext>
                  </a:extLst>
                </a:gridCol>
              </a:tblGrid>
              <a:tr h="1317106">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Routine Follow-Up of</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BAV Disease Aortopathy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263399"/>
                  </a:ext>
                </a:extLst>
              </a:tr>
              <a:tr h="377006">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14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203259"/>
                  </a:ext>
                </a:extLst>
              </a:tr>
              <a:tr h="1606710">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who have undergone previous aortic valve repair or replacement and have a diameter of the aortic root, ascending aortic, or both of ≥4.0 cm, lifelong surveillance imaging of the aortic root and ascending aorta by TTE, CT, or MRI is recommended at an interval dependent on aortic diameter and rate of growth.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098975"/>
                  </a:ext>
                </a:extLst>
              </a:tr>
              <a:tr h="1499779">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7663" marR="0" lvl="0" indent="-347663">
                        <a:lnSpc>
                          <a:spcPct val="107000"/>
                        </a:lnSpc>
                        <a:spcBef>
                          <a:spcPts val="0"/>
                        </a:spcBef>
                        <a:spcAft>
                          <a:spcPts val="80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BAV and a diameter of the aortic root, ascending aorta, or both of ≥4.0 cm, lifelong surveillance imaging of the aortic root and ascending aorta by TTE, CT, or MRI is recommended at an interval dependent on aortic diameter and rate of growth.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403760"/>
                  </a:ext>
                </a:extLst>
              </a:tr>
            </a:tbl>
          </a:graphicData>
        </a:graphic>
      </p:graphicFrame>
    </p:spTree>
    <p:extLst>
      <p:ext uri="{BB962C8B-B14F-4D97-AF65-F5344CB8AC3E}">
        <p14:creationId xmlns:p14="http://schemas.microsoft.com/office/powerpoint/2010/main" val="3072229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BE57C-4636-5F4D-0F8C-AC5CD6352632}"/>
              </a:ext>
            </a:extLst>
          </p:cNvPr>
          <p:cNvSpPr>
            <a:spLocks noGrp="1"/>
          </p:cNvSpPr>
          <p:nvPr>
            <p:ph type="sldNum" sz="quarter" idx="4"/>
          </p:nvPr>
        </p:nvSpPr>
        <p:spPr/>
        <p:txBody>
          <a:bodyPr/>
          <a:lstStyle/>
          <a:p>
            <a:fld id="{01CD3B2E-BC1C-6C4D-9D91-A67B950EE325}" type="slidenum">
              <a:rPr lang="en-US" smtClean="0"/>
              <a:pPr/>
              <a:t>79</a:t>
            </a:fld>
            <a:endParaRPr lang="en-US"/>
          </a:p>
        </p:txBody>
      </p:sp>
      <p:sp>
        <p:nvSpPr>
          <p:cNvPr id="5" name="TextBox 4">
            <a:extLst>
              <a:ext uri="{FF2B5EF4-FFF2-40B4-BE49-F238E27FC236}">
                <a16:creationId xmlns:a16="http://schemas.microsoft.com/office/drawing/2014/main" id="{71523EFD-8F3F-3CA1-0F1B-BCF034B5E899}"/>
              </a:ext>
            </a:extLst>
          </p:cNvPr>
          <p:cNvSpPr txBox="1"/>
          <p:nvPr/>
        </p:nvSpPr>
        <p:spPr>
          <a:xfrm>
            <a:off x="2324100" y="450505"/>
            <a:ext cx="9982200" cy="1200329"/>
          </a:xfrm>
          <a:prstGeom prst="rect">
            <a:avLst/>
          </a:prstGeom>
          <a:noFill/>
        </p:spPr>
        <p:txBody>
          <a:bodyPr wrap="square">
            <a:spAutoFit/>
          </a:bodyPr>
          <a:lstStyle/>
          <a:p>
            <a:r>
              <a:rPr lang="en-US" sz="3600" b="1">
                <a:latin typeface="Lub Dub Medium" panose="020B0603030403020204" pitchFamily="34" charset="0"/>
              </a:rPr>
              <a:t>BAV Aortopathy Interventions: Replacement of the Aorta in Patients With BAV</a:t>
            </a:r>
          </a:p>
        </p:txBody>
      </p:sp>
      <p:graphicFrame>
        <p:nvGraphicFramePr>
          <p:cNvPr id="6" name="Table 5">
            <a:extLst>
              <a:ext uri="{FF2B5EF4-FFF2-40B4-BE49-F238E27FC236}">
                <a16:creationId xmlns:a16="http://schemas.microsoft.com/office/drawing/2014/main" id="{5321D7B9-4A95-41A6-0E37-23CB77CF7BF8}"/>
              </a:ext>
            </a:extLst>
          </p:cNvPr>
          <p:cNvGraphicFramePr>
            <a:graphicFrameLocks noGrp="1"/>
          </p:cNvGraphicFramePr>
          <p:nvPr>
            <p:extLst>
              <p:ext uri="{D42A27DB-BD31-4B8C-83A1-F6EECF244321}">
                <p14:modId xmlns:p14="http://schemas.microsoft.com/office/powerpoint/2010/main" val="989109842"/>
              </p:ext>
            </p:extLst>
          </p:nvPr>
        </p:nvGraphicFramePr>
        <p:xfrm>
          <a:off x="1447800" y="1981200"/>
          <a:ext cx="11734800" cy="5197730"/>
        </p:xfrm>
        <a:graphic>
          <a:graphicData uri="http://schemas.openxmlformats.org/drawingml/2006/table">
            <a:tbl>
              <a:tblPr firstRow="1" firstCol="1" bandRow="1"/>
              <a:tblGrid>
                <a:gridCol w="1206337">
                  <a:extLst>
                    <a:ext uri="{9D8B030D-6E8A-4147-A177-3AD203B41FA5}">
                      <a16:colId xmlns:a16="http://schemas.microsoft.com/office/drawing/2014/main" val="611973138"/>
                    </a:ext>
                  </a:extLst>
                </a:gridCol>
                <a:gridCol w="1145317">
                  <a:extLst>
                    <a:ext uri="{9D8B030D-6E8A-4147-A177-3AD203B41FA5}">
                      <a16:colId xmlns:a16="http://schemas.microsoft.com/office/drawing/2014/main" val="2556922359"/>
                    </a:ext>
                  </a:extLst>
                </a:gridCol>
                <a:gridCol w="9383146">
                  <a:extLst>
                    <a:ext uri="{9D8B030D-6E8A-4147-A177-3AD203B41FA5}">
                      <a16:colId xmlns:a16="http://schemas.microsoft.com/office/drawing/2014/main" val="300261614"/>
                    </a:ext>
                  </a:extLst>
                </a:gridCol>
              </a:tblGrid>
              <a:tr h="1545158">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BAV Aortopathy Interventions: Replacement of the Aorta in Patients With BAV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2902452"/>
                  </a:ext>
                </a:extLst>
              </a:tr>
              <a:tr h="708855">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916146"/>
                  </a:ext>
                </a:extLst>
              </a:tr>
              <a:tr h="1058810">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BAV and a diameter of the aortic root, ascending aorta, or both of ≥5.5 cm, surgery to replace the aortic root, ascending aorta, or both is recommended.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352577"/>
                  </a:ext>
                </a:extLst>
              </a:tr>
              <a:tr h="1884907">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7663" marR="0" lvl="0" indent="-347663">
                        <a:lnSpc>
                          <a:spcPct val="115000"/>
                        </a:lnSpc>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BAV and a cross-sectional aortic root or ascending aortic area (cm</a:t>
                      </a:r>
                      <a:r>
                        <a:rPr lang="en-US" sz="20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to height (m) ratio of ≥10 cm</a:t>
                      </a:r>
                      <a:r>
                        <a:rPr lang="en-US" sz="20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 surgery to replace the aortic root, ascending aorta, or both is reasonable, when performed by experienced surgeons in a Multidisciplinary Aortic Team.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62312"/>
                  </a:ext>
                </a:extLst>
              </a:tr>
            </a:tbl>
          </a:graphicData>
        </a:graphic>
      </p:graphicFrame>
    </p:spTree>
    <p:extLst>
      <p:ext uri="{BB962C8B-B14F-4D97-AF65-F5344CB8AC3E}">
        <p14:creationId xmlns:p14="http://schemas.microsoft.com/office/powerpoint/2010/main" val="14393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4F708-E044-875D-7BC1-0285068BF957}"/>
              </a:ext>
            </a:extLst>
          </p:cNvPr>
          <p:cNvSpPr>
            <a:spLocks noGrp="1"/>
          </p:cNvSpPr>
          <p:nvPr>
            <p:ph type="sldNum" sz="quarter" idx="4"/>
          </p:nvPr>
        </p:nvSpPr>
        <p:spPr/>
        <p:txBody>
          <a:bodyPr/>
          <a:lstStyle/>
          <a:p>
            <a:fld id="{01CD3B2E-BC1C-6C4D-9D91-A67B950EE325}" type="slidenum">
              <a:rPr lang="en-US" smtClean="0"/>
              <a:pPr/>
              <a:t>8</a:t>
            </a:fld>
            <a:endParaRPr lang="en-US"/>
          </a:p>
        </p:txBody>
      </p:sp>
      <p:sp>
        <p:nvSpPr>
          <p:cNvPr id="7" name="Title 2">
            <a:extLst>
              <a:ext uri="{FF2B5EF4-FFF2-40B4-BE49-F238E27FC236}">
                <a16:creationId xmlns:a16="http://schemas.microsoft.com/office/drawing/2014/main" id="{2180ACE8-38B0-5D52-8D18-09B742BC56A8}"/>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9" name="TextBox 8">
            <a:extLst>
              <a:ext uri="{FF2B5EF4-FFF2-40B4-BE49-F238E27FC236}">
                <a16:creationId xmlns:a16="http://schemas.microsoft.com/office/drawing/2014/main" id="{3BFA0281-4151-FD2B-AFBF-87BA792982AC}"/>
              </a:ext>
            </a:extLst>
          </p:cNvPr>
          <p:cNvSpPr txBox="1"/>
          <p:nvPr/>
        </p:nvSpPr>
        <p:spPr>
          <a:xfrm>
            <a:off x="2514600" y="2560528"/>
            <a:ext cx="9601200" cy="3108543"/>
          </a:xfrm>
          <a:prstGeom prst="rect">
            <a:avLst/>
          </a:prstGeom>
          <a:noFill/>
        </p:spPr>
        <p:txBody>
          <a:bodyPr wrap="square">
            <a:spAutoFit/>
          </a:bodyPr>
          <a:lstStyle/>
          <a:p>
            <a:r>
              <a:rPr lang="en-US" sz="2800">
                <a:latin typeface="Lub Dub Medium" panose="020B0603030403020204" pitchFamily="34" charset="0"/>
              </a:rPr>
              <a:t>4.	At centers with Multidisciplinary Aortic Teams and experienced surgeons, the threshold for surgical intervention for sporadic aortic root and ascending aortic aneurysms has been lowered from 5.5 cm to 5.0 cm in selected patients, and even lower in specific scenarios among patients with heritable thoracic aortic aneurysms. </a:t>
            </a:r>
          </a:p>
        </p:txBody>
      </p:sp>
    </p:spTree>
    <p:extLst>
      <p:ext uri="{BB962C8B-B14F-4D97-AF65-F5344CB8AC3E}">
        <p14:creationId xmlns:p14="http://schemas.microsoft.com/office/powerpoint/2010/main" val="799955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80</a:t>
            </a:fld>
            <a:endParaRPr lang="en-US"/>
          </a:p>
        </p:txBody>
      </p:sp>
      <p:sp>
        <p:nvSpPr>
          <p:cNvPr id="3" name="TextBox 2">
            <a:extLst>
              <a:ext uri="{FF2B5EF4-FFF2-40B4-BE49-F238E27FC236}">
                <a16:creationId xmlns:a16="http://schemas.microsoft.com/office/drawing/2014/main" id="{177DFAF3-BE0F-AD3D-BD32-27B602A1E61A}"/>
              </a:ext>
            </a:extLst>
          </p:cNvPr>
          <p:cNvSpPr txBox="1"/>
          <p:nvPr/>
        </p:nvSpPr>
        <p:spPr>
          <a:xfrm>
            <a:off x="2324099" y="685800"/>
            <a:ext cx="9982200" cy="1200329"/>
          </a:xfrm>
          <a:prstGeom prst="rect">
            <a:avLst/>
          </a:prstGeom>
          <a:noFill/>
        </p:spPr>
        <p:txBody>
          <a:bodyPr wrap="square">
            <a:spAutoFit/>
          </a:bodyPr>
          <a:lstStyle/>
          <a:p>
            <a:r>
              <a:rPr lang="en-US" sz="3600" b="1">
                <a:latin typeface="Lub Dub Medium" panose="020B0603030403020204" pitchFamily="34" charset="0"/>
              </a:rPr>
              <a:t>BAV Aortopathy Interventions: Replacement of the Aorta in Patients With BAV (con’t.)</a:t>
            </a:r>
          </a:p>
        </p:txBody>
      </p:sp>
      <p:graphicFrame>
        <p:nvGraphicFramePr>
          <p:cNvPr id="2" name="Table 1">
            <a:extLst>
              <a:ext uri="{FF2B5EF4-FFF2-40B4-BE49-F238E27FC236}">
                <a16:creationId xmlns:a16="http://schemas.microsoft.com/office/drawing/2014/main" id="{2F671580-C4DC-3D21-51A3-BA3FBBD2DA8E}"/>
              </a:ext>
            </a:extLst>
          </p:cNvPr>
          <p:cNvGraphicFramePr>
            <a:graphicFrameLocks noGrp="1"/>
          </p:cNvGraphicFramePr>
          <p:nvPr>
            <p:extLst>
              <p:ext uri="{D42A27DB-BD31-4B8C-83A1-F6EECF244321}">
                <p14:modId xmlns:p14="http://schemas.microsoft.com/office/powerpoint/2010/main" val="1841154976"/>
              </p:ext>
            </p:extLst>
          </p:nvPr>
        </p:nvGraphicFramePr>
        <p:xfrm>
          <a:off x="1565373" y="2286000"/>
          <a:ext cx="11499653" cy="4800600"/>
        </p:xfrm>
        <a:graphic>
          <a:graphicData uri="http://schemas.openxmlformats.org/drawingml/2006/table">
            <a:tbl>
              <a:tblPr firstRow="1" firstCol="1" bandRow="1"/>
              <a:tblGrid>
                <a:gridCol w="1182164">
                  <a:extLst>
                    <a:ext uri="{9D8B030D-6E8A-4147-A177-3AD203B41FA5}">
                      <a16:colId xmlns:a16="http://schemas.microsoft.com/office/drawing/2014/main" val="3438534653"/>
                    </a:ext>
                  </a:extLst>
                </a:gridCol>
                <a:gridCol w="1122367">
                  <a:extLst>
                    <a:ext uri="{9D8B030D-6E8A-4147-A177-3AD203B41FA5}">
                      <a16:colId xmlns:a16="http://schemas.microsoft.com/office/drawing/2014/main" val="74656614"/>
                    </a:ext>
                  </a:extLst>
                </a:gridCol>
                <a:gridCol w="9195122">
                  <a:extLst>
                    <a:ext uri="{9D8B030D-6E8A-4147-A177-3AD203B41FA5}">
                      <a16:colId xmlns:a16="http://schemas.microsoft.com/office/drawing/2014/main" val="613502055"/>
                    </a:ext>
                  </a:extLst>
                </a:gridCol>
              </a:tblGrid>
              <a:tr h="160020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3"/>
                      </a:pPr>
                      <a:r>
                        <a:rPr lang="en-US" sz="1800" b="1">
                          <a:effectLst/>
                          <a:latin typeface="Times New Roman"/>
                          <a:ea typeface="Times New Roman" panose="02020603050405020304" pitchFamily="18" charset="0"/>
                          <a:cs typeface="Times New Roman"/>
                        </a:rPr>
                        <a:t>In patients with a BAV, a diameter of the aortic root or ascending aorta of 5.0 cm to 5.4 cm, and an additional risk factor for aortic dissection (Table 14), surgery to replace the aortic root, ascending aorta, or both is reasonable, when performed by experienced surgeons in a Multidisciplinary Aortic Team.  </a:t>
                      </a:r>
                      <a:endParaRPr lang="en-US" sz="160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356407"/>
                  </a:ext>
                </a:extLst>
              </a:tr>
              <a:tr h="160020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4"/>
                      </a:pPr>
                      <a:r>
                        <a:rPr lang="en-US" sz="1800" b="1">
                          <a:effectLst/>
                          <a:latin typeface="Times New Roman"/>
                          <a:ea typeface="Times New Roman" panose="02020603050405020304" pitchFamily="18" charset="0"/>
                          <a:cs typeface="Times New Roman"/>
                        </a:rPr>
                        <a:t>In patients with a BAV who are undergoing surgical aortic valve repair or replacement, and who have a diameter of the aortic root or ascending aorta of ≥4.5 cm, concomitant replacement of the aortic root, ascending aorta, or both is reasonable, when performed by experienced surgeons in a Multidisciplinary Aortic Team.</a:t>
                      </a:r>
                      <a:endParaRPr lang="en-US" sz="1800" b="1" baseline="300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847018"/>
                  </a:ext>
                </a:extLst>
              </a:tr>
              <a:tr h="160020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startAt="5"/>
                      </a:pPr>
                      <a:r>
                        <a:rPr lang="en-US" sz="1800" b="1" dirty="0">
                          <a:effectLst/>
                          <a:latin typeface="Times New Roman"/>
                          <a:ea typeface="Times New Roman" panose="02020603050405020304" pitchFamily="18" charset="0"/>
                          <a:cs typeface="Times New Roman"/>
                        </a:rPr>
                        <a:t>In patients with a BAV, a diameter of the aortic root or ascending aorta of 5.0 cm to 5.4 cm, no other risk factors for </a:t>
                      </a:r>
                      <a:r>
                        <a:rPr lang="en-US" sz="1800" b="1" dirty="0" err="1">
                          <a:effectLst/>
                          <a:latin typeface="Times New Roman"/>
                          <a:ea typeface="Times New Roman" panose="02020603050405020304" pitchFamily="18" charset="0"/>
                          <a:cs typeface="Times New Roman"/>
                        </a:rPr>
                        <a:t>AoD</a:t>
                      </a:r>
                      <a:r>
                        <a:rPr lang="en-US" sz="1800" b="1" dirty="0">
                          <a:effectLst/>
                          <a:latin typeface="Times New Roman"/>
                          <a:ea typeface="Times New Roman" panose="02020603050405020304" pitchFamily="18" charset="0"/>
                          <a:cs typeface="Times New Roman"/>
                        </a:rPr>
                        <a:t> (Table 14),</a:t>
                      </a:r>
                      <a:r>
                        <a:rPr lang="en-US" sz="1800" dirty="0">
                          <a:effectLst/>
                          <a:latin typeface="Times New Roman"/>
                          <a:ea typeface="Times New Roman" panose="02020603050405020304" pitchFamily="18" charset="0"/>
                          <a:cs typeface="Times New Roman"/>
                        </a:rPr>
                        <a:t> </a:t>
                      </a:r>
                      <a:r>
                        <a:rPr lang="en-US" sz="1800" b="1" dirty="0">
                          <a:effectLst/>
                          <a:latin typeface="Times New Roman"/>
                          <a:ea typeface="Times New Roman" panose="02020603050405020304" pitchFamily="18" charset="0"/>
                          <a:cs typeface="Times New Roman"/>
                        </a:rPr>
                        <a:t>and at low surgical risk, surgery to replace the aortic root, ascending aorta, or both may be reasonable, when performed by experienced surgeons in a Multidisciplinary Aortic Team.</a:t>
                      </a:r>
                      <a:endParaRPr lang="en-US" sz="1800" b="1" baseline="300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020917"/>
                  </a:ext>
                </a:extLst>
              </a:tr>
            </a:tbl>
          </a:graphicData>
        </a:graphic>
      </p:graphicFrame>
    </p:spTree>
    <p:extLst>
      <p:ext uri="{BB962C8B-B14F-4D97-AF65-F5344CB8AC3E}">
        <p14:creationId xmlns:p14="http://schemas.microsoft.com/office/powerpoint/2010/main" val="3342617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5DE87E-6D8D-9C01-C7EE-39411050BCC0}"/>
              </a:ext>
            </a:extLst>
          </p:cNvPr>
          <p:cNvSpPr>
            <a:spLocks noGrp="1"/>
          </p:cNvSpPr>
          <p:nvPr>
            <p:ph type="sldNum" sz="quarter" idx="4"/>
          </p:nvPr>
        </p:nvSpPr>
        <p:spPr/>
        <p:txBody>
          <a:bodyPr/>
          <a:lstStyle/>
          <a:p>
            <a:fld id="{01CD3B2E-BC1C-6C4D-9D91-A67B950EE325}" type="slidenum">
              <a:rPr lang="en-US" smtClean="0"/>
              <a:pPr/>
              <a:t>81</a:t>
            </a:fld>
            <a:endParaRPr lang="en-US"/>
          </a:p>
        </p:txBody>
      </p:sp>
      <p:sp>
        <p:nvSpPr>
          <p:cNvPr id="5" name="TextBox 4">
            <a:extLst>
              <a:ext uri="{FF2B5EF4-FFF2-40B4-BE49-F238E27FC236}">
                <a16:creationId xmlns:a16="http://schemas.microsoft.com/office/drawing/2014/main" id="{187FB88B-4774-C607-B648-76100DBE9AC9}"/>
              </a:ext>
            </a:extLst>
          </p:cNvPr>
          <p:cNvSpPr txBox="1"/>
          <p:nvPr/>
        </p:nvSpPr>
        <p:spPr>
          <a:xfrm>
            <a:off x="2838450" y="457200"/>
            <a:ext cx="8953500" cy="646331"/>
          </a:xfrm>
          <a:prstGeom prst="rect">
            <a:avLst/>
          </a:prstGeom>
          <a:noFill/>
        </p:spPr>
        <p:txBody>
          <a:bodyPr wrap="square">
            <a:spAutoFit/>
          </a:bodyPr>
          <a:lstStyle/>
          <a:p>
            <a:r>
              <a:rPr lang="en-US" sz="3600" b="1">
                <a:latin typeface="Lub Dub Medium" panose="020B0603030403020204" pitchFamily="34" charset="0"/>
              </a:rPr>
              <a:t>AAA: Cause, Risk Factors, and Screening</a:t>
            </a:r>
          </a:p>
        </p:txBody>
      </p:sp>
      <p:graphicFrame>
        <p:nvGraphicFramePr>
          <p:cNvPr id="7" name="Table 6">
            <a:extLst>
              <a:ext uri="{FF2B5EF4-FFF2-40B4-BE49-F238E27FC236}">
                <a16:creationId xmlns:a16="http://schemas.microsoft.com/office/drawing/2014/main" id="{E335A875-0163-4897-F0E6-D7C77D7FEC4A}"/>
              </a:ext>
            </a:extLst>
          </p:cNvPr>
          <p:cNvGraphicFramePr>
            <a:graphicFrameLocks noGrp="1"/>
          </p:cNvGraphicFramePr>
          <p:nvPr>
            <p:extLst>
              <p:ext uri="{D42A27DB-BD31-4B8C-83A1-F6EECF244321}">
                <p14:modId xmlns:p14="http://schemas.microsoft.com/office/powerpoint/2010/main" val="2369587912"/>
              </p:ext>
            </p:extLst>
          </p:nvPr>
        </p:nvGraphicFramePr>
        <p:xfrm>
          <a:off x="2371845" y="1658073"/>
          <a:ext cx="10210800" cy="5442384"/>
        </p:xfrm>
        <a:graphic>
          <a:graphicData uri="http://schemas.openxmlformats.org/drawingml/2006/table">
            <a:tbl>
              <a:tblPr firstRow="1" firstCol="1" bandRow="1"/>
              <a:tblGrid>
                <a:gridCol w="1173969">
                  <a:extLst>
                    <a:ext uri="{9D8B030D-6E8A-4147-A177-3AD203B41FA5}">
                      <a16:colId xmlns:a16="http://schemas.microsoft.com/office/drawing/2014/main" val="3518512161"/>
                    </a:ext>
                  </a:extLst>
                </a:gridCol>
                <a:gridCol w="1215467">
                  <a:extLst>
                    <a:ext uri="{9D8B030D-6E8A-4147-A177-3AD203B41FA5}">
                      <a16:colId xmlns:a16="http://schemas.microsoft.com/office/drawing/2014/main" val="1487492657"/>
                    </a:ext>
                  </a:extLst>
                </a:gridCol>
                <a:gridCol w="7821364">
                  <a:extLst>
                    <a:ext uri="{9D8B030D-6E8A-4147-A177-3AD203B41FA5}">
                      <a16:colId xmlns:a16="http://schemas.microsoft.com/office/drawing/2014/main" val="2214355468"/>
                    </a:ext>
                  </a:extLst>
                </a:gridCol>
              </a:tblGrid>
              <a:tr h="1248166">
                <a:tc gridSpan="3">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Recommendations for AAA: Cause, Risk Factors, and Screening</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p>
                      <a:pPr marL="0" marR="0" algn="ctr">
                        <a:lnSpc>
                          <a:spcPct val="200000"/>
                        </a:lnSpc>
                        <a:spcBef>
                          <a:spcPts val="600"/>
                        </a:spcBef>
                        <a:spcAft>
                          <a:spcPts val="1400"/>
                        </a:spcAft>
                      </a:pPr>
                      <a:r>
                        <a:rPr lang="en-US" sz="1800" dirty="0">
                          <a:solidFill>
                            <a:sysClr val="windowText" lastClr="000000"/>
                          </a:solidFill>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5370877"/>
                  </a:ext>
                </a:extLst>
              </a:tr>
              <a:tr h="393446">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COR</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LOE</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Recommendations</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486457"/>
                  </a:ext>
                </a:extLst>
              </a:tr>
              <a:tr h="1073621">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1</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547"/>
                    </a:solidFill>
                  </a:tcPr>
                </a:tc>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B-R</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solidFill>
                            <a:sysClr val="windowText" lastClr="000000"/>
                          </a:solidFill>
                          <a:effectLst/>
                          <a:latin typeface="Times New Roman" panose="02020603050405020304" pitchFamily="18" charset="0"/>
                          <a:ea typeface="Times New Roman" panose="02020603050405020304" pitchFamily="18" charset="0"/>
                        </a:rPr>
                        <a:t>In men who are ≥65 years of age who have ever smoked, ultrasound screening for detection of AAA is recommended.</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3887"/>
                  </a:ext>
                </a:extLst>
              </a:tr>
              <a:tr h="1450637">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1</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547"/>
                    </a:solidFill>
                  </a:tcPr>
                </a:tc>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C-LD</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ysClr val="windowText" lastClr="000000"/>
                          </a:solidFill>
                          <a:effectLst/>
                          <a:latin typeface="Times New Roman" panose="02020603050405020304" pitchFamily="18" charset="0"/>
                          <a:ea typeface="Times New Roman" panose="02020603050405020304" pitchFamily="18" charset="0"/>
                        </a:rPr>
                        <a:t>In men or women who are ≥65 years of age and who are first-degree relatives of patients with AAA, ultrasound screening for detection of AAA is recommended.</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791295"/>
                  </a:ext>
                </a:extLst>
              </a:tr>
              <a:tr h="1073621">
                <a:tc>
                  <a:txBody>
                    <a:bodyPr/>
                    <a:lstStyle/>
                    <a:p>
                      <a:pPr marL="0" marR="0" algn="ctr">
                        <a:lnSpc>
                          <a:spcPct val="200000"/>
                        </a:lnSpc>
                        <a:spcBef>
                          <a:spcPts val="600"/>
                        </a:spcBef>
                        <a:spcAft>
                          <a:spcPts val="1400"/>
                        </a:spcAft>
                      </a:pPr>
                      <a:r>
                        <a:rPr lang="en-US" sz="1800" b="1" dirty="0">
                          <a:solidFill>
                            <a:sysClr val="windowText" lastClr="000000"/>
                          </a:solidFill>
                          <a:effectLst/>
                          <a:latin typeface="Times New Roman" panose="02020603050405020304" pitchFamily="18" charset="0"/>
                          <a:ea typeface="Times New Roman" panose="02020603050405020304" pitchFamily="18" charset="0"/>
                        </a:rPr>
                        <a:t>2a</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DA10"/>
                    </a:solidFill>
                  </a:tcPr>
                </a:tc>
                <a:tc>
                  <a:txBody>
                    <a:bodyPr/>
                    <a:lstStyle/>
                    <a:p>
                      <a:pPr marL="0" marR="0" algn="ctr">
                        <a:lnSpc>
                          <a:spcPct val="200000"/>
                        </a:lnSpc>
                        <a:spcBef>
                          <a:spcPts val="600"/>
                        </a:spcBef>
                        <a:spcAft>
                          <a:spcPts val="1400"/>
                        </a:spcAft>
                      </a:pPr>
                      <a:r>
                        <a:rPr lang="en-US" sz="1800" b="1">
                          <a:solidFill>
                            <a:sysClr val="windowText" lastClr="000000"/>
                          </a:solidFill>
                          <a:effectLst/>
                          <a:latin typeface="Times New Roman" panose="02020603050405020304" pitchFamily="18" charset="0"/>
                          <a:ea typeface="Times New Roman" panose="02020603050405020304" pitchFamily="18" charset="0"/>
                        </a:rPr>
                        <a:t>C-EO</a:t>
                      </a:r>
                      <a:endParaRPr lang="en-US" sz="1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solidFill>
                            <a:sysClr val="windowText" lastClr="000000"/>
                          </a:solidFill>
                          <a:effectLst/>
                          <a:latin typeface="Times New Roman" panose="02020603050405020304" pitchFamily="18" charset="0"/>
                          <a:ea typeface="Times New Roman" panose="02020603050405020304" pitchFamily="18" charset="0"/>
                        </a:rPr>
                        <a:t>In women who are ≥65 years of age who have ever smoked, ultrasound screening for detection of AAA is reasonable.</a:t>
                      </a:r>
                      <a:endParaRPr lang="en-US" sz="1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430659"/>
                  </a:ext>
                </a:extLst>
              </a:tr>
            </a:tbl>
          </a:graphicData>
        </a:graphic>
      </p:graphicFrame>
    </p:spTree>
    <p:extLst>
      <p:ext uri="{BB962C8B-B14F-4D97-AF65-F5344CB8AC3E}">
        <p14:creationId xmlns:p14="http://schemas.microsoft.com/office/powerpoint/2010/main" val="4124633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C71A9-0228-F403-8FA1-7FEA13E72A08}"/>
              </a:ext>
            </a:extLst>
          </p:cNvPr>
          <p:cNvSpPr>
            <a:spLocks noGrp="1"/>
          </p:cNvSpPr>
          <p:nvPr>
            <p:ph type="sldNum" sz="quarter" idx="4"/>
          </p:nvPr>
        </p:nvSpPr>
        <p:spPr/>
        <p:txBody>
          <a:bodyPr/>
          <a:lstStyle/>
          <a:p>
            <a:fld id="{01CD3B2E-BC1C-6C4D-9D91-A67B950EE325}" type="slidenum">
              <a:rPr lang="en-US" smtClean="0"/>
              <a:pPr/>
              <a:t>82</a:t>
            </a:fld>
            <a:endParaRPr lang="en-US"/>
          </a:p>
        </p:txBody>
      </p:sp>
      <p:sp>
        <p:nvSpPr>
          <p:cNvPr id="3" name="TextBox 2">
            <a:extLst>
              <a:ext uri="{FF2B5EF4-FFF2-40B4-BE49-F238E27FC236}">
                <a16:creationId xmlns:a16="http://schemas.microsoft.com/office/drawing/2014/main" id="{1800C3B6-F25F-A5EB-DD20-341F38767C2E}"/>
              </a:ext>
            </a:extLst>
          </p:cNvPr>
          <p:cNvSpPr txBox="1"/>
          <p:nvPr/>
        </p:nvSpPr>
        <p:spPr>
          <a:xfrm>
            <a:off x="2790825" y="914400"/>
            <a:ext cx="9048750" cy="1200329"/>
          </a:xfrm>
          <a:prstGeom prst="rect">
            <a:avLst/>
          </a:prstGeom>
          <a:noFill/>
        </p:spPr>
        <p:txBody>
          <a:bodyPr wrap="square">
            <a:spAutoFit/>
          </a:bodyPr>
          <a:lstStyle/>
          <a:p>
            <a:r>
              <a:rPr lang="en-US" sz="3600" b="1">
                <a:latin typeface="Lub Dub Medium" panose="020B0603030403020204" pitchFamily="34" charset="0"/>
              </a:rPr>
              <a:t>AAA: Cause, Risk Factors, and Screening (con’t.)</a:t>
            </a:r>
          </a:p>
        </p:txBody>
      </p:sp>
      <p:graphicFrame>
        <p:nvGraphicFramePr>
          <p:cNvPr id="2" name="Table 1">
            <a:extLst>
              <a:ext uri="{FF2B5EF4-FFF2-40B4-BE49-F238E27FC236}">
                <a16:creationId xmlns:a16="http://schemas.microsoft.com/office/drawing/2014/main" id="{FFFD854F-24E0-4DFC-4697-1EFB2F170964}"/>
              </a:ext>
            </a:extLst>
          </p:cNvPr>
          <p:cNvGraphicFramePr>
            <a:graphicFrameLocks noGrp="1"/>
          </p:cNvGraphicFramePr>
          <p:nvPr>
            <p:extLst>
              <p:ext uri="{D42A27DB-BD31-4B8C-83A1-F6EECF244321}">
                <p14:modId xmlns:p14="http://schemas.microsoft.com/office/powerpoint/2010/main" val="4227041032"/>
              </p:ext>
            </p:extLst>
          </p:nvPr>
        </p:nvGraphicFramePr>
        <p:xfrm>
          <a:off x="2667000" y="2667000"/>
          <a:ext cx="9296400" cy="3932428"/>
        </p:xfrm>
        <a:graphic>
          <a:graphicData uri="http://schemas.openxmlformats.org/drawingml/2006/table">
            <a:tbl>
              <a:tblPr firstRow="1" firstCol="1" bandRow="1"/>
              <a:tblGrid>
                <a:gridCol w="1068837">
                  <a:extLst>
                    <a:ext uri="{9D8B030D-6E8A-4147-A177-3AD203B41FA5}">
                      <a16:colId xmlns:a16="http://schemas.microsoft.com/office/drawing/2014/main" val="3560614074"/>
                    </a:ext>
                  </a:extLst>
                </a:gridCol>
                <a:gridCol w="1106620">
                  <a:extLst>
                    <a:ext uri="{9D8B030D-6E8A-4147-A177-3AD203B41FA5}">
                      <a16:colId xmlns:a16="http://schemas.microsoft.com/office/drawing/2014/main" val="1358204893"/>
                    </a:ext>
                  </a:extLst>
                </a:gridCol>
                <a:gridCol w="7120943">
                  <a:extLst>
                    <a:ext uri="{9D8B030D-6E8A-4147-A177-3AD203B41FA5}">
                      <a16:colId xmlns:a16="http://schemas.microsoft.com/office/drawing/2014/main" val="47105692"/>
                    </a:ext>
                  </a:extLst>
                </a:gridCol>
              </a:tblGrid>
              <a:tr h="2192336">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rPr>
                        <a:t>In men or women &lt;65 years of age and who have multiple risk factors (see Table 15) or a first-degree relative with AAA, ultrasound screening for AAA may be considered.</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183879"/>
                  </a:ext>
                </a:extLst>
              </a:tr>
              <a:tr h="174009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3: No Benefit</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321"/>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rPr>
                        <a:t>In asymptomatic men or women &gt;75 years who have had a negative initial ultrasound screen, repeat screening for detection of AAA is not recommended.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931912"/>
                  </a:ext>
                </a:extLst>
              </a:tr>
            </a:tbl>
          </a:graphicData>
        </a:graphic>
      </p:graphicFrame>
    </p:spTree>
    <p:extLst>
      <p:ext uri="{BB962C8B-B14F-4D97-AF65-F5344CB8AC3E}">
        <p14:creationId xmlns:p14="http://schemas.microsoft.com/office/powerpoint/2010/main" val="3659668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3825E3-45BD-511F-0CB1-B838F5D461D8}"/>
              </a:ext>
            </a:extLst>
          </p:cNvPr>
          <p:cNvPicPr>
            <a:picLocks noChangeAspect="1"/>
          </p:cNvPicPr>
          <p:nvPr/>
        </p:nvPicPr>
        <p:blipFill rotWithShape="1">
          <a:blip r:embed="rId2">
            <a:extLst>
              <a:ext uri="{28A0092B-C50C-407E-A947-70E740481C1C}">
                <a14:useLocalDpi xmlns:a14="http://schemas.microsoft.com/office/drawing/2010/main" val="0"/>
              </a:ext>
            </a:extLst>
          </a:blip>
          <a:srcRect l="11606" t="10875" r="11856" b="12841"/>
          <a:stretch/>
        </p:blipFill>
        <p:spPr>
          <a:xfrm>
            <a:off x="2536996" y="1092849"/>
            <a:ext cx="10379567" cy="6338098"/>
          </a:xfrm>
          <a:prstGeom prst="rect">
            <a:avLst/>
          </a:prstGeom>
        </p:spPr>
      </p:pic>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83</a:t>
            </a:fld>
            <a:endParaRPr lang="en-US"/>
          </a:p>
        </p:txBody>
      </p:sp>
      <p:sp>
        <p:nvSpPr>
          <p:cNvPr id="8" name="TextBox 7">
            <a:extLst>
              <a:ext uri="{FF2B5EF4-FFF2-40B4-BE49-F238E27FC236}">
                <a16:creationId xmlns:a16="http://schemas.microsoft.com/office/drawing/2014/main" id="{9F003C34-FE10-F988-66C9-D8B14BB371F0}"/>
              </a:ext>
            </a:extLst>
          </p:cNvPr>
          <p:cNvSpPr txBox="1"/>
          <p:nvPr/>
        </p:nvSpPr>
        <p:spPr>
          <a:xfrm>
            <a:off x="2065641" y="138742"/>
            <a:ext cx="10499118" cy="954107"/>
          </a:xfrm>
          <a:prstGeom prst="rect">
            <a:avLst/>
          </a:prstGeom>
          <a:noFill/>
        </p:spPr>
        <p:txBody>
          <a:bodyPr wrap="square">
            <a:spAutoFit/>
          </a:bodyPr>
          <a:lstStyle/>
          <a:p>
            <a:r>
              <a:rPr lang="en-US" sz="2800" b="1">
                <a:latin typeface="Lub Dub Medium" panose="020B0603030403020204" pitchFamily="34" charset="0"/>
              </a:rPr>
              <a:t>Figure 19. Algorithm for Identifying Patients to Screen for Abdominal Aortic Aneurysm. </a:t>
            </a:r>
          </a:p>
        </p:txBody>
      </p:sp>
      <p:sp>
        <p:nvSpPr>
          <p:cNvPr id="10" name="TextBox 9">
            <a:extLst>
              <a:ext uri="{FF2B5EF4-FFF2-40B4-BE49-F238E27FC236}">
                <a16:creationId xmlns:a16="http://schemas.microsoft.com/office/drawing/2014/main" id="{64A6A177-B29D-4FF2-8D5E-E946BC5B3AF1}"/>
              </a:ext>
            </a:extLst>
          </p:cNvPr>
          <p:cNvSpPr txBox="1"/>
          <p:nvPr/>
        </p:nvSpPr>
        <p:spPr>
          <a:xfrm>
            <a:off x="171965" y="6858000"/>
            <a:ext cx="1524000" cy="461665"/>
          </a:xfrm>
          <a:prstGeom prst="rect">
            <a:avLst/>
          </a:prstGeom>
          <a:noFill/>
        </p:spPr>
        <p:txBody>
          <a:bodyPr wrap="square">
            <a:spAutoFit/>
          </a:bodyPr>
          <a:lstStyle/>
          <a:p>
            <a:r>
              <a:rPr lang="en-US" sz="1200" b="1">
                <a:latin typeface="Lub Dub Medium" panose="020B0603030403020204" pitchFamily="34" charset="0"/>
              </a:rPr>
              <a:t>Colors correspond to Table 1</a:t>
            </a:r>
          </a:p>
        </p:txBody>
      </p:sp>
      <p:sp>
        <p:nvSpPr>
          <p:cNvPr id="12" name="TextBox 11">
            <a:extLst>
              <a:ext uri="{FF2B5EF4-FFF2-40B4-BE49-F238E27FC236}">
                <a16:creationId xmlns:a16="http://schemas.microsoft.com/office/drawing/2014/main" id="{3DE133AE-A2B4-9FEB-1425-E434CD6D8F16}"/>
              </a:ext>
            </a:extLst>
          </p:cNvPr>
          <p:cNvSpPr txBox="1"/>
          <p:nvPr/>
        </p:nvSpPr>
        <p:spPr>
          <a:xfrm>
            <a:off x="171965" y="5867400"/>
            <a:ext cx="1562100" cy="646331"/>
          </a:xfrm>
          <a:prstGeom prst="rect">
            <a:avLst/>
          </a:prstGeom>
          <a:noFill/>
        </p:spPr>
        <p:txBody>
          <a:bodyPr wrap="square">
            <a:spAutoFit/>
          </a:bodyPr>
          <a:lstStyle/>
          <a:p>
            <a:pPr marL="0" marR="0">
              <a:spcBef>
                <a:spcPts val="600"/>
              </a:spcBef>
              <a:spcAft>
                <a:spcPts val="1400"/>
              </a:spcAft>
            </a:pPr>
            <a:r>
              <a:rPr lang="en-US" sz="1200" b="1">
                <a:effectLst/>
                <a:latin typeface="Lub Dub Medium" panose="020B0603030403020204" pitchFamily="34" charset="0"/>
                <a:ea typeface="Times New Roman" panose="02020603050405020304" pitchFamily="18" charset="0"/>
              </a:rPr>
              <a:t>AAA indicates abdominal aortic aneurysm.</a:t>
            </a:r>
            <a:endParaRPr lang="en-US" sz="1100" b="1">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498764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FCBBFE-AA4B-A79E-D3E6-356CE1FABE78}"/>
              </a:ext>
            </a:extLst>
          </p:cNvPr>
          <p:cNvSpPr>
            <a:spLocks noGrp="1"/>
          </p:cNvSpPr>
          <p:nvPr>
            <p:ph type="sldNum" sz="quarter" idx="4"/>
          </p:nvPr>
        </p:nvSpPr>
        <p:spPr/>
        <p:txBody>
          <a:bodyPr/>
          <a:lstStyle/>
          <a:p>
            <a:fld id="{01CD3B2E-BC1C-6C4D-9D91-A67B950EE325}" type="slidenum">
              <a:rPr lang="en-US" smtClean="0"/>
              <a:pPr/>
              <a:t>84</a:t>
            </a:fld>
            <a:endParaRPr lang="en-US"/>
          </a:p>
        </p:txBody>
      </p:sp>
      <p:sp>
        <p:nvSpPr>
          <p:cNvPr id="6" name="TextBox 5">
            <a:extLst>
              <a:ext uri="{FF2B5EF4-FFF2-40B4-BE49-F238E27FC236}">
                <a16:creationId xmlns:a16="http://schemas.microsoft.com/office/drawing/2014/main" id="{EAEFEA85-CC23-1C18-06F6-E433DB7EEB91}"/>
              </a:ext>
            </a:extLst>
          </p:cNvPr>
          <p:cNvSpPr txBox="1"/>
          <p:nvPr/>
        </p:nvSpPr>
        <p:spPr>
          <a:xfrm>
            <a:off x="3639306" y="1958961"/>
            <a:ext cx="7351783" cy="523220"/>
          </a:xfrm>
          <a:prstGeom prst="rect">
            <a:avLst/>
          </a:prstGeom>
          <a:noFill/>
        </p:spPr>
        <p:txBody>
          <a:bodyPr wrap="square" lIns="91440" tIns="45720" rIns="91440" bIns="45720" anchor="t">
            <a:spAutoFit/>
          </a:bodyPr>
          <a:lstStyle/>
          <a:p>
            <a:r>
              <a:rPr lang="en-US" sz="2800" b="1" dirty="0">
                <a:latin typeface="Lub Dub Medium"/>
              </a:rPr>
              <a:t>Table 14. Risk Factors for Aortic Dissection</a:t>
            </a:r>
            <a:endParaRPr lang="en-US" sz="2800" b="1" dirty="0">
              <a:latin typeface="Lub Dub Medium" panose="020B0603030403020204" pitchFamily="34" charset="0"/>
            </a:endParaRPr>
          </a:p>
        </p:txBody>
      </p:sp>
      <p:graphicFrame>
        <p:nvGraphicFramePr>
          <p:cNvPr id="2" name="Table 1">
            <a:extLst>
              <a:ext uri="{FF2B5EF4-FFF2-40B4-BE49-F238E27FC236}">
                <a16:creationId xmlns:a16="http://schemas.microsoft.com/office/drawing/2014/main" id="{73C7D021-B40E-ED11-EFF5-08FF20AD792D}"/>
              </a:ext>
            </a:extLst>
          </p:cNvPr>
          <p:cNvGraphicFramePr>
            <a:graphicFrameLocks noGrp="1"/>
          </p:cNvGraphicFramePr>
          <p:nvPr>
            <p:extLst>
              <p:ext uri="{D42A27DB-BD31-4B8C-83A1-F6EECF244321}">
                <p14:modId xmlns:p14="http://schemas.microsoft.com/office/powerpoint/2010/main" val="2676957318"/>
              </p:ext>
            </p:extLst>
          </p:nvPr>
        </p:nvGraphicFramePr>
        <p:xfrm>
          <a:off x="4904474" y="3081400"/>
          <a:ext cx="4821448" cy="2066800"/>
        </p:xfrm>
        <a:graphic>
          <a:graphicData uri="http://schemas.openxmlformats.org/drawingml/2006/table">
            <a:tbl>
              <a:tblPr firstRow="1" firstCol="1" bandRow="1"/>
              <a:tblGrid>
                <a:gridCol w="4821448">
                  <a:extLst>
                    <a:ext uri="{9D8B030D-6E8A-4147-A177-3AD203B41FA5}">
                      <a16:colId xmlns:a16="http://schemas.microsoft.com/office/drawing/2014/main" val="1684286714"/>
                    </a:ext>
                  </a:extLst>
                </a:gridCol>
              </a:tblGrid>
              <a:tr h="480491">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Family history of aortic dissection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182015"/>
                  </a:ext>
                </a:extLst>
              </a:tr>
              <a:tr h="480491">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growth rate ≥0.3 cm/y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390294"/>
                  </a:ext>
                </a:extLst>
              </a:tr>
              <a:tr h="480491">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coarctation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38663"/>
                  </a:ext>
                </a:extLst>
              </a:tr>
              <a:tr h="480491">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“Root phenotype” </a:t>
                      </a:r>
                      <a:r>
                        <a:rPr lang="en-US" sz="2000" dirty="0" err="1">
                          <a:effectLst/>
                          <a:latin typeface="Times New Roman" panose="02020603050405020304" pitchFamily="18" charset="0"/>
                          <a:ea typeface="Times New Roman" panose="02020603050405020304" pitchFamily="18" charset="0"/>
                        </a:rPr>
                        <a:t>aortopathy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184582"/>
                  </a:ext>
                </a:extLst>
              </a:tr>
            </a:tbl>
          </a:graphicData>
        </a:graphic>
      </p:graphicFrame>
    </p:spTree>
    <p:extLst>
      <p:ext uri="{BB962C8B-B14F-4D97-AF65-F5344CB8AC3E}">
        <p14:creationId xmlns:p14="http://schemas.microsoft.com/office/powerpoint/2010/main" val="3099632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85</a:t>
            </a:fld>
            <a:endParaRPr lang="en-US"/>
          </a:p>
        </p:txBody>
      </p:sp>
      <p:graphicFrame>
        <p:nvGraphicFramePr>
          <p:cNvPr id="5" name="Table 4">
            <a:extLst>
              <a:ext uri="{FF2B5EF4-FFF2-40B4-BE49-F238E27FC236}">
                <a16:creationId xmlns:a16="http://schemas.microsoft.com/office/drawing/2014/main" id="{7377058F-D968-D48C-7CC2-300E40E5EED7}"/>
              </a:ext>
            </a:extLst>
          </p:cNvPr>
          <p:cNvGraphicFramePr>
            <a:graphicFrameLocks noGrp="1"/>
          </p:cNvGraphicFramePr>
          <p:nvPr>
            <p:extLst>
              <p:ext uri="{D42A27DB-BD31-4B8C-83A1-F6EECF244321}">
                <p14:modId xmlns:p14="http://schemas.microsoft.com/office/powerpoint/2010/main" val="3498214803"/>
              </p:ext>
            </p:extLst>
          </p:nvPr>
        </p:nvGraphicFramePr>
        <p:xfrm>
          <a:off x="1006474" y="2590800"/>
          <a:ext cx="12617450" cy="3100200"/>
        </p:xfrm>
        <a:graphic>
          <a:graphicData uri="http://schemas.openxmlformats.org/drawingml/2006/table">
            <a:tbl>
              <a:tblPr firstRow="1" firstCol="1" bandRow="1"/>
              <a:tblGrid>
                <a:gridCol w="6432376">
                  <a:extLst>
                    <a:ext uri="{9D8B030D-6E8A-4147-A177-3AD203B41FA5}">
                      <a16:colId xmlns:a16="http://schemas.microsoft.com/office/drawing/2014/main" val="2516893131"/>
                    </a:ext>
                  </a:extLst>
                </a:gridCol>
                <a:gridCol w="6185074">
                  <a:extLst>
                    <a:ext uri="{9D8B030D-6E8A-4147-A177-3AD203B41FA5}">
                      <a16:colId xmlns:a16="http://schemas.microsoft.com/office/drawing/2014/main" val="1163281342"/>
                    </a:ext>
                  </a:extLst>
                </a:gridCol>
              </a:tblGrid>
              <a:tr h="208280">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rPr>
                        <a:t>Strong Risk Factors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4D9F0"/>
                    </a:solidFill>
                  </a:tcPr>
                </a:tc>
                <a:tc>
                  <a:txBody>
                    <a:bodyPr/>
                    <a:lstStyle/>
                    <a:p>
                      <a:pPr marL="0" marR="0" algn="ctr">
                        <a:lnSpc>
                          <a:spcPct val="200000"/>
                        </a:lnSpc>
                        <a:spcBef>
                          <a:spcPts val="600"/>
                        </a:spcBef>
                        <a:spcAft>
                          <a:spcPts val="1400"/>
                        </a:spcAft>
                      </a:pPr>
                      <a:r>
                        <a:rPr lang="en-US" sz="2000" b="1">
                          <a:solidFill>
                            <a:srgbClr val="000000"/>
                          </a:solidFill>
                          <a:effectLst/>
                          <a:latin typeface="Times New Roman" panose="02020603050405020304" pitchFamily="18" charset="0"/>
                          <a:ea typeface="Times New Roman" panose="02020603050405020304" pitchFamily="18" charset="0"/>
                        </a:rPr>
                        <a:t>Additional Risk Factors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4D9F0"/>
                    </a:solidFill>
                  </a:tcPr>
                </a:tc>
                <a:extLst>
                  <a:ext uri="{0D108BD9-81ED-4DB2-BD59-A6C34878D82A}">
                    <a16:rowId xmlns:a16="http://schemas.microsoft.com/office/drawing/2014/main" val="2455618045"/>
                  </a:ext>
                </a:extLst>
              </a:tr>
              <a:tr h="208280">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Smoking history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57846844"/>
                  </a:ext>
                </a:extLst>
              </a:tr>
              <a:tr h="0">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Older age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Hyperlipidemia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89458284"/>
                  </a:ext>
                </a:extLst>
              </a:tr>
              <a:tr h="0">
                <a:tc>
                  <a:txBody>
                    <a:bodyPr/>
                    <a:lstStyle/>
                    <a:p>
                      <a:pPr marL="0" marR="0" algn="ctr">
                        <a:lnSpc>
                          <a:spcPct val="200000"/>
                        </a:lnSpc>
                        <a:spcBef>
                          <a:spcPts val="600"/>
                        </a:spcBef>
                        <a:spcAft>
                          <a:spcPts val="1400"/>
                        </a:spcAft>
                      </a:pPr>
                      <a:r>
                        <a:rPr lang="en-US" sz="2000" dirty="0">
                          <a:effectLst/>
                          <a:latin typeface="Times New Roman" panose="02020603050405020304" pitchFamily="18" charset="0"/>
                          <a:ea typeface="Times New Roman" panose="02020603050405020304" pitchFamily="18" charset="0"/>
                        </a:rPr>
                        <a:t>Male sex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White race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523977517"/>
                  </a:ext>
                </a:extLst>
              </a:tr>
              <a:tr h="0">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Family history of abdominal aortic aneurysm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Inherited vascular connective tissue disorder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13606963"/>
                  </a:ext>
                </a:extLst>
              </a:tr>
              <a:tr h="0">
                <a:tc>
                  <a:txBody>
                    <a:bodyPr/>
                    <a:lstStyle/>
                    <a:p>
                      <a:pPr marL="0" marR="0" algn="ctr">
                        <a:lnSpc>
                          <a:spcPct val="200000"/>
                        </a:lnSpc>
                        <a:spcBef>
                          <a:spcPts val="600"/>
                        </a:spcBef>
                        <a:spcAft>
                          <a:spcPts val="1400"/>
                        </a:spcAft>
                      </a:pPr>
                      <a:r>
                        <a:rPr lang="en-US" sz="20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2000" dirty="0">
                          <a:effectLst/>
                          <a:latin typeface="Times New Roman" panose="02020603050405020304" pitchFamily="18" charset="0"/>
                          <a:ea typeface="Times New Roman" panose="02020603050405020304" pitchFamily="18" charset="0"/>
                        </a:rPr>
                        <a:t>Atherosclerotic cardiovascular disease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6734133"/>
                  </a:ext>
                </a:extLst>
              </a:tr>
            </a:tbl>
          </a:graphicData>
        </a:graphic>
      </p:graphicFrame>
      <p:sp>
        <p:nvSpPr>
          <p:cNvPr id="6" name="TextBox 5">
            <a:extLst>
              <a:ext uri="{FF2B5EF4-FFF2-40B4-BE49-F238E27FC236}">
                <a16:creationId xmlns:a16="http://schemas.microsoft.com/office/drawing/2014/main" id="{D345E2A1-FA25-0970-AA71-E6CEEB296051}"/>
              </a:ext>
            </a:extLst>
          </p:cNvPr>
          <p:cNvSpPr txBox="1"/>
          <p:nvPr/>
        </p:nvSpPr>
        <p:spPr>
          <a:xfrm>
            <a:off x="2671119" y="1600200"/>
            <a:ext cx="9288159" cy="523220"/>
          </a:xfrm>
          <a:prstGeom prst="rect">
            <a:avLst/>
          </a:prstGeom>
          <a:noFill/>
        </p:spPr>
        <p:txBody>
          <a:bodyPr wrap="square">
            <a:spAutoFit/>
          </a:bodyPr>
          <a:lstStyle/>
          <a:p>
            <a:r>
              <a:rPr lang="en-US" sz="2800" b="1">
                <a:latin typeface="Lub Dub Medium" panose="020B0603030403020204" pitchFamily="34" charset="0"/>
              </a:rPr>
              <a:t>Table 15. Risk Factors for Abdominal Aortic Aneurysm </a:t>
            </a:r>
          </a:p>
        </p:txBody>
      </p:sp>
    </p:spTree>
    <p:extLst>
      <p:ext uri="{BB962C8B-B14F-4D97-AF65-F5344CB8AC3E}">
        <p14:creationId xmlns:p14="http://schemas.microsoft.com/office/powerpoint/2010/main" val="11182756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86</a:t>
            </a:fld>
            <a:endParaRPr lang="en-US"/>
          </a:p>
        </p:txBody>
      </p:sp>
      <p:sp>
        <p:nvSpPr>
          <p:cNvPr id="3" name="TextBox 2">
            <a:extLst>
              <a:ext uri="{FF2B5EF4-FFF2-40B4-BE49-F238E27FC236}">
                <a16:creationId xmlns:a16="http://schemas.microsoft.com/office/drawing/2014/main" id="{F11FE924-C147-3374-8B02-EDC464AC6169}"/>
              </a:ext>
            </a:extLst>
          </p:cNvPr>
          <p:cNvSpPr txBox="1"/>
          <p:nvPr/>
        </p:nvSpPr>
        <p:spPr>
          <a:xfrm>
            <a:off x="3590925" y="762000"/>
            <a:ext cx="7448550" cy="646331"/>
          </a:xfrm>
          <a:prstGeom prst="rect">
            <a:avLst/>
          </a:prstGeom>
          <a:noFill/>
        </p:spPr>
        <p:txBody>
          <a:bodyPr wrap="square">
            <a:spAutoFit/>
          </a:bodyPr>
          <a:lstStyle/>
          <a:p>
            <a:r>
              <a:rPr lang="en-US" sz="3600" b="1">
                <a:latin typeface="Lub Dub Medium" panose="020B0603030403020204" pitchFamily="34" charset="0"/>
              </a:rPr>
              <a:t>BP Management in Sporadic TAA</a:t>
            </a:r>
          </a:p>
        </p:txBody>
      </p:sp>
      <p:graphicFrame>
        <p:nvGraphicFramePr>
          <p:cNvPr id="2" name="Table 1">
            <a:extLst>
              <a:ext uri="{FF2B5EF4-FFF2-40B4-BE49-F238E27FC236}">
                <a16:creationId xmlns:a16="http://schemas.microsoft.com/office/drawing/2014/main" id="{F37DC003-E7B5-D5AC-8704-82301777E6B0}"/>
              </a:ext>
            </a:extLst>
          </p:cNvPr>
          <p:cNvGraphicFramePr>
            <a:graphicFrameLocks noGrp="1"/>
          </p:cNvGraphicFramePr>
          <p:nvPr>
            <p:extLst>
              <p:ext uri="{D42A27DB-BD31-4B8C-83A1-F6EECF244321}">
                <p14:modId xmlns:p14="http://schemas.microsoft.com/office/powerpoint/2010/main" val="553058795"/>
              </p:ext>
            </p:extLst>
          </p:nvPr>
        </p:nvGraphicFramePr>
        <p:xfrm>
          <a:off x="2057400" y="1905000"/>
          <a:ext cx="10515600" cy="5163757"/>
        </p:xfrm>
        <a:graphic>
          <a:graphicData uri="http://schemas.openxmlformats.org/drawingml/2006/table">
            <a:tbl>
              <a:tblPr firstRow="1" firstCol="1" bandRow="1"/>
              <a:tblGrid>
                <a:gridCol w="1425915">
                  <a:extLst>
                    <a:ext uri="{9D8B030D-6E8A-4147-A177-3AD203B41FA5}">
                      <a16:colId xmlns:a16="http://schemas.microsoft.com/office/drawing/2014/main" val="1332653837"/>
                    </a:ext>
                  </a:extLst>
                </a:gridCol>
                <a:gridCol w="1393485">
                  <a:extLst>
                    <a:ext uri="{9D8B030D-6E8A-4147-A177-3AD203B41FA5}">
                      <a16:colId xmlns:a16="http://schemas.microsoft.com/office/drawing/2014/main" val="2984544447"/>
                    </a:ext>
                  </a:extLst>
                </a:gridCol>
                <a:gridCol w="7696200">
                  <a:extLst>
                    <a:ext uri="{9D8B030D-6E8A-4147-A177-3AD203B41FA5}">
                      <a16:colId xmlns:a16="http://schemas.microsoft.com/office/drawing/2014/main" val="2370402825"/>
                    </a:ext>
                  </a:extLst>
                </a:gridCol>
              </a:tblGrid>
              <a:tr h="123756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BP Management in TAA</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9773338"/>
                  </a:ext>
                </a:extLst>
              </a:tr>
              <a:tr h="56777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448582"/>
                  </a:ext>
                </a:extLst>
              </a:tr>
              <a:tr h="1280249">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rPr>
                        <a:t>In patients with TAA and an average systolic BP (SBP) of ≥130 mm Hg or an average diastolic BP (DBP) of ≥80 mm Hg, the use of antihypertensive medications is recommended to reduce risk of cardiovascular events.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456071"/>
                  </a:ext>
                </a:extLst>
              </a:tr>
              <a:tr h="95364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rPr>
                        <a:t>In patients with TAA, regardless of cause and in the absence of contraindications, use of beta blockers to achieve target BP goals is reasonable.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937571"/>
                  </a:ext>
                </a:extLst>
              </a:tr>
              <a:tr h="112453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TAA, regardless of etiology and in the absence of contraindications, ARB therapy is a reasonable adjunct to beta-blocker therapy to achieve target BP goals.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61767"/>
                  </a:ext>
                </a:extLst>
              </a:tr>
            </a:tbl>
          </a:graphicData>
        </a:graphic>
      </p:graphicFrame>
    </p:spTree>
    <p:extLst>
      <p:ext uri="{BB962C8B-B14F-4D97-AF65-F5344CB8AC3E}">
        <p14:creationId xmlns:p14="http://schemas.microsoft.com/office/powerpoint/2010/main" val="1642022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87</a:t>
            </a:fld>
            <a:endParaRPr lang="en-US"/>
          </a:p>
        </p:txBody>
      </p:sp>
      <p:sp>
        <p:nvSpPr>
          <p:cNvPr id="3" name="TextBox 2">
            <a:extLst>
              <a:ext uri="{FF2B5EF4-FFF2-40B4-BE49-F238E27FC236}">
                <a16:creationId xmlns:a16="http://schemas.microsoft.com/office/drawing/2014/main" id="{BF42763A-772D-CF07-77FC-776E7BDAA204}"/>
              </a:ext>
            </a:extLst>
          </p:cNvPr>
          <p:cNvSpPr txBox="1"/>
          <p:nvPr/>
        </p:nvSpPr>
        <p:spPr>
          <a:xfrm>
            <a:off x="3890961" y="1295400"/>
            <a:ext cx="6848475" cy="646331"/>
          </a:xfrm>
          <a:prstGeom prst="rect">
            <a:avLst/>
          </a:prstGeom>
          <a:noFill/>
        </p:spPr>
        <p:txBody>
          <a:bodyPr wrap="square">
            <a:spAutoFit/>
          </a:bodyPr>
          <a:lstStyle/>
          <a:p>
            <a:r>
              <a:rPr lang="en-US" sz="3600" b="1">
                <a:latin typeface="Lub Dub Medium" panose="020B0603030403020204" pitchFamily="34" charset="0"/>
              </a:rPr>
              <a:t>Treatment of TAA With Statins</a:t>
            </a:r>
          </a:p>
        </p:txBody>
      </p:sp>
      <p:graphicFrame>
        <p:nvGraphicFramePr>
          <p:cNvPr id="2" name="Table 1">
            <a:extLst>
              <a:ext uri="{FF2B5EF4-FFF2-40B4-BE49-F238E27FC236}">
                <a16:creationId xmlns:a16="http://schemas.microsoft.com/office/drawing/2014/main" id="{D3FBCA39-1AC3-805C-39E3-F298BA2573D7}"/>
              </a:ext>
            </a:extLst>
          </p:cNvPr>
          <p:cNvGraphicFramePr>
            <a:graphicFrameLocks noGrp="1"/>
          </p:cNvGraphicFramePr>
          <p:nvPr>
            <p:extLst>
              <p:ext uri="{D42A27DB-BD31-4B8C-83A1-F6EECF244321}">
                <p14:modId xmlns:p14="http://schemas.microsoft.com/office/powerpoint/2010/main" val="3176819976"/>
              </p:ext>
            </p:extLst>
          </p:nvPr>
        </p:nvGraphicFramePr>
        <p:xfrm>
          <a:off x="3094037" y="2438400"/>
          <a:ext cx="8442325" cy="4029050"/>
        </p:xfrm>
        <a:graphic>
          <a:graphicData uri="http://schemas.openxmlformats.org/drawingml/2006/table">
            <a:tbl>
              <a:tblPr firstRow="1" firstCol="1" bandRow="1"/>
              <a:tblGrid>
                <a:gridCol w="726040">
                  <a:extLst>
                    <a:ext uri="{9D8B030D-6E8A-4147-A177-3AD203B41FA5}">
                      <a16:colId xmlns:a16="http://schemas.microsoft.com/office/drawing/2014/main" val="473984891"/>
                    </a:ext>
                  </a:extLst>
                </a:gridCol>
                <a:gridCol w="731105">
                  <a:extLst>
                    <a:ext uri="{9D8B030D-6E8A-4147-A177-3AD203B41FA5}">
                      <a16:colId xmlns:a16="http://schemas.microsoft.com/office/drawing/2014/main" val="1317334290"/>
                    </a:ext>
                  </a:extLst>
                </a:gridCol>
                <a:gridCol w="6985180">
                  <a:extLst>
                    <a:ext uri="{9D8B030D-6E8A-4147-A177-3AD203B41FA5}">
                      <a16:colId xmlns:a16="http://schemas.microsoft.com/office/drawing/2014/main" val="3630635862"/>
                    </a:ext>
                  </a:extLst>
                </a:gridCol>
              </a:tblGrid>
              <a:tr h="73058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Treatment of TAA With Statins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9280200"/>
                  </a:ext>
                </a:extLst>
              </a:tr>
              <a:tr h="546001">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96841"/>
                  </a:ext>
                </a:extLst>
              </a:tr>
              <a:tr h="119011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rPr>
                        <a:t>In patients with TAA and imaging or clinical evidence of atherosclerosis, statin therapy at moderate or high intensity is reasonable.</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2329"/>
                  </a:ext>
                </a:extLst>
              </a:tr>
              <a:tr h="119011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rPr>
                        <a:t>In patients with TAA who have no evidence of atherosclerosis, the use of statin therapy may be considered.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08218"/>
                  </a:ext>
                </a:extLst>
              </a:tr>
            </a:tbl>
          </a:graphicData>
        </a:graphic>
      </p:graphicFrame>
    </p:spTree>
    <p:extLst>
      <p:ext uri="{BB962C8B-B14F-4D97-AF65-F5344CB8AC3E}">
        <p14:creationId xmlns:p14="http://schemas.microsoft.com/office/powerpoint/2010/main" val="284293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88</a:t>
            </a:fld>
            <a:endParaRPr lang="en-US"/>
          </a:p>
        </p:txBody>
      </p:sp>
      <p:sp>
        <p:nvSpPr>
          <p:cNvPr id="3" name="TextBox 2">
            <a:extLst>
              <a:ext uri="{FF2B5EF4-FFF2-40B4-BE49-F238E27FC236}">
                <a16:creationId xmlns:a16="http://schemas.microsoft.com/office/drawing/2014/main" id="{B226EB23-A6EA-6072-3239-73327EC0E142}"/>
              </a:ext>
            </a:extLst>
          </p:cNvPr>
          <p:cNvSpPr txBox="1"/>
          <p:nvPr/>
        </p:nvSpPr>
        <p:spPr>
          <a:xfrm>
            <a:off x="4345779" y="1600200"/>
            <a:ext cx="5938839" cy="646331"/>
          </a:xfrm>
          <a:prstGeom prst="rect">
            <a:avLst/>
          </a:prstGeom>
          <a:noFill/>
        </p:spPr>
        <p:txBody>
          <a:bodyPr wrap="square">
            <a:spAutoFit/>
          </a:bodyPr>
          <a:lstStyle/>
          <a:p>
            <a:r>
              <a:rPr lang="en-US" sz="3600" b="1">
                <a:latin typeface="Lub Dub Medium" panose="020B0603030403020204" pitchFamily="34" charset="0"/>
              </a:rPr>
              <a:t>Smoking Cessation in TAA</a:t>
            </a:r>
          </a:p>
        </p:txBody>
      </p:sp>
      <p:graphicFrame>
        <p:nvGraphicFramePr>
          <p:cNvPr id="2" name="Table 1">
            <a:extLst>
              <a:ext uri="{FF2B5EF4-FFF2-40B4-BE49-F238E27FC236}">
                <a16:creationId xmlns:a16="http://schemas.microsoft.com/office/drawing/2014/main" id="{E489D91B-8D27-A0CF-8EAF-B1285592E0A5}"/>
              </a:ext>
            </a:extLst>
          </p:cNvPr>
          <p:cNvGraphicFramePr>
            <a:graphicFrameLocks noGrp="1"/>
          </p:cNvGraphicFramePr>
          <p:nvPr>
            <p:extLst>
              <p:ext uri="{D42A27DB-BD31-4B8C-83A1-F6EECF244321}">
                <p14:modId xmlns:p14="http://schemas.microsoft.com/office/powerpoint/2010/main" val="3861896949"/>
              </p:ext>
            </p:extLst>
          </p:nvPr>
        </p:nvGraphicFramePr>
        <p:xfrm>
          <a:off x="2979735" y="2684311"/>
          <a:ext cx="8670925" cy="2860978"/>
        </p:xfrm>
        <a:graphic>
          <a:graphicData uri="http://schemas.openxmlformats.org/drawingml/2006/table">
            <a:tbl>
              <a:tblPr firstRow="1" firstCol="1" bandRow="1"/>
              <a:tblGrid>
                <a:gridCol w="745700">
                  <a:extLst>
                    <a:ext uri="{9D8B030D-6E8A-4147-A177-3AD203B41FA5}">
                      <a16:colId xmlns:a16="http://schemas.microsoft.com/office/drawing/2014/main" val="466613091"/>
                    </a:ext>
                  </a:extLst>
                </a:gridCol>
                <a:gridCol w="750902">
                  <a:extLst>
                    <a:ext uri="{9D8B030D-6E8A-4147-A177-3AD203B41FA5}">
                      <a16:colId xmlns:a16="http://schemas.microsoft.com/office/drawing/2014/main" val="2288743128"/>
                    </a:ext>
                  </a:extLst>
                </a:gridCol>
                <a:gridCol w="7174323">
                  <a:extLst>
                    <a:ext uri="{9D8B030D-6E8A-4147-A177-3AD203B41FA5}">
                      <a16:colId xmlns:a16="http://schemas.microsoft.com/office/drawing/2014/main" val="3546803114"/>
                    </a:ext>
                  </a:extLst>
                </a:gridCol>
              </a:tblGrid>
              <a:tr h="131749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 for Smoking Cessation in TAA</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9001785"/>
                  </a:ext>
                </a:extLst>
              </a:tr>
              <a:tr h="67327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1835616"/>
                  </a:ext>
                </a:extLst>
              </a:tr>
              <a:tr h="87021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TAA who smoke cigarettes, smoking cessation efforts are recommended.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07966"/>
                  </a:ext>
                </a:extLst>
              </a:tr>
            </a:tbl>
          </a:graphicData>
        </a:graphic>
      </p:graphicFrame>
    </p:spTree>
    <p:extLst>
      <p:ext uri="{BB962C8B-B14F-4D97-AF65-F5344CB8AC3E}">
        <p14:creationId xmlns:p14="http://schemas.microsoft.com/office/powerpoint/2010/main" val="2194206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89</a:t>
            </a:fld>
            <a:endParaRPr lang="en-US"/>
          </a:p>
        </p:txBody>
      </p:sp>
      <p:sp>
        <p:nvSpPr>
          <p:cNvPr id="3" name="TextBox 2">
            <a:extLst>
              <a:ext uri="{FF2B5EF4-FFF2-40B4-BE49-F238E27FC236}">
                <a16:creationId xmlns:a16="http://schemas.microsoft.com/office/drawing/2014/main" id="{80B5B1CD-537D-737B-3B0C-0EAD8F4E4322}"/>
              </a:ext>
            </a:extLst>
          </p:cNvPr>
          <p:cNvSpPr txBox="1"/>
          <p:nvPr/>
        </p:nvSpPr>
        <p:spPr>
          <a:xfrm>
            <a:off x="4077888" y="1371600"/>
            <a:ext cx="6474621" cy="646331"/>
          </a:xfrm>
          <a:prstGeom prst="rect">
            <a:avLst/>
          </a:prstGeom>
          <a:noFill/>
        </p:spPr>
        <p:txBody>
          <a:bodyPr wrap="square">
            <a:spAutoFit/>
          </a:bodyPr>
          <a:lstStyle/>
          <a:p>
            <a:r>
              <a:rPr lang="en-US" sz="3600" b="1">
                <a:latin typeface="Lub Dub Medium" panose="020B0603030403020204" pitchFamily="34" charset="0"/>
              </a:rPr>
              <a:t>Antiplatelet Therapy in TAA</a:t>
            </a:r>
          </a:p>
        </p:txBody>
      </p:sp>
      <p:graphicFrame>
        <p:nvGraphicFramePr>
          <p:cNvPr id="5" name="Table 4">
            <a:extLst>
              <a:ext uri="{FF2B5EF4-FFF2-40B4-BE49-F238E27FC236}">
                <a16:creationId xmlns:a16="http://schemas.microsoft.com/office/drawing/2014/main" id="{EC1D2FDB-A2FE-13A0-CD13-BC47FE07CDB9}"/>
              </a:ext>
            </a:extLst>
          </p:cNvPr>
          <p:cNvGraphicFramePr>
            <a:graphicFrameLocks noGrp="1"/>
          </p:cNvGraphicFramePr>
          <p:nvPr>
            <p:extLst>
              <p:ext uri="{D42A27DB-BD31-4B8C-83A1-F6EECF244321}">
                <p14:modId xmlns:p14="http://schemas.microsoft.com/office/powerpoint/2010/main" val="1559143181"/>
              </p:ext>
            </p:extLst>
          </p:nvPr>
        </p:nvGraphicFramePr>
        <p:xfrm>
          <a:off x="2332037" y="2685874"/>
          <a:ext cx="9966325" cy="3962398"/>
        </p:xfrm>
        <a:graphic>
          <a:graphicData uri="http://schemas.openxmlformats.org/drawingml/2006/table">
            <a:tbl>
              <a:tblPr firstRow="1" firstCol="1" bandRow="1"/>
              <a:tblGrid>
                <a:gridCol w="857105">
                  <a:extLst>
                    <a:ext uri="{9D8B030D-6E8A-4147-A177-3AD203B41FA5}">
                      <a16:colId xmlns:a16="http://schemas.microsoft.com/office/drawing/2014/main" val="429860562"/>
                    </a:ext>
                  </a:extLst>
                </a:gridCol>
                <a:gridCol w="958761">
                  <a:extLst>
                    <a:ext uri="{9D8B030D-6E8A-4147-A177-3AD203B41FA5}">
                      <a16:colId xmlns:a16="http://schemas.microsoft.com/office/drawing/2014/main" val="3833554266"/>
                    </a:ext>
                  </a:extLst>
                </a:gridCol>
                <a:gridCol w="8150459">
                  <a:extLst>
                    <a:ext uri="{9D8B030D-6E8A-4147-A177-3AD203B41FA5}">
                      <a16:colId xmlns:a16="http://schemas.microsoft.com/office/drawing/2014/main" val="3425320091"/>
                    </a:ext>
                  </a:extLst>
                </a:gridCol>
              </a:tblGrid>
              <a:tr h="94801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 for Antiplatelet Therapy in TAA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314013"/>
                  </a:ext>
                </a:extLst>
              </a:tr>
              <a:tr h="9480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775440"/>
                  </a:ext>
                </a:extLst>
              </a:tr>
              <a:tr h="206637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atherosclerotic TAA and concomitant aortic atheroma or PAU, the use of low-dose aspirin is reasonable, unless contraindicated.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63663"/>
                  </a:ext>
                </a:extLst>
              </a:tr>
            </a:tbl>
          </a:graphicData>
        </a:graphic>
      </p:graphicFrame>
    </p:spTree>
    <p:extLst>
      <p:ext uri="{BB962C8B-B14F-4D97-AF65-F5344CB8AC3E}">
        <p14:creationId xmlns:p14="http://schemas.microsoft.com/office/powerpoint/2010/main" val="425857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DBAA3-263D-6915-1A00-901CF353903A}"/>
              </a:ext>
            </a:extLst>
          </p:cNvPr>
          <p:cNvSpPr>
            <a:spLocks noGrp="1"/>
          </p:cNvSpPr>
          <p:nvPr>
            <p:ph type="sldNum" sz="quarter" idx="4"/>
          </p:nvPr>
        </p:nvSpPr>
        <p:spPr/>
        <p:txBody>
          <a:bodyPr/>
          <a:lstStyle/>
          <a:p>
            <a:fld id="{01CD3B2E-BC1C-6C4D-9D91-A67B950EE325}" type="slidenum">
              <a:rPr lang="en-US" smtClean="0"/>
              <a:pPr/>
              <a:t>9</a:t>
            </a:fld>
            <a:endParaRPr lang="en-US"/>
          </a:p>
        </p:txBody>
      </p:sp>
      <p:sp>
        <p:nvSpPr>
          <p:cNvPr id="5" name="Title 2">
            <a:extLst>
              <a:ext uri="{FF2B5EF4-FFF2-40B4-BE49-F238E27FC236}">
                <a16:creationId xmlns:a16="http://schemas.microsoft.com/office/drawing/2014/main" id="{9D6AC01F-B1C8-BD8A-BE75-F711B29089B6}"/>
              </a:ext>
            </a:extLst>
          </p:cNvPr>
          <p:cNvSpPr>
            <a:spLocks noGrp="1"/>
          </p:cNvSpPr>
          <p:nvPr>
            <p:ph type="ctrTitle"/>
          </p:nvPr>
        </p:nvSpPr>
        <p:spPr>
          <a:xfrm>
            <a:off x="4000500" y="1524000"/>
            <a:ext cx="6629400" cy="685799"/>
          </a:xfrm>
        </p:spPr>
        <p:txBody>
          <a:bodyPr/>
          <a:lstStyle/>
          <a:p>
            <a:r>
              <a:rPr lang="en-US" sz="3600">
                <a:latin typeface="Lub Dub Medium" panose="020B0603030403020204" pitchFamily="34" charset="0"/>
              </a:rPr>
              <a:t>Top 10 Take Home Messages</a:t>
            </a:r>
          </a:p>
        </p:txBody>
      </p:sp>
      <p:sp>
        <p:nvSpPr>
          <p:cNvPr id="7" name="TextBox 6">
            <a:extLst>
              <a:ext uri="{FF2B5EF4-FFF2-40B4-BE49-F238E27FC236}">
                <a16:creationId xmlns:a16="http://schemas.microsoft.com/office/drawing/2014/main" id="{353F1218-3428-3876-61AA-3ACEBC64CB01}"/>
              </a:ext>
            </a:extLst>
          </p:cNvPr>
          <p:cNvSpPr txBox="1"/>
          <p:nvPr/>
        </p:nvSpPr>
        <p:spPr>
          <a:xfrm>
            <a:off x="2819400" y="2775972"/>
            <a:ext cx="8991600" cy="2677656"/>
          </a:xfrm>
          <a:prstGeom prst="rect">
            <a:avLst/>
          </a:prstGeom>
          <a:noFill/>
        </p:spPr>
        <p:txBody>
          <a:bodyPr wrap="square">
            <a:spAutoFit/>
          </a:bodyPr>
          <a:lstStyle/>
          <a:p>
            <a:r>
              <a:rPr lang="en-US" sz="2800">
                <a:latin typeface="Lub Dub Medium" panose="020B0603030403020204" pitchFamily="34" charset="0"/>
              </a:rPr>
              <a:t>5.	In patients who are significantly smaller or taller than average, surgical thresholds may incorporate indexing of the aortic root or ascending aortic diameter to either patient body surface area or height, or aortic cross-sectional area to patient height. </a:t>
            </a:r>
          </a:p>
        </p:txBody>
      </p:sp>
    </p:spTree>
    <p:extLst>
      <p:ext uri="{BB962C8B-B14F-4D97-AF65-F5344CB8AC3E}">
        <p14:creationId xmlns:p14="http://schemas.microsoft.com/office/powerpoint/2010/main" val="33444498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90</a:t>
            </a:fld>
            <a:endParaRPr lang="en-US"/>
          </a:p>
        </p:txBody>
      </p:sp>
      <p:sp>
        <p:nvSpPr>
          <p:cNvPr id="3" name="TextBox 2">
            <a:extLst>
              <a:ext uri="{FF2B5EF4-FFF2-40B4-BE49-F238E27FC236}">
                <a16:creationId xmlns:a16="http://schemas.microsoft.com/office/drawing/2014/main" id="{09E7759B-B17A-9A4C-E626-598328477711}"/>
              </a:ext>
            </a:extLst>
          </p:cNvPr>
          <p:cNvSpPr txBox="1"/>
          <p:nvPr/>
        </p:nvSpPr>
        <p:spPr>
          <a:xfrm>
            <a:off x="4591644" y="1295400"/>
            <a:ext cx="5447112" cy="646331"/>
          </a:xfrm>
          <a:prstGeom prst="rect">
            <a:avLst/>
          </a:prstGeom>
          <a:noFill/>
        </p:spPr>
        <p:txBody>
          <a:bodyPr wrap="square">
            <a:spAutoFit/>
          </a:bodyPr>
          <a:lstStyle/>
          <a:p>
            <a:r>
              <a:rPr lang="en-US" sz="3600" b="1">
                <a:latin typeface="Lub Dub Medium" panose="020B0603030403020204" pitchFamily="34" charset="0"/>
              </a:rPr>
              <a:t>BP Management in AAA</a:t>
            </a:r>
          </a:p>
        </p:txBody>
      </p:sp>
      <p:graphicFrame>
        <p:nvGraphicFramePr>
          <p:cNvPr id="5" name="Table 4">
            <a:extLst>
              <a:ext uri="{FF2B5EF4-FFF2-40B4-BE49-F238E27FC236}">
                <a16:creationId xmlns:a16="http://schemas.microsoft.com/office/drawing/2014/main" id="{0301D0C7-F735-EA10-2BF9-DC369C43FB58}"/>
              </a:ext>
            </a:extLst>
          </p:cNvPr>
          <p:cNvGraphicFramePr>
            <a:graphicFrameLocks noGrp="1"/>
          </p:cNvGraphicFramePr>
          <p:nvPr>
            <p:extLst>
              <p:ext uri="{D42A27DB-BD31-4B8C-83A1-F6EECF244321}">
                <p14:modId xmlns:p14="http://schemas.microsoft.com/office/powerpoint/2010/main" val="3978166297"/>
              </p:ext>
            </p:extLst>
          </p:nvPr>
        </p:nvGraphicFramePr>
        <p:xfrm>
          <a:off x="2217737" y="2488166"/>
          <a:ext cx="10194925" cy="3962400"/>
        </p:xfrm>
        <a:graphic>
          <a:graphicData uri="http://schemas.openxmlformats.org/drawingml/2006/table">
            <a:tbl>
              <a:tblPr firstRow="1" firstCol="1" bandRow="1"/>
              <a:tblGrid>
                <a:gridCol w="1035805">
                  <a:extLst>
                    <a:ext uri="{9D8B030D-6E8A-4147-A177-3AD203B41FA5}">
                      <a16:colId xmlns:a16="http://schemas.microsoft.com/office/drawing/2014/main" val="1866869718"/>
                    </a:ext>
                  </a:extLst>
                </a:gridCol>
                <a:gridCol w="803360">
                  <a:extLst>
                    <a:ext uri="{9D8B030D-6E8A-4147-A177-3AD203B41FA5}">
                      <a16:colId xmlns:a16="http://schemas.microsoft.com/office/drawing/2014/main" val="4236300450"/>
                    </a:ext>
                  </a:extLst>
                </a:gridCol>
                <a:gridCol w="8355760">
                  <a:extLst>
                    <a:ext uri="{9D8B030D-6E8A-4147-A177-3AD203B41FA5}">
                      <a16:colId xmlns:a16="http://schemas.microsoft.com/office/drawing/2014/main" val="3881182260"/>
                    </a:ext>
                  </a:extLst>
                </a:gridCol>
              </a:tblGrid>
              <a:tr h="2086730">
                <a:tc gridSpan="3">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 for BP Management in AAA</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6120064"/>
                  </a:ext>
                </a:extLst>
              </a:tr>
              <a:tr h="765539">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442914"/>
                  </a:ext>
                </a:extLst>
              </a:tr>
              <a:tr h="1110131">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patients with AAA and an average SBP of ≥130 mm Hg, or an average DBP of ≥80 mm Hg, the use of antihypertensive medication is recommended to reduce risk of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4546507"/>
                  </a:ext>
                </a:extLst>
              </a:tr>
            </a:tbl>
          </a:graphicData>
        </a:graphic>
      </p:graphicFrame>
    </p:spTree>
    <p:extLst>
      <p:ext uri="{BB962C8B-B14F-4D97-AF65-F5344CB8AC3E}">
        <p14:creationId xmlns:p14="http://schemas.microsoft.com/office/powerpoint/2010/main" val="865102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91</a:t>
            </a:fld>
            <a:endParaRPr lang="en-US"/>
          </a:p>
        </p:txBody>
      </p:sp>
      <p:sp>
        <p:nvSpPr>
          <p:cNvPr id="3" name="TextBox 2">
            <a:extLst>
              <a:ext uri="{FF2B5EF4-FFF2-40B4-BE49-F238E27FC236}">
                <a16:creationId xmlns:a16="http://schemas.microsoft.com/office/drawing/2014/main" id="{89BAB2AB-A477-B136-6AB8-0E9BC9E26343}"/>
              </a:ext>
            </a:extLst>
          </p:cNvPr>
          <p:cNvSpPr txBox="1"/>
          <p:nvPr/>
        </p:nvSpPr>
        <p:spPr>
          <a:xfrm>
            <a:off x="3857922" y="685800"/>
            <a:ext cx="6914556" cy="646331"/>
          </a:xfrm>
          <a:prstGeom prst="rect">
            <a:avLst/>
          </a:prstGeom>
          <a:noFill/>
        </p:spPr>
        <p:txBody>
          <a:bodyPr wrap="square">
            <a:spAutoFit/>
          </a:bodyPr>
          <a:lstStyle/>
          <a:p>
            <a:r>
              <a:rPr lang="en-US" sz="3600" b="1">
                <a:latin typeface="Lub Dub Medium" panose="020B0603030403020204" pitchFamily="34" charset="0"/>
              </a:rPr>
              <a:t>Treatment of AAA With Statins</a:t>
            </a:r>
          </a:p>
        </p:txBody>
      </p:sp>
      <p:graphicFrame>
        <p:nvGraphicFramePr>
          <p:cNvPr id="2" name="Table 1">
            <a:extLst>
              <a:ext uri="{FF2B5EF4-FFF2-40B4-BE49-F238E27FC236}">
                <a16:creationId xmlns:a16="http://schemas.microsoft.com/office/drawing/2014/main" id="{354B8715-EC34-FDA9-8492-555C1D9DFA6D}"/>
              </a:ext>
            </a:extLst>
          </p:cNvPr>
          <p:cNvGraphicFramePr>
            <a:graphicFrameLocks noGrp="1"/>
          </p:cNvGraphicFramePr>
          <p:nvPr>
            <p:extLst>
              <p:ext uri="{D42A27DB-BD31-4B8C-83A1-F6EECF244321}">
                <p14:modId xmlns:p14="http://schemas.microsoft.com/office/powerpoint/2010/main" val="947902608"/>
              </p:ext>
            </p:extLst>
          </p:nvPr>
        </p:nvGraphicFramePr>
        <p:xfrm>
          <a:off x="2133600" y="1977420"/>
          <a:ext cx="10363199" cy="4953000"/>
        </p:xfrm>
        <a:graphic>
          <a:graphicData uri="http://schemas.openxmlformats.org/drawingml/2006/table">
            <a:tbl>
              <a:tblPr firstRow="1" firstCol="1" bandRow="1"/>
              <a:tblGrid>
                <a:gridCol w="891413">
                  <a:extLst>
                    <a:ext uri="{9D8B030D-6E8A-4147-A177-3AD203B41FA5}">
                      <a16:colId xmlns:a16="http://schemas.microsoft.com/office/drawing/2014/main" val="1995385510"/>
                    </a:ext>
                  </a:extLst>
                </a:gridCol>
                <a:gridCol w="897633">
                  <a:extLst>
                    <a:ext uri="{9D8B030D-6E8A-4147-A177-3AD203B41FA5}">
                      <a16:colId xmlns:a16="http://schemas.microsoft.com/office/drawing/2014/main" val="636412594"/>
                    </a:ext>
                  </a:extLst>
                </a:gridCol>
                <a:gridCol w="8574153">
                  <a:extLst>
                    <a:ext uri="{9D8B030D-6E8A-4147-A177-3AD203B41FA5}">
                      <a16:colId xmlns:a16="http://schemas.microsoft.com/office/drawing/2014/main" val="2494562389"/>
                    </a:ext>
                  </a:extLst>
                </a:gridCol>
              </a:tblGrid>
              <a:tr h="1597352">
                <a:tc gridSpan="3">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r>
                        <a:rPr lang="en-US" sz="1800" b="1">
                          <a:effectLst/>
                          <a:latin typeface="Times New Roman" panose="02020603050405020304" pitchFamily="18" charset="0"/>
                        </a:rPr>
                        <a:t>Recommendations for Treatment of AAA With Statins </a:t>
                      </a:r>
                      <a:endParaRPr lang="en-US" sz="1800">
                        <a:effectLst/>
                        <a:latin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Treatment of AAA With Statins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57034055"/>
                  </a:ext>
                </a:extLst>
              </a:tr>
              <a:tr h="71326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401710"/>
                  </a:ext>
                </a:extLst>
              </a:tr>
              <a:tr h="1554696">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solidFill>
                            <a:srgbClr val="000000"/>
                          </a:solidFill>
                          <a:effectLst/>
                          <a:latin typeface="Times New Roman" panose="02020603050405020304" pitchFamily="18" charset="0"/>
                          <a:ea typeface="Times New Roman" panose="02020603050405020304" pitchFamily="18" charset="0"/>
                        </a:rPr>
                        <a:t>In patients with AAA and evidence of aortic atherosclerosis, statin therapy at moderate or high intensity is recommended.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46784937"/>
                  </a:ext>
                </a:extLst>
              </a:tr>
              <a:tr h="1087685">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rPr>
                        <a:t>In patients with AAA but no evidence of atherosclerosis, statin therapy may be considered.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1339225"/>
                  </a:ext>
                </a:extLst>
              </a:tr>
            </a:tbl>
          </a:graphicData>
        </a:graphic>
      </p:graphicFrame>
    </p:spTree>
    <p:extLst>
      <p:ext uri="{BB962C8B-B14F-4D97-AF65-F5344CB8AC3E}">
        <p14:creationId xmlns:p14="http://schemas.microsoft.com/office/powerpoint/2010/main" val="31884036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92</a:t>
            </a:fld>
            <a:endParaRPr lang="en-US"/>
          </a:p>
        </p:txBody>
      </p:sp>
      <p:sp>
        <p:nvSpPr>
          <p:cNvPr id="3" name="TextBox 2">
            <a:extLst>
              <a:ext uri="{FF2B5EF4-FFF2-40B4-BE49-F238E27FC236}">
                <a16:creationId xmlns:a16="http://schemas.microsoft.com/office/drawing/2014/main" id="{6D66E5F8-EDFD-FB19-7676-45A56720236F}"/>
              </a:ext>
            </a:extLst>
          </p:cNvPr>
          <p:cNvSpPr txBox="1"/>
          <p:nvPr/>
        </p:nvSpPr>
        <p:spPr>
          <a:xfrm>
            <a:off x="4291161" y="1447800"/>
            <a:ext cx="6048078" cy="646331"/>
          </a:xfrm>
          <a:prstGeom prst="rect">
            <a:avLst/>
          </a:prstGeom>
          <a:noFill/>
        </p:spPr>
        <p:txBody>
          <a:bodyPr wrap="square">
            <a:spAutoFit/>
          </a:bodyPr>
          <a:lstStyle/>
          <a:p>
            <a:r>
              <a:rPr lang="en-US" sz="3600" b="1">
                <a:latin typeface="Lub Dub Medium" panose="020B0603030403020204" pitchFamily="34" charset="0"/>
              </a:rPr>
              <a:t>Smoking Cessation in AAA</a:t>
            </a:r>
          </a:p>
        </p:txBody>
      </p:sp>
      <p:graphicFrame>
        <p:nvGraphicFramePr>
          <p:cNvPr id="2" name="Table 1">
            <a:extLst>
              <a:ext uri="{FF2B5EF4-FFF2-40B4-BE49-F238E27FC236}">
                <a16:creationId xmlns:a16="http://schemas.microsoft.com/office/drawing/2014/main" id="{B8AA960E-4096-1427-9275-14E988BB215F}"/>
              </a:ext>
            </a:extLst>
          </p:cNvPr>
          <p:cNvGraphicFramePr>
            <a:graphicFrameLocks noGrp="1"/>
          </p:cNvGraphicFramePr>
          <p:nvPr>
            <p:extLst>
              <p:ext uri="{D42A27DB-BD31-4B8C-83A1-F6EECF244321}">
                <p14:modId xmlns:p14="http://schemas.microsoft.com/office/powerpoint/2010/main" val="420216802"/>
              </p:ext>
            </p:extLst>
          </p:nvPr>
        </p:nvGraphicFramePr>
        <p:xfrm>
          <a:off x="3278187" y="2705100"/>
          <a:ext cx="8074026" cy="2819399"/>
        </p:xfrm>
        <a:graphic>
          <a:graphicData uri="http://schemas.openxmlformats.org/drawingml/2006/table">
            <a:tbl>
              <a:tblPr firstRow="1" firstCol="1" bandRow="1"/>
              <a:tblGrid>
                <a:gridCol w="695143">
                  <a:extLst>
                    <a:ext uri="{9D8B030D-6E8A-4147-A177-3AD203B41FA5}">
                      <a16:colId xmlns:a16="http://schemas.microsoft.com/office/drawing/2014/main" val="2612089369"/>
                    </a:ext>
                  </a:extLst>
                </a:gridCol>
                <a:gridCol w="699462">
                  <a:extLst>
                    <a:ext uri="{9D8B030D-6E8A-4147-A177-3AD203B41FA5}">
                      <a16:colId xmlns:a16="http://schemas.microsoft.com/office/drawing/2014/main" val="2914042217"/>
                    </a:ext>
                  </a:extLst>
                </a:gridCol>
                <a:gridCol w="6679421">
                  <a:extLst>
                    <a:ext uri="{9D8B030D-6E8A-4147-A177-3AD203B41FA5}">
                      <a16:colId xmlns:a16="http://schemas.microsoft.com/office/drawing/2014/main" val="851886358"/>
                    </a:ext>
                  </a:extLst>
                </a:gridCol>
              </a:tblGrid>
              <a:tr h="526069">
                <a:tc gridSpan="3">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Recommendation for Smoking Cessation in AAA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785524"/>
                  </a:ext>
                </a:extLst>
              </a:tr>
              <a:tr h="1146665">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5331639"/>
                  </a:ext>
                </a:extLst>
              </a:tr>
              <a:tr h="1146665">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patients with AAA who smoke cigarettes, smoking cessation efforts are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13327746"/>
                  </a:ext>
                </a:extLst>
              </a:tr>
            </a:tbl>
          </a:graphicData>
        </a:graphic>
      </p:graphicFrame>
    </p:spTree>
    <p:extLst>
      <p:ext uri="{BB962C8B-B14F-4D97-AF65-F5344CB8AC3E}">
        <p14:creationId xmlns:p14="http://schemas.microsoft.com/office/powerpoint/2010/main" val="1265925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93</a:t>
            </a:fld>
            <a:endParaRPr lang="en-US"/>
          </a:p>
        </p:txBody>
      </p:sp>
      <p:sp>
        <p:nvSpPr>
          <p:cNvPr id="3" name="TextBox 2">
            <a:extLst>
              <a:ext uri="{FF2B5EF4-FFF2-40B4-BE49-F238E27FC236}">
                <a16:creationId xmlns:a16="http://schemas.microsoft.com/office/drawing/2014/main" id="{B1CF0EB4-C640-759C-1D6E-AC9F213D8203}"/>
              </a:ext>
            </a:extLst>
          </p:cNvPr>
          <p:cNvSpPr txBox="1"/>
          <p:nvPr/>
        </p:nvSpPr>
        <p:spPr>
          <a:xfrm>
            <a:off x="3745780" y="1447800"/>
            <a:ext cx="7138839" cy="646331"/>
          </a:xfrm>
          <a:prstGeom prst="rect">
            <a:avLst/>
          </a:prstGeom>
          <a:noFill/>
        </p:spPr>
        <p:txBody>
          <a:bodyPr wrap="square">
            <a:spAutoFit/>
          </a:bodyPr>
          <a:lstStyle/>
          <a:p>
            <a:r>
              <a:rPr lang="en-US" sz="3600" b="1">
                <a:latin typeface="Lub Dub Medium" panose="020B0603030403020204" pitchFamily="34" charset="0"/>
              </a:rPr>
              <a:t>Antithrombotic Therapy in AAA</a:t>
            </a:r>
          </a:p>
        </p:txBody>
      </p:sp>
      <p:graphicFrame>
        <p:nvGraphicFramePr>
          <p:cNvPr id="2" name="Table 1">
            <a:extLst>
              <a:ext uri="{FF2B5EF4-FFF2-40B4-BE49-F238E27FC236}">
                <a16:creationId xmlns:a16="http://schemas.microsoft.com/office/drawing/2014/main" id="{3DD09E84-5049-C691-CC87-CC0B52873E06}"/>
              </a:ext>
            </a:extLst>
          </p:cNvPr>
          <p:cNvGraphicFramePr>
            <a:graphicFrameLocks noGrp="1"/>
          </p:cNvGraphicFramePr>
          <p:nvPr>
            <p:extLst>
              <p:ext uri="{D42A27DB-BD31-4B8C-83A1-F6EECF244321}">
                <p14:modId xmlns:p14="http://schemas.microsoft.com/office/powerpoint/2010/main" val="3595903069"/>
              </p:ext>
            </p:extLst>
          </p:nvPr>
        </p:nvGraphicFramePr>
        <p:xfrm>
          <a:off x="3163886" y="2819400"/>
          <a:ext cx="8302626" cy="2992456"/>
        </p:xfrm>
        <a:graphic>
          <a:graphicData uri="http://schemas.openxmlformats.org/drawingml/2006/table">
            <a:tbl>
              <a:tblPr firstRow="1" firstCol="1" bandRow="1"/>
              <a:tblGrid>
                <a:gridCol w="714826">
                  <a:extLst>
                    <a:ext uri="{9D8B030D-6E8A-4147-A177-3AD203B41FA5}">
                      <a16:colId xmlns:a16="http://schemas.microsoft.com/office/drawing/2014/main" val="3523333378"/>
                    </a:ext>
                  </a:extLst>
                </a:gridCol>
                <a:gridCol w="719265">
                  <a:extLst>
                    <a:ext uri="{9D8B030D-6E8A-4147-A177-3AD203B41FA5}">
                      <a16:colId xmlns:a16="http://schemas.microsoft.com/office/drawing/2014/main" val="2572685206"/>
                    </a:ext>
                  </a:extLst>
                </a:gridCol>
                <a:gridCol w="6868535">
                  <a:extLst>
                    <a:ext uri="{9D8B030D-6E8A-4147-A177-3AD203B41FA5}">
                      <a16:colId xmlns:a16="http://schemas.microsoft.com/office/drawing/2014/main" val="4172649791"/>
                    </a:ext>
                  </a:extLst>
                </a:gridCol>
              </a:tblGrid>
              <a:tr h="444419">
                <a:tc gridSpan="3">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Recommendation for Antithrombotic Therapy in AAA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395119"/>
                  </a:ext>
                </a:extLst>
              </a:tr>
              <a:tr h="81993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COR</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LOE</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Recommendation</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79307708"/>
                  </a:ext>
                </a:extLst>
              </a:tr>
              <a:tr h="1707452">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patients with AAA with concomitant atheroma and/or PAU, the use of low-dose aspirin may be considered, unless contraindicated.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69967722"/>
                  </a:ext>
                </a:extLst>
              </a:tr>
            </a:tbl>
          </a:graphicData>
        </a:graphic>
      </p:graphicFrame>
    </p:spTree>
    <p:extLst>
      <p:ext uri="{BB962C8B-B14F-4D97-AF65-F5344CB8AC3E}">
        <p14:creationId xmlns:p14="http://schemas.microsoft.com/office/powerpoint/2010/main" val="1591643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94</a:t>
            </a:fld>
            <a:endParaRPr lang="en-US"/>
          </a:p>
        </p:txBody>
      </p:sp>
      <p:graphicFrame>
        <p:nvGraphicFramePr>
          <p:cNvPr id="2" name="Table 1">
            <a:extLst>
              <a:ext uri="{FF2B5EF4-FFF2-40B4-BE49-F238E27FC236}">
                <a16:creationId xmlns:a16="http://schemas.microsoft.com/office/drawing/2014/main" id="{46C14744-17AE-6370-1E6F-99881070B42F}"/>
              </a:ext>
            </a:extLst>
          </p:cNvPr>
          <p:cNvGraphicFramePr>
            <a:graphicFrameLocks noGrp="1"/>
          </p:cNvGraphicFramePr>
          <p:nvPr>
            <p:extLst>
              <p:ext uri="{D42A27DB-BD31-4B8C-83A1-F6EECF244321}">
                <p14:modId xmlns:p14="http://schemas.microsoft.com/office/powerpoint/2010/main" val="2098913732"/>
              </p:ext>
            </p:extLst>
          </p:nvPr>
        </p:nvGraphicFramePr>
        <p:xfrm>
          <a:off x="1679673" y="2286000"/>
          <a:ext cx="11271053" cy="4876801"/>
        </p:xfrm>
        <a:graphic>
          <a:graphicData uri="http://schemas.openxmlformats.org/drawingml/2006/table">
            <a:tbl>
              <a:tblPr firstRow="1" firstCol="1" bandRow="1"/>
              <a:tblGrid>
                <a:gridCol w="1127106">
                  <a:extLst>
                    <a:ext uri="{9D8B030D-6E8A-4147-A177-3AD203B41FA5}">
                      <a16:colId xmlns:a16="http://schemas.microsoft.com/office/drawing/2014/main" val="426924084"/>
                    </a:ext>
                  </a:extLst>
                </a:gridCol>
                <a:gridCol w="1115835">
                  <a:extLst>
                    <a:ext uri="{9D8B030D-6E8A-4147-A177-3AD203B41FA5}">
                      <a16:colId xmlns:a16="http://schemas.microsoft.com/office/drawing/2014/main" val="2717093512"/>
                    </a:ext>
                  </a:extLst>
                </a:gridCol>
                <a:gridCol w="9028112">
                  <a:extLst>
                    <a:ext uri="{9D8B030D-6E8A-4147-A177-3AD203B41FA5}">
                      <a16:colId xmlns:a16="http://schemas.microsoft.com/office/drawing/2014/main" val="2934597721"/>
                    </a:ext>
                  </a:extLst>
                </a:gridCol>
              </a:tblGrid>
              <a:tr h="62461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Surveillance of Thoracic Aortic Dilation and Aneurysm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9884496"/>
                  </a:ext>
                </a:extLst>
              </a:tr>
              <a:tr h="62461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19170"/>
                  </a:ext>
                </a:extLst>
              </a:tr>
              <a:tr h="1048110">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dilated thoracic aorta, a TTE is recommended at the time of diagnosis to assess aortic valve anatomy, aortic valve function, and thoracic aortic diameters.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003253"/>
                  </a:ext>
                </a:extLst>
              </a:tr>
              <a:tr h="813436">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dilated thoracic aorta, a CT or MRI at the time of diagnosis is reasonable to assess thoracic aortic anatomy and diameters.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533306"/>
                  </a:ext>
                </a:extLst>
              </a:tr>
              <a:tr h="1766023">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15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 dilated thoracic aorta, follow-up imaging (with TTE, CT, or MRI, as appropriate based on individual anatomy) in 6 to 12 months is reasonable to determine the rate of aortic enlargement; if stable, surveillance imaging every 6 to 24 months (depending on aortic diameter) is reasonable.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008516"/>
                  </a:ext>
                </a:extLst>
              </a:tr>
            </a:tbl>
          </a:graphicData>
        </a:graphic>
      </p:graphicFrame>
      <p:sp>
        <p:nvSpPr>
          <p:cNvPr id="5" name="TextBox 4">
            <a:extLst>
              <a:ext uri="{FF2B5EF4-FFF2-40B4-BE49-F238E27FC236}">
                <a16:creationId xmlns:a16="http://schemas.microsoft.com/office/drawing/2014/main" id="{CF0BA8AE-008A-9897-C9CC-C3119140A541}"/>
              </a:ext>
            </a:extLst>
          </p:cNvPr>
          <p:cNvSpPr txBox="1"/>
          <p:nvPr/>
        </p:nvSpPr>
        <p:spPr>
          <a:xfrm>
            <a:off x="2672988" y="914400"/>
            <a:ext cx="9284421" cy="1200329"/>
          </a:xfrm>
          <a:prstGeom prst="rect">
            <a:avLst/>
          </a:prstGeom>
          <a:noFill/>
        </p:spPr>
        <p:txBody>
          <a:bodyPr wrap="square">
            <a:spAutoFit/>
          </a:bodyPr>
          <a:lstStyle/>
          <a:p>
            <a:r>
              <a:rPr lang="en-US" sz="3600" b="1">
                <a:latin typeface="Lub Dub Medium" panose="020B0603030403020204" pitchFamily="34" charset="0"/>
              </a:rPr>
              <a:t>Surveillance of Thoracic Aortic Dilation and Aneurysm </a:t>
            </a:r>
          </a:p>
        </p:txBody>
      </p:sp>
    </p:spTree>
    <p:extLst>
      <p:ext uri="{BB962C8B-B14F-4D97-AF65-F5344CB8AC3E}">
        <p14:creationId xmlns:p14="http://schemas.microsoft.com/office/powerpoint/2010/main" val="11517659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95</a:t>
            </a:fld>
            <a:endParaRPr lang="en-US"/>
          </a:p>
        </p:txBody>
      </p:sp>
      <p:sp>
        <p:nvSpPr>
          <p:cNvPr id="3" name="TextBox 2">
            <a:extLst>
              <a:ext uri="{FF2B5EF4-FFF2-40B4-BE49-F238E27FC236}">
                <a16:creationId xmlns:a16="http://schemas.microsoft.com/office/drawing/2014/main" id="{58D424F3-A8CF-583F-8C91-B2B0D067BF9C}"/>
              </a:ext>
            </a:extLst>
          </p:cNvPr>
          <p:cNvSpPr txBox="1"/>
          <p:nvPr/>
        </p:nvSpPr>
        <p:spPr>
          <a:xfrm>
            <a:off x="2672989" y="838200"/>
            <a:ext cx="9284421" cy="1200329"/>
          </a:xfrm>
          <a:prstGeom prst="rect">
            <a:avLst/>
          </a:prstGeom>
          <a:noFill/>
        </p:spPr>
        <p:txBody>
          <a:bodyPr wrap="square">
            <a:spAutoFit/>
          </a:bodyPr>
          <a:lstStyle/>
          <a:p>
            <a:r>
              <a:rPr lang="en-US" sz="3600" b="1">
                <a:latin typeface="Lub Dub Medium" panose="020B0603030403020204" pitchFamily="34" charset="0"/>
              </a:rPr>
              <a:t>Surveillance of Abdominal Aortic Dilation and Aneurysm</a:t>
            </a:r>
          </a:p>
        </p:txBody>
      </p:sp>
      <p:graphicFrame>
        <p:nvGraphicFramePr>
          <p:cNvPr id="2" name="Table 1">
            <a:extLst>
              <a:ext uri="{FF2B5EF4-FFF2-40B4-BE49-F238E27FC236}">
                <a16:creationId xmlns:a16="http://schemas.microsoft.com/office/drawing/2014/main" id="{94E041AA-BC24-06CF-359E-9C17C2DDA0A8}"/>
              </a:ext>
            </a:extLst>
          </p:cNvPr>
          <p:cNvGraphicFramePr>
            <a:graphicFrameLocks noGrp="1"/>
          </p:cNvGraphicFramePr>
          <p:nvPr>
            <p:extLst>
              <p:ext uri="{D42A27DB-BD31-4B8C-83A1-F6EECF244321}">
                <p14:modId xmlns:p14="http://schemas.microsoft.com/office/powerpoint/2010/main" val="3484587625"/>
              </p:ext>
            </p:extLst>
          </p:nvPr>
        </p:nvGraphicFramePr>
        <p:xfrm>
          <a:off x="1793973" y="2438400"/>
          <a:ext cx="11042453" cy="4479370"/>
        </p:xfrm>
        <a:graphic>
          <a:graphicData uri="http://schemas.openxmlformats.org/drawingml/2006/table">
            <a:tbl>
              <a:tblPr firstRow="1" firstCol="1" bandRow="1"/>
              <a:tblGrid>
                <a:gridCol w="1104246">
                  <a:extLst>
                    <a:ext uri="{9D8B030D-6E8A-4147-A177-3AD203B41FA5}">
                      <a16:colId xmlns:a16="http://schemas.microsoft.com/office/drawing/2014/main" val="2752685436"/>
                    </a:ext>
                  </a:extLst>
                </a:gridCol>
                <a:gridCol w="1093203">
                  <a:extLst>
                    <a:ext uri="{9D8B030D-6E8A-4147-A177-3AD203B41FA5}">
                      <a16:colId xmlns:a16="http://schemas.microsoft.com/office/drawing/2014/main" val="1211564914"/>
                    </a:ext>
                  </a:extLst>
                </a:gridCol>
                <a:gridCol w="8845004">
                  <a:extLst>
                    <a:ext uri="{9D8B030D-6E8A-4147-A177-3AD203B41FA5}">
                      <a16:colId xmlns:a16="http://schemas.microsoft.com/office/drawing/2014/main" val="1587811568"/>
                    </a:ext>
                  </a:extLst>
                </a:gridCol>
              </a:tblGrid>
              <a:tr h="1670106">
                <a:tc gridSpan="3">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Surveillance of Abdominal Aortic Dilation and Aneurysm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1753673"/>
                  </a:ext>
                </a:extLst>
              </a:tr>
              <a:tr h="766175">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556466"/>
                  </a:ext>
                </a:extLst>
              </a:tr>
              <a:tr h="997807">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15000"/>
                        </a:lnSpc>
                        <a:spcBef>
                          <a:spcPts val="0"/>
                        </a:spcBef>
                        <a:spcAft>
                          <a:spcPts val="0"/>
                        </a:spcAft>
                        <a:buFont typeface="+mj-lt"/>
                        <a:buAutoNum type="arabicPeriod"/>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AAA of 3.0 cm to 3.9 cm, surveillance ultrasound is recommended every 3 years to assess for interval change.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848863"/>
                  </a:ext>
                </a:extLst>
              </a:tr>
              <a:tr h="1045282">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07000"/>
                        </a:lnSpc>
                        <a:spcBef>
                          <a:spcPts val="0"/>
                        </a:spcBef>
                        <a:spcAft>
                          <a:spcPts val="800"/>
                        </a:spcAft>
                        <a:buFont typeface="+mj-lt"/>
                        <a:buAutoNum type="arabicPeriod" startAt="2"/>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 men with an AAA of 4.0 cm to 4.9 cm and in women with an AAA of 4.0 cm to 4.4 cm, surveillance ultrasound is recommended annually to assess for interval change.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797503"/>
                  </a:ext>
                </a:extLst>
              </a:tr>
            </a:tbl>
          </a:graphicData>
        </a:graphic>
      </p:graphicFrame>
    </p:spTree>
    <p:extLst>
      <p:ext uri="{BB962C8B-B14F-4D97-AF65-F5344CB8AC3E}">
        <p14:creationId xmlns:p14="http://schemas.microsoft.com/office/powerpoint/2010/main" val="138154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96</a:t>
            </a:fld>
            <a:endParaRPr lang="en-US"/>
          </a:p>
        </p:txBody>
      </p:sp>
      <p:sp>
        <p:nvSpPr>
          <p:cNvPr id="3" name="TextBox 2">
            <a:extLst>
              <a:ext uri="{FF2B5EF4-FFF2-40B4-BE49-F238E27FC236}">
                <a16:creationId xmlns:a16="http://schemas.microsoft.com/office/drawing/2014/main" id="{35AF2448-96CF-B292-8B9E-EE9E629B2AB8}"/>
              </a:ext>
            </a:extLst>
          </p:cNvPr>
          <p:cNvSpPr txBox="1"/>
          <p:nvPr/>
        </p:nvSpPr>
        <p:spPr>
          <a:xfrm>
            <a:off x="2672988" y="1066800"/>
            <a:ext cx="9284421" cy="1200329"/>
          </a:xfrm>
          <a:prstGeom prst="rect">
            <a:avLst/>
          </a:prstGeom>
          <a:noFill/>
        </p:spPr>
        <p:txBody>
          <a:bodyPr wrap="square">
            <a:spAutoFit/>
          </a:bodyPr>
          <a:lstStyle/>
          <a:p>
            <a:r>
              <a:rPr lang="en-US" sz="3600" b="1">
                <a:latin typeface="Lub Dub Medium" panose="020B0603030403020204" pitchFamily="34" charset="0"/>
              </a:rPr>
              <a:t>Surveillance of Abdominal Aortic Dilation and Aneurysm (con’t.)</a:t>
            </a:r>
          </a:p>
        </p:txBody>
      </p:sp>
      <p:graphicFrame>
        <p:nvGraphicFramePr>
          <p:cNvPr id="2" name="Table 1">
            <a:extLst>
              <a:ext uri="{FF2B5EF4-FFF2-40B4-BE49-F238E27FC236}">
                <a16:creationId xmlns:a16="http://schemas.microsoft.com/office/drawing/2014/main" id="{5BAA68E7-EC5F-5771-B20C-468E69A9D0DF}"/>
              </a:ext>
            </a:extLst>
          </p:cNvPr>
          <p:cNvGraphicFramePr>
            <a:graphicFrameLocks noGrp="1"/>
          </p:cNvGraphicFramePr>
          <p:nvPr>
            <p:extLst>
              <p:ext uri="{D42A27DB-BD31-4B8C-83A1-F6EECF244321}">
                <p14:modId xmlns:p14="http://schemas.microsoft.com/office/powerpoint/2010/main" val="3208222248"/>
              </p:ext>
            </p:extLst>
          </p:nvPr>
        </p:nvGraphicFramePr>
        <p:xfrm>
          <a:off x="2327373" y="2667000"/>
          <a:ext cx="9975653" cy="3779037"/>
        </p:xfrm>
        <a:graphic>
          <a:graphicData uri="http://schemas.openxmlformats.org/drawingml/2006/table">
            <a:tbl>
              <a:tblPr firstRow="1" firstCol="1" bandRow="1"/>
              <a:tblGrid>
                <a:gridCol w="997566">
                  <a:extLst>
                    <a:ext uri="{9D8B030D-6E8A-4147-A177-3AD203B41FA5}">
                      <a16:colId xmlns:a16="http://schemas.microsoft.com/office/drawing/2014/main" val="1373143466"/>
                    </a:ext>
                  </a:extLst>
                </a:gridCol>
                <a:gridCol w="987589">
                  <a:extLst>
                    <a:ext uri="{9D8B030D-6E8A-4147-A177-3AD203B41FA5}">
                      <a16:colId xmlns:a16="http://schemas.microsoft.com/office/drawing/2014/main" val="2548360658"/>
                    </a:ext>
                  </a:extLst>
                </a:gridCol>
                <a:gridCol w="7990498">
                  <a:extLst>
                    <a:ext uri="{9D8B030D-6E8A-4147-A177-3AD203B41FA5}">
                      <a16:colId xmlns:a16="http://schemas.microsoft.com/office/drawing/2014/main" val="932669112"/>
                    </a:ext>
                  </a:extLst>
                </a:gridCol>
              </a:tblGrid>
              <a:tr h="1002201">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07000"/>
                        </a:lnSpc>
                        <a:spcBef>
                          <a:spcPts val="0"/>
                        </a:spcBef>
                        <a:spcAft>
                          <a:spcPts val="80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men with an AAA of ≥5.0 cm and women with an AAA of ≥4.5 cm, surveillance ultrasound is recommended every 6 months to assess for interval change.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16767"/>
                  </a:ext>
                </a:extLst>
              </a:tr>
              <a:tr h="92561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9F0"/>
                    </a:solidFill>
                  </a:tcPr>
                </a:tc>
                <a:tc>
                  <a:txBody>
                    <a:bodyPr/>
                    <a:lstStyle/>
                    <a:p>
                      <a:pPr marL="342900" marR="0" lvl="0" indent="-342900">
                        <a:lnSpc>
                          <a:spcPct val="107000"/>
                        </a:lnSpc>
                        <a:spcBef>
                          <a:spcPts val="0"/>
                        </a:spcBef>
                        <a:spcAft>
                          <a:spcPts val="80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AAA that is inadequately defined with ultrasound, surveillance CT is recommended.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5738307"/>
                  </a:ext>
                </a:extLst>
              </a:tr>
              <a:tr h="92561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457200" marR="0">
                        <a:lnSpc>
                          <a:spcPct val="107000"/>
                        </a:lnSpc>
                        <a:spcBef>
                          <a:spcPts val="0"/>
                        </a:spcBef>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such patients, when there is a contraindication to CT or to lower cumulative radiation risk, surveillance MRI is reasonable.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944115"/>
                  </a:ext>
                </a:extLst>
              </a:tr>
              <a:tr h="925612">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7000"/>
                        </a:lnSpc>
                        <a:spcBef>
                          <a:spcPts val="0"/>
                        </a:spcBef>
                        <a:spcAft>
                          <a:spcPts val="80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an AAA that meets criteria for repair, CT is recommended for preoperative planning.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395043"/>
                  </a:ext>
                </a:extLst>
              </a:tr>
            </a:tbl>
          </a:graphicData>
        </a:graphic>
      </p:graphicFrame>
    </p:spTree>
    <p:extLst>
      <p:ext uri="{BB962C8B-B14F-4D97-AF65-F5344CB8AC3E}">
        <p14:creationId xmlns:p14="http://schemas.microsoft.com/office/powerpoint/2010/main" val="16524380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97</a:t>
            </a:fld>
            <a:endParaRPr lang="en-US"/>
          </a:p>
        </p:txBody>
      </p:sp>
      <p:pic>
        <p:nvPicPr>
          <p:cNvPr id="3" name="Picture 2" descr="Diagram&#10;&#10;Description automatically generated">
            <a:extLst>
              <a:ext uri="{FF2B5EF4-FFF2-40B4-BE49-F238E27FC236}">
                <a16:creationId xmlns:a16="http://schemas.microsoft.com/office/drawing/2014/main" id="{4E0DD3B1-8CD1-F842-EBEC-DC8D9ACDE31B}"/>
              </a:ext>
            </a:extLst>
          </p:cNvPr>
          <p:cNvPicPr>
            <a:picLocks noChangeAspect="1"/>
          </p:cNvPicPr>
          <p:nvPr/>
        </p:nvPicPr>
        <p:blipFill>
          <a:blip r:embed="rId2"/>
          <a:stretch>
            <a:fillRect/>
          </a:stretch>
        </p:blipFill>
        <p:spPr>
          <a:xfrm>
            <a:off x="1759688" y="2133600"/>
            <a:ext cx="11111023" cy="5334000"/>
          </a:xfrm>
          <a:prstGeom prst="rect">
            <a:avLst/>
          </a:prstGeom>
        </p:spPr>
      </p:pic>
      <p:sp>
        <p:nvSpPr>
          <p:cNvPr id="5" name="TextBox 4">
            <a:extLst>
              <a:ext uri="{FF2B5EF4-FFF2-40B4-BE49-F238E27FC236}">
                <a16:creationId xmlns:a16="http://schemas.microsoft.com/office/drawing/2014/main" id="{C8F588F1-1D12-AF40-66CB-1302A86F07DF}"/>
              </a:ext>
            </a:extLst>
          </p:cNvPr>
          <p:cNvSpPr txBox="1"/>
          <p:nvPr/>
        </p:nvSpPr>
        <p:spPr>
          <a:xfrm>
            <a:off x="2343149" y="457200"/>
            <a:ext cx="9944101" cy="1384995"/>
          </a:xfrm>
          <a:prstGeom prst="rect">
            <a:avLst/>
          </a:prstGeom>
          <a:noFill/>
        </p:spPr>
        <p:txBody>
          <a:bodyPr wrap="square">
            <a:spAutoFit/>
          </a:bodyPr>
          <a:lstStyle/>
          <a:p>
            <a:r>
              <a:rPr lang="en-US" sz="2800" b="1">
                <a:latin typeface="Lub Dub Medium" panose="020B0603030403020204" pitchFamily="34" charset="0"/>
              </a:rPr>
              <a:t>Figure 20. The Frequency of Surveillance Imaging of Abdominal Aortic Aneurysms Based on Current Aortic Diameter.</a:t>
            </a:r>
          </a:p>
        </p:txBody>
      </p:sp>
    </p:spTree>
    <p:extLst>
      <p:ext uri="{BB962C8B-B14F-4D97-AF65-F5344CB8AC3E}">
        <p14:creationId xmlns:p14="http://schemas.microsoft.com/office/powerpoint/2010/main" val="3764893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2B888-FD60-CB7D-6878-15A30CF2F050}"/>
              </a:ext>
            </a:extLst>
          </p:cNvPr>
          <p:cNvSpPr>
            <a:spLocks noGrp="1"/>
          </p:cNvSpPr>
          <p:nvPr>
            <p:ph type="sldNum" sz="quarter" idx="4"/>
          </p:nvPr>
        </p:nvSpPr>
        <p:spPr/>
        <p:txBody>
          <a:bodyPr/>
          <a:lstStyle/>
          <a:p>
            <a:fld id="{01CD3B2E-BC1C-6C4D-9D91-A67B950EE325}" type="slidenum">
              <a:rPr lang="en-US" smtClean="0"/>
              <a:pPr/>
              <a:t>98</a:t>
            </a:fld>
            <a:endParaRPr lang="en-US"/>
          </a:p>
        </p:txBody>
      </p:sp>
      <p:sp>
        <p:nvSpPr>
          <p:cNvPr id="3" name="TextBox 2">
            <a:extLst>
              <a:ext uri="{FF2B5EF4-FFF2-40B4-BE49-F238E27FC236}">
                <a16:creationId xmlns:a16="http://schemas.microsoft.com/office/drawing/2014/main" id="{FB06C2CA-AD14-93A9-90D7-DD92E5BC89A7}"/>
              </a:ext>
            </a:extLst>
          </p:cNvPr>
          <p:cNvSpPr txBox="1"/>
          <p:nvPr/>
        </p:nvSpPr>
        <p:spPr>
          <a:xfrm>
            <a:off x="2898594" y="457200"/>
            <a:ext cx="8833212" cy="1200329"/>
          </a:xfrm>
          <a:prstGeom prst="rect">
            <a:avLst/>
          </a:prstGeom>
          <a:noFill/>
        </p:spPr>
        <p:txBody>
          <a:bodyPr wrap="square">
            <a:spAutoFit/>
          </a:bodyPr>
          <a:lstStyle/>
          <a:p>
            <a:r>
              <a:rPr lang="en-US" sz="3600" b="1" dirty="0">
                <a:latin typeface="Lub Dub Medium" panose="020B0603030403020204" pitchFamily="34" charset="0"/>
              </a:rPr>
              <a:t>Surgery for Sporadic Aneurysms of the Aortic Root and Ascending Aorta</a:t>
            </a:r>
          </a:p>
        </p:txBody>
      </p:sp>
      <p:graphicFrame>
        <p:nvGraphicFramePr>
          <p:cNvPr id="2" name="Table 1">
            <a:extLst>
              <a:ext uri="{FF2B5EF4-FFF2-40B4-BE49-F238E27FC236}">
                <a16:creationId xmlns:a16="http://schemas.microsoft.com/office/drawing/2014/main" id="{674E97B0-9DBB-C8B7-9ED1-640C95BFA012}"/>
              </a:ext>
            </a:extLst>
          </p:cNvPr>
          <p:cNvGraphicFramePr>
            <a:graphicFrameLocks noGrp="1"/>
          </p:cNvGraphicFramePr>
          <p:nvPr>
            <p:extLst>
              <p:ext uri="{D42A27DB-BD31-4B8C-83A1-F6EECF244321}">
                <p14:modId xmlns:p14="http://schemas.microsoft.com/office/powerpoint/2010/main" val="971251809"/>
              </p:ext>
            </p:extLst>
          </p:nvPr>
        </p:nvGraphicFramePr>
        <p:xfrm>
          <a:off x="1684337" y="2057400"/>
          <a:ext cx="11261723" cy="5114925"/>
        </p:xfrm>
        <a:graphic>
          <a:graphicData uri="http://schemas.openxmlformats.org/drawingml/2006/table">
            <a:tbl>
              <a:tblPr firstRow="1" firstCol="1" bandRow="1"/>
              <a:tblGrid>
                <a:gridCol w="851386">
                  <a:extLst>
                    <a:ext uri="{9D8B030D-6E8A-4147-A177-3AD203B41FA5}">
                      <a16:colId xmlns:a16="http://schemas.microsoft.com/office/drawing/2014/main" val="894646216"/>
                    </a:ext>
                  </a:extLst>
                </a:gridCol>
                <a:gridCol w="914400">
                  <a:extLst>
                    <a:ext uri="{9D8B030D-6E8A-4147-A177-3AD203B41FA5}">
                      <a16:colId xmlns:a16="http://schemas.microsoft.com/office/drawing/2014/main" val="1516720479"/>
                    </a:ext>
                  </a:extLst>
                </a:gridCol>
                <a:gridCol w="9495937">
                  <a:extLst>
                    <a:ext uri="{9D8B030D-6E8A-4147-A177-3AD203B41FA5}">
                      <a16:colId xmlns:a16="http://schemas.microsoft.com/office/drawing/2014/main" val="177648153"/>
                    </a:ext>
                  </a:extLst>
                </a:gridCol>
              </a:tblGrid>
              <a:tr h="123122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Surgery for Sporadic Aneurysms of the Aortic Root and Ascending Aorta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4905183"/>
                  </a:ext>
                </a:extLst>
              </a:tr>
              <a:tr h="56486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699603"/>
                  </a:ext>
                </a:extLst>
              </a:tr>
              <a:tr h="9396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aneurysms of the aortic root and ascending aorta who have symptoms attributable to the aneurysm, surgery is indicated.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57581"/>
                  </a:ext>
                </a:extLst>
              </a:tr>
              <a:tr h="9396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aneurysms of the aortic root or ascending aorta who have a maximum diameter of ≥5.5 cm, surgery is indicated.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241788"/>
                  </a:ext>
                </a:extLst>
              </a:tr>
              <a:tr h="143946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an aneurysm of the aortic root or ascending aorta of &lt;5.5 cm, whose growth rate confirmed by tomographic imaging is ≥0.3 cm/y in 2 consecutive years, or ≥0.5 cm in 1 year, surgery is indicated.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08554"/>
                  </a:ext>
                </a:extLst>
              </a:tr>
            </a:tbl>
          </a:graphicData>
        </a:graphic>
      </p:graphicFrame>
    </p:spTree>
    <p:extLst>
      <p:ext uri="{BB962C8B-B14F-4D97-AF65-F5344CB8AC3E}">
        <p14:creationId xmlns:p14="http://schemas.microsoft.com/office/powerpoint/2010/main" val="3114670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ACA15-AF67-E423-ACBD-292E0B973B59}"/>
              </a:ext>
            </a:extLst>
          </p:cNvPr>
          <p:cNvSpPr>
            <a:spLocks noGrp="1"/>
          </p:cNvSpPr>
          <p:nvPr>
            <p:ph type="sldNum" sz="quarter" idx="4"/>
          </p:nvPr>
        </p:nvSpPr>
        <p:spPr/>
        <p:txBody>
          <a:bodyPr/>
          <a:lstStyle/>
          <a:p>
            <a:fld id="{01CD3B2E-BC1C-6C4D-9D91-A67B950EE325}" type="slidenum">
              <a:rPr lang="en-US" smtClean="0"/>
              <a:pPr/>
              <a:t>99</a:t>
            </a:fld>
            <a:endParaRPr lang="en-US"/>
          </a:p>
        </p:txBody>
      </p:sp>
      <p:sp>
        <p:nvSpPr>
          <p:cNvPr id="3" name="TextBox 2">
            <a:extLst>
              <a:ext uri="{FF2B5EF4-FFF2-40B4-BE49-F238E27FC236}">
                <a16:creationId xmlns:a16="http://schemas.microsoft.com/office/drawing/2014/main" id="{18A9BD57-77F1-3F37-50F1-DA60503EBB0B}"/>
              </a:ext>
            </a:extLst>
          </p:cNvPr>
          <p:cNvSpPr txBox="1"/>
          <p:nvPr/>
        </p:nvSpPr>
        <p:spPr>
          <a:xfrm>
            <a:off x="2820895" y="135434"/>
            <a:ext cx="8988606" cy="1200329"/>
          </a:xfrm>
          <a:prstGeom prst="rect">
            <a:avLst/>
          </a:prstGeom>
          <a:noFill/>
        </p:spPr>
        <p:txBody>
          <a:bodyPr wrap="square">
            <a:spAutoFit/>
          </a:bodyPr>
          <a:lstStyle/>
          <a:p>
            <a:r>
              <a:rPr lang="en-US" sz="3600" b="1" dirty="0">
                <a:latin typeface="Lub Dub Medium" panose="020B0603030403020204" pitchFamily="34" charset="0"/>
              </a:rPr>
              <a:t>Surgery for Sporadic Aneurysms of the Aortic Root and Ascending Aorta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2D1E5D3D-EFA8-E73A-E650-2B521BF0C55E}"/>
              </a:ext>
            </a:extLst>
          </p:cNvPr>
          <p:cNvGraphicFramePr>
            <a:graphicFrameLocks noGrp="1"/>
          </p:cNvGraphicFramePr>
          <p:nvPr>
            <p:extLst>
              <p:ext uri="{D42A27DB-BD31-4B8C-83A1-F6EECF244321}">
                <p14:modId xmlns:p14="http://schemas.microsoft.com/office/powerpoint/2010/main" val="1526699197"/>
              </p:ext>
            </p:extLst>
          </p:nvPr>
        </p:nvGraphicFramePr>
        <p:xfrm>
          <a:off x="1994220" y="1434436"/>
          <a:ext cx="10641956" cy="5990434"/>
        </p:xfrm>
        <a:graphic>
          <a:graphicData uri="http://schemas.openxmlformats.org/drawingml/2006/table">
            <a:tbl>
              <a:tblPr firstRow="1" firstCol="1" bandRow="1"/>
              <a:tblGrid>
                <a:gridCol w="804531">
                  <a:extLst>
                    <a:ext uri="{9D8B030D-6E8A-4147-A177-3AD203B41FA5}">
                      <a16:colId xmlns:a16="http://schemas.microsoft.com/office/drawing/2014/main" val="1611554202"/>
                    </a:ext>
                  </a:extLst>
                </a:gridCol>
                <a:gridCol w="1006382">
                  <a:extLst>
                    <a:ext uri="{9D8B030D-6E8A-4147-A177-3AD203B41FA5}">
                      <a16:colId xmlns:a16="http://schemas.microsoft.com/office/drawing/2014/main" val="3421758690"/>
                    </a:ext>
                  </a:extLst>
                </a:gridCol>
                <a:gridCol w="8831043">
                  <a:extLst>
                    <a:ext uri="{9D8B030D-6E8A-4147-A177-3AD203B41FA5}">
                      <a16:colId xmlns:a16="http://schemas.microsoft.com/office/drawing/2014/main" val="3261540208"/>
                    </a:ext>
                  </a:extLst>
                </a:gridCol>
              </a:tblGrid>
              <a:tr h="123309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aneurysms of the aortic root or ascending aorta who have a maximum diameter of ≥5.0 cm, surgery is reasonable when performed by experienced surgeons in a Multidisciplinary Aortic Team.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298824"/>
                  </a:ext>
                </a:extLst>
              </a:tr>
              <a:tr h="1149726">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repair or replacement of a tricuspid aortic valve who have a concomitant aneurysm of the ascending aorta with a maximum diameter of  ≥ 4.5 cm, ascending aortic replacement is reasonable when performed by experienced surgeons in a Multidisciplinary Aortic Team.</a:t>
                      </a:r>
                    </a:p>
                    <a:p>
                      <a:pPr marL="342900" marR="0" lvl="0" indent="-342900">
                        <a:lnSpc>
                          <a:spcPct val="150000"/>
                        </a:lnSpc>
                        <a:spcBef>
                          <a:spcPts val="0"/>
                        </a:spcBef>
                        <a:spcAft>
                          <a:spcPts val="0"/>
                        </a:spcAft>
                        <a:buSzPct val="100000"/>
                        <a:buFont typeface="+mj-lt"/>
                        <a:buAutoNum type="arabicPeriod" startAt="5"/>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2000243"/>
                  </a:ext>
                </a:extLst>
              </a:tr>
              <a:tr h="1233092">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85ADD1"/>
                    </a:solidFill>
                  </a:tcPr>
                </a:tc>
                <a:tc>
                  <a:txBody>
                    <a:bodyPr/>
                    <a:lstStyle/>
                    <a:p>
                      <a:pPr marL="347663" marR="0" indent="0">
                        <a:lnSpc>
                          <a:spcPct val="150000"/>
                        </a:lnSpc>
                        <a:spcBef>
                          <a:spcPts val="0"/>
                        </a:spcBef>
                        <a:spcAft>
                          <a:spcPts val="0"/>
                        </a:spcAft>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patients undergoing repair or replacement of a tricuspid aortic valve who have a concomitant aneurysm of the ascending aorta with a maximum diameter of ≥5.0 cm, ascending aortic replacement is reasonable.</a:t>
                      </a:r>
                    </a:p>
                    <a:p>
                      <a:pPr marL="347663" marR="0" indent="0">
                        <a:lnSpc>
                          <a:spcPct val="15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841012057"/>
                  </a:ext>
                </a:extLst>
              </a:tr>
              <a:tr h="123309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9F0"/>
                    </a:solidFill>
                  </a:tcPr>
                </a:tc>
                <a:tc>
                  <a:txBody>
                    <a:bodyPr/>
                    <a:lstStyle/>
                    <a:p>
                      <a:pPr marL="347663" marR="0" indent="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cardiac surgery for indications other than aortic valve repair or replacement who have a concomitant aneurysm of ascending aorta with a maximum diameter of ≥5.0 cm, ascending aortic replacement may be reasonable.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061845"/>
                  </a:ext>
                </a:extLst>
              </a:tr>
            </a:tbl>
          </a:graphicData>
        </a:graphic>
      </p:graphicFrame>
    </p:spTree>
    <p:extLst>
      <p:ext uri="{BB962C8B-B14F-4D97-AF65-F5344CB8AC3E}">
        <p14:creationId xmlns:p14="http://schemas.microsoft.com/office/powerpoint/2010/main" val="281749933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4" ma:contentTypeDescription="Create a new document." ma:contentTypeScope="" ma:versionID="3dba53810f354615011e69fba12092c0">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cb266b69a767ab23f4f45a4ab3d5171e"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306c4c-2328-4860-97b9-6899fa44d374">
      <Terms xmlns="http://schemas.microsoft.com/office/infopath/2007/PartnerControls"/>
    </lcf76f155ced4ddcb4097134ff3c332f>
    <TaxCatchAll xmlns="f60b0d17-2e91-4fd4-b11f-56b20494001a" xsi:nil="true"/>
  </documentManagement>
</p:properties>
</file>

<file path=customXml/itemProps1.xml><?xml version="1.0" encoding="utf-8"?>
<ds:datastoreItem xmlns:ds="http://schemas.openxmlformats.org/officeDocument/2006/customXml" ds:itemID="{8B06E508-4E8F-4470-A038-6232A3553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06c4c-2328-4860-97b9-6899fa44d374"/>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BE80DD31-0EB4-468C-A389-0ED885791036}">
  <ds:schemaRefs>
    <ds:schemaRef ds:uri="38306c4c-2328-4860-97b9-6899fa44d374"/>
    <ds:schemaRef ds:uri="f60b0d17-2e91-4fd4-b11f-56b2049400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80</TotalTime>
  <Words>19710</Words>
  <Application>Microsoft Office PowerPoint</Application>
  <PresentationFormat>Custom</PresentationFormat>
  <Paragraphs>2418</Paragraphs>
  <Slides>221</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221</vt:i4>
      </vt:variant>
    </vt:vector>
  </HeadingPairs>
  <TitlesOfParts>
    <vt:vector size="237" baseType="lpstr">
      <vt:lpstr>Arial</vt:lpstr>
      <vt:lpstr>Calibri</vt:lpstr>
      <vt:lpstr>Calibri Light</vt:lpstr>
      <vt:lpstr>Hypatia Sans Pro Semibold</vt:lpstr>
      <vt:lpstr>Lub Dub Heavy</vt:lpstr>
      <vt:lpstr>Lub Dub Medium</vt:lpstr>
      <vt:lpstr>Segoe UI</vt:lpstr>
      <vt:lpstr>Symbol</vt:lpstr>
      <vt:lpstr>Times New Roman</vt:lpstr>
      <vt:lpstr>Title Slides</vt:lpstr>
      <vt:lpstr>Transition Slides</vt:lpstr>
      <vt:lpstr>Simple Slides</vt:lpstr>
      <vt:lpstr>Photo Slides</vt:lpstr>
      <vt:lpstr>Split Content</vt:lpstr>
      <vt:lpstr>Image Right</vt:lpstr>
      <vt:lpstr>Closing Slides</vt:lpstr>
      <vt:lpstr>2022 ACC/AHA Guideline for the Diagnosis and Management of Aortic Disease</vt:lpstr>
      <vt:lpstr>Citation</vt:lpstr>
      <vt:lpstr>2022 Writing Committee Members*</vt:lpstr>
      <vt:lpstr>PowerPoint Presentation</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Table 2. Applying American College of Cardiology/American Heart Association Class of Recommendation and Level of Evidence to Clinical Strategies, Interventions, Treatments, or Diagnostic Testing in Patient Care* (Updated May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Morgane Cibotti-Sun</cp:lastModifiedBy>
  <cp:revision>149</cp:revision>
  <dcterms:created xsi:type="dcterms:W3CDTF">2020-01-10T22:06:40Z</dcterms:created>
  <dcterms:modified xsi:type="dcterms:W3CDTF">2022-10-31T14:12:35Z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MediaServiceImageTags">
    <vt:lpwstr/>
  </property>
</Properties>
</file>