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27"/>
  </p:notesMasterIdLst>
  <p:handoutMasterIdLst>
    <p:handoutMasterId r:id="rId28"/>
  </p:handoutMasterIdLst>
  <p:sldIdLst>
    <p:sldId id="544" r:id="rId5"/>
    <p:sldId id="587" r:id="rId6"/>
    <p:sldId id="585" r:id="rId7"/>
    <p:sldId id="547" r:id="rId8"/>
    <p:sldId id="551" r:id="rId9"/>
    <p:sldId id="552" r:id="rId10"/>
    <p:sldId id="553" r:id="rId11"/>
    <p:sldId id="556" r:id="rId12"/>
    <p:sldId id="557" r:id="rId13"/>
    <p:sldId id="559" r:id="rId14"/>
    <p:sldId id="560" r:id="rId15"/>
    <p:sldId id="562" r:id="rId16"/>
    <p:sldId id="550" r:id="rId17"/>
    <p:sldId id="590" r:id="rId18"/>
    <p:sldId id="565" r:id="rId19"/>
    <p:sldId id="566" r:id="rId20"/>
    <p:sldId id="567" r:id="rId21"/>
    <p:sldId id="592" r:id="rId22"/>
    <p:sldId id="588" r:id="rId23"/>
    <p:sldId id="572" r:id="rId24"/>
    <p:sldId id="577" r:id="rId25"/>
    <p:sldId id="591" r:id="rId26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tting Started" id="{90F4E65E-E2C6-47D0-A2AB-218B397585F1}">
          <p14:sldIdLst>
            <p14:sldId id="544"/>
            <p14:sldId id="587"/>
            <p14:sldId id="585"/>
            <p14:sldId id="547"/>
            <p14:sldId id="551"/>
            <p14:sldId id="552"/>
            <p14:sldId id="553"/>
            <p14:sldId id="556"/>
            <p14:sldId id="557"/>
            <p14:sldId id="559"/>
            <p14:sldId id="560"/>
            <p14:sldId id="562"/>
            <p14:sldId id="550"/>
            <p14:sldId id="590"/>
            <p14:sldId id="565"/>
            <p14:sldId id="566"/>
            <p14:sldId id="567"/>
            <p14:sldId id="592"/>
            <p14:sldId id="588"/>
            <p14:sldId id="572"/>
            <p14:sldId id="577"/>
            <p14:sldId id="591"/>
          </p14:sldIdLst>
        </p14:section>
        <p14:section name="Corporate-Specific Layouts" id="{76B9D61F-39FA-4ABB-9E7F-6320D4BABE9B}">
          <p14:sldIdLst/>
        </p14:section>
        <p14:section name="Research-Specific Layouts" id="{A0F62E4B-3623-4EE9-B6E2-88E17A83112D}">
          <p14:sldIdLst/>
        </p14:section>
        <p14:section name="Common Layouts" id="{5E2E7FB0-FDAC-4AC0-AA01-E5AEDA4735E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0EA"/>
    <a:srgbClr val="ECF0F5"/>
    <a:srgbClr val="BB0000"/>
    <a:srgbClr val="BBFFFF"/>
    <a:srgbClr val="EBECED"/>
    <a:srgbClr val="FF0000"/>
    <a:srgbClr val="A3A3A3"/>
    <a:srgbClr val="CC6600"/>
    <a:srgbClr val="FF9900"/>
    <a:srgbClr val="C9D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 autoAdjust="0"/>
    <p:restoredTop sz="93868" autoAdjust="0"/>
  </p:normalViewPr>
  <p:slideViewPr>
    <p:cSldViewPr snapToGrid="0">
      <p:cViewPr>
        <p:scale>
          <a:sx n="110" d="100"/>
          <a:sy n="110" d="100"/>
        </p:scale>
        <p:origin x="-1216" y="-176"/>
      </p:cViewPr>
      <p:guideLst>
        <p:guide orient="horz" pos="200"/>
        <p:guide orient="horz" pos="673"/>
        <p:guide pos="2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26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tags" Target="tags/tag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D689A7-67E1-40D2-80C6-FED77FBC7DB5}" type="datetimeFigureOut">
              <a:rPr lang="en-US"/>
              <a:pPr>
                <a:defRPr/>
              </a:pPr>
              <a:t>3/13/15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18655D-0E62-44EA-BB77-24E9B9958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99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F5F3C3-0483-4F26-8C1F-CF3442334E6D}" type="datetimeFigureOut">
              <a:rPr lang="en-US"/>
              <a:pPr>
                <a:defRPr/>
              </a:pPr>
              <a:t>3/13/15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E37552-27B9-4AE5-9BA7-1996636E8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53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ヒラギノ角ゴ Pro W3" charset="-128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9" tIns="45680" rIns="91359" bIns="45680" anchor="b"/>
          <a:lstStyle/>
          <a:p>
            <a:pPr algn="r" defTabSz="914400" eaLnBrk="0" hangingPunct="0"/>
            <a:fld id="{88FB414E-2175-4EBB-A7C0-C85FA86FB321}" type="slidenum">
              <a:rPr lang="en-US" sz="1200">
                <a:solidFill>
                  <a:srgbClr val="000000"/>
                </a:solidFill>
                <a:latin typeface="Arial" pitchFamily="34" charset="0"/>
                <a:ea typeface="ヒラギノ角ゴ Pro W3" charset="-128"/>
                <a:cs typeface="+mn-cs"/>
              </a:rPr>
              <a:pPr algn="r" defTabSz="914400" eaLnBrk="0" hangingPunct="0"/>
              <a:t>3</a:t>
            </a:fld>
            <a:endParaRPr lang="en-US" sz="1200">
              <a:solidFill>
                <a:srgbClr val="000000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D2EE6-6A39-43FA-A57D-21D5910F6A2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7388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3238" tIns="41620" rIns="83238" bIns="4162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D2EE6-6A39-43FA-A57D-21D5910F6A2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7388"/>
            <a:ext cx="6096000" cy="34290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83238" tIns="41620" rIns="83238" bIns="4162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Title Hoz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Work\MyFiles\Private Work Related Docs\Client_File_Backups\OSUMC\2013 Rebrand Templates\06-10-2013 Rebrand Templates\CorpTitle_Widescreen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2571750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3271568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412298" y="4476751"/>
            <a:ext cx="2592905" cy="372431"/>
            <a:chOff x="487363" y="2840038"/>
            <a:chExt cx="8167687" cy="1173162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08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0" y="110477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7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5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4296" y="1975948"/>
            <a:ext cx="6966858" cy="594122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6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0" y="110477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659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93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771901" y="652462"/>
            <a:ext cx="4940299" cy="354091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28625" y="678656"/>
            <a:ext cx="31813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algn="r" defTabSz="914400" rtl="0" eaLnBrk="1" latinLnBrk="0" hangingPunct="1">
              <a:lnSpc>
                <a:spcPct val="85000"/>
              </a:lnSpc>
              <a:defRPr lang="en-US" sz="3400" b="1" kern="1200" dirty="0">
                <a:ln w="317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787DCE5C-D191-4037-823F-C1DD70E97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ntent,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17500"/>
            <a:ext cx="3976577" cy="62376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5138" y="1068388"/>
            <a:ext cx="3949012" cy="388437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90D5EC4B-24DC-495A-8D58-FF90D5187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2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ntent,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891323" y="317500"/>
            <a:ext cx="3960062" cy="62376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912251" y="1068388"/>
            <a:ext cx="3932611" cy="370164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90D5EC4B-24DC-495A-8D58-FF90D51872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8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tate Title Ver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288970" y="547011"/>
            <a:ext cx="4474030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8970" y="1260934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6055753" y="4555881"/>
            <a:ext cx="1880550" cy="270112"/>
            <a:chOff x="487363" y="2840038"/>
            <a:chExt cx="8167687" cy="1173162"/>
          </a:xfrm>
        </p:grpSpPr>
        <p:sp>
          <p:nvSpPr>
            <p:cNvPr id="2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2504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6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Content, Phot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112477"/>
            <a:ext cx="2764302" cy="1305351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3418449" y="3112477"/>
            <a:ext cx="5293751" cy="1646657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44"/>
          <p:cNvSpPr>
            <a:spLocks noGrp="1"/>
          </p:cNvSpPr>
          <p:nvPr userDrawn="1"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7400800F-6717-4201-B242-8F4B626712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VRX01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9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Non C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3"/>
          <p:cNvSpPr>
            <a:spLocks noGrp="1"/>
          </p:cNvSpPr>
          <p:nvPr>
            <p:ph type="title"/>
          </p:nvPr>
        </p:nvSpPr>
        <p:spPr>
          <a:xfrm>
            <a:off x="233781" y="92606"/>
            <a:ext cx="8229600" cy="321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71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6939" y="4927998"/>
            <a:ext cx="269875" cy="191690"/>
          </a:xfrm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fld id="{64F63F88-594B-464C-9CE5-E3CC9F6C9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Hoz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son\Documents\Work\Client_File_Backups\OSUMC\2013 Rebrand Templates\06-10-2013 Rebrand Templates\ResearchTitle_Horz_W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426029" y="2828059"/>
            <a:ext cx="6335486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54785" y="3527877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3412298" y="4476751"/>
            <a:ext cx="2592905" cy="372431"/>
            <a:chOff x="487363" y="2840038"/>
            <a:chExt cx="8167687" cy="1173162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350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earch Title Ver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Jason\Documents\Work\Client_File_Backups\OSUMC\2013 Rebrand Templates\06-10-2013 Rebrand Templates\ResearchTitleVert_W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18789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288970" y="547011"/>
            <a:ext cx="4474030" cy="6904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8970" y="1260934"/>
            <a:ext cx="3877974" cy="3214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6055753" y="4555881"/>
            <a:ext cx="1880550" cy="270112"/>
            <a:chOff x="487363" y="2840038"/>
            <a:chExt cx="8167687" cy="1173162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80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search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son\Documents\Work\Client_File_Backups\OSUMC\2013 Rebrand Templates\06-10-2013 Rebrand Templates\researchAgend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379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1314340" y="1251484"/>
            <a:ext cx="3107267" cy="1275165"/>
          </a:xfrm>
          <a:prstGeom prst="rect">
            <a:avLst/>
          </a:prstGeom>
          <a:noFill/>
        </p:spPr>
        <p:txBody>
          <a:bodyPr bIns="91440" rtlCol="0" anchor="t" anchorCtr="0">
            <a:noAutofit/>
          </a:bodyPr>
          <a:lstStyle>
            <a:lvl1pPr algn="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855640" y="1251484"/>
            <a:ext cx="3873494" cy="32480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/>
            </a:lvl1pPr>
            <a:lvl2pPr marL="457200" indent="0">
              <a:spcBef>
                <a:spcPts val="600"/>
              </a:spcBef>
              <a:buNone/>
              <a:defRPr sz="2200"/>
            </a:lvl2pPr>
            <a:lvl3pPr marL="914400" indent="0">
              <a:spcBef>
                <a:spcPts val="600"/>
              </a:spcBef>
              <a:buNone/>
              <a:defRPr sz="22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1322276" y="2588338"/>
            <a:ext cx="3099330" cy="5921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18288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en-US" sz="2000" b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3200" smtClean="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lang="en-US" sz="3200" smtClean="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lang="en-US" sz="3200" smtClean="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lang="en-US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166120" y="509576"/>
            <a:ext cx="2192286" cy="314888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46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08874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066987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0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10275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068388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white">
          <a:xfrm>
            <a:off x="6528392" y="4529470"/>
            <a:ext cx="2541181" cy="4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57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 - No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08874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066987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134001" y="4668281"/>
            <a:ext cx="1867203" cy="2681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933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Content- No Leaves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-1588" y="1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1588" y="5037535"/>
            <a:ext cx="9145588" cy="107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310275"/>
            <a:ext cx="8229600" cy="59412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068388"/>
            <a:ext cx="8255000" cy="3248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4"/>
          <p:cNvSpPr>
            <a:spLocks noGrp="1"/>
          </p:cNvSpPr>
          <p:nvPr>
            <p:ph type="sldNum" sz="quarter" idx="12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US" smtClean="0"/>
            </a:lvl1pPr>
          </a:lstStyle>
          <a:p>
            <a:fld id="{F44216FD-6AB8-4CAA-AE87-D3440EC6B7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726514" y="4713140"/>
            <a:ext cx="2240825" cy="241395"/>
            <a:chOff x="487363" y="2840038"/>
            <a:chExt cx="8167687" cy="1173162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 bwMode="white">
          <a:xfrm>
            <a:off x="6528392" y="4529470"/>
            <a:ext cx="2541181" cy="486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8969"/>
          <a:stretch/>
        </p:blipFill>
        <p:spPr bwMode="auto">
          <a:xfrm>
            <a:off x="0" y="93225"/>
            <a:ext cx="8882743" cy="174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5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542925" y="4834533"/>
            <a:ext cx="2133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ker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Title Placeholder 43"/>
          <p:cNvSpPr>
            <a:spLocks noGrp="1"/>
          </p:cNvSpPr>
          <p:nvPr userDrawn="1">
            <p:ph type="title"/>
          </p:nvPr>
        </p:nvSpPr>
        <p:spPr bwMode="auto">
          <a:xfrm>
            <a:off x="457200" y="309175"/>
            <a:ext cx="8229600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5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925" y="4839892"/>
            <a:ext cx="482600" cy="1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69C68D7-4E82-4AD4-B701-D735FC9E4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09" name="Text Placeholder 49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068388"/>
            <a:ext cx="822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9145588" cy="101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5040816"/>
            <a:ext cx="9145588" cy="101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134001" y="4668281"/>
            <a:ext cx="1867203" cy="268195"/>
            <a:chOff x="487363" y="2840038"/>
            <a:chExt cx="8167687" cy="1173162"/>
          </a:xfrm>
        </p:grpSpPr>
        <p:sp>
          <p:nvSpPr>
            <p:cNvPr id="1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487363" y="2843213"/>
              <a:ext cx="8167687" cy="116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/>
            <p:cNvSpPr>
              <a:spLocks noEditPoints="1"/>
            </p:cNvSpPr>
            <p:nvPr userDrawn="1"/>
          </p:nvSpPr>
          <p:spPr bwMode="auto">
            <a:xfrm>
              <a:off x="531813" y="2892425"/>
              <a:ext cx="803275" cy="1068387"/>
            </a:xfrm>
            <a:custGeom>
              <a:avLst/>
              <a:gdLst>
                <a:gd name="T0" fmla="*/ 126 w 506"/>
                <a:gd name="T1" fmla="*/ 172 h 673"/>
                <a:gd name="T2" fmla="*/ 175 w 506"/>
                <a:gd name="T3" fmla="*/ 125 h 673"/>
                <a:gd name="T4" fmla="*/ 333 w 506"/>
                <a:gd name="T5" fmla="*/ 125 h 673"/>
                <a:gd name="T6" fmla="*/ 383 w 506"/>
                <a:gd name="T7" fmla="*/ 172 h 673"/>
                <a:gd name="T8" fmla="*/ 383 w 506"/>
                <a:gd name="T9" fmla="*/ 500 h 673"/>
                <a:gd name="T10" fmla="*/ 333 w 506"/>
                <a:gd name="T11" fmla="*/ 548 h 673"/>
                <a:gd name="T12" fmla="*/ 175 w 506"/>
                <a:gd name="T13" fmla="*/ 548 h 673"/>
                <a:gd name="T14" fmla="*/ 126 w 506"/>
                <a:gd name="T15" fmla="*/ 500 h 673"/>
                <a:gd name="T16" fmla="*/ 126 w 506"/>
                <a:gd name="T17" fmla="*/ 172 h 673"/>
                <a:gd name="T18" fmla="*/ 126 w 506"/>
                <a:gd name="T19" fmla="*/ 172 h 673"/>
                <a:gd name="T20" fmla="*/ 506 w 506"/>
                <a:gd name="T21" fmla="*/ 120 h 673"/>
                <a:gd name="T22" fmla="*/ 385 w 506"/>
                <a:gd name="T23" fmla="*/ 0 h 673"/>
                <a:gd name="T24" fmla="*/ 123 w 506"/>
                <a:gd name="T25" fmla="*/ 0 h 673"/>
                <a:gd name="T26" fmla="*/ 0 w 506"/>
                <a:gd name="T27" fmla="*/ 120 h 673"/>
                <a:gd name="T28" fmla="*/ 0 w 506"/>
                <a:gd name="T29" fmla="*/ 552 h 673"/>
                <a:gd name="T30" fmla="*/ 123 w 506"/>
                <a:gd name="T31" fmla="*/ 673 h 673"/>
                <a:gd name="T32" fmla="*/ 385 w 506"/>
                <a:gd name="T33" fmla="*/ 673 h 673"/>
                <a:gd name="T34" fmla="*/ 506 w 506"/>
                <a:gd name="T35" fmla="*/ 552 h 673"/>
                <a:gd name="T36" fmla="*/ 506 w 506"/>
                <a:gd name="T37" fmla="*/ 120 h 673"/>
                <a:gd name="T38" fmla="*/ 506 w 506"/>
                <a:gd name="T39" fmla="*/ 1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673">
                  <a:moveTo>
                    <a:pt x="126" y="172"/>
                  </a:moveTo>
                  <a:lnTo>
                    <a:pt x="175" y="125"/>
                  </a:lnTo>
                  <a:lnTo>
                    <a:pt x="333" y="125"/>
                  </a:lnTo>
                  <a:lnTo>
                    <a:pt x="383" y="172"/>
                  </a:lnTo>
                  <a:lnTo>
                    <a:pt x="383" y="500"/>
                  </a:lnTo>
                  <a:lnTo>
                    <a:pt x="333" y="548"/>
                  </a:lnTo>
                  <a:lnTo>
                    <a:pt x="175" y="548"/>
                  </a:lnTo>
                  <a:lnTo>
                    <a:pt x="126" y="500"/>
                  </a:lnTo>
                  <a:lnTo>
                    <a:pt x="126" y="172"/>
                  </a:lnTo>
                  <a:lnTo>
                    <a:pt x="126" y="172"/>
                  </a:lnTo>
                  <a:close/>
                  <a:moveTo>
                    <a:pt x="506" y="120"/>
                  </a:moveTo>
                  <a:lnTo>
                    <a:pt x="385" y="0"/>
                  </a:lnTo>
                  <a:lnTo>
                    <a:pt x="123" y="0"/>
                  </a:lnTo>
                  <a:lnTo>
                    <a:pt x="0" y="120"/>
                  </a:lnTo>
                  <a:lnTo>
                    <a:pt x="0" y="552"/>
                  </a:lnTo>
                  <a:lnTo>
                    <a:pt x="123" y="673"/>
                  </a:lnTo>
                  <a:lnTo>
                    <a:pt x="385" y="673"/>
                  </a:lnTo>
                  <a:lnTo>
                    <a:pt x="506" y="552"/>
                  </a:lnTo>
                  <a:lnTo>
                    <a:pt x="506" y="120"/>
                  </a:lnTo>
                  <a:lnTo>
                    <a:pt x="506" y="120"/>
                  </a:lnTo>
                  <a:close/>
                </a:path>
              </a:pathLst>
            </a:custGeom>
            <a:solidFill>
              <a:srgbClr val="B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487363" y="2840038"/>
              <a:ext cx="8167687" cy="1169989"/>
            </a:xfrm>
            <a:custGeom>
              <a:avLst/>
              <a:gdLst>
                <a:gd name="T0" fmla="*/ 397 w 2178"/>
                <a:gd name="T1" fmla="*/ 289 h 312"/>
                <a:gd name="T2" fmla="*/ 430 w 2178"/>
                <a:gd name="T3" fmla="*/ 253 h 312"/>
                <a:gd name="T4" fmla="*/ 493 w 2178"/>
                <a:gd name="T5" fmla="*/ 256 h 312"/>
                <a:gd name="T6" fmla="*/ 535 w 2178"/>
                <a:gd name="T7" fmla="*/ 289 h 312"/>
                <a:gd name="T8" fmla="*/ 608 w 2178"/>
                <a:gd name="T9" fmla="*/ 282 h 312"/>
                <a:gd name="T10" fmla="*/ 678 w 2178"/>
                <a:gd name="T11" fmla="*/ 225 h 312"/>
                <a:gd name="T12" fmla="*/ 660 w 2178"/>
                <a:gd name="T13" fmla="*/ 232 h 312"/>
                <a:gd name="T14" fmla="*/ 761 w 2178"/>
                <a:gd name="T15" fmla="*/ 289 h 312"/>
                <a:gd name="T16" fmla="*/ 814 w 2178"/>
                <a:gd name="T17" fmla="*/ 282 h 312"/>
                <a:gd name="T18" fmla="*/ 858 w 2178"/>
                <a:gd name="T19" fmla="*/ 225 h 312"/>
                <a:gd name="T20" fmla="*/ 923 w 2178"/>
                <a:gd name="T21" fmla="*/ 289 h 312"/>
                <a:gd name="T22" fmla="*/ 941 w 2178"/>
                <a:gd name="T23" fmla="*/ 257 h 312"/>
                <a:gd name="T24" fmla="*/ 1061 w 2178"/>
                <a:gd name="T25" fmla="*/ 289 h 312"/>
                <a:gd name="T26" fmla="*/ 1103 w 2178"/>
                <a:gd name="T27" fmla="*/ 282 h 312"/>
                <a:gd name="T28" fmla="*/ 1182 w 2178"/>
                <a:gd name="T29" fmla="*/ 277 h 312"/>
                <a:gd name="T30" fmla="*/ 1197 w 2178"/>
                <a:gd name="T31" fmla="*/ 232 h 312"/>
                <a:gd name="T32" fmla="*/ 1287 w 2178"/>
                <a:gd name="T33" fmla="*/ 289 h 312"/>
                <a:gd name="T34" fmla="*/ 1351 w 2178"/>
                <a:gd name="T35" fmla="*/ 225 h 312"/>
                <a:gd name="T36" fmla="*/ 1367 w 2178"/>
                <a:gd name="T37" fmla="*/ 232 h 312"/>
                <a:gd name="T38" fmla="*/ 1433 w 2178"/>
                <a:gd name="T39" fmla="*/ 264 h 312"/>
                <a:gd name="T40" fmla="*/ 59 w 2178"/>
                <a:gd name="T41" fmla="*/ 0 h 312"/>
                <a:gd name="T42" fmla="*/ 61 w 2178"/>
                <a:gd name="T43" fmla="*/ 307 h 312"/>
                <a:gd name="T44" fmla="*/ 150 w 2178"/>
                <a:gd name="T45" fmla="*/ 238 h 312"/>
                <a:gd name="T46" fmla="*/ 147 w 2178"/>
                <a:gd name="T47" fmla="*/ 80 h 312"/>
                <a:gd name="T48" fmla="*/ 1628 w 2178"/>
                <a:gd name="T49" fmla="*/ 46 h 312"/>
                <a:gd name="T50" fmla="*/ 1515 w 2178"/>
                <a:gd name="T51" fmla="*/ 107 h 312"/>
                <a:gd name="T52" fmla="*/ 1518 w 2178"/>
                <a:gd name="T53" fmla="*/ 39 h 312"/>
                <a:gd name="T54" fmla="*/ 1438 w 2178"/>
                <a:gd name="T55" fmla="*/ 117 h 312"/>
                <a:gd name="T56" fmla="*/ 1441 w 2178"/>
                <a:gd name="T57" fmla="*/ 107 h 312"/>
                <a:gd name="T58" fmla="*/ 1713 w 2178"/>
                <a:gd name="T59" fmla="*/ 48 h 312"/>
                <a:gd name="T60" fmla="*/ 1634 w 2178"/>
                <a:gd name="T61" fmla="*/ 46 h 312"/>
                <a:gd name="T62" fmla="*/ 1974 w 2178"/>
                <a:gd name="T63" fmla="*/ 107 h 312"/>
                <a:gd name="T64" fmla="*/ 2066 w 2178"/>
                <a:gd name="T65" fmla="*/ 109 h 312"/>
                <a:gd name="T66" fmla="*/ 2122 w 2178"/>
                <a:gd name="T67" fmla="*/ 82 h 312"/>
                <a:gd name="T68" fmla="*/ 2138 w 2178"/>
                <a:gd name="T69" fmla="*/ 39 h 312"/>
                <a:gd name="T70" fmla="*/ 1953 w 2178"/>
                <a:gd name="T71" fmla="*/ 94 h 312"/>
                <a:gd name="T72" fmla="*/ 1920 w 2178"/>
                <a:gd name="T73" fmla="*/ 107 h 312"/>
                <a:gd name="T74" fmla="*/ 1855 w 2178"/>
                <a:gd name="T75" fmla="*/ 98 h 312"/>
                <a:gd name="T76" fmla="*/ 1819 w 2178"/>
                <a:gd name="T77" fmla="*/ 48 h 312"/>
                <a:gd name="T78" fmla="*/ 1839 w 2178"/>
                <a:gd name="T79" fmla="*/ 73 h 312"/>
                <a:gd name="T80" fmla="*/ 1784 w 2178"/>
                <a:gd name="T81" fmla="*/ 61 h 312"/>
                <a:gd name="T82" fmla="*/ 1741 w 2178"/>
                <a:gd name="T83" fmla="*/ 48 h 312"/>
                <a:gd name="T84" fmla="*/ 1323 w 2178"/>
                <a:gd name="T85" fmla="*/ 80 h 312"/>
                <a:gd name="T86" fmla="*/ 1342 w 2178"/>
                <a:gd name="T87" fmla="*/ 39 h 312"/>
                <a:gd name="T88" fmla="*/ 557 w 2178"/>
                <a:gd name="T89" fmla="*/ 106 h 312"/>
                <a:gd name="T90" fmla="*/ 557 w 2178"/>
                <a:gd name="T91" fmla="*/ 49 h 312"/>
                <a:gd name="T92" fmla="*/ 566 w 2178"/>
                <a:gd name="T93" fmla="*/ 95 h 312"/>
                <a:gd name="T94" fmla="*/ 327 w 2178"/>
                <a:gd name="T95" fmla="*/ 28 h 312"/>
                <a:gd name="T96" fmla="*/ 399 w 2178"/>
                <a:gd name="T97" fmla="*/ 40 h 312"/>
                <a:gd name="T98" fmla="*/ 757 w 2178"/>
                <a:gd name="T99" fmla="*/ 109 h 312"/>
                <a:gd name="T100" fmla="*/ 768 w 2178"/>
                <a:gd name="T101" fmla="*/ 71 h 312"/>
                <a:gd name="T102" fmla="*/ 750 w 2178"/>
                <a:gd name="T103" fmla="*/ 116 h 312"/>
                <a:gd name="T104" fmla="*/ 480 w 2178"/>
                <a:gd name="T105" fmla="*/ 107 h 312"/>
                <a:gd name="T106" fmla="*/ 445 w 2178"/>
                <a:gd name="T107" fmla="*/ 39 h 312"/>
                <a:gd name="T108" fmla="*/ 1226 w 2178"/>
                <a:gd name="T109" fmla="*/ 107 h 312"/>
                <a:gd name="T110" fmla="*/ 1200 w 2178"/>
                <a:gd name="T111" fmla="*/ 39 h 312"/>
                <a:gd name="T112" fmla="*/ 1093 w 2178"/>
                <a:gd name="T113" fmla="*/ 107 h 312"/>
                <a:gd name="T114" fmla="*/ 1147 w 2178"/>
                <a:gd name="T115" fmla="*/ 116 h 312"/>
                <a:gd name="T116" fmla="*/ 1168 w 2178"/>
                <a:gd name="T117" fmla="*/ 39 h 312"/>
                <a:gd name="T118" fmla="*/ 1011 w 2178"/>
                <a:gd name="T119" fmla="*/ 27 h 312"/>
                <a:gd name="T120" fmla="*/ 984 w 2178"/>
                <a:gd name="T121" fmla="*/ 91 h 312"/>
                <a:gd name="T122" fmla="*/ 806 w 2178"/>
                <a:gd name="T123" fmla="*/ 46 h 312"/>
                <a:gd name="T124" fmla="*/ 890 w 2178"/>
                <a:gd name="T125" fmla="*/ 11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78" h="312">
                  <a:moveTo>
                    <a:pt x="393" y="278"/>
                  </a:moveTo>
                  <a:cubicBezTo>
                    <a:pt x="378" y="225"/>
                    <a:pt x="378" y="225"/>
                    <a:pt x="378" y="225"/>
                  </a:cubicBezTo>
                  <a:cubicBezTo>
                    <a:pt x="371" y="225"/>
                    <a:pt x="371" y="225"/>
                    <a:pt x="371" y="225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43" y="225"/>
                    <a:pt x="343" y="225"/>
                    <a:pt x="343" y="225"/>
                  </a:cubicBezTo>
                  <a:cubicBezTo>
                    <a:pt x="334" y="225"/>
                    <a:pt x="334" y="225"/>
                    <a:pt x="334" y="225"/>
                  </a:cubicBezTo>
                  <a:cubicBezTo>
                    <a:pt x="352" y="289"/>
                    <a:pt x="352" y="289"/>
                    <a:pt x="352" y="289"/>
                  </a:cubicBezTo>
                  <a:cubicBezTo>
                    <a:pt x="361" y="289"/>
                    <a:pt x="361" y="289"/>
                    <a:pt x="361" y="289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89" y="289"/>
                    <a:pt x="389" y="289"/>
                    <a:pt x="389" y="289"/>
                  </a:cubicBezTo>
                  <a:cubicBezTo>
                    <a:pt x="397" y="289"/>
                    <a:pt x="397" y="289"/>
                    <a:pt x="397" y="289"/>
                  </a:cubicBezTo>
                  <a:cubicBezTo>
                    <a:pt x="416" y="225"/>
                    <a:pt x="416" y="225"/>
                    <a:pt x="416" y="225"/>
                  </a:cubicBezTo>
                  <a:cubicBezTo>
                    <a:pt x="407" y="225"/>
                    <a:pt x="407" y="225"/>
                    <a:pt x="407" y="225"/>
                  </a:cubicBezTo>
                  <a:lnTo>
                    <a:pt x="393" y="278"/>
                  </a:lnTo>
                  <a:close/>
                  <a:moveTo>
                    <a:pt x="422" y="289"/>
                  </a:moveTo>
                  <a:cubicBezTo>
                    <a:pt x="464" y="289"/>
                    <a:pt x="464" y="289"/>
                    <a:pt x="464" y="289"/>
                  </a:cubicBezTo>
                  <a:cubicBezTo>
                    <a:pt x="464" y="282"/>
                    <a:pt x="464" y="282"/>
                    <a:pt x="464" y="282"/>
                  </a:cubicBezTo>
                  <a:cubicBezTo>
                    <a:pt x="430" y="282"/>
                    <a:pt x="430" y="282"/>
                    <a:pt x="430" y="282"/>
                  </a:cubicBezTo>
                  <a:cubicBezTo>
                    <a:pt x="430" y="260"/>
                    <a:pt x="430" y="260"/>
                    <a:pt x="430" y="260"/>
                  </a:cubicBezTo>
                  <a:cubicBezTo>
                    <a:pt x="463" y="260"/>
                    <a:pt x="463" y="260"/>
                    <a:pt x="463" y="260"/>
                  </a:cubicBezTo>
                  <a:cubicBezTo>
                    <a:pt x="463" y="253"/>
                    <a:pt x="463" y="253"/>
                    <a:pt x="463" y="253"/>
                  </a:cubicBezTo>
                  <a:cubicBezTo>
                    <a:pt x="430" y="253"/>
                    <a:pt x="430" y="253"/>
                    <a:pt x="430" y="253"/>
                  </a:cubicBezTo>
                  <a:cubicBezTo>
                    <a:pt x="430" y="232"/>
                    <a:pt x="430" y="232"/>
                    <a:pt x="430" y="232"/>
                  </a:cubicBezTo>
                  <a:cubicBezTo>
                    <a:pt x="464" y="232"/>
                    <a:pt x="464" y="232"/>
                    <a:pt x="464" y="232"/>
                  </a:cubicBezTo>
                  <a:cubicBezTo>
                    <a:pt x="464" y="225"/>
                    <a:pt x="464" y="225"/>
                    <a:pt x="464" y="225"/>
                  </a:cubicBezTo>
                  <a:cubicBezTo>
                    <a:pt x="422" y="225"/>
                    <a:pt x="422" y="225"/>
                    <a:pt x="422" y="225"/>
                  </a:cubicBezTo>
                  <a:lnTo>
                    <a:pt x="422" y="289"/>
                  </a:lnTo>
                  <a:close/>
                  <a:moveTo>
                    <a:pt x="527" y="225"/>
                  </a:moveTo>
                  <a:cubicBezTo>
                    <a:pt x="517" y="225"/>
                    <a:pt x="517" y="225"/>
                    <a:pt x="517" y="225"/>
                  </a:cubicBezTo>
                  <a:cubicBezTo>
                    <a:pt x="498" y="251"/>
                    <a:pt x="498" y="251"/>
                    <a:pt x="498" y="251"/>
                  </a:cubicBezTo>
                  <a:cubicBezTo>
                    <a:pt x="479" y="225"/>
                    <a:pt x="479" y="225"/>
                    <a:pt x="479" y="225"/>
                  </a:cubicBezTo>
                  <a:cubicBezTo>
                    <a:pt x="470" y="225"/>
                    <a:pt x="470" y="225"/>
                    <a:pt x="470" y="225"/>
                  </a:cubicBezTo>
                  <a:cubicBezTo>
                    <a:pt x="493" y="256"/>
                    <a:pt x="493" y="256"/>
                    <a:pt x="493" y="256"/>
                  </a:cubicBezTo>
                  <a:cubicBezTo>
                    <a:pt x="468" y="289"/>
                    <a:pt x="468" y="289"/>
                    <a:pt x="468" y="289"/>
                  </a:cubicBezTo>
                  <a:cubicBezTo>
                    <a:pt x="478" y="289"/>
                    <a:pt x="478" y="289"/>
                    <a:pt x="478" y="289"/>
                  </a:cubicBezTo>
                  <a:cubicBezTo>
                    <a:pt x="498" y="262"/>
                    <a:pt x="498" y="262"/>
                    <a:pt x="498" y="262"/>
                  </a:cubicBezTo>
                  <a:cubicBezTo>
                    <a:pt x="519" y="289"/>
                    <a:pt x="519" y="289"/>
                    <a:pt x="519" y="289"/>
                  </a:cubicBezTo>
                  <a:cubicBezTo>
                    <a:pt x="528" y="289"/>
                    <a:pt x="528" y="289"/>
                    <a:pt x="528" y="289"/>
                  </a:cubicBezTo>
                  <a:cubicBezTo>
                    <a:pt x="503" y="256"/>
                    <a:pt x="503" y="256"/>
                    <a:pt x="503" y="256"/>
                  </a:cubicBezTo>
                  <a:lnTo>
                    <a:pt x="527" y="225"/>
                  </a:lnTo>
                  <a:close/>
                  <a:moveTo>
                    <a:pt x="580" y="275"/>
                  </a:moveTo>
                  <a:cubicBezTo>
                    <a:pt x="543" y="225"/>
                    <a:pt x="543" y="225"/>
                    <a:pt x="543" y="225"/>
                  </a:cubicBezTo>
                  <a:cubicBezTo>
                    <a:pt x="535" y="225"/>
                    <a:pt x="535" y="225"/>
                    <a:pt x="535" y="225"/>
                  </a:cubicBezTo>
                  <a:cubicBezTo>
                    <a:pt x="535" y="289"/>
                    <a:pt x="535" y="289"/>
                    <a:pt x="535" y="289"/>
                  </a:cubicBezTo>
                  <a:cubicBezTo>
                    <a:pt x="543" y="289"/>
                    <a:pt x="543" y="289"/>
                    <a:pt x="543" y="289"/>
                  </a:cubicBezTo>
                  <a:cubicBezTo>
                    <a:pt x="543" y="238"/>
                    <a:pt x="543" y="238"/>
                    <a:pt x="543" y="238"/>
                  </a:cubicBezTo>
                  <a:cubicBezTo>
                    <a:pt x="580" y="289"/>
                    <a:pt x="580" y="289"/>
                    <a:pt x="580" y="289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88" y="225"/>
                    <a:pt x="588" y="225"/>
                    <a:pt x="588" y="225"/>
                  </a:cubicBezTo>
                  <a:cubicBezTo>
                    <a:pt x="580" y="225"/>
                    <a:pt x="580" y="225"/>
                    <a:pt x="580" y="225"/>
                  </a:cubicBezTo>
                  <a:lnTo>
                    <a:pt x="580" y="275"/>
                  </a:lnTo>
                  <a:close/>
                  <a:moveTo>
                    <a:pt x="600" y="289"/>
                  </a:moveTo>
                  <a:cubicBezTo>
                    <a:pt x="642" y="289"/>
                    <a:pt x="642" y="289"/>
                    <a:pt x="642" y="289"/>
                  </a:cubicBezTo>
                  <a:cubicBezTo>
                    <a:pt x="642" y="282"/>
                    <a:pt x="642" y="282"/>
                    <a:pt x="642" y="282"/>
                  </a:cubicBezTo>
                  <a:cubicBezTo>
                    <a:pt x="608" y="282"/>
                    <a:pt x="608" y="282"/>
                    <a:pt x="608" y="282"/>
                  </a:cubicBezTo>
                  <a:cubicBezTo>
                    <a:pt x="608" y="260"/>
                    <a:pt x="608" y="260"/>
                    <a:pt x="608" y="260"/>
                  </a:cubicBezTo>
                  <a:cubicBezTo>
                    <a:pt x="641" y="260"/>
                    <a:pt x="641" y="260"/>
                    <a:pt x="641" y="260"/>
                  </a:cubicBezTo>
                  <a:cubicBezTo>
                    <a:pt x="641" y="253"/>
                    <a:pt x="641" y="253"/>
                    <a:pt x="641" y="253"/>
                  </a:cubicBezTo>
                  <a:cubicBezTo>
                    <a:pt x="608" y="253"/>
                    <a:pt x="608" y="253"/>
                    <a:pt x="608" y="253"/>
                  </a:cubicBezTo>
                  <a:cubicBezTo>
                    <a:pt x="608" y="232"/>
                    <a:pt x="608" y="232"/>
                    <a:pt x="608" y="232"/>
                  </a:cubicBezTo>
                  <a:cubicBezTo>
                    <a:pt x="642" y="232"/>
                    <a:pt x="642" y="232"/>
                    <a:pt x="642" y="232"/>
                  </a:cubicBezTo>
                  <a:cubicBezTo>
                    <a:pt x="642" y="225"/>
                    <a:pt x="642" y="225"/>
                    <a:pt x="642" y="225"/>
                  </a:cubicBezTo>
                  <a:cubicBezTo>
                    <a:pt x="600" y="225"/>
                    <a:pt x="600" y="225"/>
                    <a:pt x="600" y="225"/>
                  </a:cubicBezTo>
                  <a:lnTo>
                    <a:pt x="600" y="289"/>
                  </a:lnTo>
                  <a:close/>
                  <a:moveTo>
                    <a:pt x="698" y="244"/>
                  </a:moveTo>
                  <a:cubicBezTo>
                    <a:pt x="698" y="233"/>
                    <a:pt x="690" y="225"/>
                    <a:pt x="678" y="225"/>
                  </a:cubicBezTo>
                  <a:cubicBezTo>
                    <a:pt x="652" y="225"/>
                    <a:pt x="652" y="225"/>
                    <a:pt x="652" y="225"/>
                  </a:cubicBezTo>
                  <a:cubicBezTo>
                    <a:pt x="652" y="289"/>
                    <a:pt x="652" y="289"/>
                    <a:pt x="652" y="289"/>
                  </a:cubicBezTo>
                  <a:cubicBezTo>
                    <a:pt x="660" y="289"/>
                    <a:pt x="660" y="289"/>
                    <a:pt x="660" y="289"/>
                  </a:cubicBezTo>
                  <a:cubicBezTo>
                    <a:pt x="660" y="264"/>
                    <a:pt x="660" y="264"/>
                    <a:pt x="660" y="264"/>
                  </a:cubicBezTo>
                  <a:cubicBezTo>
                    <a:pt x="673" y="264"/>
                    <a:pt x="673" y="264"/>
                    <a:pt x="673" y="264"/>
                  </a:cubicBezTo>
                  <a:cubicBezTo>
                    <a:pt x="689" y="289"/>
                    <a:pt x="689" y="289"/>
                    <a:pt x="689" y="289"/>
                  </a:cubicBezTo>
                  <a:cubicBezTo>
                    <a:pt x="699" y="289"/>
                    <a:pt x="699" y="289"/>
                    <a:pt x="699" y="289"/>
                  </a:cubicBezTo>
                  <a:cubicBezTo>
                    <a:pt x="682" y="263"/>
                    <a:pt x="682" y="263"/>
                    <a:pt x="682" y="263"/>
                  </a:cubicBezTo>
                  <a:cubicBezTo>
                    <a:pt x="690" y="262"/>
                    <a:pt x="698" y="256"/>
                    <a:pt x="698" y="244"/>
                  </a:cubicBezTo>
                  <a:close/>
                  <a:moveTo>
                    <a:pt x="660" y="257"/>
                  </a:moveTo>
                  <a:cubicBezTo>
                    <a:pt x="660" y="232"/>
                    <a:pt x="660" y="232"/>
                    <a:pt x="660" y="232"/>
                  </a:cubicBezTo>
                  <a:cubicBezTo>
                    <a:pt x="677" y="232"/>
                    <a:pt x="677" y="232"/>
                    <a:pt x="677" y="232"/>
                  </a:cubicBezTo>
                  <a:cubicBezTo>
                    <a:pt x="685" y="232"/>
                    <a:pt x="690" y="237"/>
                    <a:pt x="690" y="244"/>
                  </a:cubicBezTo>
                  <a:cubicBezTo>
                    <a:pt x="690" y="252"/>
                    <a:pt x="685" y="257"/>
                    <a:pt x="677" y="257"/>
                  </a:cubicBezTo>
                  <a:lnTo>
                    <a:pt x="660" y="257"/>
                  </a:lnTo>
                  <a:close/>
                  <a:moveTo>
                    <a:pt x="762" y="274"/>
                  </a:moveTo>
                  <a:cubicBezTo>
                    <a:pt x="742" y="225"/>
                    <a:pt x="742" y="225"/>
                    <a:pt x="742" y="225"/>
                  </a:cubicBezTo>
                  <a:cubicBezTo>
                    <a:pt x="731" y="225"/>
                    <a:pt x="731" y="225"/>
                    <a:pt x="731" y="225"/>
                  </a:cubicBezTo>
                  <a:cubicBezTo>
                    <a:pt x="731" y="289"/>
                    <a:pt x="731" y="289"/>
                    <a:pt x="731" y="289"/>
                  </a:cubicBezTo>
                  <a:cubicBezTo>
                    <a:pt x="739" y="289"/>
                    <a:pt x="739" y="289"/>
                    <a:pt x="739" y="289"/>
                  </a:cubicBezTo>
                  <a:cubicBezTo>
                    <a:pt x="739" y="235"/>
                    <a:pt x="739" y="235"/>
                    <a:pt x="739" y="235"/>
                  </a:cubicBezTo>
                  <a:cubicBezTo>
                    <a:pt x="761" y="289"/>
                    <a:pt x="761" y="289"/>
                    <a:pt x="761" y="289"/>
                  </a:cubicBezTo>
                  <a:cubicBezTo>
                    <a:pt x="764" y="289"/>
                    <a:pt x="764" y="289"/>
                    <a:pt x="764" y="289"/>
                  </a:cubicBezTo>
                  <a:cubicBezTo>
                    <a:pt x="786" y="235"/>
                    <a:pt x="786" y="235"/>
                    <a:pt x="786" y="235"/>
                  </a:cubicBezTo>
                  <a:cubicBezTo>
                    <a:pt x="786" y="289"/>
                    <a:pt x="786" y="289"/>
                    <a:pt x="786" y="289"/>
                  </a:cubicBezTo>
                  <a:cubicBezTo>
                    <a:pt x="794" y="289"/>
                    <a:pt x="794" y="289"/>
                    <a:pt x="794" y="289"/>
                  </a:cubicBezTo>
                  <a:cubicBezTo>
                    <a:pt x="794" y="225"/>
                    <a:pt x="794" y="225"/>
                    <a:pt x="794" y="225"/>
                  </a:cubicBezTo>
                  <a:cubicBezTo>
                    <a:pt x="782" y="225"/>
                    <a:pt x="782" y="225"/>
                    <a:pt x="782" y="225"/>
                  </a:cubicBezTo>
                  <a:lnTo>
                    <a:pt x="762" y="274"/>
                  </a:lnTo>
                  <a:close/>
                  <a:moveTo>
                    <a:pt x="806" y="289"/>
                  </a:moveTo>
                  <a:cubicBezTo>
                    <a:pt x="848" y="289"/>
                    <a:pt x="848" y="289"/>
                    <a:pt x="848" y="289"/>
                  </a:cubicBezTo>
                  <a:cubicBezTo>
                    <a:pt x="848" y="282"/>
                    <a:pt x="848" y="282"/>
                    <a:pt x="848" y="282"/>
                  </a:cubicBezTo>
                  <a:cubicBezTo>
                    <a:pt x="814" y="282"/>
                    <a:pt x="814" y="282"/>
                    <a:pt x="814" y="282"/>
                  </a:cubicBezTo>
                  <a:cubicBezTo>
                    <a:pt x="814" y="260"/>
                    <a:pt x="814" y="260"/>
                    <a:pt x="814" y="260"/>
                  </a:cubicBezTo>
                  <a:cubicBezTo>
                    <a:pt x="847" y="260"/>
                    <a:pt x="847" y="260"/>
                    <a:pt x="847" y="260"/>
                  </a:cubicBezTo>
                  <a:cubicBezTo>
                    <a:pt x="847" y="253"/>
                    <a:pt x="847" y="253"/>
                    <a:pt x="847" y="253"/>
                  </a:cubicBezTo>
                  <a:cubicBezTo>
                    <a:pt x="814" y="253"/>
                    <a:pt x="814" y="253"/>
                    <a:pt x="814" y="253"/>
                  </a:cubicBezTo>
                  <a:cubicBezTo>
                    <a:pt x="814" y="232"/>
                    <a:pt x="814" y="232"/>
                    <a:pt x="814" y="232"/>
                  </a:cubicBezTo>
                  <a:cubicBezTo>
                    <a:pt x="848" y="232"/>
                    <a:pt x="848" y="232"/>
                    <a:pt x="848" y="232"/>
                  </a:cubicBezTo>
                  <a:cubicBezTo>
                    <a:pt x="848" y="225"/>
                    <a:pt x="848" y="225"/>
                    <a:pt x="848" y="225"/>
                  </a:cubicBezTo>
                  <a:cubicBezTo>
                    <a:pt x="806" y="225"/>
                    <a:pt x="806" y="225"/>
                    <a:pt x="806" y="225"/>
                  </a:cubicBezTo>
                  <a:lnTo>
                    <a:pt x="806" y="289"/>
                  </a:lnTo>
                  <a:close/>
                  <a:moveTo>
                    <a:pt x="880" y="225"/>
                  </a:moveTo>
                  <a:cubicBezTo>
                    <a:pt x="858" y="225"/>
                    <a:pt x="858" y="225"/>
                    <a:pt x="858" y="225"/>
                  </a:cubicBezTo>
                  <a:cubicBezTo>
                    <a:pt x="858" y="289"/>
                    <a:pt x="858" y="289"/>
                    <a:pt x="858" y="289"/>
                  </a:cubicBezTo>
                  <a:cubicBezTo>
                    <a:pt x="880" y="289"/>
                    <a:pt x="880" y="289"/>
                    <a:pt x="880" y="289"/>
                  </a:cubicBezTo>
                  <a:cubicBezTo>
                    <a:pt x="900" y="289"/>
                    <a:pt x="913" y="275"/>
                    <a:pt x="913" y="257"/>
                  </a:cubicBezTo>
                  <a:cubicBezTo>
                    <a:pt x="913" y="239"/>
                    <a:pt x="900" y="225"/>
                    <a:pt x="880" y="225"/>
                  </a:cubicBezTo>
                  <a:close/>
                  <a:moveTo>
                    <a:pt x="880" y="282"/>
                  </a:moveTo>
                  <a:cubicBezTo>
                    <a:pt x="866" y="282"/>
                    <a:pt x="866" y="282"/>
                    <a:pt x="866" y="282"/>
                  </a:cubicBezTo>
                  <a:cubicBezTo>
                    <a:pt x="866" y="232"/>
                    <a:pt x="866" y="232"/>
                    <a:pt x="866" y="232"/>
                  </a:cubicBezTo>
                  <a:cubicBezTo>
                    <a:pt x="880" y="232"/>
                    <a:pt x="880" y="232"/>
                    <a:pt x="880" y="232"/>
                  </a:cubicBezTo>
                  <a:cubicBezTo>
                    <a:pt x="896" y="232"/>
                    <a:pt x="905" y="243"/>
                    <a:pt x="905" y="257"/>
                  </a:cubicBezTo>
                  <a:cubicBezTo>
                    <a:pt x="905" y="271"/>
                    <a:pt x="896" y="282"/>
                    <a:pt x="880" y="282"/>
                  </a:cubicBezTo>
                  <a:close/>
                  <a:moveTo>
                    <a:pt x="923" y="289"/>
                  </a:moveTo>
                  <a:cubicBezTo>
                    <a:pt x="931" y="289"/>
                    <a:pt x="931" y="289"/>
                    <a:pt x="931" y="289"/>
                  </a:cubicBezTo>
                  <a:cubicBezTo>
                    <a:pt x="931" y="225"/>
                    <a:pt x="931" y="225"/>
                    <a:pt x="931" y="225"/>
                  </a:cubicBezTo>
                  <a:cubicBezTo>
                    <a:pt x="923" y="225"/>
                    <a:pt x="923" y="225"/>
                    <a:pt x="923" y="225"/>
                  </a:cubicBezTo>
                  <a:lnTo>
                    <a:pt x="923" y="289"/>
                  </a:lnTo>
                  <a:close/>
                  <a:moveTo>
                    <a:pt x="974" y="283"/>
                  </a:moveTo>
                  <a:cubicBezTo>
                    <a:pt x="960" y="283"/>
                    <a:pt x="949" y="272"/>
                    <a:pt x="949" y="257"/>
                  </a:cubicBezTo>
                  <a:cubicBezTo>
                    <a:pt x="949" y="242"/>
                    <a:pt x="960" y="231"/>
                    <a:pt x="974" y="231"/>
                  </a:cubicBezTo>
                  <a:cubicBezTo>
                    <a:pt x="981" y="231"/>
                    <a:pt x="988" y="235"/>
                    <a:pt x="992" y="240"/>
                  </a:cubicBezTo>
                  <a:cubicBezTo>
                    <a:pt x="998" y="237"/>
                    <a:pt x="998" y="237"/>
                    <a:pt x="998" y="237"/>
                  </a:cubicBezTo>
                  <a:cubicBezTo>
                    <a:pt x="993" y="229"/>
                    <a:pt x="985" y="224"/>
                    <a:pt x="974" y="224"/>
                  </a:cubicBezTo>
                  <a:cubicBezTo>
                    <a:pt x="956" y="224"/>
                    <a:pt x="941" y="237"/>
                    <a:pt x="941" y="257"/>
                  </a:cubicBezTo>
                  <a:cubicBezTo>
                    <a:pt x="941" y="277"/>
                    <a:pt x="956" y="290"/>
                    <a:pt x="974" y="290"/>
                  </a:cubicBezTo>
                  <a:cubicBezTo>
                    <a:pt x="985" y="290"/>
                    <a:pt x="993" y="285"/>
                    <a:pt x="998" y="277"/>
                  </a:cubicBezTo>
                  <a:cubicBezTo>
                    <a:pt x="992" y="274"/>
                    <a:pt x="992" y="274"/>
                    <a:pt x="992" y="274"/>
                  </a:cubicBezTo>
                  <a:cubicBezTo>
                    <a:pt x="988" y="279"/>
                    <a:pt x="981" y="283"/>
                    <a:pt x="974" y="283"/>
                  </a:cubicBezTo>
                  <a:close/>
                  <a:moveTo>
                    <a:pt x="1025" y="225"/>
                  </a:moveTo>
                  <a:cubicBezTo>
                    <a:pt x="999" y="289"/>
                    <a:pt x="999" y="289"/>
                    <a:pt x="999" y="289"/>
                  </a:cubicBezTo>
                  <a:cubicBezTo>
                    <a:pt x="1008" y="289"/>
                    <a:pt x="1008" y="289"/>
                    <a:pt x="1008" y="289"/>
                  </a:cubicBezTo>
                  <a:cubicBezTo>
                    <a:pt x="1014" y="275"/>
                    <a:pt x="1014" y="275"/>
                    <a:pt x="1014" y="275"/>
                  </a:cubicBezTo>
                  <a:cubicBezTo>
                    <a:pt x="1046" y="275"/>
                    <a:pt x="1046" y="275"/>
                    <a:pt x="1046" y="275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61" y="289"/>
                    <a:pt x="1061" y="289"/>
                    <a:pt x="1061" y="289"/>
                  </a:cubicBezTo>
                  <a:cubicBezTo>
                    <a:pt x="1035" y="225"/>
                    <a:pt x="1035" y="225"/>
                    <a:pt x="1035" y="225"/>
                  </a:cubicBezTo>
                  <a:lnTo>
                    <a:pt x="1025" y="225"/>
                  </a:lnTo>
                  <a:close/>
                  <a:moveTo>
                    <a:pt x="1017" y="268"/>
                  </a:moveTo>
                  <a:cubicBezTo>
                    <a:pt x="1030" y="233"/>
                    <a:pt x="1030" y="233"/>
                    <a:pt x="1030" y="233"/>
                  </a:cubicBezTo>
                  <a:cubicBezTo>
                    <a:pt x="1044" y="268"/>
                    <a:pt x="1044" y="268"/>
                    <a:pt x="1044" y="268"/>
                  </a:cubicBezTo>
                  <a:lnTo>
                    <a:pt x="1017" y="268"/>
                  </a:lnTo>
                  <a:close/>
                  <a:moveTo>
                    <a:pt x="1074" y="225"/>
                  </a:moveTo>
                  <a:cubicBezTo>
                    <a:pt x="1066" y="225"/>
                    <a:pt x="1066" y="225"/>
                    <a:pt x="1066" y="225"/>
                  </a:cubicBezTo>
                  <a:cubicBezTo>
                    <a:pt x="1066" y="289"/>
                    <a:pt x="1066" y="289"/>
                    <a:pt x="1066" y="289"/>
                  </a:cubicBezTo>
                  <a:cubicBezTo>
                    <a:pt x="1103" y="289"/>
                    <a:pt x="1103" y="289"/>
                    <a:pt x="1103" y="289"/>
                  </a:cubicBezTo>
                  <a:cubicBezTo>
                    <a:pt x="1103" y="282"/>
                    <a:pt x="1103" y="282"/>
                    <a:pt x="1103" y="282"/>
                  </a:cubicBezTo>
                  <a:cubicBezTo>
                    <a:pt x="1074" y="282"/>
                    <a:pt x="1074" y="282"/>
                    <a:pt x="1074" y="282"/>
                  </a:cubicBezTo>
                  <a:lnTo>
                    <a:pt x="1074" y="225"/>
                  </a:lnTo>
                  <a:close/>
                  <a:moveTo>
                    <a:pt x="1157" y="283"/>
                  </a:moveTo>
                  <a:cubicBezTo>
                    <a:pt x="1143" y="283"/>
                    <a:pt x="1133" y="272"/>
                    <a:pt x="1133" y="257"/>
                  </a:cubicBezTo>
                  <a:cubicBezTo>
                    <a:pt x="1133" y="242"/>
                    <a:pt x="1143" y="231"/>
                    <a:pt x="1157" y="231"/>
                  </a:cubicBezTo>
                  <a:cubicBezTo>
                    <a:pt x="1165" y="231"/>
                    <a:pt x="1171" y="235"/>
                    <a:pt x="1175" y="240"/>
                  </a:cubicBezTo>
                  <a:cubicBezTo>
                    <a:pt x="1182" y="237"/>
                    <a:pt x="1182" y="237"/>
                    <a:pt x="1182" y="237"/>
                  </a:cubicBezTo>
                  <a:cubicBezTo>
                    <a:pt x="1176" y="229"/>
                    <a:pt x="1169" y="224"/>
                    <a:pt x="1157" y="224"/>
                  </a:cubicBezTo>
                  <a:cubicBezTo>
                    <a:pt x="1139" y="224"/>
                    <a:pt x="1124" y="237"/>
                    <a:pt x="1124" y="257"/>
                  </a:cubicBezTo>
                  <a:cubicBezTo>
                    <a:pt x="1124" y="277"/>
                    <a:pt x="1139" y="290"/>
                    <a:pt x="1157" y="290"/>
                  </a:cubicBezTo>
                  <a:cubicBezTo>
                    <a:pt x="1169" y="290"/>
                    <a:pt x="1176" y="285"/>
                    <a:pt x="1182" y="277"/>
                  </a:cubicBezTo>
                  <a:cubicBezTo>
                    <a:pt x="1175" y="274"/>
                    <a:pt x="1175" y="274"/>
                    <a:pt x="1175" y="274"/>
                  </a:cubicBezTo>
                  <a:cubicBezTo>
                    <a:pt x="1171" y="279"/>
                    <a:pt x="1165" y="283"/>
                    <a:pt x="1157" y="283"/>
                  </a:cubicBezTo>
                  <a:close/>
                  <a:moveTo>
                    <a:pt x="1189" y="289"/>
                  </a:moveTo>
                  <a:cubicBezTo>
                    <a:pt x="1231" y="289"/>
                    <a:pt x="1231" y="289"/>
                    <a:pt x="1231" y="289"/>
                  </a:cubicBezTo>
                  <a:cubicBezTo>
                    <a:pt x="1231" y="282"/>
                    <a:pt x="1231" y="282"/>
                    <a:pt x="1231" y="282"/>
                  </a:cubicBezTo>
                  <a:cubicBezTo>
                    <a:pt x="1197" y="282"/>
                    <a:pt x="1197" y="282"/>
                    <a:pt x="1197" y="282"/>
                  </a:cubicBezTo>
                  <a:cubicBezTo>
                    <a:pt x="1197" y="260"/>
                    <a:pt x="1197" y="260"/>
                    <a:pt x="1197" y="260"/>
                  </a:cubicBezTo>
                  <a:cubicBezTo>
                    <a:pt x="1231" y="260"/>
                    <a:pt x="1231" y="260"/>
                    <a:pt x="1231" y="260"/>
                  </a:cubicBezTo>
                  <a:cubicBezTo>
                    <a:pt x="1231" y="253"/>
                    <a:pt x="1231" y="253"/>
                    <a:pt x="1231" y="253"/>
                  </a:cubicBezTo>
                  <a:cubicBezTo>
                    <a:pt x="1197" y="253"/>
                    <a:pt x="1197" y="253"/>
                    <a:pt x="1197" y="253"/>
                  </a:cubicBezTo>
                  <a:cubicBezTo>
                    <a:pt x="1197" y="232"/>
                    <a:pt x="1197" y="232"/>
                    <a:pt x="1197" y="232"/>
                  </a:cubicBezTo>
                  <a:cubicBezTo>
                    <a:pt x="1231" y="232"/>
                    <a:pt x="1231" y="232"/>
                    <a:pt x="1231" y="232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189" y="225"/>
                    <a:pt x="1189" y="225"/>
                    <a:pt x="1189" y="225"/>
                  </a:cubicBezTo>
                  <a:lnTo>
                    <a:pt x="1189" y="289"/>
                  </a:lnTo>
                  <a:close/>
                  <a:moveTo>
                    <a:pt x="1287" y="275"/>
                  </a:moveTo>
                  <a:cubicBezTo>
                    <a:pt x="1250" y="225"/>
                    <a:pt x="1250" y="225"/>
                    <a:pt x="1250" y="225"/>
                  </a:cubicBezTo>
                  <a:cubicBezTo>
                    <a:pt x="1242" y="225"/>
                    <a:pt x="1242" y="225"/>
                    <a:pt x="1242" y="225"/>
                  </a:cubicBezTo>
                  <a:cubicBezTo>
                    <a:pt x="1242" y="289"/>
                    <a:pt x="1242" y="289"/>
                    <a:pt x="1242" y="289"/>
                  </a:cubicBezTo>
                  <a:cubicBezTo>
                    <a:pt x="1250" y="289"/>
                    <a:pt x="1250" y="289"/>
                    <a:pt x="1250" y="289"/>
                  </a:cubicBezTo>
                  <a:cubicBezTo>
                    <a:pt x="1250" y="238"/>
                    <a:pt x="1250" y="238"/>
                    <a:pt x="1250" y="238"/>
                  </a:cubicBezTo>
                  <a:cubicBezTo>
                    <a:pt x="1287" y="289"/>
                    <a:pt x="1287" y="289"/>
                    <a:pt x="1287" y="289"/>
                  </a:cubicBezTo>
                  <a:cubicBezTo>
                    <a:pt x="1295" y="289"/>
                    <a:pt x="1295" y="289"/>
                    <a:pt x="1295" y="289"/>
                  </a:cubicBezTo>
                  <a:cubicBezTo>
                    <a:pt x="1295" y="225"/>
                    <a:pt x="1295" y="225"/>
                    <a:pt x="1295" y="225"/>
                  </a:cubicBezTo>
                  <a:cubicBezTo>
                    <a:pt x="1287" y="225"/>
                    <a:pt x="1287" y="225"/>
                    <a:pt x="1287" y="225"/>
                  </a:cubicBezTo>
                  <a:lnTo>
                    <a:pt x="1287" y="275"/>
                  </a:lnTo>
                  <a:close/>
                  <a:moveTo>
                    <a:pt x="1303" y="232"/>
                  </a:moveTo>
                  <a:cubicBezTo>
                    <a:pt x="1323" y="232"/>
                    <a:pt x="1323" y="232"/>
                    <a:pt x="1323" y="232"/>
                  </a:cubicBezTo>
                  <a:cubicBezTo>
                    <a:pt x="1323" y="289"/>
                    <a:pt x="1323" y="289"/>
                    <a:pt x="1323" y="289"/>
                  </a:cubicBezTo>
                  <a:cubicBezTo>
                    <a:pt x="1331" y="289"/>
                    <a:pt x="1331" y="289"/>
                    <a:pt x="1331" y="289"/>
                  </a:cubicBezTo>
                  <a:cubicBezTo>
                    <a:pt x="1331" y="232"/>
                    <a:pt x="1331" y="232"/>
                    <a:pt x="1331" y="232"/>
                  </a:cubicBezTo>
                  <a:cubicBezTo>
                    <a:pt x="1351" y="232"/>
                    <a:pt x="1351" y="232"/>
                    <a:pt x="1351" y="232"/>
                  </a:cubicBezTo>
                  <a:cubicBezTo>
                    <a:pt x="1351" y="225"/>
                    <a:pt x="1351" y="225"/>
                    <a:pt x="1351" y="225"/>
                  </a:cubicBezTo>
                  <a:cubicBezTo>
                    <a:pt x="1303" y="225"/>
                    <a:pt x="1303" y="225"/>
                    <a:pt x="1303" y="225"/>
                  </a:cubicBezTo>
                  <a:lnTo>
                    <a:pt x="1303" y="232"/>
                  </a:lnTo>
                  <a:close/>
                  <a:moveTo>
                    <a:pt x="1360" y="289"/>
                  </a:moveTo>
                  <a:cubicBezTo>
                    <a:pt x="1401" y="289"/>
                    <a:pt x="1401" y="289"/>
                    <a:pt x="1401" y="289"/>
                  </a:cubicBezTo>
                  <a:cubicBezTo>
                    <a:pt x="1401" y="282"/>
                    <a:pt x="1401" y="282"/>
                    <a:pt x="1401" y="282"/>
                  </a:cubicBezTo>
                  <a:cubicBezTo>
                    <a:pt x="1367" y="282"/>
                    <a:pt x="1367" y="282"/>
                    <a:pt x="1367" y="282"/>
                  </a:cubicBezTo>
                  <a:cubicBezTo>
                    <a:pt x="1367" y="260"/>
                    <a:pt x="1367" y="260"/>
                    <a:pt x="1367" y="260"/>
                  </a:cubicBezTo>
                  <a:cubicBezTo>
                    <a:pt x="1401" y="260"/>
                    <a:pt x="1401" y="260"/>
                    <a:pt x="1401" y="260"/>
                  </a:cubicBezTo>
                  <a:cubicBezTo>
                    <a:pt x="1401" y="253"/>
                    <a:pt x="1401" y="253"/>
                    <a:pt x="1401" y="253"/>
                  </a:cubicBezTo>
                  <a:cubicBezTo>
                    <a:pt x="1367" y="253"/>
                    <a:pt x="1367" y="253"/>
                    <a:pt x="1367" y="253"/>
                  </a:cubicBezTo>
                  <a:cubicBezTo>
                    <a:pt x="1367" y="232"/>
                    <a:pt x="1367" y="232"/>
                    <a:pt x="1367" y="232"/>
                  </a:cubicBezTo>
                  <a:cubicBezTo>
                    <a:pt x="1401" y="232"/>
                    <a:pt x="1401" y="232"/>
                    <a:pt x="1401" y="232"/>
                  </a:cubicBezTo>
                  <a:cubicBezTo>
                    <a:pt x="1401" y="225"/>
                    <a:pt x="1401" y="225"/>
                    <a:pt x="1401" y="225"/>
                  </a:cubicBezTo>
                  <a:cubicBezTo>
                    <a:pt x="1360" y="225"/>
                    <a:pt x="1360" y="225"/>
                    <a:pt x="1360" y="225"/>
                  </a:cubicBezTo>
                  <a:lnTo>
                    <a:pt x="1360" y="289"/>
                  </a:lnTo>
                  <a:close/>
                  <a:moveTo>
                    <a:pt x="1458" y="244"/>
                  </a:moveTo>
                  <a:cubicBezTo>
                    <a:pt x="1458" y="233"/>
                    <a:pt x="1449" y="225"/>
                    <a:pt x="1437" y="225"/>
                  </a:cubicBezTo>
                  <a:cubicBezTo>
                    <a:pt x="1412" y="225"/>
                    <a:pt x="1412" y="225"/>
                    <a:pt x="1412" y="225"/>
                  </a:cubicBezTo>
                  <a:cubicBezTo>
                    <a:pt x="1412" y="289"/>
                    <a:pt x="1412" y="289"/>
                    <a:pt x="1412" y="289"/>
                  </a:cubicBezTo>
                  <a:cubicBezTo>
                    <a:pt x="1420" y="289"/>
                    <a:pt x="1420" y="289"/>
                    <a:pt x="1420" y="289"/>
                  </a:cubicBezTo>
                  <a:cubicBezTo>
                    <a:pt x="1420" y="264"/>
                    <a:pt x="1420" y="264"/>
                    <a:pt x="1420" y="264"/>
                  </a:cubicBezTo>
                  <a:cubicBezTo>
                    <a:pt x="1433" y="264"/>
                    <a:pt x="1433" y="264"/>
                    <a:pt x="1433" y="264"/>
                  </a:cubicBezTo>
                  <a:cubicBezTo>
                    <a:pt x="1449" y="289"/>
                    <a:pt x="1449" y="289"/>
                    <a:pt x="1449" y="289"/>
                  </a:cubicBezTo>
                  <a:cubicBezTo>
                    <a:pt x="1458" y="289"/>
                    <a:pt x="1458" y="289"/>
                    <a:pt x="1458" y="289"/>
                  </a:cubicBezTo>
                  <a:cubicBezTo>
                    <a:pt x="1441" y="263"/>
                    <a:pt x="1441" y="263"/>
                    <a:pt x="1441" y="263"/>
                  </a:cubicBezTo>
                  <a:cubicBezTo>
                    <a:pt x="1450" y="262"/>
                    <a:pt x="1458" y="256"/>
                    <a:pt x="1458" y="244"/>
                  </a:cubicBezTo>
                  <a:close/>
                  <a:moveTo>
                    <a:pt x="1420" y="257"/>
                  </a:moveTo>
                  <a:cubicBezTo>
                    <a:pt x="1420" y="232"/>
                    <a:pt x="1420" y="232"/>
                    <a:pt x="1420" y="232"/>
                  </a:cubicBezTo>
                  <a:cubicBezTo>
                    <a:pt x="1437" y="232"/>
                    <a:pt x="1437" y="232"/>
                    <a:pt x="1437" y="232"/>
                  </a:cubicBezTo>
                  <a:cubicBezTo>
                    <a:pt x="1444" y="232"/>
                    <a:pt x="1449" y="237"/>
                    <a:pt x="1449" y="244"/>
                  </a:cubicBezTo>
                  <a:cubicBezTo>
                    <a:pt x="1449" y="252"/>
                    <a:pt x="1444" y="257"/>
                    <a:pt x="1437" y="257"/>
                  </a:cubicBezTo>
                  <a:lnTo>
                    <a:pt x="1420" y="257"/>
                  </a:lnTo>
                  <a:close/>
                  <a:moveTo>
                    <a:pt x="59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58" y="312"/>
                    <a:pt x="58" y="312"/>
                    <a:pt x="58" y="312"/>
                  </a:cubicBezTo>
                  <a:cubicBezTo>
                    <a:pt x="180" y="312"/>
                    <a:pt x="180" y="312"/>
                    <a:pt x="180" y="312"/>
                  </a:cubicBezTo>
                  <a:cubicBezTo>
                    <a:pt x="239" y="253"/>
                    <a:pt x="239" y="253"/>
                    <a:pt x="239" y="253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180" y="0"/>
                    <a:pt x="180" y="0"/>
                    <a:pt x="180" y="0"/>
                  </a:cubicBezTo>
                  <a:lnTo>
                    <a:pt x="59" y="0"/>
                  </a:lnTo>
                  <a:close/>
                  <a:moveTo>
                    <a:pt x="233" y="251"/>
                  </a:moveTo>
                  <a:cubicBezTo>
                    <a:pt x="178" y="307"/>
                    <a:pt x="178" y="307"/>
                    <a:pt x="178" y="307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233" y="60"/>
                    <a:pt x="233" y="60"/>
                    <a:pt x="233" y="60"/>
                  </a:cubicBezTo>
                  <a:lnTo>
                    <a:pt x="233" y="251"/>
                  </a:lnTo>
                  <a:close/>
                  <a:moveTo>
                    <a:pt x="89" y="75"/>
                  </a:moveTo>
                  <a:cubicBezTo>
                    <a:pt x="73" y="91"/>
                    <a:pt x="73" y="91"/>
                    <a:pt x="73" y="91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89" y="238"/>
                    <a:pt x="89" y="238"/>
                    <a:pt x="89" y="238"/>
                  </a:cubicBezTo>
                  <a:cubicBezTo>
                    <a:pt x="150" y="238"/>
                    <a:pt x="150" y="238"/>
                    <a:pt x="150" y="238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5" y="91"/>
                    <a:pt x="165" y="91"/>
                    <a:pt x="165" y="91"/>
                  </a:cubicBezTo>
                  <a:cubicBezTo>
                    <a:pt x="149" y="75"/>
                    <a:pt x="149" y="75"/>
                    <a:pt x="149" y="75"/>
                  </a:cubicBezTo>
                  <a:lnTo>
                    <a:pt x="89" y="75"/>
                  </a:lnTo>
                  <a:close/>
                  <a:moveTo>
                    <a:pt x="160" y="220"/>
                  </a:moveTo>
                  <a:cubicBezTo>
                    <a:pt x="147" y="233"/>
                    <a:pt x="147" y="233"/>
                    <a:pt x="147" y="233"/>
                  </a:cubicBezTo>
                  <a:cubicBezTo>
                    <a:pt x="91" y="233"/>
                    <a:pt x="91" y="233"/>
                    <a:pt x="91" y="233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60" y="93"/>
                    <a:pt x="160" y="93"/>
                    <a:pt x="160" y="93"/>
                  </a:cubicBezTo>
                  <a:lnTo>
                    <a:pt x="160" y="220"/>
                  </a:lnTo>
                  <a:close/>
                  <a:moveTo>
                    <a:pt x="318" y="169"/>
                  </a:moveTo>
                  <a:cubicBezTo>
                    <a:pt x="318" y="174"/>
                    <a:pt x="318" y="174"/>
                    <a:pt x="318" y="174"/>
                  </a:cubicBezTo>
                  <a:cubicBezTo>
                    <a:pt x="2178" y="174"/>
                    <a:pt x="2178" y="174"/>
                    <a:pt x="2178" y="174"/>
                  </a:cubicBezTo>
                  <a:cubicBezTo>
                    <a:pt x="2178" y="169"/>
                    <a:pt x="2178" y="169"/>
                    <a:pt x="2178" y="169"/>
                  </a:cubicBezTo>
                  <a:lnTo>
                    <a:pt x="318" y="169"/>
                  </a:lnTo>
                  <a:close/>
                  <a:moveTo>
                    <a:pt x="1628" y="109"/>
                  </a:moveTo>
                  <a:cubicBezTo>
                    <a:pt x="1616" y="107"/>
                    <a:pt x="1616" y="107"/>
                    <a:pt x="1616" y="107"/>
                  </a:cubicBezTo>
                  <a:cubicBezTo>
                    <a:pt x="1616" y="48"/>
                    <a:pt x="1616" y="48"/>
                    <a:pt x="1616" y="48"/>
                  </a:cubicBezTo>
                  <a:cubicBezTo>
                    <a:pt x="1628" y="46"/>
                    <a:pt x="1628" y="46"/>
                    <a:pt x="1628" y="46"/>
                  </a:cubicBezTo>
                  <a:cubicBezTo>
                    <a:pt x="1628" y="39"/>
                    <a:pt x="1628" y="39"/>
                    <a:pt x="1628" y="39"/>
                  </a:cubicBezTo>
                  <a:cubicBezTo>
                    <a:pt x="1587" y="39"/>
                    <a:pt x="1587" y="39"/>
                    <a:pt x="1587" y="39"/>
                  </a:cubicBezTo>
                  <a:cubicBezTo>
                    <a:pt x="1587" y="46"/>
                    <a:pt x="1587" y="46"/>
                    <a:pt x="1587" y="46"/>
                  </a:cubicBezTo>
                  <a:cubicBezTo>
                    <a:pt x="1599" y="48"/>
                    <a:pt x="1599" y="48"/>
                    <a:pt x="1599" y="48"/>
                  </a:cubicBezTo>
                  <a:cubicBezTo>
                    <a:pt x="1599" y="107"/>
                    <a:pt x="1599" y="107"/>
                    <a:pt x="1599" y="107"/>
                  </a:cubicBezTo>
                  <a:cubicBezTo>
                    <a:pt x="1587" y="109"/>
                    <a:pt x="1587" y="109"/>
                    <a:pt x="1587" y="109"/>
                  </a:cubicBezTo>
                  <a:cubicBezTo>
                    <a:pt x="1587" y="116"/>
                    <a:pt x="1587" y="116"/>
                    <a:pt x="1587" y="116"/>
                  </a:cubicBezTo>
                  <a:cubicBezTo>
                    <a:pt x="1628" y="116"/>
                    <a:pt x="1628" y="116"/>
                    <a:pt x="1628" y="116"/>
                  </a:cubicBezTo>
                  <a:lnTo>
                    <a:pt x="1628" y="109"/>
                  </a:lnTo>
                  <a:close/>
                  <a:moveTo>
                    <a:pt x="1526" y="109"/>
                  </a:moveTo>
                  <a:cubicBezTo>
                    <a:pt x="1515" y="107"/>
                    <a:pt x="1515" y="107"/>
                    <a:pt x="1515" y="107"/>
                  </a:cubicBezTo>
                  <a:cubicBezTo>
                    <a:pt x="1515" y="61"/>
                    <a:pt x="1515" y="61"/>
                    <a:pt x="1515" y="61"/>
                  </a:cubicBezTo>
                  <a:cubicBezTo>
                    <a:pt x="1553" y="116"/>
                    <a:pt x="1553" y="116"/>
                    <a:pt x="1553" y="116"/>
                  </a:cubicBezTo>
                  <a:cubicBezTo>
                    <a:pt x="1567" y="116"/>
                    <a:pt x="1567" y="116"/>
                    <a:pt x="1567" y="116"/>
                  </a:cubicBezTo>
                  <a:cubicBezTo>
                    <a:pt x="1567" y="48"/>
                    <a:pt x="1567" y="48"/>
                    <a:pt x="1567" y="48"/>
                  </a:cubicBezTo>
                  <a:cubicBezTo>
                    <a:pt x="1578" y="46"/>
                    <a:pt x="1578" y="46"/>
                    <a:pt x="1578" y="46"/>
                  </a:cubicBezTo>
                  <a:cubicBezTo>
                    <a:pt x="1578" y="39"/>
                    <a:pt x="1578" y="39"/>
                    <a:pt x="1578" y="39"/>
                  </a:cubicBezTo>
                  <a:cubicBezTo>
                    <a:pt x="1544" y="39"/>
                    <a:pt x="1544" y="39"/>
                    <a:pt x="1544" y="39"/>
                  </a:cubicBezTo>
                  <a:cubicBezTo>
                    <a:pt x="1544" y="46"/>
                    <a:pt x="1544" y="46"/>
                    <a:pt x="1544" y="46"/>
                  </a:cubicBezTo>
                  <a:cubicBezTo>
                    <a:pt x="1556" y="48"/>
                    <a:pt x="1556" y="48"/>
                    <a:pt x="1556" y="48"/>
                  </a:cubicBezTo>
                  <a:cubicBezTo>
                    <a:pt x="1556" y="91"/>
                    <a:pt x="1556" y="91"/>
                    <a:pt x="1556" y="91"/>
                  </a:cubicBezTo>
                  <a:cubicBezTo>
                    <a:pt x="1518" y="39"/>
                    <a:pt x="1518" y="39"/>
                    <a:pt x="1518" y="39"/>
                  </a:cubicBezTo>
                  <a:cubicBezTo>
                    <a:pt x="1492" y="39"/>
                    <a:pt x="1492" y="39"/>
                    <a:pt x="1492" y="39"/>
                  </a:cubicBezTo>
                  <a:cubicBezTo>
                    <a:pt x="1492" y="46"/>
                    <a:pt x="1492" y="46"/>
                    <a:pt x="1492" y="46"/>
                  </a:cubicBezTo>
                  <a:cubicBezTo>
                    <a:pt x="1503" y="48"/>
                    <a:pt x="1503" y="48"/>
                    <a:pt x="1503" y="48"/>
                  </a:cubicBezTo>
                  <a:cubicBezTo>
                    <a:pt x="1503" y="107"/>
                    <a:pt x="1503" y="107"/>
                    <a:pt x="1503" y="107"/>
                  </a:cubicBezTo>
                  <a:cubicBezTo>
                    <a:pt x="1492" y="109"/>
                    <a:pt x="1492" y="109"/>
                    <a:pt x="1492" y="109"/>
                  </a:cubicBezTo>
                  <a:cubicBezTo>
                    <a:pt x="1492" y="116"/>
                    <a:pt x="1492" y="116"/>
                    <a:pt x="1492" y="116"/>
                  </a:cubicBezTo>
                  <a:cubicBezTo>
                    <a:pt x="1526" y="116"/>
                    <a:pt x="1526" y="116"/>
                    <a:pt x="1526" y="116"/>
                  </a:cubicBezTo>
                  <a:lnTo>
                    <a:pt x="1526" y="109"/>
                  </a:lnTo>
                  <a:close/>
                  <a:moveTo>
                    <a:pt x="1400" y="76"/>
                  </a:moveTo>
                  <a:cubicBezTo>
                    <a:pt x="1400" y="86"/>
                    <a:pt x="1399" y="99"/>
                    <a:pt x="1407" y="107"/>
                  </a:cubicBezTo>
                  <a:cubicBezTo>
                    <a:pt x="1414" y="114"/>
                    <a:pt x="1424" y="117"/>
                    <a:pt x="1438" y="117"/>
                  </a:cubicBezTo>
                  <a:cubicBezTo>
                    <a:pt x="1451" y="117"/>
                    <a:pt x="1461" y="115"/>
                    <a:pt x="1466" y="109"/>
                  </a:cubicBezTo>
                  <a:cubicBezTo>
                    <a:pt x="1474" y="101"/>
                    <a:pt x="1475" y="94"/>
                    <a:pt x="1475" y="77"/>
                  </a:cubicBezTo>
                  <a:cubicBezTo>
                    <a:pt x="1475" y="27"/>
                    <a:pt x="1475" y="27"/>
                    <a:pt x="1475" y="27"/>
                  </a:cubicBezTo>
                  <a:cubicBezTo>
                    <a:pt x="1487" y="26"/>
                    <a:pt x="1487" y="26"/>
                    <a:pt x="1487" y="26"/>
                  </a:cubicBezTo>
                  <a:cubicBezTo>
                    <a:pt x="1487" y="18"/>
                    <a:pt x="1487" y="18"/>
                    <a:pt x="1487" y="18"/>
                  </a:cubicBezTo>
                  <a:cubicBezTo>
                    <a:pt x="1452" y="18"/>
                    <a:pt x="1452" y="18"/>
                    <a:pt x="1452" y="18"/>
                  </a:cubicBezTo>
                  <a:cubicBezTo>
                    <a:pt x="1452" y="26"/>
                    <a:pt x="1452" y="26"/>
                    <a:pt x="1452" y="26"/>
                  </a:cubicBezTo>
                  <a:cubicBezTo>
                    <a:pt x="1463" y="27"/>
                    <a:pt x="1463" y="27"/>
                    <a:pt x="1463" y="27"/>
                  </a:cubicBezTo>
                  <a:cubicBezTo>
                    <a:pt x="1463" y="84"/>
                    <a:pt x="1463" y="84"/>
                    <a:pt x="1463" y="84"/>
                  </a:cubicBezTo>
                  <a:cubicBezTo>
                    <a:pt x="1463" y="92"/>
                    <a:pt x="1461" y="97"/>
                    <a:pt x="1458" y="101"/>
                  </a:cubicBezTo>
                  <a:cubicBezTo>
                    <a:pt x="1454" y="105"/>
                    <a:pt x="1448" y="107"/>
                    <a:pt x="1441" y="107"/>
                  </a:cubicBezTo>
                  <a:cubicBezTo>
                    <a:pt x="1427" y="107"/>
                    <a:pt x="1418" y="100"/>
                    <a:pt x="1418" y="84"/>
                  </a:cubicBezTo>
                  <a:cubicBezTo>
                    <a:pt x="1418" y="27"/>
                    <a:pt x="1418" y="27"/>
                    <a:pt x="1418" y="27"/>
                  </a:cubicBezTo>
                  <a:cubicBezTo>
                    <a:pt x="1430" y="26"/>
                    <a:pt x="1430" y="26"/>
                    <a:pt x="1430" y="26"/>
                  </a:cubicBezTo>
                  <a:cubicBezTo>
                    <a:pt x="1430" y="18"/>
                    <a:pt x="1430" y="18"/>
                    <a:pt x="1430" y="18"/>
                  </a:cubicBezTo>
                  <a:cubicBezTo>
                    <a:pt x="1388" y="18"/>
                    <a:pt x="1388" y="18"/>
                    <a:pt x="1388" y="18"/>
                  </a:cubicBezTo>
                  <a:cubicBezTo>
                    <a:pt x="1388" y="26"/>
                    <a:pt x="1388" y="26"/>
                    <a:pt x="1388" y="26"/>
                  </a:cubicBezTo>
                  <a:cubicBezTo>
                    <a:pt x="1400" y="27"/>
                    <a:pt x="1400" y="27"/>
                    <a:pt x="1400" y="27"/>
                  </a:cubicBezTo>
                  <a:lnTo>
                    <a:pt x="1400" y="76"/>
                  </a:lnTo>
                  <a:close/>
                  <a:moveTo>
                    <a:pt x="1671" y="116"/>
                  </a:moveTo>
                  <a:cubicBezTo>
                    <a:pt x="1687" y="116"/>
                    <a:pt x="1687" y="116"/>
                    <a:pt x="1687" y="116"/>
                  </a:cubicBezTo>
                  <a:cubicBezTo>
                    <a:pt x="1713" y="48"/>
                    <a:pt x="1713" y="48"/>
                    <a:pt x="1713" y="48"/>
                  </a:cubicBezTo>
                  <a:cubicBezTo>
                    <a:pt x="1724" y="46"/>
                    <a:pt x="1724" y="46"/>
                    <a:pt x="1724" y="46"/>
                  </a:cubicBezTo>
                  <a:cubicBezTo>
                    <a:pt x="1724" y="39"/>
                    <a:pt x="1724" y="39"/>
                    <a:pt x="1724" y="39"/>
                  </a:cubicBezTo>
                  <a:cubicBezTo>
                    <a:pt x="1690" y="39"/>
                    <a:pt x="1690" y="39"/>
                    <a:pt x="1690" y="39"/>
                  </a:cubicBezTo>
                  <a:cubicBezTo>
                    <a:pt x="1690" y="46"/>
                    <a:pt x="1690" y="46"/>
                    <a:pt x="1690" y="46"/>
                  </a:cubicBezTo>
                  <a:cubicBezTo>
                    <a:pt x="1701" y="48"/>
                    <a:pt x="1701" y="48"/>
                    <a:pt x="1701" y="48"/>
                  </a:cubicBezTo>
                  <a:cubicBezTo>
                    <a:pt x="1682" y="100"/>
                    <a:pt x="1682" y="100"/>
                    <a:pt x="1682" y="100"/>
                  </a:cubicBezTo>
                  <a:cubicBezTo>
                    <a:pt x="1663" y="48"/>
                    <a:pt x="1663" y="48"/>
                    <a:pt x="1663" y="48"/>
                  </a:cubicBezTo>
                  <a:cubicBezTo>
                    <a:pt x="1674" y="46"/>
                    <a:pt x="1674" y="46"/>
                    <a:pt x="1674" y="46"/>
                  </a:cubicBezTo>
                  <a:cubicBezTo>
                    <a:pt x="1674" y="39"/>
                    <a:pt x="1674" y="39"/>
                    <a:pt x="1674" y="39"/>
                  </a:cubicBezTo>
                  <a:cubicBezTo>
                    <a:pt x="1634" y="39"/>
                    <a:pt x="1634" y="39"/>
                    <a:pt x="1634" y="39"/>
                  </a:cubicBezTo>
                  <a:cubicBezTo>
                    <a:pt x="1634" y="46"/>
                    <a:pt x="1634" y="46"/>
                    <a:pt x="1634" y="46"/>
                  </a:cubicBezTo>
                  <a:cubicBezTo>
                    <a:pt x="1645" y="48"/>
                    <a:pt x="1645" y="48"/>
                    <a:pt x="1645" y="48"/>
                  </a:cubicBezTo>
                  <a:lnTo>
                    <a:pt x="1671" y="116"/>
                  </a:lnTo>
                  <a:close/>
                  <a:moveTo>
                    <a:pt x="2003" y="109"/>
                  </a:moveTo>
                  <a:cubicBezTo>
                    <a:pt x="1992" y="107"/>
                    <a:pt x="1992" y="107"/>
                    <a:pt x="1992" y="107"/>
                  </a:cubicBezTo>
                  <a:cubicBezTo>
                    <a:pt x="1992" y="48"/>
                    <a:pt x="1992" y="48"/>
                    <a:pt x="1992" y="48"/>
                  </a:cubicBezTo>
                  <a:cubicBezTo>
                    <a:pt x="2003" y="46"/>
                    <a:pt x="2003" y="46"/>
                    <a:pt x="2003" y="46"/>
                  </a:cubicBezTo>
                  <a:cubicBezTo>
                    <a:pt x="2003" y="39"/>
                    <a:pt x="2003" y="39"/>
                    <a:pt x="2003" y="39"/>
                  </a:cubicBezTo>
                  <a:cubicBezTo>
                    <a:pt x="1963" y="39"/>
                    <a:pt x="1963" y="39"/>
                    <a:pt x="1963" y="39"/>
                  </a:cubicBezTo>
                  <a:cubicBezTo>
                    <a:pt x="1963" y="46"/>
                    <a:pt x="1963" y="46"/>
                    <a:pt x="1963" y="46"/>
                  </a:cubicBezTo>
                  <a:cubicBezTo>
                    <a:pt x="1974" y="48"/>
                    <a:pt x="1974" y="48"/>
                    <a:pt x="1974" y="48"/>
                  </a:cubicBezTo>
                  <a:cubicBezTo>
                    <a:pt x="1974" y="107"/>
                    <a:pt x="1974" y="107"/>
                    <a:pt x="1974" y="107"/>
                  </a:cubicBezTo>
                  <a:cubicBezTo>
                    <a:pt x="1963" y="109"/>
                    <a:pt x="1963" y="109"/>
                    <a:pt x="1963" y="109"/>
                  </a:cubicBezTo>
                  <a:cubicBezTo>
                    <a:pt x="1963" y="116"/>
                    <a:pt x="1963" y="116"/>
                    <a:pt x="1963" y="116"/>
                  </a:cubicBezTo>
                  <a:cubicBezTo>
                    <a:pt x="2003" y="116"/>
                    <a:pt x="2003" y="116"/>
                    <a:pt x="2003" y="116"/>
                  </a:cubicBezTo>
                  <a:lnTo>
                    <a:pt x="2003" y="109"/>
                  </a:lnTo>
                  <a:close/>
                  <a:moveTo>
                    <a:pt x="2021" y="49"/>
                  </a:moveTo>
                  <a:cubicBezTo>
                    <a:pt x="2037" y="49"/>
                    <a:pt x="2037" y="49"/>
                    <a:pt x="2037" y="49"/>
                  </a:cubicBezTo>
                  <a:cubicBezTo>
                    <a:pt x="2037" y="107"/>
                    <a:pt x="2037" y="107"/>
                    <a:pt x="2037" y="107"/>
                  </a:cubicBezTo>
                  <a:cubicBezTo>
                    <a:pt x="2026" y="109"/>
                    <a:pt x="2026" y="109"/>
                    <a:pt x="2026" y="109"/>
                  </a:cubicBezTo>
                  <a:cubicBezTo>
                    <a:pt x="2026" y="116"/>
                    <a:pt x="2026" y="116"/>
                    <a:pt x="2026" y="116"/>
                  </a:cubicBezTo>
                  <a:cubicBezTo>
                    <a:pt x="2066" y="116"/>
                    <a:pt x="2066" y="116"/>
                    <a:pt x="2066" y="116"/>
                  </a:cubicBezTo>
                  <a:cubicBezTo>
                    <a:pt x="2066" y="109"/>
                    <a:pt x="2066" y="109"/>
                    <a:pt x="2066" y="109"/>
                  </a:cubicBezTo>
                  <a:cubicBezTo>
                    <a:pt x="2055" y="107"/>
                    <a:pt x="2055" y="107"/>
                    <a:pt x="2055" y="107"/>
                  </a:cubicBezTo>
                  <a:cubicBezTo>
                    <a:pt x="2055" y="49"/>
                    <a:pt x="2055" y="49"/>
                    <a:pt x="2055" y="49"/>
                  </a:cubicBezTo>
                  <a:cubicBezTo>
                    <a:pt x="2072" y="49"/>
                    <a:pt x="2072" y="49"/>
                    <a:pt x="2072" y="49"/>
                  </a:cubicBezTo>
                  <a:cubicBezTo>
                    <a:pt x="2074" y="60"/>
                    <a:pt x="2074" y="60"/>
                    <a:pt x="2074" y="60"/>
                  </a:cubicBezTo>
                  <a:cubicBezTo>
                    <a:pt x="2081" y="60"/>
                    <a:pt x="2081" y="60"/>
                    <a:pt x="2081" y="60"/>
                  </a:cubicBezTo>
                  <a:cubicBezTo>
                    <a:pt x="2081" y="39"/>
                    <a:pt x="2081" y="39"/>
                    <a:pt x="2081" y="39"/>
                  </a:cubicBezTo>
                  <a:cubicBezTo>
                    <a:pt x="2011" y="39"/>
                    <a:pt x="2011" y="39"/>
                    <a:pt x="2011" y="39"/>
                  </a:cubicBezTo>
                  <a:cubicBezTo>
                    <a:pt x="2011" y="60"/>
                    <a:pt x="2011" y="60"/>
                    <a:pt x="2011" y="60"/>
                  </a:cubicBezTo>
                  <a:cubicBezTo>
                    <a:pt x="2019" y="60"/>
                    <a:pt x="2019" y="60"/>
                    <a:pt x="2019" y="60"/>
                  </a:cubicBezTo>
                  <a:lnTo>
                    <a:pt x="2021" y="49"/>
                  </a:lnTo>
                  <a:close/>
                  <a:moveTo>
                    <a:pt x="2122" y="82"/>
                  </a:moveTo>
                  <a:cubicBezTo>
                    <a:pt x="2122" y="107"/>
                    <a:pt x="2122" y="107"/>
                    <a:pt x="2122" y="107"/>
                  </a:cubicBezTo>
                  <a:cubicBezTo>
                    <a:pt x="2110" y="109"/>
                    <a:pt x="2110" y="109"/>
                    <a:pt x="2110" y="109"/>
                  </a:cubicBezTo>
                  <a:cubicBezTo>
                    <a:pt x="2110" y="116"/>
                    <a:pt x="2110" y="116"/>
                    <a:pt x="2110" y="116"/>
                  </a:cubicBezTo>
                  <a:cubicBezTo>
                    <a:pt x="2150" y="116"/>
                    <a:pt x="2150" y="116"/>
                    <a:pt x="2150" y="116"/>
                  </a:cubicBezTo>
                  <a:cubicBezTo>
                    <a:pt x="2150" y="109"/>
                    <a:pt x="2150" y="109"/>
                    <a:pt x="2150" y="109"/>
                  </a:cubicBezTo>
                  <a:cubicBezTo>
                    <a:pt x="2139" y="107"/>
                    <a:pt x="2139" y="107"/>
                    <a:pt x="2139" y="107"/>
                  </a:cubicBezTo>
                  <a:cubicBezTo>
                    <a:pt x="2139" y="82"/>
                    <a:pt x="2139" y="82"/>
                    <a:pt x="2139" y="82"/>
                  </a:cubicBezTo>
                  <a:cubicBezTo>
                    <a:pt x="2161" y="48"/>
                    <a:pt x="2161" y="48"/>
                    <a:pt x="2161" y="48"/>
                  </a:cubicBezTo>
                  <a:cubicBezTo>
                    <a:pt x="2172" y="46"/>
                    <a:pt x="2172" y="46"/>
                    <a:pt x="2172" y="46"/>
                  </a:cubicBezTo>
                  <a:cubicBezTo>
                    <a:pt x="2172" y="39"/>
                    <a:pt x="2172" y="39"/>
                    <a:pt x="2172" y="39"/>
                  </a:cubicBezTo>
                  <a:cubicBezTo>
                    <a:pt x="2138" y="39"/>
                    <a:pt x="2138" y="39"/>
                    <a:pt x="2138" y="39"/>
                  </a:cubicBezTo>
                  <a:cubicBezTo>
                    <a:pt x="2138" y="46"/>
                    <a:pt x="2138" y="46"/>
                    <a:pt x="2138" y="46"/>
                  </a:cubicBezTo>
                  <a:cubicBezTo>
                    <a:pt x="2149" y="48"/>
                    <a:pt x="2149" y="48"/>
                    <a:pt x="2149" y="48"/>
                  </a:cubicBezTo>
                  <a:cubicBezTo>
                    <a:pt x="2133" y="73"/>
                    <a:pt x="2133" y="73"/>
                    <a:pt x="2133" y="73"/>
                  </a:cubicBezTo>
                  <a:cubicBezTo>
                    <a:pt x="2118" y="48"/>
                    <a:pt x="2118" y="48"/>
                    <a:pt x="2118" y="48"/>
                  </a:cubicBezTo>
                  <a:cubicBezTo>
                    <a:pt x="2129" y="46"/>
                    <a:pt x="2129" y="46"/>
                    <a:pt x="2129" y="46"/>
                  </a:cubicBezTo>
                  <a:cubicBezTo>
                    <a:pt x="2129" y="39"/>
                    <a:pt x="2129" y="39"/>
                    <a:pt x="2129" y="39"/>
                  </a:cubicBezTo>
                  <a:cubicBezTo>
                    <a:pt x="2088" y="39"/>
                    <a:pt x="2088" y="39"/>
                    <a:pt x="2088" y="39"/>
                  </a:cubicBezTo>
                  <a:cubicBezTo>
                    <a:pt x="2088" y="46"/>
                    <a:pt x="2088" y="46"/>
                    <a:pt x="2088" y="46"/>
                  </a:cubicBezTo>
                  <a:cubicBezTo>
                    <a:pt x="2099" y="48"/>
                    <a:pt x="2099" y="48"/>
                    <a:pt x="2099" y="48"/>
                  </a:cubicBezTo>
                  <a:lnTo>
                    <a:pt x="2122" y="82"/>
                  </a:lnTo>
                  <a:close/>
                  <a:moveTo>
                    <a:pt x="1953" y="94"/>
                  </a:moveTo>
                  <a:cubicBezTo>
                    <a:pt x="1953" y="63"/>
                    <a:pt x="1913" y="75"/>
                    <a:pt x="1913" y="58"/>
                  </a:cubicBezTo>
                  <a:cubicBezTo>
                    <a:pt x="1913" y="50"/>
                    <a:pt x="1919" y="48"/>
                    <a:pt x="1926" y="48"/>
                  </a:cubicBezTo>
                  <a:cubicBezTo>
                    <a:pt x="1933" y="48"/>
                    <a:pt x="1939" y="49"/>
                    <a:pt x="1939" y="49"/>
                  </a:cubicBezTo>
                  <a:cubicBezTo>
                    <a:pt x="1941" y="61"/>
                    <a:pt x="1941" y="61"/>
                    <a:pt x="1941" y="6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949" y="42"/>
                    <a:pt x="1949" y="42"/>
                    <a:pt x="1949" y="42"/>
                  </a:cubicBezTo>
                  <a:cubicBezTo>
                    <a:pt x="1941" y="40"/>
                    <a:pt x="1933" y="38"/>
                    <a:pt x="1924" y="38"/>
                  </a:cubicBezTo>
                  <a:cubicBezTo>
                    <a:pt x="1905" y="38"/>
                    <a:pt x="1896" y="46"/>
                    <a:pt x="1896" y="60"/>
                  </a:cubicBezTo>
                  <a:cubicBezTo>
                    <a:pt x="1896" y="79"/>
                    <a:pt x="1914" y="81"/>
                    <a:pt x="1928" y="86"/>
                  </a:cubicBezTo>
                  <a:cubicBezTo>
                    <a:pt x="1933" y="87"/>
                    <a:pt x="1936" y="89"/>
                    <a:pt x="1936" y="95"/>
                  </a:cubicBezTo>
                  <a:cubicBezTo>
                    <a:pt x="1936" y="104"/>
                    <a:pt x="1929" y="107"/>
                    <a:pt x="1920" y="107"/>
                  </a:cubicBezTo>
                  <a:cubicBezTo>
                    <a:pt x="1911" y="107"/>
                    <a:pt x="1905" y="105"/>
                    <a:pt x="1905" y="105"/>
                  </a:cubicBezTo>
                  <a:cubicBezTo>
                    <a:pt x="1903" y="92"/>
                    <a:pt x="1903" y="92"/>
                    <a:pt x="1903" y="92"/>
                  </a:cubicBezTo>
                  <a:cubicBezTo>
                    <a:pt x="1896" y="92"/>
                    <a:pt x="1896" y="92"/>
                    <a:pt x="1896" y="92"/>
                  </a:cubicBezTo>
                  <a:cubicBezTo>
                    <a:pt x="1896" y="112"/>
                    <a:pt x="1896" y="112"/>
                    <a:pt x="1896" y="112"/>
                  </a:cubicBezTo>
                  <a:cubicBezTo>
                    <a:pt x="1896" y="112"/>
                    <a:pt x="1908" y="117"/>
                    <a:pt x="1922" y="117"/>
                  </a:cubicBezTo>
                  <a:cubicBezTo>
                    <a:pt x="1942" y="117"/>
                    <a:pt x="1953" y="109"/>
                    <a:pt x="1953" y="94"/>
                  </a:cubicBezTo>
                  <a:close/>
                  <a:moveTo>
                    <a:pt x="1847" y="109"/>
                  </a:moveTo>
                  <a:cubicBezTo>
                    <a:pt x="1836" y="107"/>
                    <a:pt x="1836" y="107"/>
                    <a:pt x="1836" y="107"/>
                  </a:cubicBezTo>
                  <a:cubicBezTo>
                    <a:pt x="1836" y="81"/>
                    <a:pt x="1836" y="81"/>
                    <a:pt x="1836" y="81"/>
                  </a:cubicBezTo>
                  <a:cubicBezTo>
                    <a:pt x="1838" y="81"/>
                    <a:pt x="1838" y="81"/>
                    <a:pt x="1838" y="81"/>
                  </a:cubicBezTo>
                  <a:cubicBezTo>
                    <a:pt x="1848" y="81"/>
                    <a:pt x="1851" y="86"/>
                    <a:pt x="1855" y="98"/>
                  </a:cubicBezTo>
                  <a:cubicBezTo>
                    <a:pt x="1863" y="116"/>
                    <a:pt x="1863" y="116"/>
                    <a:pt x="1863" y="116"/>
                  </a:cubicBezTo>
                  <a:cubicBezTo>
                    <a:pt x="1887" y="116"/>
                    <a:pt x="1887" y="116"/>
                    <a:pt x="1887" y="116"/>
                  </a:cubicBezTo>
                  <a:cubicBezTo>
                    <a:pt x="1887" y="109"/>
                    <a:pt x="1887" y="109"/>
                    <a:pt x="1887" y="109"/>
                  </a:cubicBezTo>
                  <a:cubicBezTo>
                    <a:pt x="1876" y="107"/>
                    <a:pt x="1876" y="107"/>
                    <a:pt x="1876" y="107"/>
                  </a:cubicBezTo>
                  <a:cubicBezTo>
                    <a:pt x="1873" y="99"/>
                    <a:pt x="1868" y="84"/>
                    <a:pt x="1861" y="79"/>
                  </a:cubicBezTo>
                  <a:cubicBezTo>
                    <a:pt x="1869" y="76"/>
                    <a:pt x="1875" y="68"/>
                    <a:pt x="1875" y="59"/>
                  </a:cubicBezTo>
                  <a:cubicBezTo>
                    <a:pt x="1875" y="54"/>
                    <a:pt x="1873" y="49"/>
                    <a:pt x="1869" y="45"/>
                  </a:cubicBezTo>
                  <a:cubicBezTo>
                    <a:pt x="1863" y="40"/>
                    <a:pt x="1854" y="39"/>
                    <a:pt x="1846" y="39"/>
                  </a:cubicBezTo>
                  <a:cubicBezTo>
                    <a:pt x="1807" y="39"/>
                    <a:pt x="1807" y="39"/>
                    <a:pt x="1807" y="39"/>
                  </a:cubicBezTo>
                  <a:cubicBezTo>
                    <a:pt x="1807" y="46"/>
                    <a:pt x="1807" y="46"/>
                    <a:pt x="1807" y="46"/>
                  </a:cubicBezTo>
                  <a:cubicBezTo>
                    <a:pt x="1819" y="48"/>
                    <a:pt x="1819" y="48"/>
                    <a:pt x="1819" y="48"/>
                  </a:cubicBezTo>
                  <a:cubicBezTo>
                    <a:pt x="1819" y="107"/>
                    <a:pt x="1819" y="107"/>
                    <a:pt x="1819" y="107"/>
                  </a:cubicBezTo>
                  <a:cubicBezTo>
                    <a:pt x="1807" y="109"/>
                    <a:pt x="1807" y="109"/>
                    <a:pt x="1807" y="109"/>
                  </a:cubicBezTo>
                  <a:cubicBezTo>
                    <a:pt x="1807" y="116"/>
                    <a:pt x="1807" y="116"/>
                    <a:pt x="1807" y="116"/>
                  </a:cubicBezTo>
                  <a:cubicBezTo>
                    <a:pt x="1847" y="116"/>
                    <a:pt x="1847" y="116"/>
                    <a:pt x="1847" y="116"/>
                  </a:cubicBezTo>
                  <a:lnTo>
                    <a:pt x="1847" y="109"/>
                  </a:lnTo>
                  <a:close/>
                  <a:moveTo>
                    <a:pt x="1836" y="48"/>
                  </a:moveTo>
                  <a:cubicBezTo>
                    <a:pt x="1841" y="48"/>
                    <a:pt x="1841" y="48"/>
                    <a:pt x="1841" y="48"/>
                  </a:cubicBezTo>
                  <a:cubicBezTo>
                    <a:pt x="1845" y="48"/>
                    <a:pt x="1852" y="48"/>
                    <a:pt x="1854" y="51"/>
                  </a:cubicBezTo>
                  <a:cubicBezTo>
                    <a:pt x="1857" y="53"/>
                    <a:pt x="1858" y="57"/>
                    <a:pt x="1858" y="60"/>
                  </a:cubicBezTo>
                  <a:cubicBezTo>
                    <a:pt x="1858" y="63"/>
                    <a:pt x="1857" y="66"/>
                    <a:pt x="1855" y="69"/>
                  </a:cubicBezTo>
                  <a:cubicBezTo>
                    <a:pt x="1851" y="73"/>
                    <a:pt x="1844" y="73"/>
                    <a:pt x="1839" y="73"/>
                  </a:cubicBezTo>
                  <a:cubicBezTo>
                    <a:pt x="1836" y="73"/>
                    <a:pt x="1836" y="73"/>
                    <a:pt x="1836" y="73"/>
                  </a:cubicBezTo>
                  <a:lnTo>
                    <a:pt x="1836" y="48"/>
                  </a:lnTo>
                  <a:close/>
                  <a:moveTo>
                    <a:pt x="1796" y="95"/>
                  </a:moveTo>
                  <a:cubicBezTo>
                    <a:pt x="1788" y="95"/>
                    <a:pt x="1788" y="95"/>
                    <a:pt x="1788" y="95"/>
                  </a:cubicBezTo>
                  <a:cubicBezTo>
                    <a:pt x="1787" y="106"/>
                    <a:pt x="1787" y="106"/>
                    <a:pt x="1787" y="106"/>
                  </a:cubicBezTo>
                  <a:cubicBezTo>
                    <a:pt x="1759" y="106"/>
                    <a:pt x="1759" y="106"/>
                    <a:pt x="1759" y="106"/>
                  </a:cubicBezTo>
                  <a:cubicBezTo>
                    <a:pt x="1759" y="80"/>
                    <a:pt x="1759" y="80"/>
                    <a:pt x="1759" y="80"/>
                  </a:cubicBezTo>
                  <a:cubicBezTo>
                    <a:pt x="1776" y="80"/>
                    <a:pt x="1776" y="80"/>
                    <a:pt x="1776" y="80"/>
                  </a:cubicBezTo>
                  <a:cubicBezTo>
                    <a:pt x="1778" y="90"/>
                    <a:pt x="1778" y="90"/>
                    <a:pt x="1778" y="90"/>
                  </a:cubicBezTo>
                  <a:cubicBezTo>
                    <a:pt x="1784" y="90"/>
                    <a:pt x="1784" y="90"/>
                    <a:pt x="1784" y="90"/>
                  </a:cubicBezTo>
                  <a:cubicBezTo>
                    <a:pt x="1784" y="61"/>
                    <a:pt x="1784" y="61"/>
                    <a:pt x="1784" y="61"/>
                  </a:cubicBezTo>
                  <a:cubicBezTo>
                    <a:pt x="1778" y="61"/>
                    <a:pt x="1778" y="61"/>
                    <a:pt x="1778" y="61"/>
                  </a:cubicBezTo>
                  <a:cubicBezTo>
                    <a:pt x="1776" y="71"/>
                    <a:pt x="1776" y="71"/>
                    <a:pt x="1776" y="71"/>
                  </a:cubicBezTo>
                  <a:cubicBezTo>
                    <a:pt x="1759" y="71"/>
                    <a:pt x="1759" y="71"/>
                    <a:pt x="1759" y="71"/>
                  </a:cubicBezTo>
                  <a:cubicBezTo>
                    <a:pt x="1759" y="49"/>
                    <a:pt x="1759" y="49"/>
                    <a:pt x="1759" y="49"/>
                  </a:cubicBezTo>
                  <a:cubicBezTo>
                    <a:pt x="1787" y="49"/>
                    <a:pt x="1787" y="49"/>
                    <a:pt x="1787" y="49"/>
                  </a:cubicBezTo>
                  <a:cubicBezTo>
                    <a:pt x="1788" y="59"/>
                    <a:pt x="1788" y="59"/>
                    <a:pt x="1788" y="59"/>
                  </a:cubicBezTo>
                  <a:cubicBezTo>
                    <a:pt x="1796" y="59"/>
                    <a:pt x="1796" y="59"/>
                    <a:pt x="1796" y="59"/>
                  </a:cubicBezTo>
                  <a:cubicBezTo>
                    <a:pt x="1796" y="39"/>
                    <a:pt x="1796" y="39"/>
                    <a:pt x="1796" y="39"/>
                  </a:cubicBezTo>
                  <a:cubicBezTo>
                    <a:pt x="1730" y="39"/>
                    <a:pt x="1730" y="39"/>
                    <a:pt x="1730" y="39"/>
                  </a:cubicBezTo>
                  <a:cubicBezTo>
                    <a:pt x="1730" y="46"/>
                    <a:pt x="1730" y="46"/>
                    <a:pt x="1730" y="46"/>
                  </a:cubicBezTo>
                  <a:cubicBezTo>
                    <a:pt x="1741" y="48"/>
                    <a:pt x="1741" y="48"/>
                    <a:pt x="1741" y="48"/>
                  </a:cubicBezTo>
                  <a:cubicBezTo>
                    <a:pt x="1741" y="107"/>
                    <a:pt x="1741" y="107"/>
                    <a:pt x="1741" y="107"/>
                  </a:cubicBezTo>
                  <a:cubicBezTo>
                    <a:pt x="1730" y="109"/>
                    <a:pt x="1730" y="109"/>
                    <a:pt x="1730" y="109"/>
                  </a:cubicBezTo>
                  <a:cubicBezTo>
                    <a:pt x="1730" y="116"/>
                    <a:pt x="1730" y="116"/>
                    <a:pt x="1730" y="116"/>
                  </a:cubicBezTo>
                  <a:cubicBezTo>
                    <a:pt x="1796" y="116"/>
                    <a:pt x="1796" y="116"/>
                    <a:pt x="1796" y="116"/>
                  </a:cubicBezTo>
                  <a:lnTo>
                    <a:pt x="1796" y="95"/>
                  </a:lnTo>
                  <a:close/>
                  <a:moveTo>
                    <a:pt x="1342" y="95"/>
                  </a:moveTo>
                  <a:cubicBezTo>
                    <a:pt x="1335" y="95"/>
                    <a:pt x="1335" y="95"/>
                    <a:pt x="1335" y="95"/>
                  </a:cubicBezTo>
                  <a:cubicBezTo>
                    <a:pt x="1333" y="106"/>
                    <a:pt x="1333" y="106"/>
                    <a:pt x="1333" y="106"/>
                  </a:cubicBezTo>
                  <a:cubicBezTo>
                    <a:pt x="1305" y="106"/>
                    <a:pt x="1305" y="106"/>
                    <a:pt x="1305" y="106"/>
                  </a:cubicBezTo>
                  <a:cubicBezTo>
                    <a:pt x="1305" y="80"/>
                    <a:pt x="1305" y="80"/>
                    <a:pt x="1305" y="80"/>
                  </a:cubicBezTo>
                  <a:cubicBezTo>
                    <a:pt x="1323" y="80"/>
                    <a:pt x="1323" y="80"/>
                    <a:pt x="1323" y="80"/>
                  </a:cubicBezTo>
                  <a:cubicBezTo>
                    <a:pt x="1325" y="90"/>
                    <a:pt x="1325" y="90"/>
                    <a:pt x="1325" y="90"/>
                  </a:cubicBezTo>
                  <a:cubicBezTo>
                    <a:pt x="1331" y="90"/>
                    <a:pt x="1331" y="90"/>
                    <a:pt x="1331" y="90"/>
                  </a:cubicBezTo>
                  <a:cubicBezTo>
                    <a:pt x="1331" y="61"/>
                    <a:pt x="1331" y="61"/>
                    <a:pt x="1331" y="61"/>
                  </a:cubicBezTo>
                  <a:cubicBezTo>
                    <a:pt x="1325" y="61"/>
                    <a:pt x="1325" y="61"/>
                    <a:pt x="1325" y="61"/>
                  </a:cubicBezTo>
                  <a:cubicBezTo>
                    <a:pt x="1323" y="71"/>
                    <a:pt x="1323" y="71"/>
                    <a:pt x="1323" y="71"/>
                  </a:cubicBezTo>
                  <a:cubicBezTo>
                    <a:pt x="1305" y="71"/>
                    <a:pt x="1305" y="71"/>
                    <a:pt x="1305" y="71"/>
                  </a:cubicBezTo>
                  <a:cubicBezTo>
                    <a:pt x="1305" y="49"/>
                    <a:pt x="1305" y="49"/>
                    <a:pt x="1305" y="49"/>
                  </a:cubicBezTo>
                  <a:cubicBezTo>
                    <a:pt x="1333" y="49"/>
                    <a:pt x="1333" y="49"/>
                    <a:pt x="1333" y="49"/>
                  </a:cubicBezTo>
                  <a:cubicBezTo>
                    <a:pt x="1335" y="59"/>
                    <a:pt x="1335" y="59"/>
                    <a:pt x="1335" y="59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39"/>
                    <a:pt x="1342" y="39"/>
                    <a:pt x="1342" y="39"/>
                  </a:cubicBezTo>
                  <a:cubicBezTo>
                    <a:pt x="1277" y="39"/>
                    <a:pt x="1277" y="39"/>
                    <a:pt x="1277" y="39"/>
                  </a:cubicBezTo>
                  <a:cubicBezTo>
                    <a:pt x="1277" y="46"/>
                    <a:pt x="1277" y="46"/>
                    <a:pt x="1277" y="46"/>
                  </a:cubicBezTo>
                  <a:cubicBezTo>
                    <a:pt x="1288" y="48"/>
                    <a:pt x="1288" y="48"/>
                    <a:pt x="1288" y="48"/>
                  </a:cubicBezTo>
                  <a:cubicBezTo>
                    <a:pt x="1288" y="107"/>
                    <a:pt x="1288" y="107"/>
                    <a:pt x="1288" y="107"/>
                  </a:cubicBezTo>
                  <a:cubicBezTo>
                    <a:pt x="1277" y="109"/>
                    <a:pt x="1277" y="109"/>
                    <a:pt x="1277" y="109"/>
                  </a:cubicBezTo>
                  <a:cubicBezTo>
                    <a:pt x="1277" y="116"/>
                    <a:pt x="1277" y="116"/>
                    <a:pt x="1277" y="116"/>
                  </a:cubicBezTo>
                  <a:cubicBezTo>
                    <a:pt x="1342" y="116"/>
                    <a:pt x="1342" y="116"/>
                    <a:pt x="1342" y="116"/>
                  </a:cubicBezTo>
                  <a:lnTo>
                    <a:pt x="1342" y="95"/>
                  </a:lnTo>
                  <a:close/>
                  <a:moveTo>
                    <a:pt x="566" y="95"/>
                  </a:moveTo>
                  <a:cubicBezTo>
                    <a:pt x="559" y="95"/>
                    <a:pt x="559" y="95"/>
                    <a:pt x="559" y="95"/>
                  </a:cubicBezTo>
                  <a:cubicBezTo>
                    <a:pt x="557" y="106"/>
                    <a:pt x="557" y="106"/>
                    <a:pt x="557" y="106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29" y="80"/>
                    <a:pt x="529" y="80"/>
                    <a:pt x="529" y="80"/>
                  </a:cubicBezTo>
                  <a:cubicBezTo>
                    <a:pt x="546" y="80"/>
                    <a:pt x="546" y="80"/>
                    <a:pt x="546" y="80"/>
                  </a:cubicBezTo>
                  <a:cubicBezTo>
                    <a:pt x="548" y="90"/>
                    <a:pt x="548" y="90"/>
                    <a:pt x="548" y="90"/>
                  </a:cubicBezTo>
                  <a:cubicBezTo>
                    <a:pt x="555" y="90"/>
                    <a:pt x="555" y="90"/>
                    <a:pt x="555" y="90"/>
                  </a:cubicBezTo>
                  <a:cubicBezTo>
                    <a:pt x="555" y="61"/>
                    <a:pt x="555" y="61"/>
                    <a:pt x="555" y="61"/>
                  </a:cubicBezTo>
                  <a:cubicBezTo>
                    <a:pt x="548" y="61"/>
                    <a:pt x="548" y="61"/>
                    <a:pt x="548" y="61"/>
                  </a:cubicBezTo>
                  <a:cubicBezTo>
                    <a:pt x="546" y="71"/>
                    <a:pt x="546" y="71"/>
                    <a:pt x="546" y="71"/>
                  </a:cubicBezTo>
                  <a:cubicBezTo>
                    <a:pt x="529" y="71"/>
                    <a:pt x="529" y="71"/>
                    <a:pt x="529" y="71"/>
                  </a:cubicBezTo>
                  <a:cubicBezTo>
                    <a:pt x="529" y="49"/>
                    <a:pt x="529" y="49"/>
                    <a:pt x="529" y="49"/>
                  </a:cubicBezTo>
                  <a:cubicBezTo>
                    <a:pt x="557" y="49"/>
                    <a:pt x="557" y="49"/>
                    <a:pt x="557" y="49"/>
                  </a:cubicBezTo>
                  <a:cubicBezTo>
                    <a:pt x="559" y="59"/>
                    <a:pt x="559" y="59"/>
                    <a:pt x="559" y="59"/>
                  </a:cubicBezTo>
                  <a:cubicBezTo>
                    <a:pt x="566" y="59"/>
                    <a:pt x="566" y="59"/>
                    <a:pt x="566" y="59"/>
                  </a:cubicBezTo>
                  <a:cubicBezTo>
                    <a:pt x="566" y="39"/>
                    <a:pt x="566" y="39"/>
                    <a:pt x="566" y="39"/>
                  </a:cubicBezTo>
                  <a:cubicBezTo>
                    <a:pt x="500" y="39"/>
                    <a:pt x="500" y="39"/>
                    <a:pt x="500" y="39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11" y="48"/>
                    <a:pt x="511" y="48"/>
                    <a:pt x="511" y="48"/>
                  </a:cubicBezTo>
                  <a:cubicBezTo>
                    <a:pt x="511" y="107"/>
                    <a:pt x="511" y="107"/>
                    <a:pt x="511" y="107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0" y="116"/>
                    <a:pt x="500" y="116"/>
                    <a:pt x="500" y="116"/>
                  </a:cubicBezTo>
                  <a:cubicBezTo>
                    <a:pt x="566" y="116"/>
                    <a:pt x="566" y="116"/>
                    <a:pt x="566" y="116"/>
                  </a:cubicBezTo>
                  <a:lnTo>
                    <a:pt x="566" y="95"/>
                  </a:lnTo>
                  <a:close/>
                  <a:moveTo>
                    <a:pt x="659" y="117"/>
                  </a:moveTo>
                  <a:cubicBezTo>
                    <a:pt x="689" y="117"/>
                    <a:pt x="702" y="100"/>
                    <a:pt x="702" y="67"/>
                  </a:cubicBezTo>
                  <a:cubicBezTo>
                    <a:pt x="702" y="34"/>
                    <a:pt x="689" y="16"/>
                    <a:pt x="659" y="16"/>
                  </a:cubicBezTo>
                  <a:cubicBezTo>
                    <a:pt x="629" y="16"/>
                    <a:pt x="615" y="34"/>
                    <a:pt x="615" y="67"/>
                  </a:cubicBezTo>
                  <a:cubicBezTo>
                    <a:pt x="615" y="99"/>
                    <a:pt x="628" y="117"/>
                    <a:pt x="659" y="117"/>
                  </a:cubicBezTo>
                  <a:close/>
                  <a:moveTo>
                    <a:pt x="659" y="27"/>
                  </a:moveTo>
                  <a:cubicBezTo>
                    <a:pt x="675" y="27"/>
                    <a:pt x="683" y="40"/>
                    <a:pt x="683" y="67"/>
                  </a:cubicBezTo>
                  <a:cubicBezTo>
                    <a:pt x="683" y="94"/>
                    <a:pt x="675" y="107"/>
                    <a:pt x="659" y="107"/>
                  </a:cubicBezTo>
                  <a:cubicBezTo>
                    <a:pt x="642" y="107"/>
                    <a:pt x="634" y="94"/>
                    <a:pt x="634" y="67"/>
                  </a:cubicBezTo>
                  <a:cubicBezTo>
                    <a:pt x="634" y="40"/>
                    <a:pt x="643" y="27"/>
                    <a:pt x="659" y="27"/>
                  </a:cubicBezTo>
                  <a:close/>
                  <a:moveTo>
                    <a:pt x="327" y="28"/>
                  </a:moveTo>
                  <a:cubicBezTo>
                    <a:pt x="349" y="28"/>
                    <a:pt x="349" y="28"/>
                    <a:pt x="349" y="28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37" y="108"/>
                    <a:pt x="337" y="108"/>
                    <a:pt x="337" y="108"/>
                  </a:cubicBezTo>
                  <a:cubicBezTo>
                    <a:pt x="337" y="116"/>
                    <a:pt x="337" y="116"/>
                    <a:pt x="337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67" y="106"/>
                    <a:pt x="367" y="106"/>
                    <a:pt x="367" y="106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1" y="40"/>
                    <a:pt x="391" y="40"/>
                    <a:pt x="391" y="40"/>
                  </a:cubicBezTo>
                  <a:cubicBezTo>
                    <a:pt x="399" y="40"/>
                    <a:pt x="399" y="40"/>
                    <a:pt x="399" y="40"/>
                  </a:cubicBezTo>
                  <a:cubicBezTo>
                    <a:pt x="399" y="18"/>
                    <a:pt x="399" y="18"/>
                    <a:pt x="399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40"/>
                    <a:pt x="317" y="40"/>
                    <a:pt x="317" y="40"/>
                  </a:cubicBezTo>
                  <a:cubicBezTo>
                    <a:pt x="325" y="40"/>
                    <a:pt x="325" y="40"/>
                    <a:pt x="325" y="40"/>
                  </a:cubicBezTo>
                  <a:lnTo>
                    <a:pt x="327" y="28"/>
                  </a:lnTo>
                  <a:close/>
                  <a:moveTo>
                    <a:pt x="750" y="109"/>
                  </a:moveTo>
                  <a:cubicBezTo>
                    <a:pt x="739" y="107"/>
                    <a:pt x="739" y="107"/>
                    <a:pt x="739" y="107"/>
                  </a:cubicBezTo>
                  <a:cubicBezTo>
                    <a:pt x="739" y="80"/>
                    <a:pt x="739" y="80"/>
                    <a:pt x="739" y="80"/>
                  </a:cubicBezTo>
                  <a:cubicBezTo>
                    <a:pt x="768" y="80"/>
                    <a:pt x="768" y="80"/>
                    <a:pt x="768" y="80"/>
                  </a:cubicBezTo>
                  <a:cubicBezTo>
                    <a:pt x="768" y="107"/>
                    <a:pt x="768" y="107"/>
                    <a:pt x="768" y="107"/>
                  </a:cubicBezTo>
                  <a:cubicBezTo>
                    <a:pt x="757" y="109"/>
                    <a:pt x="757" y="109"/>
                    <a:pt x="757" y="109"/>
                  </a:cubicBezTo>
                  <a:cubicBezTo>
                    <a:pt x="757" y="116"/>
                    <a:pt x="757" y="116"/>
                    <a:pt x="757" y="116"/>
                  </a:cubicBezTo>
                  <a:cubicBezTo>
                    <a:pt x="797" y="116"/>
                    <a:pt x="797" y="116"/>
                    <a:pt x="797" y="116"/>
                  </a:cubicBezTo>
                  <a:cubicBezTo>
                    <a:pt x="797" y="109"/>
                    <a:pt x="797" y="109"/>
                    <a:pt x="797" y="109"/>
                  </a:cubicBezTo>
                  <a:cubicBezTo>
                    <a:pt x="786" y="107"/>
                    <a:pt x="786" y="107"/>
                    <a:pt x="786" y="107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57" y="39"/>
                    <a:pt x="757" y="39"/>
                    <a:pt x="757" y="39"/>
                  </a:cubicBezTo>
                  <a:cubicBezTo>
                    <a:pt x="757" y="46"/>
                    <a:pt x="757" y="46"/>
                    <a:pt x="757" y="46"/>
                  </a:cubicBezTo>
                  <a:cubicBezTo>
                    <a:pt x="768" y="48"/>
                    <a:pt x="768" y="48"/>
                    <a:pt x="768" y="48"/>
                  </a:cubicBezTo>
                  <a:cubicBezTo>
                    <a:pt x="768" y="71"/>
                    <a:pt x="768" y="71"/>
                    <a:pt x="768" y="71"/>
                  </a:cubicBezTo>
                  <a:cubicBezTo>
                    <a:pt x="739" y="71"/>
                    <a:pt x="739" y="71"/>
                    <a:pt x="739" y="71"/>
                  </a:cubicBezTo>
                  <a:cubicBezTo>
                    <a:pt x="739" y="48"/>
                    <a:pt x="739" y="48"/>
                    <a:pt x="739" y="48"/>
                  </a:cubicBezTo>
                  <a:cubicBezTo>
                    <a:pt x="750" y="46"/>
                    <a:pt x="750" y="46"/>
                    <a:pt x="750" y="46"/>
                  </a:cubicBezTo>
                  <a:cubicBezTo>
                    <a:pt x="750" y="39"/>
                    <a:pt x="750" y="39"/>
                    <a:pt x="750" y="39"/>
                  </a:cubicBezTo>
                  <a:cubicBezTo>
                    <a:pt x="710" y="39"/>
                    <a:pt x="710" y="39"/>
                    <a:pt x="710" y="39"/>
                  </a:cubicBezTo>
                  <a:cubicBezTo>
                    <a:pt x="710" y="46"/>
                    <a:pt x="710" y="46"/>
                    <a:pt x="710" y="46"/>
                  </a:cubicBezTo>
                  <a:cubicBezTo>
                    <a:pt x="722" y="48"/>
                    <a:pt x="722" y="48"/>
                    <a:pt x="722" y="48"/>
                  </a:cubicBezTo>
                  <a:cubicBezTo>
                    <a:pt x="722" y="107"/>
                    <a:pt x="722" y="107"/>
                    <a:pt x="722" y="107"/>
                  </a:cubicBezTo>
                  <a:cubicBezTo>
                    <a:pt x="710" y="109"/>
                    <a:pt x="710" y="109"/>
                    <a:pt x="710" y="109"/>
                  </a:cubicBezTo>
                  <a:cubicBezTo>
                    <a:pt x="710" y="116"/>
                    <a:pt x="710" y="116"/>
                    <a:pt x="710" y="116"/>
                  </a:cubicBezTo>
                  <a:cubicBezTo>
                    <a:pt x="750" y="116"/>
                    <a:pt x="750" y="116"/>
                    <a:pt x="750" y="116"/>
                  </a:cubicBezTo>
                  <a:lnTo>
                    <a:pt x="750" y="109"/>
                  </a:lnTo>
                  <a:close/>
                  <a:moveTo>
                    <a:pt x="445" y="109"/>
                  </a:moveTo>
                  <a:cubicBezTo>
                    <a:pt x="434" y="107"/>
                    <a:pt x="434" y="107"/>
                    <a:pt x="434" y="107"/>
                  </a:cubicBezTo>
                  <a:cubicBezTo>
                    <a:pt x="434" y="80"/>
                    <a:pt x="434" y="80"/>
                    <a:pt x="434" y="80"/>
                  </a:cubicBezTo>
                  <a:cubicBezTo>
                    <a:pt x="463" y="80"/>
                    <a:pt x="463" y="80"/>
                    <a:pt x="463" y="80"/>
                  </a:cubicBezTo>
                  <a:cubicBezTo>
                    <a:pt x="463" y="107"/>
                    <a:pt x="463" y="107"/>
                    <a:pt x="463" y="107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52" y="116"/>
                    <a:pt x="452" y="116"/>
                    <a:pt x="452" y="116"/>
                  </a:cubicBezTo>
                  <a:cubicBezTo>
                    <a:pt x="492" y="116"/>
                    <a:pt x="492" y="116"/>
                    <a:pt x="492" y="116"/>
                  </a:cubicBezTo>
                  <a:cubicBezTo>
                    <a:pt x="492" y="109"/>
                    <a:pt x="492" y="109"/>
                    <a:pt x="492" y="109"/>
                  </a:cubicBezTo>
                  <a:cubicBezTo>
                    <a:pt x="480" y="107"/>
                    <a:pt x="480" y="107"/>
                    <a:pt x="480" y="107"/>
                  </a:cubicBezTo>
                  <a:cubicBezTo>
                    <a:pt x="480" y="48"/>
                    <a:pt x="480" y="48"/>
                    <a:pt x="480" y="48"/>
                  </a:cubicBezTo>
                  <a:cubicBezTo>
                    <a:pt x="492" y="46"/>
                    <a:pt x="492" y="46"/>
                    <a:pt x="492" y="46"/>
                  </a:cubicBezTo>
                  <a:cubicBezTo>
                    <a:pt x="492" y="39"/>
                    <a:pt x="492" y="39"/>
                    <a:pt x="492" y="39"/>
                  </a:cubicBezTo>
                  <a:cubicBezTo>
                    <a:pt x="452" y="39"/>
                    <a:pt x="452" y="39"/>
                    <a:pt x="452" y="39"/>
                  </a:cubicBezTo>
                  <a:cubicBezTo>
                    <a:pt x="452" y="46"/>
                    <a:pt x="452" y="46"/>
                    <a:pt x="452" y="46"/>
                  </a:cubicBezTo>
                  <a:cubicBezTo>
                    <a:pt x="463" y="48"/>
                    <a:pt x="463" y="48"/>
                    <a:pt x="463" y="48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34" y="71"/>
                    <a:pt x="434" y="71"/>
                    <a:pt x="434" y="71"/>
                  </a:cubicBezTo>
                  <a:cubicBezTo>
                    <a:pt x="434" y="48"/>
                    <a:pt x="434" y="48"/>
                    <a:pt x="434" y="48"/>
                  </a:cubicBezTo>
                  <a:cubicBezTo>
                    <a:pt x="445" y="46"/>
                    <a:pt x="445" y="46"/>
                    <a:pt x="445" y="46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405" y="39"/>
                    <a:pt x="405" y="39"/>
                    <a:pt x="405" y="39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6" y="48"/>
                    <a:pt x="416" y="48"/>
                    <a:pt x="416" y="48"/>
                  </a:cubicBezTo>
                  <a:cubicBezTo>
                    <a:pt x="416" y="107"/>
                    <a:pt x="416" y="107"/>
                    <a:pt x="416" y="107"/>
                  </a:cubicBezTo>
                  <a:cubicBezTo>
                    <a:pt x="405" y="109"/>
                    <a:pt x="405" y="109"/>
                    <a:pt x="405" y="109"/>
                  </a:cubicBezTo>
                  <a:cubicBezTo>
                    <a:pt x="405" y="116"/>
                    <a:pt x="405" y="116"/>
                    <a:pt x="405" y="116"/>
                  </a:cubicBezTo>
                  <a:cubicBezTo>
                    <a:pt x="445" y="116"/>
                    <a:pt x="445" y="116"/>
                    <a:pt x="445" y="116"/>
                  </a:cubicBezTo>
                  <a:lnTo>
                    <a:pt x="445" y="109"/>
                  </a:lnTo>
                  <a:close/>
                  <a:moveTo>
                    <a:pt x="1209" y="49"/>
                  </a:moveTo>
                  <a:cubicBezTo>
                    <a:pt x="1226" y="49"/>
                    <a:pt x="1226" y="49"/>
                    <a:pt x="1226" y="49"/>
                  </a:cubicBezTo>
                  <a:cubicBezTo>
                    <a:pt x="1226" y="107"/>
                    <a:pt x="1226" y="107"/>
                    <a:pt x="1226" y="107"/>
                  </a:cubicBezTo>
                  <a:cubicBezTo>
                    <a:pt x="1215" y="109"/>
                    <a:pt x="1215" y="109"/>
                    <a:pt x="1215" y="109"/>
                  </a:cubicBezTo>
                  <a:cubicBezTo>
                    <a:pt x="1215" y="116"/>
                    <a:pt x="1215" y="116"/>
                    <a:pt x="1215" y="116"/>
                  </a:cubicBezTo>
                  <a:cubicBezTo>
                    <a:pt x="1255" y="116"/>
                    <a:pt x="1255" y="116"/>
                    <a:pt x="1255" y="116"/>
                  </a:cubicBezTo>
                  <a:cubicBezTo>
                    <a:pt x="1255" y="109"/>
                    <a:pt x="1255" y="109"/>
                    <a:pt x="1255" y="109"/>
                  </a:cubicBezTo>
                  <a:cubicBezTo>
                    <a:pt x="1244" y="107"/>
                    <a:pt x="1244" y="107"/>
                    <a:pt x="1244" y="107"/>
                  </a:cubicBezTo>
                  <a:cubicBezTo>
                    <a:pt x="1244" y="49"/>
                    <a:pt x="1244" y="49"/>
                    <a:pt x="1244" y="49"/>
                  </a:cubicBezTo>
                  <a:cubicBezTo>
                    <a:pt x="1261" y="49"/>
                    <a:pt x="1261" y="49"/>
                    <a:pt x="1261" y="49"/>
                  </a:cubicBezTo>
                  <a:cubicBezTo>
                    <a:pt x="1262" y="60"/>
                    <a:pt x="1262" y="60"/>
                    <a:pt x="1262" y="60"/>
                  </a:cubicBezTo>
                  <a:cubicBezTo>
                    <a:pt x="1270" y="60"/>
                    <a:pt x="1270" y="60"/>
                    <a:pt x="1270" y="60"/>
                  </a:cubicBezTo>
                  <a:cubicBezTo>
                    <a:pt x="1270" y="39"/>
                    <a:pt x="1270" y="39"/>
                    <a:pt x="1270" y="39"/>
                  </a:cubicBezTo>
                  <a:cubicBezTo>
                    <a:pt x="1200" y="39"/>
                    <a:pt x="1200" y="39"/>
                    <a:pt x="1200" y="39"/>
                  </a:cubicBezTo>
                  <a:cubicBezTo>
                    <a:pt x="1200" y="60"/>
                    <a:pt x="1200" y="60"/>
                    <a:pt x="1200" y="60"/>
                  </a:cubicBezTo>
                  <a:cubicBezTo>
                    <a:pt x="1208" y="60"/>
                    <a:pt x="1208" y="60"/>
                    <a:pt x="1208" y="60"/>
                  </a:cubicBezTo>
                  <a:lnTo>
                    <a:pt x="1209" y="49"/>
                  </a:lnTo>
                  <a:close/>
                  <a:moveTo>
                    <a:pt x="1058" y="49"/>
                  </a:moveTo>
                  <a:cubicBezTo>
                    <a:pt x="1075" y="49"/>
                    <a:pt x="1075" y="49"/>
                    <a:pt x="1075" y="49"/>
                  </a:cubicBezTo>
                  <a:cubicBezTo>
                    <a:pt x="1075" y="107"/>
                    <a:pt x="1075" y="107"/>
                    <a:pt x="1075" y="107"/>
                  </a:cubicBezTo>
                  <a:cubicBezTo>
                    <a:pt x="1064" y="109"/>
                    <a:pt x="1064" y="109"/>
                    <a:pt x="1064" y="109"/>
                  </a:cubicBezTo>
                  <a:cubicBezTo>
                    <a:pt x="1064" y="116"/>
                    <a:pt x="1064" y="116"/>
                    <a:pt x="1064" y="116"/>
                  </a:cubicBezTo>
                  <a:cubicBezTo>
                    <a:pt x="1104" y="116"/>
                    <a:pt x="1104" y="116"/>
                    <a:pt x="1104" y="116"/>
                  </a:cubicBezTo>
                  <a:cubicBezTo>
                    <a:pt x="1104" y="109"/>
                    <a:pt x="1104" y="109"/>
                    <a:pt x="1104" y="109"/>
                  </a:cubicBezTo>
                  <a:cubicBezTo>
                    <a:pt x="1093" y="107"/>
                    <a:pt x="1093" y="107"/>
                    <a:pt x="1093" y="10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110" y="49"/>
                    <a:pt x="1110" y="49"/>
                    <a:pt x="1110" y="49"/>
                  </a:cubicBezTo>
                  <a:cubicBezTo>
                    <a:pt x="1111" y="60"/>
                    <a:pt x="1111" y="60"/>
                    <a:pt x="111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049" y="39"/>
                    <a:pt x="1049" y="39"/>
                    <a:pt x="1049" y="39"/>
                  </a:cubicBezTo>
                  <a:cubicBezTo>
                    <a:pt x="1049" y="60"/>
                    <a:pt x="1049" y="60"/>
                    <a:pt x="1049" y="60"/>
                  </a:cubicBezTo>
                  <a:cubicBezTo>
                    <a:pt x="1057" y="60"/>
                    <a:pt x="1057" y="60"/>
                    <a:pt x="1057" y="60"/>
                  </a:cubicBezTo>
                  <a:lnTo>
                    <a:pt x="1058" y="49"/>
                  </a:lnTo>
                  <a:close/>
                  <a:moveTo>
                    <a:pt x="1114" y="116"/>
                  </a:moveTo>
                  <a:cubicBezTo>
                    <a:pt x="1147" y="116"/>
                    <a:pt x="1147" y="116"/>
                    <a:pt x="1147" y="116"/>
                  </a:cubicBezTo>
                  <a:cubicBezTo>
                    <a:pt x="1147" y="109"/>
                    <a:pt x="1147" y="109"/>
                    <a:pt x="1147" y="109"/>
                  </a:cubicBezTo>
                  <a:cubicBezTo>
                    <a:pt x="1136" y="107"/>
                    <a:pt x="1136" y="107"/>
                    <a:pt x="1136" y="107"/>
                  </a:cubicBezTo>
                  <a:cubicBezTo>
                    <a:pt x="1142" y="93"/>
                    <a:pt x="1142" y="93"/>
                    <a:pt x="1142" y="93"/>
                  </a:cubicBezTo>
                  <a:cubicBezTo>
                    <a:pt x="1171" y="93"/>
                    <a:pt x="1171" y="93"/>
                    <a:pt x="1171" y="93"/>
                  </a:cubicBezTo>
                  <a:cubicBezTo>
                    <a:pt x="1176" y="107"/>
                    <a:pt x="1176" y="107"/>
                    <a:pt x="1176" y="107"/>
                  </a:cubicBezTo>
                  <a:cubicBezTo>
                    <a:pt x="1165" y="109"/>
                    <a:pt x="1165" y="109"/>
                    <a:pt x="1165" y="109"/>
                  </a:cubicBezTo>
                  <a:cubicBezTo>
                    <a:pt x="1165" y="116"/>
                    <a:pt x="1165" y="116"/>
                    <a:pt x="1165" y="116"/>
                  </a:cubicBezTo>
                  <a:cubicBezTo>
                    <a:pt x="1205" y="116"/>
                    <a:pt x="1205" y="116"/>
                    <a:pt x="1205" y="116"/>
                  </a:cubicBezTo>
                  <a:cubicBezTo>
                    <a:pt x="1205" y="109"/>
                    <a:pt x="1205" y="109"/>
                    <a:pt x="1205" y="109"/>
                  </a:cubicBezTo>
                  <a:cubicBezTo>
                    <a:pt x="1194" y="107"/>
                    <a:pt x="1194" y="107"/>
                    <a:pt x="1194" y="107"/>
                  </a:cubicBezTo>
                  <a:cubicBezTo>
                    <a:pt x="1168" y="39"/>
                    <a:pt x="1168" y="39"/>
                    <a:pt x="1168" y="39"/>
                  </a:cubicBezTo>
                  <a:cubicBezTo>
                    <a:pt x="1151" y="39"/>
                    <a:pt x="1151" y="39"/>
                    <a:pt x="1151" y="39"/>
                  </a:cubicBezTo>
                  <a:cubicBezTo>
                    <a:pt x="1125" y="107"/>
                    <a:pt x="1125" y="107"/>
                    <a:pt x="1125" y="107"/>
                  </a:cubicBezTo>
                  <a:cubicBezTo>
                    <a:pt x="1114" y="109"/>
                    <a:pt x="1114" y="109"/>
                    <a:pt x="1114" y="109"/>
                  </a:cubicBezTo>
                  <a:lnTo>
                    <a:pt x="1114" y="116"/>
                  </a:lnTo>
                  <a:close/>
                  <a:moveTo>
                    <a:pt x="1156" y="54"/>
                  </a:moveTo>
                  <a:cubicBezTo>
                    <a:pt x="1167" y="84"/>
                    <a:pt x="1167" y="84"/>
                    <a:pt x="1167" y="84"/>
                  </a:cubicBezTo>
                  <a:cubicBezTo>
                    <a:pt x="1145" y="84"/>
                    <a:pt x="1145" y="84"/>
                    <a:pt x="1145" y="84"/>
                  </a:cubicBezTo>
                  <a:lnTo>
                    <a:pt x="1156" y="54"/>
                  </a:lnTo>
                  <a:close/>
                  <a:moveTo>
                    <a:pt x="1042" y="88"/>
                  </a:moveTo>
                  <a:cubicBezTo>
                    <a:pt x="1042" y="49"/>
                    <a:pt x="993" y="65"/>
                    <a:pt x="993" y="41"/>
                  </a:cubicBezTo>
                  <a:cubicBezTo>
                    <a:pt x="993" y="30"/>
                    <a:pt x="1002" y="27"/>
                    <a:pt x="1011" y="27"/>
                  </a:cubicBezTo>
                  <a:cubicBezTo>
                    <a:pt x="1019" y="27"/>
                    <a:pt x="1028" y="29"/>
                    <a:pt x="1028" y="29"/>
                  </a:cubicBezTo>
                  <a:cubicBezTo>
                    <a:pt x="1030" y="41"/>
                    <a:pt x="1030" y="41"/>
                    <a:pt x="1030" y="41"/>
                  </a:cubicBezTo>
                  <a:cubicBezTo>
                    <a:pt x="1038" y="41"/>
                    <a:pt x="1038" y="41"/>
                    <a:pt x="1038" y="41"/>
                  </a:cubicBezTo>
                  <a:cubicBezTo>
                    <a:pt x="1038" y="22"/>
                    <a:pt x="1038" y="22"/>
                    <a:pt x="1038" y="22"/>
                  </a:cubicBezTo>
                  <a:cubicBezTo>
                    <a:pt x="1030" y="19"/>
                    <a:pt x="1019" y="16"/>
                    <a:pt x="1009" y="16"/>
                  </a:cubicBezTo>
                  <a:cubicBezTo>
                    <a:pt x="987" y="16"/>
                    <a:pt x="976" y="27"/>
                    <a:pt x="976" y="44"/>
                  </a:cubicBezTo>
                  <a:cubicBezTo>
                    <a:pt x="976" y="65"/>
                    <a:pt x="992" y="69"/>
                    <a:pt x="1007" y="74"/>
                  </a:cubicBezTo>
                  <a:cubicBezTo>
                    <a:pt x="1017" y="77"/>
                    <a:pt x="1025" y="79"/>
                    <a:pt x="1025" y="90"/>
                  </a:cubicBezTo>
                  <a:cubicBezTo>
                    <a:pt x="1025" y="102"/>
                    <a:pt x="1015" y="106"/>
                    <a:pt x="1003" y="106"/>
                  </a:cubicBezTo>
                  <a:cubicBezTo>
                    <a:pt x="992" y="106"/>
                    <a:pt x="986" y="104"/>
                    <a:pt x="986" y="104"/>
                  </a:cubicBezTo>
                  <a:cubicBezTo>
                    <a:pt x="984" y="91"/>
                    <a:pt x="984" y="91"/>
                    <a:pt x="984" y="91"/>
                  </a:cubicBezTo>
                  <a:cubicBezTo>
                    <a:pt x="976" y="91"/>
                    <a:pt x="976" y="91"/>
                    <a:pt x="976" y="91"/>
                  </a:cubicBezTo>
                  <a:cubicBezTo>
                    <a:pt x="976" y="112"/>
                    <a:pt x="976" y="112"/>
                    <a:pt x="976" y="112"/>
                  </a:cubicBezTo>
                  <a:cubicBezTo>
                    <a:pt x="976" y="112"/>
                    <a:pt x="989" y="117"/>
                    <a:pt x="1006" y="117"/>
                  </a:cubicBezTo>
                  <a:cubicBezTo>
                    <a:pt x="1030" y="117"/>
                    <a:pt x="1042" y="107"/>
                    <a:pt x="1042" y="88"/>
                  </a:cubicBezTo>
                  <a:close/>
                  <a:moveTo>
                    <a:pt x="847" y="109"/>
                  </a:moveTo>
                  <a:cubicBezTo>
                    <a:pt x="835" y="107"/>
                    <a:pt x="835" y="107"/>
                    <a:pt x="835" y="107"/>
                  </a:cubicBezTo>
                  <a:cubicBezTo>
                    <a:pt x="835" y="48"/>
                    <a:pt x="835" y="48"/>
                    <a:pt x="835" y="48"/>
                  </a:cubicBezTo>
                  <a:cubicBezTo>
                    <a:pt x="847" y="46"/>
                    <a:pt x="847" y="46"/>
                    <a:pt x="847" y="46"/>
                  </a:cubicBezTo>
                  <a:cubicBezTo>
                    <a:pt x="847" y="39"/>
                    <a:pt x="847" y="39"/>
                    <a:pt x="847" y="39"/>
                  </a:cubicBezTo>
                  <a:cubicBezTo>
                    <a:pt x="806" y="39"/>
                    <a:pt x="806" y="39"/>
                    <a:pt x="806" y="39"/>
                  </a:cubicBezTo>
                  <a:cubicBezTo>
                    <a:pt x="806" y="46"/>
                    <a:pt x="806" y="46"/>
                    <a:pt x="806" y="46"/>
                  </a:cubicBezTo>
                  <a:cubicBezTo>
                    <a:pt x="818" y="48"/>
                    <a:pt x="818" y="48"/>
                    <a:pt x="818" y="48"/>
                  </a:cubicBezTo>
                  <a:cubicBezTo>
                    <a:pt x="818" y="107"/>
                    <a:pt x="818" y="107"/>
                    <a:pt x="818" y="107"/>
                  </a:cubicBezTo>
                  <a:cubicBezTo>
                    <a:pt x="806" y="109"/>
                    <a:pt x="806" y="109"/>
                    <a:pt x="806" y="109"/>
                  </a:cubicBezTo>
                  <a:cubicBezTo>
                    <a:pt x="806" y="116"/>
                    <a:pt x="806" y="116"/>
                    <a:pt x="806" y="116"/>
                  </a:cubicBezTo>
                  <a:cubicBezTo>
                    <a:pt x="847" y="116"/>
                    <a:pt x="847" y="116"/>
                    <a:pt x="847" y="116"/>
                  </a:cubicBezTo>
                  <a:lnTo>
                    <a:pt x="847" y="109"/>
                  </a:lnTo>
                  <a:close/>
                  <a:moveTo>
                    <a:pt x="890" y="117"/>
                  </a:moveTo>
                  <a:cubicBezTo>
                    <a:pt x="915" y="117"/>
                    <a:pt x="927" y="103"/>
                    <a:pt x="927" y="78"/>
                  </a:cubicBezTo>
                  <a:cubicBezTo>
                    <a:pt x="927" y="52"/>
                    <a:pt x="915" y="38"/>
                    <a:pt x="890" y="38"/>
                  </a:cubicBezTo>
                  <a:cubicBezTo>
                    <a:pt x="864" y="38"/>
                    <a:pt x="853" y="52"/>
                    <a:pt x="853" y="77"/>
                  </a:cubicBezTo>
                  <a:cubicBezTo>
                    <a:pt x="853" y="103"/>
                    <a:pt x="864" y="117"/>
                    <a:pt x="890" y="117"/>
                  </a:cubicBezTo>
                  <a:close/>
                  <a:moveTo>
                    <a:pt x="890" y="48"/>
                  </a:moveTo>
                  <a:cubicBezTo>
                    <a:pt x="902" y="48"/>
                    <a:pt x="908" y="57"/>
                    <a:pt x="908" y="78"/>
                  </a:cubicBezTo>
                  <a:cubicBezTo>
                    <a:pt x="908" y="98"/>
                    <a:pt x="902" y="107"/>
                    <a:pt x="889" y="107"/>
                  </a:cubicBezTo>
                  <a:cubicBezTo>
                    <a:pt x="877" y="107"/>
                    <a:pt x="871" y="98"/>
                    <a:pt x="871" y="77"/>
                  </a:cubicBezTo>
                  <a:cubicBezTo>
                    <a:pt x="871" y="57"/>
                    <a:pt x="877" y="48"/>
                    <a:pt x="890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93" r:id="rId2"/>
    <p:sldLayoutId id="2147483792" r:id="rId3"/>
    <p:sldLayoutId id="2147483794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43" r:id="rId10"/>
    <p:sldLayoutId id="2147483784" r:id="rId11"/>
    <p:sldLayoutId id="2147483785" r:id="rId12"/>
    <p:sldLayoutId id="2147483786" r:id="rId13"/>
    <p:sldLayoutId id="2147483744" r:id="rId14"/>
    <p:sldLayoutId id="2147483787" r:id="rId15"/>
    <p:sldLayoutId id="2147483788" r:id="rId16"/>
    <p:sldLayoutId id="2147483742" r:id="rId17"/>
    <p:sldLayoutId id="2147483789" r:id="rId18"/>
    <p:sldLayoutId id="2147483790" r:id="rId19"/>
    <p:sldLayoutId id="2147483791" r:id="rId20"/>
    <p:sldLayoutId id="2147483795" r:id="rId21"/>
    <p:sldLayoutId id="2147483796" r:id="rId22"/>
    <p:sldLayoutId id="2147483797" r:id="rId23"/>
    <p:sldLayoutId id="2147483798" r:id="rId2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513" indent="-290513" algn="l" rtl="0" eaLnBrk="0" fontAlgn="base" hangingPunct="0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379282"/>
            <a:ext cx="8229600" cy="1294243"/>
          </a:xfrm>
        </p:spPr>
        <p:txBody>
          <a:bodyPr/>
          <a:lstStyle/>
          <a:p>
            <a:pPr algn="ctr"/>
            <a:r>
              <a:rPr lang="en-US" sz="2800" dirty="0"/>
              <a:t>Baroreflex Activation Therapy for </a:t>
            </a:r>
            <a:r>
              <a:rPr lang="en-US" sz="2800" dirty="0" smtClean="0"/>
              <a:t>the Treatment </a:t>
            </a:r>
            <a:r>
              <a:rPr lang="en-US" sz="2800" dirty="0"/>
              <a:t>of Heart Failure </a:t>
            </a:r>
            <a:r>
              <a:rPr lang="en-US" sz="2800" dirty="0" smtClean="0"/>
              <a:t>with </a:t>
            </a:r>
            <a:r>
              <a:rPr lang="en-US" sz="2800" dirty="0"/>
              <a:t>a Reduced Ejection </a:t>
            </a:r>
            <a:r>
              <a:rPr lang="en-US" sz="2800" dirty="0" smtClean="0"/>
              <a:t>Fraction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4678" y="1629079"/>
            <a:ext cx="8574656" cy="205440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William </a:t>
            </a:r>
            <a:r>
              <a:rPr lang="en-US" sz="2400" dirty="0" smtClean="0">
                <a:solidFill>
                  <a:schemeClr val="tx1"/>
                </a:solidFill>
              </a:rPr>
              <a:t>Abraham, MD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Michael Zile,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Fred Weaver,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Christian Butter,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Anique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Ducharme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5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Marcel </a:t>
            </a:r>
            <a:r>
              <a:rPr lang="en-US" sz="2400" dirty="0" err="1">
                <a:solidFill>
                  <a:schemeClr val="tx1"/>
                </a:solidFill>
              </a:rPr>
              <a:t>Halbach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Didier Klug,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7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Eric Lovett, </a:t>
            </a:r>
            <a:r>
              <a:rPr lang="en-US" sz="2400" dirty="0" smtClean="0">
                <a:solidFill>
                  <a:schemeClr val="tx1"/>
                </a:solidFill>
              </a:rPr>
              <a:t>PhD</a:t>
            </a:r>
            <a:r>
              <a:rPr lang="en-US" sz="2400" baseline="30000" dirty="0" smtClean="0">
                <a:solidFill>
                  <a:schemeClr val="tx1"/>
                </a:solidFill>
              </a:rPr>
              <a:t>8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Jochen</a:t>
            </a:r>
            <a:r>
              <a:rPr lang="en-US" sz="2400" dirty="0">
                <a:solidFill>
                  <a:schemeClr val="tx1"/>
                </a:solidFill>
              </a:rPr>
              <a:t> Müller-</a:t>
            </a:r>
            <a:r>
              <a:rPr lang="en-US" sz="2400" dirty="0" err="1">
                <a:solidFill>
                  <a:schemeClr val="tx1"/>
                </a:solidFill>
              </a:rPr>
              <a:t>Ehmsen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9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Jill Schafer, </a:t>
            </a:r>
            <a:r>
              <a:rPr lang="en-US" sz="2400" dirty="0" smtClean="0">
                <a:solidFill>
                  <a:schemeClr val="tx1"/>
                </a:solidFill>
              </a:rPr>
              <a:t>MS</a:t>
            </a:r>
            <a:r>
              <a:rPr lang="en-US" sz="2400" baseline="30000" dirty="0" smtClean="0">
                <a:solidFill>
                  <a:schemeClr val="tx1"/>
                </a:solidFill>
              </a:rPr>
              <a:t>10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Michele </a:t>
            </a:r>
            <a:r>
              <a:rPr lang="en-US" sz="2400" dirty="0" err="1">
                <a:solidFill>
                  <a:schemeClr val="tx1"/>
                </a:solidFill>
              </a:rPr>
              <a:t>Senni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11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Vijay </a:t>
            </a:r>
            <a:r>
              <a:rPr lang="en-US" sz="2400" dirty="0" err="1">
                <a:solidFill>
                  <a:schemeClr val="tx1"/>
                </a:solidFill>
              </a:rPr>
              <a:t>Swarup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12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Rolf </a:t>
            </a:r>
            <a:r>
              <a:rPr lang="en-US" sz="2400" dirty="0" err="1">
                <a:solidFill>
                  <a:schemeClr val="tx1"/>
                </a:solidFill>
              </a:rPr>
              <a:t>Wachter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13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William Little, </a:t>
            </a:r>
            <a:r>
              <a:rPr lang="en-US" sz="2400" dirty="0" smtClean="0">
                <a:solidFill>
                  <a:schemeClr val="tx1"/>
                </a:solidFill>
              </a:rPr>
              <a:t>MD</a:t>
            </a:r>
            <a:r>
              <a:rPr lang="en-US" sz="2400" baseline="30000" dirty="0" smtClean="0">
                <a:solidFill>
                  <a:schemeClr val="tx1"/>
                </a:solidFill>
              </a:rPr>
              <a:t>14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tx1"/>
                </a:solidFill>
              </a:rPr>
              <a:t>behalf of the BAT for </a:t>
            </a:r>
            <a:r>
              <a:rPr lang="en-US" sz="2400" dirty="0" err="1">
                <a:solidFill>
                  <a:schemeClr val="tx1"/>
                </a:solidFill>
              </a:rPr>
              <a:t>HFrEF</a:t>
            </a:r>
            <a:r>
              <a:rPr lang="en-US" sz="2400" dirty="0">
                <a:solidFill>
                  <a:schemeClr val="tx1"/>
                </a:solidFill>
              </a:rPr>
              <a:t> Study </a:t>
            </a:r>
            <a:r>
              <a:rPr lang="en-US" sz="2400" dirty="0" smtClean="0">
                <a:solidFill>
                  <a:schemeClr val="tx1"/>
                </a:solidFill>
              </a:rPr>
              <a:t>Group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132" y="3804276"/>
            <a:ext cx="7625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aseline="30000" dirty="0"/>
              <a:t>1</a:t>
            </a:r>
            <a:r>
              <a:rPr lang="en-US" sz="800" dirty="0"/>
              <a:t>Division of Cardiovascular Medicine, The Ohio State University, Columbus, OH, USA; </a:t>
            </a:r>
            <a:r>
              <a:rPr lang="en-US" sz="800" baseline="30000" dirty="0"/>
              <a:t>2</a:t>
            </a:r>
            <a:r>
              <a:rPr lang="en-US" sz="800" dirty="0"/>
              <a:t>Medical University of South Carolina, Charleston, South Carolina; Ralph H. Johnson Department of Veterans Affairs Medical Center, Charleston, South Carolina, USA; </a:t>
            </a:r>
            <a:r>
              <a:rPr lang="en-US" sz="800" baseline="30000" dirty="0"/>
              <a:t>3</a:t>
            </a:r>
            <a:r>
              <a:rPr lang="en-US" sz="800" dirty="0"/>
              <a:t>Division of Vascular Surgery and Endovascular Therapy, Keck School of Medicine, University of Southern California, Los Angeles, California, USA;</a:t>
            </a:r>
            <a:r>
              <a:rPr lang="en-US" sz="800" baseline="30000" dirty="0"/>
              <a:t> 4</a:t>
            </a:r>
            <a:r>
              <a:rPr lang="en-US" sz="800" dirty="0"/>
              <a:t>Department of Cardiology, Immanuel Heart Center </a:t>
            </a:r>
            <a:r>
              <a:rPr lang="en-US" sz="800" dirty="0" err="1"/>
              <a:t>Bernau</a:t>
            </a:r>
            <a:r>
              <a:rPr lang="en-US" sz="800" dirty="0"/>
              <a:t> - Medical School Brandenburg, </a:t>
            </a:r>
            <a:r>
              <a:rPr lang="en-US" sz="800" dirty="0" err="1"/>
              <a:t>Bernau</a:t>
            </a:r>
            <a:r>
              <a:rPr lang="en-US" sz="800" dirty="0"/>
              <a:t>, Germany; </a:t>
            </a:r>
            <a:r>
              <a:rPr lang="en-US" sz="800" baseline="30000" dirty="0"/>
              <a:t>5</a:t>
            </a:r>
            <a:r>
              <a:rPr lang="en-US" sz="800" dirty="0"/>
              <a:t>Montreal Heart Institute, University of  Montréal, Montreal, Quebec, Canada; </a:t>
            </a:r>
            <a:r>
              <a:rPr lang="en-US" sz="800" baseline="30000" dirty="0"/>
              <a:t>6</a:t>
            </a:r>
            <a:r>
              <a:rPr lang="en-US" sz="800" dirty="0"/>
              <a:t>Department of Internal Medicine III, University Hospital of Cologne, Cologne, Germany; </a:t>
            </a:r>
            <a:r>
              <a:rPr lang="en-US" sz="800" baseline="30000" dirty="0"/>
              <a:t>7</a:t>
            </a:r>
            <a:r>
              <a:rPr lang="en-US" sz="800" dirty="0"/>
              <a:t>Department of Cardiology A, University Hospital, Lille, France; </a:t>
            </a:r>
            <a:r>
              <a:rPr lang="en-US" sz="800" baseline="30000" dirty="0"/>
              <a:t>8</a:t>
            </a:r>
            <a:r>
              <a:rPr lang="en-US" sz="800" dirty="0"/>
              <a:t>Department of Research, </a:t>
            </a:r>
            <a:r>
              <a:rPr lang="en-US" sz="800" dirty="0" err="1"/>
              <a:t>CVRx</a:t>
            </a:r>
            <a:r>
              <a:rPr lang="en-US" sz="800" dirty="0"/>
              <a:t>, Inc., Minneapolis, Minnesota, USA; </a:t>
            </a:r>
            <a:r>
              <a:rPr lang="en-US" sz="800" baseline="30000" dirty="0"/>
              <a:t>9</a:t>
            </a:r>
            <a:r>
              <a:rPr lang="en-US" sz="800" dirty="0"/>
              <a:t>Department of Medicine #, </a:t>
            </a:r>
            <a:r>
              <a:rPr lang="en-US" sz="800" dirty="0" err="1"/>
              <a:t>Asklepios</a:t>
            </a:r>
            <a:r>
              <a:rPr lang="en-US" sz="800" dirty="0"/>
              <a:t> </a:t>
            </a:r>
            <a:r>
              <a:rPr lang="en-US" sz="800" dirty="0" err="1"/>
              <a:t>Klinik</a:t>
            </a:r>
            <a:r>
              <a:rPr lang="en-US" sz="800" dirty="0"/>
              <a:t> </a:t>
            </a:r>
            <a:r>
              <a:rPr lang="en-US" sz="800" dirty="0" err="1"/>
              <a:t>Altona</a:t>
            </a:r>
            <a:r>
              <a:rPr lang="en-US" sz="800" dirty="0"/>
              <a:t>, Hamburg, Germany; </a:t>
            </a:r>
            <a:r>
              <a:rPr lang="en-US" sz="800" baseline="30000" dirty="0"/>
              <a:t>10</a:t>
            </a:r>
            <a:r>
              <a:rPr lang="en-US" sz="800" dirty="0"/>
              <a:t>Department of Statistics, NAMSA, Inc., Minneapolis, Minnesota, USA; </a:t>
            </a:r>
            <a:r>
              <a:rPr lang="en-US" sz="800" baseline="30000" dirty="0"/>
              <a:t>11</a:t>
            </a:r>
            <a:r>
              <a:rPr lang="en-US" sz="800" dirty="0"/>
              <a:t>Cardiovascular Department, </a:t>
            </a:r>
            <a:r>
              <a:rPr lang="en-US" sz="800" dirty="0" err="1"/>
              <a:t>Ospedale</a:t>
            </a:r>
            <a:r>
              <a:rPr lang="en-US" sz="800" dirty="0"/>
              <a:t> Papa Giovanni XXIII, Bergamo, Italy; </a:t>
            </a:r>
            <a:r>
              <a:rPr lang="en-US" sz="800" baseline="30000" dirty="0"/>
              <a:t>12</a:t>
            </a:r>
            <a:r>
              <a:rPr lang="en-US" sz="800" dirty="0"/>
              <a:t>Department of Electrophysiology, Arizona Heart Hospital, Phoenix, Arizona, USA; </a:t>
            </a:r>
            <a:r>
              <a:rPr lang="en-US" sz="800" baseline="30000" dirty="0" smtClean="0"/>
              <a:t>13</a:t>
            </a:r>
            <a:r>
              <a:rPr lang="en-US" sz="800" dirty="0" smtClean="0"/>
              <a:t>Clinic </a:t>
            </a:r>
            <a:r>
              <a:rPr lang="en-US" sz="800" dirty="0"/>
              <a:t>for Cardiology and </a:t>
            </a:r>
            <a:r>
              <a:rPr lang="en-US" sz="800" dirty="0" err="1"/>
              <a:t>Pneumology</a:t>
            </a:r>
            <a:r>
              <a:rPr lang="en-US" sz="800" dirty="0"/>
              <a:t>, University Medicine </a:t>
            </a:r>
            <a:r>
              <a:rPr lang="en-US" sz="800" dirty="0" err="1"/>
              <a:t>Göttingen</a:t>
            </a:r>
            <a:r>
              <a:rPr lang="en-US" sz="800" dirty="0"/>
              <a:t> and German Cardiovascular Research Center (DZHK), </a:t>
            </a:r>
            <a:r>
              <a:rPr lang="en-US" sz="800" dirty="0" err="1"/>
              <a:t>Göttingen</a:t>
            </a:r>
            <a:r>
              <a:rPr lang="en-US" sz="800" dirty="0"/>
              <a:t>, Germany; </a:t>
            </a:r>
            <a:r>
              <a:rPr lang="en-US" sz="800" baseline="30000" dirty="0"/>
              <a:t>14</a:t>
            </a:r>
            <a:r>
              <a:rPr lang="en-US" sz="800" dirty="0"/>
              <a:t>Division of Cardiology, University of Mississippi Medical Center, Jackson, Mississippi, USA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 txBox="1">
            <a:spLocks/>
          </p:cNvSpPr>
          <p:nvPr/>
        </p:nvSpPr>
        <p:spPr>
          <a:xfrm>
            <a:off x="628154" y="1140032"/>
            <a:ext cx="8122722" cy="3656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System- or Procedure-Related Major Adverse Neurological or Cardiovascular Events (MANCE) at 6 months  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97% Event-Free Rate</a:t>
            </a:r>
          </a:p>
          <a:p>
            <a:pPr marL="0" marR="0" lvl="1" indent="0" algn="ctr" defTabSz="914400" rtl="0" eaLnBrk="0" fontAlgn="base" latinLnBrk="0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71 Subjects Implanted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2537" marR="0" lvl="4" indent="-228600" algn="l" defTabSz="914400" rtl="0" eaLnBrk="0" fontAlgn="base" latinLnBrk="0" hangingPunct="0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B2B2B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154" y="43856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Primary Safety Endpoint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32125" y="3469197"/>
            <a:ext cx="5777543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lvl="4" algn="ctr">
              <a:spcBef>
                <a:spcPts val="0"/>
              </a:spcBef>
            </a:pPr>
            <a:r>
              <a:rPr lang="en-US" sz="2000" dirty="0" smtClean="0"/>
              <a:t>2 Pocket hematomas (1 and 7 days from implant)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5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824" y="2482245"/>
            <a:ext cx="682349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4">
              <a:spcBef>
                <a:spcPts val="0"/>
              </a:spcBef>
              <a:buNone/>
            </a:pPr>
            <a:r>
              <a:rPr lang="en-US" sz="1400" dirty="0" smtClean="0"/>
              <a:t>General Surgical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2 Urinary retention / urinary tract infection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1 Pneumothorax due to improper subcutaneous needle placement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1 Cervical Neuralgia*</a:t>
            </a:r>
          </a:p>
          <a:p>
            <a:pPr marL="0" lvl="5">
              <a:spcBef>
                <a:spcPts val="0"/>
              </a:spcBef>
            </a:pPr>
            <a:endParaRPr lang="en-US" sz="1400" dirty="0" smtClean="0"/>
          </a:p>
          <a:p>
            <a:pPr marL="0" lvl="4">
              <a:spcBef>
                <a:spcPts val="0"/>
              </a:spcBef>
              <a:buNone/>
            </a:pPr>
            <a:r>
              <a:rPr lang="en-US" sz="1400" dirty="0" smtClean="0"/>
              <a:t>Cardiovascular (All events began during or within 24 hours of implant)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2 Non-sustained atrial arrhythmias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1 Transient bradycardia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1 Transient hypotension</a:t>
            </a:r>
          </a:p>
          <a:p>
            <a:pPr marL="742950" lvl="5" indent="-285750"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400" dirty="0" smtClean="0"/>
              <a:t>  1 Transient worsening heart failure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098" y="1006846"/>
            <a:ext cx="8126088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2537" lvl="4">
              <a:spcBef>
                <a:spcPts val="0"/>
              </a:spcBef>
              <a:buFont typeface="Arial" pitchFamily="34" charset="0"/>
              <a:buChar char="•"/>
            </a:pPr>
            <a:endParaRPr lang="en-US" sz="1050" dirty="0" smtClean="0"/>
          </a:p>
          <a:p>
            <a:pPr marL="285750" lvl="1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No death, stroke, or cranial nerve  injury</a:t>
            </a:r>
          </a:p>
          <a:p>
            <a:pPr marL="285750" lvl="1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All but one* occurred within 7 days of implant and recovered with no residual effect:</a:t>
            </a:r>
          </a:p>
          <a:p>
            <a:endParaRPr lang="en-US" sz="1000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498764" y="926275"/>
            <a:ext cx="8645236" cy="131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1097" y="431313"/>
            <a:ext cx="8729932" cy="681486"/>
          </a:xfrm>
        </p:spPr>
        <p:txBody>
          <a:bodyPr/>
          <a:lstStyle/>
          <a:p>
            <a:pPr lvl="0"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Other System- or Procedure-Related Complications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5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0340" y="389990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Other Safety Observations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340" y="1119904"/>
            <a:ext cx="8151115" cy="32096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 does not </a:t>
            </a:r>
            <a:r>
              <a:rPr lang="en-US" sz="2400" dirty="0" smtClean="0">
                <a:latin typeface="+mn-lt"/>
              </a:rPr>
              <a:t>cause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hypotension in patients with advanced heart failure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en-US" sz="2000" dirty="0" smtClean="0">
                <a:latin typeface="+mn-lt"/>
              </a:rPr>
              <a:t>No reports of symptomatic hypotension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SBP significantly increased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in BAT group; </a:t>
            </a:r>
            <a:r>
              <a:rPr lang="en-US" sz="2000" baseline="0" dirty="0" smtClean="0">
                <a:latin typeface="+mn-lt"/>
              </a:rPr>
              <a:t>DBP</a:t>
            </a:r>
            <a:r>
              <a:rPr lang="en-US" sz="2000" dirty="0" smtClean="0">
                <a:latin typeface="+mn-lt"/>
              </a:rPr>
              <a:t> unchanged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 is compatible with co-existing cardiac rhythm management devices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95740" y="1145920"/>
            <a:ext cx="756712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400" dirty="0" smtClean="0"/>
              <a:t>Change from baseline to 6 months in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New York Heart Association Functional Class Rank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Minnesota Living with Heart Failure Quality of Life Score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Six-Minute Hall Walk (6-MHW) Distance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Serum Biomarker (NT-</a:t>
            </a:r>
            <a:r>
              <a:rPr lang="en-US" sz="2000" dirty="0" err="1" smtClean="0"/>
              <a:t>proBNP</a:t>
            </a:r>
            <a:r>
              <a:rPr lang="en-US" sz="2000" dirty="0" smtClean="0"/>
              <a:t>)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Left Ventricular Ejection Fraction</a:t>
            </a:r>
          </a:p>
          <a:p>
            <a:pPr marL="800100" lvl="1" indent="-34290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000" dirty="0" smtClean="0"/>
              <a:t>Hospitalizations (Days) for Worsening Heart Failure*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5740" y="389990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Efficacy Endpoints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95740" y="4699002"/>
            <a:ext cx="410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*Baseline defined as 6 months prior to enrollment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0375" y="28608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Significantly Improves NYHA Class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85963" y="933450"/>
            <a:ext cx="5172075" cy="3476901"/>
            <a:chOff x="1985963" y="933450"/>
            <a:chExt cx="5172075" cy="3476901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5963" y="933450"/>
              <a:ext cx="5172075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5488" y="4200801"/>
              <a:ext cx="51530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5045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1920" y="33226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Significantly Improves Quality of Life Score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90725" y="933450"/>
            <a:ext cx="5162550" cy="3476901"/>
            <a:chOff x="1990725" y="933450"/>
            <a:chExt cx="5162550" cy="3476901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90725" y="933450"/>
              <a:ext cx="516255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5488" y="4200801"/>
              <a:ext cx="51530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5161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375" y="30917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Significantly Improves 6-MHW Distance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985963" y="938213"/>
            <a:ext cx="5172075" cy="3463512"/>
            <a:chOff x="1985963" y="938213"/>
            <a:chExt cx="5172075" cy="3463512"/>
          </a:xfrm>
        </p:grpSpPr>
        <p:pic>
          <p:nvPicPr>
            <p:cNvPr id="409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5963" y="938213"/>
              <a:ext cx="517207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5488" y="4192175"/>
              <a:ext cx="51530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594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0" y="205270"/>
            <a:ext cx="8229600" cy="5941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BAT Significantly Reduces NT-</a:t>
            </a:r>
            <a:r>
              <a:rPr lang="en-US" sz="2800" dirty="0" err="1" smtClean="0"/>
              <a:t>proBNP</a:t>
            </a:r>
            <a:r>
              <a:rPr lang="en-US" sz="2800" dirty="0"/>
              <a:t> </a:t>
            </a:r>
            <a:r>
              <a:rPr lang="en-US" sz="2800" dirty="0" smtClean="0"/>
              <a:t>Levels</a:t>
            </a:r>
            <a:endParaRPr lang="en-US" sz="28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8585" y="4772752"/>
            <a:ext cx="1939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Non-parametric (median [IQR])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938338" y="838200"/>
            <a:ext cx="5267325" cy="3667037"/>
            <a:chOff x="1938338" y="838200"/>
            <a:chExt cx="5267325" cy="3667037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8338" y="838200"/>
              <a:ext cx="5267325" cy="346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7863" y="4295687"/>
              <a:ext cx="524827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7525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30" y="309175"/>
            <a:ext cx="8229600" cy="594122"/>
          </a:xfrm>
        </p:spPr>
        <p:txBody>
          <a:bodyPr>
            <a:normAutofit/>
          </a:bodyPr>
          <a:lstStyle/>
          <a:p>
            <a:pPr marL="233363" indent="-233363">
              <a:spcBef>
                <a:spcPts val="600"/>
              </a:spcBef>
            </a:pPr>
            <a:r>
              <a:rPr lang="en-US" sz="2800" dirty="0" smtClean="0"/>
              <a:t>Effect of BAT on LV Ejection Fraction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4192175"/>
            <a:ext cx="5153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5963" y="938213"/>
            <a:ext cx="51720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68938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29778"/>
            <a:ext cx="8550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defTabSz="914400" eaLnBrk="0" hangingPunct="0"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Global Randomized Clinical Trial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–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HF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Hospitalization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8061" y="381000"/>
            <a:ext cx="7681561" cy="683927"/>
          </a:xfrm>
        </p:spPr>
        <p:txBody>
          <a:bodyPr/>
          <a:lstStyle/>
          <a:p>
            <a:r>
              <a:rPr lang="en-US" sz="2800" dirty="0" smtClean="0"/>
              <a:t>Effect of BAT on Number of Hospitalization Days for Heart Failure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187" y="4096161"/>
            <a:ext cx="72733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altLang="ko-KR" sz="1000" dirty="0" smtClean="0">
                <a:latin typeface="+mn-lt"/>
                <a:ea typeface="Calibri" pitchFamily="34" charset="0"/>
                <a:cs typeface="TimesNewRoman"/>
              </a:rPr>
              <a:t>*p≤0.10; **p≤0.05</a:t>
            </a:r>
            <a:endParaRPr lang="en-US" altLang="ko-KR" sz="1000" dirty="0" smtClean="0">
              <a:latin typeface="+mn-lt"/>
              <a:cs typeface="Arial" pitchFamily="34" charset="0"/>
            </a:endParaRPr>
          </a:p>
          <a:p>
            <a:pPr lvl="0" eaLnBrk="0" hangingPunct="0">
              <a:spcBef>
                <a:spcPts val="600"/>
              </a:spcBef>
            </a:pPr>
            <a:r>
              <a:rPr lang="en-US" altLang="ko-KR" sz="1000" baseline="30000" dirty="0" smtClean="0">
                <a:latin typeface="+mn-lt"/>
                <a:ea typeface="TimesNewRoman"/>
                <a:cs typeface="Calibri" pitchFamily="34" charset="0"/>
              </a:rPr>
              <a:t>†</a:t>
            </a:r>
            <a:r>
              <a:rPr lang="en-US" altLang="ko-KR" sz="1000" dirty="0" smtClean="0">
                <a:latin typeface="+mn-lt"/>
                <a:ea typeface="Calibri" pitchFamily="34" charset="0"/>
                <a:cs typeface="TimesNewRoman"/>
              </a:rPr>
              <a:t>RR – Relative Reduction adjusted for 6 months Pre-Enrollment Heart Failure Hospitalizations (Negative Binomial Model)</a:t>
            </a:r>
            <a:endParaRPr lang="en-US" sz="10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54522" y="1164567"/>
          <a:ext cx="7520674" cy="2915728"/>
        </p:xfrm>
        <a:graphic>
          <a:graphicData uri="http://schemas.openxmlformats.org/drawingml/2006/table">
            <a:tbl>
              <a:tblPr/>
              <a:tblGrid>
                <a:gridCol w="3340348"/>
                <a:gridCol w="1393442"/>
                <a:gridCol w="1393442"/>
                <a:gridCol w="1393442"/>
              </a:tblGrid>
              <a:tr h="867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Variable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BAT</a:t>
                      </a:r>
                      <a:b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(n=57)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 Mgmt</a:t>
                      </a:r>
                      <a:b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(n=50)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Difference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Mean ± SE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</a:tr>
              <a:tr h="4621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HF Hospitalization Days per Year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Months Pre-Enrollment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6.95 ± 20.7 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2.40 ± 8.6 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4.55 ± 34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 Months Post Enrollment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0.67 ± 2.5 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2.48 ± 7.4 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-1.82* ± 1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Change from Pre to Post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-6.28** ± 2.7 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0.08 ± 1.7 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-6.36** ± 3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396475">
                <a:tc>
                  <a:txBody>
                    <a:bodyPr/>
                    <a:lstStyle/>
                    <a:p>
                      <a:pPr marL="182880" marR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Negative Binomial 6M Post 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0.38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2.10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82% RR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*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43993" marR="143993" marT="53258" marB="5325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37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820" y="326815"/>
            <a:ext cx="8229600" cy="595312"/>
          </a:xfrm>
        </p:spPr>
        <p:txBody>
          <a:bodyPr/>
          <a:lstStyle/>
          <a:p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03820" y="996199"/>
            <a:ext cx="8255000" cy="35296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Increased </a:t>
            </a:r>
            <a:r>
              <a:rPr lang="en-US" sz="2400" dirty="0">
                <a:solidFill>
                  <a:schemeClr val="tx1"/>
                </a:solidFill>
              </a:rPr>
              <a:t>sympathetic and decreased parasympathetic activity </a:t>
            </a:r>
            <a:r>
              <a:rPr lang="en-US" sz="2400" dirty="0" smtClean="0">
                <a:solidFill>
                  <a:schemeClr val="tx1"/>
                </a:solidFill>
              </a:rPr>
              <a:t>contribute </a:t>
            </a: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heart failure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symptoms and disease </a:t>
            </a:r>
            <a:r>
              <a:rPr lang="en-US" sz="2400" dirty="0" smtClean="0">
                <a:solidFill>
                  <a:schemeClr val="tx1"/>
                </a:solidFill>
              </a:rPr>
              <a:t>progression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Baroreflex activation therapy (BAT) </a:t>
            </a:r>
            <a:r>
              <a:rPr lang="en-US" dirty="0">
                <a:solidFill>
                  <a:schemeClr val="tx1"/>
                </a:solidFill>
              </a:rPr>
              <a:t>results in centrally mediated reduction of sympathetic outflow and increased parasympathetic </a:t>
            </a:r>
            <a:r>
              <a:rPr lang="en-US" dirty="0" smtClean="0">
                <a:solidFill>
                  <a:schemeClr val="tx1"/>
                </a:solidFill>
              </a:rPr>
              <a:t>activity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Preliminary observations suggest that BAT improves clinical status and outcomes in patients with heart failure </a:t>
            </a:r>
            <a:r>
              <a:rPr lang="en-US" dirty="0" smtClean="0">
                <a:solidFill>
                  <a:schemeClr val="tx1"/>
                </a:solidFill>
              </a:rPr>
              <a:t>and a reduced ejection fraction (</a:t>
            </a:r>
            <a:r>
              <a:rPr lang="en-US" dirty="0" err="1" smtClean="0">
                <a:solidFill>
                  <a:schemeClr val="tx1"/>
                </a:solidFill>
              </a:rPr>
              <a:t>HFrEF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sz="2400" baseline="30000" dirty="0" smtClean="0">
                <a:solidFill>
                  <a:schemeClr val="tx1"/>
                </a:solidFill>
              </a:rPr>
              <a:t>1</a:t>
            </a:r>
            <a:endParaRPr lang="en-US" sz="2400" baseline="30000" dirty="0">
              <a:solidFill>
                <a:schemeClr val="tx1"/>
              </a:solidFill>
            </a:endParaRPr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3820" y="4692770"/>
            <a:ext cx="4331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Gronda E, et al. </a:t>
            </a:r>
            <a:r>
              <a:rPr lang="en-US" sz="1400" dirty="0" err="1"/>
              <a:t>Eur</a:t>
            </a:r>
            <a:r>
              <a:rPr lang="en-US" sz="1400" dirty="0"/>
              <a:t> J Heart Fail 2014; 16:977-983.</a:t>
            </a:r>
          </a:p>
        </p:txBody>
      </p:sp>
    </p:spTree>
    <p:extLst>
      <p:ext uri="{BB962C8B-B14F-4D97-AF65-F5344CB8AC3E}">
        <p14:creationId xmlns:p14="http://schemas.microsoft.com/office/powerpoint/2010/main" val="221114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195" y="424624"/>
            <a:ext cx="7497618" cy="753007"/>
          </a:xfrm>
        </p:spPr>
        <p:txBody>
          <a:bodyPr>
            <a:noAutofit/>
          </a:bodyPr>
          <a:lstStyle/>
          <a:p>
            <a:r>
              <a:rPr lang="en-US" sz="2800" dirty="0" smtClean="0"/>
              <a:t>Concordance of Results Support BAT Efficacy in </a:t>
            </a:r>
            <a:r>
              <a:rPr lang="en-US" sz="2800" dirty="0" err="1" smtClean="0"/>
              <a:t>HFrEF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9986390"/>
              </p:ext>
            </p:extLst>
          </p:nvPr>
        </p:nvGraphicFramePr>
        <p:xfrm>
          <a:off x="471511" y="1411269"/>
          <a:ext cx="8229314" cy="25741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10051"/>
                <a:gridCol w="1646157"/>
                <a:gridCol w="1515776"/>
                <a:gridCol w="2057330"/>
              </a:tblGrid>
              <a:tr h="35210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Difference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 value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Favors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</a:tr>
              <a:tr h="352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NYHA (% </a:t>
                      </a:r>
                      <a:r>
                        <a:rPr lang="en-US" sz="1200" dirty="0" err="1" smtClean="0"/>
                        <a:t>impoved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</a:t>
                      </a:r>
                      <a:r>
                        <a:rPr lang="en-US" sz="1200" baseline="0" dirty="0" smtClean="0"/>
                        <a:t> 0.01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352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MLWHF </a:t>
                      </a:r>
                      <a:r>
                        <a:rPr lang="en-US" sz="1200" dirty="0" err="1" smtClean="0"/>
                        <a:t>QoL</a:t>
                      </a:r>
                      <a:r>
                        <a:rPr lang="en-US" sz="1200" dirty="0" smtClean="0"/>
                        <a:t> Score (points)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&lt;0.001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352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6-MHW</a:t>
                      </a:r>
                      <a:r>
                        <a:rPr lang="en-US" sz="1200" baseline="0" dirty="0" smtClean="0"/>
                        <a:t> Distance (m)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&lt;0.01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NT-</a:t>
                      </a:r>
                      <a:r>
                        <a:rPr lang="en-US" sz="1200" dirty="0" err="1" smtClean="0"/>
                        <a:t>proBNP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(pg/ml)*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342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0.02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1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LVEF</a:t>
                      </a:r>
                      <a:r>
                        <a:rPr lang="en-US" sz="1200" baseline="0" dirty="0" smtClean="0"/>
                        <a:t> (absolute %)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0.15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Hospitalization Days for </a:t>
                      </a:r>
                      <a:br>
                        <a:rPr lang="en-US" sz="1200" dirty="0" smtClean="0"/>
                      </a:br>
                      <a:r>
                        <a:rPr lang="en-US" sz="1200" dirty="0" smtClean="0"/>
                        <a:t>Worsening HF (days/pt/yr)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6.4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0.05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BAT</a:t>
                      </a:r>
                      <a:endParaRPr lang="en-US" sz="1200" dirty="0"/>
                    </a:p>
                  </a:txBody>
                  <a:tcPr marL="92511" marR="92511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0669" y="4119508"/>
            <a:ext cx="792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Median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81539" y="262995"/>
            <a:ext cx="8229600" cy="59412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Summary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1540" y="851120"/>
            <a:ext cx="800174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200" dirty="0" smtClean="0"/>
              <a:t>Baroreflex Activation Therapy is safe in </a:t>
            </a:r>
            <a:r>
              <a:rPr lang="en-US" sz="2200" dirty="0" err="1" smtClean="0"/>
              <a:t>HFrEF</a:t>
            </a:r>
            <a:r>
              <a:rPr lang="en-US" sz="2200" dirty="0" smtClean="0"/>
              <a:t> patients</a:t>
            </a:r>
          </a:p>
          <a:p>
            <a:pPr marL="742950" lvl="2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600" dirty="0" smtClean="0"/>
              <a:t>No system- or procedure-related deaths</a:t>
            </a:r>
          </a:p>
          <a:p>
            <a:pPr marL="742950" lvl="2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600" dirty="0" smtClean="0"/>
              <a:t>Few and short-lived complications; complication rate comparable to established HF device therapies</a:t>
            </a:r>
          </a:p>
          <a:p>
            <a:pPr marL="742950" lvl="2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1600" dirty="0" smtClean="0"/>
              <a:t>No hypotension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200" dirty="0" smtClean="0"/>
              <a:t>BAT significantly improves NYHA Class, </a:t>
            </a:r>
            <a:r>
              <a:rPr lang="en-US" sz="2200" dirty="0" smtClean="0">
                <a:ea typeface="Times New Roman"/>
                <a:cs typeface="Times New Roman"/>
              </a:rPr>
              <a:t>quality of life score</a:t>
            </a:r>
            <a:r>
              <a:rPr lang="en-US" sz="2200" dirty="0" smtClean="0"/>
              <a:t>, exercise capacity, NT-</a:t>
            </a:r>
            <a:r>
              <a:rPr lang="en-US" sz="2200" dirty="0" err="1" smtClean="0"/>
              <a:t>proBNP</a:t>
            </a:r>
            <a:r>
              <a:rPr lang="en-US" sz="2200" dirty="0" smtClean="0"/>
              <a:t>, and possibly the burden of heart failure hospitalizations </a:t>
            </a:r>
          </a:p>
          <a:p>
            <a:pPr marL="285750" indent="-28575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charset="2"/>
              <a:buChar char="§"/>
            </a:pPr>
            <a:r>
              <a:rPr lang="en-US" sz="2200" dirty="0" smtClean="0"/>
              <a:t>If these observations are confirmed in a larger study, BAT may offer a new addition for the treatment of advanced </a:t>
            </a:r>
            <a:r>
              <a:rPr lang="en-US" sz="2200" dirty="0" err="1" smtClean="0"/>
              <a:t>HFrEF</a:t>
            </a:r>
            <a:r>
              <a:rPr lang="en-US" sz="2200" dirty="0" smtClean="0"/>
              <a:t> patients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95746" y="741878"/>
            <a:ext cx="8229600" cy="323490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Baroreflex Activation Therapy for the Treatment of Heart Failure with </a:t>
            </a:r>
            <a:r>
              <a:rPr lang="en-US" sz="2400" dirty="0" smtClean="0"/>
              <a:t>a Reduced </a:t>
            </a:r>
            <a:r>
              <a:rPr lang="en-US" sz="2400" dirty="0"/>
              <a:t>Ejection </a:t>
            </a:r>
            <a:r>
              <a:rPr lang="en-US" sz="2400" dirty="0" smtClean="0"/>
              <a:t>Fraction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chemeClr val="tx1"/>
                </a:solidFill>
              </a:rPr>
              <a:t>Manuscript online today at </a:t>
            </a:r>
            <a:r>
              <a:rPr lang="en-US" sz="2400" i="1" dirty="0" smtClean="0">
                <a:solidFill>
                  <a:schemeClr val="tx1"/>
                </a:solidFill>
              </a:rPr>
              <a:t>JACC </a:t>
            </a:r>
            <a:r>
              <a:rPr lang="en-US" sz="2400" i="1" dirty="0">
                <a:solidFill>
                  <a:schemeClr val="tx1"/>
                </a:solidFill>
              </a:rPr>
              <a:t>Heart Failure 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http://</a:t>
            </a:r>
            <a:r>
              <a:rPr lang="en-US" sz="2400" dirty="0" smtClean="0">
                <a:solidFill>
                  <a:schemeClr val="tx1"/>
                </a:solidFill>
              </a:rPr>
              <a:t>heartfailure.onlinejacc.org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71920" y="637518"/>
            <a:ext cx="5794447" cy="4540283"/>
            <a:chOff x="3271920" y="637518"/>
            <a:chExt cx="5794447" cy="4540283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068139" y="929200"/>
              <a:ext cx="39386" cy="24523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9" name="AutoShape 16"/>
            <p:cNvSpPr>
              <a:spLocks noChangeArrowheads="1"/>
            </p:cNvSpPr>
            <p:nvPr/>
          </p:nvSpPr>
          <p:spPr bwMode="auto">
            <a:xfrm>
              <a:off x="3901619" y="1902946"/>
              <a:ext cx="4262438" cy="1281576"/>
            </a:xfrm>
            <a:prstGeom prst="roundRect">
              <a:avLst>
                <a:gd name="adj" fmla="val 12116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29" tIns="45714" rIns="91429" bIns="45714" anchor="ctr">
              <a:spAutoFit/>
            </a:bodyPr>
            <a:lstStyle/>
            <a:p>
              <a:pPr algn="ctr" defTabSz="914400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Integrated Autonomic </a:t>
              </a:r>
              <a:r>
                <a:rPr lang="en-US" sz="2000" b="1" dirty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Nervous </a:t>
              </a:r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System Response</a:t>
              </a:r>
              <a:endParaRPr lang="en-US" sz="4000" b="1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/>
              </a:endParaRPr>
            </a:p>
            <a:p>
              <a:pPr algn="ctr" defTabSz="914400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Inhibits 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Sympathetic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 Activity</a:t>
              </a:r>
            </a:p>
            <a:p>
              <a:pPr algn="ctr" defTabSz="914400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Enhances </a:t>
              </a:r>
              <a:r>
                <a:rPr lang="en-US" sz="1600" b="1" dirty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Parasympathetic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ea typeface="ヒラギノ角ゴ Pro W3" charset="-128"/>
                  <a:cs typeface="Arial"/>
                </a:rPr>
                <a:t> Activity</a:t>
              </a:r>
            </a:p>
          </p:txBody>
        </p:sp>
        <p:cxnSp>
          <p:nvCxnSpPr>
            <p:cNvPr id="22542" name="Straight Connector 22"/>
            <p:cNvCxnSpPr>
              <a:cxnSpLocks noChangeShapeType="1"/>
            </p:cNvCxnSpPr>
            <p:nvPr/>
          </p:nvCxnSpPr>
          <p:spPr bwMode="auto">
            <a:xfrm>
              <a:off x="4019933" y="3381553"/>
              <a:ext cx="411480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3504745" y="637518"/>
              <a:ext cx="5057775" cy="1214660"/>
              <a:chOff x="3987800" y="1229569"/>
              <a:chExt cx="5057775" cy="1619538"/>
            </a:xfrm>
          </p:grpSpPr>
          <p:sp>
            <p:nvSpPr>
              <p:cNvPr id="22535" name="Text Box 18"/>
              <p:cNvSpPr txBox="1">
                <a:spLocks noChangeArrowheads="1"/>
              </p:cNvSpPr>
              <p:nvPr/>
            </p:nvSpPr>
            <p:spPr bwMode="auto">
              <a:xfrm>
                <a:off x="3987800" y="1229569"/>
                <a:ext cx="5057775" cy="492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 defTabSz="914400" eaLnBrk="0" hangingPunct="0">
                  <a:spcBef>
                    <a:spcPct val="50000"/>
                  </a:spcBef>
                </a:pPr>
                <a:r>
                  <a:rPr lang="en-US" sz="1800" u="sng" dirty="0">
                    <a:latin typeface="Arial" pitchFamily="34" charset="0"/>
                    <a:ea typeface="ヒラギノ角ゴ Pro W3" charset="-128"/>
                    <a:cs typeface="Arial"/>
                  </a:rPr>
                  <a:t>Carotid Baroreceptor Stimulation</a:t>
                </a:r>
              </a:p>
            </p:txBody>
          </p:sp>
          <p:cxnSp>
            <p:nvCxnSpPr>
              <p:cNvPr id="22546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5386388" y="1660525"/>
                <a:ext cx="2409825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</p:cxnSp>
          <p:pic>
            <p:nvPicPr>
              <p:cNvPr id="20" name="Picture 19" descr="brain-full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02260" y="1685576"/>
                <a:ext cx="1487067" cy="1163531"/>
              </a:xfrm>
              <a:prstGeom prst="rect">
                <a:avLst/>
              </a:prstGeom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3271920" y="3470112"/>
              <a:ext cx="1558926" cy="1707689"/>
              <a:chOff x="3746350" y="3470112"/>
              <a:chExt cx="1558926" cy="1707689"/>
            </a:xfrm>
          </p:grpSpPr>
          <p:sp>
            <p:nvSpPr>
              <p:cNvPr id="22532" name="Text Box 12"/>
              <p:cNvSpPr txBox="1">
                <a:spLocks noChangeArrowheads="1"/>
              </p:cNvSpPr>
              <p:nvPr/>
            </p:nvSpPr>
            <p:spPr bwMode="auto">
              <a:xfrm>
                <a:off x="3746350" y="4192928"/>
                <a:ext cx="1558926" cy="9848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algn="ctr" defTabSz="914400" eaLnBrk="0" hangingPunct="0"/>
                <a:r>
                  <a:rPr lang="en-US" sz="2200" b="1" dirty="0" smtClean="0">
                    <a:latin typeface="Arial" pitchFamily="34" charset="0"/>
                    <a:ea typeface="ヒラギノ角ゴ Pro W3" charset="-128"/>
                    <a:cs typeface="Arial"/>
                  </a:rPr>
                  <a:t>↓</a:t>
                </a:r>
                <a:r>
                  <a:rPr lang="en-US" sz="1600" b="1" dirty="0" smtClean="0">
                    <a:latin typeface="Arial" pitchFamily="34" charset="0"/>
                    <a:ea typeface="ヒラギノ角ゴ Pro W3" charset="-128"/>
                    <a:cs typeface="Arial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HR</a:t>
                </a:r>
              </a:p>
              <a:p>
                <a:pPr algn="ctr" defTabSz="914400" eaLnBrk="0" hangingPunct="0"/>
                <a:r>
                  <a:rPr lang="en-US" sz="2200" b="1" dirty="0">
                    <a:solidFill>
                      <a:srgbClr val="000000"/>
                    </a:solidFill>
                    <a:latin typeface="Arial" pitchFamily="34" charset="0"/>
                    <a:ea typeface="ヒラギノ角ゴ Pro W3" charset="-128"/>
                    <a:cs typeface="Arial"/>
                  </a:rPr>
                  <a:t>↓</a:t>
                </a:r>
                <a:r>
                  <a:rPr lang="en-US" sz="1600" b="1" dirty="0" smtClean="0">
                    <a:latin typeface="Arial" pitchFamily="34" charset="0"/>
                    <a:ea typeface="ヒラギノ角ゴ Pro W3" charset="-128"/>
                    <a:cs typeface="Arial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Remodeling</a:t>
                </a:r>
              </a:p>
              <a:p>
                <a:pPr algn="ctr" defTabSz="914400" eaLnBrk="0" hangingPunct="0"/>
                <a:r>
                  <a:rPr lang="en-US" sz="14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 </a:t>
                </a:r>
                <a:endParaRPr lang="en-US" sz="1400" dirty="0">
                  <a:latin typeface="Arial" pitchFamily="34" charset="0"/>
                  <a:ea typeface="ヒラギノ角ゴ Pro W3" charset="-128"/>
                  <a:cs typeface="Arial"/>
                </a:endParaRPr>
              </a:p>
            </p:txBody>
          </p:sp>
          <p:pic>
            <p:nvPicPr>
              <p:cNvPr id="21" name="Picture 20" descr="enlarged_failing_heart copy.pn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6725" y="3470112"/>
                <a:ext cx="898176" cy="784583"/>
              </a:xfrm>
              <a:prstGeom prst="rect">
                <a:avLst/>
              </a:prstGeom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5128626" y="3508646"/>
              <a:ext cx="1964515" cy="1405650"/>
              <a:chOff x="5206260" y="3508646"/>
              <a:chExt cx="1964515" cy="1405650"/>
            </a:xfrm>
          </p:grpSpPr>
          <p:sp>
            <p:nvSpPr>
              <p:cNvPr id="22533" name="Text Box 13"/>
              <p:cNvSpPr txBox="1">
                <a:spLocks noChangeArrowheads="1"/>
              </p:cNvSpPr>
              <p:nvPr/>
            </p:nvSpPr>
            <p:spPr bwMode="auto">
              <a:xfrm>
                <a:off x="5206260" y="4144867"/>
                <a:ext cx="1964515" cy="76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algn="ctr" defTabSz="914400" eaLnBrk="0" hangingPunct="0"/>
                <a:r>
                  <a:rPr lang="en-US" sz="2200" b="1" dirty="0">
                    <a:latin typeface="Arial" pitchFamily="34" charset="0"/>
                    <a:ea typeface="ヒラギノ角ゴ Pro W3" charset="-128"/>
                    <a:cs typeface="Arial"/>
                  </a:rPr>
                  <a:t>↑</a:t>
                </a:r>
                <a:r>
                  <a:rPr lang="en-US" sz="1600" dirty="0">
                    <a:latin typeface="Arial" pitchFamily="34" charset="0"/>
                    <a:ea typeface="ヒラギノ角ゴ Pro W3" charset="-128"/>
                    <a:cs typeface="Arial"/>
                  </a:rPr>
                  <a:t> Vasodilation</a:t>
                </a:r>
                <a:br>
                  <a:rPr lang="en-US" sz="1600" dirty="0">
                    <a:latin typeface="Arial" pitchFamily="34" charset="0"/>
                    <a:ea typeface="ヒラギノ角ゴ Pro W3" charset="-128"/>
                    <a:cs typeface="Arial"/>
                  </a:rPr>
                </a:br>
                <a:r>
                  <a:rPr lang="en-US" sz="2200" b="1" dirty="0">
                    <a:latin typeface="Arial" pitchFamily="34" charset="0"/>
                    <a:ea typeface="ヒラギノ角ゴ Pro W3" charset="-128"/>
                    <a:cs typeface="Arial"/>
                  </a:rPr>
                  <a:t>↓</a:t>
                </a:r>
                <a:r>
                  <a:rPr lang="en-US" sz="1600" b="1" dirty="0">
                    <a:latin typeface="Arial" pitchFamily="34" charset="0"/>
                    <a:ea typeface="ヒラギノ角ゴ Pro W3" charset="-128"/>
                    <a:cs typeface="Arial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Elevated</a:t>
                </a:r>
                <a:r>
                  <a:rPr lang="en-US" sz="1600" b="1" dirty="0" smtClean="0">
                    <a:latin typeface="Arial" pitchFamily="34" charset="0"/>
                    <a:ea typeface="ヒラギノ角ゴ Pro W3" charset="-128"/>
                    <a:cs typeface="Arial"/>
                  </a:rPr>
                  <a:t> </a:t>
                </a:r>
                <a:r>
                  <a:rPr lang="en-US" sz="16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BP</a:t>
                </a:r>
                <a:endParaRPr lang="en-US" sz="1600" dirty="0">
                  <a:latin typeface="Arial" pitchFamily="34" charset="0"/>
                  <a:ea typeface="ヒラギノ角ゴ Pro W3" charset="-128"/>
                  <a:cs typeface="Arial"/>
                </a:endParaRPr>
              </a:p>
            </p:txBody>
          </p:sp>
          <p:pic>
            <p:nvPicPr>
              <p:cNvPr id="22" name="Picture 21" descr="ArterialWall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1804" y="3508646"/>
                <a:ext cx="833426" cy="62507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194434" y="3506494"/>
              <a:ext cx="1871933" cy="1416541"/>
              <a:chOff x="6866646" y="3506494"/>
              <a:chExt cx="1871933" cy="1416541"/>
            </a:xfrm>
          </p:grpSpPr>
          <p:sp>
            <p:nvSpPr>
              <p:cNvPr id="22534" name="Text Box 14"/>
              <p:cNvSpPr txBox="1">
                <a:spLocks noChangeArrowheads="1"/>
              </p:cNvSpPr>
              <p:nvPr/>
            </p:nvSpPr>
            <p:spPr bwMode="auto">
              <a:xfrm>
                <a:off x="6866646" y="4153606"/>
                <a:ext cx="1871933" cy="769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algn="ctr" defTabSz="914400" eaLnBrk="0" hangingPunct="0"/>
                <a:r>
                  <a:rPr lang="en-US" sz="2200" b="1" dirty="0">
                    <a:latin typeface="Arial" pitchFamily="34" charset="0"/>
                    <a:ea typeface="ヒラギノ角ゴ Pro W3" charset="-128"/>
                    <a:cs typeface="Arial"/>
                  </a:rPr>
                  <a:t>↑</a:t>
                </a:r>
                <a:r>
                  <a:rPr lang="en-US" sz="1600" dirty="0">
                    <a:latin typeface="Arial" pitchFamily="34" charset="0"/>
                    <a:ea typeface="ヒラギノ角ゴ Pro W3" charset="-128"/>
                    <a:cs typeface="Arial"/>
                  </a:rPr>
                  <a:t> Diuresis </a:t>
                </a:r>
                <a:br>
                  <a:rPr lang="en-US" sz="1600" dirty="0">
                    <a:latin typeface="Arial" pitchFamily="34" charset="0"/>
                    <a:ea typeface="ヒラギノ角ゴ Pro W3" charset="-128"/>
                    <a:cs typeface="Arial"/>
                  </a:rPr>
                </a:br>
                <a:r>
                  <a:rPr lang="en-US" sz="2200" b="1" dirty="0">
                    <a:latin typeface="Arial" pitchFamily="34" charset="0"/>
                    <a:ea typeface="ヒラギノ角ゴ Pro W3" charset="-128"/>
                    <a:cs typeface="Arial"/>
                  </a:rPr>
                  <a:t>↓</a:t>
                </a:r>
                <a:r>
                  <a:rPr lang="en-US" sz="1600" dirty="0">
                    <a:latin typeface="Arial" pitchFamily="34" charset="0"/>
                    <a:ea typeface="ヒラギノ角ゴ Pro W3" charset="-128"/>
                    <a:cs typeface="Arial"/>
                  </a:rPr>
                  <a:t> Renin </a:t>
                </a:r>
                <a:r>
                  <a:rPr lang="en-US" sz="1600" dirty="0" smtClean="0">
                    <a:latin typeface="Arial" pitchFamily="34" charset="0"/>
                    <a:ea typeface="ヒラギノ角ゴ Pro W3" charset="-128"/>
                    <a:cs typeface="Arial"/>
                  </a:rPr>
                  <a:t>secretion</a:t>
                </a:r>
                <a:endParaRPr lang="en-US" sz="1600" dirty="0">
                  <a:latin typeface="Arial" pitchFamily="34" charset="0"/>
                  <a:ea typeface="ヒラギノ角ゴ Pro W3" charset="-128"/>
                  <a:cs typeface="Arial"/>
                </a:endParaRPr>
              </a:p>
            </p:txBody>
          </p:sp>
          <p:pic>
            <p:nvPicPr>
              <p:cNvPr id="23" name="Picture 22" descr="kidney copy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2203" y="3506494"/>
                <a:ext cx="980819" cy="727313"/>
              </a:xfrm>
              <a:prstGeom prst="rect">
                <a:avLst/>
              </a:prstGeom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527779" y="1053010"/>
            <a:ext cx="2551845" cy="3709299"/>
            <a:chOff x="527779" y="879954"/>
            <a:chExt cx="2551845" cy="3709299"/>
          </a:xfrm>
        </p:grpSpPr>
        <p:pic>
          <p:nvPicPr>
            <p:cNvPr id="22540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 l="12680" r="7950"/>
            <a:stretch>
              <a:fillRect/>
            </a:stretch>
          </p:blipFill>
          <p:spPr bwMode="auto">
            <a:xfrm>
              <a:off x="527779" y="879954"/>
              <a:ext cx="2551845" cy="228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622242" y="3567512"/>
              <a:ext cx="2433184" cy="1021741"/>
              <a:chOff x="715981" y="3567512"/>
              <a:chExt cx="2433184" cy="1021741"/>
            </a:xfrm>
          </p:grpSpPr>
          <p:pic>
            <p:nvPicPr>
              <p:cNvPr id="24" name="Picture 23" descr="Barostim_neo_device_blue_new_front_2_lowres.jpg"/>
              <p:cNvPicPr>
                <a:picLocks noChangeAspect="1"/>
              </p:cNvPicPr>
              <p:nvPr/>
            </p:nvPicPr>
            <p:blipFill>
              <a:blip r:embed="rId8" cstate="print"/>
              <a:srcRect l="8866" t="6146" r="21215" b="12204"/>
              <a:stretch>
                <a:fillRect/>
              </a:stretch>
            </p:blipFill>
            <p:spPr>
              <a:xfrm>
                <a:off x="715981" y="3567512"/>
                <a:ext cx="1058591" cy="1021741"/>
              </a:xfrm>
              <a:prstGeom prst="rect">
                <a:avLst/>
              </a:prstGeom>
            </p:spPr>
          </p:pic>
          <p:pic>
            <p:nvPicPr>
              <p:cNvPr id="25" name="Picture 24" descr="2mmelectrode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000346" y="3579435"/>
                <a:ext cx="1148819" cy="997137"/>
              </a:xfrm>
              <a:prstGeom prst="rect">
                <a:avLst/>
              </a:prstGeom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526209" y="198409"/>
            <a:ext cx="6357719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rPr>
              <a:t>The Baroreflex as a Therapeutic Target</a:t>
            </a:r>
          </a:p>
        </p:txBody>
      </p:sp>
    </p:spTree>
    <p:extLst>
      <p:ext uri="{BB962C8B-B14F-4D97-AF65-F5344CB8AC3E}">
        <p14:creationId xmlns:p14="http://schemas.microsoft.com/office/powerpoint/2010/main" val="707605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86582" y="909757"/>
            <a:ext cx="82899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Objective: Evaluate the efficacy and safety of the CVRx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neo</a:t>
            </a:r>
            <a:r>
              <a:rPr lang="en-US" sz="2000" baseline="30000" dirty="0" err="1" smtClean="0">
                <a:latin typeface="+mn-lt"/>
                <a:cs typeface="Times New Roman" pitchFamily="18" charset="0"/>
              </a:rPr>
              <a:t>TM</a:t>
            </a:r>
            <a:r>
              <a:rPr lang="en-US" sz="2400" dirty="0" smtClean="0"/>
              <a:t> Baroreflex Activation Therapy System in subjects with </a:t>
            </a:r>
            <a:r>
              <a:rPr lang="en-US" sz="2400" dirty="0"/>
              <a:t>chronic heart failure and </a:t>
            </a:r>
            <a:r>
              <a:rPr lang="en-US" sz="2400" dirty="0" smtClean="0"/>
              <a:t>reduced ejection </a:t>
            </a:r>
            <a:r>
              <a:rPr lang="en-US" sz="2400" dirty="0"/>
              <a:t>fraction </a:t>
            </a:r>
            <a:endParaRPr lang="en-US" sz="2400" dirty="0" smtClean="0"/>
          </a:p>
          <a:p>
            <a:pPr marL="342900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Design: Multi-national, prospective, randomized controlled trial</a:t>
            </a:r>
          </a:p>
          <a:p>
            <a:pPr marL="800100" lvl="1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Subjects randomized 1:1 to receive BAT plus optimal medical therapy or optimal medical therapy alone</a:t>
            </a:r>
          </a:p>
          <a:p>
            <a:pPr marL="800100" lvl="1" indent="-342900">
              <a:spcBef>
                <a:spcPts val="12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Enrollment in the US, Germany, Italy, France and Canada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582" y="270926"/>
            <a:ext cx="8229600" cy="594122"/>
          </a:xfrm>
        </p:spPr>
        <p:txBody>
          <a:bodyPr/>
          <a:lstStyle/>
          <a:p>
            <a:r>
              <a:rPr lang="en-US" sz="2800" dirty="0"/>
              <a:t>BAT for </a:t>
            </a:r>
            <a:r>
              <a:rPr lang="en-US" sz="2800" dirty="0" err="1"/>
              <a:t>HFrEF</a:t>
            </a:r>
            <a:r>
              <a:rPr lang="en-US" sz="2800" dirty="0"/>
              <a:t>:  Study Objective and </a:t>
            </a:r>
            <a:r>
              <a:rPr lang="en-US" sz="2800" dirty="0" smtClean="0"/>
              <a:t>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114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95216" y="964781"/>
            <a:ext cx="782338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NYHA Functional Class III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Left ventricular ejection fraction ≤ 35%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Six-minute hall walk distance 150 - 400 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On stable optimal medical therapy for at least 4 weeks prior to baseline assessment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No restriction on QRS, concomitant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*, </a:t>
            </a:r>
            <a:r>
              <a:rPr lang="fr-FR" sz="2400" dirty="0"/>
              <a:t>or AF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33363" lvl="0" indent="-2333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5216" y="4590651"/>
            <a:ext cx="409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≥ 6 months of CRT therapy in patients with CRT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5216" y="30917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Key Enrollment Criteria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8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299831"/>
              </p:ext>
            </p:extLst>
          </p:nvPr>
        </p:nvGraphicFramePr>
        <p:xfrm>
          <a:off x="721019" y="873143"/>
          <a:ext cx="7524751" cy="39180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76677"/>
                <a:gridCol w="3648074"/>
              </a:tblGrid>
              <a:tr h="43401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Oversight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Details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Monitoring Committee (DMC)</a:t>
                      </a:r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Full review every 6 months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Heart Failure Steering Committee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Biweekly meetings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 Clinical Monitors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100% source verification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Clinical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Events Committee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Hospitalization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adjudication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Independent Biostatistician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All statistical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analyses</a:t>
                      </a:r>
                      <a:endParaRPr lang="en-US" sz="160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5806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Committee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 adjudication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468" y="214289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Trial Oversight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661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048140"/>
              </p:ext>
            </p:extLst>
          </p:nvPr>
        </p:nvGraphicFramePr>
        <p:xfrm>
          <a:off x="697423" y="1159928"/>
          <a:ext cx="7749154" cy="2594659"/>
        </p:xfrm>
        <a:graphic>
          <a:graphicData uri="http://schemas.openxmlformats.org/drawingml/2006/table">
            <a:tbl>
              <a:tblPr/>
              <a:tblGrid>
                <a:gridCol w="616346"/>
                <a:gridCol w="614075"/>
                <a:gridCol w="419978"/>
                <a:gridCol w="699206"/>
                <a:gridCol w="816118"/>
                <a:gridCol w="642453"/>
                <a:gridCol w="713962"/>
                <a:gridCol w="348468"/>
                <a:gridCol w="614075"/>
                <a:gridCol w="615210"/>
                <a:gridCol w="419978"/>
                <a:gridCol w="614075"/>
                <a:gridCol w="615210"/>
              </a:tblGrid>
              <a:tr h="21432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Randomized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146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7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6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6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18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BAT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76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 Mgmt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6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61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8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8844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Activated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71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Withdrawn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“Activated”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Death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78"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8346" y="335053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Subject Disposition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39960" y="4339088"/>
            <a:ext cx="812608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To receive a randomization assignment, the intended date of BAT initiation was identified as the “activation </a:t>
            </a:r>
            <a:r>
              <a:rPr lang="en-US" sz="1200" dirty="0" smtClean="0"/>
              <a:t>date”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The </a:t>
            </a:r>
            <a:r>
              <a:rPr lang="en-US" sz="1200" dirty="0"/>
              <a:t>activation date determined the schedule for all follow-up visits for both </a:t>
            </a:r>
            <a:r>
              <a:rPr lang="en-US" sz="1200" dirty="0" smtClean="0"/>
              <a:t>Med Mgmt and BAT group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37264"/>
              </p:ext>
            </p:extLst>
          </p:nvPr>
        </p:nvGraphicFramePr>
        <p:xfrm>
          <a:off x="776186" y="921110"/>
          <a:ext cx="7719238" cy="3396890"/>
        </p:xfrm>
        <a:graphic>
          <a:graphicData uri="http://schemas.openxmlformats.org/drawingml/2006/table">
            <a:tbl>
              <a:tblPr/>
              <a:tblGrid>
                <a:gridCol w="3195450"/>
                <a:gridCol w="2291141"/>
                <a:gridCol w="2232647"/>
              </a:tblGrid>
              <a:tr h="333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Variable</a:t>
                      </a: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BAT </a:t>
                      </a:r>
                      <a:b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(n=71)</a:t>
                      </a:r>
                      <a:endParaRPr lang="en-US" sz="1100" b="1" i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 Mgmt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(n=69)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Race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Caucasian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Gender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Female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NYHA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: Class III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99%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Age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(years)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64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SBP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(mmHg)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115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119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DBP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(mmHg)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72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HR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(bpm)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LVEF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eGFR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(mL/min)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58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631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NT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-pro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BNP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(pg/mL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)*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1422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455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4559]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1172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[548, 2558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]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6 Minute Hall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Walk (m)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297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308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MN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Living with HF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QOL</a:t>
                      </a:r>
                      <a:r>
                        <a:rPr lang="en-US" sz="1100" b="0" baseline="30000" dirty="0" smtClean="0">
                          <a:latin typeface="+mn-lt"/>
                        </a:rPr>
                        <a:t>†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 ± 21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43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Number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Meds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4.8 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4.4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Coronary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Artery Disease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66%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History of Atrial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Fibrillation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45%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7768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Chronic </a:t>
                      </a: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Kidney Disease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2200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HF hospitalizations prior 6 Mo (days/pt/year)</a:t>
                      </a:r>
                      <a:endParaRPr lang="en-US" sz="11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7.0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21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          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2.4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± 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164" marR="321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</a:tbl>
          </a:graphicData>
        </a:graphic>
      </p:graphicFrame>
      <p:sp>
        <p:nvSpPr>
          <p:cNvPr id="12323" name="Rectangle 3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4837" y="434040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*Median [IQR]</a:t>
            </a:r>
          </a:p>
          <a:p>
            <a:r>
              <a:rPr lang="en-US" sz="1000" baseline="30000" dirty="0" smtClean="0"/>
              <a:t>†</a:t>
            </a:r>
            <a:r>
              <a:rPr lang="en-US" sz="1000" dirty="0" smtClean="0"/>
              <a:t>p≤0.05 between groups </a:t>
            </a:r>
            <a:endParaRPr lang="en-US" sz="1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1094" y="240167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Baseline Demographics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38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29638"/>
              </p:ext>
            </p:extLst>
          </p:nvPr>
        </p:nvGraphicFramePr>
        <p:xfrm>
          <a:off x="1517966" y="1236037"/>
          <a:ext cx="6094552" cy="2414002"/>
        </p:xfrm>
        <a:graphic>
          <a:graphicData uri="http://schemas.openxmlformats.org/drawingml/2006/table">
            <a:tbl>
              <a:tblPr/>
              <a:tblGrid>
                <a:gridCol w="2584804"/>
                <a:gridCol w="1796081"/>
                <a:gridCol w="1713667"/>
              </a:tblGrid>
              <a:tr h="373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Variable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BAT</a:t>
                      </a:r>
                      <a:b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i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(n=71)</a:t>
                      </a:r>
                      <a:endParaRPr lang="en-US" sz="1100" b="1" i="0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 Mgmt</a:t>
                      </a:r>
                      <a:b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(n=69)</a:t>
                      </a: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0000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Number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 Meds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ACE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/ARB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81%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Beta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-Blocker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Calcium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Channel Blocker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Digitalis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1964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Diuretic</a:t>
                      </a:r>
                      <a:r>
                        <a:rPr lang="en-US" sz="110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†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Ivabradine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MRA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CRT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EA"/>
                    </a:solidFill>
                  </a:tcPr>
                </a:tc>
              </a:tr>
              <a:tr h="2035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ICD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89%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86%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F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6106" y="3679365"/>
            <a:ext cx="15969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 smtClean="0"/>
              <a:t>†</a:t>
            </a:r>
            <a:r>
              <a:rPr lang="en-US" sz="1000" dirty="0" smtClean="0"/>
              <a:t>p≤0.05 between groups </a:t>
            </a:r>
            <a:endParaRPr lang="en-US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972" y="352305"/>
            <a:ext cx="8229600" cy="594122"/>
          </a:xfrm>
        </p:spPr>
        <p:txBody>
          <a:bodyPr/>
          <a:lstStyle/>
          <a:p>
            <a:r>
              <a:rPr lang="en-US" sz="2800" dirty="0" smtClean="0"/>
              <a:t>BAT for </a:t>
            </a:r>
            <a:r>
              <a:rPr lang="en-US" sz="2800" dirty="0" err="1" smtClean="0"/>
              <a:t>HFrEF</a:t>
            </a:r>
            <a:r>
              <a:rPr lang="en-US" sz="2800" dirty="0" smtClean="0"/>
              <a:t>:  Baseline Medications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1757&quot;&gt;&lt;property id=&quot;20148&quot; value=&quot;5&quot;/&gt;&lt;property id=&quot;20300&quot; value=&quot;Slide 1 - &amp;quot;The Ohio State University&amp;#x0D;&amp;#x0A;College of Medicine&amp;quot;&quot;/&gt;&lt;property id=&quot;20307&quot; value=&quot;256&quot;/&gt;&lt;/object&gt;&lt;object type=&quot;3&quot; unique_id=&quot;11758&quot;&gt;&lt;property id=&quot;20148&quot; value=&quot;5&quot;/&gt;&lt;property id=&quot;20300&quot; value=&quot;Slide 2 - &amp;quot;Outline&amp;quot;&quot;/&gt;&lt;property id=&quot;20307&quot; value=&quot;257&quot;/&gt;&lt;/object&gt;&lt;object type=&quot;3&quot; unique_id=&quot;11759&quot;&gt;&lt;property id=&quot;20148&quot; value=&quot;5&quot;/&gt;&lt;property id=&quot;20300&quot; value=&quot;Slide 3 - &amp;quot;College of Medicine&amp;quot;&quot;/&gt;&lt;property id=&quot;20307&quot; value=&quot;258&quot;/&gt;&lt;/object&gt;&lt;object type=&quot;3&quot; unique_id=&quot;11760&quot;&gt;&lt;property id=&quot;20148&quot; value=&quot;5&quot;/&gt;&lt;property id=&quot;20300&quot; value=&quot;Slide 4 - &amp;quot;College of Medicine&amp;quot;&quot;/&gt;&lt;property id=&quot;20307&quot; value=&quot;259&quot;/&gt;&lt;/object&gt;&lt;object type=&quot;3&quot; unique_id=&quot;11761&quot;&gt;&lt;property id=&quot;20148&quot; value=&quot;5&quot;/&gt;&lt;property id=&quot;20300&quot; value=&quot;Slide 5 - &amp;quot;Curricular Components&amp;quot;&quot;/&gt;&lt;property id=&quot;20307&quot; value=&quot;260&quot;/&gt;&lt;/object&gt;&lt;object type=&quot;3&quot; unique_id=&quot;11762&quot;&gt;&lt;property id=&quot;20148&quot; value=&quot;5&quot;/&gt;&lt;property id=&quot;20300&quot; value=&quot;Slide 6 - &amp;quot;Anatomy&amp;quot;&quot;/&gt;&lt;property id=&quot;20307&quot; value=&quot;261&quot;/&gt;&lt;/object&gt;&lt;object type=&quot;3&quot; unique_id=&quot;11763&quot;&gt;&lt;property id=&quot;20148&quot; value=&quot;5&quot;/&gt;&lt;property id=&quot;20300&quot; value=&quot;Slide 7 - &amp;quot;Integrated Pathway&amp;quot;&quot;/&gt;&lt;property id=&quot;20307&quot; value=&quot;262&quot;/&gt;&lt;/object&gt;&lt;object type=&quot;3&quot; unique_id=&quot;11764&quot;&gt;&lt;property id=&quot;20148&quot; value=&quot;5&quot;/&gt;&lt;property id=&quot;20300&quot; value=&quot;Slide 8 - &amp;quot;Independent Study Pathway&amp;quot;&quot;/&gt;&lt;property id=&quot;20307&quot; value=&quot;263&quot;/&gt;&lt;/object&gt;&lt;object type=&quot;3&quot; unique_id=&quot;11765&quot;&gt;&lt;property id=&quot;20148&quot; value=&quot;5&quot;/&gt;&lt;property id=&quot;20300&quot; value=&quot;Slide 9 - &amp;quot;Clinical Assessment &amp;amp; Problem Solving  (CAPS)&amp;quot;&quot;/&gt;&lt;property id=&quot;20307&quot; value=&quot;264&quot;/&gt;&lt;/object&gt;&lt;object type=&quot;3&quot; unique_id=&quot;11766&quot;&gt;&lt;property id=&quot;20148&quot; value=&quot;5&quot;/&gt;&lt;property id=&quot;20300&quot; value=&quot;Slide 10 - &amp;quot;CAPS continued&amp;quot;&quot;/&gt;&lt;property id=&quot;20307&quot; value=&quot;265&quot;/&gt;&lt;/object&gt;&lt;object type=&quot;3&quot; unique_id=&quot;11767&quot;&gt;&lt;property id=&quot;20148&quot; value=&quot;5&quot;/&gt;&lt;property id=&quot;20300&quot; value=&quot;Slide 11 - &amp;quot;Service Learning&amp;quot;&quot;/&gt;&lt;property id=&quot;20307&quot; value=&quot;266&quot;/&gt;&lt;/object&gt;&lt;object type=&quot;3&quot; unique_id=&quot;11768&quot;&gt;&lt;property id=&quot;20148&quot; value=&quot;5&quot;/&gt;&lt;property id=&quot;20300&quot; value=&quot;Slide 12 - &amp;quot;Opportunities&amp;quot;&quot;/&gt;&lt;property id=&quot;20307&quot; value=&quot;267&quot;/&gt;&lt;/object&gt;&lt;object type=&quot;3&quot; unique_id=&quot;11769&quot;&gt;&lt;property id=&quot;20148&quot; value=&quot;5&quot;/&gt;&lt;property id=&quot;20300&quot; value=&quot;Slide 13 - &amp;quot;Student Wellness&amp;quot;&quot;/&gt;&lt;property id=&quot;20307&quot; value=&quot;268&quot;/&gt;&lt;/object&gt;&lt;object type=&quot;3&quot; unique_id=&quot;11770&quot;&gt;&lt;property id=&quot;20148&quot; value=&quot;5&quot;/&gt;&lt;property id=&quot;20300&quot; value=&quot;Slide 14 - &amp;quot;Med 3 Year&amp;quot;&quot;/&gt;&lt;property id=&quot;20307&quot; value=&quot;269&quot;/&gt;&lt;/object&gt;&lt;object type=&quot;3&quot; unique_id=&quot;11771&quot;&gt;&lt;property id=&quot;20148&quot; value=&quot;5&quot;/&gt;&lt;property id=&quot;20300&quot; value=&quot;Slide 15 - &amp;quot;Hospital Locations&amp;quot;&quot;/&gt;&lt;property id=&quot;20307&quot; value=&quot;270&quot;/&gt;&lt;/object&gt;&lt;object type=&quot;3&quot; unique_id=&quot;11772&quot;&gt;&lt;property id=&quot;20148&quot; value=&quot;5&quot;/&gt;&lt;property id=&quot;20300&quot; value=&quot;Slide 16&quot;/&gt;&lt;property id=&quot;20307&quot; value=&quot;271&quot;/&gt;&lt;/object&gt;&lt;object type=&quot;3&quot; unique_id=&quot;11773&quot;&gt;&lt;property id=&quot;20148&quot; value=&quot;5&quot;/&gt;&lt;property id=&quot;20300&quot; value=&quot;Slide 17&quot;/&gt;&lt;property id=&quot;20307&quot; value=&quot;272&quot;/&gt;&lt;/object&gt;&lt;object type=&quot;3&quot; unique_id=&quot;11775&quot;&gt;&lt;property id=&quot;20148&quot; value=&quot;5&quot;/&gt;&lt;property id=&quot;20300&quot; value=&quot;Slide 19 - &amp;quot;Med&amp;#x0D;&amp;#x0A;4 Year&amp;quot;&quot;/&gt;&lt;property id=&quot;20307&quot; value=&quot;274&quot;/&gt;&lt;/object&gt;&lt;object type=&quot;3&quot; unique_id=&quot;11776&quot;&gt;&lt;property id=&quot;20148&quot; value=&quot;5&quot;/&gt;&lt;property id=&quot;20300&quot; value=&quot;Slide 20 - &amp;quot;2009 Residency MATCH&amp;quot;&quot;/&gt;&lt;property id=&quot;20307&quot; value=&quot;275&quot;/&gt;&lt;/object&gt;&lt;object type=&quot;3&quot; unique_id=&quot;11777&quot;&gt;&lt;property id=&quot;20148&quot; value=&quot;5&quot;/&gt;&lt;property id=&quot;20300&quot; value=&quot;Slide 21 - &amp;quot;2009 PGY-1 Specialty Distribution&amp;quot;&quot;/&gt;&lt;property id=&quot;20307&quot; value=&quot;276&quot;/&gt;&lt;/object&gt;&lt;object type=&quot;3&quot; unique_id=&quot;11778&quot;&gt;&lt;property id=&quot;20148&quot; value=&quot;5&quot;/&gt;&lt;property id=&quot;20300&quot; value=&quot;Slide 22 - &amp;quot;USMLE&amp;quot;&quot;/&gt;&lt;property id=&quot;20307&quot; value=&quot;277&quot;/&gt;&lt;/object&gt;&lt;object type=&quot;3&quot; unique_id=&quot;11779&quot;&gt;&lt;property id=&quot;20148&quot; value=&quot;5&quot;/&gt;&lt;property id=&quot;20300&quot; value=&quot;Slide 23 - &amp;quot;Key Initiatives&amp;quot;&quot;/&gt;&lt;property id=&quot;20307&quot; value=&quot;278&quot;/&gt;&lt;/object&gt;&lt;object type=&quot;3&quot; unique_id=&quot;11780&quot;&gt;&lt;property id=&quot;20148&quot; value=&quot;5&quot;/&gt;&lt;property id=&quot;20300&quot; value=&quot;Slide 24 - &amp;quot;Signature Programs&amp;quot;&quot;/&gt;&lt;property id=&quot;20307&quot; value=&quot;279&quot;/&gt;&lt;/object&gt;&lt;object type=&quot;3&quot; unique_id=&quot;11781&quot;&gt;&lt;property id=&quot;20148&quot; value=&quot;5&quot;/&gt;&lt;property id=&quot;20300&quot; value=&quot;Slide 25 - &amp;quot;The Ohio State University&amp;quot;&quot;/&gt;&lt;property id=&quot;20307&quot; value=&quot;280&quot;/&gt;&lt;/object&gt;&lt;object type=&quot;3&quot; unique_id=&quot;11782&quot;&gt;&lt;property id=&quot;20148&quot; value=&quot;5&quot;/&gt;&lt;property id=&quot;20300&quot; value=&quot;Slide 26 - &amp;quot;Columbus, Ohio&amp;quot;&quot;/&gt;&lt;property id=&quot;20307&quot; value=&quot;281&quot;/&gt;&lt;/object&gt;&lt;object type=&quot;3&quot; unique_id=&quot;11783&quot;&gt;&lt;property id=&quot;20148&quot; value=&quot;5&quot;/&gt;&lt;property id=&quot;20300&quot; value=&quot;Slide 27 - &amp;quot;http://medicine.osu.edu&amp;quot;&quot;/&gt;&lt;property id=&quot;20307&quot; value=&quot;282&quot;/&gt;&lt;/object&gt;&lt;object type=&quot;3&quot; unique_id=&quot;11784&quot;&gt;&lt;property id=&quot;20148&quot; value=&quot;5&quot;/&gt;&lt;property id=&quot;20300&quot; value=&quot;Slide 28&quot;/&gt;&lt;property id=&quot;20307&quot; value=&quot;283&quot;/&gt;&lt;/object&gt;&lt;object type=&quot;3&quot; unique_id=&quot;12607&quot;&gt;&lt;property id=&quot;20148&quot; value=&quot;5&quot;/&gt;&lt;property id=&quot;20300&quot; value=&quot;Slide 18 - &amp;quot;ProjectONE: Creating the Future of Medicine&amp;quot;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013 OSUWMC Template">
  <a:themeElements>
    <a:clrScheme name="OSUWMC Sept 2013">
      <a:dk1>
        <a:srgbClr val="000000"/>
      </a:dk1>
      <a:lt1>
        <a:srgbClr val="FFFFFF"/>
      </a:lt1>
      <a:dk2>
        <a:srgbClr val="666666"/>
      </a:dk2>
      <a:lt2>
        <a:srgbClr val="F2F2F2"/>
      </a:lt2>
      <a:accent1>
        <a:srgbClr val="BB0000"/>
      </a:accent1>
      <a:accent2>
        <a:srgbClr val="D25F15"/>
      </a:accent2>
      <a:accent3>
        <a:srgbClr val="7DA1C4"/>
      </a:accent3>
      <a:accent4>
        <a:srgbClr val="880063"/>
      </a:accent4>
      <a:accent5>
        <a:srgbClr val="999500"/>
      </a:accent5>
      <a:accent6>
        <a:srgbClr val="65513C"/>
      </a:accent6>
      <a:hlink>
        <a:srgbClr val="4B79A5"/>
      </a:hlink>
      <a:folHlink>
        <a:srgbClr val="A3A3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_x0020_Disclaimer xmlns="2789d12c-9c7d-485e-80e7-093e7df1ec59">Yes</Security_x0020_Disclaimer>
    <Data_x0020_Classification xmlns="2789d12c-9c7d-485e-80e7-093e7df1ec59">Public</Data_x0020_Classification>
    <Thumbnail xmlns="2789d12c-9c7d-485e-80e7-093e7df1ec59">
      <Url xsi:nil="true"/>
      <Description xsi:nil="true"/>
    </Thumbnail>
    <Preview xmlns="2789d12c-9c7d-485e-80e7-093e7df1ec59">
      <Url xsi:nil="true"/>
      <Description xsi:nil="true"/>
    </Preview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9990401DE874BA94FAA5CA5B76D50" ma:contentTypeVersion="4" ma:contentTypeDescription="Create a new document." ma:contentTypeScope="" ma:versionID="ab954ca9e68604bf033c87d3a2d151bc">
  <xsd:schema xmlns:xsd="http://www.w3.org/2001/XMLSchema" xmlns:xs="http://www.w3.org/2001/XMLSchema" xmlns:p="http://schemas.microsoft.com/office/2006/metadata/properties" xmlns:ns2="2789d12c-9c7d-485e-80e7-093e7df1ec59" targetNamespace="http://schemas.microsoft.com/office/2006/metadata/properties" ma:root="true" ma:fieldsID="c40d6780d6381e8815d2fc3bd6ca831e" ns2:_="">
    <xsd:import namespace="2789d12c-9c7d-485e-80e7-093e7df1ec59"/>
    <xsd:element name="properties">
      <xsd:complexType>
        <xsd:sequence>
          <xsd:element name="documentManagement">
            <xsd:complexType>
              <xsd:all>
                <xsd:element ref="ns2:Thumbnail" minOccurs="0"/>
                <xsd:element ref="ns2:Preview" minOccurs="0"/>
                <xsd:element ref="ns2:Data_x0020_Classification"/>
                <xsd:element ref="ns2:Security_x0020_Disclaim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9d12c-9c7d-485e-80e7-093e7df1ec59" elementFormDefault="qualified">
    <xsd:import namespace="http://schemas.microsoft.com/office/2006/documentManagement/types"/>
    <xsd:import namespace="http://schemas.microsoft.com/office/infopath/2007/PartnerControl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eview" ma:index="9" nillable="true" ma:displayName="Preview" ma:format="Hyperlink" ma:internalName="P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a_x0020_Classification" ma:index="10" ma:displayName="Data Classification" ma:default="Limited Access" ma:format="Dropdown" ma:internalName="Data_x0020_Classification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11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AB9726-D2E4-40F4-B297-D10D05816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3F9611-F642-49DA-B2C9-7274B713D0C8}">
  <ds:schemaRefs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2789d12c-9c7d-485e-80e7-093e7df1ec5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93F5D3-5CD2-47C9-8908-A66A8BB9C4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9d12c-9c7d-485e-80e7-093e7df1e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29696</TotalTime>
  <Words>1567</Words>
  <Application>Microsoft Macintosh PowerPoint</Application>
  <PresentationFormat>On-screen Show (16:9)</PresentationFormat>
  <Paragraphs>261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2013 OSUWMC Template</vt:lpstr>
      <vt:lpstr>Baroreflex Activation Therapy for the Treatment of Heart Failure with a Reduced Ejection Fraction</vt:lpstr>
      <vt:lpstr>Background</vt:lpstr>
      <vt:lpstr>PowerPoint Presentation</vt:lpstr>
      <vt:lpstr>BAT for HFrEF:  Study Objective and Design</vt:lpstr>
      <vt:lpstr>BAT for HFrEF:  Key Enrollment Criteria</vt:lpstr>
      <vt:lpstr>BAT for HFrEF:  Trial Oversight</vt:lpstr>
      <vt:lpstr>BAT for HFrEF:  Subject Disposition</vt:lpstr>
      <vt:lpstr>BAT for HFrEF:  Baseline Demographics</vt:lpstr>
      <vt:lpstr>BAT for HFrEF:  Baseline Medications</vt:lpstr>
      <vt:lpstr>BAT for HFrEF:  Primary Safety Endpoint</vt:lpstr>
      <vt:lpstr>Other System- or Procedure-Related Complications</vt:lpstr>
      <vt:lpstr>BAT for HFrEF:  Other Safety Observations</vt:lpstr>
      <vt:lpstr>BAT for HFrEF:  Efficacy Endpoints</vt:lpstr>
      <vt:lpstr>BAT Significantly Improves NYHA Class</vt:lpstr>
      <vt:lpstr>BAT Significantly Improves Quality of Life Score</vt:lpstr>
      <vt:lpstr>BAT Significantly Improves 6-MHW Distance</vt:lpstr>
      <vt:lpstr>BAT Significantly Reduces NT-proBNP Levels</vt:lpstr>
      <vt:lpstr>Effect of BAT on LV Ejection Fraction</vt:lpstr>
      <vt:lpstr>Effect of BAT on Number of Hospitalization Days for Heart Failure </vt:lpstr>
      <vt:lpstr>Concordance of Results Support BAT Efficacy in HFrEF</vt:lpstr>
      <vt:lpstr>BAT for HFrEF:  Summary</vt:lpstr>
      <vt:lpstr>Baroreflex Activation Therapy for the Treatment of Heart Failure with a Reduced Ejection Fraction  Manuscript online today at JACC Heart Failure  http://heartfailure.onlinejacc.org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2013_OSUWMC WIDESCREEN Presentation Template_10-17</dc:title>
  <dc:creator>Tom Moore</dc:creator>
  <cp:lastModifiedBy>William Abraham</cp:lastModifiedBy>
  <cp:revision>884</cp:revision>
  <dcterms:created xsi:type="dcterms:W3CDTF">2010-06-18T15:19:42Z</dcterms:created>
  <dcterms:modified xsi:type="dcterms:W3CDTF">2015-03-13T15:22:18Z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0x01010009B9990401DE874BA94FAA5CA5B76D50</vt:lpwstr>
  </property>
</Properties>
</file>