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37" r:id="rId2"/>
  </p:sldMasterIdLst>
  <p:notesMasterIdLst>
    <p:notesMasterId r:id="rId24"/>
  </p:notesMasterIdLst>
  <p:handoutMasterIdLst>
    <p:handoutMasterId r:id="rId25"/>
  </p:handoutMasterIdLst>
  <p:sldIdLst>
    <p:sldId id="324" r:id="rId3"/>
    <p:sldId id="542" r:id="rId4"/>
    <p:sldId id="574" r:id="rId5"/>
    <p:sldId id="579" r:id="rId6"/>
    <p:sldId id="513" r:id="rId7"/>
    <p:sldId id="540" r:id="rId8"/>
    <p:sldId id="514" r:id="rId9"/>
    <p:sldId id="581" r:id="rId10"/>
    <p:sldId id="569" r:id="rId11"/>
    <p:sldId id="582" r:id="rId12"/>
    <p:sldId id="585" r:id="rId13"/>
    <p:sldId id="586" r:id="rId14"/>
    <p:sldId id="562" r:id="rId15"/>
    <p:sldId id="580" r:id="rId16"/>
    <p:sldId id="518" r:id="rId17"/>
    <p:sldId id="537" r:id="rId18"/>
    <p:sldId id="578" r:id="rId19"/>
    <p:sldId id="590" r:id="rId20"/>
    <p:sldId id="587" r:id="rId21"/>
    <p:sldId id="588" r:id="rId22"/>
    <p:sldId id="589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35">
          <p15:clr>
            <a:srgbClr val="A4A3A4"/>
          </p15:clr>
        </p15:guide>
        <p15:guide id="2" orient="horz" pos="3010">
          <p15:clr>
            <a:srgbClr val="A4A3A4"/>
          </p15:clr>
        </p15:guide>
        <p15:guide id="3" orient="horz" pos="850">
          <p15:clr>
            <a:srgbClr val="A4A3A4"/>
          </p15:clr>
        </p15:guide>
        <p15:guide id="4" orient="horz" pos="2767">
          <p15:clr>
            <a:srgbClr val="A4A3A4"/>
          </p15:clr>
        </p15:guide>
        <p15:guide id="5" orient="horz" pos="4140">
          <p15:clr>
            <a:srgbClr val="A4A3A4"/>
          </p15:clr>
        </p15:guide>
        <p15:guide id="6" orient="horz" pos="3295">
          <p15:clr>
            <a:srgbClr val="A4A3A4"/>
          </p15:clr>
        </p15:guide>
        <p15:guide id="7" pos="1513">
          <p15:clr>
            <a:srgbClr val="A4A3A4"/>
          </p15:clr>
        </p15:guide>
        <p15:guide id="8" pos="2123">
          <p15:clr>
            <a:srgbClr val="A4A3A4"/>
          </p15:clr>
        </p15:guide>
        <p15:guide id="9" pos="1">
          <p15:clr>
            <a:srgbClr val="A4A3A4"/>
          </p15:clr>
        </p15:guide>
        <p15:guide id="10" pos="4537">
          <p15:clr>
            <a:srgbClr val="A4A3A4"/>
          </p15:clr>
        </p15:guide>
        <p15:guide id="11" pos="5759">
          <p15:clr>
            <a:srgbClr val="A4A3A4"/>
          </p15:clr>
        </p15:guide>
        <p15:guide id="12" pos="5158">
          <p15:clr>
            <a:srgbClr val="A4A3A4"/>
          </p15:clr>
        </p15:guide>
        <p15:guide id="13" pos="3930">
          <p15:clr>
            <a:srgbClr val="A4A3A4"/>
          </p15:clr>
        </p15:guide>
        <p15:guide id="14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D"/>
    <a:srgbClr val="FF9915"/>
    <a:srgbClr val="FF5BFF"/>
    <a:srgbClr val="78DCFF"/>
    <a:srgbClr val="FF1297"/>
    <a:srgbClr val="FF13F2"/>
    <a:srgbClr val="1F365A"/>
    <a:srgbClr val="00268F"/>
    <a:srgbClr val="28537E"/>
    <a:srgbClr val="3FE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82" autoAdjust="0"/>
  </p:normalViewPr>
  <p:slideViewPr>
    <p:cSldViewPr snapToGrid="0">
      <p:cViewPr varScale="1">
        <p:scale>
          <a:sx n="64" d="100"/>
          <a:sy n="64" d="100"/>
        </p:scale>
        <p:origin x="-1176" y="-112"/>
      </p:cViewPr>
      <p:guideLst>
        <p:guide orient="horz" pos="3335"/>
        <p:guide orient="horz" pos="3010"/>
        <p:guide orient="horz" pos="850"/>
        <p:guide orient="horz" pos="2767"/>
        <p:guide orient="horz" pos="4140"/>
        <p:guide orient="horz" pos="3295"/>
        <p:guide pos="1513"/>
        <p:guide pos="2123"/>
        <p:guide pos="1"/>
        <p:guide pos="4537"/>
        <p:guide pos="5759"/>
        <p:guide pos="5158"/>
        <p:guide pos="393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y_udell_1:Documents:Academic%20Research:NICR:Meta-Analyses:Ongoing:Extended%20DAPT%20Post-MI:2015%20ESC%20Abstract:Figure%20-%20all%20EPs%20forest%20plo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y_udell_1:Documents:Academic%20Research:NICR:Meta-Analyses:Ongoing:Extended%20DAPT%20Post-MI:2015%20ESC%20Abstract:Figure%20-%20all%20EPs%20forest%20plo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267719572922"/>
          <c:y val="0.0370849415212212"/>
          <c:w val="0.863982944036033"/>
          <c:h val="0.752284382460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Extended DAPT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MACE</c:v>
                </c:pt>
                <c:pt idx="1">
                  <c:v>CV Death</c:v>
                </c:pt>
                <c:pt idx="2">
                  <c:v>MI</c:v>
                </c:pt>
                <c:pt idx="3">
                  <c:v>Stroke</c:v>
                </c:pt>
                <c:pt idx="4">
                  <c:v>Stent Thrombosis (Def/Prob)</c:v>
                </c:pt>
              </c:strCache>
            </c:strRef>
          </c:cat>
          <c:val>
            <c:numRef>
              <c:f>Sheet1!$C$3:$C$7</c:f>
              <c:numCache>
                <c:formatCode>0.0</c:formatCode>
                <c:ptCount val="5"/>
                <c:pt idx="0">
                  <c:v>6.37</c:v>
                </c:pt>
                <c:pt idx="1">
                  <c:v>2.34</c:v>
                </c:pt>
                <c:pt idx="2">
                  <c:v>3.52</c:v>
                </c:pt>
                <c:pt idx="3">
                  <c:v>1.38</c:v>
                </c:pt>
                <c:pt idx="4">
                  <c:v>0.64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Aspirin Alone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Sheet1!$B$3:$B$7</c:f>
              <c:strCache>
                <c:ptCount val="5"/>
                <c:pt idx="0">
                  <c:v>MACE</c:v>
                </c:pt>
                <c:pt idx="1">
                  <c:v>CV Death</c:v>
                </c:pt>
                <c:pt idx="2">
                  <c:v>MI</c:v>
                </c:pt>
                <c:pt idx="3">
                  <c:v>Stroke</c:v>
                </c:pt>
                <c:pt idx="4">
                  <c:v>Stent Thrombosis (Def/Prob)</c:v>
                </c:pt>
              </c:strCache>
            </c:strRef>
          </c:cat>
          <c:val>
            <c:numRef>
              <c:f>Sheet1!$D$3:$D$7</c:f>
              <c:numCache>
                <c:formatCode>0.0</c:formatCode>
                <c:ptCount val="5"/>
                <c:pt idx="0">
                  <c:v>7.46</c:v>
                </c:pt>
                <c:pt idx="1">
                  <c:v>2.6</c:v>
                </c:pt>
                <c:pt idx="2">
                  <c:v>4.359999999999998</c:v>
                </c:pt>
                <c:pt idx="3">
                  <c:v>1.69</c:v>
                </c:pt>
                <c:pt idx="4">
                  <c:v>1.37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528440"/>
        <c:axId val="2081124456"/>
      </c:barChart>
      <c:catAx>
        <c:axId val="2081528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pPr>
            <a:endParaRPr lang="en-US"/>
          </a:p>
        </c:txPr>
        <c:crossAx val="2081124456"/>
        <c:crosses val="autoZero"/>
        <c:auto val="1"/>
        <c:lblAlgn val="ctr"/>
        <c:lblOffset val="100"/>
        <c:noMultiLvlLbl val="0"/>
      </c:catAx>
      <c:valAx>
        <c:axId val="2081124456"/>
        <c:scaling>
          <c:orientation val="minMax"/>
          <c:max val="1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defRPr>
                </a:pPr>
                <a:r>
                  <a:rPr lang="en-US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Event Rate (%)</a:t>
                </a:r>
              </a:p>
            </c:rich>
          </c:tx>
          <c:layout>
            <c:manualLayout>
              <c:xMode val="edge"/>
              <c:yMode val="edge"/>
              <c:x val="0.0107561960668768"/>
              <c:y val="0.2294560717985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pPr>
            <a:endParaRPr lang="en-US"/>
          </a:p>
        </c:txPr>
        <c:crossAx val="2081528440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pPr>
            <a:endParaRPr lang="en-US"/>
          </a:p>
        </c:txPr>
      </c:legendEntry>
      <c:layout>
        <c:manualLayout>
          <c:xMode val="edge"/>
          <c:yMode val="edge"/>
          <c:x val="0.713783290467287"/>
          <c:y val="0.00170394846562451"/>
          <c:w val="0.265004834208058"/>
          <c:h val="0.140337388801"/>
        </c:manualLayout>
      </c:layout>
      <c:overlay val="0"/>
      <c:spPr>
        <a:noFill/>
        <a:effectLst/>
      </c:spPr>
      <c:txPr>
        <a:bodyPr/>
        <a:lstStyle/>
        <a:p>
          <a:pPr>
            <a:defRPr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665026246719"/>
          <c:y val="0.106891890267049"/>
          <c:w val="0.863585739282589"/>
          <c:h val="0.694417505329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Extended DAPT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Sheet1!$B$8:$B$12</c:f>
              <c:strCache>
                <c:ptCount val="5"/>
                <c:pt idx="0">
                  <c:v>Major Bleeding</c:v>
                </c:pt>
                <c:pt idx="1">
                  <c:v>ICH</c:v>
                </c:pt>
                <c:pt idx="2">
                  <c:v>Fatal Bleeding</c:v>
                </c:pt>
                <c:pt idx="3">
                  <c:v>Non-CV Death</c:v>
                </c:pt>
                <c:pt idx="4">
                  <c:v>All-Cause Death</c:v>
                </c:pt>
              </c:strCache>
            </c:strRef>
          </c:cat>
          <c:val>
            <c:numRef>
              <c:f>Sheet1!$C$8:$C$12</c:f>
              <c:numCache>
                <c:formatCode>0.0</c:formatCode>
                <c:ptCount val="5"/>
                <c:pt idx="0">
                  <c:v>1.85</c:v>
                </c:pt>
                <c:pt idx="1">
                  <c:v>0.41</c:v>
                </c:pt>
                <c:pt idx="2">
                  <c:v>0.14</c:v>
                </c:pt>
                <c:pt idx="3">
                  <c:v>1.67</c:v>
                </c:pt>
                <c:pt idx="4">
                  <c:v>4.01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Aspirin Alone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Sheet1!$B$8:$B$12</c:f>
              <c:strCache>
                <c:ptCount val="5"/>
                <c:pt idx="0">
                  <c:v>Major Bleeding</c:v>
                </c:pt>
                <c:pt idx="1">
                  <c:v>ICH</c:v>
                </c:pt>
                <c:pt idx="2">
                  <c:v>Fatal Bleeding</c:v>
                </c:pt>
                <c:pt idx="3">
                  <c:v>Non-CV Death</c:v>
                </c:pt>
                <c:pt idx="4">
                  <c:v>All-Cause Death</c:v>
                </c:pt>
              </c:strCache>
            </c:strRef>
          </c:cat>
          <c:val>
            <c:numRef>
              <c:f>Sheet1!$D$8:$D$12</c:f>
              <c:numCache>
                <c:formatCode>0.0</c:formatCode>
                <c:ptCount val="5"/>
                <c:pt idx="0">
                  <c:v>1.09</c:v>
                </c:pt>
                <c:pt idx="1">
                  <c:v>0.31</c:v>
                </c:pt>
                <c:pt idx="2">
                  <c:v>0.17</c:v>
                </c:pt>
                <c:pt idx="3">
                  <c:v>1.56</c:v>
                </c:pt>
                <c:pt idx="4">
                  <c:v>4.18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2825384"/>
        <c:axId val="2082828472"/>
      </c:barChart>
      <c:catAx>
        <c:axId val="2082825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82828472"/>
        <c:crosses val="autoZero"/>
        <c:auto val="1"/>
        <c:lblAlgn val="ctr"/>
        <c:lblOffset val="100"/>
        <c:noMultiLvlLbl val="0"/>
      </c:catAx>
      <c:valAx>
        <c:axId val="2082828472"/>
        <c:scaling>
          <c:orientation val="minMax"/>
          <c:max val="1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Event Rate (%)</a:t>
                </a:r>
              </a:p>
            </c:rich>
          </c:tx>
          <c:layout>
            <c:manualLayout>
              <c:xMode val="edge"/>
              <c:yMode val="edge"/>
              <c:x val="0.00794712507026114"/>
              <c:y val="0.27871283132105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8282538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10416417877049"/>
          <c:y val="0.0698892261288233"/>
          <c:w val="0.268366060953955"/>
          <c:h val="0.133792987356079"/>
        </c:manualLayout>
      </c:layout>
      <c:overlay val="0"/>
      <c:spPr>
        <a:noFill/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582">
              <a:defRPr sz="1200" b="0">
                <a:latin typeface="Arial" pitchFamily="9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582">
              <a:defRPr sz="1200" b="0">
                <a:latin typeface="Arial" pitchFamily="9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582">
              <a:defRPr sz="1200" b="0">
                <a:latin typeface="Arial" pitchFamily="9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b="0">
                <a:cs typeface="Arial" charset="0"/>
              </a:defRPr>
            </a:lvl1pPr>
          </a:lstStyle>
          <a:p>
            <a:pPr>
              <a:defRPr/>
            </a:pPr>
            <a:fld id="{3918202E-4E90-804E-98BF-46E668844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0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582">
              <a:defRPr sz="1200" b="0">
                <a:latin typeface="Arial" pitchFamily="9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582">
              <a:defRPr sz="1200" b="0">
                <a:latin typeface="Arial" pitchFamily="9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582">
              <a:defRPr sz="1200" b="0">
                <a:latin typeface="Arial" pitchFamily="9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b="0">
                <a:cs typeface="Arial" charset="0"/>
              </a:defRPr>
            </a:lvl1pPr>
          </a:lstStyle>
          <a:p>
            <a:pPr>
              <a:defRPr/>
            </a:pPr>
            <a:fld id="{61C987EF-1760-4445-8AE7-2001CEAEE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95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2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49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/>
              <a:buChar char="•"/>
            </a:pPr>
            <a:endParaRPr lang="en-US" sz="1200" dirty="0">
              <a:solidFill>
                <a:srgbClr val="161616"/>
              </a:solidFill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51B7C8-6F09-AC4F-80C7-80BD9D087AE5}" type="slidenum">
              <a:rPr lang="en-US" sz="1200" b="0">
                <a:cs typeface="Arial" charset="0"/>
              </a:rPr>
              <a:pPr eaLnBrk="1" hangingPunct="1"/>
              <a:t>10</a:t>
            </a:fld>
            <a:endParaRPr lang="en-US" sz="1200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68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/>
              <a:buChar char="•"/>
            </a:pPr>
            <a:endParaRPr lang="en-US" sz="1200" dirty="0">
              <a:solidFill>
                <a:srgbClr val="161616"/>
              </a:solidFill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DA8C94-5C4C-DA4E-A0B7-78383816C2DA}" type="slidenum">
              <a:rPr lang="en-US" sz="1200" b="0">
                <a:cs typeface="Arial" charset="0"/>
              </a:rPr>
              <a:pPr eaLnBrk="1" hangingPunct="1"/>
              <a:t>11</a:t>
            </a:fld>
            <a:endParaRPr lang="en-US" sz="1200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73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CA" sz="1200" kern="1200" dirty="0" smtClean="0">
              <a:solidFill>
                <a:srgbClr val="161616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51B7C8-6F09-AC4F-80C7-80BD9D087AE5}" type="slidenum">
              <a:rPr lang="en-US" sz="1200" b="0">
                <a:cs typeface="Arial" charset="0"/>
              </a:rPr>
              <a:pPr eaLnBrk="1" hangingPunct="1"/>
              <a:t>12</a:t>
            </a:fld>
            <a:endParaRPr lang="en-US" sz="1200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68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dirty="0">
              <a:solidFill>
                <a:srgbClr val="161616"/>
              </a:solidFill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DA8C94-5C4C-DA4E-A0B7-78383816C2DA}" type="slidenum">
              <a:rPr lang="en-US" sz="1200" b="0">
                <a:cs typeface="Arial" charset="0"/>
              </a:rPr>
              <a:pPr eaLnBrk="1" hangingPunct="1"/>
              <a:t>13</a:t>
            </a:fld>
            <a:endParaRPr lang="en-US" sz="1200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59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/>
              <a:buChar char="•"/>
            </a:pPr>
            <a:endParaRPr lang="en-US" sz="1200" dirty="0">
              <a:solidFill>
                <a:srgbClr val="161616"/>
              </a:solidFill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DA8C94-5C4C-DA4E-A0B7-78383816C2DA}" type="slidenum">
              <a:rPr lang="en-US" sz="1200" b="0">
                <a:cs typeface="Arial" charset="0"/>
              </a:rPr>
              <a:pPr eaLnBrk="1" hangingPunct="1"/>
              <a:t>14</a:t>
            </a:fld>
            <a:endParaRPr lang="en-US" sz="1200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21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/>
              <a:buChar char="•"/>
              <a:tabLst>
                <a:tab pos="115888" algn="l"/>
              </a:tabLst>
            </a:pPr>
            <a:endParaRPr lang="en-US" sz="1200" dirty="0" smtClean="0">
              <a:solidFill>
                <a:srgbClr val="161616"/>
              </a:solidFill>
              <a:effectLst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413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55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/>
        </p:spPr>
        <p:txBody>
          <a:bodyPr/>
          <a:lstStyle/>
          <a:p>
            <a:pPr marL="171450" indent="-171450">
              <a:buFont typeface="Arial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95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55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/>
              <a:buNone/>
            </a:pPr>
            <a:endParaRPr lang="en-US" sz="1200" kern="1200" dirty="0">
              <a:solidFill>
                <a:srgbClr val="161616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51B7C8-6F09-AC4F-80C7-80BD9D087AE5}" type="slidenum">
              <a:rPr lang="en-US" sz="1200" b="0">
                <a:cs typeface="Arial" charset="0"/>
              </a:rPr>
              <a:pPr eaLnBrk="1" hangingPunct="1"/>
              <a:t>19</a:t>
            </a:fld>
            <a:endParaRPr lang="en-US" sz="1200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4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56644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/>
              <a:buChar char="•"/>
            </a:pPr>
            <a:endParaRPr lang="en-CA" sz="1200" kern="1200" baseline="0" dirty="0" smtClean="0">
              <a:solidFill>
                <a:srgbClr val="161616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51B7C8-6F09-AC4F-80C7-80BD9D087AE5}" type="slidenum">
              <a:rPr lang="en-US" sz="1200" b="0">
                <a:cs typeface="Arial" charset="0"/>
              </a:rPr>
              <a:pPr eaLnBrk="1" hangingPunct="1"/>
              <a:t>20</a:t>
            </a:fld>
            <a:endParaRPr lang="en-US" sz="1200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40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/>
              <a:buChar char="•"/>
            </a:pPr>
            <a:endParaRPr lang="en-CA" sz="1200" kern="1200" dirty="0" smtClean="0">
              <a:solidFill>
                <a:srgbClr val="161616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51B7C8-6F09-AC4F-80C7-80BD9D087AE5}" type="slidenum">
              <a:rPr lang="en-US" sz="1200" b="0">
                <a:cs typeface="Arial" charset="0"/>
              </a:rPr>
              <a:pPr eaLnBrk="1" hangingPunct="1"/>
              <a:t>21</a:t>
            </a:fld>
            <a:endParaRPr lang="en-US" sz="1200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4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200" dirty="0">
              <a:solidFill>
                <a:schemeClr val="accent4">
                  <a:lumMod val="10000"/>
                </a:schemeClr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136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>
              <a:buFont typeface="Arial"/>
              <a:buChar char="•"/>
            </a:pPr>
            <a:endParaRPr lang="en-US" sz="1200" dirty="0">
              <a:solidFill>
                <a:srgbClr val="16161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4263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2480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171450" indent="-171450">
              <a:buFont typeface="Arial"/>
              <a:buChar char="•"/>
            </a:pPr>
            <a:endParaRPr lang="en-CA" sz="120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eaLnBrk="1" hangingPunct="1">
              <a:spcBef>
                <a:spcPct val="0"/>
              </a:spcBef>
              <a:buFont typeface="Arial"/>
              <a:buChar char="•"/>
            </a:pPr>
            <a:endParaRPr lang="en-US" sz="1200" dirty="0">
              <a:solidFill>
                <a:srgbClr val="161616"/>
              </a:solidFill>
              <a:cs typeface="Arial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4BB1FF-C2CF-5A41-8F1B-EC56B7317594}" type="slidenum">
              <a:rPr lang="en-US" sz="1200" b="0">
                <a:cs typeface="Arial" charset="0"/>
              </a:rPr>
              <a:pPr eaLnBrk="1" hangingPunct="1"/>
              <a:t>7</a:t>
            </a:fld>
            <a:endParaRPr lang="en-US" sz="1200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59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 typeface="Arial"/>
              <a:buChar char="•"/>
            </a:pPr>
            <a:endParaRPr lang="en-US" sz="1200" dirty="0">
              <a:solidFill>
                <a:srgbClr val="161616"/>
              </a:solidFill>
              <a:cs typeface="Arial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3613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4BB1FF-C2CF-5A41-8F1B-EC56B7317594}" type="slidenum">
              <a:rPr lang="en-US" sz="1200" b="0">
                <a:cs typeface="Arial" charset="0"/>
              </a:rPr>
              <a:pPr eaLnBrk="1" hangingPunct="1"/>
              <a:t>8</a:t>
            </a:fld>
            <a:endParaRPr lang="en-US" sz="1200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0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/>
              <a:buChar char="•"/>
            </a:pPr>
            <a:endParaRPr lang="en-US" sz="1200" kern="1200" dirty="0">
              <a:solidFill>
                <a:srgbClr val="161616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51B7C8-6F09-AC4F-80C7-80BD9D087AE5}" type="slidenum">
              <a:rPr lang="en-US" sz="1200" b="0">
                <a:cs typeface="Arial" charset="0"/>
              </a:rPr>
              <a:pPr eaLnBrk="1" hangingPunct="1"/>
              <a:t>9</a:t>
            </a:fld>
            <a:endParaRPr lang="en-US" sz="1200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4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5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2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346075"/>
            <a:ext cx="2114550" cy="6273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6075"/>
            <a:ext cx="6194425" cy="627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70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620713"/>
            <a:ext cx="6118225" cy="2016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789363"/>
            <a:ext cx="554355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551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91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F3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7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85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2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9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31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80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54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4738" y="346075"/>
            <a:ext cx="65738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9" r:id="rId1"/>
    <p:sldLayoutId id="2147484370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charset="0"/>
        <a:buChar char="•"/>
        <a:defRPr sz="28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ＭＳ Ｐゴシック" pitchFamily="92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ＭＳ Ｐゴシック" pitchFamily="9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ＭＳ Ｐゴシック" pitchFamily="9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ＭＳ Ｐゴシック" pitchFamily="9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9" r:id="rId1"/>
    <p:sldLayoutId id="21474843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ＭＳ Ｐゴシック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charset="0"/>
        <a:buChar char="•"/>
        <a:defRPr sz="2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charset="0"/>
        <a:buChar char="»"/>
        <a:defRPr sz="2400" b="1">
          <a:solidFill>
            <a:schemeClr val="tx1"/>
          </a:solidFill>
          <a:latin typeface="Arial" charset="0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charset="0"/>
        <a:buChar char="»"/>
        <a:defRPr sz="2400" b="1">
          <a:solidFill>
            <a:schemeClr val="tx1"/>
          </a:solidFill>
          <a:latin typeface="Arial" charset="0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charset="0"/>
        <a:buChar char="»"/>
        <a:defRPr sz="2400" b="1">
          <a:solidFill>
            <a:schemeClr val="tx1"/>
          </a:solidFill>
          <a:latin typeface="Arial" charset="0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charset="0"/>
        <a:buChar char="»"/>
        <a:defRPr sz="2400" b="1">
          <a:solidFill>
            <a:schemeClr val="tx1"/>
          </a:solidFill>
          <a:latin typeface="Arial" charset="0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pitchFamily="18" charset="2"/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pitchFamily="18" charset="2"/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pitchFamily="18" charset="2"/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9484E"/>
        </a:buClr>
        <a:buSzPct val="60000"/>
        <a:buFont typeface="Wingdings 2" pitchFamily="18" charset="2"/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file://localhost/Users/jay_udell_1/Documents/Academic%20Research/NICR/Meta-Analyses/Ongoing/Extended%20DAPT%20Post-MI/2015%20ESC%20Abstract/WCH_LOGO_COLOUR_stacked_2013.png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7.png"/><Relationship Id="rId5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7.png"/><Relationship Id="rId5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8.png"/><Relationship Id="rId7" Type="http://schemas.openxmlformats.org/officeDocument/2006/relationships/image" Target="file://localhost/Users/jay_udell_1/Documents/Academic%20Research/NICR/Meta-Analyses/Ongoing/Extended%20DAPT%20Post-MI/2015%20ESC%20Abstract/WCH_LOGO_COLOUR_stacked_2013.png" TargetMode="External"/><Relationship Id="rId8" Type="http://schemas.openxmlformats.org/officeDocument/2006/relationships/image" Target="../media/image7.png"/><Relationship Id="rId9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Users/jay_udell_1/Documents/Academic%20Research/NICR/Meta-Analyses/Ongoing/Extended%20DAPT%20Post-MI/2015%20ESC%20Abstract/NICR%20v1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" y="5501308"/>
            <a:ext cx="951540" cy="761909"/>
          </a:xfrm>
          <a:prstGeom prst="rect">
            <a:avLst/>
          </a:prstGeom>
        </p:spPr>
      </p:pic>
      <p:sp>
        <p:nvSpPr>
          <p:cNvPr id="5122" name="Rectangle 19"/>
          <p:cNvSpPr>
            <a:spLocks noChangeArrowheads="1"/>
          </p:cNvSpPr>
          <p:nvPr/>
        </p:nvSpPr>
        <p:spPr bwMode="auto">
          <a:xfrm>
            <a:off x="1905000" y="2529568"/>
            <a:ext cx="7162800" cy="33701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20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Jacob A. </a:t>
            </a:r>
            <a:r>
              <a:rPr lang="en-US" sz="2000" u="sng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Udell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MD, MPH, Marc P. Bonaca, MD, MPH, Jean-Philippe Collet, MD, PhD, A. Michael 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Lincoff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MD, Dean J.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Kereiakes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MD, Francesco Costa, MD,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Cheol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Whan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Lee,  MD, Laura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Mauri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MD, MSc,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Marco 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Valgimigli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MD, PhD,  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Seung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-Jung Park, MD, PhD, Gilles 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Montalescot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MD, PhD, Marc S. Sabatine, MD, MPH, Eugene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Braunwald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MD, Deepak L. Bhatt, MD, MPH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lnSpc>
                <a:spcPct val="110000"/>
              </a:lnSpc>
              <a:defRPr/>
            </a:pPr>
            <a:endParaRPr lang="en-US" sz="6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European Society of Cardiology,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London – August 31, 2015</a:t>
            </a: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839199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92" charset="0"/>
                <a:ea typeface="+mn-ea"/>
                <a:cs typeface="+mn-cs"/>
              </a:rPr>
              <a:t>Long-term Dual Antiplatelet Therapy for 2° Prevention of Cardiovascular Events in Patients with Previous Myocardial Infarction </a:t>
            </a:r>
          </a:p>
          <a:p>
            <a:pPr>
              <a:defRPr/>
            </a:pPr>
            <a:endParaRPr lang="en-US" sz="12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92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2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92" charset="0"/>
                <a:ea typeface="+mn-ea"/>
                <a:cs typeface="+mn-cs"/>
              </a:rPr>
              <a:t>A Collaborative Meta-Analysis of Randomized Trials</a:t>
            </a:r>
            <a:endParaRPr lang="en-US" sz="2600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88596"/>
          <a:stretch/>
        </p:blipFill>
        <p:spPr>
          <a:xfrm>
            <a:off x="8534400" y="5360046"/>
            <a:ext cx="458731" cy="916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alphaModFix amt="90000"/>
          </a:blip>
          <a:stretch>
            <a:fillRect/>
          </a:stretch>
        </p:blipFill>
        <p:spPr>
          <a:xfrm>
            <a:off x="1159328" y="5622468"/>
            <a:ext cx="2108200" cy="584200"/>
          </a:xfrm>
          <a:prstGeom prst="rect">
            <a:avLst/>
          </a:prstGeom>
        </p:spPr>
      </p:pic>
      <p:pic>
        <p:nvPicPr>
          <p:cNvPr id="7" name="Image 8" descr="base PP ESC Congress 2015.jpg"/>
          <p:cNvPicPr>
            <a:picLocks noChangeAspect="1"/>
          </p:cNvPicPr>
          <p:nvPr/>
        </p:nvPicPr>
        <p:blipFill rotWithShape="1">
          <a:blip r:embed="rId7"/>
          <a:srcRect t="92222"/>
          <a:stretch/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5" name="WCH_LOGO_COLOUR_stacked_2013.png" descr="/Users/jay_udell_1/Documents/Academic Research/NICR/Meta-Analyses/Ongoing/Extended DAPT Post-MI/2015 ESC Abstract/WCH_LOGO_COLOUR_stacked_2013.png"/>
          <p:cNvPicPr>
            <a:picLocks noChangeAspect="1"/>
          </p:cNvPicPr>
          <p:nvPr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73" y="5359884"/>
            <a:ext cx="1110776" cy="1110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11247" y="1769832"/>
            <a:ext cx="4886142" cy="37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CHARISMA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53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1903         65        1943</a:t>
            </a: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PRODIGY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      31         732          31         733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ARCTIC-</a:t>
            </a:r>
            <a:r>
              <a:rPr lang="en-US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Int’n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0          156           1          167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DAPT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11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1805        16        1771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DES-LATE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21         1512         21       1551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PEGASUS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356       14095      210      7067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99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TOTAL</a:t>
            </a:r>
            <a:r>
              <a:rPr lang="en-US" sz="2000" b="1" dirty="0">
                <a:solidFill>
                  <a:srgbClr val="FF99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	</a:t>
            </a:r>
            <a:r>
              <a:rPr lang="en-US" sz="2000" b="1" dirty="0" smtClean="0">
                <a:solidFill>
                  <a:srgbClr val="FF99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 472     20203   344   13232</a:t>
            </a:r>
            <a:endParaRPr lang="en-US" sz="2000" b="1" dirty="0">
              <a:solidFill>
                <a:srgbClr val="FF99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99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	</a:t>
            </a:r>
            <a:r>
              <a:rPr lang="en-US" sz="2000" b="1" dirty="0" smtClean="0">
                <a:solidFill>
                  <a:srgbClr val="FF99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 2.3%               2.6%</a:t>
            </a:r>
            <a:endParaRPr lang="en-US" sz="2000" b="1" dirty="0">
              <a:solidFill>
                <a:srgbClr val="FF99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cxnSp>
        <p:nvCxnSpPr>
          <p:cNvPr id="15363" name="Straight Connector 8"/>
          <p:cNvCxnSpPr>
            <a:cxnSpLocks noChangeShapeType="1"/>
          </p:cNvCxnSpPr>
          <p:nvPr/>
        </p:nvCxnSpPr>
        <p:spPr bwMode="auto">
          <a:xfrm>
            <a:off x="0" y="849535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41717" y="5684327"/>
            <a:ext cx="1139779" cy="48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 dirty="0" smtClean="0">
                <a:solidFill>
                  <a:srgbClr val="FF9915"/>
                </a:solidFill>
              </a:rPr>
              <a:t>P</a:t>
            </a:r>
            <a:r>
              <a:rPr lang="en-US" sz="2000" dirty="0" smtClean="0">
                <a:solidFill>
                  <a:srgbClr val="FF9915"/>
                </a:solidFill>
              </a:rPr>
              <a:t> </a:t>
            </a:r>
            <a:r>
              <a:rPr lang="en-US" sz="2000" dirty="0">
                <a:solidFill>
                  <a:srgbClr val="FF9915"/>
                </a:solidFill>
              </a:rPr>
              <a:t>= </a:t>
            </a:r>
            <a:r>
              <a:rPr lang="en-US" sz="2000" dirty="0" smtClean="0">
                <a:solidFill>
                  <a:srgbClr val="FF9915"/>
                </a:solidFill>
              </a:rPr>
              <a:t>0.03</a:t>
            </a:r>
            <a:endParaRPr lang="en-US" sz="2000" dirty="0">
              <a:solidFill>
                <a:srgbClr val="FF9915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467600" y="2003744"/>
            <a:ext cx="1648351" cy="257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0.82 (0.57 - 1.18)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1.00 (0.61 - 1.64)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0.36 (0.01 - 8.69)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0.67 (0.31 - 1.44)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1.00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(0.55 - 1.83)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0.85 (0.71 - 1.00)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11247" y="1692932"/>
            <a:ext cx="4741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33463" fontAlgn="base">
              <a:spcBef>
                <a:spcPct val="0"/>
              </a:spcBef>
              <a:spcAft>
                <a:spcPct val="0"/>
              </a:spcAft>
            </a:pPr>
            <a:r>
              <a:rPr lang="en-US" sz="1600" u="sng" dirty="0">
                <a:solidFill>
                  <a:srgbClr val="FFFFFF"/>
                </a:solidFill>
              </a:rPr>
              <a:t>Study</a:t>
            </a:r>
            <a:r>
              <a:rPr lang="en-US" sz="1600" dirty="0">
                <a:solidFill>
                  <a:srgbClr val="FFFFFF"/>
                </a:solidFill>
              </a:rPr>
              <a:t>       </a:t>
            </a:r>
            <a:r>
              <a:rPr lang="en-US" sz="1600" dirty="0" smtClean="0">
                <a:solidFill>
                  <a:srgbClr val="FFFFFF"/>
                </a:solidFill>
              </a:rPr>
              <a:t>	     </a:t>
            </a:r>
            <a:r>
              <a:rPr lang="en-US" sz="1600" u="sng" dirty="0" smtClean="0">
                <a:solidFill>
                  <a:srgbClr val="FFFFFF"/>
                </a:solidFill>
              </a:rPr>
              <a:t>Events</a:t>
            </a:r>
            <a:r>
              <a:rPr lang="en-US" sz="1600" dirty="0" smtClean="0">
                <a:solidFill>
                  <a:srgbClr val="FFFFFF"/>
                </a:solidFill>
              </a:rPr>
              <a:t>   </a:t>
            </a:r>
            <a:r>
              <a:rPr lang="en-US" sz="1600" u="sng" dirty="0">
                <a:solidFill>
                  <a:srgbClr val="FFFFFF"/>
                </a:solidFill>
              </a:rPr>
              <a:t>Total</a:t>
            </a:r>
            <a:r>
              <a:rPr lang="en-US" sz="1600" dirty="0">
                <a:solidFill>
                  <a:srgbClr val="FFFFFF"/>
                </a:solidFill>
              </a:rPr>
              <a:t>     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u="sng" dirty="0" smtClean="0">
                <a:solidFill>
                  <a:srgbClr val="FFFFFF"/>
                </a:solidFill>
              </a:rPr>
              <a:t>Events</a:t>
            </a:r>
            <a:r>
              <a:rPr lang="en-US" sz="1600" dirty="0" smtClean="0">
                <a:solidFill>
                  <a:srgbClr val="FFFFFF"/>
                </a:solidFill>
              </a:rPr>
              <a:t>  </a:t>
            </a:r>
            <a:r>
              <a:rPr lang="en-US" sz="1600" u="sng" dirty="0" smtClean="0">
                <a:solidFill>
                  <a:srgbClr val="FFFFFF"/>
                </a:solidFill>
              </a:rPr>
              <a:t>Total</a:t>
            </a:r>
            <a:endParaRPr lang="en-US" sz="1600" u="sng" dirty="0">
              <a:solidFill>
                <a:srgbClr val="FFFFFF"/>
              </a:solidFill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573931" y="946514"/>
            <a:ext cx="757006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	Aspirin				  Risk Ratio</a:t>
            </a:r>
          </a:p>
          <a:p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DAPT		Alone				  (95% CI)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98592" y="5669808"/>
            <a:ext cx="4625544" cy="527192"/>
            <a:chOff x="3698592" y="5437264"/>
            <a:chExt cx="4625544" cy="527192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186335" y="5437264"/>
              <a:ext cx="4048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0.2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   0.5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	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1 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	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   2</a:t>
              </a:r>
              <a:endPara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698592" y="5718235"/>
              <a:ext cx="223796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78D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Extended DAPT Better</a:t>
              </a:r>
              <a:endParaRPr lang="en-US" sz="1600" i="1" dirty="0">
                <a:solidFill>
                  <a:srgbClr val="78D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6297127" y="5700347"/>
              <a:ext cx="20270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Aspirin Alone Better</a:t>
              </a:r>
              <a:endPara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5667719" y="1704279"/>
            <a:ext cx="4491" cy="38862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4185272" y="5600438"/>
            <a:ext cx="3657600" cy="3176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Line 87"/>
          <p:cNvSpPr>
            <a:spLocks noChangeShapeType="1"/>
          </p:cNvSpPr>
          <p:nvPr/>
        </p:nvSpPr>
        <p:spPr bwMode="auto">
          <a:xfrm flipV="1">
            <a:off x="6053368" y="1628529"/>
            <a:ext cx="16871" cy="397764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374150" y="1652053"/>
            <a:ext cx="8354181" cy="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155130" y="3933902"/>
            <a:ext cx="1828800" cy="118871"/>
            <a:chOff x="4379384" y="3933902"/>
            <a:chExt cx="1828800" cy="118871"/>
          </a:xfrm>
          <a:solidFill>
            <a:srgbClr val="FFFFFF"/>
          </a:solidFill>
        </p:grpSpPr>
        <p:sp>
          <p:nvSpPr>
            <p:cNvPr id="29" name="Line 38"/>
            <p:cNvSpPr>
              <a:spLocks noChangeShapeType="1"/>
            </p:cNvSpPr>
            <p:nvPr/>
          </p:nvSpPr>
          <p:spPr bwMode="auto">
            <a:xfrm flipH="1">
              <a:off x="4379384" y="3998043"/>
              <a:ext cx="1828800" cy="1588"/>
            </a:xfrm>
            <a:prstGeom prst="line">
              <a:avLst/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5239589" y="3933902"/>
              <a:ext cx="118871" cy="118871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958095" y="1999931"/>
            <a:ext cx="1280160" cy="192024"/>
            <a:chOff x="4923303" y="1999931"/>
            <a:chExt cx="1280160" cy="192024"/>
          </a:xfrm>
          <a:solidFill>
            <a:srgbClr val="FFFFFF"/>
          </a:solidFill>
        </p:grpSpPr>
        <p:cxnSp>
          <p:nvCxnSpPr>
            <p:cNvPr id="31" name="Straight Connector 42"/>
            <p:cNvCxnSpPr>
              <a:cxnSpLocks noChangeShapeType="1"/>
            </p:cNvCxnSpPr>
            <p:nvPr/>
          </p:nvCxnSpPr>
          <p:spPr bwMode="auto">
            <a:xfrm>
              <a:off x="4923303" y="2113184"/>
              <a:ext cx="128016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5467024" y="1999931"/>
              <a:ext cx="192024" cy="192024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54577" y="3007888"/>
            <a:ext cx="2834640" cy="73152"/>
            <a:chOff x="5256292" y="2095576"/>
            <a:chExt cx="2352239" cy="73152"/>
          </a:xfrm>
          <a:solidFill>
            <a:srgbClr val="FFFFFF"/>
          </a:solidFill>
        </p:grpSpPr>
        <p:cxnSp>
          <p:nvCxnSpPr>
            <p:cNvPr id="32" name="Straight Connector 51"/>
            <p:cNvCxnSpPr>
              <a:cxnSpLocks noChangeShapeType="1"/>
            </p:cNvCxnSpPr>
            <p:nvPr/>
          </p:nvCxnSpPr>
          <p:spPr bwMode="auto">
            <a:xfrm>
              <a:off x="5256292" y="2140003"/>
              <a:ext cx="2352239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 type="triangle" w="lg" len="lg"/>
              <a:tailEnd type="triangle" w="lg" len="lg"/>
            </a:ln>
          </p:spPr>
        </p:cxnSp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5484591" y="2095576"/>
              <a:ext cx="60703" cy="7315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21602" y="2512779"/>
            <a:ext cx="1463040" cy="118871"/>
            <a:chOff x="4662714" y="3005215"/>
            <a:chExt cx="1463040" cy="118871"/>
          </a:xfrm>
          <a:solidFill>
            <a:srgbClr val="FFFFFF"/>
          </a:solidFill>
        </p:grpSpPr>
        <p:cxnSp>
          <p:nvCxnSpPr>
            <p:cNvPr id="17" name="Straight Connector 42"/>
            <p:cNvCxnSpPr>
              <a:cxnSpLocks noChangeShapeType="1"/>
            </p:cNvCxnSpPr>
            <p:nvPr/>
          </p:nvCxnSpPr>
          <p:spPr bwMode="auto">
            <a:xfrm>
              <a:off x="4662714" y="3073008"/>
              <a:ext cx="146304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5330288" y="3005215"/>
              <a:ext cx="118871" cy="118871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Diamond 9"/>
          <p:cNvSpPr>
            <a:spLocks noChangeArrowheads="1"/>
          </p:cNvSpPr>
          <p:nvPr/>
        </p:nvSpPr>
        <p:spPr bwMode="auto">
          <a:xfrm>
            <a:off x="5325730" y="4800600"/>
            <a:ext cx="685800" cy="355600"/>
          </a:xfrm>
          <a:prstGeom prst="diamond">
            <a:avLst/>
          </a:prstGeom>
          <a:solidFill>
            <a:srgbClr val="D97D12"/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678765" y="3425050"/>
            <a:ext cx="2103120" cy="137160"/>
            <a:chOff x="5333931" y="3460826"/>
            <a:chExt cx="2103120" cy="137160"/>
          </a:xfrm>
          <a:solidFill>
            <a:srgbClr val="FFFFFF"/>
          </a:solidFill>
        </p:grpSpPr>
        <p:cxnSp>
          <p:nvCxnSpPr>
            <p:cNvPr id="11" name="Straight Connector 42"/>
            <p:cNvCxnSpPr>
              <a:cxnSpLocks noChangeShapeType="1"/>
            </p:cNvCxnSpPr>
            <p:nvPr/>
          </p:nvCxnSpPr>
          <p:spPr bwMode="auto">
            <a:xfrm>
              <a:off x="5333931" y="3535073"/>
              <a:ext cx="210312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2" name="Rectangle 35"/>
            <p:cNvSpPr>
              <a:spLocks noChangeArrowheads="1"/>
            </p:cNvSpPr>
            <p:nvPr/>
          </p:nvSpPr>
          <p:spPr bwMode="auto">
            <a:xfrm>
              <a:off x="5981798" y="3460826"/>
              <a:ext cx="137160" cy="137160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46465" y="4283151"/>
            <a:ext cx="822960" cy="338328"/>
            <a:chOff x="4873385" y="4283151"/>
            <a:chExt cx="822960" cy="338328"/>
          </a:xfrm>
          <a:solidFill>
            <a:srgbClr val="FFFFFF"/>
          </a:solidFill>
        </p:grpSpPr>
        <p:sp>
          <p:nvSpPr>
            <p:cNvPr id="41" name="Line 38"/>
            <p:cNvSpPr>
              <a:spLocks noChangeShapeType="1"/>
            </p:cNvSpPr>
            <p:nvPr/>
          </p:nvSpPr>
          <p:spPr bwMode="auto">
            <a:xfrm flipH="1">
              <a:off x="4873385" y="4467943"/>
              <a:ext cx="822960" cy="1588"/>
            </a:xfrm>
            <a:prstGeom prst="line">
              <a:avLst/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5124230" y="4283151"/>
              <a:ext cx="338328" cy="338328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7086600" y="4800600"/>
            <a:ext cx="1977185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99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0.85 (0.74 - 0.98)</a:t>
            </a:r>
            <a:endParaRPr lang="en-US" sz="2000" b="1" dirty="0">
              <a:solidFill>
                <a:srgbClr val="FF99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itle 3"/>
          <p:cNvSpPr>
            <a:spLocks noGrp="1"/>
          </p:cNvSpPr>
          <p:nvPr>
            <p:ph type="title"/>
          </p:nvPr>
        </p:nvSpPr>
        <p:spPr>
          <a:xfrm>
            <a:off x="209550" y="121767"/>
            <a:ext cx="8709025" cy="644152"/>
          </a:xfrm>
        </p:spPr>
        <p:txBody>
          <a:bodyPr anchor="ctr" anchorCtr="0"/>
          <a:lstStyle/>
          <a:p>
            <a:r>
              <a:rPr lang="en-US" sz="4200" b="0" dirty="0" smtClean="0">
                <a:solidFill>
                  <a:srgbClr val="FF991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Cardiovascular Death</a:t>
            </a:r>
            <a:endParaRPr lang="en-US" sz="4200" b="0" dirty="0">
              <a:solidFill>
                <a:srgbClr val="FF991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pic>
        <p:nvPicPr>
          <p:cNvPr id="48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137488" y="6488668"/>
            <a:ext cx="600651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Udell JA, et al.  </a:t>
            </a:r>
            <a:r>
              <a:rPr lang="en-US" sz="17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</a:t>
            </a:r>
            <a:r>
              <a:rPr lang="en-US" sz="17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Heart J 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2015 at </a:t>
            </a:r>
            <a:r>
              <a:rPr lang="en-US" sz="17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eurheartj.oxfordjournals.org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.</a:t>
            </a:r>
            <a:endParaRPr lang="en-US" sz="1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8915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9" name="Straight Connector 8"/>
          <p:cNvCxnSpPr>
            <a:cxnSpLocks noChangeShapeType="1"/>
          </p:cNvCxnSpPr>
          <p:nvPr/>
        </p:nvCxnSpPr>
        <p:spPr bwMode="auto">
          <a:xfrm>
            <a:off x="0" y="858723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09550" y="55642"/>
            <a:ext cx="8709025" cy="706358"/>
          </a:xfrm>
        </p:spPr>
        <p:txBody>
          <a:bodyPr anchor="ctr" anchorCtr="0"/>
          <a:lstStyle/>
          <a:p>
            <a:r>
              <a:rPr lang="en-US" sz="42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Individual CV Endpoints</a:t>
            </a:r>
            <a:endParaRPr lang="en-US" sz="4200" b="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graphicFrame>
        <p:nvGraphicFramePr>
          <p:cNvPr id="40" name="Char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325964"/>
              </p:ext>
            </p:extLst>
          </p:nvPr>
        </p:nvGraphicFramePr>
        <p:xfrm>
          <a:off x="122874" y="1443517"/>
          <a:ext cx="9021126" cy="541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1328391" y="1376010"/>
            <a:ext cx="1278214" cy="829914"/>
          </a:xfrm>
          <a:prstGeom prst="rect">
            <a:avLst/>
          </a:prstGeom>
          <a:solidFill>
            <a:srgbClr val="00264D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 dirty="0">
                <a:solidFill>
                  <a:srgbClr val="FFFF00"/>
                </a:solidFill>
              </a:rPr>
              <a:t>R</a:t>
            </a:r>
            <a:r>
              <a:rPr lang="en-US" sz="2000" i="1" dirty="0" smtClean="0">
                <a:solidFill>
                  <a:srgbClr val="FFFF00"/>
                </a:solidFill>
              </a:rPr>
              <a:t>R 0.78</a:t>
            </a:r>
          </a:p>
          <a:p>
            <a:pPr algn="ctr" eaLnBrk="1" hangingPunct="1"/>
            <a:r>
              <a:rPr lang="en-US" sz="2000" i="1" dirty="0" smtClean="0">
                <a:solidFill>
                  <a:srgbClr val="FFFF00"/>
                </a:solidFill>
              </a:rPr>
              <a:t>P = 0.001</a:t>
            </a: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2850929" y="3404742"/>
            <a:ext cx="1278214" cy="775139"/>
          </a:xfrm>
          <a:prstGeom prst="rect">
            <a:avLst/>
          </a:prstGeom>
          <a:solidFill>
            <a:srgbClr val="00264D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 dirty="0">
                <a:solidFill>
                  <a:srgbClr val="FFFF00"/>
                </a:solidFill>
              </a:rPr>
              <a:t>R</a:t>
            </a:r>
            <a:r>
              <a:rPr lang="en-US" sz="2000" i="1" dirty="0" smtClean="0">
                <a:solidFill>
                  <a:srgbClr val="FFFF00"/>
                </a:solidFill>
              </a:rPr>
              <a:t>R 0.85</a:t>
            </a:r>
          </a:p>
          <a:p>
            <a:pPr algn="ctr" eaLnBrk="1" hangingPunct="1"/>
            <a:r>
              <a:rPr lang="en-US" sz="2000" i="1" dirty="0" smtClean="0">
                <a:solidFill>
                  <a:srgbClr val="FFFF00"/>
                </a:solidFill>
              </a:rPr>
              <a:t>P = 0.03</a:t>
            </a:r>
          </a:p>
        </p:txBody>
      </p: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4371448" y="2787303"/>
            <a:ext cx="1278214" cy="707408"/>
          </a:xfrm>
          <a:prstGeom prst="rect">
            <a:avLst/>
          </a:prstGeom>
          <a:solidFill>
            <a:srgbClr val="00264D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 dirty="0">
                <a:solidFill>
                  <a:srgbClr val="FFFF00"/>
                </a:solidFill>
              </a:rPr>
              <a:t>R</a:t>
            </a:r>
            <a:r>
              <a:rPr lang="en-US" sz="2000" i="1" dirty="0" smtClean="0">
                <a:solidFill>
                  <a:srgbClr val="FFFF00"/>
                </a:solidFill>
              </a:rPr>
              <a:t>R 0.70</a:t>
            </a:r>
          </a:p>
          <a:p>
            <a:pPr algn="ctr" eaLnBrk="1" hangingPunct="1"/>
            <a:r>
              <a:rPr lang="en-US" sz="2000" i="1" dirty="0" smtClean="0">
                <a:solidFill>
                  <a:srgbClr val="FFFF00"/>
                </a:solidFill>
              </a:rPr>
              <a:t>P = 0.003</a:t>
            </a: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5997108" y="3757567"/>
            <a:ext cx="1278214" cy="755678"/>
          </a:xfrm>
          <a:prstGeom prst="rect">
            <a:avLst/>
          </a:prstGeom>
          <a:solidFill>
            <a:srgbClr val="00264D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 dirty="0">
                <a:solidFill>
                  <a:srgbClr val="FFFF00"/>
                </a:solidFill>
              </a:rPr>
              <a:t>R</a:t>
            </a:r>
            <a:r>
              <a:rPr lang="en-US" sz="2000" i="1" dirty="0" smtClean="0">
                <a:solidFill>
                  <a:srgbClr val="FFFF00"/>
                </a:solidFill>
              </a:rPr>
              <a:t>R 0.81</a:t>
            </a:r>
          </a:p>
          <a:p>
            <a:pPr algn="ctr" eaLnBrk="1" hangingPunct="1"/>
            <a:r>
              <a:rPr lang="en-US" sz="2000" i="1" dirty="0" smtClean="0">
                <a:solidFill>
                  <a:srgbClr val="FFFF00"/>
                </a:solidFill>
              </a:rPr>
              <a:t>P = 0.02</a:t>
            </a: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7534336" y="3845772"/>
            <a:ext cx="1278214" cy="851300"/>
          </a:xfrm>
          <a:prstGeom prst="rect">
            <a:avLst/>
          </a:prstGeom>
          <a:solidFill>
            <a:srgbClr val="00264D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 dirty="0">
                <a:solidFill>
                  <a:srgbClr val="FFFF00"/>
                </a:solidFill>
              </a:rPr>
              <a:t>R</a:t>
            </a:r>
            <a:r>
              <a:rPr lang="en-US" sz="2000" i="1" dirty="0" smtClean="0">
                <a:solidFill>
                  <a:srgbClr val="FFFF00"/>
                </a:solidFill>
              </a:rPr>
              <a:t>R 0.50</a:t>
            </a:r>
          </a:p>
          <a:p>
            <a:pPr algn="ctr" eaLnBrk="1" hangingPunct="1"/>
            <a:r>
              <a:rPr lang="en-US" sz="2000" i="1" dirty="0" smtClean="0">
                <a:solidFill>
                  <a:srgbClr val="FFFF00"/>
                </a:solidFill>
              </a:rPr>
              <a:t>P = 0.02</a:t>
            </a:r>
          </a:p>
        </p:txBody>
      </p:sp>
      <p:pic>
        <p:nvPicPr>
          <p:cNvPr id="12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504057"/>
            <a:ext cx="600651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Udell JA, et al.  </a:t>
            </a:r>
            <a:r>
              <a:rPr lang="en-US" sz="17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</a:t>
            </a:r>
            <a:r>
              <a:rPr lang="en-US" sz="17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Heart J 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2015 at </a:t>
            </a:r>
            <a:r>
              <a:rPr lang="en-US" sz="17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eurheartj.oxfordjournals.org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.</a:t>
            </a:r>
            <a:endParaRPr lang="en-US" sz="1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69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11247" y="1769832"/>
            <a:ext cx="4886142" cy="37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CHARISMA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45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1903        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1943</a:t>
            </a: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PRODIGY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        9         732          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6          733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ARCTIC-</a:t>
            </a:r>
            <a:r>
              <a:rPr lang="en-US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Int’n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2         156           0          167</a:t>
            </a:r>
          </a:p>
          <a:p>
            <a:pPr defTabSz="1033463">
              <a:lnSpc>
                <a:spcPct val="95000"/>
              </a:lnSpc>
            </a:pPr>
            <a:endParaRPr lang="en-US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DAPT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34         1805        14        1771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DES-LATE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39         1512         31       1551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PEGASUS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242       13946       54       6996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5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TOTAL</a:t>
            </a:r>
            <a:r>
              <a:rPr lang="en-US" sz="2000" b="1" dirty="0">
                <a:solidFill>
                  <a:srgbClr val="FF5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	</a:t>
            </a:r>
            <a:r>
              <a:rPr lang="en-US" sz="2000" b="1" dirty="0" smtClean="0">
                <a:solidFill>
                  <a:srgbClr val="FF5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 371     20054   </a:t>
            </a:r>
            <a:r>
              <a:rPr lang="en-US" sz="2000" dirty="0">
                <a:solidFill>
                  <a:srgbClr val="FF5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1</a:t>
            </a:r>
            <a:r>
              <a:rPr lang="en-US" sz="2000" b="1" dirty="0" smtClean="0">
                <a:solidFill>
                  <a:srgbClr val="FF5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44   13161</a:t>
            </a:r>
            <a:endParaRPr lang="en-US" sz="2000" b="1" dirty="0">
              <a:solidFill>
                <a:srgbClr val="FF5B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5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	</a:t>
            </a:r>
            <a:r>
              <a:rPr lang="en-US" sz="2000" b="1" dirty="0" smtClean="0">
                <a:solidFill>
                  <a:srgbClr val="FF5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 1.9%               1.1%</a:t>
            </a:r>
            <a:endParaRPr lang="en-US" sz="2000" b="1" dirty="0">
              <a:solidFill>
                <a:srgbClr val="FF5B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cxnSp>
        <p:nvCxnSpPr>
          <p:cNvPr id="15363" name="Straight Connector 8"/>
          <p:cNvCxnSpPr>
            <a:cxnSpLocks noChangeShapeType="1"/>
          </p:cNvCxnSpPr>
          <p:nvPr/>
        </p:nvCxnSpPr>
        <p:spPr bwMode="auto">
          <a:xfrm>
            <a:off x="0" y="849535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47557" y="5646979"/>
            <a:ext cx="1139779" cy="48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 dirty="0" smtClean="0">
                <a:solidFill>
                  <a:srgbClr val="FF5BFF"/>
                </a:solidFill>
              </a:rPr>
              <a:t>P</a:t>
            </a:r>
            <a:r>
              <a:rPr lang="en-US" sz="2000" dirty="0" smtClean="0">
                <a:solidFill>
                  <a:srgbClr val="FF5BFF"/>
                </a:solidFill>
              </a:rPr>
              <a:t> </a:t>
            </a:r>
            <a:r>
              <a:rPr lang="en-US" sz="2000" dirty="0">
                <a:solidFill>
                  <a:srgbClr val="FF5BFF"/>
                </a:solidFill>
              </a:rPr>
              <a:t>= </a:t>
            </a:r>
            <a:r>
              <a:rPr lang="en-US" sz="2000" dirty="0" smtClean="0">
                <a:solidFill>
                  <a:srgbClr val="FF5BFF"/>
                </a:solidFill>
              </a:rPr>
              <a:t>0.004</a:t>
            </a:r>
            <a:endParaRPr lang="en-US" sz="2000" dirty="0">
              <a:solidFill>
                <a:srgbClr val="FF5BFF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467600" y="2003744"/>
            <a:ext cx="1752600" cy="257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1.17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(0.76 - 1.79)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1.50 (0.53 -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4.20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.35 (0.26 -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110.6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2.38 (1.27 - 4.43)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1.27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(0.79 - 2.03)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2.50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1.86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- 3.36)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11247" y="1692932"/>
            <a:ext cx="4741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33463" fontAlgn="base">
              <a:spcBef>
                <a:spcPct val="0"/>
              </a:spcBef>
              <a:spcAft>
                <a:spcPct val="0"/>
              </a:spcAft>
            </a:pPr>
            <a:r>
              <a:rPr lang="en-US" sz="1600" u="sng" dirty="0">
                <a:solidFill>
                  <a:srgbClr val="FFFFFF"/>
                </a:solidFill>
              </a:rPr>
              <a:t>Study</a:t>
            </a:r>
            <a:r>
              <a:rPr lang="en-US" sz="1600" dirty="0">
                <a:solidFill>
                  <a:srgbClr val="FFFFFF"/>
                </a:solidFill>
              </a:rPr>
              <a:t>       </a:t>
            </a:r>
            <a:r>
              <a:rPr lang="en-US" sz="1600" dirty="0" smtClean="0">
                <a:solidFill>
                  <a:srgbClr val="FFFFFF"/>
                </a:solidFill>
              </a:rPr>
              <a:t>	     </a:t>
            </a:r>
            <a:r>
              <a:rPr lang="en-US" sz="1600" u="sng" dirty="0" smtClean="0">
                <a:solidFill>
                  <a:srgbClr val="FFFFFF"/>
                </a:solidFill>
              </a:rPr>
              <a:t>Events</a:t>
            </a:r>
            <a:r>
              <a:rPr lang="en-US" sz="1600" dirty="0" smtClean="0">
                <a:solidFill>
                  <a:srgbClr val="FFFFFF"/>
                </a:solidFill>
              </a:rPr>
              <a:t>   </a:t>
            </a:r>
            <a:r>
              <a:rPr lang="en-US" sz="1600" u="sng" dirty="0">
                <a:solidFill>
                  <a:srgbClr val="FFFFFF"/>
                </a:solidFill>
              </a:rPr>
              <a:t>Total</a:t>
            </a:r>
            <a:r>
              <a:rPr lang="en-US" sz="1600" dirty="0">
                <a:solidFill>
                  <a:srgbClr val="FFFFFF"/>
                </a:solidFill>
              </a:rPr>
              <a:t>     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u="sng" dirty="0" smtClean="0">
                <a:solidFill>
                  <a:srgbClr val="FFFFFF"/>
                </a:solidFill>
              </a:rPr>
              <a:t>Events</a:t>
            </a:r>
            <a:r>
              <a:rPr lang="en-US" sz="1600" dirty="0" smtClean="0">
                <a:solidFill>
                  <a:srgbClr val="FFFFFF"/>
                </a:solidFill>
              </a:rPr>
              <a:t>  </a:t>
            </a:r>
            <a:r>
              <a:rPr lang="en-US" sz="1600" u="sng" dirty="0" smtClean="0">
                <a:solidFill>
                  <a:srgbClr val="FFFFFF"/>
                </a:solidFill>
              </a:rPr>
              <a:t>Total</a:t>
            </a:r>
            <a:endParaRPr lang="en-US" sz="1600" u="sng" dirty="0">
              <a:solidFill>
                <a:srgbClr val="FFFFFF"/>
              </a:solidFill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573931" y="946514"/>
            <a:ext cx="757006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	Aspirin				  Risk Ratio</a:t>
            </a:r>
          </a:p>
          <a:p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DAPT		Alone				  (95% CI)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98592" y="5669808"/>
            <a:ext cx="4625544" cy="527192"/>
            <a:chOff x="3698592" y="5437264"/>
            <a:chExt cx="4625544" cy="527192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186335" y="5437264"/>
              <a:ext cx="4048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0.5        1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	2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	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5</a:t>
              </a:r>
              <a:endPara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698592" y="5718235"/>
              <a:ext cx="223796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78D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Extended DAPT Better</a:t>
              </a:r>
              <a:endParaRPr lang="en-US" sz="1600" i="1" dirty="0">
                <a:solidFill>
                  <a:srgbClr val="78D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6297127" y="5700347"/>
              <a:ext cx="20270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Aspirin Alone Better</a:t>
              </a:r>
              <a:endPara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5889457" y="1704279"/>
            <a:ext cx="4491" cy="38862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4185272" y="5600438"/>
            <a:ext cx="3657600" cy="3176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Line 87"/>
          <p:cNvSpPr>
            <a:spLocks noChangeShapeType="1"/>
          </p:cNvSpPr>
          <p:nvPr/>
        </p:nvSpPr>
        <p:spPr bwMode="auto">
          <a:xfrm flipV="1">
            <a:off x="5085784" y="1628529"/>
            <a:ext cx="16871" cy="397764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374150" y="1652053"/>
            <a:ext cx="8354181" cy="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45791" y="3901341"/>
            <a:ext cx="1280160" cy="192024"/>
            <a:chOff x="4379384" y="3901341"/>
            <a:chExt cx="1600200" cy="192024"/>
          </a:xfrm>
          <a:solidFill>
            <a:srgbClr val="FFFFFF"/>
          </a:solidFill>
        </p:grpSpPr>
        <p:sp>
          <p:nvSpPr>
            <p:cNvPr id="29" name="Line 38"/>
            <p:cNvSpPr>
              <a:spLocks noChangeShapeType="1"/>
            </p:cNvSpPr>
            <p:nvPr/>
          </p:nvSpPr>
          <p:spPr bwMode="auto">
            <a:xfrm flipH="1">
              <a:off x="4379384" y="3998043"/>
              <a:ext cx="1600200" cy="1588"/>
            </a:xfrm>
            <a:prstGeom prst="line">
              <a:avLst/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5056427" y="3901341"/>
              <a:ext cx="240030" cy="192024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46442" y="1999931"/>
            <a:ext cx="1280160" cy="210312"/>
            <a:chOff x="4923303" y="1999931"/>
            <a:chExt cx="1280160" cy="210312"/>
          </a:xfrm>
          <a:solidFill>
            <a:srgbClr val="FFFFFF"/>
          </a:solidFill>
        </p:grpSpPr>
        <p:cxnSp>
          <p:nvCxnSpPr>
            <p:cNvPr id="31" name="Straight Connector 42"/>
            <p:cNvCxnSpPr>
              <a:cxnSpLocks noChangeShapeType="1"/>
            </p:cNvCxnSpPr>
            <p:nvPr/>
          </p:nvCxnSpPr>
          <p:spPr bwMode="auto">
            <a:xfrm>
              <a:off x="4923303" y="2113184"/>
              <a:ext cx="128016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5467024" y="1999931"/>
              <a:ext cx="210312" cy="21031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18077" y="3007888"/>
            <a:ext cx="2834640" cy="73152"/>
            <a:chOff x="5308987" y="2095576"/>
            <a:chExt cx="2352239" cy="73152"/>
          </a:xfrm>
          <a:solidFill>
            <a:srgbClr val="FFFFFF"/>
          </a:solidFill>
        </p:grpSpPr>
        <p:cxnSp>
          <p:nvCxnSpPr>
            <p:cNvPr id="32" name="Straight Connector 51"/>
            <p:cNvCxnSpPr>
              <a:cxnSpLocks noChangeShapeType="1"/>
            </p:cNvCxnSpPr>
            <p:nvPr/>
          </p:nvCxnSpPr>
          <p:spPr bwMode="auto">
            <a:xfrm>
              <a:off x="5308987" y="2140003"/>
              <a:ext cx="2352239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 type="none" w="lg" len="lg"/>
              <a:tailEnd type="triangle" w="lg" len="lg"/>
            </a:ln>
          </p:spPr>
        </p:cxnSp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7434225" y="2095576"/>
              <a:ext cx="60703" cy="7315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94145" y="2512779"/>
            <a:ext cx="2286000" cy="118871"/>
            <a:chOff x="4241657" y="3005215"/>
            <a:chExt cx="2286000" cy="118871"/>
          </a:xfrm>
          <a:solidFill>
            <a:srgbClr val="FFFFFF"/>
          </a:solidFill>
        </p:grpSpPr>
        <p:cxnSp>
          <p:nvCxnSpPr>
            <p:cNvPr id="17" name="Straight Connector 42"/>
            <p:cNvCxnSpPr>
              <a:cxnSpLocks noChangeShapeType="1"/>
            </p:cNvCxnSpPr>
            <p:nvPr/>
          </p:nvCxnSpPr>
          <p:spPr bwMode="auto">
            <a:xfrm>
              <a:off x="4241657" y="3073008"/>
              <a:ext cx="228600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5330288" y="3005215"/>
              <a:ext cx="118871" cy="118871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Diamond 9"/>
          <p:cNvSpPr>
            <a:spLocks noChangeArrowheads="1"/>
          </p:cNvSpPr>
          <p:nvPr/>
        </p:nvSpPr>
        <p:spPr bwMode="auto">
          <a:xfrm>
            <a:off x="5400939" y="4857540"/>
            <a:ext cx="1003758" cy="298660"/>
          </a:xfrm>
          <a:prstGeom prst="diamond">
            <a:avLst/>
          </a:prstGeom>
          <a:solidFill>
            <a:srgbClr val="FF13F2"/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525378" y="3408770"/>
            <a:ext cx="1463040" cy="155448"/>
            <a:chOff x="5513022" y="3460826"/>
            <a:chExt cx="1463040" cy="155448"/>
          </a:xfrm>
          <a:solidFill>
            <a:srgbClr val="FFFFFF"/>
          </a:solidFill>
        </p:grpSpPr>
        <p:cxnSp>
          <p:nvCxnSpPr>
            <p:cNvPr id="11" name="Straight Connector 42"/>
            <p:cNvCxnSpPr>
              <a:cxnSpLocks noChangeShapeType="1"/>
            </p:cNvCxnSpPr>
            <p:nvPr/>
          </p:nvCxnSpPr>
          <p:spPr bwMode="auto">
            <a:xfrm>
              <a:off x="5513022" y="3535073"/>
              <a:ext cx="146304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2" name="Rectangle 35"/>
            <p:cNvSpPr>
              <a:spLocks noChangeArrowheads="1"/>
            </p:cNvSpPr>
            <p:nvPr/>
          </p:nvSpPr>
          <p:spPr bwMode="auto">
            <a:xfrm>
              <a:off x="6193451" y="3460826"/>
              <a:ext cx="155448" cy="155448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95391" y="4348271"/>
            <a:ext cx="822960" cy="246888"/>
            <a:chOff x="4873385" y="4348271"/>
            <a:chExt cx="822960" cy="246888"/>
          </a:xfrm>
          <a:solidFill>
            <a:srgbClr val="FFFFFF"/>
          </a:solidFill>
        </p:grpSpPr>
        <p:sp>
          <p:nvSpPr>
            <p:cNvPr id="41" name="Line 38"/>
            <p:cNvSpPr>
              <a:spLocks noChangeShapeType="1"/>
            </p:cNvSpPr>
            <p:nvPr/>
          </p:nvSpPr>
          <p:spPr bwMode="auto">
            <a:xfrm flipH="1">
              <a:off x="4873385" y="4467943"/>
              <a:ext cx="822960" cy="1588"/>
            </a:xfrm>
            <a:prstGeom prst="line">
              <a:avLst/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5156792" y="4348271"/>
              <a:ext cx="246888" cy="246888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7086600" y="4800600"/>
            <a:ext cx="1977185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5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1.73 (1.19 - 2.50)</a:t>
            </a:r>
            <a:endParaRPr lang="en-US" sz="2000" b="1" dirty="0">
              <a:solidFill>
                <a:srgbClr val="FF5B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itle 3"/>
          <p:cNvSpPr>
            <a:spLocks noGrp="1"/>
          </p:cNvSpPr>
          <p:nvPr>
            <p:ph type="title"/>
          </p:nvPr>
        </p:nvSpPr>
        <p:spPr>
          <a:xfrm>
            <a:off x="209550" y="121767"/>
            <a:ext cx="8709025" cy="564033"/>
          </a:xfrm>
        </p:spPr>
        <p:txBody>
          <a:bodyPr anchor="ctr" anchorCtr="0"/>
          <a:lstStyle/>
          <a:p>
            <a:r>
              <a:rPr lang="en-US" sz="4200" b="0" dirty="0" smtClean="0">
                <a:solidFill>
                  <a:srgbClr val="FF5B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Major Bleeding</a:t>
            </a:r>
            <a:endParaRPr lang="en-US" sz="4200" b="0" dirty="0">
              <a:solidFill>
                <a:srgbClr val="FF5B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pic>
        <p:nvPicPr>
          <p:cNvPr id="48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137488" y="6488668"/>
            <a:ext cx="600651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Udell JA, et al.  </a:t>
            </a:r>
            <a:r>
              <a:rPr lang="en-US" sz="17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</a:t>
            </a:r>
            <a:r>
              <a:rPr lang="en-US" sz="17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Heart J 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2015 at </a:t>
            </a:r>
            <a:r>
              <a:rPr lang="en-US" sz="17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eurheartj.oxfordjournals.org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.</a:t>
            </a:r>
            <a:endParaRPr lang="en-US" sz="1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0985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Chart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07133"/>
              </p:ext>
            </p:extLst>
          </p:nvPr>
        </p:nvGraphicFramePr>
        <p:xfrm>
          <a:off x="116963" y="1036230"/>
          <a:ext cx="9027038" cy="582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459" name="Straight Connector 8"/>
          <p:cNvCxnSpPr>
            <a:cxnSpLocks noChangeShapeType="1"/>
          </p:cNvCxnSpPr>
          <p:nvPr/>
        </p:nvCxnSpPr>
        <p:spPr bwMode="auto">
          <a:xfrm>
            <a:off x="0" y="858723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1328391" y="3581155"/>
            <a:ext cx="1278214" cy="892626"/>
          </a:xfrm>
          <a:prstGeom prst="rect">
            <a:avLst/>
          </a:prstGeom>
          <a:solidFill>
            <a:srgbClr val="00264D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 dirty="0">
                <a:solidFill>
                  <a:srgbClr val="FFFF00"/>
                </a:solidFill>
              </a:rPr>
              <a:t>R</a:t>
            </a:r>
            <a:r>
              <a:rPr lang="en-US" sz="2000" i="1" dirty="0" smtClean="0">
                <a:solidFill>
                  <a:srgbClr val="FFFF00"/>
                </a:solidFill>
              </a:rPr>
              <a:t>R 1.73</a:t>
            </a:r>
          </a:p>
          <a:p>
            <a:pPr algn="ctr" eaLnBrk="1" hangingPunct="1"/>
            <a:r>
              <a:rPr lang="en-US" sz="2000" i="1" dirty="0" smtClean="0">
                <a:solidFill>
                  <a:srgbClr val="FFFF00"/>
                </a:solidFill>
              </a:rPr>
              <a:t>P = 0.004</a:t>
            </a: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2869072" y="4644572"/>
            <a:ext cx="1278214" cy="417286"/>
          </a:xfrm>
          <a:prstGeom prst="rect">
            <a:avLst/>
          </a:prstGeom>
          <a:solidFill>
            <a:srgbClr val="00264D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 dirty="0" smtClean="0">
                <a:solidFill>
                  <a:srgbClr val="FFFF00"/>
                </a:solidFill>
              </a:rPr>
              <a:t>P = NS</a:t>
            </a:r>
            <a:endParaRPr lang="en-US" sz="2000" i="1" dirty="0">
              <a:solidFill>
                <a:srgbClr val="FFFF00"/>
              </a:solidFill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5960822" y="3879879"/>
            <a:ext cx="1278214" cy="669652"/>
          </a:xfrm>
          <a:prstGeom prst="rect">
            <a:avLst/>
          </a:prstGeom>
          <a:solidFill>
            <a:srgbClr val="00264D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>
                <a:solidFill>
                  <a:srgbClr val="FFFF00"/>
                </a:solidFill>
              </a:rPr>
              <a:t>R</a:t>
            </a:r>
            <a:r>
              <a:rPr lang="en-US" sz="2000" i="1" smtClean="0">
                <a:solidFill>
                  <a:srgbClr val="FFFF00"/>
                </a:solidFill>
              </a:rPr>
              <a:t>R 1.03</a:t>
            </a:r>
            <a:endParaRPr lang="en-US" sz="2000" i="1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en-US" sz="2000" i="1" dirty="0" smtClean="0">
                <a:solidFill>
                  <a:srgbClr val="FFFF00"/>
                </a:solidFill>
              </a:rPr>
              <a:t>P = NS</a:t>
            </a:r>
            <a:endParaRPr lang="en-US" sz="2000" i="1" dirty="0">
              <a:solidFill>
                <a:srgbClr val="FFFF00"/>
              </a:solidFill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7516193" y="2829992"/>
            <a:ext cx="1278214" cy="669652"/>
          </a:xfrm>
          <a:prstGeom prst="rect">
            <a:avLst/>
          </a:prstGeom>
          <a:solidFill>
            <a:srgbClr val="00264D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 dirty="0">
                <a:solidFill>
                  <a:srgbClr val="FFFF00"/>
                </a:solidFill>
              </a:rPr>
              <a:t>R</a:t>
            </a:r>
            <a:r>
              <a:rPr lang="en-US" sz="2000" i="1" dirty="0" smtClean="0">
                <a:solidFill>
                  <a:srgbClr val="FFFF00"/>
                </a:solidFill>
              </a:rPr>
              <a:t>R 0.92</a:t>
            </a:r>
          </a:p>
          <a:p>
            <a:pPr algn="ctr" eaLnBrk="1" hangingPunct="1"/>
            <a:r>
              <a:rPr lang="en-US" sz="2000" i="1" dirty="0" smtClean="0">
                <a:solidFill>
                  <a:srgbClr val="FFFF00"/>
                </a:solidFill>
              </a:rPr>
              <a:t>P = NS</a:t>
            </a:r>
            <a:endParaRPr lang="en-US" sz="2000" i="1" dirty="0">
              <a:solidFill>
                <a:srgbClr val="FFFF00"/>
              </a:solidFill>
            </a:endParaRPr>
          </a:p>
        </p:txBody>
      </p:sp>
      <p:sp>
        <p:nvSpPr>
          <p:cNvPr id="5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141531" cy="838200"/>
          </a:xfrm>
        </p:spPr>
        <p:txBody>
          <a:bodyPr anchor="ctr" anchorCtr="0"/>
          <a:lstStyle/>
          <a:p>
            <a:r>
              <a:rPr lang="en-US" b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Major Bleeding Events and </a:t>
            </a:r>
            <a:r>
              <a:rPr lang="en-US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Safety</a:t>
            </a:r>
            <a:endParaRPr lang="en-US" b="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54" name="TextBox 6"/>
          <p:cNvSpPr txBox="1">
            <a:spLocks noChangeArrowheads="1"/>
          </p:cNvSpPr>
          <p:nvPr/>
        </p:nvSpPr>
        <p:spPr bwMode="auto">
          <a:xfrm>
            <a:off x="4436615" y="4760687"/>
            <a:ext cx="1278214" cy="417286"/>
          </a:xfrm>
          <a:prstGeom prst="rect">
            <a:avLst/>
          </a:prstGeom>
          <a:solidFill>
            <a:srgbClr val="00264D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 dirty="0" smtClean="0">
                <a:solidFill>
                  <a:srgbClr val="FFFF00"/>
                </a:solidFill>
              </a:rPr>
              <a:t>P = NS</a:t>
            </a:r>
            <a:endParaRPr lang="en-US" sz="2000" i="1" dirty="0">
              <a:solidFill>
                <a:srgbClr val="FFFF00"/>
              </a:solidFill>
            </a:endParaRPr>
          </a:p>
        </p:txBody>
      </p:sp>
      <p:pic>
        <p:nvPicPr>
          <p:cNvPr id="11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37488" y="6488668"/>
            <a:ext cx="600651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Udell JA, et al.  </a:t>
            </a:r>
            <a:r>
              <a:rPr lang="en-US" sz="17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</a:t>
            </a:r>
            <a:r>
              <a:rPr lang="en-US" sz="17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Heart J 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2015 at </a:t>
            </a:r>
            <a:r>
              <a:rPr lang="en-US" sz="17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eurheartj.oxfordjournals.org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.</a:t>
            </a:r>
            <a:endParaRPr lang="en-US" sz="1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0" y="4442612"/>
            <a:ext cx="9144000" cy="5943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59" name="Straight Connector 8"/>
          <p:cNvCxnSpPr>
            <a:cxnSpLocks noChangeShapeType="1"/>
          </p:cNvCxnSpPr>
          <p:nvPr/>
        </p:nvCxnSpPr>
        <p:spPr bwMode="auto">
          <a:xfrm>
            <a:off x="0" y="1040345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28601" y="0"/>
            <a:ext cx="7773758" cy="1016000"/>
          </a:xfrm>
        </p:spPr>
        <p:txBody>
          <a:bodyPr anchor="ctr" anchorCtr="0"/>
          <a:lstStyle/>
          <a:p>
            <a: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Subgroup Analysis: </a:t>
            </a:r>
            <a:r>
              <a:rPr lang="en-US" sz="3600" b="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Primary Endpoint</a:t>
            </a:r>
            <a:endParaRPr lang="en-US" sz="3600" b="0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19399"/>
            <a:ext cx="9144000" cy="8572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646164"/>
            <a:ext cx="9144000" cy="5943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65"/>
          <p:cNvSpPr>
            <a:spLocks noChangeArrowheads="1"/>
          </p:cNvSpPr>
          <p:nvPr/>
        </p:nvSpPr>
        <p:spPr bwMode="auto">
          <a:xfrm flipH="1">
            <a:off x="3124200" y="1092054"/>
            <a:ext cx="17542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>
                <a:cs typeface="Arial" pitchFamily="34" charset="0"/>
              </a:rPr>
              <a:t>Event</a:t>
            </a:r>
            <a:r>
              <a:rPr lang="en-US" sz="1400" b="1" dirty="0" smtClean="0">
                <a:cs typeface="Arial" pitchFamily="34" charset="0"/>
              </a:rPr>
              <a:t> Rate (%)</a:t>
            </a:r>
            <a:endParaRPr lang="en-US" sz="4400" b="1" dirty="0">
              <a:cs typeface="Arial" pitchFamily="34" charset="0"/>
            </a:endParaRPr>
          </a:p>
        </p:txBody>
      </p:sp>
      <p:sp>
        <p:nvSpPr>
          <p:cNvPr id="11" name="Rectangle 265"/>
          <p:cNvSpPr>
            <a:spLocks noChangeArrowheads="1"/>
          </p:cNvSpPr>
          <p:nvPr/>
        </p:nvSpPr>
        <p:spPr bwMode="auto">
          <a:xfrm flipH="1">
            <a:off x="7323455" y="1383698"/>
            <a:ext cx="11347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u="sng" dirty="0" smtClean="0">
                <a:cs typeface="Arial" pitchFamily="34" charset="0"/>
              </a:rPr>
              <a:t>Hazard Ratio</a:t>
            </a:r>
            <a:endParaRPr lang="en-US" sz="4400" b="1" u="sng" dirty="0">
              <a:cs typeface="Arial" pitchFamily="34" charset="0"/>
            </a:endParaRPr>
          </a:p>
        </p:txBody>
      </p:sp>
      <p:sp>
        <p:nvSpPr>
          <p:cNvPr id="12" name="Rectangle 240"/>
          <p:cNvSpPr>
            <a:spLocks noChangeArrowheads="1"/>
          </p:cNvSpPr>
          <p:nvPr/>
        </p:nvSpPr>
        <p:spPr bwMode="auto">
          <a:xfrm>
            <a:off x="7696200" y="4180275"/>
            <a:ext cx="357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0.73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44"/>
          <p:cNvSpPr>
            <a:spLocks noChangeArrowheads="1"/>
          </p:cNvSpPr>
          <p:nvPr/>
        </p:nvSpPr>
        <p:spPr bwMode="auto">
          <a:xfrm>
            <a:off x="7696200" y="3956083"/>
            <a:ext cx="357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0.88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48"/>
          <p:cNvSpPr>
            <a:spLocks noChangeArrowheads="1"/>
          </p:cNvSpPr>
          <p:nvPr/>
        </p:nvSpPr>
        <p:spPr bwMode="auto">
          <a:xfrm>
            <a:off x="7696200" y="3731891"/>
            <a:ext cx="357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0.68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52"/>
          <p:cNvSpPr>
            <a:spLocks noChangeArrowheads="1"/>
          </p:cNvSpPr>
          <p:nvPr/>
        </p:nvSpPr>
        <p:spPr bwMode="auto">
          <a:xfrm>
            <a:off x="7696200" y="3149454"/>
            <a:ext cx="2575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NE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56"/>
          <p:cNvSpPr>
            <a:spLocks noChangeArrowheads="1"/>
          </p:cNvSpPr>
          <p:nvPr/>
        </p:nvSpPr>
        <p:spPr bwMode="auto">
          <a:xfrm>
            <a:off x="7696200" y="2893586"/>
            <a:ext cx="357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0.82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61"/>
          <p:cNvSpPr>
            <a:spLocks noChangeArrowheads="1"/>
          </p:cNvSpPr>
          <p:nvPr/>
        </p:nvSpPr>
        <p:spPr bwMode="auto">
          <a:xfrm>
            <a:off x="1066800" y="3149454"/>
            <a:ext cx="8282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Prasugrel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65"/>
          <p:cNvSpPr>
            <a:spLocks noChangeArrowheads="1"/>
          </p:cNvSpPr>
          <p:nvPr/>
        </p:nvSpPr>
        <p:spPr bwMode="auto">
          <a:xfrm>
            <a:off x="1066800" y="2893586"/>
            <a:ext cx="9973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Clopidogrel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72"/>
          <p:cNvSpPr>
            <a:spLocks noChangeArrowheads="1"/>
          </p:cNvSpPr>
          <p:nvPr/>
        </p:nvSpPr>
        <p:spPr bwMode="auto">
          <a:xfrm>
            <a:off x="71315" y="2893588"/>
            <a:ext cx="13930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FFC15B"/>
                </a:solidFill>
                <a:effectLst/>
                <a:latin typeface="Arial" pitchFamily="34" charset="0"/>
                <a:cs typeface="Arial" pitchFamily="34" charset="0"/>
              </a:rPr>
              <a:t>DAPT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FFC15B"/>
                </a:solidFill>
                <a:effectLst/>
                <a:latin typeface="Arial" pitchFamily="34" charset="0"/>
                <a:cs typeface="Arial" pitchFamily="34" charset="0"/>
              </a:rPr>
              <a:t>Regimen</a:t>
            </a:r>
            <a:endParaRPr kumimoji="0" lang="en-US" sz="4400" b="1" u="none" strike="noStrike" cap="none" normalizeH="0" baseline="0" dirty="0" smtClean="0">
              <a:ln>
                <a:noFill/>
              </a:ln>
              <a:solidFill>
                <a:srgbClr val="FFC15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49"/>
          <p:cNvSpPr>
            <a:spLocks noChangeArrowheads="1"/>
          </p:cNvSpPr>
          <p:nvPr/>
        </p:nvSpPr>
        <p:spPr bwMode="auto">
          <a:xfrm>
            <a:off x="1066800" y="4180275"/>
            <a:ext cx="5486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STEMI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53"/>
          <p:cNvSpPr>
            <a:spLocks noChangeArrowheads="1"/>
          </p:cNvSpPr>
          <p:nvPr/>
        </p:nvSpPr>
        <p:spPr bwMode="auto">
          <a:xfrm>
            <a:off x="1066800" y="3956083"/>
            <a:ext cx="6782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NSTEMI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57"/>
          <p:cNvSpPr>
            <a:spLocks noChangeArrowheads="1"/>
          </p:cNvSpPr>
          <p:nvPr/>
        </p:nvSpPr>
        <p:spPr bwMode="auto">
          <a:xfrm>
            <a:off x="1066800" y="3710467"/>
            <a:ext cx="2593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UA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72"/>
          <p:cNvSpPr>
            <a:spLocks noChangeArrowheads="1"/>
          </p:cNvSpPr>
          <p:nvPr/>
        </p:nvSpPr>
        <p:spPr bwMode="auto">
          <a:xfrm>
            <a:off x="71316" y="3705941"/>
            <a:ext cx="17426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C15B"/>
                </a:solidFill>
                <a:latin typeface="Arial" pitchFamily="34" charset="0"/>
                <a:cs typeface="Arial" pitchFamily="34" charset="0"/>
              </a:rPr>
              <a:t>Index</a:t>
            </a: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FFC15B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FFC15B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FFC15B"/>
                </a:solidFill>
                <a:effectLst/>
                <a:latin typeface="Arial" pitchFamily="34" charset="0"/>
                <a:cs typeface="Arial" pitchFamily="34" charset="0"/>
              </a:rPr>
              <a:t>ACS</a:t>
            </a:r>
            <a:endParaRPr kumimoji="0" lang="en-US" sz="4400" b="1" u="none" strike="noStrike" cap="none" normalizeH="0" baseline="0" dirty="0" smtClean="0">
              <a:ln>
                <a:noFill/>
              </a:ln>
              <a:solidFill>
                <a:srgbClr val="FFC15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99"/>
          <p:cNvSpPr>
            <a:spLocks noChangeArrowheads="1"/>
          </p:cNvSpPr>
          <p:nvPr/>
        </p:nvSpPr>
        <p:spPr bwMode="auto">
          <a:xfrm>
            <a:off x="7696200" y="1958461"/>
            <a:ext cx="357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0.88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03"/>
          <p:cNvSpPr>
            <a:spLocks noChangeArrowheads="1"/>
          </p:cNvSpPr>
          <p:nvPr/>
        </p:nvSpPr>
        <p:spPr bwMode="auto">
          <a:xfrm>
            <a:off x="7696200" y="1723793"/>
            <a:ext cx="357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0.83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17"/>
          <p:cNvSpPr>
            <a:spLocks noChangeArrowheads="1"/>
          </p:cNvSpPr>
          <p:nvPr/>
        </p:nvSpPr>
        <p:spPr bwMode="auto">
          <a:xfrm>
            <a:off x="1066800" y="1958461"/>
            <a:ext cx="8640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≥ 75 years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21"/>
          <p:cNvSpPr>
            <a:spLocks noChangeArrowheads="1"/>
          </p:cNvSpPr>
          <p:nvPr/>
        </p:nvSpPr>
        <p:spPr bwMode="auto">
          <a:xfrm>
            <a:off x="1066800" y="1723793"/>
            <a:ext cx="8704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&lt; 75 years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72"/>
          <p:cNvSpPr>
            <a:spLocks noChangeArrowheads="1"/>
          </p:cNvSpPr>
          <p:nvPr/>
        </p:nvSpPr>
        <p:spPr bwMode="auto">
          <a:xfrm>
            <a:off x="71316" y="1723793"/>
            <a:ext cx="3462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FFC15B"/>
                </a:solidFill>
                <a:effectLst/>
                <a:latin typeface="Arial" pitchFamily="34" charset="0"/>
                <a:cs typeface="Arial" pitchFamily="34" charset="0"/>
              </a:rPr>
              <a:t>Age</a:t>
            </a:r>
            <a:endParaRPr kumimoji="0" lang="en-US" sz="4400" b="1" u="none" strike="noStrike" cap="none" normalizeH="0" baseline="0" dirty="0" smtClean="0">
              <a:ln>
                <a:noFill/>
              </a:ln>
              <a:solidFill>
                <a:srgbClr val="FFC15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32"/>
          <p:cNvSpPr>
            <a:spLocks noChangeArrowheads="1"/>
          </p:cNvSpPr>
          <p:nvPr/>
        </p:nvSpPr>
        <p:spPr bwMode="auto">
          <a:xfrm>
            <a:off x="7696200" y="2493763"/>
            <a:ext cx="357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0.84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36"/>
          <p:cNvSpPr>
            <a:spLocks noChangeArrowheads="1"/>
          </p:cNvSpPr>
          <p:nvPr/>
        </p:nvSpPr>
        <p:spPr bwMode="auto">
          <a:xfrm>
            <a:off x="7696200" y="2280681"/>
            <a:ext cx="357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0.84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41"/>
          <p:cNvSpPr>
            <a:spLocks noChangeArrowheads="1"/>
          </p:cNvSpPr>
          <p:nvPr/>
        </p:nvSpPr>
        <p:spPr bwMode="auto">
          <a:xfrm>
            <a:off x="1066800" y="2473443"/>
            <a:ext cx="6171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Female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45"/>
          <p:cNvSpPr>
            <a:spLocks noChangeArrowheads="1"/>
          </p:cNvSpPr>
          <p:nvPr/>
        </p:nvSpPr>
        <p:spPr bwMode="auto">
          <a:xfrm>
            <a:off x="1066800" y="2259540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Male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72"/>
          <p:cNvSpPr>
            <a:spLocks noChangeArrowheads="1"/>
          </p:cNvSpPr>
          <p:nvPr/>
        </p:nvSpPr>
        <p:spPr bwMode="auto">
          <a:xfrm>
            <a:off x="71316" y="2301447"/>
            <a:ext cx="31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FFC15B"/>
                </a:solidFill>
                <a:effectLst/>
                <a:latin typeface="Arial" pitchFamily="34" charset="0"/>
                <a:cs typeface="Arial" pitchFamily="34" charset="0"/>
              </a:rPr>
              <a:t>Sex</a:t>
            </a:r>
            <a:endParaRPr kumimoji="0" lang="en-US" sz="4400" b="1" u="none" strike="noStrike" cap="none" normalizeH="0" baseline="0" dirty="0" smtClean="0">
              <a:ln>
                <a:noFill/>
              </a:ln>
              <a:solidFill>
                <a:srgbClr val="FFC15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7660640" y="5756656"/>
            <a:ext cx="13854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0.78</a:t>
            </a:r>
            <a:r>
              <a:rPr kumimoji="0" lang="en-US" sz="14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(0.67 - 0.90)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71316" y="5756656"/>
            <a:ext cx="6075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Overall</a:t>
            </a:r>
            <a:endParaRPr kumimoji="0" lang="en-US" sz="44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041470" y="1383698"/>
            <a:ext cx="1444930" cy="4588179"/>
            <a:chOff x="3828110" y="1981200"/>
            <a:chExt cx="1444930" cy="4588179"/>
          </a:xfrm>
        </p:grpSpPr>
        <p:sp>
          <p:nvSpPr>
            <p:cNvPr id="37" name="Rectangle 265"/>
            <p:cNvSpPr>
              <a:spLocks noChangeArrowheads="1"/>
            </p:cNvSpPr>
            <p:nvPr/>
          </p:nvSpPr>
          <p:spPr bwMode="auto">
            <a:xfrm flipH="1">
              <a:off x="3828110" y="1981200"/>
              <a:ext cx="1444930" cy="215444"/>
            </a:xfrm>
            <a:prstGeom prst="rect">
              <a:avLst/>
            </a:prstGeom>
            <a:solidFill>
              <a:srgbClr val="3FE403"/>
            </a:solidFill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b="1" u="sng" dirty="0" smtClean="0">
                  <a:solidFill>
                    <a:srgbClr val="000000"/>
                  </a:solidFill>
                  <a:cs typeface="Arial" pitchFamily="34" charset="0"/>
                </a:rPr>
                <a:t>Aspirin Alone</a:t>
              </a:r>
              <a:endParaRPr lang="en-US" sz="4400" b="1" u="sng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ectangle 261"/>
            <p:cNvSpPr>
              <a:spLocks noChangeArrowheads="1"/>
            </p:cNvSpPr>
            <p:nvPr/>
          </p:nvSpPr>
          <p:spPr bwMode="auto">
            <a:xfrm>
              <a:off x="4418722" y="3746956"/>
              <a:ext cx="2494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NE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265"/>
            <p:cNvSpPr>
              <a:spLocks noChangeArrowheads="1"/>
            </p:cNvSpPr>
            <p:nvPr/>
          </p:nvSpPr>
          <p:spPr bwMode="auto">
            <a:xfrm>
              <a:off x="4418722" y="3491088"/>
              <a:ext cx="249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6.9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249"/>
            <p:cNvSpPr>
              <a:spLocks noChangeArrowheads="1"/>
            </p:cNvSpPr>
            <p:nvPr/>
          </p:nvSpPr>
          <p:spPr bwMode="auto">
            <a:xfrm>
              <a:off x="4409669" y="4777777"/>
              <a:ext cx="249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7.1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253"/>
            <p:cNvSpPr>
              <a:spLocks noChangeArrowheads="1"/>
            </p:cNvSpPr>
            <p:nvPr/>
          </p:nvSpPr>
          <p:spPr bwMode="auto">
            <a:xfrm>
              <a:off x="4414606" y="4553585"/>
              <a:ext cx="249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8.2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257"/>
            <p:cNvSpPr>
              <a:spLocks noChangeArrowheads="1"/>
            </p:cNvSpPr>
            <p:nvPr/>
          </p:nvSpPr>
          <p:spPr bwMode="auto">
            <a:xfrm>
              <a:off x="4418722" y="4308688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4.6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217"/>
            <p:cNvSpPr>
              <a:spLocks noChangeArrowheads="1"/>
            </p:cNvSpPr>
            <p:nvPr/>
          </p:nvSpPr>
          <p:spPr bwMode="auto">
            <a:xfrm>
              <a:off x="4369029" y="2555963"/>
              <a:ext cx="3494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12.9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221"/>
            <p:cNvSpPr>
              <a:spLocks noChangeArrowheads="1"/>
            </p:cNvSpPr>
            <p:nvPr/>
          </p:nvSpPr>
          <p:spPr bwMode="auto">
            <a:xfrm>
              <a:off x="4418722" y="2321295"/>
              <a:ext cx="249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6.8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241"/>
            <p:cNvSpPr>
              <a:spLocks noChangeArrowheads="1"/>
            </p:cNvSpPr>
            <p:nvPr/>
          </p:nvSpPr>
          <p:spPr bwMode="auto">
            <a:xfrm>
              <a:off x="4418722" y="3070945"/>
              <a:ext cx="249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7.7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245"/>
            <p:cNvSpPr>
              <a:spLocks noChangeArrowheads="1"/>
            </p:cNvSpPr>
            <p:nvPr/>
          </p:nvSpPr>
          <p:spPr bwMode="auto">
            <a:xfrm>
              <a:off x="4418722" y="2857042"/>
              <a:ext cx="249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7.7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4398402" y="6353935"/>
              <a:ext cx="249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rPr>
                <a:t>7.5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611120" y="1383698"/>
            <a:ext cx="1391920" cy="4581406"/>
            <a:chOff x="2722880" y="1981200"/>
            <a:chExt cx="1391920" cy="4581406"/>
          </a:xfrm>
        </p:grpSpPr>
        <p:sp>
          <p:nvSpPr>
            <p:cNvPr id="49" name="Rectangle 265"/>
            <p:cNvSpPr>
              <a:spLocks noChangeArrowheads="1"/>
            </p:cNvSpPr>
            <p:nvPr/>
          </p:nvSpPr>
          <p:spPr bwMode="auto">
            <a:xfrm>
              <a:off x="2722880" y="1981200"/>
              <a:ext cx="1391920" cy="215444"/>
            </a:xfrm>
            <a:prstGeom prst="rect">
              <a:avLst/>
            </a:prstGeom>
            <a:solidFill>
              <a:srgbClr val="78DCFF"/>
            </a:solidFill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b="1" u="sng" dirty="0" smtClean="0">
                  <a:solidFill>
                    <a:srgbClr val="000000"/>
                  </a:solidFill>
                  <a:cs typeface="Arial" pitchFamily="34" charset="0"/>
                </a:rPr>
                <a:t>Extended DAPT</a:t>
              </a:r>
              <a:endParaRPr lang="en-US" sz="4400" b="1" u="sng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Rectangle 265"/>
            <p:cNvSpPr>
              <a:spLocks noChangeArrowheads="1"/>
            </p:cNvSpPr>
            <p:nvPr/>
          </p:nvSpPr>
          <p:spPr bwMode="auto">
            <a:xfrm>
              <a:off x="3296878" y="3491088"/>
              <a:ext cx="249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5.8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265"/>
            <p:cNvSpPr>
              <a:spLocks noChangeArrowheads="1"/>
            </p:cNvSpPr>
            <p:nvPr/>
          </p:nvSpPr>
          <p:spPr bwMode="auto">
            <a:xfrm>
              <a:off x="3309578" y="3746956"/>
              <a:ext cx="2494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NE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249"/>
            <p:cNvSpPr>
              <a:spLocks noChangeArrowheads="1"/>
            </p:cNvSpPr>
            <p:nvPr/>
          </p:nvSpPr>
          <p:spPr bwMode="auto">
            <a:xfrm>
              <a:off x="3287825" y="4760844"/>
              <a:ext cx="249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5.6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253"/>
            <p:cNvSpPr>
              <a:spLocks noChangeArrowheads="1"/>
            </p:cNvSpPr>
            <p:nvPr/>
          </p:nvSpPr>
          <p:spPr bwMode="auto">
            <a:xfrm>
              <a:off x="3292762" y="4536652"/>
              <a:ext cx="249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7.6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257"/>
            <p:cNvSpPr>
              <a:spLocks noChangeArrowheads="1"/>
            </p:cNvSpPr>
            <p:nvPr/>
          </p:nvSpPr>
          <p:spPr bwMode="auto">
            <a:xfrm>
              <a:off x="3296878" y="4299924"/>
              <a:ext cx="249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3.3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217"/>
            <p:cNvSpPr>
              <a:spLocks noChangeArrowheads="1"/>
            </p:cNvSpPr>
            <p:nvPr/>
          </p:nvSpPr>
          <p:spPr bwMode="auto">
            <a:xfrm>
              <a:off x="3252122" y="2555963"/>
              <a:ext cx="33952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11.1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221"/>
            <p:cNvSpPr>
              <a:spLocks noChangeArrowheads="1"/>
            </p:cNvSpPr>
            <p:nvPr/>
          </p:nvSpPr>
          <p:spPr bwMode="auto">
            <a:xfrm>
              <a:off x="3296878" y="2321295"/>
              <a:ext cx="249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5.9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241"/>
            <p:cNvSpPr>
              <a:spLocks noChangeArrowheads="1"/>
            </p:cNvSpPr>
            <p:nvPr/>
          </p:nvSpPr>
          <p:spPr bwMode="auto">
            <a:xfrm>
              <a:off x="3296878" y="3070945"/>
              <a:ext cx="249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6.9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245"/>
            <p:cNvSpPr>
              <a:spLocks noChangeArrowheads="1"/>
            </p:cNvSpPr>
            <p:nvPr/>
          </p:nvSpPr>
          <p:spPr bwMode="auto">
            <a:xfrm>
              <a:off x="3296878" y="2857042"/>
              <a:ext cx="249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6.6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3296878" y="6347162"/>
              <a:ext cx="2495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rPr>
                <a:t>6.4</a:t>
              </a:r>
              <a:endParaRPr kumimoji="0" lang="en-US" sz="4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5" name="Line 257"/>
          <p:cNvSpPr>
            <a:spLocks noChangeShapeType="1"/>
          </p:cNvSpPr>
          <p:nvPr/>
        </p:nvSpPr>
        <p:spPr bwMode="auto">
          <a:xfrm>
            <a:off x="6277446" y="1511537"/>
            <a:ext cx="2423" cy="457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grpSp>
        <p:nvGrpSpPr>
          <p:cNvPr id="109" name="Group 108"/>
          <p:cNvGrpSpPr/>
          <p:nvPr/>
        </p:nvGrpSpPr>
        <p:grpSpPr>
          <a:xfrm>
            <a:off x="3011801" y="6098497"/>
            <a:ext cx="5425170" cy="621034"/>
            <a:chOff x="3011801" y="5124377"/>
            <a:chExt cx="5425170" cy="621034"/>
          </a:xfrm>
        </p:grpSpPr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3127167" y="5124377"/>
              <a:ext cx="45084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61" name="Rectangle 8"/>
            <p:cNvSpPr>
              <a:spLocks noChangeArrowheads="1"/>
            </p:cNvSpPr>
            <p:nvPr/>
          </p:nvSpPr>
          <p:spPr bwMode="auto">
            <a:xfrm>
              <a:off x="3011801" y="5236026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10"/>
            <p:cNvSpPr>
              <a:spLocks noChangeArrowheads="1"/>
            </p:cNvSpPr>
            <p:nvPr/>
          </p:nvSpPr>
          <p:spPr bwMode="auto">
            <a:xfrm>
              <a:off x="4799970" y="5236026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0.5</a:t>
              </a:r>
              <a:endParaRPr kumimoji="0" lang="en-US" sz="44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6214356" y="5236026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14"/>
            <p:cNvSpPr>
              <a:spLocks noChangeArrowheads="1"/>
            </p:cNvSpPr>
            <p:nvPr/>
          </p:nvSpPr>
          <p:spPr bwMode="auto">
            <a:xfrm>
              <a:off x="7573366" y="5236026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3866364" y="5499190"/>
              <a:ext cx="22379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rgbClr val="78DCFF"/>
                  </a:solidFill>
                  <a:effectLst/>
                  <a:latin typeface="Arial" pitchFamily="34" charset="0"/>
                  <a:cs typeface="Arial" pitchFamily="34" charset="0"/>
                </a:rPr>
                <a:t>Extended DAPT Better</a:t>
              </a:r>
              <a:endParaRPr kumimoji="0" lang="en-US" sz="4800" b="1" i="1" u="none" strike="noStrike" cap="none" normalizeH="0" baseline="0" dirty="0" smtClean="0">
                <a:ln>
                  <a:noFill/>
                </a:ln>
                <a:solidFill>
                  <a:srgbClr val="78DC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20"/>
            <p:cNvSpPr>
              <a:spLocks noChangeArrowheads="1"/>
            </p:cNvSpPr>
            <p:nvPr/>
          </p:nvSpPr>
          <p:spPr bwMode="auto">
            <a:xfrm>
              <a:off x="6409962" y="5499189"/>
              <a:ext cx="202700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rgbClr val="2CFF2C"/>
                  </a:solidFill>
                  <a:effectLst/>
                  <a:latin typeface="Arial" pitchFamily="34" charset="0"/>
                  <a:cs typeface="Arial" pitchFamily="34" charset="0"/>
                </a:rPr>
                <a:t>Aspirin Alone Better</a:t>
              </a:r>
              <a:endParaRPr kumimoji="0" lang="en-US" sz="4800" b="1" i="1" u="none" strike="noStrike" cap="none" normalizeH="0" baseline="0" dirty="0" smtClean="0">
                <a:ln>
                  <a:noFill/>
                </a:ln>
                <a:solidFill>
                  <a:srgbClr val="2CFF2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234020" y="4223529"/>
            <a:ext cx="1005840" cy="182880"/>
            <a:chOff x="5477860" y="4453817"/>
            <a:chExt cx="1005840" cy="182880"/>
          </a:xfrm>
        </p:grpSpPr>
        <p:sp>
          <p:nvSpPr>
            <p:cNvPr id="68" name="Line 237"/>
            <p:cNvSpPr>
              <a:spLocks noChangeShapeType="1"/>
            </p:cNvSpPr>
            <p:nvPr/>
          </p:nvSpPr>
          <p:spPr bwMode="auto">
            <a:xfrm>
              <a:off x="5477860" y="4534767"/>
              <a:ext cx="10058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69" name="Rectangle 238"/>
            <p:cNvSpPr>
              <a:spLocks noChangeArrowheads="1"/>
            </p:cNvSpPr>
            <p:nvPr/>
          </p:nvSpPr>
          <p:spPr bwMode="auto">
            <a:xfrm>
              <a:off x="5895945" y="4453817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774551" y="4015187"/>
            <a:ext cx="502920" cy="137160"/>
            <a:chOff x="6109831" y="4225155"/>
            <a:chExt cx="502920" cy="137160"/>
          </a:xfrm>
        </p:grpSpPr>
        <p:sp>
          <p:nvSpPr>
            <p:cNvPr id="70" name="Line 241"/>
            <p:cNvSpPr>
              <a:spLocks noChangeShapeType="1"/>
            </p:cNvSpPr>
            <p:nvPr/>
          </p:nvSpPr>
          <p:spPr bwMode="auto">
            <a:xfrm>
              <a:off x="6109831" y="4290256"/>
              <a:ext cx="5029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1" name="Rectangle 242"/>
            <p:cNvSpPr>
              <a:spLocks noChangeArrowheads="1"/>
            </p:cNvSpPr>
            <p:nvPr/>
          </p:nvSpPr>
          <p:spPr bwMode="auto">
            <a:xfrm>
              <a:off x="6295113" y="4225155"/>
              <a:ext cx="137160" cy="1371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976368" y="3796522"/>
            <a:ext cx="1371600" cy="73152"/>
            <a:chOff x="5707888" y="3925210"/>
            <a:chExt cx="1371600" cy="73152"/>
          </a:xfrm>
        </p:grpSpPr>
        <p:sp>
          <p:nvSpPr>
            <p:cNvPr id="72" name="Line 245"/>
            <p:cNvSpPr>
              <a:spLocks noChangeShapeType="1"/>
            </p:cNvSpPr>
            <p:nvPr/>
          </p:nvSpPr>
          <p:spPr bwMode="auto">
            <a:xfrm>
              <a:off x="5707888" y="3965097"/>
              <a:ext cx="137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3" name="Rectangle 246"/>
            <p:cNvSpPr>
              <a:spLocks noChangeArrowheads="1"/>
            </p:cNvSpPr>
            <p:nvPr/>
          </p:nvSpPr>
          <p:spPr bwMode="auto">
            <a:xfrm>
              <a:off x="6230507" y="3925210"/>
              <a:ext cx="73152" cy="7315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694528" y="2961862"/>
            <a:ext cx="502920" cy="98310"/>
            <a:chOff x="5938368" y="3212470"/>
            <a:chExt cx="502920" cy="98310"/>
          </a:xfrm>
        </p:grpSpPr>
        <p:sp>
          <p:nvSpPr>
            <p:cNvPr id="76" name="Line 253"/>
            <p:cNvSpPr>
              <a:spLocks noChangeShapeType="1"/>
            </p:cNvSpPr>
            <p:nvPr/>
          </p:nvSpPr>
          <p:spPr bwMode="auto">
            <a:xfrm>
              <a:off x="5938368" y="3261624"/>
              <a:ext cx="5029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7" name="Rectangle 254"/>
            <p:cNvSpPr>
              <a:spLocks noChangeArrowheads="1"/>
            </p:cNvSpPr>
            <p:nvPr/>
          </p:nvSpPr>
          <p:spPr bwMode="auto">
            <a:xfrm>
              <a:off x="6131292" y="3212470"/>
              <a:ext cx="124594" cy="9831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675569" y="2060321"/>
            <a:ext cx="685800" cy="54864"/>
            <a:chOff x="5866069" y="2305849"/>
            <a:chExt cx="685800" cy="54864"/>
          </a:xfrm>
        </p:grpSpPr>
        <p:sp>
          <p:nvSpPr>
            <p:cNvPr id="78" name="Line 196"/>
            <p:cNvSpPr>
              <a:spLocks noChangeShapeType="1"/>
            </p:cNvSpPr>
            <p:nvPr/>
          </p:nvSpPr>
          <p:spPr bwMode="auto">
            <a:xfrm>
              <a:off x="5866069" y="2334119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79" name="Rectangle 197"/>
            <p:cNvSpPr>
              <a:spLocks noChangeArrowheads="1"/>
            </p:cNvSpPr>
            <p:nvPr/>
          </p:nvSpPr>
          <p:spPr bwMode="auto">
            <a:xfrm>
              <a:off x="6175132" y="2305849"/>
              <a:ext cx="54864" cy="5486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702790" y="1805379"/>
            <a:ext cx="498381" cy="107247"/>
            <a:chOff x="6048230" y="2038207"/>
            <a:chExt cx="498381" cy="107247"/>
          </a:xfrm>
        </p:grpSpPr>
        <p:sp>
          <p:nvSpPr>
            <p:cNvPr id="80" name="Line 200"/>
            <p:cNvSpPr>
              <a:spLocks noChangeShapeType="1"/>
            </p:cNvSpPr>
            <p:nvPr/>
          </p:nvSpPr>
          <p:spPr bwMode="auto">
            <a:xfrm>
              <a:off x="6048230" y="2091831"/>
              <a:ext cx="4983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81" name="Rectangle 201"/>
            <p:cNvSpPr>
              <a:spLocks noChangeArrowheads="1"/>
            </p:cNvSpPr>
            <p:nvPr/>
          </p:nvSpPr>
          <p:spPr bwMode="auto">
            <a:xfrm>
              <a:off x="6225893" y="2038207"/>
              <a:ext cx="138438" cy="107247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739009" y="2587061"/>
            <a:ext cx="502920" cy="48263"/>
            <a:chOff x="5972689" y="2817349"/>
            <a:chExt cx="502920" cy="48263"/>
          </a:xfrm>
        </p:grpSpPr>
        <p:sp>
          <p:nvSpPr>
            <p:cNvPr id="82" name="Line 229"/>
            <p:cNvSpPr>
              <a:spLocks noChangeShapeType="1"/>
            </p:cNvSpPr>
            <p:nvPr/>
          </p:nvSpPr>
          <p:spPr bwMode="auto">
            <a:xfrm>
              <a:off x="5972689" y="2841480"/>
              <a:ext cx="5029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83" name="Rectangle 230"/>
            <p:cNvSpPr>
              <a:spLocks noChangeArrowheads="1"/>
            </p:cNvSpPr>
            <p:nvPr/>
          </p:nvSpPr>
          <p:spPr bwMode="auto">
            <a:xfrm>
              <a:off x="6186667" y="2817349"/>
              <a:ext cx="64605" cy="48263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751049" y="2339100"/>
            <a:ext cx="457200" cy="78648"/>
            <a:chOff x="6068549" y="2569388"/>
            <a:chExt cx="457200" cy="78648"/>
          </a:xfrm>
        </p:grpSpPr>
        <p:sp>
          <p:nvSpPr>
            <p:cNvPr id="84" name="Line 233"/>
            <p:cNvSpPr>
              <a:spLocks noChangeShapeType="1"/>
            </p:cNvSpPr>
            <p:nvPr/>
          </p:nvSpPr>
          <p:spPr bwMode="auto">
            <a:xfrm>
              <a:off x="6068549" y="2608712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85" name="Rectangle 234"/>
            <p:cNvSpPr>
              <a:spLocks noChangeArrowheads="1"/>
            </p:cNvSpPr>
            <p:nvPr/>
          </p:nvSpPr>
          <p:spPr bwMode="auto">
            <a:xfrm>
              <a:off x="6244351" y="2569388"/>
              <a:ext cx="101522" cy="7864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489829" y="5821875"/>
            <a:ext cx="640080" cy="117972"/>
            <a:chOff x="5957189" y="4705740"/>
            <a:chExt cx="640080" cy="117972"/>
          </a:xfrm>
        </p:grpSpPr>
        <p:sp>
          <p:nvSpPr>
            <p:cNvPr id="87" name="Line 72"/>
            <p:cNvSpPr>
              <a:spLocks noChangeShapeType="1"/>
            </p:cNvSpPr>
            <p:nvPr/>
          </p:nvSpPr>
          <p:spPr bwMode="auto">
            <a:xfrm>
              <a:off x="5957189" y="4769000"/>
              <a:ext cx="640080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7"/>
            <p:cNvSpPr>
              <a:spLocks noChangeArrowheads="1"/>
            </p:cNvSpPr>
            <p:nvPr/>
          </p:nvSpPr>
          <p:spPr bwMode="auto">
            <a:xfrm>
              <a:off x="6200513" y="4705740"/>
              <a:ext cx="152284" cy="11797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0" y="6316370"/>
            <a:ext cx="2470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>
                <a:latin typeface="Calibri"/>
                <a:cs typeface="Calibri"/>
              </a:rPr>
              <a:t>All P-interactions &gt;0.05</a:t>
            </a:r>
          </a:p>
          <a:p>
            <a:r>
              <a:rPr lang="en-US" sz="1400" b="0" i="1" dirty="0" smtClean="0">
                <a:latin typeface="Calibri"/>
                <a:cs typeface="Calibri"/>
              </a:rPr>
              <a:t>Abbreviations: NE: no estimate</a:t>
            </a:r>
            <a:endParaRPr lang="en-US" sz="1400" b="0" i="1" dirty="0">
              <a:latin typeface="Calibri"/>
              <a:cs typeface="Calibri"/>
            </a:endParaRPr>
          </a:p>
        </p:txBody>
      </p:sp>
      <p:sp>
        <p:nvSpPr>
          <p:cNvPr id="90" name="Rectangle 261"/>
          <p:cNvSpPr>
            <a:spLocks noChangeArrowheads="1"/>
          </p:cNvSpPr>
          <p:nvPr/>
        </p:nvSpPr>
        <p:spPr bwMode="auto">
          <a:xfrm>
            <a:off x="1066800" y="3390754"/>
            <a:ext cx="8720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Ticagrelor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265"/>
          <p:cNvSpPr>
            <a:spLocks noChangeArrowheads="1"/>
          </p:cNvSpPr>
          <p:nvPr/>
        </p:nvSpPr>
        <p:spPr bwMode="auto">
          <a:xfrm>
            <a:off x="3197818" y="3390754"/>
            <a:ext cx="2495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7.0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265"/>
          <p:cNvSpPr>
            <a:spLocks noChangeArrowheads="1"/>
          </p:cNvSpPr>
          <p:nvPr/>
        </p:nvSpPr>
        <p:spPr bwMode="auto">
          <a:xfrm>
            <a:off x="4632918" y="3390754"/>
            <a:ext cx="2495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8.2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5796672" y="3394542"/>
            <a:ext cx="365760" cy="182880"/>
            <a:chOff x="6081152" y="3665470"/>
            <a:chExt cx="365760" cy="182880"/>
          </a:xfrm>
        </p:grpSpPr>
        <p:sp>
          <p:nvSpPr>
            <p:cNvPr id="94" name="Line 249"/>
            <p:cNvSpPr>
              <a:spLocks noChangeShapeType="1"/>
            </p:cNvSpPr>
            <p:nvPr/>
          </p:nvSpPr>
          <p:spPr bwMode="auto">
            <a:xfrm>
              <a:off x="6081152" y="3766412"/>
              <a:ext cx="36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95" name="Rectangle 250"/>
            <p:cNvSpPr>
              <a:spLocks noChangeArrowheads="1"/>
            </p:cNvSpPr>
            <p:nvPr/>
          </p:nvSpPr>
          <p:spPr bwMode="auto">
            <a:xfrm>
              <a:off x="6173015" y="3665470"/>
              <a:ext cx="182880" cy="182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96" name="Rectangle 252"/>
          <p:cNvSpPr>
            <a:spLocks noChangeArrowheads="1"/>
          </p:cNvSpPr>
          <p:nvPr/>
        </p:nvSpPr>
        <p:spPr bwMode="auto">
          <a:xfrm>
            <a:off x="7696200" y="3378054"/>
            <a:ext cx="357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0.84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199"/>
          <p:cNvSpPr>
            <a:spLocks noChangeArrowheads="1"/>
          </p:cNvSpPr>
          <p:nvPr/>
        </p:nvSpPr>
        <p:spPr bwMode="auto">
          <a:xfrm>
            <a:off x="7696200" y="4754909"/>
            <a:ext cx="357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0.87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203"/>
          <p:cNvSpPr>
            <a:spLocks noChangeArrowheads="1"/>
          </p:cNvSpPr>
          <p:nvPr/>
        </p:nvSpPr>
        <p:spPr bwMode="auto">
          <a:xfrm>
            <a:off x="7696200" y="4520241"/>
            <a:ext cx="357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0.76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217"/>
          <p:cNvSpPr>
            <a:spLocks noChangeArrowheads="1"/>
          </p:cNvSpPr>
          <p:nvPr/>
        </p:nvSpPr>
        <p:spPr bwMode="auto">
          <a:xfrm>
            <a:off x="1066800" y="4754909"/>
            <a:ext cx="10462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≥ 24 months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221"/>
          <p:cNvSpPr>
            <a:spLocks noChangeArrowheads="1"/>
          </p:cNvSpPr>
          <p:nvPr/>
        </p:nvSpPr>
        <p:spPr bwMode="auto">
          <a:xfrm>
            <a:off x="1066800" y="4520241"/>
            <a:ext cx="10525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&lt; 24 months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72"/>
          <p:cNvSpPr>
            <a:spLocks noChangeArrowheads="1"/>
          </p:cNvSpPr>
          <p:nvPr/>
        </p:nvSpPr>
        <p:spPr bwMode="auto">
          <a:xfrm>
            <a:off x="71316" y="4520241"/>
            <a:ext cx="8646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FFC15B"/>
                </a:solidFill>
                <a:effectLst/>
                <a:latin typeface="Arial" pitchFamily="34" charset="0"/>
                <a:cs typeface="Arial" pitchFamily="34" charset="0"/>
              </a:rPr>
              <a:t>Time from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C15B"/>
                </a:solidFill>
                <a:latin typeface="Arial" pitchFamily="34" charset="0"/>
                <a:cs typeface="Arial" pitchFamily="34" charset="0"/>
              </a:rPr>
              <a:t>Index MI</a:t>
            </a:r>
            <a:endParaRPr kumimoji="0" lang="en-US" sz="4400" b="1" u="none" strike="noStrike" cap="none" normalizeH="0" baseline="0" dirty="0" smtClean="0">
              <a:ln>
                <a:noFill/>
              </a:ln>
              <a:solidFill>
                <a:srgbClr val="FFC15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482529" y="4856769"/>
            <a:ext cx="1005840" cy="54864"/>
            <a:chOff x="5857602" y="2305849"/>
            <a:chExt cx="838200" cy="54864"/>
          </a:xfrm>
        </p:grpSpPr>
        <p:sp>
          <p:nvSpPr>
            <p:cNvPr id="120" name="Line 196"/>
            <p:cNvSpPr>
              <a:spLocks noChangeShapeType="1"/>
            </p:cNvSpPr>
            <p:nvPr/>
          </p:nvSpPr>
          <p:spPr bwMode="auto">
            <a:xfrm>
              <a:off x="5857602" y="2334119"/>
              <a:ext cx="838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1" name="Rectangle 197"/>
            <p:cNvSpPr>
              <a:spLocks noChangeArrowheads="1"/>
            </p:cNvSpPr>
            <p:nvPr/>
          </p:nvSpPr>
          <p:spPr bwMode="auto">
            <a:xfrm>
              <a:off x="6251332" y="2305849"/>
              <a:ext cx="54864" cy="5486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479269" y="4581506"/>
            <a:ext cx="594360" cy="146304"/>
            <a:chOff x="5997429" y="2038206"/>
            <a:chExt cx="594360" cy="146304"/>
          </a:xfrm>
        </p:grpSpPr>
        <p:sp>
          <p:nvSpPr>
            <p:cNvPr id="123" name="Line 200"/>
            <p:cNvSpPr>
              <a:spLocks noChangeShapeType="1"/>
            </p:cNvSpPr>
            <p:nvPr/>
          </p:nvSpPr>
          <p:spPr bwMode="auto">
            <a:xfrm>
              <a:off x="5997429" y="2112151"/>
              <a:ext cx="5943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4" name="Rectangle 201"/>
            <p:cNvSpPr>
              <a:spLocks noChangeArrowheads="1"/>
            </p:cNvSpPr>
            <p:nvPr/>
          </p:nvSpPr>
          <p:spPr bwMode="auto">
            <a:xfrm>
              <a:off x="6225893" y="2038206"/>
              <a:ext cx="138438" cy="14630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127" name="Rectangle 217"/>
          <p:cNvSpPr>
            <a:spLocks noChangeArrowheads="1"/>
          </p:cNvSpPr>
          <p:nvPr/>
        </p:nvSpPr>
        <p:spPr bwMode="auto">
          <a:xfrm>
            <a:off x="3181002" y="4752461"/>
            <a:ext cx="2495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6.7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221"/>
          <p:cNvSpPr>
            <a:spLocks noChangeArrowheads="1"/>
          </p:cNvSpPr>
          <p:nvPr/>
        </p:nvSpPr>
        <p:spPr bwMode="auto">
          <a:xfrm>
            <a:off x="3185118" y="4517793"/>
            <a:ext cx="2495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6.1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217"/>
          <p:cNvSpPr>
            <a:spLocks noChangeArrowheads="1"/>
          </p:cNvSpPr>
          <p:nvPr/>
        </p:nvSpPr>
        <p:spPr bwMode="auto">
          <a:xfrm>
            <a:off x="4623722" y="4752461"/>
            <a:ext cx="2495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7.4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221"/>
          <p:cNvSpPr>
            <a:spLocks noChangeArrowheads="1"/>
          </p:cNvSpPr>
          <p:nvPr/>
        </p:nvSpPr>
        <p:spPr bwMode="auto">
          <a:xfrm>
            <a:off x="4627838" y="4517793"/>
            <a:ext cx="2495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7.3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232"/>
          <p:cNvSpPr>
            <a:spLocks noChangeArrowheads="1"/>
          </p:cNvSpPr>
          <p:nvPr/>
        </p:nvSpPr>
        <p:spPr bwMode="auto">
          <a:xfrm>
            <a:off x="7696200" y="5406281"/>
            <a:ext cx="357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0.83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236"/>
          <p:cNvSpPr>
            <a:spLocks noChangeArrowheads="1"/>
          </p:cNvSpPr>
          <p:nvPr/>
        </p:nvSpPr>
        <p:spPr bwMode="auto">
          <a:xfrm>
            <a:off x="7696200" y="5192378"/>
            <a:ext cx="3575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0.78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241"/>
          <p:cNvSpPr>
            <a:spLocks noChangeArrowheads="1"/>
          </p:cNvSpPr>
          <p:nvPr/>
        </p:nvSpPr>
        <p:spPr bwMode="auto">
          <a:xfrm>
            <a:off x="1066800" y="5406281"/>
            <a:ext cx="2393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No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245"/>
          <p:cNvSpPr>
            <a:spLocks noChangeArrowheads="1"/>
          </p:cNvSpPr>
          <p:nvPr/>
        </p:nvSpPr>
        <p:spPr bwMode="auto">
          <a:xfrm>
            <a:off x="1066800" y="5192378"/>
            <a:ext cx="3095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Yes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172"/>
          <p:cNvSpPr>
            <a:spLocks noChangeArrowheads="1"/>
          </p:cNvSpPr>
          <p:nvPr/>
        </p:nvSpPr>
        <p:spPr bwMode="auto">
          <a:xfrm>
            <a:off x="71316" y="5173325"/>
            <a:ext cx="8463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FFC15B"/>
                </a:solidFill>
                <a:effectLst/>
                <a:latin typeface="Arial" pitchFamily="34" charset="0"/>
                <a:cs typeface="Arial" pitchFamily="34" charset="0"/>
              </a:rPr>
              <a:t>History</a:t>
            </a:r>
            <a:r>
              <a:rPr kumimoji="0" lang="en-US" sz="1400" b="1" u="none" strike="noStrike" cap="none" normalizeH="0" dirty="0" smtClean="0">
                <a:ln>
                  <a:noFill/>
                </a:ln>
                <a:solidFill>
                  <a:srgbClr val="FFC15B"/>
                </a:solidFill>
                <a:effectLst/>
                <a:latin typeface="Arial" pitchFamily="34" charset="0"/>
                <a:cs typeface="Arial" pitchFamily="34" charset="0"/>
              </a:rPr>
              <a:t> of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FFC15B"/>
                </a:solidFill>
                <a:effectLst/>
                <a:latin typeface="Arial" pitchFamily="34" charset="0"/>
                <a:cs typeface="Arial" pitchFamily="34" charset="0"/>
              </a:rPr>
              <a:t>PCI</a:t>
            </a:r>
            <a:endParaRPr kumimoji="0" lang="en-US" sz="4400" b="1" u="none" strike="noStrike" cap="none" normalizeH="0" baseline="0" dirty="0" smtClean="0">
              <a:ln>
                <a:noFill/>
              </a:ln>
              <a:solidFill>
                <a:srgbClr val="FFC15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57191" y="5515589"/>
            <a:ext cx="685800" cy="48263"/>
            <a:chOff x="5885709" y="2817349"/>
            <a:chExt cx="685800" cy="48263"/>
          </a:xfrm>
        </p:grpSpPr>
        <p:sp>
          <p:nvSpPr>
            <p:cNvPr id="138" name="Line 229"/>
            <p:cNvSpPr>
              <a:spLocks noChangeShapeType="1"/>
            </p:cNvSpPr>
            <p:nvPr/>
          </p:nvSpPr>
          <p:spPr bwMode="auto">
            <a:xfrm>
              <a:off x="5885709" y="284148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39" name="Rectangle 230"/>
            <p:cNvSpPr>
              <a:spLocks noChangeArrowheads="1"/>
            </p:cNvSpPr>
            <p:nvPr/>
          </p:nvSpPr>
          <p:spPr bwMode="auto">
            <a:xfrm>
              <a:off x="6186667" y="2817349"/>
              <a:ext cx="64605" cy="48263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471027" y="5237148"/>
            <a:ext cx="667512" cy="146304"/>
            <a:chOff x="5977109" y="2569388"/>
            <a:chExt cx="667512" cy="146304"/>
          </a:xfrm>
        </p:grpSpPr>
        <p:sp>
          <p:nvSpPr>
            <p:cNvPr id="141" name="Line 233"/>
            <p:cNvSpPr>
              <a:spLocks noChangeShapeType="1"/>
            </p:cNvSpPr>
            <p:nvPr/>
          </p:nvSpPr>
          <p:spPr bwMode="auto">
            <a:xfrm>
              <a:off x="5977109" y="2639192"/>
              <a:ext cx="6675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2" name="Rectangle 234"/>
            <p:cNvSpPr>
              <a:spLocks noChangeArrowheads="1"/>
            </p:cNvSpPr>
            <p:nvPr/>
          </p:nvSpPr>
          <p:spPr bwMode="auto">
            <a:xfrm>
              <a:off x="6244351" y="2569388"/>
              <a:ext cx="146304" cy="14630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</p:grpSp>
      <p:sp>
        <p:nvSpPr>
          <p:cNvPr id="143" name="Rectangle 217"/>
          <p:cNvSpPr>
            <a:spLocks noChangeArrowheads="1"/>
          </p:cNvSpPr>
          <p:nvPr/>
        </p:nvSpPr>
        <p:spPr bwMode="auto">
          <a:xfrm>
            <a:off x="3181531" y="5406281"/>
            <a:ext cx="2495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9.9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ectangle 221"/>
          <p:cNvSpPr>
            <a:spLocks noChangeArrowheads="1"/>
          </p:cNvSpPr>
          <p:nvPr/>
        </p:nvSpPr>
        <p:spPr bwMode="auto">
          <a:xfrm>
            <a:off x="3185647" y="5192378"/>
            <a:ext cx="2495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5.7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217"/>
          <p:cNvSpPr>
            <a:spLocks noChangeArrowheads="1"/>
          </p:cNvSpPr>
          <p:nvPr/>
        </p:nvSpPr>
        <p:spPr bwMode="auto">
          <a:xfrm>
            <a:off x="4624251" y="5406281"/>
            <a:ext cx="3395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11.3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221"/>
          <p:cNvSpPr>
            <a:spLocks noChangeArrowheads="1"/>
          </p:cNvSpPr>
          <p:nvPr/>
        </p:nvSpPr>
        <p:spPr bwMode="auto">
          <a:xfrm>
            <a:off x="4628367" y="5192378"/>
            <a:ext cx="2495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6.7</a:t>
            </a:r>
            <a:endParaRPr kumimoji="0" lang="en-US" sz="44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7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9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219075" y="0"/>
            <a:ext cx="8709025" cy="779462"/>
          </a:xfrm>
        </p:spPr>
        <p:txBody>
          <a:bodyPr anchor="ctr" anchorCtr="0"/>
          <a:lstStyle/>
          <a:p>
            <a:r>
              <a:rPr lang="en-US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Summary</a:t>
            </a:r>
            <a:endParaRPr lang="en-US" b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cxnSp>
        <p:nvCxnSpPr>
          <p:cNvPr id="29699" name="Straight Connector 8"/>
          <p:cNvCxnSpPr>
            <a:cxnSpLocks noChangeShapeType="1"/>
          </p:cNvCxnSpPr>
          <p:nvPr/>
        </p:nvCxnSpPr>
        <p:spPr bwMode="auto">
          <a:xfrm>
            <a:off x="0" y="854075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0" name="Content Placeholder 1"/>
          <p:cNvSpPr>
            <a:spLocks noGrp="1"/>
          </p:cNvSpPr>
          <p:nvPr>
            <p:ph idx="1"/>
          </p:nvPr>
        </p:nvSpPr>
        <p:spPr>
          <a:xfrm>
            <a:off x="19182" y="1035050"/>
            <a:ext cx="9090025" cy="58229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charset="0"/>
              <a:buChar char="§"/>
              <a:tabLst>
                <a:tab pos="115888" algn="l"/>
              </a:tabLst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Compared with aspirin alone, extended DAPT &gt;1 year among stabilized high-risk patients with previous MI: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Decreased the risk of MACE, MI, stroke alone &amp; CV death alone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Increased risk of major bleeding, but not fatal bleeding or ICH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No excess of non-CV causes of death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charset="0"/>
              <a:buChar char="§"/>
              <a:tabLst>
                <a:tab pos="115888" algn="l"/>
              </a:tabLst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Effect of extended DAPT consistent irrespective of: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Char char="-"/>
              <a:tabLst>
                <a:tab pos="115888" algn="l"/>
              </a:tabLst>
            </a:pP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DAPT regimen, time from MI, ST</a:t>
            </a:r>
            <a:r>
              <a:rPr 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-elevation, 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or PCI status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charset="0"/>
              <a:buChar char="§"/>
              <a:tabLst>
                <a:tab pos="115888" algn="l"/>
              </a:tabLst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Who were high-risk pts at low risk of bleeding that derived benefit from extended DAPT?</a:t>
            </a:r>
            <a:endParaRPr lang="en-US" sz="3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</a:endParaRPr>
          </a:p>
          <a:p>
            <a:pPr marL="742950" lvl="2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115888" algn="l"/>
              </a:tabLst>
            </a:pPr>
            <a:r>
              <a:rPr lang="en-US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  <a:sym typeface="Symbol" charset="0"/>
              </a:rPr>
              <a:t>High Risk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  <a:sym typeface="Symbol" charset="0"/>
              </a:rPr>
              <a:t>: </a:t>
            </a:r>
            <a:r>
              <a:rPr 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ＭＳ Ｐゴシック" charset="0"/>
                <a:cs typeface="Calibri"/>
                <a:sym typeface="Symbol" charset="0"/>
              </a:rPr>
              <a:t>~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  <a:sym typeface="Symbol" charset="0"/>
              </a:rPr>
              <a:t>1-3 years after an MI with additional CV risk factors</a:t>
            </a:r>
          </a:p>
          <a:p>
            <a:pPr marL="742950" lvl="2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115888" algn="l"/>
              </a:tabLst>
            </a:pPr>
            <a:r>
              <a:rPr 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  <a:sym typeface="Symbol" charset="0"/>
              </a:rPr>
              <a:t>Low Bleeding </a:t>
            </a:r>
            <a:r>
              <a:rPr lang="en-US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  <a:sym typeface="Symbol" charset="0"/>
              </a:rPr>
              <a:t>Risk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  <a:sym typeface="Symbol" charset="0"/>
              </a:rPr>
              <a:t>: Excluded patients with anticoagulation, recent bleeding, recent surgery, or any history </a:t>
            </a:r>
            <a:r>
              <a:rPr 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  <a:sym typeface="Symbol" charset="0"/>
              </a:rPr>
              <a:t>of 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  <a:sym typeface="Symbol" charset="0"/>
              </a:rPr>
              <a:t>ICH</a:t>
            </a:r>
          </a:p>
          <a:p>
            <a:pPr marL="742950" lvl="2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115888" algn="l"/>
              </a:tabLst>
            </a:pPr>
            <a:r>
              <a:rPr lang="en-US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  <a:sym typeface="Symbol" charset="0"/>
              </a:rPr>
              <a:t>Caution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  <a:sym typeface="Symbol" charset="0"/>
              </a:rPr>
              <a:t>: Very few patients studied had prior stroke/TIA</a:t>
            </a:r>
            <a:endParaRPr lang="en-US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6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37488" y="6488668"/>
            <a:ext cx="600651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Udell JA, et al.  </a:t>
            </a:r>
            <a:r>
              <a:rPr lang="en-US" sz="17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</a:t>
            </a:r>
            <a:r>
              <a:rPr lang="en-US" sz="17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Heart J 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2015 at </a:t>
            </a:r>
            <a:r>
              <a:rPr lang="en-US" sz="17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eurheartj.oxfordjournals.org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.</a:t>
            </a:r>
            <a:endParaRPr lang="en-US" sz="1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219075" y="179388"/>
            <a:ext cx="8709025" cy="736600"/>
          </a:xfrm>
        </p:spPr>
        <p:txBody>
          <a:bodyPr/>
          <a:lstStyle/>
          <a:p>
            <a:r>
              <a:rPr lang="en-US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Conclusion</a:t>
            </a:r>
            <a:endParaRPr lang="en-US" b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cxnSp>
        <p:nvCxnSpPr>
          <p:cNvPr id="25603" name="Straight Connector 8"/>
          <p:cNvCxnSpPr>
            <a:cxnSpLocks noChangeShapeType="1"/>
          </p:cNvCxnSpPr>
          <p:nvPr/>
        </p:nvCxnSpPr>
        <p:spPr bwMode="auto">
          <a:xfrm>
            <a:off x="0" y="1084263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6" name="Rectangle 2559"/>
          <p:cNvSpPr>
            <a:spLocks noGrp="1" noChangeArrowheads="1"/>
          </p:cNvSpPr>
          <p:nvPr>
            <p:ph idx="4294967295"/>
          </p:nvPr>
        </p:nvSpPr>
        <p:spPr>
          <a:xfrm>
            <a:off x="200025" y="1551668"/>
            <a:ext cx="8791575" cy="3416320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ts val="1800"/>
              </a:spcBef>
              <a:buSzPct val="100000"/>
              <a:buNone/>
              <a:tabLst>
                <a:tab pos="115888" algn="l"/>
              </a:tabLst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These </a:t>
            </a:r>
            <a:r>
              <a:rPr lang="en-US" sz="360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findings </a:t>
            </a:r>
            <a:r>
              <a:rPr lang="en-US" sz="360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indicate that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in patients with prior MI who are at low risk of bleeding, continuation of dual antiplatelet therapy beyond a year offers a substantial reduction in important cardiovascular outcomes, including cardiovascular death</a:t>
            </a:r>
            <a:endParaRPr lang="en-US" sz="36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</a:endParaRPr>
          </a:p>
        </p:txBody>
      </p:sp>
      <p:pic>
        <p:nvPicPr>
          <p:cNvPr id="6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37488" y="6488668"/>
            <a:ext cx="600651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Udell JA, et al.  </a:t>
            </a:r>
            <a:r>
              <a:rPr lang="en-US" sz="17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</a:t>
            </a:r>
            <a:r>
              <a:rPr lang="en-US" sz="17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Heart J 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2015 at </a:t>
            </a:r>
            <a:r>
              <a:rPr lang="en-US" sz="17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eurheartj.oxfordjournals.org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.</a:t>
            </a:r>
            <a:endParaRPr lang="en-US" sz="1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709025" cy="1140217"/>
          </a:xfrm>
        </p:spPr>
        <p:txBody>
          <a:bodyPr/>
          <a:lstStyle/>
          <a:p>
            <a:r>
              <a:rPr lang="en-US" sz="36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For Full Details, Please Go To </a:t>
            </a:r>
            <a:r>
              <a:rPr lang="en-US" sz="3600" b="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eurheartj.oxfordjournals.org</a:t>
            </a:r>
            <a:endParaRPr lang="en-US" sz="3600" b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cxnSp>
        <p:nvCxnSpPr>
          <p:cNvPr id="25603" name="Straight Connector 8"/>
          <p:cNvCxnSpPr>
            <a:cxnSpLocks noChangeShapeType="1"/>
          </p:cNvCxnSpPr>
          <p:nvPr/>
        </p:nvCxnSpPr>
        <p:spPr bwMode="auto">
          <a:xfrm>
            <a:off x="0" y="1191591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88596"/>
          <a:stretch/>
        </p:blipFill>
        <p:spPr>
          <a:xfrm>
            <a:off x="8612552" y="5360046"/>
            <a:ext cx="458731" cy="916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37124" y="5715000"/>
            <a:ext cx="2108200" cy="584200"/>
          </a:xfrm>
          <a:prstGeom prst="rect">
            <a:avLst/>
          </a:prstGeom>
        </p:spPr>
      </p:pic>
      <p:pic>
        <p:nvPicPr>
          <p:cNvPr id="9" name="Image 8" descr="base PP ESC Congress 2015.jpg"/>
          <p:cNvPicPr>
            <a:picLocks noChangeAspect="1"/>
          </p:cNvPicPr>
          <p:nvPr/>
        </p:nvPicPr>
        <p:blipFill rotWithShape="1">
          <a:blip r:embed="rId5"/>
          <a:srcRect t="92222"/>
          <a:stretch/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10" name="WCH_LOGO_COLOUR_stacked_2013.png" descr="/Users/jay_udell_1/Documents/Academic Research/NICR/Meta-Analyses/Ongoing/Extended DAPT Post-MI/2015 ESC Abstract/WCH_LOGO_COLOUR_stacked_2013.png"/>
          <p:cNvPicPr>
            <a:picLocks noChangeAspect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52" y="5695977"/>
            <a:ext cx="774682" cy="7746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9338" y="5791200"/>
            <a:ext cx="5570756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FFFF00"/>
                </a:solidFill>
                <a:latin typeface="Calibri"/>
                <a:cs typeface="Calibri"/>
              </a:rPr>
              <a:t>Slides available at </a:t>
            </a:r>
            <a:r>
              <a:rPr lang="en-US" sz="2000" b="0" dirty="0" err="1" smtClean="0">
                <a:solidFill>
                  <a:srgbClr val="FFFF00"/>
                </a:solidFill>
                <a:latin typeface="Calibri"/>
                <a:cs typeface="Calibri"/>
              </a:rPr>
              <a:t>hsrlce.utoronto.ca</a:t>
            </a:r>
            <a:r>
              <a:rPr lang="en-US" sz="2000" b="0" dirty="0">
                <a:solidFill>
                  <a:srgbClr val="FFFF00"/>
                </a:solidFill>
                <a:latin typeface="Calibri"/>
                <a:cs typeface="Calibri"/>
              </a:rPr>
              <a:t>/research/</a:t>
            </a:r>
            <a:r>
              <a:rPr lang="en-US" sz="2000" b="0" dirty="0" err="1">
                <a:solidFill>
                  <a:srgbClr val="FFFF00"/>
                </a:solidFill>
                <a:latin typeface="Calibri"/>
                <a:cs typeface="Calibri"/>
              </a:rPr>
              <a:t>nicr</a:t>
            </a:r>
            <a:r>
              <a:rPr lang="en-US" sz="2000" b="0" dirty="0">
                <a:solidFill>
                  <a:srgbClr val="FFFF00"/>
                </a:solidFill>
                <a:latin typeface="Calibri"/>
                <a:cs typeface="Calibri"/>
              </a:rPr>
              <a:t>/</a:t>
            </a:r>
          </a:p>
        </p:txBody>
      </p:sp>
      <p:pic>
        <p:nvPicPr>
          <p:cNvPr id="12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475" y="1262386"/>
            <a:ext cx="7391051" cy="43531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561123" y="1846385"/>
            <a:ext cx="342895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rgbClr val="00264D"/>
                </a:solidFill>
              </a:rPr>
              <a:t>doi</a:t>
            </a:r>
            <a:r>
              <a:rPr lang="en-US" sz="1800" dirty="0" smtClean="0">
                <a:solidFill>
                  <a:srgbClr val="00264D"/>
                </a:solidFill>
              </a:rPr>
              <a:t>: 10.1093/</a:t>
            </a:r>
            <a:r>
              <a:rPr lang="en-US" sz="1800" dirty="0" err="1" smtClean="0">
                <a:solidFill>
                  <a:srgbClr val="00264D"/>
                </a:solidFill>
              </a:rPr>
              <a:t>eurheartj</a:t>
            </a:r>
            <a:r>
              <a:rPr lang="en-US" sz="1800" dirty="0" smtClean="0">
                <a:solidFill>
                  <a:srgbClr val="00264D"/>
                </a:solidFill>
              </a:rPr>
              <a:t>/ehv443</a:t>
            </a:r>
            <a:endParaRPr lang="en-US" sz="1800" dirty="0">
              <a:solidFill>
                <a:srgbClr val="0026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1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219075" y="179388"/>
            <a:ext cx="8709025" cy="736600"/>
          </a:xfrm>
        </p:spPr>
        <p:txBody>
          <a:bodyPr/>
          <a:lstStyle/>
          <a:p>
            <a:r>
              <a:rPr lang="en-US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Back Up Slides</a:t>
            </a:r>
            <a:endParaRPr lang="en-US" b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cxnSp>
        <p:nvCxnSpPr>
          <p:cNvPr id="25603" name="Straight Connector 8"/>
          <p:cNvCxnSpPr>
            <a:cxnSpLocks noChangeShapeType="1"/>
          </p:cNvCxnSpPr>
          <p:nvPr/>
        </p:nvCxnSpPr>
        <p:spPr bwMode="auto">
          <a:xfrm>
            <a:off x="0" y="1084263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1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11247" y="1769832"/>
            <a:ext cx="4886142" cy="37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CHARISMA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125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1903        162       1943</a:t>
            </a: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PRODIGY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       63         732          69         733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ARCTIC-</a:t>
            </a:r>
            <a:r>
              <a:rPr lang="en-US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Int’n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3          156           4           167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DAPT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59         1805        108       1771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DES-LATE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56         1512         66        1551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PEGASUS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980       14095      578       7067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TOTAL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 1286   20203    987     13232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	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6.4%               7.5%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1" y="72257"/>
            <a:ext cx="8245908" cy="838200"/>
          </a:xfrm>
        </p:spPr>
        <p:txBody>
          <a:bodyPr anchor="ctr" anchorCtr="0"/>
          <a:lstStyle/>
          <a:p>
            <a:r>
              <a:rPr lang="en-US" sz="32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Primary Endpoint – Sensitivity Analyses</a:t>
            </a:r>
            <a:endParaRPr lang="en-US" sz="3200" b="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cxnSp>
        <p:nvCxnSpPr>
          <p:cNvPr id="15363" name="Straight Connector 8"/>
          <p:cNvCxnSpPr>
            <a:cxnSpLocks noChangeShapeType="1"/>
          </p:cNvCxnSpPr>
          <p:nvPr/>
        </p:nvCxnSpPr>
        <p:spPr bwMode="auto">
          <a:xfrm>
            <a:off x="0" y="870801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47557" y="5703001"/>
            <a:ext cx="1244158" cy="48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 dirty="0" smtClean="0">
                <a:solidFill>
                  <a:srgbClr val="FFFF00"/>
                </a:solidFill>
              </a:rPr>
              <a:t>P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= </a:t>
            </a:r>
            <a:r>
              <a:rPr lang="en-US" sz="2000" dirty="0" smtClean="0">
                <a:solidFill>
                  <a:srgbClr val="FFFF00"/>
                </a:solidFill>
              </a:rPr>
              <a:t>0.001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467600" y="2003744"/>
            <a:ext cx="1648351" cy="257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0.77 (0.61 - 0.98)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0.91 (0.65 - 1.28)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0.79 (0.18 - 3.51)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0.52 (0.38 - 0.72)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0.85 (0.60 - 1.21)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0.84 (0.76 - 0.94)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11247" y="1692932"/>
            <a:ext cx="4741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33463" fontAlgn="base">
              <a:spcBef>
                <a:spcPct val="0"/>
              </a:spcBef>
              <a:spcAft>
                <a:spcPct val="0"/>
              </a:spcAft>
            </a:pPr>
            <a:r>
              <a:rPr lang="en-US" sz="1600" u="sng" dirty="0">
                <a:solidFill>
                  <a:srgbClr val="FFFFFF"/>
                </a:solidFill>
              </a:rPr>
              <a:t>Study</a:t>
            </a:r>
            <a:r>
              <a:rPr lang="en-US" sz="1600" dirty="0">
                <a:solidFill>
                  <a:srgbClr val="FFFFFF"/>
                </a:solidFill>
              </a:rPr>
              <a:t>       </a:t>
            </a:r>
            <a:r>
              <a:rPr lang="en-US" sz="1600" dirty="0" smtClean="0">
                <a:solidFill>
                  <a:srgbClr val="FFFFFF"/>
                </a:solidFill>
              </a:rPr>
              <a:t>	     </a:t>
            </a:r>
            <a:r>
              <a:rPr lang="en-US" sz="1600" u="sng" dirty="0" smtClean="0">
                <a:solidFill>
                  <a:srgbClr val="FFFFFF"/>
                </a:solidFill>
              </a:rPr>
              <a:t>Events</a:t>
            </a:r>
            <a:r>
              <a:rPr lang="en-US" sz="1600" dirty="0" smtClean="0">
                <a:solidFill>
                  <a:srgbClr val="FFFFFF"/>
                </a:solidFill>
              </a:rPr>
              <a:t>   </a:t>
            </a:r>
            <a:r>
              <a:rPr lang="en-US" sz="1600" u="sng" dirty="0">
                <a:solidFill>
                  <a:srgbClr val="FFFFFF"/>
                </a:solidFill>
              </a:rPr>
              <a:t>Total</a:t>
            </a:r>
            <a:r>
              <a:rPr lang="en-US" sz="1600" dirty="0">
                <a:solidFill>
                  <a:srgbClr val="FFFFFF"/>
                </a:solidFill>
              </a:rPr>
              <a:t>     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u="sng" dirty="0" smtClean="0">
                <a:solidFill>
                  <a:srgbClr val="FFFFFF"/>
                </a:solidFill>
              </a:rPr>
              <a:t>Events</a:t>
            </a:r>
            <a:r>
              <a:rPr lang="en-US" sz="1600" dirty="0" smtClean="0">
                <a:solidFill>
                  <a:srgbClr val="FFFFFF"/>
                </a:solidFill>
              </a:rPr>
              <a:t>  </a:t>
            </a:r>
            <a:r>
              <a:rPr lang="en-US" sz="1600" u="sng" dirty="0" smtClean="0">
                <a:solidFill>
                  <a:srgbClr val="FFFFFF"/>
                </a:solidFill>
              </a:rPr>
              <a:t>Total</a:t>
            </a:r>
            <a:endParaRPr lang="en-US" sz="1600" u="sng" dirty="0">
              <a:solidFill>
                <a:srgbClr val="FFFFFF"/>
              </a:solidFill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573931" y="946514"/>
            <a:ext cx="757006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	Aspirin				  Risk Ratio</a:t>
            </a:r>
          </a:p>
          <a:p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DAPT		Alone				  (95% CI)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98592" y="5669808"/>
            <a:ext cx="4625544" cy="527192"/>
            <a:chOff x="3698592" y="5437264"/>
            <a:chExt cx="4625544" cy="527192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186335" y="5437264"/>
              <a:ext cx="4048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0.2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   0.5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	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1 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	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   2</a:t>
              </a:r>
              <a:endPara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698592" y="5718235"/>
              <a:ext cx="223796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78D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Extended DAPT Better</a:t>
              </a:r>
              <a:endParaRPr lang="en-US" sz="1600" i="1" dirty="0">
                <a:solidFill>
                  <a:srgbClr val="78D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6297127" y="5700347"/>
              <a:ext cx="20270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Aspirin Alone Better</a:t>
              </a:r>
              <a:endPara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5606139" y="1704279"/>
            <a:ext cx="4491" cy="38862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4185272" y="5600438"/>
            <a:ext cx="3657600" cy="3176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Line 87"/>
          <p:cNvSpPr>
            <a:spLocks noChangeShapeType="1"/>
          </p:cNvSpPr>
          <p:nvPr/>
        </p:nvSpPr>
        <p:spPr bwMode="auto">
          <a:xfrm flipV="1">
            <a:off x="6053368" y="1628529"/>
            <a:ext cx="16871" cy="397764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374150" y="1652053"/>
            <a:ext cx="8354181" cy="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294298" y="3933902"/>
            <a:ext cx="1097280" cy="118871"/>
            <a:chOff x="4744700" y="3933902"/>
            <a:chExt cx="1097280" cy="118871"/>
          </a:xfrm>
          <a:solidFill>
            <a:schemeClr val="tx1"/>
          </a:solidFill>
        </p:grpSpPr>
        <p:sp>
          <p:nvSpPr>
            <p:cNvPr id="29" name="Line 38"/>
            <p:cNvSpPr>
              <a:spLocks noChangeShapeType="1"/>
            </p:cNvSpPr>
            <p:nvPr/>
          </p:nvSpPr>
          <p:spPr bwMode="auto">
            <a:xfrm flipH="1">
              <a:off x="4744700" y="3998043"/>
              <a:ext cx="1097280" cy="1588"/>
            </a:xfrm>
            <a:prstGeom prst="line">
              <a:avLst/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5239589" y="3933902"/>
              <a:ext cx="118871" cy="118871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49451" y="1999931"/>
            <a:ext cx="868680" cy="192024"/>
            <a:chOff x="5149451" y="1999931"/>
            <a:chExt cx="868680" cy="192024"/>
          </a:xfrm>
          <a:solidFill>
            <a:schemeClr val="tx1"/>
          </a:solidFill>
        </p:grpSpPr>
        <p:cxnSp>
          <p:nvCxnSpPr>
            <p:cNvPr id="31" name="Straight Connector 42"/>
            <p:cNvCxnSpPr>
              <a:cxnSpLocks noChangeShapeType="1"/>
            </p:cNvCxnSpPr>
            <p:nvPr/>
          </p:nvCxnSpPr>
          <p:spPr bwMode="auto">
            <a:xfrm>
              <a:off x="5149451" y="2113184"/>
              <a:ext cx="86868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5467024" y="1999931"/>
              <a:ext cx="192024" cy="192024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54577" y="3007888"/>
            <a:ext cx="2834640" cy="73152"/>
            <a:chOff x="5256292" y="2095576"/>
            <a:chExt cx="2352239" cy="73152"/>
          </a:xfrm>
          <a:solidFill>
            <a:schemeClr val="tx1"/>
          </a:solidFill>
        </p:grpSpPr>
        <p:cxnSp>
          <p:nvCxnSpPr>
            <p:cNvPr id="32" name="Straight Connector 51"/>
            <p:cNvCxnSpPr>
              <a:cxnSpLocks noChangeShapeType="1"/>
            </p:cNvCxnSpPr>
            <p:nvPr/>
          </p:nvCxnSpPr>
          <p:spPr bwMode="auto">
            <a:xfrm>
              <a:off x="5256292" y="2140003"/>
              <a:ext cx="2352239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 type="triangle" w="lg" len="lg"/>
              <a:tailEnd type="triangle" w="lg" len="lg"/>
            </a:ln>
          </p:spPr>
        </p:cxnSp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6126063" y="2095576"/>
              <a:ext cx="60703" cy="7315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286810" y="2512779"/>
            <a:ext cx="1188720" cy="118871"/>
            <a:chOff x="4801882" y="3005215"/>
            <a:chExt cx="1188720" cy="118871"/>
          </a:xfrm>
          <a:solidFill>
            <a:schemeClr val="tx1"/>
          </a:solidFill>
        </p:grpSpPr>
        <p:cxnSp>
          <p:nvCxnSpPr>
            <p:cNvPr id="17" name="Straight Connector 42"/>
            <p:cNvCxnSpPr>
              <a:cxnSpLocks noChangeShapeType="1"/>
            </p:cNvCxnSpPr>
            <p:nvPr/>
          </p:nvCxnSpPr>
          <p:spPr bwMode="auto">
            <a:xfrm>
              <a:off x="4801882" y="3073008"/>
              <a:ext cx="118872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5330288" y="3005215"/>
              <a:ext cx="118871" cy="118871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Diamond 9"/>
          <p:cNvSpPr>
            <a:spLocks noChangeArrowheads="1"/>
          </p:cNvSpPr>
          <p:nvPr/>
        </p:nvSpPr>
        <p:spPr bwMode="auto">
          <a:xfrm>
            <a:off x="5264150" y="4800600"/>
            <a:ext cx="685800" cy="35560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678765" y="3425050"/>
            <a:ext cx="640080" cy="137160"/>
            <a:chOff x="5734039" y="3460826"/>
            <a:chExt cx="640080" cy="137160"/>
          </a:xfrm>
          <a:solidFill>
            <a:schemeClr val="tx1"/>
          </a:solidFill>
        </p:grpSpPr>
        <p:cxnSp>
          <p:nvCxnSpPr>
            <p:cNvPr id="11" name="Straight Connector 42"/>
            <p:cNvCxnSpPr>
              <a:cxnSpLocks noChangeShapeType="1"/>
            </p:cNvCxnSpPr>
            <p:nvPr/>
          </p:nvCxnSpPr>
          <p:spPr bwMode="auto">
            <a:xfrm>
              <a:off x="5734039" y="3535073"/>
              <a:ext cx="64008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2" name="Rectangle 35"/>
            <p:cNvSpPr>
              <a:spLocks noChangeArrowheads="1"/>
            </p:cNvSpPr>
            <p:nvPr/>
          </p:nvSpPr>
          <p:spPr bwMode="auto">
            <a:xfrm>
              <a:off x="5981798" y="3460826"/>
              <a:ext cx="137160" cy="137160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490009" y="4283151"/>
            <a:ext cx="457200" cy="338328"/>
            <a:chOff x="5064741" y="4283151"/>
            <a:chExt cx="457200" cy="338328"/>
          </a:xfrm>
          <a:solidFill>
            <a:schemeClr val="tx1"/>
          </a:solidFill>
        </p:grpSpPr>
        <p:sp>
          <p:nvSpPr>
            <p:cNvPr id="41" name="Line 38"/>
            <p:cNvSpPr>
              <a:spLocks noChangeShapeType="1"/>
            </p:cNvSpPr>
            <p:nvPr/>
          </p:nvSpPr>
          <p:spPr bwMode="auto">
            <a:xfrm flipH="1">
              <a:off x="5064741" y="4467943"/>
              <a:ext cx="457200" cy="1588"/>
            </a:xfrm>
            <a:prstGeom prst="line">
              <a:avLst/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5124230" y="4283151"/>
              <a:ext cx="338328" cy="338328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7086600" y="4800600"/>
            <a:ext cx="1977185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0.78 (0.67 - 0.90)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137488" y="6488668"/>
            <a:ext cx="600651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Udell JA, et al.  </a:t>
            </a:r>
            <a:r>
              <a:rPr lang="en-US" sz="17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</a:t>
            </a:r>
            <a:r>
              <a:rPr lang="en-US" sz="17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Heart J 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2015 at </a:t>
            </a:r>
            <a:r>
              <a:rPr lang="en-US" sz="17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eurheartj.oxfordjournals.org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.</a:t>
            </a:r>
            <a:endParaRPr lang="en-US" sz="1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0103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 idx="4294967295"/>
          </p:nvPr>
        </p:nvSpPr>
        <p:spPr>
          <a:xfrm>
            <a:off x="228600" y="200025"/>
            <a:ext cx="8709025" cy="846138"/>
          </a:xfrm>
        </p:spPr>
        <p:txBody>
          <a:bodyPr/>
          <a:lstStyle/>
          <a:p>
            <a:r>
              <a:rPr lang="en-US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Disclosures for Dr. Udell</a:t>
            </a:r>
            <a:endParaRPr lang="en-US" b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cxnSp>
        <p:nvCxnSpPr>
          <p:cNvPr id="7171" name="Straight Connector 8"/>
          <p:cNvCxnSpPr>
            <a:cxnSpLocks noChangeShapeType="1"/>
          </p:cNvCxnSpPr>
          <p:nvPr/>
        </p:nvCxnSpPr>
        <p:spPr bwMode="auto">
          <a:xfrm>
            <a:off x="0" y="1209675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0" name="Content Placeholder 2"/>
          <p:cNvSpPr>
            <a:spLocks/>
          </p:cNvSpPr>
          <p:nvPr/>
        </p:nvSpPr>
        <p:spPr bwMode="auto">
          <a:xfrm>
            <a:off x="150813" y="1470025"/>
            <a:ext cx="8758237" cy="489795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Wingdings" charset="0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There was no funding source for this study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Wingdings" charset="0"/>
              <a:buChar char="§"/>
              <a:defRPr/>
            </a:pPr>
            <a:endParaRPr lang="en-US" sz="24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  <a:cs typeface="Calibri" charset="0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Wingdings" charset="0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Advisory Board: Merck, Novartis, Sanofi Pasteur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Wingdings" charset="0"/>
              <a:buChar char="§"/>
              <a:defRPr/>
            </a:pPr>
            <a:endParaRPr lang="en-US" sz="24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  <a:cs typeface="Calibri" charset="0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Wingdings" charset="0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Research Grants: Support through Women’s College Hospital from Novartis, NYU, Brigham &amp; Women’s Hospital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Wingdings" charset="0"/>
              <a:buChar char="§"/>
              <a:defRPr/>
            </a:pPr>
            <a:endParaRPr lang="en-US" sz="24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  <a:cs typeface="Calibri" charset="0"/>
            </a:endParaRP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Wingdings" charset="0"/>
              <a:buChar char="§"/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This presentation discusses off-label and/or investigational uses of platelet ADP receptor antagonist drugs, including clopidogrel, prasugrel, and ticagrelor</a:t>
            </a:r>
          </a:p>
        </p:txBody>
      </p:sp>
      <p:pic>
        <p:nvPicPr>
          <p:cNvPr id="8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11247" y="1769832"/>
            <a:ext cx="4886142" cy="37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CHARISMA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125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1903        162       1943</a:t>
            </a: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PRODIGY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       63         732          69         733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ARCTIC-</a:t>
            </a:r>
            <a:r>
              <a:rPr lang="en-US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Int’n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3          156           4           167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DAPT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59         1805        108       1771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DES-LATE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56         1512         66        1551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TOTAL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30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6    6108      409     6165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	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5.0%               6.6%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1" y="72257"/>
            <a:ext cx="8245908" cy="838200"/>
          </a:xfrm>
        </p:spPr>
        <p:txBody>
          <a:bodyPr anchor="ctr" anchorCtr="0"/>
          <a:lstStyle/>
          <a:p>
            <a:r>
              <a:rPr lang="en-US" sz="32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Primary Endpoint – </a:t>
            </a:r>
            <a:r>
              <a:rPr lang="en-US" sz="3200" b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Removal of PEGASUS</a:t>
            </a:r>
          </a:p>
        </p:txBody>
      </p:sp>
      <p:cxnSp>
        <p:nvCxnSpPr>
          <p:cNvPr id="15363" name="Straight Connector 8"/>
          <p:cNvCxnSpPr>
            <a:cxnSpLocks noChangeShapeType="1"/>
          </p:cNvCxnSpPr>
          <p:nvPr/>
        </p:nvCxnSpPr>
        <p:spPr bwMode="auto">
          <a:xfrm>
            <a:off x="0" y="870801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47557" y="5703001"/>
            <a:ext cx="1244158" cy="48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 dirty="0" smtClean="0">
                <a:solidFill>
                  <a:srgbClr val="FFFF00"/>
                </a:solidFill>
              </a:rPr>
              <a:t>P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= </a:t>
            </a:r>
            <a:r>
              <a:rPr lang="en-US" sz="2000" dirty="0" smtClean="0">
                <a:solidFill>
                  <a:srgbClr val="FFFF00"/>
                </a:solidFill>
              </a:rPr>
              <a:t>0.006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467600" y="2003744"/>
            <a:ext cx="1648351" cy="257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0.77 (0.61 - 0.98)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0.91 (0.65 - 1.28)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0.79 (0.18 - 3.51)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0.52 (0.38 - 0.72)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0.85 (0.60 - 1.21)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11247" y="1692932"/>
            <a:ext cx="4741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33463" fontAlgn="base">
              <a:spcBef>
                <a:spcPct val="0"/>
              </a:spcBef>
              <a:spcAft>
                <a:spcPct val="0"/>
              </a:spcAft>
            </a:pPr>
            <a:r>
              <a:rPr lang="en-US" sz="1600" u="sng" dirty="0">
                <a:solidFill>
                  <a:srgbClr val="FFFFFF"/>
                </a:solidFill>
              </a:rPr>
              <a:t>Study</a:t>
            </a:r>
            <a:r>
              <a:rPr lang="en-US" sz="1600" dirty="0">
                <a:solidFill>
                  <a:srgbClr val="FFFFFF"/>
                </a:solidFill>
              </a:rPr>
              <a:t>       </a:t>
            </a:r>
            <a:r>
              <a:rPr lang="en-US" sz="1600" dirty="0" smtClean="0">
                <a:solidFill>
                  <a:srgbClr val="FFFFFF"/>
                </a:solidFill>
              </a:rPr>
              <a:t>	     </a:t>
            </a:r>
            <a:r>
              <a:rPr lang="en-US" sz="1600" u="sng" dirty="0" smtClean="0">
                <a:solidFill>
                  <a:srgbClr val="FFFFFF"/>
                </a:solidFill>
              </a:rPr>
              <a:t>Events</a:t>
            </a:r>
            <a:r>
              <a:rPr lang="en-US" sz="1600" dirty="0" smtClean="0">
                <a:solidFill>
                  <a:srgbClr val="FFFFFF"/>
                </a:solidFill>
              </a:rPr>
              <a:t>   </a:t>
            </a:r>
            <a:r>
              <a:rPr lang="en-US" sz="1600" u="sng" dirty="0">
                <a:solidFill>
                  <a:srgbClr val="FFFFFF"/>
                </a:solidFill>
              </a:rPr>
              <a:t>Total</a:t>
            </a:r>
            <a:r>
              <a:rPr lang="en-US" sz="1600" dirty="0">
                <a:solidFill>
                  <a:srgbClr val="FFFFFF"/>
                </a:solidFill>
              </a:rPr>
              <a:t>     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u="sng" dirty="0" smtClean="0">
                <a:solidFill>
                  <a:srgbClr val="FFFFFF"/>
                </a:solidFill>
              </a:rPr>
              <a:t>Events</a:t>
            </a:r>
            <a:r>
              <a:rPr lang="en-US" sz="1600" dirty="0" smtClean="0">
                <a:solidFill>
                  <a:srgbClr val="FFFFFF"/>
                </a:solidFill>
              </a:rPr>
              <a:t>  </a:t>
            </a:r>
            <a:r>
              <a:rPr lang="en-US" sz="1600" u="sng" dirty="0" smtClean="0">
                <a:solidFill>
                  <a:srgbClr val="FFFFFF"/>
                </a:solidFill>
              </a:rPr>
              <a:t>Total</a:t>
            </a:r>
            <a:endParaRPr lang="en-US" sz="1600" u="sng" dirty="0">
              <a:solidFill>
                <a:srgbClr val="FFFFFF"/>
              </a:solidFill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573931" y="946514"/>
            <a:ext cx="757006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	Aspirin				  Risk Ratio</a:t>
            </a:r>
          </a:p>
          <a:p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DAPT		Alone				  (95% CI)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98592" y="5669808"/>
            <a:ext cx="4625544" cy="527192"/>
            <a:chOff x="3698592" y="5437264"/>
            <a:chExt cx="4625544" cy="527192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186335" y="5437264"/>
              <a:ext cx="4048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0.2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   0.5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	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1 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	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   2</a:t>
              </a:r>
              <a:endPara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698592" y="5718235"/>
              <a:ext cx="223796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78D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Extended DAPT Better</a:t>
              </a:r>
              <a:endParaRPr lang="en-US" sz="1600" i="1" dirty="0">
                <a:solidFill>
                  <a:srgbClr val="78D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6297127" y="5700347"/>
              <a:ext cx="20270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Aspirin Alone Better</a:t>
              </a:r>
              <a:endPara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5536555" y="1704279"/>
            <a:ext cx="4491" cy="38862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4185272" y="5600438"/>
            <a:ext cx="3657600" cy="3176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Line 87"/>
          <p:cNvSpPr>
            <a:spLocks noChangeShapeType="1"/>
          </p:cNvSpPr>
          <p:nvPr/>
        </p:nvSpPr>
        <p:spPr bwMode="auto">
          <a:xfrm flipV="1">
            <a:off x="6053368" y="1628529"/>
            <a:ext cx="16871" cy="397764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374150" y="1652053"/>
            <a:ext cx="8354181" cy="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294298" y="3933902"/>
            <a:ext cx="1097280" cy="118871"/>
            <a:chOff x="4744700" y="3933902"/>
            <a:chExt cx="1097280" cy="118871"/>
          </a:xfrm>
          <a:solidFill>
            <a:schemeClr val="tx1"/>
          </a:solidFill>
        </p:grpSpPr>
        <p:sp>
          <p:nvSpPr>
            <p:cNvPr id="29" name="Line 38"/>
            <p:cNvSpPr>
              <a:spLocks noChangeShapeType="1"/>
            </p:cNvSpPr>
            <p:nvPr/>
          </p:nvSpPr>
          <p:spPr bwMode="auto">
            <a:xfrm flipH="1">
              <a:off x="4744700" y="3998043"/>
              <a:ext cx="1097280" cy="1588"/>
            </a:xfrm>
            <a:prstGeom prst="line">
              <a:avLst/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5239589" y="3933902"/>
              <a:ext cx="118871" cy="118871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49451" y="1999931"/>
            <a:ext cx="868680" cy="192024"/>
            <a:chOff x="5149451" y="1999931"/>
            <a:chExt cx="868680" cy="192024"/>
          </a:xfrm>
          <a:solidFill>
            <a:schemeClr val="tx1"/>
          </a:solidFill>
        </p:grpSpPr>
        <p:cxnSp>
          <p:nvCxnSpPr>
            <p:cNvPr id="31" name="Straight Connector 42"/>
            <p:cNvCxnSpPr>
              <a:cxnSpLocks noChangeShapeType="1"/>
            </p:cNvCxnSpPr>
            <p:nvPr/>
          </p:nvCxnSpPr>
          <p:spPr bwMode="auto">
            <a:xfrm>
              <a:off x="5149451" y="2113184"/>
              <a:ext cx="86868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5467024" y="1999931"/>
              <a:ext cx="192024" cy="192024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286810" y="2512779"/>
            <a:ext cx="1188720" cy="118871"/>
            <a:chOff x="4801882" y="3005215"/>
            <a:chExt cx="1188720" cy="118871"/>
          </a:xfrm>
          <a:solidFill>
            <a:schemeClr val="tx1"/>
          </a:solidFill>
        </p:grpSpPr>
        <p:cxnSp>
          <p:nvCxnSpPr>
            <p:cNvPr id="17" name="Straight Connector 42"/>
            <p:cNvCxnSpPr>
              <a:cxnSpLocks noChangeShapeType="1"/>
            </p:cNvCxnSpPr>
            <p:nvPr/>
          </p:nvCxnSpPr>
          <p:spPr bwMode="auto">
            <a:xfrm>
              <a:off x="4801882" y="3073008"/>
              <a:ext cx="118872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5330288" y="3005215"/>
              <a:ext cx="118871" cy="118871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Diamond 9"/>
          <p:cNvSpPr>
            <a:spLocks noChangeArrowheads="1"/>
          </p:cNvSpPr>
          <p:nvPr/>
        </p:nvSpPr>
        <p:spPr bwMode="auto">
          <a:xfrm>
            <a:off x="5194566" y="4800600"/>
            <a:ext cx="685800" cy="35560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678765" y="3425050"/>
            <a:ext cx="640080" cy="137160"/>
            <a:chOff x="5734039" y="3460826"/>
            <a:chExt cx="640080" cy="137160"/>
          </a:xfrm>
          <a:solidFill>
            <a:schemeClr val="tx1"/>
          </a:solidFill>
        </p:grpSpPr>
        <p:cxnSp>
          <p:nvCxnSpPr>
            <p:cNvPr id="11" name="Straight Connector 42"/>
            <p:cNvCxnSpPr>
              <a:cxnSpLocks noChangeShapeType="1"/>
            </p:cNvCxnSpPr>
            <p:nvPr/>
          </p:nvCxnSpPr>
          <p:spPr bwMode="auto">
            <a:xfrm>
              <a:off x="5734039" y="3535073"/>
              <a:ext cx="64008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2" name="Rectangle 35"/>
            <p:cNvSpPr>
              <a:spLocks noChangeArrowheads="1"/>
            </p:cNvSpPr>
            <p:nvPr/>
          </p:nvSpPr>
          <p:spPr bwMode="auto">
            <a:xfrm>
              <a:off x="5981798" y="3460826"/>
              <a:ext cx="137160" cy="137160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7086600" y="4800600"/>
            <a:ext cx="1977185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0.75 (0.61 - 0.92)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554577" y="3007888"/>
            <a:ext cx="2834640" cy="73152"/>
            <a:chOff x="5256292" y="2095576"/>
            <a:chExt cx="2352239" cy="73152"/>
          </a:xfrm>
          <a:solidFill>
            <a:schemeClr val="tx1"/>
          </a:solidFill>
        </p:grpSpPr>
        <p:cxnSp>
          <p:nvCxnSpPr>
            <p:cNvPr id="46" name="Straight Connector 51"/>
            <p:cNvCxnSpPr>
              <a:cxnSpLocks noChangeShapeType="1"/>
            </p:cNvCxnSpPr>
            <p:nvPr/>
          </p:nvCxnSpPr>
          <p:spPr bwMode="auto">
            <a:xfrm>
              <a:off x="5256292" y="2140003"/>
              <a:ext cx="2352239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 type="triangle" w="lg" len="lg"/>
              <a:tailEnd type="triangle" w="lg" len="lg"/>
            </a:ln>
          </p:spPr>
        </p:cxn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6126063" y="2095576"/>
              <a:ext cx="60703" cy="7315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137488" y="6488668"/>
            <a:ext cx="600651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Udell JA, et al.  </a:t>
            </a:r>
            <a:r>
              <a:rPr lang="en-US" sz="17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</a:t>
            </a:r>
            <a:r>
              <a:rPr lang="en-US" sz="17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Heart J 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2015 at </a:t>
            </a:r>
            <a:r>
              <a:rPr lang="en-US" sz="17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eurheartj.oxfordjournals.org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.</a:t>
            </a:r>
            <a:endParaRPr lang="en-US" sz="1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9119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11247" y="1769832"/>
            <a:ext cx="4886142" cy="37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CHARISMA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125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1903        162       1943</a:t>
            </a: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PRODIGY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       63         732          69         733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ARCTIC-</a:t>
            </a:r>
            <a:r>
              <a:rPr lang="en-US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Int’n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3          156           4           167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endParaRPr lang="en-US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DES-LATE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56         1512         66        1551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TOTAL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247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4303      301     4394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	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5.7%               6.9%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1" y="72257"/>
            <a:ext cx="8335278" cy="838200"/>
          </a:xfrm>
        </p:spPr>
        <p:txBody>
          <a:bodyPr anchor="ctr" anchorCtr="0"/>
          <a:lstStyle/>
          <a:p>
            <a:r>
              <a:rPr lang="en-US" sz="29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Primary Endpoint – Removed PEGASUS &amp; DAPT</a:t>
            </a:r>
            <a:endParaRPr lang="en-US" sz="2900" b="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cxnSp>
        <p:nvCxnSpPr>
          <p:cNvPr id="15363" name="Straight Connector 8"/>
          <p:cNvCxnSpPr>
            <a:cxnSpLocks noChangeShapeType="1"/>
          </p:cNvCxnSpPr>
          <p:nvPr/>
        </p:nvCxnSpPr>
        <p:spPr bwMode="auto">
          <a:xfrm>
            <a:off x="0" y="870801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47557" y="5703001"/>
            <a:ext cx="1244158" cy="48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 dirty="0" smtClean="0">
                <a:solidFill>
                  <a:srgbClr val="FFFF00"/>
                </a:solidFill>
              </a:rPr>
              <a:t>P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= </a:t>
            </a:r>
            <a:r>
              <a:rPr lang="en-US" sz="2000" dirty="0" smtClean="0">
                <a:solidFill>
                  <a:srgbClr val="FFFF00"/>
                </a:solidFill>
              </a:rPr>
              <a:t>0.02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467600" y="2003744"/>
            <a:ext cx="1648351" cy="257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0.77 (0.61 - 0.98)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0.91 (0.65 - 1.28)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0.79 (0.18 - 3.51)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0.85 (0.60 - 1.21)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11247" y="1692932"/>
            <a:ext cx="4741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33463" fontAlgn="base">
              <a:spcBef>
                <a:spcPct val="0"/>
              </a:spcBef>
              <a:spcAft>
                <a:spcPct val="0"/>
              </a:spcAft>
            </a:pPr>
            <a:r>
              <a:rPr lang="en-US" sz="1600" u="sng" dirty="0">
                <a:solidFill>
                  <a:srgbClr val="FFFFFF"/>
                </a:solidFill>
              </a:rPr>
              <a:t>Study</a:t>
            </a:r>
            <a:r>
              <a:rPr lang="en-US" sz="1600" dirty="0">
                <a:solidFill>
                  <a:srgbClr val="FFFFFF"/>
                </a:solidFill>
              </a:rPr>
              <a:t>       </a:t>
            </a:r>
            <a:r>
              <a:rPr lang="en-US" sz="1600" dirty="0" smtClean="0">
                <a:solidFill>
                  <a:srgbClr val="FFFFFF"/>
                </a:solidFill>
              </a:rPr>
              <a:t>	     </a:t>
            </a:r>
            <a:r>
              <a:rPr lang="en-US" sz="1600" u="sng" dirty="0" smtClean="0">
                <a:solidFill>
                  <a:srgbClr val="FFFFFF"/>
                </a:solidFill>
              </a:rPr>
              <a:t>Events</a:t>
            </a:r>
            <a:r>
              <a:rPr lang="en-US" sz="1600" dirty="0" smtClean="0">
                <a:solidFill>
                  <a:srgbClr val="FFFFFF"/>
                </a:solidFill>
              </a:rPr>
              <a:t>   </a:t>
            </a:r>
            <a:r>
              <a:rPr lang="en-US" sz="1600" u="sng" dirty="0">
                <a:solidFill>
                  <a:srgbClr val="FFFFFF"/>
                </a:solidFill>
              </a:rPr>
              <a:t>Total</a:t>
            </a:r>
            <a:r>
              <a:rPr lang="en-US" sz="1600" dirty="0">
                <a:solidFill>
                  <a:srgbClr val="FFFFFF"/>
                </a:solidFill>
              </a:rPr>
              <a:t>     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u="sng" dirty="0" smtClean="0">
                <a:solidFill>
                  <a:srgbClr val="FFFFFF"/>
                </a:solidFill>
              </a:rPr>
              <a:t>Events</a:t>
            </a:r>
            <a:r>
              <a:rPr lang="en-US" sz="1600" dirty="0" smtClean="0">
                <a:solidFill>
                  <a:srgbClr val="FFFFFF"/>
                </a:solidFill>
              </a:rPr>
              <a:t>  </a:t>
            </a:r>
            <a:r>
              <a:rPr lang="en-US" sz="1600" u="sng" dirty="0" smtClean="0">
                <a:solidFill>
                  <a:srgbClr val="FFFFFF"/>
                </a:solidFill>
              </a:rPr>
              <a:t>Total</a:t>
            </a:r>
            <a:endParaRPr lang="en-US" sz="1600" u="sng" dirty="0">
              <a:solidFill>
                <a:srgbClr val="FFFFFF"/>
              </a:solidFill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573931" y="946514"/>
            <a:ext cx="757006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	Aspirin				  Risk Ratio</a:t>
            </a:r>
          </a:p>
          <a:p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DAPT		Alone				  (95% CI)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98592" y="5669808"/>
            <a:ext cx="4625544" cy="527192"/>
            <a:chOff x="3698592" y="5437264"/>
            <a:chExt cx="4625544" cy="527192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186335" y="5437264"/>
              <a:ext cx="4048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0.2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   0.5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	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1 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	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   2</a:t>
              </a:r>
              <a:endPara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698592" y="5718235"/>
              <a:ext cx="223796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78D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Extended DAPT Better</a:t>
              </a:r>
              <a:endParaRPr lang="en-US" sz="1600" i="1" dirty="0">
                <a:solidFill>
                  <a:srgbClr val="78D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6297127" y="5700347"/>
              <a:ext cx="20270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Aspirin Alone Better</a:t>
              </a:r>
              <a:endPara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5656806" y="1704279"/>
            <a:ext cx="4491" cy="38862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4185272" y="5600438"/>
            <a:ext cx="3657600" cy="3176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Line 87"/>
          <p:cNvSpPr>
            <a:spLocks noChangeShapeType="1"/>
          </p:cNvSpPr>
          <p:nvPr/>
        </p:nvSpPr>
        <p:spPr bwMode="auto">
          <a:xfrm flipV="1">
            <a:off x="6053368" y="1628529"/>
            <a:ext cx="16871" cy="397764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374150" y="1652053"/>
            <a:ext cx="8354181" cy="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294298" y="3933902"/>
            <a:ext cx="1097280" cy="118871"/>
            <a:chOff x="4744700" y="3933902"/>
            <a:chExt cx="1097280" cy="118871"/>
          </a:xfrm>
          <a:solidFill>
            <a:schemeClr val="tx1"/>
          </a:solidFill>
        </p:grpSpPr>
        <p:sp>
          <p:nvSpPr>
            <p:cNvPr id="29" name="Line 38"/>
            <p:cNvSpPr>
              <a:spLocks noChangeShapeType="1"/>
            </p:cNvSpPr>
            <p:nvPr/>
          </p:nvSpPr>
          <p:spPr bwMode="auto">
            <a:xfrm flipH="1">
              <a:off x="4744700" y="3998043"/>
              <a:ext cx="1097280" cy="1588"/>
            </a:xfrm>
            <a:prstGeom prst="line">
              <a:avLst/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5239589" y="3933902"/>
              <a:ext cx="118871" cy="118871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49451" y="1999931"/>
            <a:ext cx="868680" cy="192024"/>
            <a:chOff x="5149451" y="1999931"/>
            <a:chExt cx="868680" cy="192024"/>
          </a:xfrm>
          <a:solidFill>
            <a:schemeClr val="tx1"/>
          </a:solidFill>
        </p:grpSpPr>
        <p:cxnSp>
          <p:nvCxnSpPr>
            <p:cNvPr id="31" name="Straight Connector 42"/>
            <p:cNvCxnSpPr>
              <a:cxnSpLocks noChangeShapeType="1"/>
            </p:cNvCxnSpPr>
            <p:nvPr/>
          </p:nvCxnSpPr>
          <p:spPr bwMode="auto">
            <a:xfrm>
              <a:off x="5149451" y="2113184"/>
              <a:ext cx="86868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5467024" y="1999931"/>
              <a:ext cx="192024" cy="192024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286810" y="2512779"/>
            <a:ext cx="1188720" cy="118871"/>
            <a:chOff x="4801882" y="3005215"/>
            <a:chExt cx="1188720" cy="118871"/>
          </a:xfrm>
          <a:solidFill>
            <a:schemeClr val="tx1"/>
          </a:solidFill>
        </p:grpSpPr>
        <p:cxnSp>
          <p:nvCxnSpPr>
            <p:cNvPr id="17" name="Straight Connector 42"/>
            <p:cNvCxnSpPr>
              <a:cxnSpLocks noChangeShapeType="1"/>
            </p:cNvCxnSpPr>
            <p:nvPr/>
          </p:nvCxnSpPr>
          <p:spPr bwMode="auto">
            <a:xfrm>
              <a:off x="4801882" y="3073008"/>
              <a:ext cx="118872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5330288" y="3005215"/>
              <a:ext cx="118871" cy="118871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Diamond 9"/>
          <p:cNvSpPr>
            <a:spLocks noChangeArrowheads="1"/>
          </p:cNvSpPr>
          <p:nvPr/>
        </p:nvSpPr>
        <p:spPr bwMode="auto">
          <a:xfrm>
            <a:off x="5314817" y="4800600"/>
            <a:ext cx="685800" cy="35560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7086600" y="4800600"/>
            <a:ext cx="1977185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0.82 (0.70 - 0.97)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554577" y="3007888"/>
            <a:ext cx="2834640" cy="73152"/>
            <a:chOff x="5256292" y="2095576"/>
            <a:chExt cx="2352239" cy="73152"/>
          </a:xfrm>
          <a:solidFill>
            <a:schemeClr val="tx1"/>
          </a:solidFill>
        </p:grpSpPr>
        <p:cxnSp>
          <p:nvCxnSpPr>
            <p:cNvPr id="41" name="Straight Connector 51"/>
            <p:cNvCxnSpPr>
              <a:cxnSpLocks noChangeShapeType="1"/>
            </p:cNvCxnSpPr>
            <p:nvPr/>
          </p:nvCxnSpPr>
          <p:spPr bwMode="auto">
            <a:xfrm>
              <a:off x="5256292" y="2140003"/>
              <a:ext cx="2352239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 type="triangle" w="lg" len="lg"/>
              <a:tailEnd type="triangle" w="lg" len="lg"/>
            </a:ln>
          </p:spPr>
        </p:cxnSp>
        <p:sp>
          <p:nvSpPr>
            <p:cNvPr id="42" name="Rectangle 25"/>
            <p:cNvSpPr>
              <a:spLocks noChangeArrowheads="1"/>
            </p:cNvSpPr>
            <p:nvPr/>
          </p:nvSpPr>
          <p:spPr bwMode="auto">
            <a:xfrm>
              <a:off x="6126063" y="2095576"/>
              <a:ext cx="60703" cy="7315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137488" y="6488668"/>
            <a:ext cx="600651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Udell JA, et al.  </a:t>
            </a:r>
            <a:r>
              <a:rPr lang="en-US" sz="17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</a:t>
            </a:r>
            <a:r>
              <a:rPr lang="en-US" sz="17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Heart J 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2015 at </a:t>
            </a:r>
            <a:r>
              <a:rPr lang="en-US" sz="17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eurheartj.oxfordjournals.org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.</a:t>
            </a:r>
            <a:endParaRPr lang="en-US" sz="1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628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 idx="4294967295"/>
          </p:nvPr>
        </p:nvSpPr>
        <p:spPr>
          <a:xfrm>
            <a:off x="228600" y="200025"/>
            <a:ext cx="8271933" cy="846138"/>
          </a:xfrm>
        </p:spPr>
        <p:txBody>
          <a:bodyPr anchor="ctr" anchorCtr="0"/>
          <a:lstStyle/>
          <a:p>
            <a:r>
              <a:rPr lang="en-US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Duration of DAPT following MI</a:t>
            </a:r>
            <a:endParaRPr lang="en-US" b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cxnSp>
        <p:nvCxnSpPr>
          <p:cNvPr id="7171" name="Straight Connector 8"/>
          <p:cNvCxnSpPr>
            <a:cxnSpLocks noChangeShapeType="1"/>
          </p:cNvCxnSpPr>
          <p:nvPr/>
        </p:nvCxnSpPr>
        <p:spPr bwMode="auto">
          <a:xfrm>
            <a:off x="0" y="1209675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0" name="Content Placeholder 2"/>
          <p:cNvSpPr>
            <a:spLocks/>
          </p:cNvSpPr>
          <p:nvPr/>
        </p:nvSpPr>
        <p:spPr bwMode="auto">
          <a:xfrm>
            <a:off x="286169" y="1470025"/>
            <a:ext cx="8622881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Wingdings" charset="0"/>
              <a:buChar char="§"/>
              <a:defRPr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Recent trials have examined the effect of prolonged dual antiplatelet therapy (DAPT) in a variety of patient populations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Wingdings" charset="0"/>
              <a:buChar char="§"/>
              <a:defRPr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Heterogeneous results regarding benefit and safety, specifically regarding CV and non-CV mortality</a:t>
            </a:r>
          </a:p>
          <a:p>
            <a:pPr marL="342900" indent="-342900">
              <a:lnSpc>
                <a:spcPct val="8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Wingdings" charset="0"/>
              <a:buChar char="§"/>
              <a:defRPr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Do p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atients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with a history of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MI, who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are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at high risk for major adverse CV events with persistent platelet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activation, benefit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more from DAPT versus stable PCI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cs typeface="Calibri" charset="0"/>
              </a:rPr>
              <a:t>patients?</a:t>
            </a:r>
            <a:endParaRPr lang="en-US" sz="3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  <a:cs typeface="Calibri" charset="0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0" y="63341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 dirty="0" smtClean="0">
                <a:latin typeface="Calibri" charset="0"/>
              </a:rPr>
              <a:t>Bhatt DL, et al. JAMA 2010;304:1350-7.</a:t>
            </a:r>
          </a:p>
          <a:p>
            <a:pPr eaLnBrk="1" hangingPunct="1"/>
            <a:r>
              <a:rPr lang="en-US" sz="1400" b="0" dirty="0" err="1" smtClean="0">
                <a:latin typeface="Calibri" charset="0"/>
              </a:rPr>
              <a:t>Jernberg</a:t>
            </a:r>
            <a:r>
              <a:rPr lang="en-US" sz="1400" b="0" dirty="0" smtClean="0">
                <a:latin typeface="Calibri" charset="0"/>
              </a:rPr>
              <a:t> T, et al. EHJ 2015;36:1163-70.</a:t>
            </a:r>
            <a:endParaRPr lang="en-US" sz="1400" b="0" dirty="0">
              <a:latin typeface="Calibri" charset="0"/>
            </a:endParaRPr>
          </a:p>
        </p:txBody>
      </p:sp>
      <p:pic>
        <p:nvPicPr>
          <p:cNvPr id="10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6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1" y="82820"/>
            <a:ext cx="9144000" cy="69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3600" b="0" i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Guideline Recommendations</a:t>
            </a:r>
            <a:endParaRPr lang="en-US" sz="3600" b="0" i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0" y="771990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0" y="5490101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 dirty="0" err="1" smtClean="0">
                <a:latin typeface="Calibri" charset="0"/>
              </a:rPr>
              <a:t>Roffi</a:t>
            </a:r>
            <a:r>
              <a:rPr lang="en-US" sz="1400" b="0" dirty="0" smtClean="0">
                <a:latin typeface="Calibri" charset="0"/>
              </a:rPr>
              <a:t> M, et al. 2015 ESC Guidelines for Management of ACS.  EHJ 2015 (Online Aug 29, 2015).</a:t>
            </a:r>
          </a:p>
          <a:p>
            <a:pPr eaLnBrk="1" hangingPunct="1"/>
            <a:r>
              <a:rPr lang="en-US" sz="1400" b="0" dirty="0" err="1" smtClean="0">
                <a:latin typeface="Calibri" charset="0"/>
              </a:rPr>
              <a:t>Windecker</a:t>
            </a:r>
            <a:r>
              <a:rPr lang="en-US" sz="1400" b="0" dirty="0" smtClean="0">
                <a:latin typeface="Calibri" charset="0"/>
              </a:rPr>
              <a:t> S, et al. 2014 ESC/EACTS Guidelines on Myocardial Revascularization. EHJ 2014;35:3541-619.</a:t>
            </a:r>
          </a:p>
          <a:p>
            <a:pPr eaLnBrk="1" hangingPunct="1"/>
            <a:r>
              <a:rPr lang="en-US" sz="1400" b="0" dirty="0" smtClean="0">
                <a:latin typeface="Calibri" charset="0"/>
              </a:rPr>
              <a:t>Amsterdam EA, et al. 2014 AHA/ACC Guideline for Management of NSTE-ACS. JACC 2014;64:e139-228.</a:t>
            </a:r>
          </a:p>
          <a:p>
            <a:pPr eaLnBrk="1" hangingPunct="1"/>
            <a:r>
              <a:rPr lang="en-US" sz="1400" b="0" dirty="0" err="1" smtClean="0">
                <a:latin typeface="Calibri" charset="0"/>
              </a:rPr>
              <a:t>Montalescot</a:t>
            </a:r>
            <a:r>
              <a:rPr lang="en-US" sz="1400" b="0" dirty="0" smtClean="0">
                <a:latin typeface="Calibri" charset="0"/>
              </a:rPr>
              <a:t> G, et al. 2013 ESC Guidelines on Management of Stable CAD. EHJ 2013;34:2949-3003.</a:t>
            </a:r>
          </a:p>
          <a:p>
            <a:pPr eaLnBrk="1" hangingPunct="1"/>
            <a:r>
              <a:rPr lang="en-US" sz="1400" b="0" dirty="0" smtClean="0">
                <a:latin typeface="Calibri" charset="0"/>
              </a:rPr>
              <a:t>Levine GN, et al. 2011 ACCF/AHA/SCAI Guidelines for PCI.  JACC 2011;58:e44-122. </a:t>
            </a:r>
          </a:p>
          <a:p>
            <a:pPr eaLnBrk="1" hangingPunct="1"/>
            <a:r>
              <a:rPr lang="en-US" sz="1400" b="0" dirty="0" smtClean="0">
                <a:latin typeface="Calibri" charset="0"/>
              </a:rPr>
              <a:t>Smith SC </a:t>
            </a:r>
            <a:r>
              <a:rPr lang="en-US" sz="1400" b="0" dirty="0" err="1" smtClean="0">
                <a:latin typeface="Calibri" charset="0"/>
              </a:rPr>
              <a:t>Jr</a:t>
            </a:r>
            <a:r>
              <a:rPr lang="en-US" sz="1400" b="0" dirty="0" smtClean="0">
                <a:latin typeface="Calibri" charset="0"/>
              </a:rPr>
              <a:t>, et al. 2011 AHA/ACCF Secondary Prevention Guidelines.  JACC 2011;58:2342-46.</a:t>
            </a:r>
            <a:endParaRPr lang="en-US" sz="1400" b="0" dirty="0">
              <a:latin typeface="Calibri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62893"/>
              </p:ext>
            </p:extLst>
          </p:nvPr>
        </p:nvGraphicFramePr>
        <p:xfrm>
          <a:off x="212651" y="874377"/>
          <a:ext cx="8715059" cy="45770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23086"/>
                <a:gridCol w="2640191"/>
                <a:gridCol w="32517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ESC Guidelines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ACCF/AHA/SCAI</a:t>
                      </a:r>
                      <a:r>
                        <a:rPr lang="en-US" baseline="0" dirty="0" smtClean="0"/>
                        <a:t> Guidelines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Acute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Coronary Syndrome 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(BMS or DES)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Maximum of 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12 months 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(Class I-A)</a:t>
                      </a:r>
                    </a:p>
                    <a:p>
                      <a:endParaRPr lang="en-US" b="1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Longer durations may be considered 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(Class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IIb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-A)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At least 12 months </a:t>
                      </a: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(Class I-B)</a:t>
                      </a:r>
                    </a:p>
                    <a:p>
                      <a:endParaRPr lang="en-US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Longer durations may be considered in </a:t>
                      </a:r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pts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w/ DES (Class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IIb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-C)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Stable Ischemia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dirty="0" smtClean="0"/>
                        <a:t>BMS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least 1 month</a:t>
                      </a:r>
                    </a:p>
                    <a:p>
                      <a:r>
                        <a:rPr lang="en-US" dirty="0" smtClean="0"/>
                        <a:t>(Class I-A)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least 1 month,</a:t>
                      </a:r>
                      <a:r>
                        <a:rPr lang="en-US" baseline="0" dirty="0" smtClean="0"/>
                        <a:t> ideally up to 12 months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(Class I-B)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Stable Ischemia and DES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months</a:t>
                      </a:r>
                    </a:p>
                    <a:p>
                      <a:r>
                        <a:rPr lang="en-US" dirty="0" smtClean="0"/>
                        <a:t>(Class I-B)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least 12 months </a:t>
                      </a:r>
                    </a:p>
                    <a:p>
                      <a:r>
                        <a:rPr lang="en-US" dirty="0" smtClean="0"/>
                        <a:t>(Class I-B)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Secondary Prevention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Selected patients at high ischemic risk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May be considered</a:t>
                      </a: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(Class </a:t>
                      </a:r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IIb</a:t>
                      </a: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-B)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pic>
        <p:nvPicPr>
          <p:cNvPr id="12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209550" y="195263"/>
            <a:ext cx="8709025" cy="736600"/>
          </a:xfrm>
        </p:spPr>
        <p:txBody>
          <a:bodyPr anchor="ctr" anchorCtr="0"/>
          <a:lstStyle/>
          <a:p>
            <a:r>
              <a:rPr lang="en-US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Objective / Hypothesis</a:t>
            </a:r>
            <a:endParaRPr lang="en-US" b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cxnSp>
        <p:nvCxnSpPr>
          <p:cNvPr id="9219" name="Straight Connector 8"/>
          <p:cNvCxnSpPr>
            <a:cxnSpLocks noChangeShapeType="1"/>
          </p:cNvCxnSpPr>
          <p:nvPr/>
        </p:nvCxnSpPr>
        <p:spPr bwMode="auto">
          <a:xfrm>
            <a:off x="0" y="1209675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2" name="Content Placeholder 1"/>
          <p:cNvSpPr>
            <a:spLocks noGrp="1"/>
          </p:cNvSpPr>
          <p:nvPr>
            <p:ph idx="1"/>
          </p:nvPr>
        </p:nvSpPr>
        <p:spPr>
          <a:xfrm>
            <a:off x="206375" y="1265238"/>
            <a:ext cx="8632825" cy="5019675"/>
          </a:xfrm>
        </p:spPr>
        <p:txBody>
          <a:bodyPr/>
          <a:lstStyle/>
          <a:p>
            <a:pPr>
              <a:buSzPct val="100000"/>
              <a:buFont typeface="Wingdings" charset="0"/>
              <a:buChar char="§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Need for definitive longer-term data on the CV benefit and safety of extended DAPT beyond one year for secondary prevention in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patients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following an MI</a:t>
            </a:r>
          </a:p>
          <a:p>
            <a:pPr>
              <a:buSzPct val="100000"/>
              <a:buFont typeface="Wingdings" charset="0"/>
              <a:buChar char="§"/>
              <a:defRPr/>
            </a:pP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  <a:p>
            <a:pPr>
              <a:buSzPct val="100000"/>
              <a:buFont typeface="Wingdings" charset="0"/>
              <a:buChar char="§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We evaluated with a meta-analysis of RCTs whether long-term DAPT reduces CV risk compared with aspirin alone in patients with a history of previous MI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</p:txBody>
      </p:sp>
      <p:pic>
        <p:nvPicPr>
          <p:cNvPr id="8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37488" y="6488668"/>
            <a:ext cx="600651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Udell JA, et al.  </a:t>
            </a:r>
            <a:r>
              <a:rPr lang="en-US" sz="17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</a:t>
            </a:r>
            <a:r>
              <a:rPr lang="en-US" sz="17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Heart J 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2015 at </a:t>
            </a:r>
            <a:r>
              <a:rPr lang="en-US" sz="17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eurheartj.oxfordjournals.org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.</a:t>
            </a:r>
            <a:endParaRPr lang="en-US" sz="1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 idx="4294967295"/>
          </p:nvPr>
        </p:nvSpPr>
        <p:spPr>
          <a:xfrm>
            <a:off x="209550" y="246063"/>
            <a:ext cx="8709025" cy="606425"/>
          </a:xfrm>
        </p:spPr>
        <p:txBody>
          <a:bodyPr anchor="ctr" anchorCtr="0"/>
          <a:lstStyle/>
          <a:p>
            <a:r>
              <a:rPr lang="en-US" b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Methods</a:t>
            </a:r>
          </a:p>
        </p:txBody>
      </p:sp>
      <p:cxnSp>
        <p:nvCxnSpPr>
          <p:cNvPr id="11267" name="Straight Connector 8"/>
          <p:cNvCxnSpPr>
            <a:cxnSpLocks noChangeShapeType="1"/>
          </p:cNvCxnSpPr>
          <p:nvPr/>
        </p:nvCxnSpPr>
        <p:spPr bwMode="auto">
          <a:xfrm>
            <a:off x="0" y="922584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0" name="Text Box 2542"/>
          <p:cNvSpPr>
            <a:spLocks noGrp="1" noChangeArrowheads="1"/>
          </p:cNvSpPr>
          <p:nvPr>
            <p:ph idx="4294967295"/>
          </p:nvPr>
        </p:nvSpPr>
        <p:spPr>
          <a:xfrm>
            <a:off x="0" y="1092950"/>
            <a:ext cx="9144000" cy="4623711"/>
          </a:xfrm>
        </p:spPr>
        <p:txBody>
          <a:bodyPr wrap="square" lIns="137038" tIns="68521" rIns="137038" bIns="68521">
            <a:spAutoFit/>
          </a:bodyPr>
          <a:lstStyle/>
          <a:p>
            <a:pPr defTabSz="1166813">
              <a:lnSpc>
                <a:spcPct val="80000"/>
              </a:lnSpc>
              <a:spcBef>
                <a:spcPts val="2400"/>
              </a:spcBef>
              <a:buSzPct val="100000"/>
              <a:buFont typeface="Wingdings" charset="0"/>
              <a:buChar char="§"/>
              <a:defRPr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Systematic review and random-effects meta-analysis of RCTs that compared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&gt;1 y of DAPT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with </a:t>
            </a:r>
            <a:r>
              <a:rPr lang="en-US" sz="3200" dirty="0" smtClean="0">
                <a:solidFill>
                  <a:srgbClr val="2CFF2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aspirin alone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in patients that presented with, or had a history of, a prior MI 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PROSPERO 2015:CRD42015019657</a:t>
            </a:r>
          </a:p>
          <a:p>
            <a:pPr defTabSz="1166813">
              <a:lnSpc>
                <a:spcPct val="80000"/>
              </a:lnSpc>
              <a:spcBef>
                <a:spcPts val="2400"/>
              </a:spcBef>
              <a:buSzPct val="100000"/>
              <a:buFont typeface="Wingdings" charset="0"/>
              <a:buChar char="§"/>
              <a:defRPr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Investigators of eligible trials were contacted to provide relevant unpublished data; CV endpoints underwent blinded adjudication</a:t>
            </a:r>
          </a:p>
          <a:p>
            <a:pPr defTabSz="1166813">
              <a:lnSpc>
                <a:spcPct val="80000"/>
              </a:lnSpc>
              <a:spcBef>
                <a:spcPts val="2400"/>
              </a:spcBef>
              <a:buSzPct val="100000"/>
              <a:buFont typeface="Wingdings" charset="0"/>
              <a:buChar char="§"/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Primary Endpoint: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CV death, MI, or stroke (MACE)</a:t>
            </a:r>
          </a:p>
          <a:p>
            <a:pPr defTabSz="1166813">
              <a:lnSpc>
                <a:spcPct val="80000"/>
              </a:lnSpc>
              <a:spcBef>
                <a:spcPts val="2400"/>
              </a:spcBef>
              <a:buSzPct val="100000"/>
              <a:buFont typeface="Wingdings" charset="0"/>
              <a:buChar char="§"/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Secondary Endpoints:</a:t>
            </a:r>
          </a:p>
        </p:txBody>
      </p:sp>
      <p:sp>
        <p:nvSpPr>
          <p:cNvPr id="15" name="Text Box 2542"/>
          <p:cNvSpPr txBox="1">
            <a:spLocks noChangeArrowheads="1"/>
          </p:cNvSpPr>
          <p:nvPr/>
        </p:nvSpPr>
        <p:spPr bwMode="auto">
          <a:xfrm>
            <a:off x="456067" y="5575082"/>
            <a:ext cx="8687933" cy="183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68521" rIns="457200" bIns="68521" numCol="3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 2" charset="0"/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pitchFamily="92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pitchFamily="9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pitchFamily="9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pitchFamily="9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9pPr>
          </a:lstStyle>
          <a:p>
            <a:pPr defTabSz="1166813">
              <a:lnSpc>
                <a:spcPct val="90000"/>
              </a:lnSpc>
              <a:spcBef>
                <a:spcPts val="0"/>
              </a:spcBef>
              <a:buSzPct val="100000"/>
              <a:buFont typeface="Wingdings" charset="0"/>
              <a:buChar char="§"/>
              <a:defRPr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CV death</a:t>
            </a:r>
          </a:p>
          <a:p>
            <a:pPr defTabSz="1166813">
              <a:lnSpc>
                <a:spcPct val="90000"/>
              </a:lnSpc>
              <a:spcBef>
                <a:spcPts val="0"/>
              </a:spcBef>
              <a:buSzPct val="100000"/>
              <a:buFont typeface="Wingdings" charset="0"/>
              <a:buChar char="§"/>
              <a:defRPr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MI</a:t>
            </a:r>
          </a:p>
          <a:p>
            <a:pPr defTabSz="1166813">
              <a:lnSpc>
                <a:spcPct val="90000"/>
              </a:lnSpc>
              <a:spcBef>
                <a:spcPts val="0"/>
              </a:spcBef>
              <a:buSzPct val="100000"/>
              <a:buFont typeface="Wingdings" charset="0"/>
              <a:buChar char="§"/>
              <a:defRPr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Stroke</a:t>
            </a:r>
          </a:p>
          <a:p>
            <a:pPr defTabSz="1166813">
              <a:lnSpc>
                <a:spcPct val="90000"/>
              </a:lnSpc>
              <a:spcBef>
                <a:spcPts val="0"/>
              </a:spcBef>
              <a:buSzPct val="100000"/>
              <a:buFont typeface="Wingdings" charset="0"/>
              <a:buChar char="§"/>
              <a:defRPr/>
            </a:pP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</a:endParaRPr>
          </a:p>
          <a:p>
            <a:pPr defTabSz="1166813">
              <a:lnSpc>
                <a:spcPct val="90000"/>
              </a:lnSpc>
              <a:spcBef>
                <a:spcPts val="0"/>
              </a:spcBef>
              <a:buSzPct val="100000"/>
              <a:buFont typeface="Wingdings" charset="0"/>
              <a:buChar char="§"/>
              <a:defRPr/>
            </a:pPr>
            <a:endParaRPr lang="en-US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</a:endParaRPr>
          </a:p>
          <a:p>
            <a:pPr defTabSz="1166813">
              <a:lnSpc>
                <a:spcPct val="90000"/>
              </a:lnSpc>
              <a:spcBef>
                <a:spcPts val="0"/>
              </a:spcBef>
              <a:buSzPct val="100000"/>
              <a:buFont typeface="Wingdings" charset="0"/>
              <a:buChar char="§"/>
              <a:defRPr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Non-CV death</a:t>
            </a:r>
          </a:p>
          <a:p>
            <a:pPr defTabSz="1166813">
              <a:lnSpc>
                <a:spcPct val="90000"/>
              </a:lnSpc>
              <a:spcBef>
                <a:spcPts val="0"/>
              </a:spcBef>
              <a:buSzPct val="100000"/>
              <a:buFont typeface="Wingdings" charset="0"/>
              <a:buChar char="§"/>
              <a:defRPr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All-cause mortality</a:t>
            </a:r>
          </a:p>
          <a:p>
            <a:pPr defTabSz="1166813">
              <a:lnSpc>
                <a:spcPct val="90000"/>
              </a:lnSpc>
              <a:spcBef>
                <a:spcPts val="0"/>
              </a:spcBef>
              <a:buSzPct val="100000"/>
              <a:buFont typeface="Wingdings" charset="0"/>
              <a:buChar char="§"/>
              <a:defRPr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Major bleeding</a:t>
            </a:r>
          </a:p>
          <a:p>
            <a:pPr defTabSz="1166813">
              <a:lnSpc>
                <a:spcPct val="90000"/>
              </a:lnSpc>
              <a:spcBef>
                <a:spcPts val="0"/>
              </a:spcBef>
              <a:buSzPct val="100000"/>
              <a:buFont typeface="Wingdings" charset="0"/>
              <a:buChar char="§"/>
              <a:defRPr/>
            </a:pPr>
            <a:endParaRPr lang="en-US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</a:endParaRPr>
          </a:p>
          <a:p>
            <a:pPr defTabSz="1166813">
              <a:lnSpc>
                <a:spcPct val="90000"/>
              </a:lnSpc>
              <a:spcBef>
                <a:spcPts val="0"/>
              </a:spcBef>
              <a:buSzPct val="100000"/>
              <a:buFont typeface="Wingdings" charset="0"/>
              <a:buChar char="§"/>
              <a:defRPr/>
            </a:pP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charset="0"/>
            </a:endParaRPr>
          </a:p>
          <a:p>
            <a:pPr defTabSz="1166813">
              <a:lnSpc>
                <a:spcPct val="90000"/>
              </a:lnSpc>
              <a:spcBef>
                <a:spcPts val="0"/>
              </a:spcBef>
              <a:buSzPct val="100000"/>
              <a:buFont typeface="Wingdings" charset="0"/>
              <a:buChar char="§"/>
              <a:defRPr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Stent thrombosis</a:t>
            </a:r>
          </a:p>
        </p:txBody>
      </p:sp>
      <p:pic>
        <p:nvPicPr>
          <p:cNvPr id="9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74691"/>
              </p:ext>
            </p:extLst>
          </p:nvPr>
        </p:nvGraphicFramePr>
        <p:xfrm>
          <a:off x="76200" y="982132"/>
          <a:ext cx="8981426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833"/>
                <a:gridCol w="2044017"/>
                <a:gridCol w="821950"/>
                <a:gridCol w="945484"/>
                <a:gridCol w="1171183"/>
                <a:gridCol w="976820"/>
                <a:gridCol w="15191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Trial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Subgroup /Population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 (months)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MACE Events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Bleeding EP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CHARISMA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Stable prior MI (mean 24 mo.)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3846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Clopi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28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287</a:t>
                      </a:r>
                      <a:endParaRPr lang="en-US" sz="1800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GUSTO mod/severe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PRODIGY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PCI for ACS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1465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Clopi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6 vs. 24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132</a:t>
                      </a:r>
                      <a:endParaRPr lang="en-US" sz="1800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TIMI major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ARCTIC-Interruption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PCI for ACS (excluded STEMI)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323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Clopi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or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Pras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12 vs.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24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7</a:t>
                      </a:r>
                      <a:endParaRPr lang="en-US" sz="1800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STEEPLE major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DAPT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PCI for MI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3576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Clopi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or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Pras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12 vs. 30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167</a:t>
                      </a:r>
                      <a:endParaRPr lang="en-US" sz="1800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GUSTO mod/severe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DES-LATE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PCI for ACS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3063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Clopi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12 vs. 24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122</a:t>
                      </a:r>
                      <a:endParaRPr lang="en-US" sz="1800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TIMI major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PEGASUS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TIMI-54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Stable prior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MI (median 20 mo.)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21162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Ticag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33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1558</a:t>
                      </a:r>
                      <a:endParaRPr lang="en-US" sz="1800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TIMI major</a:t>
                      </a:r>
                      <a:endParaRPr lang="en-US" b="0" dirty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33435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2273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13361" name="TextBox 1"/>
          <p:cNvSpPr txBox="1">
            <a:spLocks noChangeArrowheads="1"/>
          </p:cNvSpPr>
          <p:nvPr/>
        </p:nvSpPr>
        <p:spPr bwMode="auto">
          <a:xfrm>
            <a:off x="10853738" y="4256088"/>
            <a:ext cx="1841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76200" y="76200"/>
            <a:ext cx="809750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30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Trials Evaluating Prolonged DAPT following MI</a:t>
            </a:r>
            <a:endParaRPr lang="en-US" sz="3000" b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cxnSp>
        <p:nvCxnSpPr>
          <p:cNvPr id="11" name="Straight Connector 8"/>
          <p:cNvCxnSpPr>
            <a:cxnSpLocks noChangeShapeType="1"/>
          </p:cNvCxnSpPr>
          <p:nvPr/>
        </p:nvCxnSpPr>
        <p:spPr bwMode="auto">
          <a:xfrm>
            <a:off x="0" y="838982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0" y="6477000"/>
            <a:ext cx="807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 dirty="0" smtClean="0">
                <a:latin typeface="Calibri" charset="0"/>
              </a:rPr>
              <a:t>Abbreviations: </a:t>
            </a:r>
            <a:r>
              <a:rPr lang="en-US" sz="1400" b="0" dirty="0" err="1" smtClean="0">
                <a:latin typeface="Calibri" charset="0"/>
              </a:rPr>
              <a:t>Clopi</a:t>
            </a:r>
            <a:r>
              <a:rPr lang="en-US" sz="1400" b="0" dirty="0" smtClean="0">
                <a:latin typeface="Calibri" charset="0"/>
              </a:rPr>
              <a:t>: clopidogrel; </a:t>
            </a:r>
            <a:r>
              <a:rPr lang="en-US" sz="1400" b="0" dirty="0" err="1" smtClean="0">
                <a:latin typeface="Calibri" charset="0"/>
              </a:rPr>
              <a:t>Pras</a:t>
            </a:r>
            <a:r>
              <a:rPr lang="en-US" sz="1400" b="0" dirty="0">
                <a:latin typeface="Calibri" charset="0"/>
              </a:rPr>
              <a:t>:</a:t>
            </a:r>
            <a:r>
              <a:rPr lang="en-US" sz="1400" b="0" dirty="0" smtClean="0">
                <a:latin typeface="Calibri" charset="0"/>
              </a:rPr>
              <a:t> prasugrel; </a:t>
            </a:r>
            <a:r>
              <a:rPr lang="en-US" sz="1400" b="0" dirty="0" err="1" smtClean="0">
                <a:latin typeface="Calibri" charset="0"/>
              </a:rPr>
              <a:t>Ticag</a:t>
            </a:r>
            <a:r>
              <a:rPr lang="en-US" sz="1400" b="0" dirty="0" smtClean="0">
                <a:latin typeface="Calibri" charset="0"/>
              </a:rPr>
              <a:t>: ticagrelor</a:t>
            </a:r>
            <a:endParaRPr lang="en-US" sz="1400" b="0" dirty="0">
              <a:latin typeface="Calibri" charset="0"/>
            </a:endParaRPr>
          </a:p>
        </p:txBody>
      </p:sp>
      <p:pic>
        <p:nvPicPr>
          <p:cNvPr id="8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06169"/>
              </p:ext>
            </p:extLst>
          </p:nvPr>
        </p:nvGraphicFramePr>
        <p:xfrm>
          <a:off x="1676400" y="849332"/>
          <a:ext cx="5783381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0862"/>
                <a:gridCol w="2502519"/>
              </a:tblGrid>
              <a:tr h="3877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Characteristic</a:t>
                      </a:r>
                      <a:endParaRPr lang="en-US" sz="2000" b="1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Overall (N = 33435)</a:t>
                      </a:r>
                      <a:endParaRPr lang="en-US" sz="2000" dirty="0"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3877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Age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64 </a:t>
                      </a:r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yr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877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Weight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81 kg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877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Female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24%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877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Index MI	STEMI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49%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877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		NSTEMI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39%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877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		UA</a:t>
                      </a:r>
                      <a:endParaRPr lang="en-US" sz="2000" b="1" dirty="0">
                        <a:solidFill>
                          <a:srgbClr val="FFFF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7%</a:t>
                      </a:r>
                      <a:endParaRPr lang="en-US" sz="2000" b="1" dirty="0">
                        <a:solidFill>
                          <a:srgbClr val="FFFF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877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Time from MI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18 months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877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Prior PCI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84%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877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Diabetes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30%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877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Current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S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moker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21%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877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CKD or eGFR &lt;60 mL/min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19%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87721"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Prior Stroke/TIA</a:t>
                      </a:r>
                      <a:endParaRPr lang="en-US" sz="2000" b="1" dirty="0">
                        <a:solidFill>
                          <a:srgbClr val="FFFF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3%</a:t>
                      </a:r>
                      <a:endParaRPr lang="en-US" sz="2000" b="1" dirty="0">
                        <a:solidFill>
                          <a:srgbClr val="FFFF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8772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Prior CABG</a:t>
                      </a:r>
                      <a:endParaRPr lang="en-US" sz="2000" b="1" dirty="0">
                        <a:solidFill>
                          <a:srgbClr val="FFFF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7%</a:t>
                      </a:r>
                      <a:endParaRPr lang="en-US" sz="2000" b="1" dirty="0">
                        <a:solidFill>
                          <a:srgbClr val="FFFF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87721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Hx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of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Additional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MI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16%</a:t>
                      </a:r>
                      <a:endParaRPr lang="en-US" sz="2000" b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361" name="TextBox 1"/>
          <p:cNvSpPr txBox="1">
            <a:spLocks noChangeArrowheads="1"/>
          </p:cNvSpPr>
          <p:nvPr/>
        </p:nvSpPr>
        <p:spPr bwMode="auto">
          <a:xfrm>
            <a:off x="10853738" y="4256088"/>
            <a:ext cx="1841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76200" y="76200"/>
            <a:ext cx="8991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sz="3200" b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Baseline Characteristics</a:t>
            </a:r>
            <a:endParaRPr lang="en-US" sz="3200" b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cxnSp>
        <p:nvCxnSpPr>
          <p:cNvPr id="11" name="Straight Connector 8"/>
          <p:cNvCxnSpPr>
            <a:cxnSpLocks noChangeShapeType="1"/>
          </p:cNvCxnSpPr>
          <p:nvPr/>
        </p:nvCxnSpPr>
        <p:spPr bwMode="auto">
          <a:xfrm>
            <a:off x="35772" y="750895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3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11247" y="1769832"/>
            <a:ext cx="4886142" cy="376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CHARISMA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125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1903        162       1943</a:t>
            </a: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PRODIGY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       63         732          69         733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ARCTIC-</a:t>
            </a:r>
            <a:r>
              <a:rPr lang="en-US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Int’n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3          156           4           167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DAPT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59         1805        108       1771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DES-LATE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56         1512         66        1551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>
              <a:lnSpc>
                <a:spcPct val="95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PEGASUS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980       14095      578       7067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TOTAL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 1286   20203    987     13232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defTabSz="10334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	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   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6.4%               7.5%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1" y="72257"/>
            <a:ext cx="8245908" cy="838200"/>
          </a:xfrm>
        </p:spPr>
        <p:txBody>
          <a:bodyPr anchor="ctr" anchorCtr="0"/>
          <a:lstStyle/>
          <a:p>
            <a:r>
              <a:rPr lang="en-US" sz="32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Primary Endpoint – CV Death, MI, or Stroke</a:t>
            </a:r>
            <a:endParaRPr lang="en-US" sz="3200" b="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cxnSp>
        <p:nvCxnSpPr>
          <p:cNvPr id="15363" name="Straight Connector 8"/>
          <p:cNvCxnSpPr>
            <a:cxnSpLocks noChangeShapeType="1"/>
          </p:cNvCxnSpPr>
          <p:nvPr/>
        </p:nvCxnSpPr>
        <p:spPr bwMode="auto">
          <a:xfrm>
            <a:off x="0" y="870801"/>
            <a:ext cx="9144000" cy="15875"/>
          </a:xfrm>
          <a:prstGeom prst="line">
            <a:avLst/>
          </a:prstGeom>
          <a:noFill/>
          <a:ln w="38100">
            <a:solidFill>
              <a:srgbClr val="CCCCD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47557" y="5703001"/>
            <a:ext cx="1244158" cy="48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 dirty="0" smtClean="0">
                <a:solidFill>
                  <a:srgbClr val="FFFF00"/>
                </a:solidFill>
              </a:rPr>
              <a:t>P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= </a:t>
            </a:r>
            <a:r>
              <a:rPr lang="en-US" sz="2000" dirty="0" smtClean="0">
                <a:solidFill>
                  <a:srgbClr val="FFFF00"/>
                </a:solidFill>
              </a:rPr>
              <a:t>0.001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467600" y="2003744"/>
            <a:ext cx="1648351" cy="257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0.77 (0.61 - 0.98)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0.91 (0.65 - 1.28)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0.79 (0.18 - 3.51)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0.52 (0.38 - 0.72)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0.85 (0.60 - 1.21)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0.84 (0.76 - 0.94)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11247" y="1692932"/>
            <a:ext cx="4741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33463" fontAlgn="base">
              <a:spcBef>
                <a:spcPct val="0"/>
              </a:spcBef>
              <a:spcAft>
                <a:spcPct val="0"/>
              </a:spcAft>
            </a:pPr>
            <a:r>
              <a:rPr lang="en-US" sz="1600" u="sng" dirty="0">
                <a:solidFill>
                  <a:srgbClr val="FFFFFF"/>
                </a:solidFill>
              </a:rPr>
              <a:t>Study</a:t>
            </a:r>
            <a:r>
              <a:rPr lang="en-US" sz="1600" dirty="0">
                <a:solidFill>
                  <a:srgbClr val="FFFFFF"/>
                </a:solidFill>
              </a:rPr>
              <a:t>       </a:t>
            </a:r>
            <a:r>
              <a:rPr lang="en-US" sz="1600" dirty="0" smtClean="0">
                <a:solidFill>
                  <a:srgbClr val="FFFFFF"/>
                </a:solidFill>
              </a:rPr>
              <a:t>	     </a:t>
            </a:r>
            <a:r>
              <a:rPr lang="en-US" sz="1600" u="sng" dirty="0" smtClean="0">
                <a:solidFill>
                  <a:srgbClr val="FFFFFF"/>
                </a:solidFill>
              </a:rPr>
              <a:t>Events</a:t>
            </a:r>
            <a:r>
              <a:rPr lang="en-US" sz="1600" dirty="0" smtClean="0">
                <a:solidFill>
                  <a:srgbClr val="FFFFFF"/>
                </a:solidFill>
              </a:rPr>
              <a:t>   </a:t>
            </a:r>
            <a:r>
              <a:rPr lang="en-US" sz="1600" u="sng" dirty="0">
                <a:solidFill>
                  <a:srgbClr val="FFFFFF"/>
                </a:solidFill>
              </a:rPr>
              <a:t>Total</a:t>
            </a:r>
            <a:r>
              <a:rPr lang="en-US" sz="1600" dirty="0">
                <a:solidFill>
                  <a:srgbClr val="FFFFFF"/>
                </a:solidFill>
              </a:rPr>
              <a:t>     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u="sng" dirty="0" smtClean="0">
                <a:solidFill>
                  <a:srgbClr val="FFFFFF"/>
                </a:solidFill>
              </a:rPr>
              <a:t>Events</a:t>
            </a:r>
            <a:r>
              <a:rPr lang="en-US" sz="1600" dirty="0" smtClean="0">
                <a:solidFill>
                  <a:srgbClr val="FFFFFF"/>
                </a:solidFill>
              </a:rPr>
              <a:t>  </a:t>
            </a:r>
            <a:r>
              <a:rPr lang="en-US" sz="1600" u="sng" dirty="0" smtClean="0">
                <a:solidFill>
                  <a:srgbClr val="FFFFFF"/>
                </a:solidFill>
              </a:rPr>
              <a:t>Total</a:t>
            </a:r>
            <a:endParaRPr lang="en-US" sz="1600" u="sng" dirty="0">
              <a:solidFill>
                <a:srgbClr val="FFFFFF"/>
              </a:solidFill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573931" y="946514"/>
            <a:ext cx="757006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	Aspirin				  Risk Ratio</a:t>
            </a:r>
          </a:p>
          <a:p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DAPT		Alone				  (95% CI)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98592" y="5669808"/>
            <a:ext cx="4625544" cy="527192"/>
            <a:chOff x="3698592" y="5437264"/>
            <a:chExt cx="4625544" cy="527192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186335" y="5437264"/>
              <a:ext cx="4048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0.2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   0.5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	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1 </a:t>
              </a:r>
              <a:r>
                <a:rPr lang="en-US" sz="1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	</a:t>
              </a:r>
              <a:r>
                <a:rPr lang="en-US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   2</a:t>
              </a:r>
              <a:endPara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698592" y="5718235"/>
              <a:ext cx="223796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78D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Extended DAPT Better</a:t>
              </a:r>
              <a:endParaRPr lang="en-US" sz="1600" i="1" dirty="0">
                <a:solidFill>
                  <a:srgbClr val="78D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6297127" y="5700347"/>
              <a:ext cx="20270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Aspirin Alone Better</a:t>
              </a:r>
              <a:endPara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5606139" y="1704279"/>
            <a:ext cx="4491" cy="38862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4185272" y="5600438"/>
            <a:ext cx="3657600" cy="3176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Line 87"/>
          <p:cNvSpPr>
            <a:spLocks noChangeShapeType="1"/>
          </p:cNvSpPr>
          <p:nvPr/>
        </p:nvSpPr>
        <p:spPr bwMode="auto">
          <a:xfrm flipV="1">
            <a:off x="6053368" y="1628529"/>
            <a:ext cx="16871" cy="397764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374150" y="1652053"/>
            <a:ext cx="8354181" cy="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294298" y="3933902"/>
            <a:ext cx="1097280" cy="118871"/>
            <a:chOff x="4744700" y="3933902"/>
            <a:chExt cx="1097280" cy="118871"/>
          </a:xfrm>
          <a:solidFill>
            <a:schemeClr val="tx1"/>
          </a:solidFill>
        </p:grpSpPr>
        <p:sp>
          <p:nvSpPr>
            <p:cNvPr id="29" name="Line 38"/>
            <p:cNvSpPr>
              <a:spLocks noChangeShapeType="1"/>
            </p:cNvSpPr>
            <p:nvPr/>
          </p:nvSpPr>
          <p:spPr bwMode="auto">
            <a:xfrm flipH="1">
              <a:off x="4744700" y="3998043"/>
              <a:ext cx="1097280" cy="1588"/>
            </a:xfrm>
            <a:prstGeom prst="line">
              <a:avLst/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5239589" y="3933902"/>
              <a:ext cx="118871" cy="118871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49451" y="1999931"/>
            <a:ext cx="868680" cy="192024"/>
            <a:chOff x="5149451" y="1999931"/>
            <a:chExt cx="868680" cy="192024"/>
          </a:xfrm>
          <a:solidFill>
            <a:schemeClr val="tx1"/>
          </a:solidFill>
        </p:grpSpPr>
        <p:cxnSp>
          <p:nvCxnSpPr>
            <p:cNvPr id="31" name="Straight Connector 42"/>
            <p:cNvCxnSpPr>
              <a:cxnSpLocks noChangeShapeType="1"/>
            </p:cNvCxnSpPr>
            <p:nvPr/>
          </p:nvCxnSpPr>
          <p:spPr bwMode="auto">
            <a:xfrm>
              <a:off x="5149451" y="2113184"/>
              <a:ext cx="86868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5467024" y="1999931"/>
              <a:ext cx="192024" cy="192024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286810" y="2512779"/>
            <a:ext cx="1188720" cy="118871"/>
            <a:chOff x="4801882" y="3005215"/>
            <a:chExt cx="1188720" cy="118871"/>
          </a:xfrm>
          <a:solidFill>
            <a:schemeClr val="tx1"/>
          </a:solidFill>
        </p:grpSpPr>
        <p:cxnSp>
          <p:nvCxnSpPr>
            <p:cNvPr id="17" name="Straight Connector 42"/>
            <p:cNvCxnSpPr>
              <a:cxnSpLocks noChangeShapeType="1"/>
            </p:cNvCxnSpPr>
            <p:nvPr/>
          </p:nvCxnSpPr>
          <p:spPr bwMode="auto">
            <a:xfrm>
              <a:off x="4801882" y="3073008"/>
              <a:ext cx="118872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5330288" y="3005215"/>
              <a:ext cx="118871" cy="118871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Diamond 9"/>
          <p:cNvSpPr>
            <a:spLocks noChangeArrowheads="1"/>
          </p:cNvSpPr>
          <p:nvPr/>
        </p:nvSpPr>
        <p:spPr bwMode="auto">
          <a:xfrm>
            <a:off x="5264150" y="4800600"/>
            <a:ext cx="685800" cy="355600"/>
          </a:xfrm>
          <a:prstGeom prst="diamond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678765" y="3425050"/>
            <a:ext cx="640080" cy="137160"/>
            <a:chOff x="5734039" y="3460826"/>
            <a:chExt cx="640080" cy="137160"/>
          </a:xfrm>
          <a:solidFill>
            <a:schemeClr val="tx1"/>
          </a:solidFill>
        </p:grpSpPr>
        <p:cxnSp>
          <p:nvCxnSpPr>
            <p:cNvPr id="11" name="Straight Connector 42"/>
            <p:cNvCxnSpPr>
              <a:cxnSpLocks noChangeShapeType="1"/>
            </p:cNvCxnSpPr>
            <p:nvPr/>
          </p:nvCxnSpPr>
          <p:spPr bwMode="auto">
            <a:xfrm>
              <a:off x="5734039" y="3535073"/>
              <a:ext cx="640080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2" name="Rectangle 35"/>
            <p:cNvSpPr>
              <a:spLocks noChangeArrowheads="1"/>
            </p:cNvSpPr>
            <p:nvPr/>
          </p:nvSpPr>
          <p:spPr bwMode="auto">
            <a:xfrm>
              <a:off x="5981798" y="3460826"/>
              <a:ext cx="137160" cy="137160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490009" y="4283151"/>
            <a:ext cx="457200" cy="338328"/>
            <a:chOff x="5064741" y="4283151"/>
            <a:chExt cx="457200" cy="338328"/>
          </a:xfrm>
          <a:solidFill>
            <a:schemeClr val="tx1"/>
          </a:solidFill>
        </p:grpSpPr>
        <p:sp>
          <p:nvSpPr>
            <p:cNvPr id="41" name="Line 38"/>
            <p:cNvSpPr>
              <a:spLocks noChangeShapeType="1"/>
            </p:cNvSpPr>
            <p:nvPr/>
          </p:nvSpPr>
          <p:spPr bwMode="auto">
            <a:xfrm flipH="1">
              <a:off x="5064741" y="4467943"/>
              <a:ext cx="457200" cy="1588"/>
            </a:xfrm>
            <a:prstGeom prst="line">
              <a:avLst/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5124230" y="4283151"/>
              <a:ext cx="338328" cy="338328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7086600" y="4800600"/>
            <a:ext cx="1977185" cy="2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3346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0.78 (0.67 - 0.90)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NICR v1.png" descr="/Users/jay_udell_1/Documents/Academic Research/NICR/Meta-Analyses/Ongoing/Extended DAPT Post-MI/2015 ESC Abstract/NICR v1.png"/>
          <p:cNvPicPr>
            <a:picLocks noChangeAspect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1"/>
            <a:ext cx="722940" cy="578867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554577" y="3007888"/>
            <a:ext cx="2834640" cy="73152"/>
            <a:chOff x="5256292" y="2095576"/>
            <a:chExt cx="2352239" cy="73152"/>
          </a:xfrm>
          <a:solidFill>
            <a:schemeClr val="tx1"/>
          </a:solidFill>
        </p:grpSpPr>
        <p:cxnSp>
          <p:nvCxnSpPr>
            <p:cNvPr id="46" name="Straight Connector 51"/>
            <p:cNvCxnSpPr>
              <a:cxnSpLocks noChangeShapeType="1"/>
            </p:cNvCxnSpPr>
            <p:nvPr/>
          </p:nvCxnSpPr>
          <p:spPr bwMode="auto">
            <a:xfrm>
              <a:off x="5256292" y="2140003"/>
              <a:ext cx="2352239" cy="0"/>
            </a:xfrm>
            <a:prstGeom prst="line">
              <a:avLst/>
            </a:prstGeom>
            <a:grpFill/>
            <a:ln w="28575">
              <a:solidFill>
                <a:srgbClr val="FFFFFF"/>
              </a:solidFill>
              <a:round/>
              <a:headEnd type="triangle" w="lg" len="lg"/>
              <a:tailEnd type="triangle" w="lg" len="lg"/>
            </a:ln>
          </p:spPr>
        </p:cxn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6126063" y="2095576"/>
              <a:ext cx="60703" cy="73152"/>
            </a:xfrm>
            <a:prstGeom prst="rect">
              <a:avLst/>
            </a:prstGeom>
            <a:grp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137488" y="6488668"/>
            <a:ext cx="600651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Udell JA, et al.  </a:t>
            </a:r>
            <a:r>
              <a:rPr lang="en-US" sz="17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</a:t>
            </a:r>
            <a:r>
              <a:rPr lang="en-US" sz="17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Heart J 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2015 at </a:t>
            </a:r>
            <a:r>
              <a:rPr lang="en-US" sz="17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eurheartj.oxfordjournals.org</a:t>
            </a:r>
            <a:r>
              <a:rPr lang="en-US" sz="1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.</a:t>
            </a:r>
            <a:endParaRPr lang="en-US" sz="1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larity">
  <a:themeElements>
    <a:clrScheme name="Clarity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Clari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ar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ri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ri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ri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ri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ri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ri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ri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ri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ri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ri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ri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larity">
  <a:themeElements>
    <a:clrScheme name="1_Clarity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4_Clarity">
      <a:majorFont>
        <a:latin typeface=""/>
        <a:ea typeface="Arial"/>
        <a:cs typeface=""/>
      </a:majorFont>
      <a:minorFont>
        <a:latin typeface="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lar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ri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ri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ri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ri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ri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ari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ari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ari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ari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ari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ari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23564</TotalTime>
  <Words>1863</Words>
  <Application>Microsoft Macintosh PowerPoint</Application>
  <PresentationFormat>On-screen Show (4:3)</PresentationFormat>
  <Paragraphs>513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Clarity</vt:lpstr>
      <vt:lpstr>4_Clarity</vt:lpstr>
      <vt:lpstr>PowerPoint Presentation</vt:lpstr>
      <vt:lpstr>Disclosures for Dr. Udell</vt:lpstr>
      <vt:lpstr>Duration of DAPT following MI</vt:lpstr>
      <vt:lpstr>PowerPoint Presentation</vt:lpstr>
      <vt:lpstr>Objective / Hypothesis</vt:lpstr>
      <vt:lpstr>Methods</vt:lpstr>
      <vt:lpstr>PowerPoint Presentation</vt:lpstr>
      <vt:lpstr>PowerPoint Presentation</vt:lpstr>
      <vt:lpstr>Primary Endpoint – CV Death, MI, or Stroke</vt:lpstr>
      <vt:lpstr>Cardiovascular Death</vt:lpstr>
      <vt:lpstr>Individual CV Endpoints</vt:lpstr>
      <vt:lpstr>Major Bleeding</vt:lpstr>
      <vt:lpstr>Major Bleeding Events and Safety</vt:lpstr>
      <vt:lpstr>Subgroup Analysis: Primary Endpoint</vt:lpstr>
      <vt:lpstr>Summary</vt:lpstr>
      <vt:lpstr>Conclusion</vt:lpstr>
      <vt:lpstr>For Full Details, Please Go To eurheartj.oxfordjournals.org</vt:lpstr>
      <vt:lpstr>Back Up Slides</vt:lpstr>
      <vt:lpstr>Primary Endpoint – Sensitivity Analyses</vt:lpstr>
      <vt:lpstr>Primary Endpoint – Removal of PEGASUS</vt:lpstr>
      <vt:lpstr>Primary Endpoint – Removed PEGASUS &amp; DAPT</vt:lpstr>
    </vt:vector>
  </TitlesOfParts>
  <Company>Partners HealthCare System,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S. Sabatine</dc:creator>
  <cp:lastModifiedBy>Jacob Udell</cp:lastModifiedBy>
  <cp:revision>2196</cp:revision>
  <cp:lastPrinted>2015-08-29T10:24:59Z</cp:lastPrinted>
  <dcterms:created xsi:type="dcterms:W3CDTF">2009-10-17T17:08:07Z</dcterms:created>
  <dcterms:modified xsi:type="dcterms:W3CDTF">2015-08-30T21:46:12Z</dcterms:modified>
</cp:coreProperties>
</file>