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</p:sldMasterIdLst>
  <p:notesMasterIdLst>
    <p:notesMasterId r:id="rId27"/>
  </p:notesMasterIdLst>
  <p:handoutMasterIdLst>
    <p:handoutMasterId r:id="rId28"/>
  </p:handoutMasterIdLst>
  <p:sldIdLst>
    <p:sldId id="602" r:id="rId3"/>
    <p:sldId id="424" r:id="rId4"/>
    <p:sldId id="486" r:id="rId5"/>
    <p:sldId id="487" r:id="rId6"/>
    <p:sldId id="617" r:id="rId7"/>
    <p:sldId id="652" r:id="rId8"/>
    <p:sldId id="650" r:id="rId9"/>
    <p:sldId id="653" r:id="rId10"/>
    <p:sldId id="432" r:id="rId11"/>
    <p:sldId id="490" r:id="rId12"/>
    <p:sldId id="492" r:id="rId13"/>
    <p:sldId id="493" r:id="rId14"/>
    <p:sldId id="598" r:id="rId15"/>
    <p:sldId id="496" r:id="rId16"/>
    <p:sldId id="499" r:id="rId17"/>
    <p:sldId id="604" r:id="rId18"/>
    <p:sldId id="651" r:id="rId19"/>
    <p:sldId id="502" r:id="rId20"/>
    <p:sldId id="647" r:id="rId21"/>
    <p:sldId id="503" r:id="rId22"/>
    <p:sldId id="603" r:id="rId23"/>
    <p:sldId id="593" r:id="rId24"/>
    <p:sldId id="630" r:id="rId25"/>
    <p:sldId id="552" r:id="rId26"/>
  </p:sldIdLst>
  <p:sldSz cx="9144000" cy="6858000" type="screen4x3"/>
  <p:notesSz cx="6985000" cy="92837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o, Hai-Chien" initials="KH" lastIdx="10" clrIdx="0"/>
  <p:cmAuthor id="1" name="Cheong, Wai-Fung" initials="WF" lastIdx="5" clrIdx="1"/>
  <p:cmAuthor id="2" name="zhangyx119" initials="PZ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CC00"/>
    <a:srgbClr val="FFCC08"/>
    <a:srgbClr val="00FFFF"/>
    <a:srgbClr val="00FFCC"/>
    <a:srgbClr val="007434"/>
    <a:srgbClr val="FCD308"/>
    <a:srgbClr val="FFCCFF"/>
    <a:srgbClr val="0A2D74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79088" autoAdjust="0"/>
  </p:normalViewPr>
  <p:slideViewPr>
    <p:cSldViewPr snapToGrid="0">
      <p:cViewPr>
        <p:scale>
          <a:sx n="60" d="100"/>
          <a:sy n="60" d="100"/>
        </p:scale>
        <p:origin x="-1512" y="235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t" anchorCtr="0" compatLnSpc="1">
            <a:prstTxWarp prst="textNoShape">
              <a:avLst/>
            </a:prstTxWarp>
          </a:bodyPr>
          <a:lstStyle>
            <a:lvl1pPr algn="l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794" y="1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t" anchorCtr="0" compatLnSpc="1">
            <a:prstTxWarp prst="textNoShape">
              <a:avLst/>
            </a:prstTxWarp>
          </a:bodyPr>
          <a:lstStyle>
            <a:lvl1pPr algn="r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b" anchorCtr="0" compatLnSpc="1">
            <a:prstTxWarp prst="textNoShape">
              <a:avLst/>
            </a:prstTxWarp>
          </a:bodyPr>
          <a:lstStyle>
            <a:lvl1pPr algn="l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b" anchorCtr="0" compatLnSpc="1">
            <a:prstTxWarp prst="textNoShape">
              <a:avLst/>
            </a:prstTxWarp>
          </a:bodyPr>
          <a:lstStyle>
            <a:lvl1pPr algn="r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t" anchorCtr="0" compatLnSpc="1">
            <a:prstTxWarp prst="textNoShape">
              <a:avLst/>
            </a:prstTxWarp>
          </a:bodyPr>
          <a:lstStyle>
            <a:lvl1pPr algn="l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794" y="1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t" anchorCtr="0" compatLnSpc="1">
            <a:prstTxWarp prst="textNoShape">
              <a:avLst/>
            </a:prstTxWarp>
          </a:bodyPr>
          <a:lstStyle>
            <a:lvl1pPr algn="r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22" y="4410701"/>
            <a:ext cx="5122959" cy="41764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b" anchorCtr="0" compatLnSpc="1">
            <a:prstTxWarp prst="textNoShape">
              <a:avLst/>
            </a:prstTxWarp>
          </a:bodyPr>
          <a:lstStyle>
            <a:lvl1pPr algn="l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3" tIns="46474" rIns="92943" bIns="46474" numCol="1" anchor="b" anchorCtr="0" compatLnSpc="1">
            <a:prstTxWarp prst="textNoShape">
              <a:avLst/>
            </a:prstTxWarp>
          </a:bodyPr>
          <a:lstStyle>
            <a:lvl1pPr algn="r" defTabSz="928865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endParaRPr lang="en-US" sz="12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22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cs typeface="ヒラギノ角ゴ Pro W3"/>
              </a:rPr>
              <a:pPr/>
              <a:t>16</a:t>
            </a:fld>
            <a:endParaRPr lang="en-US" smtClean="0"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prstClr val="black"/>
                </a:solidFill>
                <a:cs typeface="ヒラギノ角ゴ Pro W3"/>
              </a:rPr>
              <a:pPr algn="r" defTabSz="928865"/>
              <a:t>16</a:t>
            </a:fld>
            <a:endParaRPr lang="en-US" sz="1200" b="0" i="0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endParaRPr lang="en-US" sz="12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cs typeface="ヒラギノ角ゴ Pro W3"/>
              </a:rPr>
              <a:pPr/>
              <a:t>18</a:t>
            </a:fld>
            <a:endParaRPr lang="en-US" smtClean="0"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prstClr val="black"/>
                </a:solidFill>
                <a:cs typeface="ヒラギノ角ゴ Pro W3"/>
              </a:rPr>
              <a:pPr algn="r" defTabSz="928865"/>
              <a:t>18</a:t>
            </a:fld>
            <a:endParaRPr lang="en-US" sz="1200" b="0" i="0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19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74" y="4409129"/>
            <a:ext cx="5589252" cy="41779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20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>
                <a:solidFill>
                  <a:prstClr val="black"/>
                </a:solidFill>
                <a:cs typeface="ヒラギノ角ゴ Pro W3"/>
              </a:rPr>
              <a:pPr/>
              <a:t>21</a:t>
            </a:fld>
            <a:endParaRPr lang="en-US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5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7" tIns="46471" rIns="92937" bIns="46471" anchor="b"/>
          <a:lstStyle/>
          <a:p>
            <a:pPr algn="r" defTabSz="928798"/>
            <a:fld id="{1503E6FF-46BE-4FDC-873A-65694A840145}" type="slidenum">
              <a:rPr lang="en-US" sz="1200" b="0" i="0">
                <a:solidFill>
                  <a:prstClr val="black"/>
                </a:solidFill>
                <a:cs typeface="ヒラギノ角ゴ Pro W3"/>
              </a:rPr>
              <a:pPr algn="r" defTabSz="928798"/>
              <a:t>21</a:t>
            </a:fld>
            <a:endParaRPr lang="en-US" sz="1200" b="0" i="0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9" tIns="45674" rIns="91349" bIns="45674"/>
          <a:lstStyle/>
          <a:p>
            <a:pPr marL="225924" indent="-225924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>
                <a:solidFill>
                  <a:prstClr val="black"/>
                </a:solidFill>
                <a:cs typeface="ヒラギノ角ゴ Pro W3"/>
              </a:rPr>
              <a:pPr/>
              <a:t>22</a:t>
            </a:fld>
            <a:endParaRPr lang="en-US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6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0" tIns="46468" rIns="92930" bIns="46468" anchor="b"/>
          <a:lstStyle/>
          <a:p>
            <a:pPr algn="r" defTabSz="928731"/>
            <a:fld id="{1503E6FF-46BE-4FDC-873A-65694A840145}" type="slidenum">
              <a:rPr lang="en-US" sz="1200" b="0" i="0">
                <a:solidFill>
                  <a:prstClr val="black"/>
                </a:solidFill>
                <a:cs typeface="ヒラギノ角ゴ Pro W3"/>
              </a:rPr>
              <a:pPr algn="r" defTabSz="928731"/>
              <a:t>22</a:t>
            </a:fld>
            <a:endParaRPr lang="en-US" sz="1200" b="0" i="0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3" tIns="45671" rIns="91343" bIns="45671"/>
          <a:lstStyle/>
          <a:p>
            <a:pPr marL="225908" indent="-225908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23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5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3" tIns="46469" rIns="92933" bIns="46469" anchor="b"/>
          <a:lstStyle/>
          <a:p>
            <a:pPr algn="r" defTabSz="928767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767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5" tIns="45672" rIns="91345" bIns="45672"/>
          <a:lstStyle/>
          <a:p>
            <a:pPr marL="225916" indent="-225916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cs typeface="ヒラギノ角ゴ Pro W3"/>
              </a:rPr>
              <a:pPr/>
              <a:t>7</a:t>
            </a:fld>
            <a:endParaRPr lang="en-US" smtClean="0"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prstClr val="black"/>
                </a:solidFill>
                <a:cs typeface="ヒラギノ角ゴ Pro W3"/>
              </a:rPr>
              <a:pPr algn="r" defTabSz="928865"/>
              <a:t>7</a:t>
            </a:fld>
            <a:endParaRPr lang="en-US" sz="1200" b="0" i="0">
              <a:solidFill>
                <a:prstClr val="black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7AC30-B9B9-42BE-A254-EAFBD21121D9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38922" indent="-33892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4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4" rIns="92943" bIns="46474" anchor="b"/>
          <a:lstStyle/>
          <a:p>
            <a:pPr algn="r" defTabSz="928865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65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5" tIns="45677" rIns="91355" bIns="45677"/>
          <a:lstStyle/>
          <a:p>
            <a:pPr marL="225940" indent="-225940"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D9BA-2DBE-1E49-92CB-A6255887667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177" y="718130"/>
            <a:ext cx="8548778" cy="263149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Randomized 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</a:t>
            </a: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Everolimus-­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Eluting 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 Bioresorbable Vascular</a:t>
            </a:r>
            <a:b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Scaffolds vs. </a:t>
            </a: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Everolimus-Eluting Metallic</a:t>
            </a:r>
            <a:r>
              <a:rPr lang="en-US" sz="3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Stents:</a:t>
            </a:r>
            <a:br>
              <a:rPr lang="en-US" sz="3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One-Year Angiographic and Clinical Outcomes                      from the ABSORB China Trial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38" y="3583615"/>
            <a:ext cx="8531524" cy="177540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Runlin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Gao,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Yuejin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Yang, MD,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Yaling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Han, MD,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Yong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Huo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Jiyan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Chen,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 Yu,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Su,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 Li,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Hai-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Chien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Shih-Wa Ying, MS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Wai-Fung Cheong, PhD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Yunlong Zhang, MD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Xiaolu Su, MS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 Xu,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MBBS,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Jeffery J. Popma,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and Gregg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Stone, </a:t>
            </a:r>
            <a:r>
              <a:rPr lang="en-US" sz="20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 on behalf of ABSORB China Investigators</a:t>
            </a:r>
            <a:endParaRPr lang="fr-BE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hangingPunct="1">
              <a:lnSpc>
                <a:spcPct val="120000"/>
              </a:lnSpc>
            </a:pPr>
            <a:endParaRPr lang="fr-BE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hangingPunct="1">
              <a:lnSpc>
                <a:spcPct val="120000"/>
              </a:lnSpc>
            </a:pPr>
            <a:endParaRPr lang="fr-BE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03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09336" y="878540"/>
            <a:ext cx="8325329" cy="514134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4661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Baseline </a:t>
            </a:r>
            <a:r>
              <a:rPr lang="en-US" dirty="0">
                <a:cs typeface="Times New Roman"/>
              </a:rPr>
              <a:t>Patient Demographics</a:t>
            </a:r>
            <a:endParaRPr lang="en-US" dirty="0" smtClean="0"/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513906"/>
              </p:ext>
            </p:extLst>
          </p:nvPr>
        </p:nvGraphicFramePr>
        <p:xfrm>
          <a:off x="482404" y="904151"/>
          <a:ext cx="8203719" cy="5016241"/>
        </p:xfrm>
        <a:graphic>
          <a:graphicData uri="http://schemas.openxmlformats.org/drawingml/2006/table">
            <a:tbl>
              <a:tblPr/>
              <a:tblGrid>
                <a:gridCol w="3027871"/>
                <a:gridCol w="2044461"/>
                <a:gridCol w="1887598"/>
                <a:gridCol w="1243789"/>
              </a:tblGrid>
              <a:tr h="664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Age (years)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57.2 ± 11.4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 ± 9.6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71.8%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Body mass index (kg/m</a:t>
                      </a:r>
                      <a:r>
                        <a:rPr kumimoji="0" lang="nl-B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nl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25.2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3.4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25.3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3.2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Current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tobacco use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32.8%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35.4%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0.54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Hypertension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58.8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60.3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0.74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Dyslipidemia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42.4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38.4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Diabetes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25.2%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23.2%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0.61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Unstable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angina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64.7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64.1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0.90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18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Prior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PCI/CABG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9.7%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8.0%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0.53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Prior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MI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16.8%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16.0%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6505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339725" y="924759"/>
            <a:ext cx="8464550" cy="482161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55575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Baseline </a:t>
            </a:r>
            <a:r>
              <a:rPr lang="en-US" dirty="0">
                <a:cs typeface="Times New Roman"/>
              </a:rPr>
              <a:t>QCA</a:t>
            </a:r>
            <a:endParaRPr lang="en-US" dirty="0" smtClean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855287"/>
              </p:ext>
            </p:extLst>
          </p:nvPr>
        </p:nvGraphicFramePr>
        <p:xfrm>
          <a:off x="483081" y="978192"/>
          <a:ext cx="8177838" cy="4660610"/>
        </p:xfrm>
        <a:graphic>
          <a:graphicData uri="http://schemas.openxmlformats.org/drawingml/2006/table">
            <a:tbl>
              <a:tblPr/>
              <a:tblGrid>
                <a:gridCol w="3125830"/>
                <a:gridCol w="1886393"/>
                <a:gridCol w="1925749"/>
                <a:gridCol w="1239866"/>
              </a:tblGrid>
              <a:tr h="86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(L=252)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 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LAD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55.4%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LCX/ramus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24.2%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0.20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RCA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25.1%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23.4%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0.66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 length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14.1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13.9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0.66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RVD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mm) 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2.81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2.82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0.83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MLD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(mm)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0.98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1.00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0.48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%DS 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65.3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64.5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82237" y="5841762"/>
            <a:ext cx="642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940" lvl="0" indent="-225940">
              <a:spcBef>
                <a:spcPct val="30000"/>
              </a:spcBef>
              <a:defRPr/>
            </a:pPr>
            <a:r>
              <a:rPr lang="en-GB" sz="1200" b="0" i="0" dirty="0" smtClean="0">
                <a:solidFill>
                  <a:schemeClr val="tx1"/>
                </a:solidFill>
                <a:ea typeface="+mn-ea"/>
                <a:cs typeface="+mn-cs"/>
              </a:rPr>
              <a:t>Lesion length, RVD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, MLD, and %DS </a:t>
            </a:r>
            <a:r>
              <a:rPr lang="en-GB" sz="1200" b="0" i="0" dirty="0" smtClean="0">
                <a:solidFill>
                  <a:schemeClr val="tx1"/>
                </a:solidFill>
                <a:ea typeface="+mn-ea"/>
                <a:cs typeface="+mn-cs"/>
              </a:rPr>
              <a:t>are 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presented as least square mean ± standard error.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05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339725" y="924043"/>
            <a:ext cx="8464550" cy="4656142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4661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Procedural Information</a:t>
            </a:r>
            <a:endParaRPr lang="en-US" dirty="0" smtClean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145955"/>
              </p:ext>
            </p:extLst>
          </p:nvPr>
        </p:nvGraphicFramePr>
        <p:xfrm>
          <a:off x="518615" y="954783"/>
          <a:ext cx="8106771" cy="4496449"/>
        </p:xfrm>
        <a:graphic>
          <a:graphicData uri="http://schemas.openxmlformats.org/drawingml/2006/table">
            <a:tbl>
              <a:tblPr/>
              <a:tblGrid>
                <a:gridCol w="3316407"/>
                <a:gridCol w="1801504"/>
                <a:gridCol w="1733266"/>
                <a:gridCol w="1255594"/>
              </a:tblGrid>
              <a:tr h="102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23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One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target lesion treated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94.5% 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93.7% 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0.69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Two Target lesions treated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5.5%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6.3%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0.69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23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Non-target lesion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treated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8.4%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6.8%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Times New Roman"/>
                        </a:rPr>
                        <a:t>0.50</a:t>
                      </a:r>
                      <a:endParaRPr lang="en-US" sz="1800" b="0" dirty="0"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46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Total no. of study devices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1.1 ± 0.3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1.1 ± 0.3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23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Bailout procedure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duration </a:t>
                      </a: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(min)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45.2 ± 24.6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41.0 ± 22.6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0.05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6505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122830" y="841479"/>
            <a:ext cx="8898341" cy="513729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05234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Procedural Information</a:t>
            </a:r>
            <a:endParaRPr lang="en-US" dirty="0" smtClean="0"/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401080"/>
              </p:ext>
            </p:extLst>
          </p:nvPr>
        </p:nvGraphicFramePr>
        <p:xfrm>
          <a:off x="240308" y="787793"/>
          <a:ext cx="8663385" cy="5086852"/>
        </p:xfrm>
        <a:graphic>
          <a:graphicData uri="http://schemas.openxmlformats.org/drawingml/2006/table">
            <a:tbl>
              <a:tblPr/>
              <a:tblGrid>
                <a:gridCol w="4359490"/>
                <a:gridCol w="1775847"/>
                <a:gridCol w="1524000"/>
                <a:gridCol w="1004048"/>
              </a:tblGrid>
              <a:tr h="13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(S=257)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(S=259)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Total study device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length (mm)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Mean study device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diameter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(mm)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Pre-dilatation performed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99.6%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98.0%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0.22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Post-dilatation performed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63.0%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54.4% 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pre-dilatation balloon dia. (mm)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 ± 0.4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2.7 ± 0.4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post-dilatation balloon dia. (mm)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± 0.4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3.2 ± 0.4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pre-dilatation pressure (atm)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 ± 3.3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 ± 3.3</a:t>
                      </a:r>
                      <a:endParaRPr lang="en-US" sz="1800" b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88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deployment pressure (atm)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 ± 2.4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 ± 2.8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23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post-dilatation pressure (atm)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 ± 3.8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 ± 3.4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485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339725" y="901594"/>
            <a:ext cx="8464550" cy="4948221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4661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Post-Procedural </a:t>
            </a:r>
            <a:r>
              <a:rPr lang="en-US" dirty="0">
                <a:cs typeface="Times New Roman"/>
              </a:rPr>
              <a:t>QCA</a:t>
            </a:r>
            <a:endParaRPr lang="en-US" dirty="0" smtClean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993316"/>
              </p:ext>
            </p:extLst>
          </p:nvPr>
        </p:nvGraphicFramePr>
        <p:xfrm>
          <a:off x="414068" y="950978"/>
          <a:ext cx="8315865" cy="4781597"/>
        </p:xfrm>
        <a:graphic>
          <a:graphicData uri="http://schemas.openxmlformats.org/drawingml/2006/table">
            <a:tbl>
              <a:tblPr/>
              <a:tblGrid>
                <a:gridCol w="3424686"/>
                <a:gridCol w="1828800"/>
                <a:gridCol w="1801586"/>
                <a:gridCol w="1260793"/>
              </a:tblGrid>
              <a:tr h="877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(L=252)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RVD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mm) 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2.84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MLD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2.30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2.29 ± 0.03</a:t>
                      </a:r>
                      <a:endParaRPr lang="en-US" sz="18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0.86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MLD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2.48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0.02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2.59 ± 0.03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0.002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%DS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19.0 ± 0.43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19.7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0.52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%DS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12.2 ± 0.47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8.7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0.46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&lt;0.0001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acute gain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1.32 ± 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1.28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acute gain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1.5</a:t>
                      </a:r>
                      <a:r>
                        <a:rPr lang="en-GB" sz="18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0.03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1.59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0345" y="5905560"/>
            <a:ext cx="642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940" lvl="0" indent="-225940">
              <a:spcBef>
                <a:spcPct val="30000"/>
              </a:spcBef>
              <a:defRPr/>
            </a:pPr>
            <a:r>
              <a:rPr lang="en-GB" sz="1200" b="0" i="0" dirty="0" smtClean="0">
                <a:solidFill>
                  <a:schemeClr val="tx1"/>
                </a:solidFill>
                <a:ea typeface="+mn-ea"/>
                <a:cs typeface="+mn-cs"/>
              </a:rPr>
              <a:t>QCA results are 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presented as least square mean ± standard error.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05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565030" y="948573"/>
            <a:ext cx="8013940" cy="292418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Acute Success</a:t>
            </a:r>
            <a:endParaRPr lang="en-US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777032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60055"/>
              </p:ext>
            </p:extLst>
          </p:nvPr>
        </p:nvGraphicFramePr>
        <p:xfrm>
          <a:off x="780690" y="945143"/>
          <a:ext cx="7582621" cy="2771073"/>
        </p:xfrm>
        <a:graphic>
          <a:graphicData uri="http://schemas.openxmlformats.org/drawingml/2006/table">
            <a:tbl>
              <a:tblPr/>
              <a:tblGrid>
                <a:gridCol w="2478325"/>
                <a:gridCol w="2039816"/>
                <a:gridCol w="1758461"/>
                <a:gridCol w="1306019"/>
              </a:tblGrid>
              <a:tr h="1357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(L=252)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 Success</a:t>
                      </a:r>
                      <a:endParaRPr lang="en-US" sz="20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98.0%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99.6%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0.22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Success</a:t>
                      </a:r>
                      <a:endParaRPr lang="en-US" sz="20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97.0%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98.3%</a:t>
                      </a:r>
                      <a:endParaRPr lang="en-US" sz="20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0.37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235" y="3915123"/>
            <a:ext cx="7781026" cy="193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0" algn="l"/>
                <a:tab pos="1889125" algn="l"/>
              </a:tabLst>
            </a:pPr>
            <a:r>
              <a:rPr lang="en-US" altLang="ja-JP" sz="16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Device </a:t>
            </a:r>
            <a:r>
              <a:rPr lang="en-US" altLang="ja-JP" sz="1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Success (per lesion): </a:t>
            </a:r>
            <a:r>
              <a:rPr lang="en-US" sz="1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delivery and deployment of the assigned scaffold/stent at the intended target lesion and successful withdrawal of the delivery system with attainment of final in-scaffold/stent residual stenosis of less than 30% by QCA </a:t>
            </a:r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by </a:t>
            </a:r>
            <a:r>
              <a:rPr lang="en-US" sz="1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estimation if QCA unavailable</a:t>
            </a:r>
            <a:r>
              <a:rPr lang="en-US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kumimoji="1" lang="en-US" altLang="ja-JP" sz="16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/>
            </a:endParaRPr>
          </a:p>
          <a:p>
            <a:pPr marL="233363" indent="-233363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0" algn="l"/>
                <a:tab pos="1889125" algn="l"/>
              </a:tabLst>
            </a:pPr>
            <a:r>
              <a:rPr kumimoji="1" lang="en-US" altLang="ja-JP" sz="1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Procedure Success: (per patient): </a:t>
            </a:r>
            <a:r>
              <a:rPr kumimoji="1" lang="en-US" altLang="ja-JP" sz="1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Device success </a:t>
            </a:r>
            <a:r>
              <a:rPr kumimoji="1" lang="en-US" altLang="ja-JP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using any device, </a:t>
            </a:r>
            <a:r>
              <a:rPr lang="en-US" altLang="ja-JP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without </a:t>
            </a:r>
            <a:r>
              <a:rPr lang="en-US" altLang="ja-JP" sz="1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TLF during the hospital stay </a:t>
            </a:r>
            <a:r>
              <a:rPr lang="en-US" altLang="ja-JP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(maximum </a:t>
            </a:r>
            <a:r>
              <a:rPr lang="en-US" altLang="ja-JP" sz="1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of 7 days</a:t>
            </a:r>
            <a:r>
              <a:rPr lang="en-US" altLang="ja-JP" sz="1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)</a:t>
            </a:r>
            <a:endParaRPr lang="en-US" sz="20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2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5575"/>
            <a:ext cx="8253349" cy="75565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Primary Endpoint:</a:t>
            </a:r>
            <a:br>
              <a:rPr lang="en-US" dirty="0">
                <a:cs typeface="Times New Roman"/>
              </a:rPr>
            </a:b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/>
              </a:rPr>
              <a:t>In-Segment Late Loss at 1 Year (PTE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/>
              </a:rPr>
              <a:t>) 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hidden">
          <a:xfrm>
            <a:off x="1000836" y="1468023"/>
            <a:ext cx="7121885" cy="460216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37" y="1468024"/>
            <a:ext cx="7212013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37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5"/>
          <p:cNvSpPr>
            <a:spLocks noChangeArrowheads="1"/>
          </p:cNvSpPr>
          <p:nvPr/>
        </p:nvSpPr>
        <p:spPr bwMode="hidden">
          <a:xfrm>
            <a:off x="256151" y="900229"/>
            <a:ext cx="4312415" cy="4665311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6331" y="178564"/>
            <a:ext cx="8453438" cy="7556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In-Segment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endParaRPr lang="en-US" dirty="0" smtClean="0"/>
          </a:p>
        </p:txBody>
      </p:sp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576910" y="897864"/>
            <a:ext cx="4312415" cy="4665311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6144" name="TextBox 6143"/>
          <p:cNvSpPr txBox="1"/>
          <p:nvPr/>
        </p:nvSpPr>
        <p:spPr>
          <a:xfrm>
            <a:off x="1451559" y="1001893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DE25E">
                    <a:lumMod val="60000"/>
                    <a:lumOff val="40000"/>
                  </a:srgbClr>
                </a:solidFill>
              </a:rPr>
              <a:t>PTE Population</a:t>
            </a:r>
            <a:endParaRPr lang="en-US" sz="2400" i="0" dirty="0">
              <a:solidFill>
                <a:srgbClr val="FDE25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342" y="2538145"/>
            <a:ext cx="22147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FDE25E">
                    <a:lumMod val="7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Absorb </a:t>
            </a:r>
            <a:r>
              <a:rPr lang="en-US" sz="1400" i="0" dirty="0" smtClean="0">
                <a:solidFill>
                  <a:srgbClr val="FDE25E">
                    <a:lumMod val="7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BVS: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0.19 </a:t>
            </a:r>
            <a:r>
              <a:rPr lang="en-US" sz="1400" i="0" dirty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±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0.03 (n=212)</a:t>
            </a:r>
            <a:endParaRPr lang="en-US" sz="1400" i="0" dirty="0">
              <a:solidFill>
                <a:srgbClr val="FFFFFF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00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XIENCE V</a:t>
            </a:r>
            <a:r>
              <a:rPr lang="en-US" sz="1400" i="0" dirty="0" smtClean="0">
                <a:solidFill>
                  <a:srgbClr val="00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002E4B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0.13 </a:t>
            </a:r>
            <a:r>
              <a:rPr lang="en-US" sz="1400" i="0" dirty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±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0.03 (n=208)</a:t>
            </a:r>
            <a:endParaRPr lang="en-US" sz="1400" i="0" dirty="0">
              <a:solidFill>
                <a:srgbClr val="FFFFFF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i="0" dirty="0" err="1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</a:t>
            </a:r>
            <a:r>
              <a:rPr lang="en-US" sz="2000" i="0" baseline="-25000" dirty="0" err="1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NI</a:t>
            </a:r>
            <a:r>
              <a:rPr lang="en-US" sz="2000" i="0" dirty="0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= 0.01</a:t>
            </a:r>
            <a:endParaRPr lang="en-US" sz="2000" i="0" dirty="0">
              <a:solidFill>
                <a:srgbClr val="FFFF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793" name="TextBox 792"/>
          <p:cNvSpPr txBox="1"/>
          <p:nvPr/>
        </p:nvSpPr>
        <p:spPr>
          <a:xfrm>
            <a:off x="847165" y="5696722"/>
            <a:ext cx="744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i="0" dirty="0" smtClean="0">
                <a:solidFill>
                  <a:srgbClr val="FFFFFF"/>
                </a:solidFill>
              </a:rPr>
              <a:t>Summary results </a:t>
            </a:r>
            <a:r>
              <a:rPr lang="en-GB" sz="1200" b="0" i="0" dirty="0">
                <a:solidFill>
                  <a:srgbClr val="FFFFFF"/>
                </a:solidFill>
              </a:rPr>
              <a:t>are adjusted using generalized estimating equations for cases in which 2 lesions were present in a single </a:t>
            </a:r>
            <a:r>
              <a:rPr lang="en-GB" sz="1200" b="0" i="0" dirty="0" smtClean="0">
                <a:solidFill>
                  <a:srgbClr val="FFFFFF"/>
                </a:solidFill>
              </a:rPr>
              <a:t>patient and  </a:t>
            </a:r>
            <a:r>
              <a:rPr lang="en-GB" sz="1200" b="0" i="0" dirty="0">
                <a:solidFill>
                  <a:srgbClr val="FFFFFF"/>
                </a:solidFill>
              </a:rPr>
              <a:t>presented as least square mean ± standard error.</a:t>
            </a:r>
            <a:endParaRPr lang="en-US" sz="1200" b="0" i="0" dirty="0">
              <a:solidFill>
                <a:srgbClr val="FFFFFF"/>
              </a:solidFill>
            </a:endParaRPr>
          </a:p>
        </p:txBody>
      </p:sp>
      <p:sp>
        <p:nvSpPr>
          <p:cNvPr id="2435" name="Rectangle 60"/>
          <p:cNvSpPr>
            <a:spLocks noChangeArrowheads="1"/>
          </p:cNvSpPr>
          <p:nvPr/>
        </p:nvSpPr>
        <p:spPr bwMode="auto">
          <a:xfrm rot="16200000">
            <a:off x="-1109631" y="2671622"/>
            <a:ext cx="3327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0" i="0" dirty="0" smtClean="0">
                <a:solidFill>
                  <a:srgbClr val="FFFFFF"/>
                </a:solidFill>
                <a:latin typeface="Arial Rounded MT Bold" pitchFamily="34" charset="0"/>
              </a:rPr>
              <a:t>Cumulative Percent of Lesions</a:t>
            </a:r>
            <a:endParaRPr lang="en-US" altLang="en-US" sz="1400" b="0" i="0" dirty="0" smtClean="0">
              <a:solidFill>
                <a:srgbClr val="FFFFFF"/>
              </a:solidFill>
            </a:endParaRPr>
          </a:p>
        </p:txBody>
      </p:sp>
      <p:sp>
        <p:nvSpPr>
          <p:cNvPr id="1214" name="TextBox 1213"/>
          <p:cNvSpPr txBox="1"/>
          <p:nvPr/>
        </p:nvSpPr>
        <p:spPr>
          <a:xfrm>
            <a:off x="5810778" y="1001893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DE25E">
                    <a:lumMod val="60000"/>
                    <a:lumOff val="40000"/>
                  </a:srgbClr>
                </a:solidFill>
              </a:rPr>
              <a:t>ITT Population</a:t>
            </a:r>
            <a:endParaRPr lang="en-US" sz="2400" i="0" dirty="0">
              <a:solidFill>
                <a:srgbClr val="FDE25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15" name="Rectangle 1214"/>
          <p:cNvSpPr/>
          <p:nvPr/>
        </p:nvSpPr>
        <p:spPr>
          <a:xfrm>
            <a:off x="6508244" y="2543547"/>
            <a:ext cx="22147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FDE25E">
                    <a:lumMod val="7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Absorb </a:t>
            </a:r>
            <a:r>
              <a:rPr lang="en-US" sz="1400" i="0" dirty="0" smtClean="0">
                <a:solidFill>
                  <a:srgbClr val="FDE25E">
                    <a:lumMod val="7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BVS: </a:t>
            </a:r>
            <a:endParaRPr lang="en-US" sz="1400" i="0" dirty="0">
              <a:solidFill>
                <a:srgbClr val="FDE25E">
                  <a:lumMod val="75000"/>
                </a:srgbClr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0.18 ± 0.03 (n=221)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00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XIENCE V: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002E4B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0.13 ± 0.03 (n=213)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i="0" dirty="0" err="1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</a:t>
            </a:r>
            <a:r>
              <a:rPr lang="en-US" sz="2000" i="0" baseline="-25000" dirty="0" err="1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NI</a:t>
            </a:r>
            <a:r>
              <a:rPr lang="en-US" sz="2000" i="0" dirty="0" smtClean="0">
                <a:solidFill>
                  <a:srgbClr val="FFFF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= 0.01</a:t>
            </a:r>
            <a:endParaRPr lang="en-US" sz="2000" i="0" dirty="0">
              <a:solidFill>
                <a:srgbClr val="FFFF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1216" name="Rectangle 59"/>
          <p:cNvSpPr>
            <a:spLocks noChangeArrowheads="1"/>
          </p:cNvSpPr>
          <p:nvPr/>
        </p:nvSpPr>
        <p:spPr bwMode="auto">
          <a:xfrm rot="16200000">
            <a:off x="3527192" y="2992336"/>
            <a:ext cx="26571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0" i="0" dirty="0" smtClean="0">
                <a:solidFill>
                  <a:srgbClr val="FFFFFF"/>
                </a:solidFill>
                <a:latin typeface="Arial Rounded MT Bold" pitchFamily="34" charset="0"/>
              </a:rPr>
              <a:t>Cumulative Percent of Lesions</a:t>
            </a:r>
            <a:endParaRPr lang="en-US" altLang="en-US" sz="1400" b="0" i="0" dirty="0" smtClean="0">
              <a:solidFill>
                <a:srgbClr val="FFFFFF"/>
              </a:solidFill>
            </a:endParaRPr>
          </a:p>
        </p:txBody>
      </p:sp>
      <p:sp>
        <p:nvSpPr>
          <p:cNvPr id="1217" name="Rectangle 122"/>
          <p:cNvSpPr>
            <a:spLocks noChangeArrowheads="1"/>
          </p:cNvSpPr>
          <p:nvPr/>
        </p:nvSpPr>
        <p:spPr bwMode="auto">
          <a:xfrm>
            <a:off x="5886087" y="5154626"/>
            <a:ext cx="23784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0" i="0" dirty="0" smtClean="0">
                <a:solidFill>
                  <a:srgbClr val="FFFFFF"/>
                </a:solidFill>
                <a:latin typeface="Arial Rounded MT Bold" pitchFamily="34" charset="0"/>
              </a:rPr>
              <a:t>In-Segment Late Loss (mm)</a:t>
            </a:r>
            <a:endParaRPr lang="en-US" altLang="en-US" sz="1400" b="0" i="0" dirty="0" smtClean="0">
              <a:solidFill>
                <a:srgbClr val="FFFFFF"/>
              </a:solidFill>
            </a:endParaRPr>
          </a:p>
        </p:txBody>
      </p:sp>
      <p:sp>
        <p:nvSpPr>
          <p:cNvPr id="3964" name="Rectangle 122"/>
          <p:cNvSpPr>
            <a:spLocks noChangeArrowheads="1"/>
          </p:cNvSpPr>
          <p:nvPr/>
        </p:nvSpPr>
        <p:spPr bwMode="auto">
          <a:xfrm>
            <a:off x="1552282" y="5155987"/>
            <a:ext cx="23784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0" i="0" dirty="0" smtClean="0">
                <a:solidFill>
                  <a:srgbClr val="FFFFFF"/>
                </a:solidFill>
                <a:latin typeface="Arial Rounded MT Bold" pitchFamily="34" charset="0"/>
              </a:rPr>
              <a:t>In-Segment Late Loss (mm)</a:t>
            </a:r>
            <a:endParaRPr lang="en-US" altLang="en-US" sz="1400" b="0" i="0" dirty="0" smtClean="0">
              <a:solidFill>
                <a:srgbClr val="FFFFFF"/>
              </a:solidFill>
            </a:endParaRPr>
          </a:p>
        </p:txBody>
      </p:sp>
      <p:grpSp>
        <p:nvGrpSpPr>
          <p:cNvPr id="807" name="Group 806"/>
          <p:cNvGrpSpPr/>
          <p:nvPr/>
        </p:nvGrpSpPr>
        <p:grpSpPr>
          <a:xfrm>
            <a:off x="4919535" y="1521668"/>
            <a:ext cx="3830775" cy="3613084"/>
            <a:chOff x="4829538" y="2376488"/>
            <a:chExt cx="3461782" cy="2004299"/>
          </a:xfrm>
        </p:grpSpPr>
        <p:sp>
          <p:nvSpPr>
            <p:cNvPr id="808" name="Line 8"/>
            <p:cNvSpPr>
              <a:spLocks noChangeShapeType="1"/>
            </p:cNvSpPr>
            <p:nvPr/>
          </p:nvSpPr>
          <p:spPr bwMode="auto">
            <a:xfrm flipH="1">
              <a:off x="5259388" y="4087813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9" name="Line 9"/>
            <p:cNvSpPr>
              <a:spLocks noChangeShapeType="1"/>
            </p:cNvSpPr>
            <p:nvPr/>
          </p:nvSpPr>
          <p:spPr bwMode="auto">
            <a:xfrm>
              <a:off x="5338763" y="405130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0" name="Line 10"/>
            <p:cNvSpPr>
              <a:spLocks noChangeShapeType="1"/>
            </p:cNvSpPr>
            <p:nvPr/>
          </p:nvSpPr>
          <p:spPr bwMode="auto">
            <a:xfrm>
              <a:off x="5338763" y="40211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1" name="Line 11"/>
            <p:cNvSpPr>
              <a:spLocks noChangeShapeType="1"/>
            </p:cNvSpPr>
            <p:nvPr/>
          </p:nvSpPr>
          <p:spPr bwMode="auto">
            <a:xfrm>
              <a:off x="5338763" y="398462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2" name="Line 12"/>
            <p:cNvSpPr>
              <a:spLocks noChangeShapeType="1"/>
            </p:cNvSpPr>
            <p:nvPr/>
          </p:nvSpPr>
          <p:spPr bwMode="auto">
            <a:xfrm>
              <a:off x="5338763" y="395446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3" name="Line 13"/>
            <p:cNvSpPr>
              <a:spLocks noChangeShapeType="1"/>
            </p:cNvSpPr>
            <p:nvPr/>
          </p:nvSpPr>
          <p:spPr bwMode="auto">
            <a:xfrm flipH="1">
              <a:off x="5259388" y="3917951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4" name="Line 14"/>
            <p:cNvSpPr>
              <a:spLocks noChangeShapeType="1"/>
            </p:cNvSpPr>
            <p:nvPr/>
          </p:nvSpPr>
          <p:spPr bwMode="auto">
            <a:xfrm>
              <a:off x="5338763" y="388778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5" name="Line 15"/>
            <p:cNvSpPr>
              <a:spLocks noChangeShapeType="1"/>
            </p:cNvSpPr>
            <p:nvPr/>
          </p:nvSpPr>
          <p:spPr bwMode="auto">
            <a:xfrm>
              <a:off x="5338763" y="38512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6" name="Line 16"/>
            <p:cNvSpPr>
              <a:spLocks noChangeShapeType="1"/>
            </p:cNvSpPr>
            <p:nvPr/>
          </p:nvSpPr>
          <p:spPr bwMode="auto">
            <a:xfrm>
              <a:off x="5338763" y="381952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7" name="Line 17"/>
            <p:cNvSpPr>
              <a:spLocks noChangeShapeType="1"/>
            </p:cNvSpPr>
            <p:nvPr/>
          </p:nvSpPr>
          <p:spPr bwMode="auto">
            <a:xfrm>
              <a:off x="5338763" y="37830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8" name="Line 18"/>
            <p:cNvSpPr>
              <a:spLocks noChangeShapeType="1"/>
            </p:cNvSpPr>
            <p:nvPr/>
          </p:nvSpPr>
          <p:spPr bwMode="auto">
            <a:xfrm flipH="1">
              <a:off x="5259388" y="3752851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9" name="Line 19"/>
            <p:cNvSpPr>
              <a:spLocks noChangeShapeType="1"/>
            </p:cNvSpPr>
            <p:nvPr/>
          </p:nvSpPr>
          <p:spPr bwMode="auto">
            <a:xfrm>
              <a:off x="5338763" y="37163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0" name="Line 20"/>
            <p:cNvSpPr>
              <a:spLocks noChangeShapeType="1"/>
            </p:cNvSpPr>
            <p:nvPr/>
          </p:nvSpPr>
          <p:spPr bwMode="auto">
            <a:xfrm>
              <a:off x="5338763" y="36861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1" name="Line 21"/>
            <p:cNvSpPr>
              <a:spLocks noChangeShapeType="1"/>
            </p:cNvSpPr>
            <p:nvPr/>
          </p:nvSpPr>
          <p:spPr bwMode="auto">
            <a:xfrm>
              <a:off x="5338763" y="364966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2" name="Line 22"/>
            <p:cNvSpPr>
              <a:spLocks noChangeShapeType="1"/>
            </p:cNvSpPr>
            <p:nvPr/>
          </p:nvSpPr>
          <p:spPr bwMode="auto">
            <a:xfrm>
              <a:off x="5338763" y="361950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3" name="Line 23"/>
            <p:cNvSpPr>
              <a:spLocks noChangeShapeType="1"/>
            </p:cNvSpPr>
            <p:nvPr/>
          </p:nvSpPr>
          <p:spPr bwMode="auto">
            <a:xfrm flipH="1">
              <a:off x="5259388" y="3582988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4" name="Line 24"/>
            <p:cNvSpPr>
              <a:spLocks noChangeShapeType="1"/>
            </p:cNvSpPr>
            <p:nvPr/>
          </p:nvSpPr>
          <p:spPr bwMode="auto">
            <a:xfrm>
              <a:off x="5338763" y="355282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5" name="Line 25"/>
            <p:cNvSpPr>
              <a:spLocks noChangeShapeType="1"/>
            </p:cNvSpPr>
            <p:nvPr/>
          </p:nvSpPr>
          <p:spPr bwMode="auto">
            <a:xfrm>
              <a:off x="5338763" y="35163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6" name="Line 26"/>
            <p:cNvSpPr>
              <a:spLocks noChangeShapeType="1"/>
            </p:cNvSpPr>
            <p:nvPr/>
          </p:nvSpPr>
          <p:spPr bwMode="auto">
            <a:xfrm>
              <a:off x="5338763" y="348456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7" name="Line 27"/>
            <p:cNvSpPr>
              <a:spLocks noChangeShapeType="1"/>
            </p:cNvSpPr>
            <p:nvPr/>
          </p:nvSpPr>
          <p:spPr bwMode="auto">
            <a:xfrm>
              <a:off x="5338763" y="344805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8" name="Line 28"/>
            <p:cNvSpPr>
              <a:spLocks noChangeShapeType="1"/>
            </p:cNvSpPr>
            <p:nvPr/>
          </p:nvSpPr>
          <p:spPr bwMode="auto">
            <a:xfrm flipH="1">
              <a:off x="5259388" y="3417888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9" name="Line 29"/>
            <p:cNvSpPr>
              <a:spLocks noChangeShapeType="1"/>
            </p:cNvSpPr>
            <p:nvPr/>
          </p:nvSpPr>
          <p:spPr bwMode="auto">
            <a:xfrm>
              <a:off x="5338763" y="33813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0" name="Line 30"/>
            <p:cNvSpPr>
              <a:spLocks noChangeShapeType="1"/>
            </p:cNvSpPr>
            <p:nvPr/>
          </p:nvSpPr>
          <p:spPr bwMode="auto">
            <a:xfrm>
              <a:off x="5338763" y="33512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1" name="Line 31"/>
            <p:cNvSpPr>
              <a:spLocks noChangeShapeType="1"/>
            </p:cNvSpPr>
            <p:nvPr/>
          </p:nvSpPr>
          <p:spPr bwMode="auto">
            <a:xfrm>
              <a:off x="5338763" y="331470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2" name="Line 32"/>
            <p:cNvSpPr>
              <a:spLocks noChangeShapeType="1"/>
            </p:cNvSpPr>
            <p:nvPr/>
          </p:nvSpPr>
          <p:spPr bwMode="auto">
            <a:xfrm>
              <a:off x="5338763" y="32845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3" name="Line 33"/>
            <p:cNvSpPr>
              <a:spLocks noChangeShapeType="1"/>
            </p:cNvSpPr>
            <p:nvPr/>
          </p:nvSpPr>
          <p:spPr bwMode="auto">
            <a:xfrm flipH="1">
              <a:off x="5259388" y="3248026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4" name="Line 34"/>
            <p:cNvSpPr>
              <a:spLocks noChangeShapeType="1"/>
            </p:cNvSpPr>
            <p:nvPr/>
          </p:nvSpPr>
          <p:spPr bwMode="auto">
            <a:xfrm>
              <a:off x="5338763" y="32162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5" name="Line 35"/>
            <p:cNvSpPr>
              <a:spLocks noChangeShapeType="1"/>
            </p:cNvSpPr>
            <p:nvPr/>
          </p:nvSpPr>
          <p:spPr bwMode="auto">
            <a:xfrm>
              <a:off x="5338763" y="317976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6" name="Line 36"/>
            <p:cNvSpPr>
              <a:spLocks noChangeShapeType="1"/>
            </p:cNvSpPr>
            <p:nvPr/>
          </p:nvSpPr>
          <p:spPr bwMode="auto">
            <a:xfrm>
              <a:off x="5338763" y="314960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7" name="Line 37"/>
            <p:cNvSpPr>
              <a:spLocks noChangeShapeType="1"/>
            </p:cNvSpPr>
            <p:nvPr/>
          </p:nvSpPr>
          <p:spPr bwMode="auto">
            <a:xfrm>
              <a:off x="5338763" y="311308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8" name="Line 38"/>
            <p:cNvSpPr>
              <a:spLocks noChangeShapeType="1"/>
            </p:cNvSpPr>
            <p:nvPr/>
          </p:nvSpPr>
          <p:spPr bwMode="auto">
            <a:xfrm flipH="1">
              <a:off x="5259388" y="3082926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9" name="Line 39"/>
            <p:cNvSpPr>
              <a:spLocks noChangeShapeType="1"/>
            </p:cNvSpPr>
            <p:nvPr/>
          </p:nvSpPr>
          <p:spPr bwMode="auto">
            <a:xfrm>
              <a:off x="5338763" y="30464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0" name="Line 40"/>
            <p:cNvSpPr>
              <a:spLocks noChangeShapeType="1"/>
            </p:cNvSpPr>
            <p:nvPr/>
          </p:nvSpPr>
          <p:spPr bwMode="auto">
            <a:xfrm>
              <a:off x="5338763" y="301625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1" name="Line 41"/>
            <p:cNvSpPr>
              <a:spLocks noChangeShapeType="1"/>
            </p:cNvSpPr>
            <p:nvPr/>
          </p:nvSpPr>
          <p:spPr bwMode="auto">
            <a:xfrm>
              <a:off x="5338763" y="29797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2" name="Line 42"/>
            <p:cNvSpPr>
              <a:spLocks noChangeShapeType="1"/>
            </p:cNvSpPr>
            <p:nvPr/>
          </p:nvSpPr>
          <p:spPr bwMode="auto">
            <a:xfrm>
              <a:off x="5338763" y="29495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3" name="Line 43"/>
            <p:cNvSpPr>
              <a:spLocks noChangeShapeType="1"/>
            </p:cNvSpPr>
            <p:nvPr/>
          </p:nvSpPr>
          <p:spPr bwMode="auto">
            <a:xfrm flipH="1">
              <a:off x="5259388" y="2913063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4" name="Line 44"/>
            <p:cNvSpPr>
              <a:spLocks noChangeShapeType="1"/>
            </p:cNvSpPr>
            <p:nvPr/>
          </p:nvSpPr>
          <p:spPr bwMode="auto">
            <a:xfrm>
              <a:off x="5338763" y="28813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5" name="Line 45"/>
            <p:cNvSpPr>
              <a:spLocks noChangeShapeType="1"/>
            </p:cNvSpPr>
            <p:nvPr/>
          </p:nvSpPr>
          <p:spPr bwMode="auto">
            <a:xfrm>
              <a:off x="5338763" y="284480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6" name="Line 46"/>
            <p:cNvSpPr>
              <a:spLocks noChangeShapeType="1"/>
            </p:cNvSpPr>
            <p:nvPr/>
          </p:nvSpPr>
          <p:spPr bwMode="auto">
            <a:xfrm>
              <a:off x="5338763" y="28146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7" name="Line 47"/>
            <p:cNvSpPr>
              <a:spLocks noChangeShapeType="1"/>
            </p:cNvSpPr>
            <p:nvPr/>
          </p:nvSpPr>
          <p:spPr bwMode="auto">
            <a:xfrm>
              <a:off x="5338763" y="277812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8" name="Line 48"/>
            <p:cNvSpPr>
              <a:spLocks noChangeShapeType="1"/>
            </p:cNvSpPr>
            <p:nvPr/>
          </p:nvSpPr>
          <p:spPr bwMode="auto">
            <a:xfrm flipH="1">
              <a:off x="5259388" y="2747963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9" name="Line 49"/>
            <p:cNvSpPr>
              <a:spLocks noChangeShapeType="1"/>
            </p:cNvSpPr>
            <p:nvPr/>
          </p:nvSpPr>
          <p:spPr bwMode="auto">
            <a:xfrm>
              <a:off x="5338763" y="271145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0" name="Line 50"/>
            <p:cNvSpPr>
              <a:spLocks noChangeShapeType="1"/>
            </p:cNvSpPr>
            <p:nvPr/>
          </p:nvSpPr>
          <p:spPr bwMode="auto">
            <a:xfrm>
              <a:off x="5338763" y="268128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1" name="Line 51"/>
            <p:cNvSpPr>
              <a:spLocks noChangeShapeType="1"/>
            </p:cNvSpPr>
            <p:nvPr/>
          </p:nvSpPr>
          <p:spPr bwMode="auto">
            <a:xfrm>
              <a:off x="5338763" y="26447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2" name="Line 52"/>
            <p:cNvSpPr>
              <a:spLocks noChangeShapeType="1"/>
            </p:cNvSpPr>
            <p:nvPr/>
          </p:nvSpPr>
          <p:spPr bwMode="auto">
            <a:xfrm>
              <a:off x="5338763" y="261461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3" name="Line 53"/>
            <p:cNvSpPr>
              <a:spLocks noChangeShapeType="1"/>
            </p:cNvSpPr>
            <p:nvPr/>
          </p:nvSpPr>
          <p:spPr bwMode="auto">
            <a:xfrm flipH="1">
              <a:off x="5259388" y="2576513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4" name="Line 54"/>
            <p:cNvSpPr>
              <a:spLocks noChangeShapeType="1"/>
            </p:cNvSpPr>
            <p:nvPr/>
          </p:nvSpPr>
          <p:spPr bwMode="auto">
            <a:xfrm>
              <a:off x="5338763" y="2546351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5" name="Line 55"/>
            <p:cNvSpPr>
              <a:spLocks noChangeShapeType="1"/>
            </p:cNvSpPr>
            <p:nvPr/>
          </p:nvSpPr>
          <p:spPr bwMode="auto">
            <a:xfrm>
              <a:off x="5338763" y="2509838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6" name="Line 56"/>
            <p:cNvSpPr>
              <a:spLocks noChangeShapeType="1"/>
            </p:cNvSpPr>
            <p:nvPr/>
          </p:nvSpPr>
          <p:spPr bwMode="auto">
            <a:xfrm>
              <a:off x="5338763" y="2479676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7" name="Line 57"/>
            <p:cNvSpPr>
              <a:spLocks noChangeShapeType="1"/>
            </p:cNvSpPr>
            <p:nvPr/>
          </p:nvSpPr>
          <p:spPr bwMode="auto">
            <a:xfrm>
              <a:off x="5338763" y="2443163"/>
              <a:ext cx="635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8" name="Line 58"/>
            <p:cNvSpPr>
              <a:spLocks noChangeShapeType="1"/>
            </p:cNvSpPr>
            <p:nvPr/>
          </p:nvSpPr>
          <p:spPr bwMode="auto">
            <a:xfrm flipH="1">
              <a:off x="5259388" y="2413001"/>
              <a:ext cx="857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9" name="Rectangle 60"/>
            <p:cNvSpPr>
              <a:spLocks noChangeArrowheads="1"/>
            </p:cNvSpPr>
            <p:nvPr/>
          </p:nvSpPr>
          <p:spPr bwMode="auto">
            <a:xfrm>
              <a:off x="4861288" y="4064001"/>
              <a:ext cx="3510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 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0" name="Rectangle 61"/>
            <p:cNvSpPr>
              <a:spLocks noChangeArrowheads="1"/>
            </p:cNvSpPr>
            <p:nvPr/>
          </p:nvSpPr>
          <p:spPr bwMode="auto">
            <a:xfrm>
              <a:off x="4842238" y="3898901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10%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1" name="Rectangle 62"/>
            <p:cNvSpPr>
              <a:spLocks noChangeArrowheads="1"/>
            </p:cNvSpPr>
            <p:nvPr/>
          </p:nvSpPr>
          <p:spPr bwMode="auto">
            <a:xfrm>
              <a:off x="4842238" y="3727451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20%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2" name="Rectangle 63"/>
            <p:cNvSpPr>
              <a:spLocks noChangeArrowheads="1"/>
            </p:cNvSpPr>
            <p:nvPr/>
          </p:nvSpPr>
          <p:spPr bwMode="auto">
            <a:xfrm>
              <a:off x="4842238" y="3563938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30%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3" name="Rectangle 64"/>
            <p:cNvSpPr>
              <a:spLocks noChangeArrowheads="1"/>
            </p:cNvSpPr>
            <p:nvPr/>
          </p:nvSpPr>
          <p:spPr bwMode="auto">
            <a:xfrm>
              <a:off x="4842238" y="3392488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40%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" name="Rectangle 65"/>
            <p:cNvSpPr>
              <a:spLocks noChangeArrowheads="1"/>
            </p:cNvSpPr>
            <p:nvPr/>
          </p:nvSpPr>
          <p:spPr bwMode="auto">
            <a:xfrm>
              <a:off x="4842238" y="3228976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50%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5" name="Rectangle 66"/>
            <p:cNvSpPr>
              <a:spLocks noChangeArrowheads="1"/>
            </p:cNvSpPr>
            <p:nvPr/>
          </p:nvSpPr>
          <p:spPr bwMode="auto">
            <a:xfrm>
              <a:off x="4842238" y="3057526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60%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6" name="Rectangle 67"/>
            <p:cNvSpPr>
              <a:spLocks noChangeArrowheads="1"/>
            </p:cNvSpPr>
            <p:nvPr/>
          </p:nvSpPr>
          <p:spPr bwMode="auto">
            <a:xfrm>
              <a:off x="4842238" y="2894013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70%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7" name="Rectangle 68"/>
            <p:cNvSpPr>
              <a:spLocks noChangeArrowheads="1"/>
            </p:cNvSpPr>
            <p:nvPr/>
          </p:nvSpPr>
          <p:spPr bwMode="auto">
            <a:xfrm>
              <a:off x="4842238" y="2722563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80%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8" name="Rectangle 69"/>
            <p:cNvSpPr>
              <a:spLocks noChangeArrowheads="1"/>
            </p:cNvSpPr>
            <p:nvPr/>
          </p:nvSpPr>
          <p:spPr bwMode="auto">
            <a:xfrm>
              <a:off x="4842238" y="2559051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90%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Rectangle 70"/>
            <p:cNvSpPr>
              <a:spLocks noChangeArrowheads="1"/>
            </p:cNvSpPr>
            <p:nvPr/>
          </p:nvSpPr>
          <p:spPr bwMode="auto">
            <a:xfrm>
              <a:off x="4829538" y="2387601"/>
              <a:ext cx="40876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100%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Line 71"/>
            <p:cNvSpPr>
              <a:spLocks noChangeShapeType="1"/>
            </p:cNvSpPr>
            <p:nvPr/>
          </p:nvSpPr>
          <p:spPr bwMode="auto">
            <a:xfrm>
              <a:off x="5370513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1" name="Line 72"/>
            <p:cNvSpPr>
              <a:spLocks noChangeShapeType="1"/>
            </p:cNvSpPr>
            <p:nvPr/>
          </p:nvSpPr>
          <p:spPr bwMode="auto">
            <a:xfrm flipV="1">
              <a:off x="542448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2" name="Line 73"/>
            <p:cNvSpPr>
              <a:spLocks noChangeShapeType="1"/>
            </p:cNvSpPr>
            <p:nvPr/>
          </p:nvSpPr>
          <p:spPr bwMode="auto">
            <a:xfrm flipV="1">
              <a:off x="548640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3" name="Line 74"/>
            <p:cNvSpPr>
              <a:spLocks noChangeShapeType="1"/>
            </p:cNvSpPr>
            <p:nvPr/>
          </p:nvSpPr>
          <p:spPr bwMode="auto">
            <a:xfrm flipV="1">
              <a:off x="55403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4" name="Line 75"/>
            <p:cNvSpPr>
              <a:spLocks noChangeShapeType="1"/>
            </p:cNvSpPr>
            <p:nvPr/>
          </p:nvSpPr>
          <p:spPr bwMode="auto">
            <a:xfrm flipV="1">
              <a:off x="559593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5" name="Line 76"/>
            <p:cNvSpPr>
              <a:spLocks noChangeShapeType="1"/>
            </p:cNvSpPr>
            <p:nvPr/>
          </p:nvSpPr>
          <p:spPr bwMode="auto">
            <a:xfrm>
              <a:off x="5651500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6" name="Line 77"/>
            <p:cNvSpPr>
              <a:spLocks noChangeShapeType="1"/>
            </p:cNvSpPr>
            <p:nvPr/>
          </p:nvSpPr>
          <p:spPr bwMode="auto">
            <a:xfrm flipV="1">
              <a:off x="57118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7" name="Line 78"/>
            <p:cNvSpPr>
              <a:spLocks noChangeShapeType="1"/>
            </p:cNvSpPr>
            <p:nvPr/>
          </p:nvSpPr>
          <p:spPr bwMode="auto">
            <a:xfrm flipV="1">
              <a:off x="576738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8" name="Line 79"/>
            <p:cNvSpPr>
              <a:spLocks noChangeShapeType="1"/>
            </p:cNvSpPr>
            <p:nvPr/>
          </p:nvSpPr>
          <p:spPr bwMode="auto">
            <a:xfrm flipV="1">
              <a:off x="58229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9" name="Line 80"/>
            <p:cNvSpPr>
              <a:spLocks noChangeShapeType="1"/>
            </p:cNvSpPr>
            <p:nvPr/>
          </p:nvSpPr>
          <p:spPr bwMode="auto">
            <a:xfrm flipV="1">
              <a:off x="58769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0" name="Line 81"/>
            <p:cNvSpPr>
              <a:spLocks noChangeShapeType="1"/>
            </p:cNvSpPr>
            <p:nvPr/>
          </p:nvSpPr>
          <p:spPr bwMode="auto">
            <a:xfrm>
              <a:off x="5938838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1" name="Line 82"/>
            <p:cNvSpPr>
              <a:spLocks noChangeShapeType="1"/>
            </p:cNvSpPr>
            <p:nvPr/>
          </p:nvSpPr>
          <p:spPr bwMode="auto">
            <a:xfrm flipV="1">
              <a:off x="599440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2" name="Line 83"/>
            <p:cNvSpPr>
              <a:spLocks noChangeShapeType="1"/>
            </p:cNvSpPr>
            <p:nvPr/>
          </p:nvSpPr>
          <p:spPr bwMode="auto">
            <a:xfrm flipV="1">
              <a:off x="60483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3" name="Line 84"/>
            <p:cNvSpPr>
              <a:spLocks noChangeShapeType="1"/>
            </p:cNvSpPr>
            <p:nvPr/>
          </p:nvSpPr>
          <p:spPr bwMode="auto">
            <a:xfrm flipV="1">
              <a:off x="610393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4" name="Line 85"/>
            <p:cNvSpPr>
              <a:spLocks noChangeShapeType="1"/>
            </p:cNvSpPr>
            <p:nvPr/>
          </p:nvSpPr>
          <p:spPr bwMode="auto">
            <a:xfrm flipV="1">
              <a:off x="616426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5" name="Line 86"/>
            <p:cNvSpPr>
              <a:spLocks noChangeShapeType="1"/>
            </p:cNvSpPr>
            <p:nvPr/>
          </p:nvSpPr>
          <p:spPr bwMode="auto">
            <a:xfrm>
              <a:off x="6219825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6" name="Line 87"/>
            <p:cNvSpPr>
              <a:spLocks noChangeShapeType="1"/>
            </p:cNvSpPr>
            <p:nvPr/>
          </p:nvSpPr>
          <p:spPr bwMode="auto">
            <a:xfrm flipV="1">
              <a:off x="627538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7" name="Line 88"/>
            <p:cNvSpPr>
              <a:spLocks noChangeShapeType="1"/>
            </p:cNvSpPr>
            <p:nvPr/>
          </p:nvSpPr>
          <p:spPr bwMode="auto">
            <a:xfrm flipV="1">
              <a:off x="632936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8" name="Line 89"/>
            <p:cNvSpPr>
              <a:spLocks noChangeShapeType="1"/>
            </p:cNvSpPr>
            <p:nvPr/>
          </p:nvSpPr>
          <p:spPr bwMode="auto">
            <a:xfrm flipV="1">
              <a:off x="63912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9" name="Line 90"/>
            <p:cNvSpPr>
              <a:spLocks noChangeShapeType="1"/>
            </p:cNvSpPr>
            <p:nvPr/>
          </p:nvSpPr>
          <p:spPr bwMode="auto">
            <a:xfrm flipV="1">
              <a:off x="644683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0" name="Line 91"/>
            <p:cNvSpPr>
              <a:spLocks noChangeShapeType="1"/>
            </p:cNvSpPr>
            <p:nvPr/>
          </p:nvSpPr>
          <p:spPr bwMode="auto">
            <a:xfrm>
              <a:off x="6500813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1" name="Line 92"/>
            <p:cNvSpPr>
              <a:spLocks noChangeShapeType="1"/>
            </p:cNvSpPr>
            <p:nvPr/>
          </p:nvSpPr>
          <p:spPr bwMode="auto">
            <a:xfrm flipV="1">
              <a:off x="65563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2" name="Line 93"/>
            <p:cNvSpPr>
              <a:spLocks noChangeShapeType="1"/>
            </p:cNvSpPr>
            <p:nvPr/>
          </p:nvSpPr>
          <p:spPr bwMode="auto">
            <a:xfrm flipV="1">
              <a:off x="661670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3" name="Line 94"/>
            <p:cNvSpPr>
              <a:spLocks noChangeShapeType="1"/>
            </p:cNvSpPr>
            <p:nvPr/>
          </p:nvSpPr>
          <p:spPr bwMode="auto">
            <a:xfrm flipV="1">
              <a:off x="667226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4" name="Line 95"/>
            <p:cNvSpPr>
              <a:spLocks noChangeShapeType="1"/>
            </p:cNvSpPr>
            <p:nvPr/>
          </p:nvSpPr>
          <p:spPr bwMode="auto">
            <a:xfrm flipV="1">
              <a:off x="67278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5" name="Line 96"/>
            <p:cNvSpPr>
              <a:spLocks noChangeShapeType="1"/>
            </p:cNvSpPr>
            <p:nvPr/>
          </p:nvSpPr>
          <p:spPr bwMode="auto">
            <a:xfrm>
              <a:off x="6781800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6" name="Line 97"/>
            <p:cNvSpPr>
              <a:spLocks noChangeShapeType="1"/>
            </p:cNvSpPr>
            <p:nvPr/>
          </p:nvSpPr>
          <p:spPr bwMode="auto">
            <a:xfrm flipV="1">
              <a:off x="684371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7" name="Line 98"/>
            <p:cNvSpPr>
              <a:spLocks noChangeShapeType="1"/>
            </p:cNvSpPr>
            <p:nvPr/>
          </p:nvSpPr>
          <p:spPr bwMode="auto">
            <a:xfrm flipV="1">
              <a:off x="68992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8" name="Line 99"/>
            <p:cNvSpPr>
              <a:spLocks noChangeShapeType="1"/>
            </p:cNvSpPr>
            <p:nvPr/>
          </p:nvSpPr>
          <p:spPr bwMode="auto">
            <a:xfrm flipV="1">
              <a:off x="69532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9" name="Line 100"/>
            <p:cNvSpPr>
              <a:spLocks noChangeShapeType="1"/>
            </p:cNvSpPr>
            <p:nvPr/>
          </p:nvSpPr>
          <p:spPr bwMode="auto">
            <a:xfrm flipV="1">
              <a:off x="700881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0" name="Line 101"/>
            <p:cNvSpPr>
              <a:spLocks noChangeShapeType="1"/>
            </p:cNvSpPr>
            <p:nvPr/>
          </p:nvSpPr>
          <p:spPr bwMode="auto">
            <a:xfrm>
              <a:off x="7070725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1" name="Line 102"/>
            <p:cNvSpPr>
              <a:spLocks noChangeShapeType="1"/>
            </p:cNvSpPr>
            <p:nvPr/>
          </p:nvSpPr>
          <p:spPr bwMode="auto">
            <a:xfrm flipV="1">
              <a:off x="712470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2" name="Line 103"/>
            <p:cNvSpPr>
              <a:spLocks noChangeShapeType="1"/>
            </p:cNvSpPr>
            <p:nvPr/>
          </p:nvSpPr>
          <p:spPr bwMode="auto">
            <a:xfrm flipV="1">
              <a:off x="718026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3" name="Line 104"/>
            <p:cNvSpPr>
              <a:spLocks noChangeShapeType="1"/>
            </p:cNvSpPr>
            <p:nvPr/>
          </p:nvSpPr>
          <p:spPr bwMode="auto">
            <a:xfrm flipV="1">
              <a:off x="72358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4" name="Line 105"/>
            <p:cNvSpPr>
              <a:spLocks noChangeShapeType="1"/>
            </p:cNvSpPr>
            <p:nvPr/>
          </p:nvSpPr>
          <p:spPr bwMode="auto">
            <a:xfrm flipV="1">
              <a:off x="72961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5" name="Line 106"/>
            <p:cNvSpPr>
              <a:spLocks noChangeShapeType="1"/>
            </p:cNvSpPr>
            <p:nvPr/>
          </p:nvSpPr>
          <p:spPr bwMode="auto">
            <a:xfrm>
              <a:off x="7351713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6" name="Line 107"/>
            <p:cNvSpPr>
              <a:spLocks noChangeShapeType="1"/>
            </p:cNvSpPr>
            <p:nvPr/>
          </p:nvSpPr>
          <p:spPr bwMode="auto">
            <a:xfrm flipV="1">
              <a:off x="740568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7" name="Line 108"/>
            <p:cNvSpPr>
              <a:spLocks noChangeShapeType="1"/>
            </p:cNvSpPr>
            <p:nvPr/>
          </p:nvSpPr>
          <p:spPr bwMode="auto">
            <a:xfrm flipV="1">
              <a:off x="74612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8" name="Line 109"/>
            <p:cNvSpPr>
              <a:spLocks noChangeShapeType="1"/>
            </p:cNvSpPr>
            <p:nvPr/>
          </p:nvSpPr>
          <p:spPr bwMode="auto">
            <a:xfrm flipV="1">
              <a:off x="7523163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9" name="Line 110"/>
            <p:cNvSpPr>
              <a:spLocks noChangeShapeType="1"/>
            </p:cNvSpPr>
            <p:nvPr/>
          </p:nvSpPr>
          <p:spPr bwMode="auto">
            <a:xfrm flipV="1">
              <a:off x="757713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0" name="Line 111"/>
            <p:cNvSpPr>
              <a:spLocks noChangeShapeType="1"/>
            </p:cNvSpPr>
            <p:nvPr/>
          </p:nvSpPr>
          <p:spPr bwMode="auto">
            <a:xfrm>
              <a:off x="7632700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1" name="Line 112"/>
            <p:cNvSpPr>
              <a:spLocks noChangeShapeType="1"/>
            </p:cNvSpPr>
            <p:nvPr/>
          </p:nvSpPr>
          <p:spPr bwMode="auto">
            <a:xfrm flipV="1">
              <a:off x="76930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2" name="Line 113"/>
            <p:cNvSpPr>
              <a:spLocks noChangeShapeType="1"/>
            </p:cNvSpPr>
            <p:nvPr/>
          </p:nvSpPr>
          <p:spPr bwMode="auto">
            <a:xfrm flipV="1">
              <a:off x="774858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3" name="Line 114"/>
            <p:cNvSpPr>
              <a:spLocks noChangeShapeType="1"/>
            </p:cNvSpPr>
            <p:nvPr/>
          </p:nvSpPr>
          <p:spPr bwMode="auto">
            <a:xfrm flipV="1">
              <a:off x="78041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4" name="Line 115"/>
            <p:cNvSpPr>
              <a:spLocks noChangeShapeType="1"/>
            </p:cNvSpPr>
            <p:nvPr/>
          </p:nvSpPr>
          <p:spPr bwMode="auto">
            <a:xfrm flipV="1">
              <a:off x="785812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5" name="Line 116"/>
            <p:cNvSpPr>
              <a:spLocks noChangeShapeType="1"/>
            </p:cNvSpPr>
            <p:nvPr/>
          </p:nvSpPr>
          <p:spPr bwMode="auto">
            <a:xfrm>
              <a:off x="7920038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6" name="Line 117"/>
            <p:cNvSpPr>
              <a:spLocks noChangeShapeType="1"/>
            </p:cNvSpPr>
            <p:nvPr/>
          </p:nvSpPr>
          <p:spPr bwMode="auto">
            <a:xfrm flipV="1">
              <a:off x="797560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7" name="Line 118"/>
            <p:cNvSpPr>
              <a:spLocks noChangeShapeType="1"/>
            </p:cNvSpPr>
            <p:nvPr/>
          </p:nvSpPr>
          <p:spPr bwMode="auto">
            <a:xfrm flipV="1">
              <a:off x="8029575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8" name="Line 119"/>
            <p:cNvSpPr>
              <a:spLocks noChangeShapeType="1"/>
            </p:cNvSpPr>
            <p:nvPr/>
          </p:nvSpPr>
          <p:spPr bwMode="auto">
            <a:xfrm flipV="1">
              <a:off x="8085138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9" name="Line 120"/>
            <p:cNvSpPr>
              <a:spLocks noChangeShapeType="1"/>
            </p:cNvSpPr>
            <p:nvPr/>
          </p:nvSpPr>
          <p:spPr bwMode="auto">
            <a:xfrm flipV="1">
              <a:off x="8147050" y="4124326"/>
              <a:ext cx="0" cy="190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0" name="Line 121"/>
            <p:cNvSpPr>
              <a:spLocks noChangeShapeType="1"/>
            </p:cNvSpPr>
            <p:nvPr/>
          </p:nvSpPr>
          <p:spPr bwMode="auto">
            <a:xfrm>
              <a:off x="8201025" y="4124326"/>
              <a:ext cx="0" cy="9207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1" name="Rectangle 123"/>
            <p:cNvSpPr>
              <a:spLocks noChangeArrowheads="1"/>
            </p:cNvSpPr>
            <p:nvPr/>
          </p:nvSpPr>
          <p:spPr bwMode="auto">
            <a:xfrm>
              <a:off x="5307013" y="4257676"/>
              <a:ext cx="17793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-1.5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" name="Rectangle 124"/>
            <p:cNvSpPr>
              <a:spLocks noChangeArrowheads="1"/>
            </p:cNvSpPr>
            <p:nvPr/>
          </p:nvSpPr>
          <p:spPr bwMode="auto">
            <a:xfrm>
              <a:off x="5611813" y="4257676"/>
              <a:ext cx="9137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" name="Rectangle 125"/>
            <p:cNvSpPr>
              <a:spLocks noChangeArrowheads="1"/>
            </p:cNvSpPr>
            <p:nvPr/>
          </p:nvSpPr>
          <p:spPr bwMode="auto">
            <a:xfrm>
              <a:off x="5875338" y="4257676"/>
              <a:ext cx="17793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-0.5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" name="Rectangle 126"/>
            <p:cNvSpPr>
              <a:spLocks noChangeArrowheads="1"/>
            </p:cNvSpPr>
            <p:nvPr/>
          </p:nvSpPr>
          <p:spPr bwMode="auto">
            <a:xfrm>
              <a:off x="6192838" y="42576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" name="Rectangle 127"/>
            <p:cNvSpPr>
              <a:spLocks noChangeArrowheads="1"/>
            </p:cNvSpPr>
            <p:nvPr/>
          </p:nvSpPr>
          <p:spPr bwMode="auto">
            <a:xfrm>
              <a:off x="6446838" y="4257676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" name="Rectangle 128"/>
            <p:cNvSpPr>
              <a:spLocks noChangeArrowheads="1"/>
            </p:cNvSpPr>
            <p:nvPr/>
          </p:nvSpPr>
          <p:spPr bwMode="auto">
            <a:xfrm>
              <a:off x="6754813" y="42576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" name="Rectangle 129"/>
            <p:cNvSpPr>
              <a:spLocks noChangeArrowheads="1"/>
            </p:cNvSpPr>
            <p:nvPr/>
          </p:nvSpPr>
          <p:spPr bwMode="auto">
            <a:xfrm>
              <a:off x="7016750" y="4257676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" name="Rectangle 130"/>
            <p:cNvSpPr>
              <a:spLocks noChangeArrowheads="1"/>
            </p:cNvSpPr>
            <p:nvPr/>
          </p:nvSpPr>
          <p:spPr bwMode="auto">
            <a:xfrm>
              <a:off x="7324725" y="42576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" name="Rectangle 131"/>
            <p:cNvSpPr>
              <a:spLocks noChangeArrowheads="1"/>
            </p:cNvSpPr>
            <p:nvPr/>
          </p:nvSpPr>
          <p:spPr bwMode="auto">
            <a:xfrm>
              <a:off x="7578725" y="4257676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" name="Rectangle 132"/>
            <p:cNvSpPr>
              <a:spLocks noChangeArrowheads="1"/>
            </p:cNvSpPr>
            <p:nvPr/>
          </p:nvSpPr>
          <p:spPr bwMode="auto">
            <a:xfrm>
              <a:off x="7893050" y="42576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" name="Rectangle 133"/>
            <p:cNvSpPr>
              <a:spLocks noChangeArrowheads="1"/>
            </p:cNvSpPr>
            <p:nvPr/>
          </p:nvSpPr>
          <p:spPr bwMode="auto">
            <a:xfrm>
              <a:off x="8147050" y="4257676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" name="Freeform 142"/>
            <p:cNvSpPr>
              <a:spLocks/>
            </p:cNvSpPr>
            <p:nvPr/>
          </p:nvSpPr>
          <p:spPr bwMode="auto">
            <a:xfrm>
              <a:off x="5908675" y="4064001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3 w 19"/>
                <a:gd name="T11" fmla="*/ 8 h 19"/>
                <a:gd name="T12" fmla="*/ 0 w 19"/>
                <a:gd name="T13" fmla="*/ 12 h 19"/>
                <a:gd name="T14" fmla="*/ 3 w 19"/>
                <a:gd name="T15" fmla="*/ 12 h 19"/>
                <a:gd name="T16" fmla="*/ 3 w 19"/>
                <a:gd name="T17" fmla="*/ 15 h 19"/>
                <a:gd name="T18" fmla="*/ 7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3" name="Freeform 143"/>
            <p:cNvSpPr>
              <a:spLocks/>
            </p:cNvSpPr>
            <p:nvPr/>
          </p:nvSpPr>
          <p:spPr bwMode="auto">
            <a:xfrm>
              <a:off x="5945188" y="4051301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6 h 16"/>
                <a:gd name="T14" fmla="*/ 15 w 19"/>
                <a:gd name="T15" fmla="*/ 16 h 16"/>
                <a:gd name="T16" fmla="*/ 19 w 19"/>
                <a:gd name="T17" fmla="*/ 12 h 16"/>
                <a:gd name="T18" fmla="*/ 19 w 19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4" name="Freeform 144"/>
            <p:cNvSpPr>
              <a:spLocks/>
            </p:cNvSpPr>
            <p:nvPr/>
          </p:nvSpPr>
          <p:spPr bwMode="auto">
            <a:xfrm>
              <a:off x="5951538" y="4040188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5 w 19"/>
                <a:gd name="T5" fmla="*/ 3 h 19"/>
                <a:gd name="T6" fmla="*/ 11 w 19"/>
                <a:gd name="T7" fmla="*/ 0 h 19"/>
                <a:gd name="T8" fmla="*/ 7 w 19"/>
                <a:gd name="T9" fmla="*/ 0 h 19"/>
                <a:gd name="T10" fmla="*/ 7 w 19"/>
                <a:gd name="T11" fmla="*/ 3 h 19"/>
                <a:gd name="T12" fmla="*/ 3 w 19"/>
                <a:gd name="T13" fmla="*/ 3 h 19"/>
                <a:gd name="T14" fmla="*/ 3 w 19"/>
                <a:gd name="T15" fmla="*/ 7 h 19"/>
                <a:gd name="T16" fmla="*/ 0 w 19"/>
                <a:gd name="T17" fmla="*/ 11 h 19"/>
                <a:gd name="T18" fmla="*/ 3 w 19"/>
                <a:gd name="T19" fmla="*/ 15 h 19"/>
                <a:gd name="T20" fmla="*/ 7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5" name="Freeform 145"/>
            <p:cNvSpPr>
              <a:spLocks/>
            </p:cNvSpPr>
            <p:nvPr/>
          </p:nvSpPr>
          <p:spPr bwMode="auto">
            <a:xfrm>
              <a:off x="5956300" y="4033838"/>
              <a:ext cx="31750" cy="30163"/>
            </a:xfrm>
            <a:custGeom>
              <a:avLst/>
              <a:gdLst>
                <a:gd name="T0" fmla="*/ 20 w 20"/>
                <a:gd name="T1" fmla="*/ 7 h 19"/>
                <a:gd name="T2" fmla="*/ 16 w 20"/>
                <a:gd name="T3" fmla="*/ 7 h 19"/>
                <a:gd name="T4" fmla="*/ 16 w 20"/>
                <a:gd name="T5" fmla="*/ 4 h 19"/>
                <a:gd name="T6" fmla="*/ 12 w 20"/>
                <a:gd name="T7" fmla="*/ 0 h 19"/>
                <a:gd name="T8" fmla="*/ 4 w 20"/>
                <a:gd name="T9" fmla="*/ 0 h 19"/>
                <a:gd name="T10" fmla="*/ 0 w 20"/>
                <a:gd name="T11" fmla="*/ 4 h 19"/>
                <a:gd name="T12" fmla="*/ 0 w 20"/>
                <a:gd name="T13" fmla="*/ 15 h 19"/>
                <a:gd name="T14" fmla="*/ 4 w 20"/>
                <a:gd name="T15" fmla="*/ 15 h 19"/>
                <a:gd name="T16" fmla="*/ 8 w 20"/>
                <a:gd name="T17" fmla="*/ 19 h 19"/>
                <a:gd name="T18" fmla="*/ 12 w 20"/>
                <a:gd name="T19" fmla="*/ 19 h 19"/>
                <a:gd name="T20" fmla="*/ 12 w 20"/>
                <a:gd name="T21" fmla="*/ 15 h 19"/>
                <a:gd name="T22" fmla="*/ 16 w 20"/>
                <a:gd name="T23" fmla="*/ 15 h 19"/>
                <a:gd name="T24" fmla="*/ 16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6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6" name="Freeform 146"/>
            <p:cNvSpPr>
              <a:spLocks/>
            </p:cNvSpPr>
            <p:nvPr/>
          </p:nvSpPr>
          <p:spPr bwMode="auto">
            <a:xfrm>
              <a:off x="5999163" y="4027488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4 h 15"/>
                <a:gd name="T4" fmla="*/ 16 w 20"/>
                <a:gd name="T5" fmla="*/ 4 h 15"/>
                <a:gd name="T6" fmla="*/ 16 w 20"/>
                <a:gd name="T7" fmla="*/ 0 h 15"/>
                <a:gd name="T8" fmla="*/ 4 w 20"/>
                <a:gd name="T9" fmla="*/ 0 h 15"/>
                <a:gd name="T10" fmla="*/ 4 w 20"/>
                <a:gd name="T11" fmla="*/ 4 h 15"/>
                <a:gd name="T12" fmla="*/ 0 w 20"/>
                <a:gd name="T13" fmla="*/ 4 h 15"/>
                <a:gd name="T14" fmla="*/ 0 w 20"/>
                <a:gd name="T15" fmla="*/ 11 h 15"/>
                <a:gd name="T16" fmla="*/ 4 w 20"/>
                <a:gd name="T17" fmla="*/ 15 h 15"/>
                <a:gd name="T18" fmla="*/ 16 w 20"/>
                <a:gd name="T19" fmla="*/ 15 h 15"/>
                <a:gd name="T20" fmla="*/ 20 w 20"/>
                <a:gd name="T21" fmla="*/ 11 h 15"/>
                <a:gd name="T22" fmla="*/ 20 w 20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7" name="Freeform 147"/>
            <p:cNvSpPr>
              <a:spLocks/>
            </p:cNvSpPr>
            <p:nvPr/>
          </p:nvSpPr>
          <p:spPr bwMode="auto">
            <a:xfrm>
              <a:off x="6011863" y="4014788"/>
              <a:ext cx="23813" cy="30163"/>
            </a:xfrm>
            <a:custGeom>
              <a:avLst/>
              <a:gdLst>
                <a:gd name="T0" fmla="*/ 15 w 15"/>
                <a:gd name="T1" fmla="*/ 12 h 19"/>
                <a:gd name="T2" fmla="*/ 15 w 15"/>
                <a:gd name="T3" fmla="*/ 4 h 19"/>
                <a:gd name="T4" fmla="*/ 12 w 15"/>
                <a:gd name="T5" fmla="*/ 4 h 19"/>
                <a:gd name="T6" fmla="*/ 8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6 h 19"/>
                <a:gd name="T14" fmla="*/ 4 w 15"/>
                <a:gd name="T15" fmla="*/ 19 h 19"/>
                <a:gd name="T16" fmla="*/ 12 w 15"/>
                <a:gd name="T17" fmla="*/ 19 h 19"/>
                <a:gd name="T18" fmla="*/ 15 w 15"/>
                <a:gd name="T19" fmla="*/ 16 h 19"/>
                <a:gd name="T20" fmla="*/ 15 w 15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2"/>
                  </a:moveTo>
                  <a:lnTo>
                    <a:pt x="15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8" name="Freeform 148"/>
            <p:cNvSpPr>
              <a:spLocks/>
            </p:cNvSpPr>
            <p:nvPr/>
          </p:nvSpPr>
          <p:spPr bwMode="auto">
            <a:xfrm>
              <a:off x="6018213" y="4003676"/>
              <a:ext cx="23813" cy="30163"/>
            </a:xfrm>
            <a:custGeom>
              <a:avLst/>
              <a:gdLst>
                <a:gd name="T0" fmla="*/ 15 w 15"/>
                <a:gd name="T1" fmla="*/ 7 h 19"/>
                <a:gd name="T2" fmla="*/ 15 w 15"/>
                <a:gd name="T3" fmla="*/ 3 h 19"/>
                <a:gd name="T4" fmla="*/ 11 w 15"/>
                <a:gd name="T5" fmla="*/ 0 h 19"/>
                <a:gd name="T6" fmla="*/ 4 w 15"/>
                <a:gd name="T7" fmla="*/ 0 h 19"/>
                <a:gd name="T8" fmla="*/ 0 w 15"/>
                <a:gd name="T9" fmla="*/ 3 h 19"/>
                <a:gd name="T10" fmla="*/ 0 w 15"/>
                <a:gd name="T11" fmla="*/ 15 h 19"/>
                <a:gd name="T12" fmla="*/ 4 w 15"/>
                <a:gd name="T13" fmla="*/ 15 h 19"/>
                <a:gd name="T14" fmla="*/ 8 w 15"/>
                <a:gd name="T15" fmla="*/ 19 h 19"/>
                <a:gd name="T16" fmla="*/ 11 w 15"/>
                <a:gd name="T17" fmla="*/ 15 h 19"/>
                <a:gd name="T18" fmla="*/ 15 w 15"/>
                <a:gd name="T19" fmla="*/ 15 h 19"/>
                <a:gd name="T20" fmla="*/ 15 w 15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lnTo>
                    <a:pt x="15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9" name="Freeform 149"/>
            <p:cNvSpPr>
              <a:spLocks/>
            </p:cNvSpPr>
            <p:nvPr/>
          </p:nvSpPr>
          <p:spPr bwMode="auto">
            <a:xfrm>
              <a:off x="6024563" y="3978276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5 w 19"/>
                <a:gd name="T5" fmla="*/ 0 h 19"/>
                <a:gd name="T6" fmla="*/ 4 w 19"/>
                <a:gd name="T7" fmla="*/ 0 h 19"/>
                <a:gd name="T8" fmla="*/ 0 w 19"/>
                <a:gd name="T9" fmla="*/ 4 h 19"/>
                <a:gd name="T10" fmla="*/ 0 w 19"/>
                <a:gd name="T11" fmla="*/ 16 h 19"/>
                <a:gd name="T12" fmla="*/ 4 w 19"/>
                <a:gd name="T13" fmla="*/ 16 h 19"/>
                <a:gd name="T14" fmla="*/ 7 w 19"/>
                <a:gd name="T15" fmla="*/ 19 h 19"/>
                <a:gd name="T16" fmla="*/ 11 w 19"/>
                <a:gd name="T17" fmla="*/ 19 h 19"/>
                <a:gd name="T18" fmla="*/ 15 w 19"/>
                <a:gd name="T19" fmla="*/ 16 h 19"/>
                <a:gd name="T20" fmla="*/ 19 w 19"/>
                <a:gd name="T21" fmla="*/ 12 h 19"/>
                <a:gd name="T22" fmla="*/ 19 w 19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0" name="Freeform 150"/>
            <p:cNvSpPr>
              <a:spLocks/>
            </p:cNvSpPr>
            <p:nvPr/>
          </p:nvSpPr>
          <p:spPr bwMode="auto">
            <a:xfrm>
              <a:off x="6035675" y="3971926"/>
              <a:ext cx="31750" cy="25400"/>
            </a:xfrm>
            <a:custGeom>
              <a:avLst/>
              <a:gdLst>
                <a:gd name="T0" fmla="*/ 20 w 20"/>
                <a:gd name="T1" fmla="*/ 8 h 16"/>
                <a:gd name="T2" fmla="*/ 20 w 20"/>
                <a:gd name="T3" fmla="*/ 4 h 16"/>
                <a:gd name="T4" fmla="*/ 16 w 20"/>
                <a:gd name="T5" fmla="*/ 4 h 16"/>
                <a:gd name="T6" fmla="*/ 16 w 20"/>
                <a:gd name="T7" fmla="*/ 0 h 16"/>
                <a:gd name="T8" fmla="*/ 4 w 20"/>
                <a:gd name="T9" fmla="*/ 0 h 16"/>
                <a:gd name="T10" fmla="*/ 4 w 20"/>
                <a:gd name="T11" fmla="*/ 4 h 16"/>
                <a:gd name="T12" fmla="*/ 0 w 20"/>
                <a:gd name="T13" fmla="*/ 4 h 16"/>
                <a:gd name="T14" fmla="*/ 0 w 20"/>
                <a:gd name="T15" fmla="*/ 12 h 16"/>
                <a:gd name="T16" fmla="*/ 4 w 20"/>
                <a:gd name="T17" fmla="*/ 16 h 16"/>
                <a:gd name="T18" fmla="*/ 16 w 20"/>
                <a:gd name="T19" fmla="*/ 16 h 16"/>
                <a:gd name="T20" fmla="*/ 20 w 20"/>
                <a:gd name="T21" fmla="*/ 12 h 16"/>
                <a:gd name="T22" fmla="*/ 20 w 20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1" name="Freeform 151"/>
            <p:cNvSpPr>
              <a:spLocks/>
            </p:cNvSpPr>
            <p:nvPr/>
          </p:nvSpPr>
          <p:spPr bwMode="auto">
            <a:xfrm>
              <a:off x="6054725" y="3960813"/>
              <a:ext cx="23813" cy="30163"/>
            </a:xfrm>
            <a:custGeom>
              <a:avLst/>
              <a:gdLst>
                <a:gd name="T0" fmla="*/ 15 w 15"/>
                <a:gd name="T1" fmla="*/ 11 h 19"/>
                <a:gd name="T2" fmla="*/ 15 w 15"/>
                <a:gd name="T3" fmla="*/ 4 h 19"/>
                <a:gd name="T4" fmla="*/ 12 w 15"/>
                <a:gd name="T5" fmla="*/ 4 h 19"/>
                <a:gd name="T6" fmla="*/ 8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5 h 19"/>
                <a:gd name="T14" fmla="*/ 4 w 15"/>
                <a:gd name="T15" fmla="*/ 19 h 19"/>
                <a:gd name="T16" fmla="*/ 12 w 15"/>
                <a:gd name="T17" fmla="*/ 19 h 19"/>
                <a:gd name="T18" fmla="*/ 15 w 15"/>
                <a:gd name="T19" fmla="*/ 15 h 19"/>
                <a:gd name="T20" fmla="*/ 15 w 15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1"/>
                  </a:moveTo>
                  <a:lnTo>
                    <a:pt x="15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2" name="Freeform 152"/>
            <p:cNvSpPr>
              <a:spLocks/>
            </p:cNvSpPr>
            <p:nvPr/>
          </p:nvSpPr>
          <p:spPr bwMode="auto">
            <a:xfrm>
              <a:off x="6054725" y="3954463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5 w 19"/>
                <a:gd name="T5" fmla="*/ 0 h 19"/>
                <a:gd name="T6" fmla="*/ 4 w 19"/>
                <a:gd name="T7" fmla="*/ 0 h 19"/>
                <a:gd name="T8" fmla="*/ 4 w 19"/>
                <a:gd name="T9" fmla="*/ 4 h 19"/>
                <a:gd name="T10" fmla="*/ 0 w 19"/>
                <a:gd name="T11" fmla="*/ 8 h 19"/>
                <a:gd name="T12" fmla="*/ 0 w 19"/>
                <a:gd name="T13" fmla="*/ 11 h 19"/>
                <a:gd name="T14" fmla="*/ 4 w 19"/>
                <a:gd name="T15" fmla="*/ 15 h 19"/>
                <a:gd name="T16" fmla="*/ 4 w 19"/>
                <a:gd name="T17" fmla="*/ 19 h 19"/>
                <a:gd name="T18" fmla="*/ 15 w 19"/>
                <a:gd name="T19" fmla="*/ 19 h 19"/>
                <a:gd name="T20" fmla="*/ 15 w 19"/>
                <a:gd name="T21" fmla="*/ 15 h 19"/>
                <a:gd name="T22" fmla="*/ 19 w 19"/>
                <a:gd name="T23" fmla="*/ 11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3" name="Freeform 153"/>
            <p:cNvSpPr>
              <a:spLocks/>
            </p:cNvSpPr>
            <p:nvPr/>
          </p:nvSpPr>
          <p:spPr bwMode="auto">
            <a:xfrm>
              <a:off x="6061075" y="3948113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4 h 19"/>
                <a:gd name="T6" fmla="*/ 15 w 19"/>
                <a:gd name="T7" fmla="*/ 0 h 19"/>
                <a:gd name="T8" fmla="*/ 4 w 19"/>
                <a:gd name="T9" fmla="*/ 0 h 19"/>
                <a:gd name="T10" fmla="*/ 4 w 19"/>
                <a:gd name="T11" fmla="*/ 4 h 19"/>
                <a:gd name="T12" fmla="*/ 0 w 19"/>
                <a:gd name="T13" fmla="*/ 4 h 19"/>
                <a:gd name="T14" fmla="*/ 0 w 19"/>
                <a:gd name="T15" fmla="*/ 12 h 19"/>
                <a:gd name="T16" fmla="*/ 4 w 19"/>
                <a:gd name="T17" fmla="*/ 15 h 19"/>
                <a:gd name="T18" fmla="*/ 8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4" name="Freeform 154"/>
            <p:cNvSpPr>
              <a:spLocks/>
            </p:cNvSpPr>
            <p:nvPr/>
          </p:nvSpPr>
          <p:spPr bwMode="auto">
            <a:xfrm>
              <a:off x="6061075" y="393065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5 w 19"/>
                <a:gd name="T5" fmla="*/ 3 h 19"/>
                <a:gd name="T6" fmla="*/ 11 w 19"/>
                <a:gd name="T7" fmla="*/ 0 h 19"/>
                <a:gd name="T8" fmla="*/ 8 w 19"/>
                <a:gd name="T9" fmla="*/ 0 h 19"/>
                <a:gd name="T10" fmla="*/ 8 w 19"/>
                <a:gd name="T11" fmla="*/ 3 h 19"/>
                <a:gd name="T12" fmla="*/ 4 w 19"/>
                <a:gd name="T13" fmla="*/ 3 h 19"/>
                <a:gd name="T14" fmla="*/ 4 w 19"/>
                <a:gd name="T15" fmla="*/ 7 h 19"/>
                <a:gd name="T16" fmla="*/ 0 w 19"/>
                <a:gd name="T17" fmla="*/ 11 h 19"/>
                <a:gd name="T18" fmla="*/ 4 w 19"/>
                <a:gd name="T19" fmla="*/ 11 h 19"/>
                <a:gd name="T20" fmla="*/ 4 w 19"/>
                <a:gd name="T21" fmla="*/ 15 h 19"/>
                <a:gd name="T22" fmla="*/ 8 w 19"/>
                <a:gd name="T23" fmla="*/ 19 h 19"/>
                <a:gd name="T24" fmla="*/ 15 w 19"/>
                <a:gd name="T25" fmla="*/ 19 h 19"/>
                <a:gd name="T26" fmla="*/ 19 w 19"/>
                <a:gd name="T27" fmla="*/ 15 h 19"/>
                <a:gd name="T28" fmla="*/ 19 w 19"/>
                <a:gd name="T2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5" name="Freeform 155"/>
            <p:cNvSpPr>
              <a:spLocks/>
            </p:cNvSpPr>
            <p:nvPr/>
          </p:nvSpPr>
          <p:spPr bwMode="auto">
            <a:xfrm>
              <a:off x="6067425" y="3917951"/>
              <a:ext cx="30163" cy="23813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0 h 15"/>
                <a:gd name="T4" fmla="*/ 4 w 19"/>
                <a:gd name="T5" fmla="*/ 0 h 15"/>
                <a:gd name="T6" fmla="*/ 0 w 19"/>
                <a:gd name="T7" fmla="*/ 4 h 15"/>
                <a:gd name="T8" fmla="*/ 0 w 19"/>
                <a:gd name="T9" fmla="*/ 11 h 15"/>
                <a:gd name="T10" fmla="*/ 4 w 19"/>
                <a:gd name="T11" fmla="*/ 15 h 15"/>
                <a:gd name="T12" fmla="*/ 19 w 19"/>
                <a:gd name="T13" fmla="*/ 15 h 15"/>
                <a:gd name="T14" fmla="*/ 19 w 19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6" name="Freeform 156"/>
            <p:cNvSpPr>
              <a:spLocks/>
            </p:cNvSpPr>
            <p:nvPr/>
          </p:nvSpPr>
          <p:spPr bwMode="auto">
            <a:xfrm>
              <a:off x="6073775" y="3898901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5 w 19"/>
                <a:gd name="T3" fmla="*/ 4 h 20"/>
                <a:gd name="T4" fmla="*/ 15 w 19"/>
                <a:gd name="T5" fmla="*/ 0 h 20"/>
                <a:gd name="T6" fmla="*/ 3 w 19"/>
                <a:gd name="T7" fmla="*/ 0 h 20"/>
                <a:gd name="T8" fmla="*/ 3 w 19"/>
                <a:gd name="T9" fmla="*/ 4 h 20"/>
                <a:gd name="T10" fmla="*/ 0 w 19"/>
                <a:gd name="T11" fmla="*/ 8 h 20"/>
                <a:gd name="T12" fmla="*/ 0 w 19"/>
                <a:gd name="T13" fmla="*/ 12 h 20"/>
                <a:gd name="T14" fmla="*/ 3 w 19"/>
                <a:gd name="T15" fmla="*/ 16 h 20"/>
                <a:gd name="T16" fmla="*/ 3 w 19"/>
                <a:gd name="T17" fmla="*/ 20 h 20"/>
                <a:gd name="T18" fmla="*/ 15 w 19"/>
                <a:gd name="T19" fmla="*/ 20 h 20"/>
                <a:gd name="T20" fmla="*/ 15 w 19"/>
                <a:gd name="T21" fmla="*/ 16 h 20"/>
                <a:gd name="T22" fmla="*/ 19 w 19"/>
                <a:gd name="T23" fmla="*/ 12 h 20"/>
                <a:gd name="T24" fmla="*/ 19 w 19"/>
                <a:gd name="T2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15" y="20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7" name="Freeform 157"/>
            <p:cNvSpPr>
              <a:spLocks/>
            </p:cNvSpPr>
            <p:nvPr/>
          </p:nvSpPr>
          <p:spPr bwMode="auto">
            <a:xfrm>
              <a:off x="6078538" y="3894138"/>
              <a:ext cx="31750" cy="23813"/>
            </a:xfrm>
            <a:custGeom>
              <a:avLst/>
              <a:gdLst>
                <a:gd name="T0" fmla="*/ 20 w 20"/>
                <a:gd name="T1" fmla="*/ 7 h 15"/>
                <a:gd name="T2" fmla="*/ 16 w 20"/>
                <a:gd name="T3" fmla="*/ 3 h 15"/>
                <a:gd name="T4" fmla="*/ 12 w 20"/>
                <a:gd name="T5" fmla="*/ 0 h 15"/>
                <a:gd name="T6" fmla="*/ 4 w 20"/>
                <a:gd name="T7" fmla="*/ 0 h 15"/>
                <a:gd name="T8" fmla="*/ 0 w 20"/>
                <a:gd name="T9" fmla="*/ 3 h 15"/>
                <a:gd name="T10" fmla="*/ 0 w 20"/>
                <a:gd name="T11" fmla="*/ 15 h 15"/>
                <a:gd name="T12" fmla="*/ 16 w 20"/>
                <a:gd name="T13" fmla="*/ 15 h 15"/>
                <a:gd name="T14" fmla="*/ 16 w 20"/>
                <a:gd name="T15" fmla="*/ 11 h 15"/>
                <a:gd name="T16" fmla="*/ 20 w 20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8" name="Freeform 158"/>
            <p:cNvSpPr>
              <a:spLocks/>
            </p:cNvSpPr>
            <p:nvPr/>
          </p:nvSpPr>
          <p:spPr bwMode="auto">
            <a:xfrm>
              <a:off x="6078538" y="3868738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2 h 19"/>
                <a:gd name="T16" fmla="*/ 4 w 20"/>
                <a:gd name="T17" fmla="*/ 16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6 h 19"/>
                <a:gd name="T24" fmla="*/ 20 w 20"/>
                <a:gd name="T25" fmla="*/ 12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9" name="Freeform 159"/>
            <p:cNvSpPr>
              <a:spLocks/>
            </p:cNvSpPr>
            <p:nvPr/>
          </p:nvSpPr>
          <p:spPr bwMode="auto">
            <a:xfrm>
              <a:off x="6084888" y="3844926"/>
              <a:ext cx="25400" cy="30163"/>
            </a:xfrm>
            <a:custGeom>
              <a:avLst/>
              <a:gdLst>
                <a:gd name="T0" fmla="*/ 16 w 16"/>
                <a:gd name="T1" fmla="*/ 8 h 19"/>
                <a:gd name="T2" fmla="*/ 16 w 16"/>
                <a:gd name="T3" fmla="*/ 4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4 h 19"/>
                <a:gd name="T10" fmla="*/ 0 w 16"/>
                <a:gd name="T11" fmla="*/ 15 h 19"/>
                <a:gd name="T12" fmla="*/ 4 w 16"/>
                <a:gd name="T13" fmla="*/ 15 h 19"/>
                <a:gd name="T14" fmla="*/ 8 w 16"/>
                <a:gd name="T15" fmla="*/ 19 h 19"/>
                <a:gd name="T16" fmla="*/ 12 w 16"/>
                <a:gd name="T17" fmla="*/ 15 h 19"/>
                <a:gd name="T18" fmla="*/ 16 w 16"/>
                <a:gd name="T19" fmla="*/ 15 h 19"/>
                <a:gd name="T20" fmla="*/ 16 w 16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0" name="Freeform 160"/>
            <p:cNvSpPr>
              <a:spLocks/>
            </p:cNvSpPr>
            <p:nvPr/>
          </p:nvSpPr>
          <p:spPr bwMode="auto">
            <a:xfrm>
              <a:off x="6084888" y="3825876"/>
              <a:ext cx="31750" cy="31750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4 w 20"/>
                <a:gd name="T11" fmla="*/ 4 h 20"/>
                <a:gd name="T12" fmla="*/ 0 w 20"/>
                <a:gd name="T13" fmla="*/ 8 h 20"/>
                <a:gd name="T14" fmla="*/ 0 w 20"/>
                <a:gd name="T15" fmla="*/ 16 h 20"/>
                <a:gd name="T16" fmla="*/ 4 w 20"/>
                <a:gd name="T17" fmla="*/ 16 h 20"/>
                <a:gd name="T18" fmla="*/ 4 w 20"/>
                <a:gd name="T19" fmla="*/ 20 h 20"/>
                <a:gd name="T20" fmla="*/ 16 w 20"/>
                <a:gd name="T21" fmla="*/ 20 h 20"/>
                <a:gd name="T22" fmla="*/ 16 w 20"/>
                <a:gd name="T23" fmla="*/ 16 h 20"/>
                <a:gd name="T24" fmla="*/ 20 w 20"/>
                <a:gd name="T25" fmla="*/ 16 h 20"/>
                <a:gd name="T26" fmla="*/ 20 w 20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1" name="Freeform 161"/>
            <p:cNvSpPr>
              <a:spLocks/>
            </p:cNvSpPr>
            <p:nvPr/>
          </p:nvSpPr>
          <p:spPr bwMode="auto">
            <a:xfrm>
              <a:off x="6091238" y="3819526"/>
              <a:ext cx="30163" cy="31750"/>
            </a:xfrm>
            <a:custGeom>
              <a:avLst/>
              <a:gdLst>
                <a:gd name="T0" fmla="*/ 19 w 19"/>
                <a:gd name="T1" fmla="*/ 12 h 20"/>
                <a:gd name="T2" fmla="*/ 19 w 19"/>
                <a:gd name="T3" fmla="*/ 8 h 20"/>
                <a:gd name="T4" fmla="*/ 16 w 19"/>
                <a:gd name="T5" fmla="*/ 4 h 20"/>
                <a:gd name="T6" fmla="*/ 16 w 19"/>
                <a:gd name="T7" fmla="*/ 0 h 20"/>
                <a:gd name="T8" fmla="*/ 4 w 19"/>
                <a:gd name="T9" fmla="*/ 0 h 20"/>
                <a:gd name="T10" fmla="*/ 4 w 19"/>
                <a:gd name="T11" fmla="*/ 4 h 20"/>
                <a:gd name="T12" fmla="*/ 0 w 19"/>
                <a:gd name="T13" fmla="*/ 8 h 20"/>
                <a:gd name="T14" fmla="*/ 0 w 19"/>
                <a:gd name="T15" fmla="*/ 12 h 20"/>
                <a:gd name="T16" fmla="*/ 4 w 19"/>
                <a:gd name="T17" fmla="*/ 16 h 20"/>
                <a:gd name="T18" fmla="*/ 4 w 19"/>
                <a:gd name="T19" fmla="*/ 20 h 20"/>
                <a:gd name="T20" fmla="*/ 16 w 19"/>
                <a:gd name="T21" fmla="*/ 20 h 20"/>
                <a:gd name="T22" fmla="*/ 16 w 19"/>
                <a:gd name="T23" fmla="*/ 16 h 20"/>
                <a:gd name="T24" fmla="*/ 19 w 19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2" name="Freeform 162"/>
            <p:cNvSpPr>
              <a:spLocks/>
            </p:cNvSpPr>
            <p:nvPr/>
          </p:nvSpPr>
          <p:spPr bwMode="auto">
            <a:xfrm>
              <a:off x="6091238" y="3814763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3 h 19"/>
                <a:gd name="T4" fmla="*/ 16 w 19"/>
                <a:gd name="T5" fmla="*/ 0 h 19"/>
                <a:gd name="T6" fmla="*/ 8 w 19"/>
                <a:gd name="T7" fmla="*/ 0 h 19"/>
                <a:gd name="T8" fmla="*/ 4 w 19"/>
                <a:gd name="T9" fmla="*/ 3 h 19"/>
                <a:gd name="T10" fmla="*/ 0 w 19"/>
                <a:gd name="T11" fmla="*/ 7 h 19"/>
                <a:gd name="T12" fmla="*/ 4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6 w 19"/>
                <a:gd name="T23" fmla="*/ 15 h 19"/>
                <a:gd name="T24" fmla="*/ 19 w 19"/>
                <a:gd name="T25" fmla="*/ 15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3" name="Freeform 163"/>
            <p:cNvSpPr>
              <a:spLocks/>
            </p:cNvSpPr>
            <p:nvPr/>
          </p:nvSpPr>
          <p:spPr bwMode="auto">
            <a:xfrm>
              <a:off x="6097588" y="3795713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4 h 19"/>
                <a:gd name="T4" fmla="*/ 15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8 w 19"/>
                <a:gd name="T11" fmla="*/ 4 h 19"/>
                <a:gd name="T12" fmla="*/ 4 w 19"/>
                <a:gd name="T13" fmla="*/ 4 h 19"/>
                <a:gd name="T14" fmla="*/ 4 w 19"/>
                <a:gd name="T15" fmla="*/ 8 h 19"/>
                <a:gd name="T16" fmla="*/ 0 w 19"/>
                <a:gd name="T17" fmla="*/ 12 h 19"/>
                <a:gd name="T18" fmla="*/ 4 w 19"/>
                <a:gd name="T19" fmla="*/ 12 h 19"/>
                <a:gd name="T20" fmla="*/ 4 w 19"/>
                <a:gd name="T21" fmla="*/ 15 h 19"/>
                <a:gd name="T22" fmla="*/ 8 w 19"/>
                <a:gd name="T23" fmla="*/ 19 h 19"/>
                <a:gd name="T24" fmla="*/ 15 w 19"/>
                <a:gd name="T25" fmla="*/ 19 h 19"/>
                <a:gd name="T26" fmla="*/ 19 w 19"/>
                <a:gd name="T27" fmla="*/ 15 h 19"/>
                <a:gd name="T28" fmla="*/ 19 w 19"/>
                <a:gd name="T2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4" name="Freeform 164"/>
            <p:cNvSpPr>
              <a:spLocks/>
            </p:cNvSpPr>
            <p:nvPr/>
          </p:nvSpPr>
          <p:spPr bwMode="auto">
            <a:xfrm>
              <a:off x="6103938" y="377190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1 w 19"/>
                <a:gd name="T7" fmla="*/ 0 h 19"/>
                <a:gd name="T8" fmla="*/ 8 w 19"/>
                <a:gd name="T9" fmla="*/ 0 h 19"/>
                <a:gd name="T10" fmla="*/ 8 w 19"/>
                <a:gd name="T11" fmla="*/ 4 h 19"/>
                <a:gd name="T12" fmla="*/ 4 w 19"/>
                <a:gd name="T13" fmla="*/ 4 h 19"/>
                <a:gd name="T14" fmla="*/ 0 w 19"/>
                <a:gd name="T15" fmla="*/ 7 h 19"/>
                <a:gd name="T16" fmla="*/ 0 w 19"/>
                <a:gd name="T17" fmla="*/ 15 h 19"/>
                <a:gd name="T18" fmla="*/ 4 w 19"/>
                <a:gd name="T19" fmla="*/ 15 h 19"/>
                <a:gd name="T20" fmla="*/ 8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5" name="Freeform 165"/>
            <p:cNvSpPr>
              <a:spLocks/>
            </p:cNvSpPr>
            <p:nvPr/>
          </p:nvSpPr>
          <p:spPr bwMode="auto">
            <a:xfrm>
              <a:off x="6116638" y="376555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3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3 w 19"/>
                <a:gd name="T15" fmla="*/ 19 h 19"/>
                <a:gd name="T16" fmla="*/ 11 w 19"/>
                <a:gd name="T17" fmla="*/ 19 h 19"/>
                <a:gd name="T18" fmla="*/ 15 w 19"/>
                <a:gd name="T19" fmla="*/ 15 h 19"/>
                <a:gd name="T20" fmla="*/ 15 w 19"/>
                <a:gd name="T21" fmla="*/ 11 h 19"/>
                <a:gd name="T22" fmla="*/ 19 w 19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6" name="Freeform 166"/>
            <p:cNvSpPr>
              <a:spLocks/>
            </p:cNvSpPr>
            <p:nvPr/>
          </p:nvSpPr>
          <p:spPr bwMode="auto">
            <a:xfrm>
              <a:off x="6116638" y="375920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4 h 19"/>
                <a:gd name="T6" fmla="*/ 15 w 19"/>
                <a:gd name="T7" fmla="*/ 0 h 19"/>
                <a:gd name="T8" fmla="*/ 3 w 19"/>
                <a:gd name="T9" fmla="*/ 0 h 19"/>
                <a:gd name="T10" fmla="*/ 3 w 19"/>
                <a:gd name="T11" fmla="*/ 4 h 19"/>
                <a:gd name="T12" fmla="*/ 0 w 19"/>
                <a:gd name="T13" fmla="*/ 4 h 19"/>
                <a:gd name="T14" fmla="*/ 0 w 19"/>
                <a:gd name="T15" fmla="*/ 12 h 19"/>
                <a:gd name="T16" fmla="*/ 3 w 19"/>
                <a:gd name="T17" fmla="*/ 15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7" name="Freeform 167"/>
            <p:cNvSpPr>
              <a:spLocks/>
            </p:cNvSpPr>
            <p:nvPr/>
          </p:nvSpPr>
          <p:spPr bwMode="auto">
            <a:xfrm>
              <a:off x="6121400" y="3741738"/>
              <a:ext cx="25400" cy="30163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3 h 19"/>
                <a:gd name="T4" fmla="*/ 12 w 16"/>
                <a:gd name="T5" fmla="*/ 3 h 19"/>
                <a:gd name="T6" fmla="*/ 8 w 16"/>
                <a:gd name="T7" fmla="*/ 0 h 19"/>
                <a:gd name="T8" fmla="*/ 4 w 16"/>
                <a:gd name="T9" fmla="*/ 3 h 19"/>
                <a:gd name="T10" fmla="*/ 0 w 16"/>
                <a:gd name="T11" fmla="*/ 3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8" name="Freeform 168"/>
            <p:cNvSpPr>
              <a:spLocks/>
            </p:cNvSpPr>
            <p:nvPr/>
          </p:nvSpPr>
          <p:spPr bwMode="auto">
            <a:xfrm>
              <a:off x="6121400" y="3735388"/>
              <a:ext cx="31750" cy="30163"/>
            </a:xfrm>
            <a:custGeom>
              <a:avLst/>
              <a:gdLst>
                <a:gd name="T0" fmla="*/ 20 w 20"/>
                <a:gd name="T1" fmla="*/ 7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1 h 19"/>
                <a:gd name="T16" fmla="*/ 4 w 20"/>
                <a:gd name="T17" fmla="*/ 15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9" name="Freeform 169"/>
            <p:cNvSpPr>
              <a:spLocks/>
            </p:cNvSpPr>
            <p:nvPr/>
          </p:nvSpPr>
          <p:spPr bwMode="auto">
            <a:xfrm>
              <a:off x="6127750" y="3716338"/>
              <a:ext cx="31750" cy="30163"/>
            </a:xfrm>
            <a:custGeom>
              <a:avLst/>
              <a:gdLst>
                <a:gd name="T0" fmla="*/ 20 w 20"/>
                <a:gd name="T1" fmla="*/ 12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6 h 19"/>
                <a:gd name="T16" fmla="*/ 4 w 20"/>
                <a:gd name="T17" fmla="*/ 16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6 h 19"/>
                <a:gd name="T24" fmla="*/ 20 w 20"/>
                <a:gd name="T25" fmla="*/ 16 h 19"/>
                <a:gd name="T26" fmla="*/ 20 w 20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0" name="Freeform 170"/>
            <p:cNvSpPr>
              <a:spLocks/>
            </p:cNvSpPr>
            <p:nvPr/>
          </p:nvSpPr>
          <p:spPr bwMode="auto">
            <a:xfrm>
              <a:off x="6134100" y="3705226"/>
              <a:ext cx="25400" cy="23813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3 h 15"/>
                <a:gd name="T4" fmla="*/ 12 w 16"/>
                <a:gd name="T5" fmla="*/ 0 h 15"/>
                <a:gd name="T6" fmla="*/ 4 w 16"/>
                <a:gd name="T7" fmla="*/ 0 h 15"/>
                <a:gd name="T8" fmla="*/ 0 w 16"/>
                <a:gd name="T9" fmla="*/ 3 h 15"/>
                <a:gd name="T10" fmla="*/ 0 w 16"/>
                <a:gd name="T11" fmla="*/ 15 h 15"/>
                <a:gd name="T12" fmla="*/ 16 w 16"/>
                <a:gd name="T13" fmla="*/ 15 h 15"/>
                <a:gd name="T14" fmla="*/ 16 w 1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1" name="Freeform 171"/>
            <p:cNvSpPr>
              <a:spLocks/>
            </p:cNvSpPr>
            <p:nvPr/>
          </p:nvSpPr>
          <p:spPr bwMode="auto">
            <a:xfrm>
              <a:off x="6134100" y="3673476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0 h 16"/>
                <a:gd name="T4" fmla="*/ 4 w 19"/>
                <a:gd name="T5" fmla="*/ 0 h 16"/>
                <a:gd name="T6" fmla="*/ 4 w 19"/>
                <a:gd name="T7" fmla="*/ 4 h 16"/>
                <a:gd name="T8" fmla="*/ 0 w 19"/>
                <a:gd name="T9" fmla="*/ 8 h 16"/>
                <a:gd name="T10" fmla="*/ 4 w 19"/>
                <a:gd name="T11" fmla="*/ 12 h 16"/>
                <a:gd name="T12" fmla="*/ 8 w 19"/>
                <a:gd name="T13" fmla="*/ 16 h 16"/>
                <a:gd name="T14" fmla="*/ 16 w 19"/>
                <a:gd name="T15" fmla="*/ 16 h 16"/>
                <a:gd name="T16" fmla="*/ 19 w 19"/>
                <a:gd name="T17" fmla="*/ 12 h 16"/>
                <a:gd name="T18" fmla="*/ 19 w 19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2" name="Freeform 172"/>
            <p:cNvSpPr>
              <a:spLocks/>
            </p:cNvSpPr>
            <p:nvPr/>
          </p:nvSpPr>
          <p:spPr bwMode="auto">
            <a:xfrm>
              <a:off x="6140450" y="3662363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8 w 19"/>
                <a:gd name="T11" fmla="*/ 4 h 19"/>
                <a:gd name="T12" fmla="*/ 4 w 19"/>
                <a:gd name="T13" fmla="*/ 4 h 19"/>
                <a:gd name="T14" fmla="*/ 4 w 19"/>
                <a:gd name="T15" fmla="*/ 7 h 19"/>
                <a:gd name="T16" fmla="*/ 0 w 19"/>
                <a:gd name="T17" fmla="*/ 11 h 19"/>
                <a:gd name="T18" fmla="*/ 4 w 19"/>
                <a:gd name="T19" fmla="*/ 11 h 19"/>
                <a:gd name="T20" fmla="*/ 4 w 19"/>
                <a:gd name="T21" fmla="*/ 15 h 19"/>
                <a:gd name="T22" fmla="*/ 8 w 19"/>
                <a:gd name="T23" fmla="*/ 19 h 19"/>
                <a:gd name="T24" fmla="*/ 15 w 19"/>
                <a:gd name="T25" fmla="*/ 19 h 19"/>
                <a:gd name="T26" fmla="*/ 19 w 19"/>
                <a:gd name="T27" fmla="*/ 15 h 19"/>
                <a:gd name="T28" fmla="*/ 19 w 19"/>
                <a:gd name="T2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3" name="Freeform 173"/>
            <p:cNvSpPr>
              <a:spLocks/>
            </p:cNvSpPr>
            <p:nvPr/>
          </p:nvSpPr>
          <p:spPr bwMode="auto">
            <a:xfrm>
              <a:off x="6146800" y="3656013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4 w 19"/>
                <a:gd name="T15" fmla="*/ 15 h 19"/>
                <a:gd name="T16" fmla="*/ 8 w 19"/>
                <a:gd name="T17" fmla="*/ 19 h 19"/>
                <a:gd name="T18" fmla="*/ 11 w 19"/>
                <a:gd name="T19" fmla="*/ 19 h 19"/>
                <a:gd name="T20" fmla="*/ 11 w 19"/>
                <a:gd name="T21" fmla="*/ 15 h 19"/>
                <a:gd name="T22" fmla="*/ 15 w 19"/>
                <a:gd name="T23" fmla="*/ 15 h 19"/>
                <a:gd name="T24" fmla="*/ 15 w 19"/>
                <a:gd name="T25" fmla="*/ 11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4" name="Freeform 174"/>
            <p:cNvSpPr>
              <a:spLocks/>
            </p:cNvSpPr>
            <p:nvPr/>
          </p:nvSpPr>
          <p:spPr bwMode="auto">
            <a:xfrm>
              <a:off x="6153150" y="3636963"/>
              <a:ext cx="30163" cy="31750"/>
            </a:xfrm>
            <a:custGeom>
              <a:avLst/>
              <a:gdLst>
                <a:gd name="T0" fmla="*/ 19 w 19"/>
                <a:gd name="T1" fmla="*/ 12 h 20"/>
                <a:gd name="T2" fmla="*/ 15 w 19"/>
                <a:gd name="T3" fmla="*/ 8 h 20"/>
                <a:gd name="T4" fmla="*/ 15 w 19"/>
                <a:gd name="T5" fmla="*/ 4 h 20"/>
                <a:gd name="T6" fmla="*/ 11 w 19"/>
                <a:gd name="T7" fmla="*/ 4 h 20"/>
                <a:gd name="T8" fmla="*/ 11 w 19"/>
                <a:gd name="T9" fmla="*/ 0 h 20"/>
                <a:gd name="T10" fmla="*/ 7 w 19"/>
                <a:gd name="T11" fmla="*/ 0 h 20"/>
                <a:gd name="T12" fmla="*/ 4 w 19"/>
                <a:gd name="T13" fmla="*/ 4 h 20"/>
                <a:gd name="T14" fmla="*/ 0 w 19"/>
                <a:gd name="T15" fmla="*/ 4 h 20"/>
                <a:gd name="T16" fmla="*/ 0 w 19"/>
                <a:gd name="T17" fmla="*/ 16 h 20"/>
                <a:gd name="T18" fmla="*/ 4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5" name="Freeform 175"/>
            <p:cNvSpPr>
              <a:spLocks/>
            </p:cNvSpPr>
            <p:nvPr/>
          </p:nvSpPr>
          <p:spPr bwMode="auto">
            <a:xfrm>
              <a:off x="6153150" y="3630613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5 w 19"/>
                <a:gd name="T3" fmla="*/ 4 h 20"/>
                <a:gd name="T4" fmla="*/ 15 w 19"/>
                <a:gd name="T5" fmla="*/ 0 h 20"/>
                <a:gd name="T6" fmla="*/ 4 w 19"/>
                <a:gd name="T7" fmla="*/ 0 h 20"/>
                <a:gd name="T8" fmla="*/ 4 w 19"/>
                <a:gd name="T9" fmla="*/ 4 h 20"/>
                <a:gd name="T10" fmla="*/ 0 w 19"/>
                <a:gd name="T11" fmla="*/ 8 h 20"/>
                <a:gd name="T12" fmla="*/ 0 w 19"/>
                <a:gd name="T13" fmla="*/ 12 h 20"/>
                <a:gd name="T14" fmla="*/ 4 w 19"/>
                <a:gd name="T15" fmla="*/ 16 h 20"/>
                <a:gd name="T16" fmla="*/ 4 w 19"/>
                <a:gd name="T17" fmla="*/ 20 h 20"/>
                <a:gd name="T18" fmla="*/ 15 w 19"/>
                <a:gd name="T19" fmla="*/ 20 h 20"/>
                <a:gd name="T20" fmla="*/ 15 w 19"/>
                <a:gd name="T21" fmla="*/ 16 h 20"/>
                <a:gd name="T22" fmla="*/ 19 w 19"/>
                <a:gd name="T23" fmla="*/ 12 h 20"/>
                <a:gd name="T24" fmla="*/ 19 w 19"/>
                <a:gd name="T2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5" y="20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6" name="Freeform 176"/>
            <p:cNvSpPr>
              <a:spLocks/>
            </p:cNvSpPr>
            <p:nvPr/>
          </p:nvSpPr>
          <p:spPr bwMode="auto">
            <a:xfrm>
              <a:off x="6159500" y="360045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5 w 19"/>
                <a:gd name="T5" fmla="*/ 0 h 19"/>
                <a:gd name="T6" fmla="*/ 3 w 19"/>
                <a:gd name="T7" fmla="*/ 0 h 19"/>
                <a:gd name="T8" fmla="*/ 3 w 19"/>
                <a:gd name="T9" fmla="*/ 4 h 19"/>
                <a:gd name="T10" fmla="*/ 0 w 19"/>
                <a:gd name="T11" fmla="*/ 8 h 19"/>
                <a:gd name="T12" fmla="*/ 0 w 19"/>
                <a:gd name="T13" fmla="*/ 12 h 19"/>
                <a:gd name="T14" fmla="*/ 3 w 19"/>
                <a:gd name="T15" fmla="*/ 16 h 19"/>
                <a:gd name="T16" fmla="*/ 7 w 19"/>
                <a:gd name="T17" fmla="*/ 19 h 19"/>
                <a:gd name="T18" fmla="*/ 11 w 19"/>
                <a:gd name="T19" fmla="*/ 19 h 19"/>
                <a:gd name="T20" fmla="*/ 15 w 19"/>
                <a:gd name="T21" fmla="*/ 16 h 19"/>
                <a:gd name="T22" fmla="*/ 19 w 19"/>
                <a:gd name="T23" fmla="*/ 12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7" name="Freeform 177"/>
            <p:cNvSpPr>
              <a:spLocks/>
            </p:cNvSpPr>
            <p:nvPr/>
          </p:nvSpPr>
          <p:spPr bwMode="auto">
            <a:xfrm>
              <a:off x="6164263" y="3594101"/>
              <a:ext cx="25400" cy="25400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16 h 16"/>
                <a:gd name="T8" fmla="*/ 16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8" name="Freeform 178"/>
            <p:cNvSpPr>
              <a:spLocks/>
            </p:cNvSpPr>
            <p:nvPr/>
          </p:nvSpPr>
          <p:spPr bwMode="auto">
            <a:xfrm>
              <a:off x="6164263" y="3563938"/>
              <a:ext cx="31750" cy="25400"/>
            </a:xfrm>
            <a:custGeom>
              <a:avLst/>
              <a:gdLst>
                <a:gd name="T0" fmla="*/ 20 w 20"/>
                <a:gd name="T1" fmla="*/ 8 h 16"/>
                <a:gd name="T2" fmla="*/ 20 w 20"/>
                <a:gd name="T3" fmla="*/ 4 h 16"/>
                <a:gd name="T4" fmla="*/ 16 w 20"/>
                <a:gd name="T5" fmla="*/ 0 h 16"/>
                <a:gd name="T6" fmla="*/ 4 w 20"/>
                <a:gd name="T7" fmla="*/ 0 h 16"/>
                <a:gd name="T8" fmla="*/ 0 w 20"/>
                <a:gd name="T9" fmla="*/ 4 h 16"/>
                <a:gd name="T10" fmla="*/ 0 w 20"/>
                <a:gd name="T11" fmla="*/ 12 h 16"/>
                <a:gd name="T12" fmla="*/ 4 w 20"/>
                <a:gd name="T13" fmla="*/ 12 h 16"/>
                <a:gd name="T14" fmla="*/ 4 w 20"/>
                <a:gd name="T15" fmla="*/ 16 h 16"/>
                <a:gd name="T16" fmla="*/ 16 w 20"/>
                <a:gd name="T17" fmla="*/ 16 h 16"/>
                <a:gd name="T18" fmla="*/ 16 w 20"/>
                <a:gd name="T19" fmla="*/ 12 h 16"/>
                <a:gd name="T20" fmla="*/ 20 w 20"/>
                <a:gd name="T21" fmla="*/ 12 h 16"/>
                <a:gd name="T22" fmla="*/ 20 w 20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9" name="Freeform 179"/>
            <p:cNvSpPr>
              <a:spLocks/>
            </p:cNvSpPr>
            <p:nvPr/>
          </p:nvSpPr>
          <p:spPr bwMode="auto">
            <a:xfrm>
              <a:off x="6170613" y="3552826"/>
              <a:ext cx="25400" cy="30163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3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3 h 19"/>
                <a:gd name="T10" fmla="*/ 0 w 16"/>
                <a:gd name="T11" fmla="*/ 15 h 19"/>
                <a:gd name="T12" fmla="*/ 4 w 16"/>
                <a:gd name="T13" fmla="*/ 19 h 19"/>
                <a:gd name="T14" fmla="*/ 12 w 16"/>
                <a:gd name="T15" fmla="*/ 19 h 19"/>
                <a:gd name="T16" fmla="*/ 16 w 16"/>
                <a:gd name="T17" fmla="*/ 15 h 19"/>
                <a:gd name="T18" fmla="*/ 16 w 16"/>
                <a:gd name="T1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0" name="Freeform 180"/>
            <p:cNvSpPr>
              <a:spLocks/>
            </p:cNvSpPr>
            <p:nvPr/>
          </p:nvSpPr>
          <p:spPr bwMode="auto">
            <a:xfrm>
              <a:off x="6170613" y="3527426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6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6 h 19"/>
                <a:gd name="T16" fmla="*/ 4 w 19"/>
                <a:gd name="T17" fmla="*/ 16 h 19"/>
                <a:gd name="T18" fmla="*/ 4 w 19"/>
                <a:gd name="T19" fmla="*/ 19 h 19"/>
                <a:gd name="T20" fmla="*/ 16 w 19"/>
                <a:gd name="T21" fmla="*/ 19 h 19"/>
                <a:gd name="T22" fmla="*/ 16 w 19"/>
                <a:gd name="T23" fmla="*/ 16 h 19"/>
                <a:gd name="T24" fmla="*/ 19 w 19"/>
                <a:gd name="T25" fmla="*/ 16 h 19"/>
                <a:gd name="T26" fmla="*/ 19 w 19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1" name="Freeform 181"/>
            <p:cNvSpPr>
              <a:spLocks/>
            </p:cNvSpPr>
            <p:nvPr/>
          </p:nvSpPr>
          <p:spPr bwMode="auto">
            <a:xfrm>
              <a:off x="6176963" y="3521076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5 w 19"/>
                <a:gd name="T3" fmla="*/ 4 h 20"/>
                <a:gd name="T4" fmla="*/ 15 w 19"/>
                <a:gd name="T5" fmla="*/ 0 h 20"/>
                <a:gd name="T6" fmla="*/ 4 w 19"/>
                <a:gd name="T7" fmla="*/ 0 h 20"/>
                <a:gd name="T8" fmla="*/ 0 w 19"/>
                <a:gd name="T9" fmla="*/ 4 h 20"/>
                <a:gd name="T10" fmla="*/ 0 w 19"/>
                <a:gd name="T11" fmla="*/ 16 h 20"/>
                <a:gd name="T12" fmla="*/ 4 w 19"/>
                <a:gd name="T13" fmla="*/ 16 h 20"/>
                <a:gd name="T14" fmla="*/ 8 w 19"/>
                <a:gd name="T15" fmla="*/ 20 h 20"/>
                <a:gd name="T16" fmla="*/ 12 w 19"/>
                <a:gd name="T17" fmla="*/ 20 h 20"/>
                <a:gd name="T18" fmla="*/ 15 w 19"/>
                <a:gd name="T19" fmla="*/ 16 h 20"/>
                <a:gd name="T20" fmla="*/ 19 w 19"/>
                <a:gd name="T21" fmla="*/ 12 h 20"/>
                <a:gd name="T22" fmla="*/ 19 w 19"/>
                <a:gd name="T2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2" name="Freeform 182"/>
            <p:cNvSpPr>
              <a:spLocks/>
            </p:cNvSpPr>
            <p:nvPr/>
          </p:nvSpPr>
          <p:spPr bwMode="auto">
            <a:xfrm>
              <a:off x="6176963" y="3516313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3 h 15"/>
                <a:gd name="T4" fmla="*/ 15 w 19"/>
                <a:gd name="T5" fmla="*/ 0 h 15"/>
                <a:gd name="T6" fmla="*/ 8 w 19"/>
                <a:gd name="T7" fmla="*/ 0 h 15"/>
                <a:gd name="T8" fmla="*/ 4 w 19"/>
                <a:gd name="T9" fmla="*/ 3 h 15"/>
                <a:gd name="T10" fmla="*/ 0 w 19"/>
                <a:gd name="T11" fmla="*/ 7 h 15"/>
                <a:gd name="T12" fmla="*/ 4 w 19"/>
                <a:gd name="T13" fmla="*/ 11 h 15"/>
                <a:gd name="T14" fmla="*/ 4 w 19"/>
                <a:gd name="T15" fmla="*/ 15 h 15"/>
                <a:gd name="T16" fmla="*/ 19 w 19"/>
                <a:gd name="T17" fmla="*/ 15 h 15"/>
                <a:gd name="T18" fmla="*/ 19 w 19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3" name="Freeform 183"/>
            <p:cNvSpPr>
              <a:spLocks/>
            </p:cNvSpPr>
            <p:nvPr/>
          </p:nvSpPr>
          <p:spPr bwMode="auto">
            <a:xfrm>
              <a:off x="6183313" y="3484563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5 w 19"/>
                <a:gd name="T3" fmla="*/ 4 h 16"/>
                <a:gd name="T4" fmla="*/ 15 w 19"/>
                <a:gd name="T5" fmla="*/ 0 h 16"/>
                <a:gd name="T6" fmla="*/ 0 w 19"/>
                <a:gd name="T7" fmla="*/ 0 h 16"/>
                <a:gd name="T8" fmla="*/ 0 w 19"/>
                <a:gd name="T9" fmla="*/ 12 h 16"/>
                <a:gd name="T10" fmla="*/ 4 w 19"/>
                <a:gd name="T11" fmla="*/ 16 h 16"/>
                <a:gd name="T12" fmla="*/ 11 w 19"/>
                <a:gd name="T13" fmla="*/ 16 h 16"/>
                <a:gd name="T14" fmla="*/ 15 w 19"/>
                <a:gd name="T15" fmla="*/ 12 h 16"/>
                <a:gd name="T16" fmla="*/ 19 w 19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4" name="Freeform 184"/>
            <p:cNvSpPr>
              <a:spLocks/>
            </p:cNvSpPr>
            <p:nvPr/>
          </p:nvSpPr>
          <p:spPr bwMode="auto">
            <a:xfrm>
              <a:off x="6183313" y="347345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1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7 h 19"/>
                <a:gd name="T14" fmla="*/ 0 w 19"/>
                <a:gd name="T15" fmla="*/ 11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5" name="Freeform 185"/>
            <p:cNvSpPr>
              <a:spLocks/>
            </p:cNvSpPr>
            <p:nvPr/>
          </p:nvSpPr>
          <p:spPr bwMode="auto">
            <a:xfrm>
              <a:off x="6189663" y="346710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4 w 19"/>
                <a:gd name="T15" fmla="*/ 15 h 19"/>
                <a:gd name="T16" fmla="*/ 7 w 19"/>
                <a:gd name="T17" fmla="*/ 19 h 19"/>
                <a:gd name="T18" fmla="*/ 11 w 19"/>
                <a:gd name="T19" fmla="*/ 19 h 19"/>
                <a:gd name="T20" fmla="*/ 11 w 19"/>
                <a:gd name="T21" fmla="*/ 15 h 19"/>
                <a:gd name="T22" fmla="*/ 15 w 19"/>
                <a:gd name="T23" fmla="*/ 15 h 19"/>
                <a:gd name="T24" fmla="*/ 15 w 19"/>
                <a:gd name="T25" fmla="*/ 11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6" name="Freeform 186"/>
            <p:cNvSpPr>
              <a:spLocks/>
            </p:cNvSpPr>
            <p:nvPr/>
          </p:nvSpPr>
          <p:spPr bwMode="auto">
            <a:xfrm>
              <a:off x="6189663" y="3460751"/>
              <a:ext cx="30163" cy="23813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4 h 15"/>
                <a:gd name="T6" fmla="*/ 15 w 19"/>
                <a:gd name="T7" fmla="*/ 0 h 15"/>
                <a:gd name="T8" fmla="*/ 4 w 19"/>
                <a:gd name="T9" fmla="*/ 0 h 15"/>
                <a:gd name="T10" fmla="*/ 4 w 19"/>
                <a:gd name="T11" fmla="*/ 4 h 15"/>
                <a:gd name="T12" fmla="*/ 0 w 19"/>
                <a:gd name="T13" fmla="*/ 4 h 15"/>
                <a:gd name="T14" fmla="*/ 0 w 19"/>
                <a:gd name="T15" fmla="*/ 12 h 15"/>
                <a:gd name="T16" fmla="*/ 4 w 19"/>
                <a:gd name="T17" fmla="*/ 15 h 15"/>
                <a:gd name="T18" fmla="*/ 15 w 19"/>
                <a:gd name="T19" fmla="*/ 15 h 15"/>
                <a:gd name="T20" fmla="*/ 19 w 19"/>
                <a:gd name="T21" fmla="*/ 12 h 15"/>
                <a:gd name="T22" fmla="*/ 19 w 1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7" name="Freeform 187"/>
            <p:cNvSpPr>
              <a:spLocks/>
            </p:cNvSpPr>
            <p:nvPr/>
          </p:nvSpPr>
          <p:spPr bwMode="auto">
            <a:xfrm>
              <a:off x="6196013" y="3443288"/>
              <a:ext cx="23813" cy="30163"/>
            </a:xfrm>
            <a:custGeom>
              <a:avLst/>
              <a:gdLst>
                <a:gd name="T0" fmla="*/ 15 w 15"/>
                <a:gd name="T1" fmla="*/ 7 h 19"/>
                <a:gd name="T2" fmla="*/ 15 w 15"/>
                <a:gd name="T3" fmla="*/ 3 h 19"/>
                <a:gd name="T4" fmla="*/ 11 w 15"/>
                <a:gd name="T5" fmla="*/ 0 h 19"/>
                <a:gd name="T6" fmla="*/ 3 w 15"/>
                <a:gd name="T7" fmla="*/ 0 h 19"/>
                <a:gd name="T8" fmla="*/ 0 w 15"/>
                <a:gd name="T9" fmla="*/ 3 h 19"/>
                <a:gd name="T10" fmla="*/ 0 w 15"/>
                <a:gd name="T11" fmla="*/ 15 h 19"/>
                <a:gd name="T12" fmla="*/ 3 w 15"/>
                <a:gd name="T13" fmla="*/ 19 h 19"/>
                <a:gd name="T14" fmla="*/ 11 w 15"/>
                <a:gd name="T15" fmla="*/ 19 h 19"/>
                <a:gd name="T16" fmla="*/ 15 w 15"/>
                <a:gd name="T17" fmla="*/ 15 h 19"/>
                <a:gd name="T18" fmla="*/ 15 w 15"/>
                <a:gd name="T1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lnTo>
                    <a:pt x="15" y="3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8" name="Freeform 188"/>
            <p:cNvSpPr>
              <a:spLocks/>
            </p:cNvSpPr>
            <p:nvPr/>
          </p:nvSpPr>
          <p:spPr bwMode="auto">
            <a:xfrm>
              <a:off x="6200775" y="3430588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4 h 15"/>
                <a:gd name="T4" fmla="*/ 16 w 20"/>
                <a:gd name="T5" fmla="*/ 0 h 15"/>
                <a:gd name="T6" fmla="*/ 4 w 20"/>
                <a:gd name="T7" fmla="*/ 0 h 15"/>
                <a:gd name="T8" fmla="*/ 0 w 20"/>
                <a:gd name="T9" fmla="*/ 4 h 15"/>
                <a:gd name="T10" fmla="*/ 0 w 20"/>
                <a:gd name="T11" fmla="*/ 11 h 15"/>
                <a:gd name="T12" fmla="*/ 4 w 20"/>
                <a:gd name="T13" fmla="*/ 11 h 15"/>
                <a:gd name="T14" fmla="*/ 4 w 20"/>
                <a:gd name="T15" fmla="*/ 15 h 15"/>
                <a:gd name="T16" fmla="*/ 16 w 20"/>
                <a:gd name="T17" fmla="*/ 15 h 15"/>
                <a:gd name="T18" fmla="*/ 16 w 20"/>
                <a:gd name="T19" fmla="*/ 11 h 15"/>
                <a:gd name="T20" fmla="*/ 20 w 20"/>
                <a:gd name="T21" fmla="*/ 11 h 15"/>
                <a:gd name="T22" fmla="*/ 20 w 20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9" name="Freeform 189"/>
            <p:cNvSpPr>
              <a:spLocks/>
            </p:cNvSpPr>
            <p:nvPr/>
          </p:nvSpPr>
          <p:spPr bwMode="auto">
            <a:xfrm>
              <a:off x="6207125" y="3394076"/>
              <a:ext cx="25400" cy="30163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4 h 19"/>
                <a:gd name="T4" fmla="*/ 12 w 16"/>
                <a:gd name="T5" fmla="*/ 4 h 19"/>
                <a:gd name="T6" fmla="*/ 8 w 16"/>
                <a:gd name="T7" fmla="*/ 0 h 19"/>
                <a:gd name="T8" fmla="*/ 4 w 16"/>
                <a:gd name="T9" fmla="*/ 4 h 19"/>
                <a:gd name="T10" fmla="*/ 0 w 16"/>
                <a:gd name="T11" fmla="*/ 4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0" name="Freeform 190"/>
            <p:cNvSpPr>
              <a:spLocks/>
            </p:cNvSpPr>
            <p:nvPr/>
          </p:nvSpPr>
          <p:spPr bwMode="auto">
            <a:xfrm>
              <a:off x="6207125" y="3381376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4 h 15"/>
                <a:gd name="T4" fmla="*/ 16 w 20"/>
                <a:gd name="T5" fmla="*/ 4 h 15"/>
                <a:gd name="T6" fmla="*/ 16 w 20"/>
                <a:gd name="T7" fmla="*/ 0 h 15"/>
                <a:gd name="T8" fmla="*/ 4 w 20"/>
                <a:gd name="T9" fmla="*/ 0 h 15"/>
                <a:gd name="T10" fmla="*/ 4 w 20"/>
                <a:gd name="T11" fmla="*/ 4 h 15"/>
                <a:gd name="T12" fmla="*/ 0 w 20"/>
                <a:gd name="T13" fmla="*/ 4 h 15"/>
                <a:gd name="T14" fmla="*/ 0 w 20"/>
                <a:gd name="T15" fmla="*/ 12 h 15"/>
                <a:gd name="T16" fmla="*/ 4 w 20"/>
                <a:gd name="T17" fmla="*/ 15 h 15"/>
                <a:gd name="T18" fmla="*/ 16 w 20"/>
                <a:gd name="T19" fmla="*/ 15 h 15"/>
                <a:gd name="T20" fmla="*/ 20 w 20"/>
                <a:gd name="T21" fmla="*/ 12 h 15"/>
                <a:gd name="T22" fmla="*/ 20 w 20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1" name="Freeform 191"/>
            <p:cNvSpPr>
              <a:spLocks/>
            </p:cNvSpPr>
            <p:nvPr/>
          </p:nvSpPr>
          <p:spPr bwMode="auto">
            <a:xfrm>
              <a:off x="6207125" y="3363913"/>
              <a:ext cx="31750" cy="30163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3 h 19"/>
                <a:gd name="T4" fmla="*/ 16 w 20"/>
                <a:gd name="T5" fmla="*/ 0 h 19"/>
                <a:gd name="T6" fmla="*/ 8 w 20"/>
                <a:gd name="T7" fmla="*/ 0 h 19"/>
                <a:gd name="T8" fmla="*/ 4 w 20"/>
                <a:gd name="T9" fmla="*/ 3 h 19"/>
                <a:gd name="T10" fmla="*/ 4 w 20"/>
                <a:gd name="T11" fmla="*/ 7 h 19"/>
                <a:gd name="T12" fmla="*/ 0 w 20"/>
                <a:gd name="T13" fmla="*/ 11 h 19"/>
                <a:gd name="T14" fmla="*/ 4 w 20"/>
                <a:gd name="T15" fmla="*/ 11 h 19"/>
                <a:gd name="T16" fmla="*/ 4 w 20"/>
                <a:gd name="T17" fmla="*/ 15 h 19"/>
                <a:gd name="T18" fmla="*/ 8 w 20"/>
                <a:gd name="T19" fmla="*/ 19 h 19"/>
                <a:gd name="T20" fmla="*/ 16 w 20"/>
                <a:gd name="T21" fmla="*/ 19 h 19"/>
                <a:gd name="T22" fmla="*/ 20 w 20"/>
                <a:gd name="T23" fmla="*/ 15 h 19"/>
                <a:gd name="T24" fmla="*/ 20 w 20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2" name="Freeform 192"/>
            <p:cNvSpPr>
              <a:spLocks/>
            </p:cNvSpPr>
            <p:nvPr/>
          </p:nvSpPr>
          <p:spPr bwMode="auto">
            <a:xfrm>
              <a:off x="6213475" y="3357563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6 w 19"/>
                <a:gd name="T5" fmla="*/ 4 h 19"/>
                <a:gd name="T6" fmla="*/ 16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4 w 19"/>
                <a:gd name="T15" fmla="*/ 15 h 19"/>
                <a:gd name="T16" fmla="*/ 8 w 19"/>
                <a:gd name="T17" fmla="*/ 19 h 19"/>
                <a:gd name="T18" fmla="*/ 12 w 19"/>
                <a:gd name="T19" fmla="*/ 19 h 19"/>
                <a:gd name="T20" fmla="*/ 16 w 19"/>
                <a:gd name="T21" fmla="*/ 15 h 19"/>
                <a:gd name="T22" fmla="*/ 19 w 19"/>
                <a:gd name="T23" fmla="*/ 11 h 19"/>
                <a:gd name="T24" fmla="*/ 19 w 19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3" name="Freeform 193"/>
            <p:cNvSpPr>
              <a:spLocks/>
            </p:cNvSpPr>
            <p:nvPr/>
          </p:nvSpPr>
          <p:spPr bwMode="auto">
            <a:xfrm>
              <a:off x="6213475" y="3338513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4 h 19"/>
                <a:gd name="T4" fmla="*/ 16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8 w 19"/>
                <a:gd name="T11" fmla="*/ 4 h 19"/>
                <a:gd name="T12" fmla="*/ 4 w 19"/>
                <a:gd name="T13" fmla="*/ 4 h 19"/>
                <a:gd name="T14" fmla="*/ 4 w 19"/>
                <a:gd name="T15" fmla="*/ 8 h 19"/>
                <a:gd name="T16" fmla="*/ 0 w 19"/>
                <a:gd name="T17" fmla="*/ 12 h 19"/>
                <a:gd name="T18" fmla="*/ 4 w 19"/>
                <a:gd name="T19" fmla="*/ 12 h 19"/>
                <a:gd name="T20" fmla="*/ 4 w 19"/>
                <a:gd name="T21" fmla="*/ 16 h 19"/>
                <a:gd name="T22" fmla="*/ 8 w 19"/>
                <a:gd name="T23" fmla="*/ 19 h 19"/>
                <a:gd name="T24" fmla="*/ 16 w 19"/>
                <a:gd name="T25" fmla="*/ 19 h 19"/>
                <a:gd name="T26" fmla="*/ 19 w 19"/>
                <a:gd name="T27" fmla="*/ 16 h 19"/>
                <a:gd name="T28" fmla="*/ 19 w 19"/>
                <a:gd name="T2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4" name="Freeform 194"/>
            <p:cNvSpPr>
              <a:spLocks/>
            </p:cNvSpPr>
            <p:nvPr/>
          </p:nvSpPr>
          <p:spPr bwMode="auto">
            <a:xfrm>
              <a:off x="6219825" y="3327401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5 w 19"/>
                <a:gd name="T3" fmla="*/ 3 h 15"/>
                <a:gd name="T4" fmla="*/ 12 w 19"/>
                <a:gd name="T5" fmla="*/ 0 h 15"/>
                <a:gd name="T6" fmla="*/ 4 w 19"/>
                <a:gd name="T7" fmla="*/ 0 h 15"/>
                <a:gd name="T8" fmla="*/ 0 w 19"/>
                <a:gd name="T9" fmla="*/ 3 h 15"/>
                <a:gd name="T10" fmla="*/ 0 w 19"/>
                <a:gd name="T11" fmla="*/ 15 h 15"/>
                <a:gd name="T12" fmla="*/ 15 w 19"/>
                <a:gd name="T13" fmla="*/ 15 h 15"/>
                <a:gd name="T14" fmla="*/ 15 w 19"/>
                <a:gd name="T15" fmla="*/ 11 h 15"/>
                <a:gd name="T16" fmla="*/ 19 w 19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5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5" name="Freeform 195"/>
            <p:cNvSpPr>
              <a:spLocks/>
            </p:cNvSpPr>
            <p:nvPr/>
          </p:nvSpPr>
          <p:spPr bwMode="auto">
            <a:xfrm>
              <a:off x="6219825" y="331470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8 w 19"/>
                <a:gd name="T11" fmla="*/ 4 h 19"/>
                <a:gd name="T12" fmla="*/ 4 w 19"/>
                <a:gd name="T13" fmla="*/ 4 h 19"/>
                <a:gd name="T14" fmla="*/ 0 w 19"/>
                <a:gd name="T15" fmla="*/ 8 h 19"/>
                <a:gd name="T16" fmla="*/ 0 w 19"/>
                <a:gd name="T17" fmla="*/ 15 h 19"/>
                <a:gd name="T18" fmla="*/ 4 w 19"/>
                <a:gd name="T19" fmla="*/ 15 h 19"/>
                <a:gd name="T20" fmla="*/ 8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6" name="Freeform 196"/>
            <p:cNvSpPr>
              <a:spLocks/>
            </p:cNvSpPr>
            <p:nvPr/>
          </p:nvSpPr>
          <p:spPr bwMode="auto">
            <a:xfrm>
              <a:off x="6226175" y="3308351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5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4 w 19"/>
                <a:gd name="T15" fmla="*/ 19 h 19"/>
                <a:gd name="T16" fmla="*/ 11 w 19"/>
                <a:gd name="T17" fmla="*/ 19 h 19"/>
                <a:gd name="T18" fmla="*/ 15 w 19"/>
                <a:gd name="T19" fmla="*/ 15 h 19"/>
                <a:gd name="T20" fmla="*/ 15 w 19"/>
                <a:gd name="T21" fmla="*/ 12 h 19"/>
                <a:gd name="T22" fmla="*/ 19 w 19"/>
                <a:gd name="T2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7" name="Freeform 197"/>
            <p:cNvSpPr>
              <a:spLocks/>
            </p:cNvSpPr>
            <p:nvPr/>
          </p:nvSpPr>
          <p:spPr bwMode="auto">
            <a:xfrm>
              <a:off x="6226175" y="3295651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2 h 16"/>
                <a:gd name="T14" fmla="*/ 4 w 19"/>
                <a:gd name="T15" fmla="*/ 16 h 16"/>
                <a:gd name="T16" fmla="*/ 15 w 19"/>
                <a:gd name="T17" fmla="*/ 16 h 16"/>
                <a:gd name="T18" fmla="*/ 15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8" name="Freeform 198"/>
            <p:cNvSpPr>
              <a:spLocks/>
            </p:cNvSpPr>
            <p:nvPr/>
          </p:nvSpPr>
          <p:spPr bwMode="auto">
            <a:xfrm>
              <a:off x="6232525" y="3271838"/>
              <a:ext cx="30163" cy="23813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4 h 15"/>
                <a:gd name="T6" fmla="*/ 15 w 19"/>
                <a:gd name="T7" fmla="*/ 0 h 15"/>
                <a:gd name="T8" fmla="*/ 4 w 19"/>
                <a:gd name="T9" fmla="*/ 0 h 15"/>
                <a:gd name="T10" fmla="*/ 4 w 19"/>
                <a:gd name="T11" fmla="*/ 4 h 15"/>
                <a:gd name="T12" fmla="*/ 0 w 19"/>
                <a:gd name="T13" fmla="*/ 4 h 15"/>
                <a:gd name="T14" fmla="*/ 0 w 19"/>
                <a:gd name="T15" fmla="*/ 12 h 15"/>
                <a:gd name="T16" fmla="*/ 4 w 19"/>
                <a:gd name="T17" fmla="*/ 15 h 15"/>
                <a:gd name="T18" fmla="*/ 15 w 19"/>
                <a:gd name="T19" fmla="*/ 15 h 15"/>
                <a:gd name="T20" fmla="*/ 19 w 19"/>
                <a:gd name="T21" fmla="*/ 12 h 15"/>
                <a:gd name="T22" fmla="*/ 19 w 1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9" name="Freeform 199"/>
            <p:cNvSpPr>
              <a:spLocks/>
            </p:cNvSpPr>
            <p:nvPr/>
          </p:nvSpPr>
          <p:spPr bwMode="auto">
            <a:xfrm>
              <a:off x="6238875" y="3241676"/>
              <a:ext cx="30163" cy="23813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0 h 15"/>
                <a:gd name="T6" fmla="*/ 3 w 19"/>
                <a:gd name="T7" fmla="*/ 0 h 15"/>
                <a:gd name="T8" fmla="*/ 0 w 19"/>
                <a:gd name="T9" fmla="*/ 4 h 15"/>
                <a:gd name="T10" fmla="*/ 0 w 19"/>
                <a:gd name="T11" fmla="*/ 11 h 15"/>
                <a:gd name="T12" fmla="*/ 3 w 19"/>
                <a:gd name="T13" fmla="*/ 11 h 15"/>
                <a:gd name="T14" fmla="*/ 3 w 19"/>
                <a:gd name="T15" fmla="*/ 15 h 15"/>
                <a:gd name="T16" fmla="*/ 15 w 19"/>
                <a:gd name="T17" fmla="*/ 15 h 15"/>
                <a:gd name="T18" fmla="*/ 15 w 19"/>
                <a:gd name="T19" fmla="*/ 11 h 15"/>
                <a:gd name="T20" fmla="*/ 19 w 19"/>
                <a:gd name="T21" fmla="*/ 11 h 15"/>
                <a:gd name="T22" fmla="*/ 19 w 1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0" name="Freeform 200"/>
            <p:cNvSpPr>
              <a:spLocks/>
            </p:cNvSpPr>
            <p:nvPr/>
          </p:nvSpPr>
          <p:spPr bwMode="auto">
            <a:xfrm>
              <a:off x="6243638" y="3222626"/>
              <a:ext cx="31750" cy="31750"/>
            </a:xfrm>
            <a:custGeom>
              <a:avLst/>
              <a:gdLst>
                <a:gd name="T0" fmla="*/ 20 w 20"/>
                <a:gd name="T1" fmla="*/ 8 h 20"/>
                <a:gd name="T2" fmla="*/ 20 w 20"/>
                <a:gd name="T3" fmla="*/ 4 h 20"/>
                <a:gd name="T4" fmla="*/ 16 w 20"/>
                <a:gd name="T5" fmla="*/ 4 h 20"/>
                <a:gd name="T6" fmla="*/ 16 w 20"/>
                <a:gd name="T7" fmla="*/ 0 h 20"/>
                <a:gd name="T8" fmla="*/ 4 w 20"/>
                <a:gd name="T9" fmla="*/ 0 h 20"/>
                <a:gd name="T10" fmla="*/ 4 w 20"/>
                <a:gd name="T11" fmla="*/ 4 h 20"/>
                <a:gd name="T12" fmla="*/ 0 w 20"/>
                <a:gd name="T13" fmla="*/ 4 h 20"/>
                <a:gd name="T14" fmla="*/ 0 w 20"/>
                <a:gd name="T15" fmla="*/ 12 h 20"/>
                <a:gd name="T16" fmla="*/ 4 w 20"/>
                <a:gd name="T17" fmla="*/ 16 h 20"/>
                <a:gd name="T18" fmla="*/ 8 w 20"/>
                <a:gd name="T19" fmla="*/ 20 h 20"/>
                <a:gd name="T20" fmla="*/ 12 w 20"/>
                <a:gd name="T21" fmla="*/ 20 h 20"/>
                <a:gd name="T22" fmla="*/ 16 w 20"/>
                <a:gd name="T23" fmla="*/ 16 h 20"/>
                <a:gd name="T24" fmla="*/ 20 w 20"/>
                <a:gd name="T25" fmla="*/ 12 h 20"/>
                <a:gd name="T26" fmla="*/ 20 w 20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1" name="Freeform 201"/>
            <p:cNvSpPr>
              <a:spLocks/>
            </p:cNvSpPr>
            <p:nvPr/>
          </p:nvSpPr>
          <p:spPr bwMode="auto">
            <a:xfrm>
              <a:off x="6243638" y="3216276"/>
              <a:ext cx="31750" cy="25400"/>
            </a:xfrm>
            <a:custGeom>
              <a:avLst/>
              <a:gdLst>
                <a:gd name="T0" fmla="*/ 20 w 20"/>
                <a:gd name="T1" fmla="*/ 8 h 16"/>
                <a:gd name="T2" fmla="*/ 20 w 20"/>
                <a:gd name="T3" fmla="*/ 0 h 16"/>
                <a:gd name="T4" fmla="*/ 4 w 20"/>
                <a:gd name="T5" fmla="*/ 0 h 16"/>
                <a:gd name="T6" fmla="*/ 4 w 20"/>
                <a:gd name="T7" fmla="*/ 4 h 16"/>
                <a:gd name="T8" fmla="*/ 0 w 20"/>
                <a:gd name="T9" fmla="*/ 8 h 16"/>
                <a:gd name="T10" fmla="*/ 4 w 20"/>
                <a:gd name="T11" fmla="*/ 12 h 16"/>
                <a:gd name="T12" fmla="*/ 4 w 20"/>
                <a:gd name="T13" fmla="*/ 16 h 16"/>
                <a:gd name="T14" fmla="*/ 20 w 20"/>
                <a:gd name="T15" fmla="*/ 16 h 16"/>
                <a:gd name="T16" fmla="*/ 20 w 20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20" y="8"/>
                  </a:moveTo>
                  <a:lnTo>
                    <a:pt x="2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2" name="Freeform 202"/>
            <p:cNvSpPr>
              <a:spLocks/>
            </p:cNvSpPr>
            <p:nvPr/>
          </p:nvSpPr>
          <p:spPr bwMode="auto">
            <a:xfrm>
              <a:off x="6249988" y="3198813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4 h 19"/>
                <a:gd name="T4" fmla="*/ 16 w 20"/>
                <a:gd name="T5" fmla="*/ 0 h 19"/>
                <a:gd name="T6" fmla="*/ 4 w 20"/>
                <a:gd name="T7" fmla="*/ 0 h 19"/>
                <a:gd name="T8" fmla="*/ 0 w 20"/>
                <a:gd name="T9" fmla="*/ 4 h 19"/>
                <a:gd name="T10" fmla="*/ 0 w 20"/>
                <a:gd name="T11" fmla="*/ 15 h 19"/>
                <a:gd name="T12" fmla="*/ 4 w 20"/>
                <a:gd name="T13" fmla="*/ 15 h 19"/>
                <a:gd name="T14" fmla="*/ 8 w 20"/>
                <a:gd name="T15" fmla="*/ 19 h 19"/>
                <a:gd name="T16" fmla="*/ 12 w 20"/>
                <a:gd name="T17" fmla="*/ 19 h 19"/>
                <a:gd name="T18" fmla="*/ 16 w 20"/>
                <a:gd name="T19" fmla="*/ 15 h 19"/>
                <a:gd name="T20" fmla="*/ 20 w 20"/>
                <a:gd name="T21" fmla="*/ 11 h 19"/>
                <a:gd name="T22" fmla="*/ 20 w 20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3" name="Freeform 203"/>
            <p:cNvSpPr>
              <a:spLocks/>
            </p:cNvSpPr>
            <p:nvPr/>
          </p:nvSpPr>
          <p:spPr bwMode="auto">
            <a:xfrm>
              <a:off x="6249988" y="3192463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4 h 15"/>
                <a:gd name="T4" fmla="*/ 16 w 20"/>
                <a:gd name="T5" fmla="*/ 0 h 15"/>
                <a:gd name="T6" fmla="*/ 8 w 20"/>
                <a:gd name="T7" fmla="*/ 0 h 15"/>
                <a:gd name="T8" fmla="*/ 4 w 20"/>
                <a:gd name="T9" fmla="*/ 4 h 15"/>
                <a:gd name="T10" fmla="*/ 0 w 20"/>
                <a:gd name="T11" fmla="*/ 8 h 15"/>
                <a:gd name="T12" fmla="*/ 4 w 20"/>
                <a:gd name="T13" fmla="*/ 12 h 15"/>
                <a:gd name="T14" fmla="*/ 4 w 20"/>
                <a:gd name="T15" fmla="*/ 15 h 15"/>
                <a:gd name="T16" fmla="*/ 20 w 20"/>
                <a:gd name="T17" fmla="*/ 15 h 15"/>
                <a:gd name="T18" fmla="*/ 20 w 20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0" y="15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4" name="Freeform 204"/>
            <p:cNvSpPr>
              <a:spLocks/>
            </p:cNvSpPr>
            <p:nvPr/>
          </p:nvSpPr>
          <p:spPr bwMode="auto">
            <a:xfrm>
              <a:off x="6256338" y="317500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6 w 19"/>
                <a:gd name="T5" fmla="*/ 3 h 19"/>
                <a:gd name="T6" fmla="*/ 12 w 19"/>
                <a:gd name="T7" fmla="*/ 0 h 19"/>
                <a:gd name="T8" fmla="*/ 4 w 19"/>
                <a:gd name="T9" fmla="*/ 0 h 19"/>
                <a:gd name="T10" fmla="*/ 0 w 19"/>
                <a:gd name="T11" fmla="*/ 3 h 19"/>
                <a:gd name="T12" fmla="*/ 0 w 19"/>
                <a:gd name="T13" fmla="*/ 15 h 19"/>
                <a:gd name="T14" fmla="*/ 4 w 19"/>
                <a:gd name="T15" fmla="*/ 19 h 19"/>
                <a:gd name="T16" fmla="*/ 12 w 19"/>
                <a:gd name="T17" fmla="*/ 19 h 19"/>
                <a:gd name="T18" fmla="*/ 16 w 19"/>
                <a:gd name="T19" fmla="*/ 15 h 19"/>
                <a:gd name="T20" fmla="*/ 19 w 19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5" name="Freeform 205"/>
            <p:cNvSpPr>
              <a:spLocks/>
            </p:cNvSpPr>
            <p:nvPr/>
          </p:nvSpPr>
          <p:spPr bwMode="auto">
            <a:xfrm>
              <a:off x="6256338" y="3168651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6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4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6 w 19"/>
                <a:gd name="T23" fmla="*/ 15 h 19"/>
                <a:gd name="T24" fmla="*/ 19 w 19"/>
                <a:gd name="T25" fmla="*/ 15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6" name="Freeform 207"/>
            <p:cNvSpPr>
              <a:spLocks/>
            </p:cNvSpPr>
            <p:nvPr/>
          </p:nvSpPr>
          <p:spPr bwMode="auto">
            <a:xfrm>
              <a:off x="6262688" y="3138489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5 w 19"/>
                <a:gd name="T3" fmla="*/ 3 h 15"/>
                <a:gd name="T4" fmla="*/ 12 w 19"/>
                <a:gd name="T5" fmla="*/ 0 h 15"/>
                <a:gd name="T6" fmla="*/ 4 w 19"/>
                <a:gd name="T7" fmla="*/ 0 h 15"/>
                <a:gd name="T8" fmla="*/ 0 w 19"/>
                <a:gd name="T9" fmla="*/ 3 h 15"/>
                <a:gd name="T10" fmla="*/ 0 w 19"/>
                <a:gd name="T11" fmla="*/ 15 h 15"/>
                <a:gd name="T12" fmla="*/ 15 w 19"/>
                <a:gd name="T13" fmla="*/ 15 h 15"/>
                <a:gd name="T14" fmla="*/ 15 w 19"/>
                <a:gd name="T15" fmla="*/ 11 h 15"/>
                <a:gd name="T16" fmla="*/ 19 w 19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5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7" name="Freeform 208"/>
            <p:cNvSpPr>
              <a:spLocks/>
            </p:cNvSpPr>
            <p:nvPr/>
          </p:nvSpPr>
          <p:spPr bwMode="auto">
            <a:xfrm>
              <a:off x="6262688" y="3106739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2 h 16"/>
                <a:gd name="T14" fmla="*/ 4 w 19"/>
                <a:gd name="T15" fmla="*/ 16 h 16"/>
                <a:gd name="T16" fmla="*/ 15 w 19"/>
                <a:gd name="T17" fmla="*/ 16 h 16"/>
                <a:gd name="T18" fmla="*/ 15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8" name="Freeform 209"/>
            <p:cNvSpPr>
              <a:spLocks/>
            </p:cNvSpPr>
            <p:nvPr/>
          </p:nvSpPr>
          <p:spPr bwMode="auto">
            <a:xfrm>
              <a:off x="6269038" y="3070226"/>
              <a:ext cx="30163" cy="31750"/>
            </a:xfrm>
            <a:custGeom>
              <a:avLst/>
              <a:gdLst>
                <a:gd name="T0" fmla="*/ 19 w 19"/>
                <a:gd name="T1" fmla="*/ 12 h 20"/>
                <a:gd name="T2" fmla="*/ 15 w 19"/>
                <a:gd name="T3" fmla="*/ 8 h 20"/>
                <a:gd name="T4" fmla="*/ 15 w 19"/>
                <a:gd name="T5" fmla="*/ 4 h 20"/>
                <a:gd name="T6" fmla="*/ 11 w 19"/>
                <a:gd name="T7" fmla="*/ 4 h 20"/>
                <a:gd name="T8" fmla="*/ 11 w 19"/>
                <a:gd name="T9" fmla="*/ 0 h 20"/>
                <a:gd name="T10" fmla="*/ 8 w 19"/>
                <a:gd name="T11" fmla="*/ 0 h 20"/>
                <a:gd name="T12" fmla="*/ 4 w 19"/>
                <a:gd name="T13" fmla="*/ 4 h 20"/>
                <a:gd name="T14" fmla="*/ 0 w 19"/>
                <a:gd name="T15" fmla="*/ 4 h 20"/>
                <a:gd name="T16" fmla="*/ 0 w 19"/>
                <a:gd name="T17" fmla="*/ 16 h 20"/>
                <a:gd name="T18" fmla="*/ 4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9" name="Freeform 210"/>
            <p:cNvSpPr>
              <a:spLocks/>
            </p:cNvSpPr>
            <p:nvPr/>
          </p:nvSpPr>
          <p:spPr bwMode="auto">
            <a:xfrm>
              <a:off x="6281738" y="3059114"/>
              <a:ext cx="23813" cy="30163"/>
            </a:xfrm>
            <a:custGeom>
              <a:avLst/>
              <a:gdLst>
                <a:gd name="T0" fmla="*/ 15 w 15"/>
                <a:gd name="T1" fmla="*/ 7 h 19"/>
                <a:gd name="T2" fmla="*/ 15 w 15"/>
                <a:gd name="T3" fmla="*/ 4 h 19"/>
                <a:gd name="T4" fmla="*/ 11 w 15"/>
                <a:gd name="T5" fmla="*/ 0 h 19"/>
                <a:gd name="T6" fmla="*/ 3 w 15"/>
                <a:gd name="T7" fmla="*/ 0 h 19"/>
                <a:gd name="T8" fmla="*/ 0 w 15"/>
                <a:gd name="T9" fmla="*/ 4 h 19"/>
                <a:gd name="T10" fmla="*/ 0 w 15"/>
                <a:gd name="T11" fmla="*/ 15 h 19"/>
                <a:gd name="T12" fmla="*/ 3 w 15"/>
                <a:gd name="T13" fmla="*/ 15 h 19"/>
                <a:gd name="T14" fmla="*/ 7 w 15"/>
                <a:gd name="T15" fmla="*/ 19 h 19"/>
                <a:gd name="T16" fmla="*/ 11 w 15"/>
                <a:gd name="T17" fmla="*/ 15 h 19"/>
                <a:gd name="T18" fmla="*/ 15 w 15"/>
                <a:gd name="T19" fmla="*/ 15 h 19"/>
                <a:gd name="T20" fmla="*/ 15 w 15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0" name="Freeform 211"/>
            <p:cNvSpPr>
              <a:spLocks/>
            </p:cNvSpPr>
            <p:nvPr/>
          </p:nvSpPr>
          <p:spPr bwMode="auto">
            <a:xfrm>
              <a:off x="6281738" y="3033714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9 w 19"/>
                <a:gd name="T3" fmla="*/ 4 h 20"/>
                <a:gd name="T4" fmla="*/ 15 w 19"/>
                <a:gd name="T5" fmla="*/ 4 h 20"/>
                <a:gd name="T6" fmla="*/ 15 w 19"/>
                <a:gd name="T7" fmla="*/ 0 h 20"/>
                <a:gd name="T8" fmla="*/ 3 w 19"/>
                <a:gd name="T9" fmla="*/ 0 h 20"/>
                <a:gd name="T10" fmla="*/ 3 w 19"/>
                <a:gd name="T11" fmla="*/ 4 h 20"/>
                <a:gd name="T12" fmla="*/ 0 w 19"/>
                <a:gd name="T13" fmla="*/ 4 h 20"/>
                <a:gd name="T14" fmla="*/ 0 w 19"/>
                <a:gd name="T15" fmla="*/ 12 h 20"/>
                <a:gd name="T16" fmla="*/ 3 w 19"/>
                <a:gd name="T17" fmla="*/ 16 h 20"/>
                <a:gd name="T18" fmla="*/ 7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  <a:gd name="T26" fmla="*/ 19 w 19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1" name="Freeform 212"/>
            <p:cNvSpPr>
              <a:spLocks/>
            </p:cNvSpPr>
            <p:nvPr/>
          </p:nvSpPr>
          <p:spPr bwMode="auto">
            <a:xfrm>
              <a:off x="6281738" y="3028951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0 h 15"/>
                <a:gd name="T4" fmla="*/ 3 w 19"/>
                <a:gd name="T5" fmla="*/ 0 h 15"/>
                <a:gd name="T6" fmla="*/ 3 w 19"/>
                <a:gd name="T7" fmla="*/ 3 h 15"/>
                <a:gd name="T8" fmla="*/ 0 w 19"/>
                <a:gd name="T9" fmla="*/ 7 h 15"/>
                <a:gd name="T10" fmla="*/ 3 w 19"/>
                <a:gd name="T11" fmla="*/ 11 h 15"/>
                <a:gd name="T12" fmla="*/ 3 w 19"/>
                <a:gd name="T13" fmla="*/ 15 h 15"/>
                <a:gd name="T14" fmla="*/ 19 w 19"/>
                <a:gd name="T15" fmla="*/ 15 h 15"/>
                <a:gd name="T16" fmla="*/ 19 w 19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2" name="Freeform 213"/>
            <p:cNvSpPr>
              <a:spLocks/>
            </p:cNvSpPr>
            <p:nvPr/>
          </p:nvSpPr>
          <p:spPr bwMode="auto">
            <a:xfrm>
              <a:off x="6286501" y="3016251"/>
              <a:ext cx="31750" cy="30163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5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5 h 19"/>
                <a:gd name="T26" fmla="*/ 20 w 20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3" name="Freeform 214"/>
            <p:cNvSpPr>
              <a:spLocks/>
            </p:cNvSpPr>
            <p:nvPr/>
          </p:nvSpPr>
          <p:spPr bwMode="auto">
            <a:xfrm>
              <a:off x="6286501" y="3009901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0 h 19"/>
                <a:gd name="T6" fmla="*/ 8 w 20"/>
                <a:gd name="T7" fmla="*/ 0 h 19"/>
                <a:gd name="T8" fmla="*/ 4 w 20"/>
                <a:gd name="T9" fmla="*/ 4 h 19"/>
                <a:gd name="T10" fmla="*/ 4 w 20"/>
                <a:gd name="T11" fmla="*/ 8 h 19"/>
                <a:gd name="T12" fmla="*/ 0 w 20"/>
                <a:gd name="T13" fmla="*/ 8 h 19"/>
                <a:gd name="T14" fmla="*/ 4 w 20"/>
                <a:gd name="T15" fmla="*/ 12 h 19"/>
                <a:gd name="T16" fmla="*/ 4 w 20"/>
                <a:gd name="T17" fmla="*/ 15 h 19"/>
                <a:gd name="T18" fmla="*/ 8 w 20"/>
                <a:gd name="T19" fmla="*/ 15 h 19"/>
                <a:gd name="T20" fmla="*/ 8 w 20"/>
                <a:gd name="T21" fmla="*/ 19 h 19"/>
                <a:gd name="T22" fmla="*/ 12 w 20"/>
                <a:gd name="T23" fmla="*/ 19 h 19"/>
                <a:gd name="T24" fmla="*/ 16 w 20"/>
                <a:gd name="T25" fmla="*/ 15 h 19"/>
                <a:gd name="T26" fmla="*/ 20 w 20"/>
                <a:gd name="T27" fmla="*/ 15 h 19"/>
                <a:gd name="T28" fmla="*/ 20 w 20"/>
                <a:gd name="T2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5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4" name="Freeform 215"/>
            <p:cNvSpPr>
              <a:spLocks/>
            </p:cNvSpPr>
            <p:nvPr/>
          </p:nvSpPr>
          <p:spPr bwMode="auto">
            <a:xfrm>
              <a:off x="6292851" y="3003551"/>
              <a:ext cx="31750" cy="25400"/>
            </a:xfrm>
            <a:custGeom>
              <a:avLst/>
              <a:gdLst>
                <a:gd name="T0" fmla="*/ 20 w 20"/>
                <a:gd name="T1" fmla="*/ 8 h 16"/>
                <a:gd name="T2" fmla="*/ 20 w 20"/>
                <a:gd name="T3" fmla="*/ 4 h 16"/>
                <a:gd name="T4" fmla="*/ 16 w 20"/>
                <a:gd name="T5" fmla="*/ 4 h 16"/>
                <a:gd name="T6" fmla="*/ 12 w 20"/>
                <a:gd name="T7" fmla="*/ 0 h 16"/>
                <a:gd name="T8" fmla="*/ 4 w 20"/>
                <a:gd name="T9" fmla="*/ 0 h 16"/>
                <a:gd name="T10" fmla="*/ 0 w 20"/>
                <a:gd name="T11" fmla="*/ 4 h 16"/>
                <a:gd name="T12" fmla="*/ 0 w 20"/>
                <a:gd name="T13" fmla="*/ 16 h 16"/>
                <a:gd name="T14" fmla="*/ 16 w 20"/>
                <a:gd name="T15" fmla="*/ 16 h 16"/>
                <a:gd name="T16" fmla="*/ 20 w 20"/>
                <a:gd name="T17" fmla="*/ 12 h 16"/>
                <a:gd name="T18" fmla="*/ 20 w 20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6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5" name="Freeform 216"/>
            <p:cNvSpPr>
              <a:spLocks/>
            </p:cNvSpPr>
            <p:nvPr/>
          </p:nvSpPr>
          <p:spPr bwMode="auto">
            <a:xfrm>
              <a:off x="6292851" y="2973389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0 h 15"/>
                <a:gd name="T4" fmla="*/ 4 w 20"/>
                <a:gd name="T5" fmla="*/ 0 h 15"/>
                <a:gd name="T6" fmla="*/ 0 w 20"/>
                <a:gd name="T7" fmla="*/ 4 h 15"/>
                <a:gd name="T8" fmla="*/ 0 w 20"/>
                <a:gd name="T9" fmla="*/ 11 h 15"/>
                <a:gd name="T10" fmla="*/ 4 w 20"/>
                <a:gd name="T11" fmla="*/ 11 h 15"/>
                <a:gd name="T12" fmla="*/ 8 w 20"/>
                <a:gd name="T13" fmla="*/ 15 h 15"/>
                <a:gd name="T14" fmla="*/ 16 w 20"/>
                <a:gd name="T15" fmla="*/ 15 h 15"/>
                <a:gd name="T16" fmla="*/ 20 w 20"/>
                <a:gd name="T17" fmla="*/ 11 h 15"/>
                <a:gd name="T18" fmla="*/ 20 w 20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6" name="Freeform 217"/>
            <p:cNvSpPr>
              <a:spLocks/>
            </p:cNvSpPr>
            <p:nvPr/>
          </p:nvSpPr>
          <p:spPr bwMode="auto">
            <a:xfrm>
              <a:off x="6299201" y="2960689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6 w 19"/>
                <a:gd name="T3" fmla="*/ 8 h 19"/>
                <a:gd name="T4" fmla="*/ 16 w 19"/>
                <a:gd name="T5" fmla="*/ 4 h 19"/>
                <a:gd name="T6" fmla="*/ 12 w 19"/>
                <a:gd name="T7" fmla="*/ 4 h 19"/>
                <a:gd name="T8" fmla="*/ 12 w 19"/>
                <a:gd name="T9" fmla="*/ 0 h 19"/>
                <a:gd name="T10" fmla="*/ 8 w 19"/>
                <a:gd name="T11" fmla="*/ 0 h 19"/>
                <a:gd name="T12" fmla="*/ 4 w 19"/>
                <a:gd name="T13" fmla="*/ 4 h 19"/>
                <a:gd name="T14" fmla="*/ 0 w 19"/>
                <a:gd name="T15" fmla="*/ 4 h 19"/>
                <a:gd name="T16" fmla="*/ 0 w 19"/>
                <a:gd name="T17" fmla="*/ 16 h 19"/>
                <a:gd name="T18" fmla="*/ 4 w 19"/>
                <a:gd name="T19" fmla="*/ 19 h 19"/>
                <a:gd name="T20" fmla="*/ 12 w 19"/>
                <a:gd name="T21" fmla="*/ 19 h 19"/>
                <a:gd name="T22" fmla="*/ 16 w 19"/>
                <a:gd name="T23" fmla="*/ 16 h 19"/>
                <a:gd name="T24" fmla="*/ 16 w 19"/>
                <a:gd name="T25" fmla="*/ 12 h 19"/>
                <a:gd name="T26" fmla="*/ 19 w 19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7" name="Freeform 218"/>
            <p:cNvSpPr>
              <a:spLocks/>
            </p:cNvSpPr>
            <p:nvPr/>
          </p:nvSpPr>
          <p:spPr bwMode="auto">
            <a:xfrm>
              <a:off x="6299201" y="2936876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8 h 19"/>
                <a:gd name="T4" fmla="*/ 16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5 h 19"/>
                <a:gd name="T16" fmla="*/ 4 w 19"/>
                <a:gd name="T17" fmla="*/ 15 h 19"/>
                <a:gd name="T18" fmla="*/ 4 w 19"/>
                <a:gd name="T19" fmla="*/ 19 h 19"/>
                <a:gd name="T20" fmla="*/ 16 w 19"/>
                <a:gd name="T21" fmla="*/ 19 h 19"/>
                <a:gd name="T22" fmla="*/ 16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8" name="Freeform 219"/>
            <p:cNvSpPr>
              <a:spLocks/>
            </p:cNvSpPr>
            <p:nvPr/>
          </p:nvSpPr>
          <p:spPr bwMode="auto">
            <a:xfrm>
              <a:off x="6311901" y="2930526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5 w 19"/>
                <a:gd name="T5" fmla="*/ 0 h 19"/>
                <a:gd name="T6" fmla="*/ 4 w 19"/>
                <a:gd name="T7" fmla="*/ 0 h 19"/>
                <a:gd name="T8" fmla="*/ 4 w 19"/>
                <a:gd name="T9" fmla="*/ 4 h 19"/>
                <a:gd name="T10" fmla="*/ 0 w 19"/>
                <a:gd name="T11" fmla="*/ 8 h 19"/>
                <a:gd name="T12" fmla="*/ 0 w 19"/>
                <a:gd name="T13" fmla="*/ 12 h 19"/>
                <a:gd name="T14" fmla="*/ 4 w 19"/>
                <a:gd name="T15" fmla="*/ 15 h 19"/>
                <a:gd name="T16" fmla="*/ 4 w 19"/>
                <a:gd name="T17" fmla="*/ 19 h 19"/>
                <a:gd name="T18" fmla="*/ 15 w 19"/>
                <a:gd name="T19" fmla="*/ 19 h 19"/>
                <a:gd name="T20" fmla="*/ 15 w 19"/>
                <a:gd name="T21" fmla="*/ 15 h 19"/>
                <a:gd name="T22" fmla="*/ 19 w 19"/>
                <a:gd name="T23" fmla="*/ 12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9" name="Freeform 220"/>
            <p:cNvSpPr>
              <a:spLocks/>
            </p:cNvSpPr>
            <p:nvPr/>
          </p:nvSpPr>
          <p:spPr bwMode="auto">
            <a:xfrm>
              <a:off x="6318251" y="2917826"/>
              <a:ext cx="23813" cy="25400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0 h 16"/>
                <a:gd name="T4" fmla="*/ 0 w 15"/>
                <a:gd name="T5" fmla="*/ 0 h 16"/>
                <a:gd name="T6" fmla="*/ 0 w 15"/>
                <a:gd name="T7" fmla="*/ 12 h 16"/>
                <a:gd name="T8" fmla="*/ 4 w 15"/>
                <a:gd name="T9" fmla="*/ 16 h 16"/>
                <a:gd name="T10" fmla="*/ 11 w 15"/>
                <a:gd name="T11" fmla="*/ 16 h 16"/>
                <a:gd name="T12" fmla="*/ 15 w 15"/>
                <a:gd name="T13" fmla="*/ 12 h 16"/>
                <a:gd name="T14" fmla="*/ 15 w 15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0" name="Freeform 221"/>
            <p:cNvSpPr>
              <a:spLocks/>
            </p:cNvSpPr>
            <p:nvPr/>
          </p:nvSpPr>
          <p:spPr bwMode="auto">
            <a:xfrm>
              <a:off x="6318251" y="2906714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4 w 19"/>
                <a:gd name="T11" fmla="*/ 4 h 19"/>
                <a:gd name="T12" fmla="*/ 0 w 19"/>
                <a:gd name="T13" fmla="*/ 7 h 19"/>
                <a:gd name="T14" fmla="*/ 0 w 19"/>
                <a:gd name="T15" fmla="*/ 11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1" name="Freeform 222"/>
            <p:cNvSpPr>
              <a:spLocks/>
            </p:cNvSpPr>
            <p:nvPr/>
          </p:nvSpPr>
          <p:spPr bwMode="auto">
            <a:xfrm>
              <a:off x="6324601" y="2900364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0 w 19"/>
                <a:gd name="T11" fmla="*/ 8 h 19"/>
                <a:gd name="T12" fmla="*/ 3 w 19"/>
                <a:gd name="T13" fmla="*/ 11 h 19"/>
                <a:gd name="T14" fmla="*/ 3 w 19"/>
                <a:gd name="T15" fmla="*/ 15 h 19"/>
                <a:gd name="T16" fmla="*/ 7 w 19"/>
                <a:gd name="T17" fmla="*/ 15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2" name="Freeform 223"/>
            <p:cNvSpPr>
              <a:spLocks/>
            </p:cNvSpPr>
            <p:nvPr/>
          </p:nvSpPr>
          <p:spPr bwMode="auto">
            <a:xfrm>
              <a:off x="6329363" y="2881314"/>
              <a:ext cx="31750" cy="31750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4 h 20"/>
                <a:gd name="T8" fmla="*/ 12 w 20"/>
                <a:gd name="T9" fmla="*/ 0 h 20"/>
                <a:gd name="T10" fmla="*/ 8 w 20"/>
                <a:gd name="T11" fmla="*/ 0 h 20"/>
                <a:gd name="T12" fmla="*/ 4 w 20"/>
                <a:gd name="T13" fmla="*/ 4 h 20"/>
                <a:gd name="T14" fmla="*/ 0 w 20"/>
                <a:gd name="T15" fmla="*/ 4 h 20"/>
                <a:gd name="T16" fmla="*/ 0 w 20"/>
                <a:gd name="T17" fmla="*/ 16 h 20"/>
                <a:gd name="T18" fmla="*/ 4 w 20"/>
                <a:gd name="T19" fmla="*/ 20 h 20"/>
                <a:gd name="T20" fmla="*/ 12 w 20"/>
                <a:gd name="T21" fmla="*/ 20 h 20"/>
                <a:gd name="T22" fmla="*/ 16 w 20"/>
                <a:gd name="T23" fmla="*/ 16 h 20"/>
                <a:gd name="T24" fmla="*/ 20 w 20"/>
                <a:gd name="T25" fmla="*/ 16 h 20"/>
                <a:gd name="T26" fmla="*/ 20 w 20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3" name="Freeform 224"/>
            <p:cNvSpPr>
              <a:spLocks/>
            </p:cNvSpPr>
            <p:nvPr/>
          </p:nvSpPr>
          <p:spPr bwMode="auto">
            <a:xfrm>
              <a:off x="6335713" y="2876551"/>
              <a:ext cx="31750" cy="30163"/>
            </a:xfrm>
            <a:custGeom>
              <a:avLst/>
              <a:gdLst>
                <a:gd name="T0" fmla="*/ 20 w 20"/>
                <a:gd name="T1" fmla="*/ 7 h 19"/>
                <a:gd name="T2" fmla="*/ 16 w 20"/>
                <a:gd name="T3" fmla="*/ 7 h 19"/>
                <a:gd name="T4" fmla="*/ 16 w 20"/>
                <a:gd name="T5" fmla="*/ 3 h 19"/>
                <a:gd name="T6" fmla="*/ 12 w 20"/>
                <a:gd name="T7" fmla="*/ 0 h 19"/>
                <a:gd name="T8" fmla="*/ 4 w 20"/>
                <a:gd name="T9" fmla="*/ 0 h 19"/>
                <a:gd name="T10" fmla="*/ 0 w 20"/>
                <a:gd name="T11" fmla="*/ 3 h 19"/>
                <a:gd name="T12" fmla="*/ 0 w 20"/>
                <a:gd name="T13" fmla="*/ 15 h 19"/>
                <a:gd name="T14" fmla="*/ 4 w 20"/>
                <a:gd name="T15" fmla="*/ 15 h 19"/>
                <a:gd name="T16" fmla="*/ 8 w 20"/>
                <a:gd name="T17" fmla="*/ 19 h 19"/>
                <a:gd name="T18" fmla="*/ 12 w 20"/>
                <a:gd name="T19" fmla="*/ 19 h 19"/>
                <a:gd name="T20" fmla="*/ 12 w 20"/>
                <a:gd name="T21" fmla="*/ 15 h 19"/>
                <a:gd name="T22" fmla="*/ 16 w 20"/>
                <a:gd name="T23" fmla="*/ 15 h 19"/>
                <a:gd name="T24" fmla="*/ 16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6" y="7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4" name="Freeform 225"/>
            <p:cNvSpPr>
              <a:spLocks/>
            </p:cNvSpPr>
            <p:nvPr/>
          </p:nvSpPr>
          <p:spPr bwMode="auto">
            <a:xfrm>
              <a:off x="6342063" y="2851151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6 w 19"/>
                <a:gd name="T3" fmla="*/ 8 h 19"/>
                <a:gd name="T4" fmla="*/ 16 w 19"/>
                <a:gd name="T5" fmla="*/ 4 h 19"/>
                <a:gd name="T6" fmla="*/ 12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6 h 19"/>
                <a:gd name="T14" fmla="*/ 4 w 19"/>
                <a:gd name="T15" fmla="*/ 19 h 19"/>
                <a:gd name="T16" fmla="*/ 12 w 19"/>
                <a:gd name="T17" fmla="*/ 19 h 19"/>
                <a:gd name="T18" fmla="*/ 16 w 19"/>
                <a:gd name="T19" fmla="*/ 16 h 19"/>
                <a:gd name="T20" fmla="*/ 16 w 19"/>
                <a:gd name="T21" fmla="*/ 12 h 19"/>
                <a:gd name="T22" fmla="*/ 19 w 19"/>
                <a:gd name="T2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5" name="Freeform 226"/>
            <p:cNvSpPr>
              <a:spLocks/>
            </p:cNvSpPr>
            <p:nvPr/>
          </p:nvSpPr>
          <p:spPr bwMode="auto">
            <a:xfrm>
              <a:off x="6342063" y="2844801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9 w 19"/>
                <a:gd name="T3" fmla="*/ 4 h 20"/>
                <a:gd name="T4" fmla="*/ 16 w 19"/>
                <a:gd name="T5" fmla="*/ 4 h 20"/>
                <a:gd name="T6" fmla="*/ 16 w 19"/>
                <a:gd name="T7" fmla="*/ 0 h 20"/>
                <a:gd name="T8" fmla="*/ 4 w 19"/>
                <a:gd name="T9" fmla="*/ 0 h 20"/>
                <a:gd name="T10" fmla="*/ 4 w 19"/>
                <a:gd name="T11" fmla="*/ 4 h 20"/>
                <a:gd name="T12" fmla="*/ 0 w 19"/>
                <a:gd name="T13" fmla="*/ 4 h 20"/>
                <a:gd name="T14" fmla="*/ 0 w 19"/>
                <a:gd name="T15" fmla="*/ 12 h 20"/>
                <a:gd name="T16" fmla="*/ 4 w 19"/>
                <a:gd name="T17" fmla="*/ 16 h 20"/>
                <a:gd name="T18" fmla="*/ 8 w 19"/>
                <a:gd name="T19" fmla="*/ 20 h 20"/>
                <a:gd name="T20" fmla="*/ 12 w 19"/>
                <a:gd name="T21" fmla="*/ 20 h 20"/>
                <a:gd name="T22" fmla="*/ 16 w 19"/>
                <a:gd name="T23" fmla="*/ 16 h 20"/>
                <a:gd name="T24" fmla="*/ 19 w 19"/>
                <a:gd name="T25" fmla="*/ 12 h 20"/>
                <a:gd name="T26" fmla="*/ 19 w 19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6" name="Freeform 227"/>
            <p:cNvSpPr>
              <a:spLocks/>
            </p:cNvSpPr>
            <p:nvPr/>
          </p:nvSpPr>
          <p:spPr bwMode="auto">
            <a:xfrm>
              <a:off x="6354763" y="2840039"/>
              <a:ext cx="23813" cy="23813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1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1 h 15"/>
                <a:gd name="T14" fmla="*/ 15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7" name="Freeform 228"/>
            <p:cNvSpPr>
              <a:spLocks/>
            </p:cNvSpPr>
            <p:nvPr/>
          </p:nvSpPr>
          <p:spPr bwMode="auto">
            <a:xfrm>
              <a:off x="6361113" y="2820989"/>
              <a:ext cx="23813" cy="30163"/>
            </a:xfrm>
            <a:custGeom>
              <a:avLst/>
              <a:gdLst>
                <a:gd name="T0" fmla="*/ 15 w 15"/>
                <a:gd name="T1" fmla="*/ 8 h 19"/>
                <a:gd name="T2" fmla="*/ 15 w 15"/>
                <a:gd name="T3" fmla="*/ 4 h 19"/>
                <a:gd name="T4" fmla="*/ 11 w 15"/>
                <a:gd name="T5" fmla="*/ 0 h 19"/>
                <a:gd name="T6" fmla="*/ 4 w 15"/>
                <a:gd name="T7" fmla="*/ 0 h 19"/>
                <a:gd name="T8" fmla="*/ 0 w 15"/>
                <a:gd name="T9" fmla="*/ 4 h 19"/>
                <a:gd name="T10" fmla="*/ 0 w 15"/>
                <a:gd name="T11" fmla="*/ 15 h 19"/>
                <a:gd name="T12" fmla="*/ 4 w 15"/>
                <a:gd name="T13" fmla="*/ 15 h 19"/>
                <a:gd name="T14" fmla="*/ 4 w 15"/>
                <a:gd name="T15" fmla="*/ 19 h 19"/>
                <a:gd name="T16" fmla="*/ 7 w 15"/>
                <a:gd name="T17" fmla="*/ 19 h 19"/>
                <a:gd name="T18" fmla="*/ 11 w 15"/>
                <a:gd name="T19" fmla="*/ 15 h 19"/>
                <a:gd name="T20" fmla="*/ 15 w 15"/>
                <a:gd name="T21" fmla="*/ 15 h 19"/>
                <a:gd name="T22" fmla="*/ 15 w 15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9">
                  <a:moveTo>
                    <a:pt x="15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8" name="Freeform 229"/>
            <p:cNvSpPr>
              <a:spLocks/>
            </p:cNvSpPr>
            <p:nvPr/>
          </p:nvSpPr>
          <p:spPr bwMode="auto">
            <a:xfrm>
              <a:off x="6361113" y="2803526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5 w 19"/>
                <a:gd name="T5" fmla="*/ 3 h 19"/>
                <a:gd name="T6" fmla="*/ 11 w 19"/>
                <a:gd name="T7" fmla="*/ 0 h 19"/>
                <a:gd name="T8" fmla="*/ 7 w 19"/>
                <a:gd name="T9" fmla="*/ 0 h 19"/>
                <a:gd name="T10" fmla="*/ 7 w 19"/>
                <a:gd name="T11" fmla="*/ 3 h 19"/>
                <a:gd name="T12" fmla="*/ 4 w 19"/>
                <a:gd name="T13" fmla="*/ 3 h 19"/>
                <a:gd name="T14" fmla="*/ 4 w 19"/>
                <a:gd name="T15" fmla="*/ 7 h 19"/>
                <a:gd name="T16" fmla="*/ 0 w 19"/>
                <a:gd name="T17" fmla="*/ 11 h 19"/>
                <a:gd name="T18" fmla="*/ 4 w 19"/>
                <a:gd name="T19" fmla="*/ 15 h 19"/>
                <a:gd name="T20" fmla="*/ 7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9" name="Freeform 230"/>
            <p:cNvSpPr>
              <a:spLocks/>
            </p:cNvSpPr>
            <p:nvPr/>
          </p:nvSpPr>
          <p:spPr bwMode="auto">
            <a:xfrm>
              <a:off x="6367463" y="2797176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4 h 19"/>
                <a:gd name="T4" fmla="*/ 11 w 19"/>
                <a:gd name="T5" fmla="*/ 0 h 19"/>
                <a:gd name="T6" fmla="*/ 3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3 w 19"/>
                <a:gd name="T13" fmla="*/ 19 h 19"/>
                <a:gd name="T14" fmla="*/ 11 w 19"/>
                <a:gd name="T15" fmla="*/ 19 h 19"/>
                <a:gd name="T16" fmla="*/ 15 w 19"/>
                <a:gd name="T17" fmla="*/ 15 h 19"/>
                <a:gd name="T18" fmla="*/ 19 w 19"/>
                <a:gd name="T19" fmla="*/ 11 h 19"/>
                <a:gd name="T20" fmla="*/ 19 w 19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0" name="Freeform 231"/>
            <p:cNvSpPr>
              <a:spLocks/>
            </p:cNvSpPr>
            <p:nvPr/>
          </p:nvSpPr>
          <p:spPr bwMode="auto">
            <a:xfrm>
              <a:off x="6372226" y="2790826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4 h 19"/>
                <a:gd name="T4" fmla="*/ 12 w 20"/>
                <a:gd name="T5" fmla="*/ 0 h 19"/>
                <a:gd name="T6" fmla="*/ 4 w 20"/>
                <a:gd name="T7" fmla="*/ 0 h 19"/>
                <a:gd name="T8" fmla="*/ 0 w 20"/>
                <a:gd name="T9" fmla="*/ 4 h 19"/>
                <a:gd name="T10" fmla="*/ 0 w 20"/>
                <a:gd name="T11" fmla="*/ 15 h 19"/>
                <a:gd name="T12" fmla="*/ 4 w 20"/>
                <a:gd name="T13" fmla="*/ 15 h 19"/>
                <a:gd name="T14" fmla="*/ 8 w 20"/>
                <a:gd name="T15" fmla="*/ 19 h 19"/>
                <a:gd name="T16" fmla="*/ 12 w 20"/>
                <a:gd name="T17" fmla="*/ 19 h 19"/>
                <a:gd name="T18" fmla="*/ 12 w 20"/>
                <a:gd name="T19" fmla="*/ 15 h 19"/>
                <a:gd name="T20" fmla="*/ 16 w 20"/>
                <a:gd name="T21" fmla="*/ 15 h 19"/>
                <a:gd name="T22" fmla="*/ 16 w 20"/>
                <a:gd name="T23" fmla="*/ 11 h 19"/>
                <a:gd name="T24" fmla="*/ 20 w 20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1" name="Freeform 232"/>
            <p:cNvSpPr>
              <a:spLocks/>
            </p:cNvSpPr>
            <p:nvPr/>
          </p:nvSpPr>
          <p:spPr bwMode="auto">
            <a:xfrm>
              <a:off x="6372226" y="2784476"/>
              <a:ext cx="31750" cy="23813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0 h 15"/>
                <a:gd name="T4" fmla="*/ 4 w 20"/>
                <a:gd name="T5" fmla="*/ 0 h 15"/>
                <a:gd name="T6" fmla="*/ 0 w 20"/>
                <a:gd name="T7" fmla="*/ 4 h 15"/>
                <a:gd name="T8" fmla="*/ 0 w 20"/>
                <a:gd name="T9" fmla="*/ 12 h 15"/>
                <a:gd name="T10" fmla="*/ 4 w 20"/>
                <a:gd name="T11" fmla="*/ 12 h 15"/>
                <a:gd name="T12" fmla="*/ 4 w 20"/>
                <a:gd name="T13" fmla="*/ 15 h 15"/>
                <a:gd name="T14" fmla="*/ 16 w 20"/>
                <a:gd name="T15" fmla="*/ 15 h 15"/>
                <a:gd name="T16" fmla="*/ 20 w 20"/>
                <a:gd name="T17" fmla="*/ 12 h 15"/>
                <a:gd name="T18" fmla="*/ 20 w 20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2" name="Freeform 233"/>
            <p:cNvSpPr>
              <a:spLocks/>
            </p:cNvSpPr>
            <p:nvPr/>
          </p:nvSpPr>
          <p:spPr bwMode="auto">
            <a:xfrm>
              <a:off x="6384926" y="2771776"/>
              <a:ext cx="23813" cy="31750"/>
            </a:xfrm>
            <a:custGeom>
              <a:avLst/>
              <a:gdLst>
                <a:gd name="T0" fmla="*/ 15 w 15"/>
                <a:gd name="T1" fmla="*/ 12 h 20"/>
                <a:gd name="T2" fmla="*/ 15 w 15"/>
                <a:gd name="T3" fmla="*/ 4 h 20"/>
                <a:gd name="T4" fmla="*/ 12 w 15"/>
                <a:gd name="T5" fmla="*/ 4 h 20"/>
                <a:gd name="T6" fmla="*/ 8 w 15"/>
                <a:gd name="T7" fmla="*/ 0 h 20"/>
                <a:gd name="T8" fmla="*/ 4 w 15"/>
                <a:gd name="T9" fmla="*/ 4 h 20"/>
                <a:gd name="T10" fmla="*/ 0 w 15"/>
                <a:gd name="T11" fmla="*/ 4 h 20"/>
                <a:gd name="T12" fmla="*/ 0 w 15"/>
                <a:gd name="T13" fmla="*/ 16 h 20"/>
                <a:gd name="T14" fmla="*/ 4 w 15"/>
                <a:gd name="T15" fmla="*/ 20 h 20"/>
                <a:gd name="T16" fmla="*/ 12 w 15"/>
                <a:gd name="T17" fmla="*/ 20 h 20"/>
                <a:gd name="T18" fmla="*/ 15 w 15"/>
                <a:gd name="T19" fmla="*/ 16 h 20"/>
                <a:gd name="T20" fmla="*/ 15 w 15"/>
                <a:gd name="T2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0">
                  <a:moveTo>
                    <a:pt x="15" y="12"/>
                  </a:moveTo>
                  <a:lnTo>
                    <a:pt x="15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3" name="Freeform 234"/>
            <p:cNvSpPr>
              <a:spLocks/>
            </p:cNvSpPr>
            <p:nvPr/>
          </p:nvSpPr>
          <p:spPr bwMode="auto">
            <a:xfrm>
              <a:off x="6391276" y="2765426"/>
              <a:ext cx="23813" cy="31750"/>
            </a:xfrm>
            <a:custGeom>
              <a:avLst/>
              <a:gdLst>
                <a:gd name="T0" fmla="*/ 15 w 15"/>
                <a:gd name="T1" fmla="*/ 8 h 20"/>
                <a:gd name="T2" fmla="*/ 15 w 15"/>
                <a:gd name="T3" fmla="*/ 4 h 20"/>
                <a:gd name="T4" fmla="*/ 11 w 15"/>
                <a:gd name="T5" fmla="*/ 0 h 20"/>
                <a:gd name="T6" fmla="*/ 4 w 15"/>
                <a:gd name="T7" fmla="*/ 0 h 20"/>
                <a:gd name="T8" fmla="*/ 0 w 15"/>
                <a:gd name="T9" fmla="*/ 4 h 20"/>
                <a:gd name="T10" fmla="*/ 0 w 15"/>
                <a:gd name="T11" fmla="*/ 16 h 20"/>
                <a:gd name="T12" fmla="*/ 4 w 15"/>
                <a:gd name="T13" fmla="*/ 16 h 20"/>
                <a:gd name="T14" fmla="*/ 8 w 15"/>
                <a:gd name="T15" fmla="*/ 20 h 20"/>
                <a:gd name="T16" fmla="*/ 11 w 15"/>
                <a:gd name="T17" fmla="*/ 16 h 20"/>
                <a:gd name="T18" fmla="*/ 15 w 15"/>
                <a:gd name="T19" fmla="*/ 16 h 20"/>
                <a:gd name="T20" fmla="*/ 15 w 15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0">
                  <a:moveTo>
                    <a:pt x="15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4" name="Freeform 235"/>
            <p:cNvSpPr>
              <a:spLocks/>
            </p:cNvSpPr>
            <p:nvPr/>
          </p:nvSpPr>
          <p:spPr bwMode="auto">
            <a:xfrm>
              <a:off x="6403976" y="2760664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3 h 15"/>
                <a:gd name="T4" fmla="*/ 15 w 19"/>
                <a:gd name="T5" fmla="*/ 0 h 15"/>
                <a:gd name="T6" fmla="*/ 0 w 19"/>
                <a:gd name="T7" fmla="*/ 0 h 15"/>
                <a:gd name="T8" fmla="*/ 0 w 19"/>
                <a:gd name="T9" fmla="*/ 15 h 15"/>
                <a:gd name="T10" fmla="*/ 15 w 19"/>
                <a:gd name="T11" fmla="*/ 15 h 15"/>
                <a:gd name="T12" fmla="*/ 19 w 19"/>
                <a:gd name="T13" fmla="*/ 11 h 15"/>
                <a:gd name="T14" fmla="*/ 19 w 19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5" name="Freeform 236"/>
            <p:cNvSpPr>
              <a:spLocks/>
            </p:cNvSpPr>
            <p:nvPr/>
          </p:nvSpPr>
          <p:spPr bwMode="auto">
            <a:xfrm>
              <a:off x="6415088" y="2741614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4 w 20"/>
                <a:gd name="T9" fmla="*/ 0 h 19"/>
                <a:gd name="T10" fmla="*/ 0 w 20"/>
                <a:gd name="T11" fmla="*/ 4 h 19"/>
                <a:gd name="T12" fmla="*/ 0 w 20"/>
                <a:gd name="T13" fmla="*/ 15 h 19"/>
                <a:gd name="T14" fmla="*/ 4 w 20"/>
                <a:gd name="T15" fmla="*/ 19 h 19"/>
                <a:gd name="T16" fmla="*/ 12 w 20"/>
                <a:gd name="T17" fmla="*/ 19 h 19"/>
                <a:gd name="T18" fmla="*/ 16 w 20"/>
                <a:gd name="T19" fmla="*/ 15 h 19"/>
                <a:gd name="T20" fmla="*/ 16 w 20"/>
                <a:gd name="T21" fmla="*/ 12 h 19"/>
                <a:gd name="T22" fmla="*/ 20 w 20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6" name="Freeform 237"/>
            <p:cNvSpPr>
              <a:spLocks/>
            </p:cNvSpPr>
            <p:nvPr/>
          </p:nvSpPr>
          <p:spPr bwMode="auto">
            <a:xfrm>
              <a:off x="6415088" y="2735264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2 h 19"/>
                <a:gd name="T16" fmla="*/ 4 w 20"/>
                <a:gd name="T17" fmla="*/ 16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6 h 19"/>
                <a:gd name="T24" fmla="*/ 20 w 20"/>
                <a:gd name="T25" fmla="*/ 12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7" name="Freeform 238"/>
            <p:cNvSpPr>
              <a:spLocks/>
            </p:cNvSpPr>
            <p:nvPr/>
          </p:nvSpPr>
          <p:spPr bwMode="auto">
            <a:xfrm>
              <a:off x="6421438" y="271780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6 w 19"/>
                <a:gd name="T5" fmla="*/ 4 h 19"/>
                <a:gd name="T6" fmla="*/ 16 w 19"/>
                <a:gd name="T7" fmla="*/ 0 h 19"/>
                <a:gd name="T8" fmla="*/ 4 w 19"/>
                <a:gd name="T9" fmla="*/ 0 h 19"/>
                <a:gd name="T10" fmla="*/ 4 w 19"/>
                <a:gd name="T11" fmla="*/ 4 h 19"/>
                <a:gd name="T12" fmla="*/ 0 w 19"/>
                <a:gd name="T13" fmla="*/ 7 h 19"/>
                <a:gd name="T14" fmla="*/ 0 w 19"/>
                <a:gd name="T15" fmla="*/ 11 h 19"/>
                <a:gd name="T16" fmla="*/ 4 w 19"/>
                <a:gd name="T17" fmla="*/ 15 h 19"/>
                <a:gd name="T18" fmla="*/ 4 w 19"/>
                <a:gd name="T19" fmla="*/ 19 h 19"/>
                <a:gd name="T20" fmla="*/ 16 w 19"/>
                <a:gd name="T21" fmla="*/ 19 h 19"/>
                <a:gd name="T22" fmla="*/ 16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8" name="Freeform 239"/>
            <p:cNvSpPr>
              <a:spLocks/>
            </p:cNvSpPr>
            <p:nvPr/>
          </p:nvSpPr>
          <p:spPr bwMode="auto">
            <a:xfrm>
              <a:off x="6434138" y="2692401"/>
              <a:ext cx="23813" cy="31750"/>
            </a:xfrm>
            <a:custGeom>
              <a:avLst/>
              <a:gdLst>
                <a:gd name="T0" fmla="*/ 15 w 15"/>
                <a:gd name="T1" fmla="*/ 12 h 20"/>
                <a:gd name="T2" fmla="*/ 15 w 15"/>
                <a:gd name="T3" fmla="*/ 4 h 20"/>
                <a:gd name="T4" fmla="*/ 11 w 15"/>
                <a:gd name="T5" fmla="*/ 4 h 20"/>
                <a:gd name="T6" fmla="*/ 8 w 15"/>
                <a:gd name="T7" fmla="*/ 0 h 20"/>
                <a:gd name="T8" fmla="*/ 4 w 15"/>
                <a:gd name="T9" fmla="*/ 4 h 20"/>
                <a:gd name="T10" fmla="*/ 0 w 15"/>
                <a:gd name="T11" fmla="*/ 4 h 20"/>
                <a:gd name="T12" fmla="*/ 0 w 15"/>
                <a:gd name="T13" fmla="*/ 16 h 20"/>
                <a:gd name="T14" fmla="*/ 4 w 15"/>
                <a:gd name="T15" fmla="*/ 20 h 20"/>
                <a:gd name="T16" fmla="*/ 11 w 15"/>
                <a:gd name="T17" fmla="*/ 20 h 20"/>
                <a:gd name="T18" fmla="*/ 15 w 15"/>
                <a:gd name="T19" fmla="*/ 16 h 20"/>
                <a:gd name="T20" fmla="*/ 15 w 15"/>
                <a:gd name="T2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0">
                  <a:moveTo>
                    <a:pt x="15" y="12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9" name="Freeform 240"/>
            <p:cNvSpPr>
              <a:spLocks/>
            </p:cNvSpPr>
            <p:nvPr/>
          </p:nvSpPr>
          <p:spPr bwMode="auto">
            <a:xfrm>
              <a:off x="6440488" y="2668589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4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7 w 19"/>
                <a:gd name="T11" fmla="*/ 4 h 19"/>
                <a:gd name="T12" fmla="*/ 4 w 19"/>
                <a:gd name="T13" fmla="*/ 4 h 19"/>
                <a:gd name="T14" fmla="*/ 4 w 19"/>
                <a:gd name="T15" fmla="*/ 8 h 19"/>
                <a:gd name="T16" fmla="*/ 0 w 19"/>
                <a:gd name="T17" fmla="*/ 12 h 19"/>
                <a:gd name="T18" fmla="*/ 4 w 19"/>
                <a:gd name="T19" fmla="*/ 15 h 19"/>
                <a:gd name="T20" fmla="*/ 7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0" name="Freeform 241"/>
            <p:cNvSpPr>
              <a:spLocks/>
            </p:cNvSpPr>
            <p:nvPr/>
          </p:nvSpPr>
          <p:spPr bwMode="auto">
            <a:xfrm>
              <a:off x="6446838" y="2662239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3 w 19"/>
                <a:gd name="T9" fmla="*/ 0 h 19"/>
                <a:gd name="T10" fmla="*/ 0 w 19"/>
                <a:gd name="T11" fmla="*/ 4 h 19"/>
                <a:gd name="T12" fmla="*/ 0 w 19"/>
                <a:gd name="T13" fmla="*/ 16 h 19"/>
                <a:gd name="T14" fmla="*/ 3 w 19"/>
                <a:gd name="T15" fmla="*/ 19 h 19"/>
                <a:gd name="T16" fmla="*/ 11 w 19"/>
                <a:gd name="T17" fmla="*/ 19 h 19"/>
                <a:gd name="T18" fmla="*/ 15 w 19"/>
                <a:gd name="T19" fmla="*/ 16 h 19"/>
                <a:gd name="T20" fmla="*/ 19 w 19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1" name="Freeform 242"/>
            <p:cNvSpPr>
              <a:spLocks/>
            </p:cNvSpPr>
            <p:nvPr/>
          </p:nvSpPr>
          <p:spPr bwMode="auto">
            <a:xfrm>
              <a:off x="6446838" y="2655889"/>
              <a:ext cx="30163" cy="31750"/>
            </a:xfrm>
            <a:custGeom>
              <a:avLst/>
              <a:gdLst>
                <a:gd name="T0" fmla="*/ 19 w 19"/>
                <a:gd name="T1" fmla="*/ 8 h 20"/>
                <a:gd name="T2" fmla="*/ 19 w 19"/>
                <a:gd name="T3" fmla="*/ 4 h 20"/>
                <a:gd name="T4" fmla="*/ 15 w 19"/>
                <a:gd name="T5" fmla="*/ 0 h 20"/>
                <a:gd name="T6" fmla="*/ 7 w 19"/>
                <a:gd name="T7" fmla="*/ 0 h 20"/>
                <a:gd name="T8" fmla="*/ 3 w 19"/>
                <a:gd name="T9" fmla="*/ 4 h 20"/>
                <a:gd name="T10" fmla="*/ 0 w 19"/>
                <a:gd name="T11" fmla="*/ 4 h 20"/>
                <a:gd name="T12" fmla="*/ 0 w 19"/>
                <a:gd name="T13" fmla="*/ 12 h 20"/>
                <a:gd name="T14" fmla="*/ 3 w 19"/>
                <a:gd name="T15" fmla="*/ 16 h 20"/>
                <a:gd name="T16" fmla="*/ 7 w 19"/>
                <a:gd name="T17" fmla="*/ 16 h 20"/>
                <a:gd name="T18" fmla="*/ 7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6 h 20"/>
                <a:gd name="T26" fmla="*/ 19 w 19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2" name="Freeform 243"/>
            <p:cNvSpPr>
              <a:spLocks/>
            </p:cNvSpPr>
            <p:nvPr/>
          </p:nvSpPr>
          <p:spPr bwMode="auto">
            <a:xfrm>
              <a:off x="6457951" y="2651126"/>
              <a:ext cx="31750" cy="23813"/>
            </a:xfrm>
            <a:custGeom>
              <a:avLst/>
              <a:gdLst>
                <a:gd name="T0" fmla="*/ 20 w 20"/>
                <a:gd name="T1" fmla="*/ 7 h 15"/>
                <a:gd name="T2" fmla="*/ 16 w 20"/>
                <a:gd name="T3" fmla="*/ 3 h 15"/>
                <a:gd name="T4" fmla="*/ 16 w 20"/>
                <a:gd name="T5" fmla="*/ 0 h 15"/>
                <a:gd name="T6" fmla="*/ 0 w 20"/>
                <a:gd name="T7" fmla="*/ 0 h 15"/>
                <a:gd name="T8" fmla="*/ 0 w 20"/>
                <a:gd name="T9" fmla="*/ 11 h 15"/>
                <a:gd name="T10" fmla="*/ 4 w 20"/>
                <a:gd name="T11" fmla="*/ 15 h 15"/>
                <a:gd name="T12" fmla="*/ 12 w 20"/>
                <a:gd name="T13" fmla="*/ 15 h 15"/>
                <a:gd name="T14" fmla="*/ 16 w 20"/>
                <a:gd name="T15" fmla="*/ 11 h 15"/>
                <a:gd name="T16" fmla="*/ 20 w 20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3" name="Freeform 244"/>
            <p:cNvSpPr>
              <a:spLocks/>
            </p:cNvSpPr>
            <p:nvPr/>
          </p:nvSpPr>
          <p:spPr bwMode="auto">
            <a:xfrm>
              <a:off x="6457951" y="2638426"/>
              <a:ext cx="31750" cy="30163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1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4" name="Freeform 245"/>
            <p:cNvSpPr>
              <a:spLocks/>
            </p:cNvSpPr>
            <p:nvPr/>
          </p:nvSpPr>
          <p:spPr bwMode="auto">
            <a:xfrm>
              <a:off x="6470651" y="2632076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4 w 19"/>
                <a:gd name="T11" fmla="*/ 8 h 19"/>
                <a:gd name="T12" fmla="*/ 0 w 19"/>
                <a:gd name="T13" fmla="*/ 8 h 19"/>
                <a:gd name="T14" fmla="*/ 4 w 19"/>
                <a:gd name="T15" fmla="*/ 12 h 19"/>
                <a:gd name="T16" fmla="*/ 4 w 19"/>
                <a:gd name="T17" fmla="*/ 15 h 19"/>
                <a:gd name="T18" fmla="*/ 8 w 19"/>
                <a:gd name="T19" fmla="*/ 15 h 19"/>
                <a:gd name="T20" fmla="*/ 8 w 19"/>
                <a:gd name="T21" fmla="*/ 19 h 19"/>
                <a:gd name="T22" fmla="*/ 12 w 19"/>
                <a:gd name="T23" fmla="*/ 19 h 19"/>
                <a:gd name="T24" fmla="*/ 15 w 19"/>
                <a:gd name="T25" fmla="*/ 15 h 19"/>
                <a:gd name="T26" fmla="*/ 19 w 19"/>
                <a:gd name="T27" fmla="*/ 15 h 19"/>
                <a:gd name="T28" fmla="*/ 19 w 19"/>
                <a:gd name="T2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5" name="Freeform 246"/>
            <p:cNvSpPr>
              <a:spLocks/>
            </p:cNvSpPr>
            <p:nvPr/>
          </p:nvSpPr>
          <p:spPr bwMode="auto">
            <a:xfrm>
              <a:off x="6477001" y="2625726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4 h 16"/>
                <a:gd name="T6" fmla="*/ 15 w 19"/>
                <a:gd name="T7" fmla="*/ 0 h 16"/>
                <a:gd name="T8" fmla="*/ 4 w 19"/>
                <a:gd name="T9" fmla="*/ 0 h 16"/>
                <a:gd name="T10" fmla="*/ 4 w 19"/>
                <a:gd name="T11" fmla="*/ 4 h 16"/>
                <a:gd name="T12" fmla="*/ 0 w 19"/>
                <a:gd name="T13" fmla="*/ 4 h 16"/>
                <a:gd name="T14" fmla="*/ 0 w 19"/>
                <a:gd name="T15" fmla="*/ 12 h 16"/>
                <a:gd name="T16" fmla="*/ 4 w 19"/>
                <a:gd name="T17" fmla="*/ 16 h 16"/>
                <a:gd name="T18" fmla="*/ 15 w 19"/>
                <a:gd name="T19" fmla="*/ 16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6" name="Freeform 247"/>
            <p:cNvSpPr>
              <a:spLocks/>
            </p:cNvSpPr>
            <p:nvPr/>
          </p:nvSpPr>
          <p:spPr bwMode="auto">
            <a:xfrm>
              <a:off x="6483351" y="2608264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4 h 19"/>
                <a:gd name="T4" fmla="*/ 11 w 19"/>
                <a:gd name="T5" fmla="*/ 0 h 19"/>
                <a:gd name="T6" fmla="*/ 4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4 w 19"/>
                <a:gd name="T13" fmla="*/ 19 h 19"/>
                <a:gd name="T14" fmla="*/ 11 w 19"/>
                <a:gd name="T15" fmla="*/ 19 h 19"/>
                <a:gd name="T16" fmla="*/ 15 w 19"/>
                <a:gd name="T17" fmla="*/ 15 h 19"/>
                <a:gd name="T18" fmla="*/ 19 w 19"/>
                <a:gd name="T19" fmla="*/ 11 h 19"/>
                <a:gd name="T20" fmla="*/ 19 w 19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7" name="Freeform 248"/>
            <p:cNvSpPr>
              <a:spLocks/>
            </p:cNvSpPr>
            <p:nvPr/>
          </p:nvSpPr>
          <p:spPr bwMode="auto">
            <a:xfrm>
              <a:off x="6489701" y="2601914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1 w 19"/>
                <a:gd name="T5" fmla="*/ 0 h 19"/>
                <a:gd name="T6" fmla="*/ 3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3 w 19"/>
                <a:gd name="T13" fmla="*/ 15 h 19"/>
                <a:gd name="T14" fmla="*/ 7 w 19"/>
                <a:gd name="T15" fmla="*/ 19 h 19"/>
                <a:gd name="T16" fmla="*/ 11 w 19"/>
                <a:gd name="T17" fmla="*/ 19 h 19"/>
                <a:gd name="T18" fmla="*/ 11 w 19"/>
                <a:gd name="T19" fmla="*/ 15 h 19"/>
                <a:gd name="T20" fmla="*/ 15 w 19"/>
                <a:gd name="T21" fmla="*/ 15 h 19"/>
                <a:gd name="T22" fmla="*/ 15 w 19"/>
                <a:gd name="T23" fmla="*/ 11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8" name="Freeform 249"/>
            <p:cNvSpPr>
              <a:spLocks/>
            </p:cNvSpPr>
            <p:nvPr/>
          </p:nvSpPr>
          <p:spPr bwMode="auto">
            <a:xfrm>
              <a:off x="6489701" y="2595564"/>
              <a:ext cx="30163" cy="23813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0 h 15"/>
                <a:gd name="T6" fmla="*/ 3 w 19"/>
                <a:gd name="T7" fmla="*/ 0 h 15"/>
                <a:gd name="T8" fmla="*/ 0 w 19"/>
                <a:gd name="T9" fmla="*/ 4 h 15"/>
                <a:gd name="T10" fmla="*/ 0 w 19"/>
                <a:gd name="T11" fmla="*/ 12 h 15"/>
                <a:gd name="T12" fmla="*/ 3 w 19"/>
                <a:gd name="T13" fmla="*/ 12 h 15"/>
                <a:gd name="T14" fmla="*/ 3 w 19"/>
                <a:gd name="T15" fmla="*/ 15 h 15"/>
                <a:gd name="T16" fmla="*/ 15 w 19"/>
                <a:gd name="T17" fmla="*/ 15 h 15"/>
                <a:gd name="T18" fmla="*/ 15 w 19"/>
                <a:gd name="T19" fmla="*/ 12 h 15"/>
                <a:gd name="T20" fmla="*/ 19 w 19"/>
                <a:gd name="T21" fmla="*/ 12 h 15"/>
                <a:gd name="T22" fmla="*/ 19 w 1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9" name="Freeform 250"/>
            <p:cNvSpPr>
              <a:spLocks/>
            </p:cNvSpPr>
            <p:nvPr/>
          </p:nvSpPr>
          <p:spPr bwMode="auto">
            <a:xfrm>
              <a:off x="6500813" y="2582864"/>
              <a:ext cx="25400" cy="31750"/>
            </a:xfrm>
            <a:custGeom>
              <a:avLst/>
              <a:gdLst>
                <a:gd name="T0" fmla="*/ 16 w 16"/>
                <a:gd name="T1" fmla="*/ 12 h 20"/>
                <a:gd name="T2" fmla="*/ 16 w 16"/>
                <a:gd name="T3" fmla="*/ 4 h 20"/>
                <a:gd name="T4" fmla="*/ 12 w 16"/>
                <a:gd name="T5" fmla="*/ 4 h 20"/>
                <a:gd name="T6" fmla="*/ 8 w 16"/>
                <a:gd name="T7" fmla="*/ 0 h 20"/>
                <a:gd name="T8" fmla="*/ 4 w 16"/>
                <a:gd name="T9" fmla="*/ 4 h 20"/>
                <a:gd name="T10" fmla="*/ 0 w 16"/>
                <a:gd name="T11" fmla="*/ 4 h 20"/>
                <a:gd name="T12" fmla="*/ 0 w 16"/>
                <a:gd name="T13" fmla="*/ 16 h 20"/>
                <a:gd name="T14" fmla="*/ 4 w 16"/>
                <a:gd name="T15" fmla="*/ 20 h 20"/>
                <a:gd name="T16" fmla="*/ 12 w 16"/>
                <a:gd name="T17" fmla="*/ 20 h 20"/>
                <a:gd name="T18" fmla="*/ 16 w 16"/>
                <a:gd name="T19" fmla="*/ 16 h 20"/>
                <a:gd name="T20" fmla="*/ 16 w 16"/>
                <a:gd name="T2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16" y="12"/>
                  </a:move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0" name="Freeform 251"/>
            <p:cNvSpPr>
              <a:spLocks/>
            </p:cNvSpPr>
            <p:nvPr/>
          </p:nvSpPr>
          <p:spPr bwMode="auto">
            <a:xfrm>
              <a:off x="6507163" y="2576514"/>
              <a:ext cx="25400" cy="31750"/>
            </a:xfrm>
            <a:custGeom>
              <a:avLst/>
              <a:gdLst>
                <a:gd name="T0" fmla="*/ 16 w 16"/>
                <a:gd name="T1" fmla="*/ 8 h 20"/>
                <a:gd name="T2" fmla="*/ 16 w 16"/>
                <a:gd name="T3" fmla="*/ 4 h 20"/>
                <a:gd name="T4" fmla="*/ 12 w 16"/>
                <a:gd name="T5" fmla="*/ 0 h 20"/>
                <a:gd name="T6" fmla="*/ 4 w 16"/>
                <a:gd name="T7" fmla="*/ 0 h 20"/>
                <a:gd name="T8" fmla="*/ 0 w 16"/>
                <a:gd name="T9" fmla="*/ 4 h 20"/>
                <a:gd name="T10" fmla="*/ 0 w 16"/>
                <a:gd name="T11" fmla="*/ 16 h 20"/>
                <a:gd name="T12" fmla="*/ 4 w 16"/>
                <a:gd name="T13" fmla="*/ 16 h 20"/>
                <a:gd name="T14" fmla="*/ 8 w 16"/>
                <a:gd name="T15" fmla="*/ 20 h 20"/>
                <a:gd name="T16" fmla="*/ 12 w 16"/>
                <a:gd name="T17" fmla="*/ 16 h 20"/>
                <a:gd name="T18" fmla="*/ 16 w 16"/>
                <a:gd name="T19" fmla="*/ 16 h 20"/>
                <a:gd name="T20" fmla="*/ 16 w 16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1" name="Freeform 252"/>
            <p:cNvSpPr>
              <a:spLocks/>
            </p:cNvSpPr>
            <p:nvPr/>
          </p:nvSpPr>
          <p:spPr bwMode="auto">
            <a:xfrm>
              <a:off x="6513513" y="2571751"/>
              <a:ext cx="23813" cy="23813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5 h 15"/>
                <a:gd name="T8" fmla="*/ 15 w 15"/>
                <a:gd name="T9" fmla="*/ 15 h 15"/>
                <a:gd name="T10" fmla="*/ 15 w 15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2" name="Freeform 253"/>
            <p:cNvSpPr>
              <a:spLocks/>
            </p:cNvSpPr>
            <p:nvPr/>
          </p:nvSpPr>
          <p:spPr bwMode="auto">
            <a:xfrm>
              <a:off x="6513513" y="2559051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8 h 19"/>
                <a:gd name="T4" fmla="*/ 15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5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3" name="Freeform 254"/>
            <p:cNvSpPr>
              <a:spLocks/>
            </p:cNvSpPr>
            <p:nvPr/>
          </p:nvSpPr>
          <p:spPr bwMode="auto">
            <a:xfrm>
              <a:off x="6519863" y="255270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1 w 19"/>
                <a:gd name="T5" fmla="*/ 0 h 19"/>
                <a:gd name="T6" fmla="*/ 4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4 w 19"/>
                <a:gd name="T13" fmla="*/ 19 h 19"/>
                <a:gd name="T14" fmla="*/ 11 w 19"/>
                <a:gd name="T15" fmla="*/ 19 h 19"/>
                <a:gd name="T16" fmla="*/ 15 w 19"/>
                <a:gd name="T17" fmla="*/ 15 h 19"/>
                <a:gd name="T18" fmla="*/ 19 w 19"/>
                <a:gd name="T19" fmla="*/ 12 h 19"/>
                <a:gd name="T20" fmla="*/ 19 w 19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4" name="Freeform 255"/>
            <p:cNvSpPr>
              <a:spLocks/>
            </p:cNvSpPr>
            <p:nvPr/>
          </p:nvSpPr>
          <p:spPr bwMode="auto">
            <a:xfrm>
              <a:off x="6532563" y="2546351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4 h 16"/>
                <a:gd name="T6" fmla="*/ 15 w 19"/>
                <a:gd name="T7" fmla="*/ 0 h 16"/>
                <a:gd name="T8" fmla="*/ 3 w 19"/>
                <a:gd name="T9" fmla="*/ 0 h 16"/>
                <a:gd name="T10" fmla="*/ 3 w 19"/>
                <a:gd name="T11" fmla="*/ 4 h 16"/>
                <a:gd name="T12" fmla="*/ 0 w 19"/>
                <a:gd name="T13" fmla="*/ 4 h 16"/>
                <a:gd name="T14" fmla="*/ 0 w 19"/>
                <a:gd name="T15" fmla="*/ 12 h 16"/>
                <a:gd name="T16" fmla="*/ 3 w 19"/>
                <a:gd name="T17" fmla="*/ 16 h 16"/>
                <a:gd name="T18" fmla="*/ 15 w 19"/>
                <a:gd name="T19" fmla="*/ 16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5" name="Freeform 256"/>
            <p:cNvSpPr>
              <a:spLocks/>
            </p:cNvSpPr>
            <p:nvPr/>
          </p:nvSpPr>
          <p:spPr bwMode="auto">
            <a:xfrm>
              <a:off x="6537326" y="2535239"/>
              <a:ext cx="25400" cy="30163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3 h 19"/>
                <a:gd name="T4" fmla="*/ 12 w 16"/>
                <a:gd name="T5" fmla="*/ 3 h 19"/>
                <a:gd name="T6" fmla="*/ 8 w 16"/>
                <a:gd name="T7" fmla="*/ 0 h 19"/>
                <a:gd name="T8" fmla="*/ 4 w 16"/>
                <a:gd name="T9" fmla="*/ 3 h 19"/>
                <a:gd name="T10" fmla="*/ 0 w 16"/>
                <a:gd name="T11" fmla="*/ 3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6" name="Freeform 257"/>
            <p:cNvSpPr>
              <a:spLocks/>
            </p:cNvSpPr>
            <p:nvPr/>
          </p:nvSpPr>
          <p:spPr bwMode="auto">
            <a:xfrm>
              <a:off x="6537326" y="2522539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1 h 19"/>
                <a:gd name="T16" fmla="*/ 4 w 20"/>
                <a:gd name="T17" fmla="*/ 15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7" name="Freeform 258"/>
            <p:cNvSpPr>
              <a:spLocks/>
            </p:cNvSpPr>
            <p:nvPr/>
          </p:nvSpPr>
          <p:spPr bwMode="auto">
            <a:xfrm>
              <a:off x="6550026" y="2516189"/>
              <a:ext cx="23813" cy="23813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5 h 15"/>
                <a:gd name="T8" fmla="*/ 15 w 15"/>
                <a:gd name="T9" fmla="*/ 15 h 15"/>
                <a:gd name="T10" fmla="*/ 15 w 15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8" name="Freeform 259"/>
            <p:cNvSpPr>
              <a:spLocks/>
            </p:cNvSpPr>
            <p:nvPr/>
          </p:nvSpPr>
          <p:spPr bwMode="auto">
            <a:xfrm>
              <a:off x="6550026" y="2498726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3 h 19"/>
                <a:gd name="T4" fmla="*/ 15 w 19"/>
                <a:gd name="T5" fmla="*/ 0 h 19"/>
                <a:gd name="T6" fmla="*/ 4 w 19"/>
                <a:gd name="T7" fmla="*/ 0 h 19"/>
                <a:gd name="T8" fmla="*/ 4 w 19"/>
                <a:gd name="T9" fmla="*/ 3 h 19"/>
                <a:gd name="T10" fmla="*/ 0 w 19"/>
                <a:gd name="T11" fmla="*/ 7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9 h 19"/>
                <a:gd name="T18" fmla="*/ 12 w 19"/>
                <a:gd name="T19" fmla="*/ 19 h 19"/>
                <a:gd name="T20" fmla="*/ 15 w 19"/>
                <a:gd name="T21" fmla="*/ 15 h 19"/>
                <a:gd name="T22" fmla="*/ 19 w 19"/>
                <a:gd name="T23" fmla="*/ 11 h 19"/>
                <a:gd name="T24" fmla="*/ 19 w 19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9" name="Freeform 260"/>
            <p:cNvSpPr>
              <a:spLocks/>
            </p:cNvSpPr>
            <p:nvPr/>
          </p:nvSpPr>
          <p:spPr bwMode="auto">
            <a:xfrm>
              <a:off x="6580188" y="2492376"/>
              <a:ext cx="31750" cy="23813"/>
            </a:xfrm>
            <a:custGeom>
              <a:avLst/>
              <a:gdLst>
                <a:gd name="T0" fmla="*/ 20 w 20"/>
                <a:gd name="T1" fmla="*/ 7 h 15"/>
                <a:gd name="T2" fmla="*/ 20 w 20"/>
                <a:gd name="T3" fmla="*/ 4 h 15"/>
                <a:gd name="T4" fmla="*/ 16 w 20"/>
                <a:gd name="T5" fmla="*/ 4 h 15"/>
                <a:gd name="T6" fmla="*/ 16 w 20"/>
                <a:gd name="T7" fmla="*/ 0 h 15"/>
                <a:gd name="T8" fmla="*/ 4 w 20"/>
                <a:gd name="T9" fmla="*/ 0 h 15"/>
                <a:gd name="T10" fmla="*/ 4 w 20"/>
                <a:gd name="T11" fmla="*/ 4 h 15"/>
                <a:gd name="T12" fmla="*/ 0 w 20"/>
                <a:gd name="T13" fmla="*/ 4 h 15"/>
                <a:gd name="T14" fmla="*/ 0 w 20"/>
                <a:gd name="T15" fmla="*/ 11 h 15"/>
                <a:gd name="T16" fmla="*/ 4 w 20"/>
                <a:gd name="T17" fmla="*/ 15 h 15"/>
                <a:gd name="T18" fmla="*/ 16 w 20"/>
                <a:gd name="T19" fmla="*/ 15 h 15"/>
                <a:gd name="T20" fmla="*/ 20 w 20"/>
                <a:gd name="T21" fmla="*/ 11 h 15"/>
                <a:gd name="T22" fmla="*/ 20 w 20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0" name="Freeform 261"/>
            <p:cNvSpPr>
              <a:spLocks/>
            </p:cNvSpPr>
            <p:nvPr/>
          </p:nvSpPr>
          <p:spPr bwMode="auto">
            <a:xfrm>
              <a:off x="6616701" y="2479676"/>
              <a:ext cx="25400" cy="30163"/>
            </a:xfrm>
            <a:custGeom>
              <a:avLst/>
              <a:gdLst>
                <a:gd name="T0" fmla="*/ 16 w 16"/>
                <a:gd name="T1" fmla="*/ 12 h 19"/>
                <a:gd name="T2" fmla="*/ 16 w 16"/>
                <a:gd name="T3" fmla="*/ 4 h 19"/>
                <a:gd name="T4" fmla="*/ 12 w 16"/>
                <a:gd name="T5" fmla="*/ 4 h 19"/>
                <a:gd name="T6" fmla="*/ 8 w 16"/>
                <a:gd name="T7" fmla="*/ 0 h 19"/>
                <a:gd name="T8" fmla="*/ 4 w 16"/>
                <a:gd name="T9" fmla="*/ 4 h 19"/>
                <a:gd name="T10" fmla="*/ 0 w 16"/>
                <a:gd name="T11" fmla="*/ 4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2"/>
                  </a:move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1" name="Freeform 262"/>
            <p:cNvSpPr>
              <a:spLocks/>
            </p:cNvSpPr>
            <p:nvPr/>
          </p:nvSpPr>
          <p:spPr bwMode="auto">
            <a:xfrm>
              <a:off x="6629401" y="2473326"/>
              <a:ext cx="30163" cy="30163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6 w 19"/>
                <a:gd name="T5" fmla="*/ 4 h 19"/>
                <a:gd name="T6" fmla="*/ 16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6 h 19"/>
                <a:gd name="T14" fmla="*/ 4 w 19"/>
                <a:gd name="T15" fmla="*/ 19 h 19"/>
                <a:gd name="T16" fmla="*/ 16 w 19"/>
                <a:gd name="T17" fmla="*/ 19 h 19"/>
                <a:gd name="T18" fmla="*/ 16 w 19"/>
                <a:gd name="T19" fmla="*/ 16 h 19"/>
                <a:gd name="T20" fmla="*/ 19 w 19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2" name="Freeform 263"/>
            <p:cNvSpPr>
              <a:spLocks/>
            </p:cNvSpPr>
            <p:nvPr/>
          </p:nvSpPr>
          <p:spPr bwMode="auto">
            <a:xfrm>
              <a:off x="6659563" y="2466976"/>
              <a:ext cx="25400" cy="31750"/>
            </a:xfrm>
            <a:custGeom>
              <a:avLst/>
              <a:gdLst>
                <a:gd name="T0" fmla="*/ 16 w 16"/>
                <a:gd name="T1" fmla="*/ 8 h 20"/>
                <a:gd name="T2" fmla="*/ 16 w 16"/>
                <a:gd name="T3" fmla="*/ 4 h 20"/>
                <a:gd name="T4" fmla="*/ 12 w 16"/>
                <a:gd name="T5" fmla="*/ 0 h 20"/>
                <a:gd name="T6" fmla="*/ 4 w 16"/>
                <a:gd name="T7" fmla="*/ 0 h 20"/>
                <a:gd name="T8" fmla="*/ 0 w 16"/>
                <a:gd name="T9" fmla="*/ 4 h 20"/>
                <a:gd name="T10" fmla="*/ 0 w 16"/>
                <a:gd name="T11" fmla="*/ 16 h 20"/>
                <a:gd name="T12" fmla="*/ 4 w 16"/>
                <a:gd name="T13" fmla="*/ 16 h 20"/>
                <a:gd name="T14" fmla="*/ 8 w 16"/>
                <a:gd name="T15" fmla="*/ 20 h 20"/>
                <a:gd name="T16" fmla="*/ 12 w 16"/>
                <a:gd name="T17" fmla="*/ 16 h 20"/>
                <a:gd name="T18" fmla="*/ 16 w 16"/>
                <a:gd name="T19" fmla="*/ 16 h 20"/>
                <a:gd name="T20" fmla="*/ 16 w 16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3" name="Freeform 264"/>
            <p:cNvSpPr>
              <a:spLocks/>
            </p:cNvSpPr>
            <p:nvPr/>
          </p:nvSpPr>
          <p:spPr bwMode="auto">
            <a:xfrm>
              <a:off x="6672263" y="2462214"/>
              <a:ext cx="30163" cy="23813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0 h 15"/>
                <a:gd name="T4" fmla="*/ 4 w 19"/>
                <a:gd name="T5" fmla="*/ 0 h 15"/>
                <a:gd name="T6" fmla="*/ 0 w 19"/>
                <a:gd name="T7" fmla="*/ 3 h 15"/>
                <a:gd name="T8" fmla="*/ 0 w 19"/>
                <a:gd name="T9" fmla="*/ 11 h 15"/>
                <a:gd name="T10" fmla="*/ 4 w 19"/>
                <a:gd name="T11" fmla="*/ 11 h 15"/>
                <a:gd name="T12" fmla="*/ 8 w 19"/>
                <a:gd name="T13" fmla="*/ 15 h 15"/>
                <a:gd name="T14" fmla="*/ 16 w 19"/>
                <a:gd name="T15" fmla="*/ 15 h 15"/>
                <a:gd name="T16" fmla="*/ 19 w 19"/>
                <a:gd name="T17" fmla="*/ 11 h 15"/>
                <a:gd name="T18" fmla="*/ 19 w 19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4" name="Freeform 265"/>
            <p:cNvSpPr>
              <a:spLocks/>
            </p:cNvSpPr>
            <p:nvPr/>
          </p:nvSpPr>
          <p:spPr bwMode="auto">
            <a:xfrm>
              <a:off x="6691313" y="2449514"/>
              <a:ext cx="23813" cy="30163"/>
            </a:xfrm>
            <a:custGeom>
              <a:avLst/>
              <a:gdLst>
                <a:gd name="T0" fmla="*/ 15 w 15"/>
                <a:gd name="T1" fmla="*/ 11 h 19"/>
                <a:gd name="T2" fmla="*/ 15 w 15"/>
                <a:gd name="T3" fmla="*/ 4 h 19"/>
                <a:gd name="T4" fmla="*/ 11 w 15"/>
                <a:gd name="T5" fmla="*/ 4 h 19"/>
                <a:gd name="T6" fmla="*/ 7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5 h 19"/>
                <a:gd name="T14" fmla="*/ 4 w 15"/>
                <a:gd name="T15" fmla="*/ 19 h 19"/>
                <a:gd name="T16" fmla="*/ 11 w 15"/>
                <a:gd name="T17" fmla="*/ 19 h 19"/>
                <a:gd name="T18" fmla="*/ 15 w 15"/>
                <a:gd name="T19" fmla="*/ 15 h 19"/>
                <a:gd name="T20" fmla="*/ 15 w 15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1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5" name="Freeform 266"/>
            <p:cNvSpPr>
              <a:spLocks/>
            </p:cNvSpPr>
            <p:nvPr/>
          </p:nvSpPr>
          <p:spPr bwMode="auto">
            <a:xfrm>
              <a:off x="6738938" y="2443164"/>
              <a:ext cx="31750" cy="30163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4 h 19"/>
                <a:gd name="T4" fmla="*/ 16 w 20"/>
                <a:gd name="T5" fmla="*/ 0 h 19"/>
                <a:gd name="T6" fmla="*/ 4 w 20"/>
                <a:gd name="T7" fmla="*/ 0 h 19"/>
                <a:gd name="T8" fmla="*/ 4 w 20"/>
                <a:gd name="T9" fmla="*/ 4 h 19"/>
                <a:gd name="T10" fmla="*/ 0 w 20"/>
                <a:gd name="T11" fmla="*/ 8 h 19"/>
                <a:gd name="T12" fmla="*/ 0 w 20"/>
                <a:gd name="T13" fmla="*/ 12 h 19"/>
                <a:gd name="T14" fmla="*/ 4 w 20"/>
                <a:gd name="T15" fmla="*/ 15 h 19"/>
                <a:gd name="T16" fmla="*/ 8 w 20"/>
                <a:gd name="T17" fmla="*/ 19 h 19"/>
                <a:gd name="T18" fmla="*/ 12 w 20"/>
                <a:gd name="T19" fmla="*/ 19 h 19"/>
                <a:gd name="T20" fmla="*/ 16 w 20"/>
                <a:gd name="T21" fmla="*/ 15 h 19"/>
                <a:gd name="T22" fmla="*/ 20 w 20"/>
                <a:gd name="T23" fmla="*/ 12 h 19"/>
                <a:gd name="T24" fmla="*/ 20 w 20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6" name="Freeform 267"/>
            <p:cNvSpPr>
              <a:spLocks/>
            </p:cNvSpPr>
            <p:nvPr/>
          </p:nvSpPr>
          <p:spPr bwMode="auto">
            <a:xfrm>
              <a:off x="6777038" y="2436814"/>
              <a:ext cx="30163" cy="25400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4 h 16"/>
                <a:gd name="T6" fmla="*/ 15 w 19"/>
                <a:gd name="T7" fmla="*/ 0 h 16"/>
                <a:gd name="T8" fmla="*/ 3 w 19"/>
                <a:gd name="T9" fmla="*/ 0 h 16"/>
                <a:gd name="T10" fmla="*/ 3 w 19"/>
                <a:gd name="T11" fmla="*/ 4 h 16"/>
                <a:gd name="T12" fmla="*/ 0 w 19"/>
                <a:gd name="T13" fmla="*/ 4 h 16"/>
                <a:gd name="T14" fmla="*/ 0 w 19"/>
                <a:gd name="T15" fmla="*/ 12 h 16"/>
                <a:gd name="T16" fmla="*/ 3 w 19"/>
                <a:gd name="T17" fmla="*/ 16 h 16"/>
                <a:gd name="T18" fmla="*/ 15 w 19"/>
                <a:gd name="T19" fmla="*/ 16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7" name="Freeform 268"/>
            <p:cNvSpPr>
              <a:spLocks/>
            </p:cNvSpPr>
            <p:nvPr/>
          </p:nvSpPr>
          <p:spPr bwMode="auto">
            <a:xfrm>
              <a:off x="6800851" y="2425701"/>
              <a:ext cx="23813" cy="30163"/>
            </a:xfrm>
            <a:custGeom>
              <a:avLst/>
              <a:gdLst>
                <a:gd name="T0" fmla="*/ 15 w 15"/>
                <a:gd name="T1" fmla="*/ 11 h 19"/>
                <a:gd name="T2" fmla="*/ 15 w 15"/>
                <a:gd name="T3" fmla="*/ 3 h 19"/>
                <a:gd name="T4" fmla="*/ 12 w 15"/>
                <a:gd name="T5" fmla="*/ 3 h 19"/>
                <a:gd name="T6" fmla="*/ 12 w 15"/>
                <a:gd name="T7" fmla="*/ 0 h 19"/>
                <a:gd name="T8" fmla="*/ 8 w 15"/>
                <a:gd name="T9" fmla="*/ 0 h 19"/>
                <a:gd name="T10" fmla="*/ 4 w 15"/>
                <a:gd name="T11" fmla="*/ 3 h 19"/>
                <a:gd name="T12" fmla="*/ 0 w 15"/>
                <a:gd name="T13" fmla="*/ 3 h 19"/>
                <a:gd name="T14" fmla="*/ 0 w 15"/>
                <a:gd name="T15" fmla="*/ 15 h 19"/>
                <a:gd name="T16" fmla="*/ 4 w 15"/>
                <a:gd name="T17" fmla="*/ 19 h 19"/>
                <a:gd name="T18" fmla="*/ 12 w 15"/>
                <a:gd name="T19" fmla="*/ 19 h 19"/>
                <a:gd name="T20" fmla="*/ 15 w 15"/>
                <a:gd name="T21" fmla="*/ 15 h 19"/>
                <a:gd name="T22" fmla="*/ 15 w 15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9">
                  <a:moveTo>
                    <a:pt x="15" y="11"/>
                  </a:move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8" name="Freeform 269"/>
            <p:cNvSpPr>
              <a:spLocks/>
            </p:cNvSpPr>
            <p:nvPr/>
          </p:nvSpPr>
          <p:spPr bwMode="auto">
            <a:xfrm>
              <a:off x="6905626" y="2419351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5 w 19"/>
                <a:gd name="T5" fmla="*/ 0 h 19"/>
                <a:gd name="T6" fmla="*/ 3 w 19"/>
                <a:gd name="T7" fmla="*/ 0 h 19"/>
                <a:gd name="T8" fmla="*/ 3 w 19"/>
                <a:gd name="T9" fmla="*/ 4 h 19"/>
                <a:gd name="T10" fmla="*/ 0 w 19"/>
                <a:gd name="T11" fmla="*/ 7 h 19"/>
                <a:gd name="T12" fmla="*/ 0 w 19"/>
                <a:gd name="T13" fmla="*/ 11 h 19"/>
                <a:gd name="T14" fmla="*/ 3 w 19"/>
                <a:gd name="T15" fmla="*/ 15 h 19"/>
                <a:gd name="T16" fmla="*/ 3 w 19"/>
                <a:gd name="T17" fmla="*/ 19 h 19"/>
                <a:gd name="T18" fmla="*/ 15 w 19"/>
                <a:gd name="T19" fmla="*/ 19 h 19"/>
                <a:gd name="T20" fmla="*/ 19 w 19"/>
                <a:gd name="T21" fmla="*/ 15 h 19"/>
                <a:gd name="T22" fmla="*/ 19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9" name="Freeform 270"/>
            <p:cNvSpPr>
              <a:spLocks/>
            </p:cNvSpPr>
            <p:nvPr/>
          </p:nvSpPr>
          <p:spPr bwMode="auto">
            <a:xfrm>
              <a:off x="7015163" y="2413001"/>
              <a:ext cx="30163" cy="30163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4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0" name="Freeform 271"/>
            <p:cNvSpPr>
              <a:spLocks/>
            </p:cNvSpPr>
            <p:nvPr/>
          </p:nvSpPr>
          <p:spPr bwMode="auto">
            <a:xfrm>
              <a:off x="7345363" y="2406651"/>
              <a:ext cx="23813" cy="23813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2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2 h 15"/>
                <a:gd name="T14" fmla="*/ 15 w 15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1" name="Freeform 272"/>
            <p:cNvSpPr>
              <a:spLocks/>
            </p:cNvSpPr>
            <p:nvPr/>
          </p:nvSpPr>
          <p:spPr bwMode="auto">
            <a:xfrm>
              <a:off x="7448551" y="2393951"/>
              <a:ext cx="31750" cy="31750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4 w 20"/>
                <a:gd name="T11" fmla="*/ 4 h 20"/>
                <a:gd name="T12" fmla="*/ 0 w 20"/>
                <a:gd name="T13" fmla="*/ 8 h 20"/>
                <a:gd name="T14" fmla="*/ 0 w 20"/>
                <a:gd name="T15" fmla="*/ 12 h 20"/>
                <a:gd name="T16" fmla="*/ 4 w 20"/>
                <a:gd name="T17" fmla="*/ 16 h 20"/>
                <a:gd name="T18" fmla="*/ 4 w 20"/>
                <a:gd name="T19" fmla="*/ 20 h 20"/>
                <a:gd name="T20" fmla="*/ 16 w 20"/>
                <a:gd name="T21" fmla="*/ 20 h 20"/>
                <a:gd name="T22" fmla="*/ 16 w 20"/>
                <a:gd name="T23" fmla="*/ 16 h 20"/>
                <a:gd name="T24" fmla="*/ 20 w 20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2" name="Freeform 273"/>
            <p:cNvSpPr>
              <a:spLocks/>
            </p:cNvSpPr>
            <p:nvPr/>
          </p:nvSpPr>
          <p:spPr bwMode="auto">
            <a:xfrm>
              <a:off x="5780088" y="40703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3" name="Freeform 274"/>
            <p:cNvSpPr>
              <a:spLocks/>
            </p:cNvSpPr>
            <p:nvPr/>
          </p:nvSpPr>
          <p:spPr bwMode="auto">
            <a:xfrm>
              <a:off x="5938838" y="40576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4" name="Freeform 275"/>
            <p:cNvSpPr>
              <a:spLocks/>
            </p:cNvSpPr>
            <p:nvPr/>
          </p:nvSpPr>
          <p:spPr bwMode="auto">
            <a:xfrm>
              <a:off x="5981701" y="405130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5" name="Freeform 276"/>
            <p:cNvSpPr>
              <a:spLocks/>
            </p:cNvSpPr>
            <p:nvPr/>
          </p:nvSpPr>
          <p:spPr bwMode="auto">
            <a:xfrm>
              <a:off x="5999163" y="4044951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6" name="Freeform 277"/>
            <p:cNvSpPr>
              <a:spLocks/>
            </p:cNvSpPr>
            <p:nvPr/>
          </p:nvSpPr>
          <p:spPr bwMode="auto">
            <a:xfrm>
              <a:off x="6005513" y="4040189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7" name="Freeform 278"/>
            <p:cNvSpPr>
              <a:spLocks/>
            </p:cNvSpPr>
            <p:nvPr/>
          </p:nvSpPr>
          <p:spPr bwMode="auto">
            <a:xfrm>
              <a:off x="6005513" y="402748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8" name="Freeform 279"/>
            <p:cNvSpPr>
              <a:spLocks/>
            </p:cNvSpPr>
            <p:nvPr/>
          </p:nvSpPr>
          <p:spPr bwMode="auto">
            <a:xfrm>
              <a:off x="6018213" y="40211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9" name="Freeform 280"/>
            <p:cNvSpPr>
              <a:spLocks/>
            </p:cNvSpPr>
            <p:nvPr/>
          </p:nvSpPr>
          <p:spPr bwMode="auto">
            <a:xfrm>
              <a:off x="6035676" y="401478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0" name="Freeform 281"/>
            <p:cNvSpPr>
              <a:spLocks/>
            </p:cNvSpPr>
            <p:nvPr/>
          </p:nvSpPr>
          <p:spPr bwMode="auto">
            <a:xfrm>
              <a:off x="6042026" y="4008439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1" name="Freeform 282"/>
            <p:cNvSpPr>
              <a:spLocks/>
            </p:cNvSpPr>
            <p:nvPr/>
          </p:nvSpPr>
          <p:spPr bwMode="auto">
            <a:xfrm>
              <a:off x="6048376" y="399732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2" name="Freeform 283"/>
            <p:cNvSpPr>
              <a:spLocks/>
            </p:cNvSpPr>
            <p:nvPr/>
          </p:nvSpPr>
          <p:spPr bwMode="auto">
            <a:xfrm>
              <a:off x="6061076" y="399097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3" name="Freeform 284"/>
            <p:cNvSpPr>
              <a:spLocks/>
            </p:cNvSpPr>
            <p:nvPr/>
          </p:nvSpPr>
          <p:spPr bwMode="auto">
            <a:xfrm>
              <a:off x="6067426" y="39846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4" name="Freeform 285"/>
            <p:cNvSpPr>
              <a:spLocks/>
            </p:cNvSpPr>
            <p:nvPr/>
          </p:nvSpPr>
          <p:spPr bwMode="auto">
            <a:xfrm>
              <a:off x="6073776" y="397827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5" name="Freeform 286"/>
            <p:cNvSpPr>
              <a:spLocks/>
            </p:cNvSpPr>
            <p:nvPr/>
          </p:nvSpPr>
          <p:spPr bwMode="auto">
            <a:xfrm>
              <a:off x="6078538" y="3967164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6" name="Freeform 287"/>
            <p:cNvSpPr>
              <a:spLocks/>
            </p:cNvSpPr>
            <p:nvPr/>
          </p:nvSpPr>
          <p:spPr bwMode="auto">
            <a:xfrm>
              <a:off x="6078538" y="3954464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7" name="Freeform 288"/>
            <p:cNvSpPr>
              <a:spLocks/>
            </p:cNvSpPr>
            <p:nvPr/>
          </p:nvSpPr>
          <p:spPr bwMode="auto">
            <a:xfrm>
              <a:off x="6084888" y="3948114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8" name="Freeform 289"/>
            <p:cNvSpPr>
              <a:spLocks/>
            </p:cNvSpPr>
            <p:nvPr/>
          </p:nvSpPr>
          <p:spPr bwMode="auto">
            <a:xfrm>
              <a:off x="6091238" y="393541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9" name="Freeform 290"/>
            <p:cNvSpPr>
              <a:spLocks/>
            </p:cNvSpPr>
            <p:nvPr/>
          </p:nvSpPr>
          <p:spPr bwMode="auto">
            <a:xfrm>
              <a:off x="6097588" y="392430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0" name="Freeform 291"/>
            <p:cNvSpPr>
              <a:spLocks/>
            </p:cNvSpPr>
            <p:nvPr/>
          </p:nvSpPr>
          <p:spPr bwMode="auto">
            <a:xfrm>
              <a:off x="6103938" y="39179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1" name="Freeform 292"/>
            <p:cNvSpPr>
              <a:spLocks/>
            </p:cNvSpPr>
            <p:nvPr/>
          </p:nvSpPr>
          <p:spPr bwMode="auto">
            <a:xfrm>
              <a:off x="6103938" y="39052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2" name="Freeform 293"/>
            <p:cNvSpPr>
              <a:spLocks/>
            </p:cNvSpPr>
            <p:nvPr/>
          </p:nvSpPr>
          <p:spPr bwMode="auto">
            <a:xfrm>
              <a:off x="6110288" y="389890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3" name="Freeform 294"/>
            <p:cNvSpPr>
              <a:spLocks/>
            </p:cNvSpPr>
            <p:nvPr/>
          </p:nvSpPr>
          <p:spPr bwMode="auto">
            <a:xfrm>
              <a:off x="6110288" y="387508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4" name="Freeform 295"/>
            <p:cNvSpPr>
              <a:spLocks/>
            </p:cNvSpPr>
            <p:nvPr/>
          </p:nvSpPr>
          <p:spPr bwMode="auto">
            <a:xfrm>
              <a:off x="6116638" y="38687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5" name="Freeform 296"/>
            <p:cNvSpPr>
              <a:spLocks/>
            </p:cNvSpPr>
            <p:nvPr/>
          </p:nvSpPr>
          <p:spPr bwMode="auto">
            <a:xfrm>
              <a:off x="6116638" y="3862389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6" name="Freeform 297"/>
            <p:cNvSpPr>
              <a:spLocks/>
            </p:cNvSpPr>
            <p:nvPr/>
          </p:nvSpPr>
          <p:spPr bwMode="auto">
            <a:xfrm>
              <a:off x="6121401" y="385762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7" name="Freeform 298"/>
            <p:cNvSpPr>
              <a:spLocks/>
            </p:cNvSpPr>
            <p:nvPr/>
          </p:nvSpPr>
          <p:spPr bwMode="auto">
            <a:xfrm>
              <a:off x="6134101" y="38449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8" name="Freeform 299"/>
            <p:cNvSpPr>
              <a:spLocks/>
            </p:cNvSpPr>
            <p:nvPr/>
          </p:nvSpPr>
          <p:spPr bwMode="auto">
            <a:xfrm>
              <a:off x="6140451" y="383857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9" name="Freeform 300"/>
            <p:cNvSpPr>
              <a:spLocks/>
            </p:cNvSpPr>
            <p:nvPr/>
          </p:nvSpPr>
          <p:spPr bwMode="auto">
            <a:xfrm>
              <a:off x="6140451" y="382587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0" name="Freeform 301"/>
            <p:cNvSpPr>
              <a:spLocks/>
            </p:cNvSpPr>
            <p:nvPr/>
          </p:nvSpPr>
          <p:spPr bwMode="auto">
            <a:xfrm>
              <a:off x="6146801" y="380841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1" name="Freeform 302"/>
            <p:cNvSpPr>
              <a:spLocks/>
            </p:cNvSpPr>
            <p:nvPr/>
          </p:nvSpPr>
          <p:spPr bwMode="auto">
            <a:xfrm>
              <a:off x="6146801" y="379571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2" name="Freeform 303"/>
            <p:cNvSpPr>
              <a:spLocks/>
            </p:cNvSpPr>
            <p:nvPr/>
          </p:nvSpPr>
          <p:spPr bwMode="auto">
            <a:xfrm>
              <a:off x="6153151" y="378936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3" name="Freeform 304"/>
            <p:cNvSpPr>
              <a:spLocks/>
            </p:cNvSpPr>
            <p:nvPr/>
          </p:nvSpPr>
          <p:spPr bwMode="auto">
            <a:xfrm>
              <a:off x="6153151" y="377825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4" name="Freeform 305"/>
            <p:cNvSpPr>
              <a:spLocks/>
            </p:cNvSpPr>
            <p:nvPr/>
          </p:nvSpPr>
          <p:spPr bwMode="auto">
            <a:xfrm>
              <a:off x="6159501" y="377190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5" name="Freeform 306"/>
            <p:cNvSpPr>
              <a:spLocks/>
            </p:cNvSpPr>
            <p:nvPr/>
          </p:nvSpPr>
          <p:spPr bwMode="auto">
            <a:xfrm>
              <a:off x="6159501" y="37655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6" name="Freeform 307"/>
            <p:cNvSpPr>
              <a:spLocks/>
            </p:cNvSpPr>
            <p:nvPr/>
          </p:nvSpPr>
          <p:spPr bwMode="auto">
            <a:xfrm>
              <a:off x="6164263" y="374173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7" name="Freeform 308"/>
            <p:cNvSpPr>
              <a:spLocks/>
            </p:cNvSpPr>
            <p:nvPr/>
          </p:nvSpPr>
          <p:spPr bwMode="auto">
            <a:xfrm>
              <a:off x="6164263" y="373538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8" name="Freeform 309"/>
            <p:cNvSpPr>
              <a:spLocks/>
            </p:cNvSpPr>
            <p:nvPr/>
          </p:nvSpPr>
          <p:spPr bwMode="auto">
            <a:xfrm>
              <a:off x="6170613" y="37290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9" name="Freeform 310"/>
            <p:cNvSpPr>
              <a:spLocks/>
            </p:cNvSpPr>
            <p:nvPr/>
          </p:nvSpPr>
          <p:spPr bwMode="auto">
            <a:xfrm>
              <a:off x="6170613" y="3709989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0" name="Freeform 311"/>
            <p:cNvSpPr>
              <a:spLocks/>
            </p:cNvSpPr>
            <p:nvPr/>
          </p:nvSpPr>
          <p:spPr bwMode="auto">
            <a:xfrm>
              <a:off x="6176963" y="370522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1" name="Freeform 312"/>
            <p:cNvSpPr>
              <a:spLocks/>
            </p:cNvSpPr>
            <p:nvPr/>
          </p:nvSpPr>
          <p:spPr bwMode="auto">
            <a:xfrm>
              <a:off x="6183313" y="367347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2" name="Freeform 313"/>
            <p:cNvSpPr>
              <a:spLocks/>
            </p:cNvSpPr>
            <p:nvPr/>
          </p:nvSpPr>
          <p:spPr bwMode="auto">
            <a:xfrm>
              <a:off x="6183313" y="363696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3" name="Freeform 314"/>
            <p:cNvSpPr>
              <a:spLocks/>
            </p:cNvSpPr>
            <p:nvPr/>
          </p:nvSpPr>
          <p:spPr bwMode="auto">
            <a:xfrm>
              <a:off x="6189663" y="362585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4" name="Freeform 315"/>
            <p:cNvSpPr>
              <a:spLocks/>
            </p:cNvSpPr>
            <p:nvPr/>
          </p:nvSpPr>
          <p:spPr bwMode="auto">
            <a:xfrm>
              <a:off x="6189663" y="361950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5" name="Freeform 316"/>
            <p:cNvSpPr>
              <a:spLocks/>
            </p:cNvSpPr>
            <p:nvPr/>
          </p:nvSpPr>
          <p:spPr bwMode="auto">
            <a:xfrm>
              <a:off x="6196013" y="36068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6" name="Freeform 317"/>
            <p:cNvSpPr>
              <a:spLocks/>
            </p:cNvSpPr>
            <p:nvPr/>
          </p:nvSpPr>
          <p:spPr bwMode="auto">
            <a:xfrm>
              <a:off x="6196013" y="3582989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7" name="Freeform 318"/>
            <p:cNvSpPr>
              <a:spLocks/>
            </p:cNvSpPr>
            <p:nvPr/>
          </p:nvSpPr>
          <p:spPr bwMode="auto">
            <a:xfrm>
              <a:off x="6200776" y="357663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8" name="Freeform 319"/>
            <p:cNvSpPr>
              <a:spLocks/>
            </p:cNvSpPr>
            <p:nvPr/>
          </p:nvSpPr>
          <p:spPr bwMode="auto">
            <a:xfrm>
              <a:off x="6200776" y="356393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9" name="Freeform 320"/>
            <p:cNvSpPr>
              <a:spLocks/>
            </p:cNvSpPr>
            <p:nvPr/>
          </p:nvSpPr>
          <p:spPr bwMode="auto">
            <a:xfrm>
              <a:off x="6207126" y="354647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0" name="Freeform 321"/>
            <p:cNvSpPr>
              <a:spLocks/>
            </p:cNvSpPr>
            <p:nvPr/>
          </p:nvSpPr>
          <p:spPr bwMode="auto">
            <a:xfrm>
              <a:off x="6207126" y="3533776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1" name="Freeform 322"/>
            <p:cNvSpPr>
              <a:spLocks/>
            </p:cNvSpPr>
            <p:nvPr/>
          </p:nvSpPr>
          <p:spPr bwMode="auto">
            <a:xfrm>
              <a:off x="6213476" y="351631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2" name="Freeform 323"/>
            <p:cNvSpPr>
              <a:spLocks/>
            </p:cNvSpPr>
            <p:nvPr/>
          </p:nvSpPr>
          <p:spPr bwMode="auto">
            <a:xfrm>
              <a:off x="6219826" y="349726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3" name="Freeform 324"/>
            <p:cNvSpPr>
              <a:spLocks/>
            </p:cNvSpPr>
            <p:nvPr/>
          </p:nvSpPr>
          <p:spPr bwMode="auto">
            <a:xfrm>
              <a:off x="6219826" y="348456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4" name="Freeform 325"/>
            <p:cNvSpPr>
              <a:spLocks/>
            </p:cNvSpPr>
            <p:nvPr/>
          </p:nvSpPr>
          <p:spPr bwMode="auto">
            <a:xfrm>
              <a:off x="6226176" y="34671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5" name="Freeform 326"/>
            <p:cNvSpPr>
              <a:spLocks/>
            </p:cNvSpPr>
            <p:nvPr/>
          </p:nvSpPr>
          <p:spPr bwMode="auto">
            <a:xfrm>
              <a:off x="6226176" y="34544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6" name="Freeform 327"/>
            <p:cNvSpPr>
              <a:spLocks/>
            </p:cNvSpPr>
            <p:nvPr/>
          </p:nvSpPr>
          <p:spPr bwMode="auto">
            <a:xfrm>
              <a:off x="6232526" y="34242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7" name="Freeform 328"/>
            <p:cNvSpPr>
              <a:spLocks/>
            </p:cNvSpPr>
            <p:nvPr/>
          </p:nvSpPr>
          <p:spPr bwMode="auto">
            <a:xfrm>
              <a:off x="6238876" y="3411539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8" name="Freeform 329"/>
            <p:cNvSpPr>
              <a:spLocks/>
            </p:cNvSpPr>
            <p:nvPr/>
          </p:nvSpPr>
          <p:spPr bwMode="auto">
            <a:xfrm>
              <a:off x="6238876" y="33750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9" name="Freeform 330"/>
            <p:cNvSpPr>
              <a:spLocks/>
            </p:cNvSpPr>
            <p:nvPr/>
          </p:nvSpPr>
          <p:spPr bwMode="auto">
            <a:xfrm>
              <a:off x="6243638" y="3363914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0" name="Freeform 331"/>
            <p:cNvSpPr>
              <a:spLocks/>
            </p:cNvSpPr>
            <p:nvPr/>
          </p:nvSpPr>
          <p:spPr bwMode="auto">
            <a:xfrm>
              <a:off x="6243638" y="3338514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1" name="Freeform 332"/>
            <p:cNvSpPr>
              <a:spLocks/>
            </p:cNvSpPr>
            <p:nvPr/>
          </p:nvSpPr>
          <p:spPr bwMode="auto">
            <a:xfrm>
              <a:off x="6249988" y="3332164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2" name="Freeform 333"/>
            <p:cNvSpPr>
              <a:spLocks/>
            </p:cNvSpPr>
            <p:nvPr/>
          </p:nvSpPr>
          <p:spPr bwMode="auto">
            <a:xfrm>
              <a:off x="6249988" y="3302001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3" name="Freeform 334"/>
            <p:cNvSpPr>
              <a:spLocks/>
            </p:cNvSpPr>
            <p:nvPr/>
          </p:nvSpPr>
          <p:spPr bwMode="auto">
            <a:xfrm>
              <a:off x="6256338" y="329565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4" name="Freeform 335"/>
            <p:cNvSpPr>
              <a:spLocks/>
            </p:cNvSpPr>
            <p:nvPr/>
          </p:nvSpPr>
          <p:spPr bwMode="auto">
            <a:xfrm>
              <a:off x="6256338" y="3284539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5" name="Freeform 336"/>
            <p:cNvSpPr>
              <a:spLocks/>
            </p:cNvSpPr>
            <p:nvPr/>
          </p:nvSpPr>
          <p:spPr bwMode="auto">
            <a:xfrm>
              <a:off x="6262688" y="327818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6" name="Freeform 337"/>
            <p:cNvSpPr>
              <a:spLocks/>
            </p:cNvSpPr>
            <p:nvPr/>
          </p:nvSpPr>
          <p:spPr bwMode="auto">
            <a:xfrm>
              <a:off x="6262688" y="325437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7" name="Freeform 338"/>
            <p:cNvSpPr>
              <a:spLocks/>
            </p:cNvSpPr>
            <p:nvPr/>
          </p:nvSpPr>
          <p:spPr bwMode="auto">
            <a:xfrm>
              <a:off x="6269038" y="324802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8" name="Freeform 339"/>
            <p:cNvSpPr>
              <a:spLocks/>
            </p:cNvSpPr>
            <p:nvPr/>
          </p:nvSpPr>
          <p:spPr bwMode="auto">
            <a:xfrm>
              <a:off x="6269038" y="322262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9" name="Freeform 340"/>
            <p:cNvSpPr>
              <a:spLocks/>
            </p:cNvSpPr>
            <p:nvPr/>
          </p:nvSpPr>
          <p:spPr bwMode="auto">
            <a:xfrm>
              <a:off x="6269038" y="321627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0" name="Freeform 341"/>
            <p:cNvSpPr>
              <a:spLocks/>
            </p:cNvSpPr>
            <p:nvPr/>
          </p:nvSpPr>
          <p:spPr bwMode="auto">
            <a:xfrm>
              <a:off x="6275388" y="318611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1" name="Freeform 342"/>
            <p:cNvSpPr>
              <a:spLocks/>
            </p:cNvSpPr>
            <p:nvPr/>
          </p:nvSpPr>
          <p:spPr bwMode="auto">
            <a:xfrm>
              <a:off x="6275388" y="317976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2" name="Freeform 343"/>
            <p:cNvSpPr>
              <a:spLocks/>
            </p:cNvSpPr>
            <p:nvPr/>
          </p:nvSpPr>
          <p:spPr bwMode="auto">
            <a:xfrm>
              <a:off x="6281738" y="31623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3" name="Freeform 344"/>
            <p:cNvSpPr>
              <a:spLocks/>
            </p:cNvSpPr>
            <p:nvPr/>
          </p:nvSpPr>
          <p:spPr bwMode="auto">
            <a:xfrm>
              <a:off x="6286501" y="313213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4" name="Freeform 345"/>
            <p:cNvSpPr>
              <a:spLocks/>
            </p:cNvSpPr>
            <p:nvPr/>
          </p:nvSpPr>
          <p:spPr bwMode="auto">
            <a:xfrm>
              <a:off x="6286501" y="311308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5" name="Freeform 346"/>
            <p:cNvSpPr>
              <a:spLocks/>
            </p:cNvSpPr>
            <p:nvPr/>
          </p:nvSpPr>
          <p:spPr bwMode="auto">
            <a:xfrm>
              <a:off x="6292851" y="310197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6" name="Freeform 347"/>
            <p:cNvSpPr>
              <a:spLocks/>
            </p:cNvSpPr>
            <p:nvPr/>
          </p:nvSpPr>
          <p:spPr bwMode="auto">
            <a:xfrm>
              <a:off x="6292851" y="309562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7" name="Freeform 348"/>
            <p:cNvSpPr>
              <a:spLocks/>
            </p:cNvSpPr>
            <p:nvPr/>
          </p:nvSpPr>
          <p:spPr bwMode="auto">
            <a:xfrm>
              <a:off x="6299201" y="306546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8" name="Freeform 349"/>
            <p:cNvSpPr>
              <a:spLocks/>
            </p:cNvSpPr>
            <p:nvPr/>
          </p:nvSpPr>
          <p:spPr bwMode="auto">
            <a:xfrm>
              <a:off x="6305551" y="305911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9" name="Freeform 350"/>
            <p:cNvSpPr>
              <a:spLocks/>
            </p:cNvSpPr>
            <p:nvPr/>
          </p:nvSpPr>
          <p:spPr bwMode="auto">
            <a:xfrm>
              <a:off x="6305551" y="304006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0" name="Freeform 351"/>
            <p:cNvSpPr>
              <a:spLocks/>
            </p:cNvSpPr>
            <p:nvPr/>
          </p:nvSpPr>
          <p:spPr bwMode="auto">
            <a:xfrm>
              <a:off x="6311901" y="303371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1" name="Freeform 352"/>
            <p:cNvSpPr>
              <a:spLocks/>
            </p:cNvSpPr>
            <p:nvPr/>
          </p:nvSpPr>
          <p:spPr bwMode="auto">
            <a:xfrm>
              <a:off x="6311901" y="302260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2" name="Freeform 353"/>
            <p:cNvSpPr>
              <a:spLocks/>
            </p:cNvSpPr>
            <p:nvPr/>
          </p:nvSpPr>
          <p:spPr bwMode="auto">
            <a:xfrm>
              <a:off x="6318251" y="30099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3" name="Freeform 354"/>
            <p:cNvSpPr>
              <a:spLocks/>
            </p:cNvSpPr>
            <p:nvPr/>
          </p:nvSpPr>
          <p:spPr bwMode="auto">
            <a:xfrm>
              <a:off x="6318251" y="30035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4" name="Freeform 355"/>
            <p:cNvSpPr>
              <a:spLocks/>
            </p:cNvSpPr>
            <p:nvPr/>
          </p:nvSpPr>
          <p:spPr bwMode="auto">
            <a:xfrm>
              <a:off x="6324601" y="299085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5" name="Freeform 356"/>
            <p:cNvSpPr>
              <a:spLocks/>
            </p:cNvSpPr>
            <p:nvPr/>
          </p:nvSpPr>
          <p:spPr bwMode="auto">
            <a:xfrm>
              <a:off x="6324601" y="296068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6" name="Freeform 357"/>
            <p:cNvSpPr>
              <a:spLocks/>
            </p:cNvSpPr>
            <p:nvPr/>
          </p:nvSpPr>
          <p:spPr bwMode="auto">
            <a:xfrm>
              <a:off x="6329363" y="2954339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7" name="Freeform 358"/>
            <p:cNvSpPr>
              <a:spLocks/>
            </p:cNvSpPr>
            <p:nvPr/>
          </p:nvSpPr>
          <p:spPr bwMode="auto">
            <a:xfrm>
              <a:off x="6335713" y="294322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8" name="Freeform 359"/>
            <p:cNvSpPr>
              <a:spLocks/>
            </p:cNvSpPr>
            <p:nvPr/>
          </p:nvSpPr>
          <p:spPr bwMode="auto">
            <a:xfrm>
              <a:off x="6335713" y="2936876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9" name="Freeform 360"/>
            <p:cNvSpPr>
              <a:spLocks/>
            </p:cNvSpPr>
            <p:nvPr/>
          </p:nvSpPr>
          <p:spPr bwMode="auto">
            <a:xfrm>
              <a:off x="6342063" y="29305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0" name="Freeform 361"/>
            <p:cNvSpPr>
              <a:spLocks/>
            </p:cNvSpPr>
            <p:nvPr/>
          </p:nvSpPr>
          <p:spPr bwMode="auto">
            <a:xfrm>
              <a:off x="6342063" y="292417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1" name="Freeform 362"/>
            <p:cNvSpPr>
              <a:spLocks/>
            </p:cNvSpPr>
            <p:nvPr/>
          </p:nvSpPr>
          <p:spPr bwMode="auto">
            <a:xfrm>
              <a:off x="6348413" y="291306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2" name="Freeform 363"/>
            <p:cNvSpPr>
              <a:spLocks/>
            </p:cNvSpPr>
            <p:nvPr/>
          </p:nvSpPr>
          <p:spPr bwMode="auto">
            <a:xfrm>
              <a:off x="6348413" y="290671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3" name="Freeform 364"/>
            <p:cNvSpPr>
              <a:spLocks/>
            </p:cNvSpPr>
            <p:nvPr/>
          </p:nvSpPr>
          <p:spPr bwMode="auto">
            <a:xfrm>
              <a:off x="6348413" y="288131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4" name="Freeform 365"/>
            <p:cNvSpPr>
              <a:spLocks/>
            </p:cNvSpPr>
            <p:nvPr/>
          </p:nvSpPr>
          <p:spPr bwMode="auto">
            <a:xfrm>
              <a:off x="6354763" y="287655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5" name="Freeform 366"/>
            <p:cNvSpPr>
              <a:spLocks/>
            </p:cNvSpPr>
            <p:nvPr/>
          </p:nvSpPr>
          <p:spPr bwMode="auto">
            <a:xfrm>
              <a:off x="6361113" y="284480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6" name="Freeform 367"/>
            <p:cNvSpPr>
              <a:spLocks/>
            </p:cNvSpPr>
            <p:nvPr/>
          </p:nvSpPr>
          <p:spPr bwMode="auto">
            <a:xfrm>
              <a:off x="6361113" y="2833689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7" name="Freeform 368"/>
            <p:cNvSpPr>
              <a:spLocks/>
            </p:cNvSpPr>
            <p:nvPr/>
          </p:nvSpPr>
          <p:spPr bwMode="auto">
            <a:xfrm>
              <a:off x="6367463" y="280352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8" name="Freeform 369"/>
            <p:cNvSpPr>
              <a:spLocks/>
            </p:cNvSpPr>
            <p:nvPr/>
          </p:nvSpPr>
          <p:spPr bwMode="auto">
            <a:xfrm>
              <a:off x="6372226" y="2784476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9" name="Freeform 370"/>
            <p:cNvSpPr>
              <a:spLocks/>
            </p:cNvSpPr>
            <p:nvPr/>
          </p:nvSpPr>
          <p:spPr bwMode="auto">
            <a:xfrm>
              <a:off x="6378576" y="277177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0" name="Freeform 371"/>
            <p:cNvSpPr>
              <a:spLocks/>
            </p:cNvSpPr>
            <p:nvPr/>
          </p:nvSpPr>
          <p:spPr bwMode="auto">
            <a:xfrm>
              <a:off x="6384926" y="276066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1" name="Freeform 372"/>
            <p:cNvSpPr>
              <a:spLocks/>
            </p:cNvSpPr>
            <p:nvPr/>
          </p:nvSpPr>
          <p:spPr bwMode="auto">
            <a:xfrm>
              <a:off x="6384926" y="2754314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2" name="Freeform 373"/>
            <p:cNvSpPr>
              <a:spLocks/>
            </p:cNvSpPr>
            <p:nvPr/>
          </p:nvSpPr>
          <p:spPr bwMode="auto">
            <a:xfrm>
              <a:off x="6391276" y="274796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3" name="Freeform 374"/>
            <p:cNvSpPr>
              <a:spLocks/>
            </p:cNvSpPr>
            <p:nvPr/>
          </p:nvSpPr>
          <p:spPr bwMode="auto">
            <a:xfrm>
              <a:off x="6391276" y="272415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4" name="Freeform 375"/>
            <p:cNvSpPr>
              <a:spLocks/>
            </p:cNvSpPr>
            <p:nvPr/>
          </p:nvSpPr>
          <p:spPr bwMode="auto">
            <a:xfrm>
              <a:off x="6397626" y="27114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5" name="Freeform 376"/>
            <p:cNvSpPr>
              <a:spLocks/>
            </p:cNvSpPr>
            <p:nvPr/>
          </p:nvSpPr>
          <p:spPr bwMode="auto">
            <a:xfrm>
              <a:off x="6403976" y="2692401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6" name="Freeform 377"/>
            <p:cNvSpPr>
              <a:spLocks/>
            </p:cNvSpPr>
            <p:nvPr/>
          </p:nvSpPr>
          <p:spPr bwMode="auto">
            <a:xfrm>
              <a:off x="6408738" y="268763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7" name="Freeform 378"/>
            <p:cNvSpPr>
              <a:spLocks/>
            </p:cNvSpPr>
            <p:nvPr/>
          </p:nvSpPr>
          <p:spPr bwMode="auto">
            <a:xfrm>
              <a:off x="6415088" y="268128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8" name="Freeform 379"/>
            <p:cNvSpPr>
              <a:spLocks/>
            </p:cNvSpPr>
            <p:nvPr/>
          </p:nvSpPr>
          <p:spPr bwMode="auto">
            <a:xfrm>
              <a:off x="6415088" y="266858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9" name="Freeform 380"/>
            <p:cNvSpPr>
              <a:spLocks/>
            </p:cNvSpPr>
            <p:nvPr/>
          </p:nvSpPr>
          <p:spPr bwMode="auto">
            <a:xfrm>
              <a:off x="6446838" y="26622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0" name="Freeform 381"/>
            <p:cNvSpPr>
              <a:spLocks/>
            </p:cNvSpPr>
            <p:nvPr/>
          </p:nvSpPr>
          <p:spPr bwMode="auto">
            <a:xfrm>
              <a:off x="6451601" y="2655889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1" name="Freeform 382"/>
            <p:cNvSpPr>
              <a:spLocks/>
            </p:cNvSpPr>
            <p:nvPr/>
          </p:nvSpPr>
          <p:spPr bwMode="auto">
            <a:xfrm>
              <a:off x="6457951" y="2651126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2" name="Freeform 383"/>
            <p:cNvSpPr>
              <a:spLocks/>
            </p:cNvSpPr>
            <p:nvPr/>
          </p:nvSpPr>
          <p:spPr bwMode="auto">
            <a:xfrm>
              <a:off x="6457951" y="2638426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3" name="Freeform 384"/>
            <p:cNvSpPr>
              <a:spLocks/>
            </p:cNvSpPr>
            <p:nvPr/>
          </p:nvSpPr>
          <p:spPr bwMode="auto">
            <a:xfrm>
              <a:off x="6457951" y="2632076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4" name="Freeform 385"/>
            <p:cNvSpPr>
              <a:spLocks/>
            </p:cNvSpPr>
            <p:nvPr/>
          </p:nvSpPr>
          <p:spPr bwMode="auto">
            <a:xfrm>
              <a:off x="6483351" y="26257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5" name="Freeform 386"/>
            <p:cNvSpPr>
              <a:spLocks/>
            </p:cNvSpPr>
            <p:nvPr/>
          </p:nvSpPr>
          <p:spPr bwMode="auto">
            <a:xfrm>
              <a:off x="6494463" y="2619376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6" name="Freeform 387"/>
            <p:cNvSpPr>
              <a:spLocks/>
            </p:cNvSpPr>
            <p:nvPr/>
          </p:nvSpPr>
          <p:spPr bwMode="auto">
            <a:xfrm>
              <a:off x="6494463" y="2608264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7" name="Freeform 388"/>
            <p:cNvSpPr>
              <a:spLocks/>
            </p:cNvSpPr>
            <p:nvPr/>
          </p:nvSpPr>
          <p:spPr bwMode="auto">
            <a:xfrm>
              <a:off x="6500813" y="2601914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8" name="Freeform 389"/>
            <p:cNvSpPr>
              <a:spLocks/>
            </p:cNvSpPr>
            <p:nvPr/>
          </p:nvSpPr>
          <p:spPr bwMode="auto">
            <a:xfrm>
              <a:off x="6507163" y="259556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9" name="Freeform 390"/>
            <p:cNvSpPr>
              <a:spLocks/>
            </p:cNvSpPr>
            <p:nvPr/>
          </p:nvSpPr>
          <p:spPr bwMode="auto">
            <a:xfrm>
              <a:off x="6513513" y="2589214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0" name="Freeform 391"/>
            <p:cNvSpPr>
              <a:spLocks/>
            </p:cNvSpPr>
            <p:nvPr/>
          </p:nvSpPr>
          <p:spPr bwMode="auto">
            <a:xfrm>
              <a:off x="6519863" y="2576514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1" name="Freeform 392"/>
            <p:cNvSpPr>
              <a:spLocks/>
            </p:cNvSpPr>
            <p:nvPr/>
          </p:nvSpPr>
          <p:spPr bwMode="auto">
            <a:xfrm>
              <a:off x="6526213" y="2571751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2" name="Freeform 393"/>
            <p:cNvSpPr>
              <a:spLocks/>
            </p:cNvSpPr>
            <p:nvPr/>
          </p:nvSpPr>
          <p:spPr bwMode="auto">
            <a:xfrm>
              <a:off x="6537326" y="2565401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3" name="Freeform 394"/>
            <p:cNvSpPr>
              <a:spLocks/>
            </p:cNvSpPr>
            <p:nvPr/>
          </p:nvSpPr>
          <p:spPr bwMode="auto">
            <a:xfrm>
              <a:off x="6537326" y="2559051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4" name="Freeform 395"/>
            <p:cNvSpPr>
              <a:spLocks/>
            </p:cNvSpPr>
            <p:nvPr/>
          </p:nvSpPr>
          <p:spPr bwMode="auto">
            <a:xfrm>
              <a:off x="6562726" y="254635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5" name="Freeform 396"/>
            <p:cNvSpPr>
              <a:spLocks/>
            </p:cNvSpPr>
            <p:nvPr/>
          </p:nvSpPr>
          <p:spPr bwMode="auto">
            <a:xfrm>
              <a:off x="6573838" y="2540001"/>
              <a:ext cx="31750" cy="31750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6" name="Freeform 397"/>
            <p:cNvSpPr>
              <a:spLocks/>
            </p:cNvSpPr>
            <p:nvPr/>
          </p:nvSpPr>
          <p:spPr bwMode="auto">
            <a:xfrm>
              <a:off x="6573838" y="253523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7" name="Freeform 398"/>
            <p:cNvSpPr>
              <a:spLocks/>
            </p:cNvSpPr>
            <p:nvPr/>
          </p:nvSpPr>
          <p:spPr bwMode="auto">
            <a:xfrm>
              <a:off x="6573838" y="2528889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8" name="Freeform 399"/>
            <p:cNvSpPr>
              <a:spLocks/>
            </p:cNvSpPr>
            <p:nvPr/>
          </p:nvSpPr>
          <p:spPr bwMode="auto">
            <a:xfrm>
              <a:off x="6580188" y="2522539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9" name="Freeform 400"/>
            <p:cNvSpPr>
              <a:spLocks/>
            </p:cNvSpPr>
            <p:nvPr/>
          </p:nvSpPr>
          <p:spPr bwMode="auto">
            <a:xfrm>
              <a:off x="6586538" y="2509839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0" name="Freeform 401"/>
            <p:cNvSpPr>
              <a:spLocks/>
            </p:cNvSpPr>
            <p:nvPr/>
          </p:nvSpPr>
          <p:spPr bwMode="auto">
            <a:xfrm>
              <a:off x="6586538" y="2503489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1" name="Freeform 402"/>
            <p:cNvSpPr>
              <a:spLocks/>
            </p:cNvSpPr>
            <p:nvPr/>
          </p:nvSpPr>
          <p:spPr bwMode="auto">
            <a:xfrm>
              <a:off x="6599238" y="249872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2" name="Freeform 403"/>
            <p:cNvSpPr>
              <a:spLocks/>
            </p:cNvSpPr>
            <p:nvPr/>
          </p:nvSpPr>
          <p:spPr bwMode="auto">
            <a:xfrm>
              <a:off x="6629401" y="2492376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3" name="Freeform 404"/>
            <p:cNvSpPr>
              <a:spLocks/>
            </p:cNvSpPr>
            <p:nvPr/>
          </p:nvSpPr>
          <p:spPr bwMode="auto">
            <a:xfrm>
              <a:off x="6648451" y="247967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4" name="Freeform 405"/>
            <p:cNvSpPr>
              <a:spLocks/>
            </p:cNvSpPr>
            <p:nvPr/>
          </p:nvSpPr>
          <p:spPr bwMode="auto">
            <a:xfrm>
              <a:off x="6678613" y="2473326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5" name="Freeform 406"/>
            <p:cNvSpPr>
              <a:spLocks/>
            </p:cNvSpPr>
            <p:nvPr/>
          </p:nvSpPr>
          <p:spPr bwMode="auto">
            <a:xfrm>
              <a:off x="6691313" y="2466976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6" name="Freeform 408"/>
            <p:cNvSpPr>
              <a:spLocks/>
            </p:cNvSpPr>
            <p:nvPr/>
          </p:nvSpPr>
          <p:spPr bwMode="auto">
            <a:xfrm>
              <a:off x="6777038" y="2462213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7" name="Freeform 409"/>
            <p:cNvSpPr>
              <a:spLocks/>
            </p:cNvSpPr>
            <p:nvPr/>
          </p:nvSpPr>
          <p:spPr bwMode="auto">
            <a:xfrm>
              <a:off x="6813550" y="2449513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8" name="Freeform 410"/>
            <p:cNvSpPr>
              <a:spLocks/>
            </p:cNvSpPr>
            <p:nvPr/>
          </p:nvSpPr>
          <p:spPr bwMode="auto">
            <a:xfrm>
              <a:off x="6813550" y="2443163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9" name="Freeform 411"/>
            <p:cNvSpPr>
              <a:spLocks/>
            </p:cNvSpPr>
            <p:nvPr/>
          </p:nvSpPr>
          <p:spPr bwMode="auto">
            <a:xfrm>
              <a:off x="6880225" y="2436813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0" name="Freeform 412"/>
            <p:cNvSpPr>
              <a:spLocks/>
            </p:cNvSpPr>
            <p:nvPr/>
          </p:nvSpPr>
          <p:spPr bwMode="auto">
            <a:xfrm>
              <a:off x="7167563" y="2430463"/>
              <a:ext cx="30163" cy="31750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1" name="Freeform 413"/>
            <p:cNvSpPr>
              <a:spLocks/>
            </p:cNvSpPr>
            <p:nvPr/>
          </p:nvSpPr>
          <p:spPr bwMode="auto">
            <a:xfrm>
              <a:off x="7204075" y="2419351"/>
              <a:ext cx="31750" cy="30163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2" name="Freeform 414"/>
            <p:cNvSpPr>
              <a:spLocks/>
            </p:cNvSpPr>
            <p:nvPr/>
          </p:nvSpPr>
          <p:spPr bwMode="auto">
            <a:xfrm>
              <a:off x="7358063" y="24130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3" name="Freeform 415"/>
            <p:cNvSpPr>
              <a:spLocks/>
            </p:cNvSpPr>
            <p:nvPr/>
          </p:nvSpPr>
          <p:spPr bwMode="auto">
            <a:xfrm>
              <a:off x="7369175" y="2406651"/>
              <a:ext cx="31750" cy="30163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4" name="Freeform 416"/>
            <p:cNvSpPr>
              <a:spLocks/>
            </p:cNvSpPr>
            <p:nvPr/>
          </p:nvSpPr>
          <p:spPr bwMode="auto">
            <a:xfrm>
              <a:off x="7712075" y="2400301"/>
              <a:ext cx="30163" cy="30163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5" name="Rectangle 417"/>
            <p:cNvSpPr>
              <a:spLocks noChangeArrowheads="1"/>
            </p:cNvSpPr>
            <p:nvPr/>
          </p:nvSpPr>
          <p:spPr bwMode="auto">
            <a:xfrm>
              <a:off x="5351463" y="2376488"/>
              <a:ext cx="2868613" cy="1747838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7041" y="1522774"/>
            <a:ext cx="3847379" cy="3633213"/>
            <a:chOff x="331216" y="1522774"/>
            <a:chExt cx="3847379" cy="3633213"/>
          </a:xfrm>
        </p:grpSpPr>
        <p:sp>
          <p:nvSpPr>
            <p:cNvPr id="1207" name="Line 8"/>
            <p:cNvSpPr>
              <a:spLocks noChangeShapeType="1"/>
            </p:cNvSpPr>
            <p:nvPr/>
          </p:nvSpPr>
          <p:spPr bwMode="auto">
            <a:xfrm flipH="1">
              <a:off x="800696" y="4624910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8" name="Line 9"/>
            <p:cNvSpPr>
              <a:spLocks noChangeShapeType="1"/>
            </p:cNvSpPr>
            <p:nvPr/>
          </p:nvSpPr>
          <p:spPr bwMode="auto">
            <a:xfrm>
              <a:off x="889128" y="455872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9" name="Line 10"/>
            <p:cNvSpPr>
              <a:spLocks noChangeShapeType="1"/>
            </p:cNvSpPr>
            <p:nvPr/>
          </p:nvSpPr>
          <p:spPr bwMode="auto">
            <a:xfrm>
              <a:off x="889128" y="4504048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0" name="Line 11"/>
            <p:cNvSpPr>
              <a:spLocks noChangeShapeType="1"/>
            </p:cNvSpPr>
            <p:nvPr/>
          </p:nvSpPr>
          <p:spPr bwMode="auto">
            <a:xfrm>
              <a:off x="889128" y="4437862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1" name="Line 12"/>
            <p:cNvSpPr>
              <a:spLocks noChangeShapeType="1"/>
            </p:cNvSpPr>
            <p:nvPr/>
          </p:nvSpPr>
          <p:spPr bwMode="auto">
            <a:xfrm>
              <a:off x="889128" y="4383185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2" name="Line 13"/>
            <p:cNvSpPr>
              <a:spLocks noChangeShapeType="1"/>
            </p:cNvSpPr>
            <p:nvPr/>
          </p:nvSpPr>
          <p:spPr bwMode="auto">
            <a:xfrm flipH="1">
              <a:off x="800696" y="4317000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3" name="Line 14"/>
            <p:cNvSpPr>
              <a:spLocks noChangeShapeType="1"/>
            </p:cNvSpPr>
            <p:nvPr/>
          </p:nvSpPr>
          <p:spPr bwMode="auto">
            <a:xfrm>
              <a:off x="889128" y="4262323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8" name="Line 15"/>
            <p:cNvSpPr>
              <a:spLocks noChangeShapeType="1"/>
            </p:cNvSpPr>
            <p:nvPr/>
          </p:nvSpPr>
          <p:spPr bwMode="auto">
            <a:xfrm>
              <a:off x="889128" y="4196137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9" name="Line 16"/>
            <p:cNvSpPr>
              <a:spLocks noChangeShapeType="1"/>
            </p:cNvSpPr>
            <p:nvPr/>
          </p:nvSpPr>
          <p:spPr bwMode="auto">
            <a:xfrm>
              <a:off x="889128" y="413858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0" name="Line 17"/>
            <p:cNvSpPr>
              <a:spLocks noChangeShapeType="1"/>
            </p:cNvSpPr>
            <p:nvPr/>
          </p:nvSpPr>
          <p:spPr bwMode="auto">
            <a:xfrm>
              <a:off x="889128" y="407239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1" name="Line 18"/>
            <p:cNvSpPr>
              <a:spLocks noChangeShapeType="1"/>
            </p:cNvSpPr>
            <p:nvPr/>
          </p:nvSpPr>
          <p:spPr bwMode="auto">
            <a:xfrm flipH="1">
              <a:off x="800696" y="4017721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2" name="Line 19"/>
            <p:cNvSpPr>
              <a:spLocks noChangeShapeType="1"/>
            </p:cNvSpPr>
            <p:nvPr/>
          </p:nvSpPr>
          <p:spPr bwMode="auto">
            <a:xfrm>
              <a:off x="889128" y="395153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3" name="Line 20"/>
            <p:cNvSpPr>
              <a:spLocks noChangeShapeType="1"/>
            </p:cNvSpPr>
            <p:nvPr/>
          </p:nvSpPr>
          <p:spPr bwMode="auto">
            <a:xfrm>
              <a:off x="889128" y="3896859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4" name="Line 21"/>
            <p:cNvSpPr>
              <a:spLocks noChangeShapeType="1"/>
            </p:cNvSpPr>
            <p:nvPr/>
          </p:nvSpPr>
          <p:spPr bwMode="auto">
            <a:xfrm>
              <a:off x="889128" y="3830671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5" name="Line 22"/>
            <p:cNvSpPr>
              <a:spLocks noChangeShapeType="1"/>
            </p:cNvSpPr>
            <p:nvPr/>
          </p:nvSpPr>
          <p:spPr bwMode="auto">
            <a:xfrm>
              <a:off x="889128" y="377599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6" name="Line 23"/>
            <p:cNvSpPr>
              <a:spLocks noChangeShapeType="1"/>
            </p:cNvSpPr>
            <p:nvPr/>
          </p:nvSpPr>
          <p:spPr bwMode="auto">
            <a:xfrm flipH="1">
              <a:off x="800696" y="3709809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7" name="Line 24"/>
            <p:cNvSpPr>
              <a:spLocks noChangeShapeType="1"/>
            </p:cNvSpPr>
            <p:nvPr/>
          </p:nvSpPr>
          <p:spPr bwMode="auto">
            <a:xfrm>
              <a:off x="889128" y="365513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8" name="Line 25"/>
            <p:cNvSpPr>
              <a:spLocks noChangeShapeType="1"/>
            </p:cNvSpPr>
            <p:nvPr/>
          </p:nvSpPr>
          <p:spPr bwMode="auto">
            <a:xfrm>
              <a:off x="889128" y="358894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9" name="Line 26"/>
            <p:cNvSpPr>
              <a:spLocks noChangeShapeType="1"/>
            </p:cNvSpPr>
            <p:nvPr/>
          </p:nvSpPr>
          <p:spPr bwMode="auto">
            <a:xfrm>
              <a:off x="889128" y="3531393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0" name="Line 27"/>
            <p:cNvSpPr>
              <a:spLocks noChangeShapeType="1"/>
            </p:cNvSpPr>
            <p:nvPr/>
          </p:nvSpPr>
          <p:spPr bwMode="auto">
            <a:xfrm>
              <a:off x="889128" y="3465207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1" name="Line 28"/>
            <p:cNvSpPr>
              <a:spLocks noChangeShapeType="1"/>
            </p:cNvSpPr>
            <p:nvPr/>
          </p:nvSpPr>
          <p:spPr bwMode="auto">
            <a:xfrm flipH="1">
              <a:off x="800696" y="3410530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2" name="Line 29"/>
            <p:cNvSpPr>
              <a:spLocks noChangeShapeType="1"/>
            </p:cNvSpPr>
            <p:nvPr/>
          </p:nvSpPr>
          <p:spPr bwMode="auto">
            <a:xfrm>
              <a:off x="889128" y="3344345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3" name="Line 30"/>
            <p:cNvSpPr>
              <a:spLocks noChangeShapeType="1"/>
            </p:cNvSpPr>
            <p:nvPr/>
          </p:nvSpPr>
          <p:spPr bwMode="auto">
            <a:xfrm>
              <a:off x="889128" y="3289668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4" name="Line 31"/>
            <p:cNvSpPr>
              <a:spLocks noChangeShapeType="1"/>
            </p:cNvSpPr>
            <p:nvPr/>
          </p:nvSpPr>
          <p:spPr bwMode="auto">
            <a:xfrm>
              <a:off x="889128" y="3223482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5" name="Line 32"/>
            <p:cNvSpPr>
              <a:spLocks noChangeShapeType="1"/>
            </p:cNvSpPr>
            <p:nvPr/>
          </p:nvSpPr>
          <p:spPr bwMode="auto">
            <a:xfrm>
              <a:off x="889128" y="3168805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6" name="Line 33"/>
            <p:cNvSpPr>
              <a:spLocks noChangeShapeType="1"/>
            </p:cNvSpPr>
            <p:nvPr/>
          </p:nvSpPr>
          <p:spPr bwMode="auto">
            <a:xfrm flipH="1">
              <a:off x="800696" y="3102620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7" name="Line 34"/>
            <p:cNvSpPr>
              <a:spLocks noChangeShapeType="1"/>
            </p:cNvSpPr>
            <p:nvPr/>
          </p:nvSpPr>
          <p:spPr bwMode="auto">
            <a:xfrm>
              <a:off x="889128" y="304506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8" name="Line 35"/>
            <p:cNvSpPr>
              <a:spLocks noChangeShapeType="1"/>
            </p:cNvSpPr>
            <p:nvPr/>
          </p:nvSpPr>
          <p:spPr bwMode="auto">
            <a:xfrm>
              <a:off x="889128" y="2978879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9" name="Line 36"/>
            <p:cNvSpPr>
              <a:spLocks noChangeShapeType="1"/>
            </p:cNvSpPr>
            <p:nvPr/>
          </p:nvSpPr>
          <p:spPr bwMode="auto">
            <a:xfrm>
              <a:off x="889128" y="292420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0" name="Line 37"/>
            <p:cNvSpPr>
              <a:spLocks noChangeShapeType="1"/>
            </p:cNvSpPr>
            <p:nvPr/>
          </p:nvSpPr>
          <p:spPr bwMode="auto">
            <a:xfrm>
              <a:off x="889128" y="285801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1" name="Line 38"/>
            <p:cNvSpPr>
              <a:spLocks noChangeShapeType="1"/>
            </p:cNvSpPr>
            <p:nvPr/>
          </p:nvSpPr>
          <p:spPr bwMode="auto">
            <a:xfrm flipH="1">
              <a:off x="800696" y="2803341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2" name="Line 39"/>
            <p:cNvSpPr>
              <a:spLocks noChangeShapeType="1"/>
            </p:cNvSpPr>
            <p:nvPr/>
          </p:nvSpPr>
          <p:spPr bwMode="auto">
            <a:xfrm>
              <a:off x="889128" y="273715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3" name="Line 40"/>
            <p:cNvSpPr>
              <a:spLocks noChangeShapeType="1"/>
            </p:cNvSpPr>
            <p:nvPr/>
          </p:nvSpPr>
          <p:spPr bwMode="auto">
            <a:xfrm>
              <a:off x="889128" y="2682479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4" name="Line 41"/>
            <p:cNvSpPr>
              <a:spLocks noChangeShapeType="1"/>
            </p:cNvSpPr>
            <p:nvPr/>
          </p:nvSpPr>
          <p:spPr bwMode="auto">
            <a:xfrm>
              <a:off x="889128" y="2616291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5" name="Line 42"/>
            <p:cNvSpPr>
              <a:spLocks noChangeShapeType="1"/>
            </p:cNvSpPr>
            <p:nvPr/>
          </p:nvSpPr>
          <p:spPr bwMode="auto">
            <a:xfrm>
              <a:off x="889128" y="256161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6" name="Line 43"/>
            <p:cNvSpPr>
              <a:spLocks noChangeShapeType="1"/>
            </p:cNvSpPr>
            <p:nvPr/>
          </p:nvSpPr>
          <p:spPr bwMode="auto">
            <a:xfrm flipH="1">
              <a:off x="800696" y="2495429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7" name="Line 44"/>
            <p:cNvSpPr>
              <a:spLocks noChangeShapeType="1"/>
            </p:cNvSpPr>
            <p:nvPr/>
          </p:nvSpPr>
          <p:spPr bwMode="auto">
            <a:xfrm>
              <a:off x="889128" y="2437875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8" name="Line 45"/>
            <p:cNvSpPr>
              <a:spLocks noChangeShapeType="1"/>
            </p:cNvSpPr>
            <p:nvPr/>
          </p:nvSpPr>
          <p:spPr bwMode="auto">
            <a:xfrm>
              <a:off x="889128" y="2371690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9" name="Line 46"/>
            <p:cNvSpPr>
              <a:spLocks noChangeShapeType="1"/>
            </p:cNvSpPr>
            <p:nvPr/>
          </p:nvSpPr>
          <p:spPr bwMode="auto">
            <a:xfrm>
              <a:off x="889128" y="2317013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0" name="Line 47"/>
            <p:cNvSpPr>
              <a:spLocks noChangeShapeType="1"/>
            </p:cNvSpPr>
            <p:nvPr/>
          </p:nvSpPr>
          <p:spPr bwMode="auto">
            <a:xfrm>
              <a:off x="889128" y="2250827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1" name="Line 48"/>
            <p:cNvSpPr>
              <a:spLocks noChangeShapeType="1"/>
            </p:cNvSpPr>
            <p:nvPr/>
          </p:nvSpPr>
          <p:spPr bwMode="auto">
            <a:xfrm flipH="1">
              <a:off x="800696" y="2196150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2" name="Line 49"/>
            <p:cNvSpPr>
              <a:spLocks noChangeShapeType="1"/>
            </p:cNvSpPr>
            <p:nvPr/>
          </p:nvSpPr>
          <p:spPr bwMode="auto">
            <a:xfrm>
              <a:off x="889128" y="2129965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3" name="Line 50"/>
            <p:cNvSpPr>
              <a:spLocks noChangeShapeType="1"/>
            </p:cNvSpPr>
            <p:nvPr/>
          </p:nvSpPr>
          <p:spPr bwMode="auto">
            <a:xfrm>
              <a:off x="889128" y="2075288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4" name="Line 51"/>
            <p:cNvSpPr>
              <a:spLocks noChangeShapeType="1"/>
            </p:cNvSpPr>
            <p:nvPr/>
          </p:nvSpPr>
          <p:spPr bwMode="auto">
            <a:xfrm>
              <a:off x="889128" y="2009102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5" name="Line 52"/>
            <p:cNvSpPr>
              <a:spLocks noChangeShapeType="1"/>
            </p:cNvSpPr>
            <p:nvPr/>
          </p:nvSpPr>
          <p:spPr bwMode="auto">
            <a:xfrm>
              <a:off x="889128" y="195442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6" name="Line 53"/>
            <p:cNvSpPr>
              <a:spLocks noChangeShapeType="1"/>
            </p:cNvSpPr>
            <p:nvPr/>
          </p:nvSpPr>
          <p:spPr bwMode="auto">
            <a:xfrm flipH="1">
              <a:off x="800696" y="1885361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7" name="Line 54"/>
            <p:cNvSpPr>
              <a:spLocks noChangeShapeType="1"/>
            </p:cNvSpPr>
            <p:nvPr/>
          </p:nvSpPr>
          <p:spPr bwMode="auto">
            <a:xfrm>
              <a:off x="889128" y="183068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8" name="Line 55"/>
            <p:cNvSpPr>
              <a:spLocks noChangeShapeType="1"/>
            </p:cNvSpPr>
            <p:nvPr/>
          </p:nvSpPr>
          <p:spPr bwMode="auto">
            <a:xfrm>
              <a:off x="889128" y="1764499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9" name="Line 56"/>
            <p:cNvSpPr>
              <a:spLocks noChangeShapeType="1"/>
            </p:cNvSpPr>
            <p:nvPr/>
          </p:nvSpPr>
          <p:spPr bwMode="auto">
            <a:xfrm>
              <a:off x="889128" y="1709824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0" name="Line 57"/>
            <p:cNvSpPr>
              <a:spLocks noChangeShapeType="1"/>
            </p:cNvSpPr>
            <p:nvPr/>
          </p:nvSpPr>
          <p:spPr bwMode="auto">
            <a:xfrm>
              <a:off x="889128" y="1643636"/>
              <a:ext cx="7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1" name="Line 58"/>
            <p:cNvSpPr>
              <a:spLocks noChangeShapeType="1"/>
            </p:cNvSpPr>
            <p:nvPr/>
          </p:nvSpPr>
          <p:spPr bwMode="auto">
            <a:xfrm flipH="1">
              <a:off x="800696" y="1588961"/>
              <a:ext cx="9550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2" name="Rectangle 60"/>
            <p:cNvSpPr>
              <a:spLocks noChangeArrowheads="1"/>
            </p:cNvSpPr>
            <p:nvPr/>
          </p:nvSpPr>
          <p:spPr bwMode="auto">
            <a:xfrm>
              <a:off x="366589" y="4581746"/>
              <a:ext cx="391116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 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3" name="Rectangle 61"/>
            <p:cNvSpPr>
              <a:spLocks noChangeArrowheads="1"/>
            </p:cNvSpPr>
            <p:nvPr/>
          </p:nvSpPr>
          <p:spPr bwMode="auto">
            <a:xfrm>
              <a:off x="345365" y="4282467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10%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4" name="Rectangle 62"/>
            <p:cNvSpPr>
              <a:spLocks noChangeArrowheads="1"/>
            </p:cNvSpPr>
            <p:nvPr/>
          </p:nvSpPr>
          <p:spPr bwMode="auto">
            <a:xfrm>
              <a:off x="345365" y="3971678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20%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5" name="Rectangle 63"/>
            <p:cNvSpPr>
              <a:spLocks noChangeArrowheads="1"/>
            </p:cNvSpPr>
            <p:nvPr/>
          </p:nvSpPr>
          <p:spPr bwMode="auto">
            <a:xfrm>
              <a:off x="345365" y="3675277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30%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" name="Rectangle 64"/>
            <p:cNvSpPr>
              <a:spLocks noChangeArrowheads="1"/>
            </p:cNvSpPr>
            <p:nvPr/>
          </p:nvSpPr>
          <p:spPr bwMode="auto">
            <a:xfrm>
              <a:off x="345365" y="3364487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40%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7" name="Rectangle 65"/>
            <p:cNvSpPr>
              <a:spLocks noChangeArrowheads="1"/>
            </p:cNvSpPr>
            <p:nvPr/>
          </p:nvSpPr>
          <p:spPr bwMode="auto">
            <a:xfrm>
              <a:off x="345365" y="3068088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50%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8" name="Rectangle 66"/>
            <p:cNvSpPr>
              <a:spLocks noChangeArrowheads="1"/>
            </p:cNvSpPr>
            <p:nvPr/>
          </p:nvSpPr>
          <p:spPr bwMode="auto">
            <a:xfrm>
              <a:off x="345365" y="2757298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60%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9" name="Rectangle 67"/>
            <p:cNvSpPr>
              <a:spLocks noChangeArrowheads="1"/>
            </p:cNvSpPr>
            <p:nvPr/>
          </p:nvSpPr>
          <p:spPr bwMode="auto">
            <a:xfrm>
              <a:off x="345365" y="2460897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70%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0" name="Rectangle 68"/>
            <p:cNvSpPr>
              <a:spLocks noChangeArrowheads="1"/>
            </p:cNvSpPr>
            <p:nvPr/>
          </p:nvSpPr>
          <p:spPr bwMode="auto">
            <a:xfrm>
              <a:off x="345365" y="2150108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80%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1" name="Rectangle 69"/>
            <p:cNvSpPr>
              <a:spLocks noChangeArrowheads="1"/>
            </p:cNvSpPr>
            <p:nvPr/>
          </p:nvSpPr>
          <p:spPr bwMode="auto">
            <a:xfrm>
              <a:off x="345365" y="1853708"/>
              <a:ext cx="42326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 90%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2" name="Rectangle 70"/>
            <p:cNvSpPr>
              <a:spLocks noChangeArrowheads="1"/>
            </p:cNvSpPr>
            <p:nvPr/>
          </p:nvSpPr>
          <p:spPr bwMode="auto">
            <a:xfrm>
              <a:off x="331216" y="1542919"/>
              <a:ext cx="455409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   100%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3" name="Line 71"/>
            <p:cNvSpPr>
              <a:spLocks noChangeShapeType="1"/>
            </p:cNvSpPr>
            <p:nvPr/>
          </p:nvSpPr>
          <p:spPr bwMode="auto">
            <a:xfrm>
              <a:off x="924501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4" name="Line 72"/>
            <p:cNvSpPr>
              <a:spLocks noChangeShapeType="1"/>
            </p:cNvSpPr>
            <p:nvPr/>
          </p:nvSpPr>
          <p:spPr bwMode="auto">
            <a:xfrm flipV="1">
              <a:off x="98463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5" name="Line 73"/>
            <p:cNvSpPr>
              <a:spLocks noChangeShapeType="1"/>
            </p:cNvSpPr>
            <p:nvPr/>
          </p:nvSpPr>
          <p:spPr bwMode="auto">
            <a:xfrm flipV="1">
              <a:off x="1053611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6" name="Line 74"/>
            <p:cNvSpPr>
              <a:spLocks noChangeShapeType="1"/>
            </p:cNvSpPr>
            <p:nvPr/>
          </p:nvSpPr>
          <p:spPr bwMode="auto">
            <a:xfrm flipV="1">
              <a:off x="111374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7" name="Line 75"/>
            <p:cNvSpPr>
              <a:spLocks noChangeShapeType="1"/>
            </p:cNvSpPr>
            <p:nvPr/>
          </p:nvSpPr>
          <p:spPr bwMode="auto">
            <a:xfrm flipV="1">
              <a:off x="117564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8" name="Line 76"/>
            <p:cNvSpPr>
              <a:spLocks noChangeShapeType="1"/>
            </p:cNvSpPr>
            <p:nvPr/>
          </p:nvSpPr>
          <p:spPr bwMode="auto">
            <a:xfrm>
              <a:off x="1237551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9" name="Line 77"/>
            <p:cNvSpPr>
              <a:spLocks noChangeShapeType="1"/>
            </p:cNvSpPr>
            <p:nvPr/>
          </p:nvSpPr>
          <p:spPr bwMode="auto">
            <a:xfrm flipV="1">
              <a:off x="130475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0" name="Line 78"/>
            <p:cNvSpPr>
              <a:spLocks noChangeShapeType="1"/>
            </p:cNvSpPr>
            <p:nvPr/>
          </p:nvSpPr>
          <p:spPr bwMode="auto">
            <a:xfrm flipV="1">
              <a:off x="1366662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1" name="Line 79"/>
            <p:cNvSpPr>
              <a:spLocks noChangeShapeType="1"/>
            </p:cNvSpPr>
            <p:nvPr/>
          </p:nvSpPr>
          <p:spPr bwMode="auto">
            <a:xfrm flipV="1">
              <a:off x="1428564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2" name="Line 80"/>
            <p:cNvSpPr>
              <a:spLocks noChangeShapeType="1"/>
            </p:cNvSpPr>
            <p:nvPr/>
          </p:nvSpPr>
          <p:spPr bwMode="auto">
            <a:xfrm flipV="1">
              <a:off x="1488698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3" name="Line 81"/>
            <p:cNvSpPr>
              <a:spLocks noChangeShapeType="1"/>
            </p:cNvSpPr>
            <p:nvPr/>
          </p:nvSpPr>
          <p:spPr bwMode="auto">
            <a:xfrm>
              <a:off x="1557676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4" name="Line 82"/>
            <p:cNvSpPr>
              <a:spLocks noChangeShapeType="1"/>
            </p:cNvSpPr>
            <p:nvPr/>
          </p:nvSpPr>
          <p:spPr bwMode="auto">
            <a:xfrm flipV="1">
              <a:off x="1619578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5" name="Line 83"/>
            <p:cNvSpPr>
              <a:spLocks noChangeShapeType="1"/>
            </p:cNvSpPr>
            <p:nvPr/>
          </p:nvSpPr>
          <p:spPr bwMode="auto">
            <a:xfrm flipV="1">
              <a:off x="1679712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6" name="Line 84"/>
            <p:cNvSpPr>
              <a:spLocks noChangeShapeType="1"/>
            </p:cNvSpPr>
            <p:nvPr/>
          </p:nvSpPr>
          <p:spPr bwMode="auto">
            <a:xfrm flipV="1">
              <a:off x="174161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7" name="Line 85"/>
            <p:cNvSpPr>
              <a:spLocks noChangeShapeType="1"/>
            </p:cNvSpPr>
            <p:nvPr/>
          </p:nvSpPr>
          <p:spPr bwMode="auto">
            <a:xfrm flipV="1">
              <a:off x="1808824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8" name="Line 86"/>
            <p:cNvSpPr>
              <a:spLocks noChangeShapeType="1"/>
            </p:cNvSpPr>
            <p:nvPr/>
          </p:nvSpPr>
          <p:spPr bwMode="auto">
            <a:xfrm>
              <a:off x="1870726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9" name="Line 87"/>
            <p:cNvSpPr>
              <a:spLocks noChangeShapeType="1"/>
            </p:cNvSpPr>
            <p:nvPr/>
          </p:nvSpPr>
          <p:spPr bwMode="auto">
            <a:xfrm flipV="1">
              <a:off x="193262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0" name="Line 88"/>
            <p:cNvSpPr>
              <a:spLocks noChangeShapeType="1"/>
            </p:cNvSpPr>
            <p:nvPr/>
          </p:nvSpPr>
          <p:spPr bwMode="auto">
            <a:xfrm flipV="1">
              <a:off x="199276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1" name="Line 89"/>
            <p:cNvSpPr>
              <a:spLocks noChangeShapeType="1"/>
            </p:cNvSpPr>
            <p:nvPr/>
          </p:nvSpPr>
          <p:spPr bwMode="auto">
            <a:xfrm flipV="1">
              <a:off x="2061740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2" name="Line 90"/>
            <p:cNvSpPr>
              <a:spLocks noChangeShapeType="1"/>
            </p:cNvSpPr>
            <p:nvPr/>
          </p:nvSpPr>
          <p:spPr bwMode="auto">
            <a:xfrm flipV="1">
              <a:off x="212364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3" name="Line 91"/>
            <p:cNvSpPr>
              <a:spLocks noChangeShapeType="1"/>
            </p:cNvSpPr>
            <p:nvPr/>
          </p:nvSpPr>
          <p:spPr bwMode="auto">
            <a:xfrm>
              <a:off x="2183777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4" name="Line 92"/>
            <p:cNvSpPr>
              <a:spLocks noChangeShapeType="1"/>
            </p:cNvSpPr>
            <p:nvPr/>
          </p:nvSpPr>
          <p:spPr bwMode="auto">
            <a:xfrm flipV="1">
              <a:off x="224567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5" name="Line 93"/>
            <p:cNvSpPr>
              <a:spLocks noChangeShapeType="1"/>
            </p:cNvSpPr>
            <p:nvPr/>
          </p:nvSpPr>
          <p:spPr bwMode="auto">
            <a:xfrm flipV="1">
              <a:off x="2312888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6" name="Line 94"/>
            <p:cNvSpPr>
              <a:spLocks noChangeShapeType="1"/>
            </p:cNvSpPr>
            <p:nvPr/>
          </p:nvSpPr>
          <p:spPr bwMode="auto">
            <a:xfrm flipV="1">
              <a:off x="2374791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7" name="Line 95"/>
            <p:cNvSpPr>
              <a:spLocks noChangeShapeType="1"/>
            </p:cNvSpPr>
            <p:nvPr/>
          </p:nvSpPr>
          <p:spPr bwMode="auto">
            <a:xfrm flipV="1">
              <a:off x="243669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8" name="Line 96"/>
            <p:cNvSpPr>
              <a:spLocks noChangeShapeType="1"/>
            </p:cNvSpPr>
            <p:nvPr/>
          </p:nvSpPr>
          <p:spPr bwMode="auto">
            <a:xfrm>
              <a:off x="2496827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9" name="Line 97"/>
            <p:cNvSpPr>
              <a:spLocks noChangeShapeType="1"/>
            </p:cNvSpPr>
            <p:nvPr/>
          </p:nvSpPr>
          <p:spPr bwMode="auto">
            <a:xfrm flipV="1">
              <a:off x="256580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0" name="Line 98"/>
            <p:cNvSpPr>
              <a:spLocks noChangeShapeType="1"/>
            </p:cNvSpPr>
            <p:nvPr/>
          </p:nvSpPr>
          <p:spPr bwMode="auto">
            <a:xfrm flipV="1">
              <a:off x="2627707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1" name="Line 99"/>
            <p:cNvSpPr>
              <a:spLocks noChangeShapeType="1"/>
            </p:cNvSpPr>
            <p:nvPr/>
          </p:nvSpPr>
          <p:spPr bwMode="auto">
            <a:xfrm flipV="1">
              <a:off x="2687841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2" name="Line 100"/>
            <p:cNvSpPr>
              <a:spLocks noChangeShapeType="1"/>
            </p:cNvSpPr>
            <p:nvPr/>
          </p:nvSpPr>
          <p:spPr bwMode="auto">
            <a:xfrm flipV="1">
              <a:off x="2749744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3" name="Line 101"/>
            <p:cNvSpPr>
              <a:spLocks noChangeShapeType="1"/>
            </p:cNvSpPr>
            <p:nvPr/>
          </p:nvSpPr>
          <p:spPr bwMode="auto">
            <a:xfrm>
              <a:off x="2818720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4" name="Line 102"/>
            <p:cNvSpPr>
              <a:spLocks noChangeShapeType="1"/>
            </p:cNvSpPr>
            <p:nvPr/>
          </p:nvSpPr>
          <p:spPr bwMode="auto">
            <a:xfrm flipV="1">
              <a:off x="2878854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5" name="Line 103"/>
            <p:cNvSpPr>
              <a:spLocks noChangeShapeType="1"/>
            </p:cNvSpPr>
            <p:nvPr/>
          </p:nvSpPr>
          <p:spPr bwMode="auto">
            <a:xfrm flipV="1">
              <a:off x="2940758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6" name="Line 104"/>
            <p:cNvSpPr>
              <a:spLocks noChangeShapeType="1"/>
            </p:cNvSpPr>
            <p:nvPr/>
          </p:nvSpPr>
          <p:spPr bwMode="auto">
            <a:xfrm flipV="1">
              <a:off x="3002660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7" name="Line 105"/>
            <p:cNvSpPr>
              <a:spLocks noChangeShapeType="1"/>
            </p:cNvSpPr>
            <p:nvPr/>
          </p:nvSpPr>
          <p:spPr bwMode="auto">
            <a:xfrm flipV="1">
              <a:off x="3069868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8" name="Line 106"/>
            <p:cNvSpPr>
              <a:spLocks noChangeShapeType="1"/>
            </p:cNvSpPr>
            <p:nvPr/>
          </p:nvSpPr>
          <p:spPr bwMode="auto">
            <a:xfrm>
              <a:off x="3131771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9" name="Line 107"/>
            <p:cNvSpPr>
              <a:spLocks noChangeShapeType="1"/>
            </p:cNvSpPr>
            <p:nvPr/>
          </p:nvSpPr>
          <p:spPr bwMode="auto">
            <a:xfrm flipV="1">
              <a:off x="319190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0" name="Line 108"/>
            <p:cNvSpPr>
              <a:spLocks noChangeShapeType="1"/>
            </p:cNvSpPr>
            <p:nvPr/>
          </p:nvSpPr>
          <p:spPr bwMode="auto">
            <a:xfrm flipV="1">
              <a:off x="3253807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1" name="Line 109"/>
            <p:cNvSpPr>
              <a:spLocks noChangeShapeType="1"/>
            </p:cNvSpPr>
            <p:nvPr/>
          </p:nvSpPr>
          <p:spPr bwMode="auto">
            <a:xfrm flipV="1">
              <a:off x="332278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2" name="Line 110"/>
            <p:cNvSpPr>
              <a:spLocks noChangeShapeType="1"/>
            </p:cNvSpPr>
            <p:nvPr/>
          </p:nvSpPr>
          <p:spPr bwMode="auto">
            <a:xfrm flipV="1">
              <a:off x="338291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3" name="Line 111"/>
            <p:cNvSpPr>
              <a:spLocks noChangeShapeType="1"/>
            </p:cNvSpPr>
            <p:nvPr/>
          </p:nvSpPr>
          <p:spPr bwMode="auto">
            <a:xfrm>
              <a:off x="3444821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4" name="Line 112"/>
            <p:cNvSpPr>
              <a:spLocks noChangeShapeType="1"/>
            </p:cNvSpPr>
            <p:nvPr/>
          </p:nvSpPr>
          <p:spPr bwMode="auto">
            <a:xfrm flipV="1">
              <a:off x="3512030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5" name="Line 113"/>
            <p:cNvSpPr>
              <a:spLocks noChangeShapeType="1"/>
            </p:cNvSpPr>
            <p:nvPr/>
          </p:nvSpPr>
          <p:spPr bwMode="auto">
            <a:xfrm flipV="1">
              <a:off x="357393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6" name="Line 114"/>
            <p:cNvSpPr>
              <a:spLocks noChangeShapeType="1"/>
            </p:cNvSpPr>
            <p:nvPr/>
          </p:nvSpPr>
          <p:spPr bwMode="auto">
            <a:xfrm flipV="1">
              <a:off x="3635835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7" name="Line 115"/>
            <p:cNvSpPr>
              <a:spLocks noChangeShapeType="1"/>
            </p:cNvSpPr>
            <p:nvPr/>
          </p:nvSpPr>
          <p:spPr bwMode="auto">
            <a:xfrm flipV="1">
              <a:off x="369596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8" name="Line 116"/>
            <p:cNvSpPr>
              <a:spLocks noChangeShapeType="1"/>
            </p:cNvSpPr>
            <p:nvPr/>
          </p:nvSpPr>
          <p:spPr bwMode="auto">
            <a:xfrm>
              <a:off x="3764947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9" name="Line 117"/>
            <p:cNvSpPr>
              <a:spLocks noChangeShapeType="1"/>
            </p:cNvSpPr>
            <p:nvPr/>
          </p:nvSpPr>
          <p:spPr bwMode="auto">
            <a:xfrm flipV="1">
              <a:off x="3826849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0" name="Line 118"/>
            <p:cNvSpPr>
              <a:spLocks noChangeShapeType="1"/>
            </p:cNvSpPr>
            <p:nvPr/>
          </p:nvSpPr>
          <p:spPr bwMode="auto">
            <a:xfrm flipV="1">
              <a:off x="388698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1" name="Line 119"/>
            <p:cNvSpPr>
              <a:spLocks noChangeShapeType="1"/>
            </p:cNvSpPr>
            <p:nvPr/>
          </p:nvSpPr>
          <p:spPr bwMode="auto">
            <a:xfrm flipV="1">
              <a:off x="3948886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2" name="Line 120"/>
            <p:cNvSpPr>
              <a:spLocks noChangeShapeType="1"/>
            </p:cNvSpPr>
            <p:nvPr/>
          </p:nvSpPr>
          <p:spPr bwMode="auto">
            <a:xfrm flipV="1">
              <a:off x="4017863" y="4691098"/>
              <a:ext cx="0" cy="3453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3" name="Line 121"/>
            <p:cNvSpPr>
              <a:spLocks noChangeShapeType="1"/>
            </p:cNvSpPr>
            <p:nvPr/>
          </p:nvSpPr>
          <p:spPr bwMode="auto">
            <a:xfrm>
              <a:off x="4077997" y="4691098"/>
              <a:ext cx="0" cy="16690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4" name="Rectangle 123"/>
            <p:cNvSpPr>
              <a:spLocks noChangeArrowheads="1"/>
            </p:cNvSpPr>
            <p:nvPr/>
          </p:nvSpPr>
          <p:spPr bwMode="auto">
            <a:xfrm>
              <a:off x="853755" y="4932822"/>
              <a:ext cx="198238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-1.5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5" name="Rectangle 124"/>
            <p:cNvSpPr>
              <a:spLocks noChangeArrowheads="1"/>
            </p:cNvSpPr>
            <p:nvPr/>
          </p:nvSpPr>
          <p:spPr bwMode="auto">
            <a:xfrm>
              <a:off x="1193335" y="4932822"/>
              <a:ext cx="101798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6" name="Rectangle 125"/>
            <p:cNvSpPr>
              <a:spLocks noChangeArrowheads="1"/>
            </p:cNvSpPr>
            <p:nvPr/>
          </p:nvSpPr>
          <p:spPr bwMode="auto">
            <a:xfrm>
              <a:off x="1486930" y="4932822"/>
              <a:ext cx="198238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-0.5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7" name="Rectangle 126"/>
            <p:cNvSpPr>
              <a:spLocks noChangeArrowheads="1"/>
            </p:cNvSpPr>
            <p:nvPr/>
          </p:nvSpPr>
          <p:spPr bwMode="auto">
            <a:xfrm>
              <a:off x="1840660" y="4932822"/>
              <a:ext cx="6429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8" name="Rectangle 127"/>
            <p:cNvSpPr>
              <a:spLocks noChangeArrowheads="1"/>
            </p:cNvSpPr>
            <p:nvPr/>
          </p:nvSpPr>
          <p:spPr bwMode="auto">
            <a:xfrm>
              <a:off x="2123643" y="4932822"/>
              <a:ext cx="160732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9" name="Rectangle 128"/>
            <p:cNvSpPr>
              <a:spLocks noChangeArrowheads="1"/>
            </p:cNvSpPr>
            <p:nvPr/>
          </p:nvSpPr>
          <p:spPr bwMode="auto">
            <a:xfrm>
              <a:off x="2466760" y="4932822"/>
              <a:ext cx="6429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0" name="Rectangle 129"/>
            <p:cNvSpPr>
              <a:spLocks noChangeArrowheads="1"/>
            </p:cNvSpPr>
            <p:nvPr/>
          </p:nvSpPr>
          <p:spPr bwMode="auto">
            <a:xfrm>
              <a:off x="2758586" y="4932822"/>
              <a:ext cx="160732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1" name="Rectangle 130"/>
            <p:cNvSpPr>
              <a:spLocks noChangeArrowheads="1"/>
            </p:cNvSpPr>
            <p:nvPr/>
          </p:nvSpPr>
          <p:spPr bwMode="auto">
            <a:xfrm>
              <a:off x="3101704" y="4932822"/>
              <a:ext cx="6429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2" name="Rectangle 131"/>
            <p:cNvSpPr>
              <a:spLocks noChangeArrowheads="1"/>
            </p:cNvSpPr>
            <p:nvPr/>
          </p:nvSpPr>
          <p:spPr bwMode="auto">
            <a:xfrm>
              <a:off x="3384687" y="4932822"/>
              <a:ext cx="160732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3" name="Rectangle 132"/>
            <p:cNvSpPr>
              <a:spLocks noChangeArrowheads="1"/>
            </p:cNvSpPr>
            <p:nvPr/>
          </p:nvSpPr>
          <p:spPr bwMode="auto">
            <a:xfrm>
              <a:off x="3734879" y="4932822"/>
              <a:ext cx="64293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4" name="Rectangle 133"/>
            <p:cNvSpPr>
              <a:spLocks noChangeArrowheads="1"/>
            </p:cNvSpPr>
            <p:nvPr/>
          </p:nvSpPr>
          <p:spPr bwMode="auto">
            <a:xfrm>
              <a:off x="4017863" y="4932822"/>
              <a:ext cx="160732" cy="2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3.5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5" name="Freeform 142"/>
            <p:cNvSpPr>
              <a:spLocks/>
            </p:cNvSpPr>
            <p:nvPr/>
          </p:nvSpPr>
          <p:spPr bwMode="auto">
            <a:xfrm>
              <a:off x="1524071" y="4581746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3 w 19"/>
                <a:gd name="T11" fmla="*/ 8 h 19"/>
                <a:gd name="T12" fmla="*/ 0 w 19"/>
                <a:gd name="T13" fmla="*/ 12 h 19"/>
                <a:gd name="T14" fmla="*/ 3 w 19"/>
                <a:gd name="T15" fmla="*/ 12 h 19"/>
                <a:gd name="T16" fmla="*/ 3 w 19"/>
                <a:gd name="T17" fmla="*/ 15 h 19"/>
                <a:gd name="T18" fmla="*/ 7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6" name="Freeform 143"/>
            <p:cNvSpPr>
              <a:spLocks/>
            </p:cNvSpPr>
            <p:nvPr/>
          </p:nvSpPr>
          <p:spPr bwMode="auto">
            <a:xfrm>
              <a:off x="1564751" y="4558724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2 h 16"/>
                <a:gd name="T14" fmla="*/ 4 w 19"/>
                <a:gd name="T15" fmla="*/ 16 h 16"/>
                <a:gd name="T16" fmla="*/ 15 w 19"/>
                <a:gd name="T17" fmla="*/ 16 h 16"/>
                <a:gd name="T18" fmla="*/ 15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7" name="Freeform 144"/>
            <p:cNvSpPr>
              <a:spLocks/>
            </p:cNvSpPr>
            <p:nvPr/>
          </p:nvSpPr>
          <p:spPr bwMode="auto">
            <a:xfrm>
              <a:off x="1571825" y="4538580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3 h 19"/>
                <a:gd name="T10" fmla="*/ 3 w 19"/>
                <a:gd name="T11" fmla="*/ 7 h 19"/>
                <a:gd name="T12" fmla="*/ 0 w 19"/>
                <a:gd name="T13" fmla="*/ 11 h 19"/>
                <a:gd name="T14" fmla="*/ 3 w 19"/>
                <a:gd name="T15" fmla="*/ 11 h 19"/>
                <a:gd name="T16" fmla="*/ 3 w 19"/>
                <a:gd name="T17" fmla="*/ 15 h 19"/>
                <a:gd name="T18" fmla="*/ 7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8" name="Freeform 145"/>
            <p:cNvSpPr>
              <a:spLocks/>
            </p:cNvSpPr>
            <p:nvPr/>
          </p:nvSpPr>
          <p:spPr bwMode="auto">
            <a:xfrm>
              <a:off x="1577131" y="4527069"/>
              <a:ext cx="35373" cy="54677"/>
            </a:xfrm>
            <a:custGeom>
              <a:avLst/>
              <a:gdLst>
                <a:gd name="T0" fmla="*/ 20 w 20"/>
                <a:gd name="T1" fmla="*/ 7 h 19"/>
                <a:gd name="T2" fmla="*/ 16 w 20"/>
                <a:gd name="T3" fmla="*/ 4 h 19"/>
                <a:gd name="T4" fmla="*/ 12 w 20"/>
                <a:gd name="T5" fmla="*/ 0 h 19"/>
                <a:gd name="T6" fmla="*/ 4 w 20"/>
                <a:gd name="T7" fmla="*/ 0 h 19"/>
                <a:gd name="T8" fmla="*/ 0 w 20"/>
                <a:gd name="T9" fmla="*/ 4 h 19"/>
                <a:gd name="T10" fmla="*/ 0 w 20"/>
                <a:gd name="T11" fmla="*/ 15 h 19"/>
                <a:gd name="T12" fmla="*/ 4 w 20"/>
                <a:gd name="T13" fmla="*/ 15 h 19"/>
                <a:gd name="T14" fmla="*/ 8 w 20"/>
                <a:gd name="T15" fmla="*/ 19 h 19"/>
                <a:gd name="T16" fmla="*/ 12 w 20"/>
                <a:gd name="T17" fmla="*/ 19 h 19"/>
                <a:gd name="T18" fmla="*/ 12 w 20"/>
                <a:gd name="T19" fmla="*/ 15 h 19"/>
                <a:gd name="T20" fmla="*/ 16 w 20"/>
                <a:gd name="T21" fmla="*/ 15 h 19"/>
                <a:gd name="T22" fmla="*/ 16 w 20"/>
                <a:gd name="T23" fmla="*/ 11 h 19"/>
                <a:gd name="T24" fmla="*/ 20 w 20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9" name="Freeform 146"/>
            <p:cNvSpPr>
              <a:spLocks/>
            </p:cNvSpPr>
            <p:nvPr/>
          </p:nvSpPr>
          <p:spPr bwMode="auto">
            <a:xfrm>
              <a:off x="1624885" y="4515558"/>
              <a:ext cx="35373" cy="43166"/>
            </a:xfrm>
            <a:custGeom>
              <a:avLst/>
              <a:gdLst>
                <a:gd name="T0" fmla="*/ 20 w 20"/>
                <a:gd name="T1" fmla="*/ 8 h 15"/>
                <a:gd name="T2" fmla="*/ 20 w 20"/>
                <a:gd name="T3" fmla="*/ 4 h 15"/>
                <a:gd name="T4" fmla="*/ 16 w 20"/>
                <a:gd name="T5" fmla="*/ 0 h 15"/>
                <a:gd name="T6" fmla="*/ 4 w 20"/>
                <a:gd name="T7" fmla="*/ 0 h 15"/>
                <a:gd name="T8" fmla="*/ 0 w 20"/>
                <a:gd name="T9" fmla="*/ 4 h 15"/>
                <a:gd name="T10" fmla="*/ 0 w 20"/>
                <a:gd name="T11" fmla="*/ 11 h 15"/>
                <a:gd name="T12" fmla="*/ 4 w 20"/>
                <a:gd name="T13" fmla="*/ 11 h 15"/>
                <a:gd name="T14" fmla="*/ 4 w 20"/>
                <a:gd name="T15" fmla="*/ 15 h 15"/>
                <a:gd name="T16" fmla="*/ 16 w 20"/>
                <a:gd name="T17" fmla="*/ 15 h 15"/>
                <a:gd name="T18" fmla="*/ 16 w 20"/>
                <a:gd name="T19" fmla="*/ 11 h 15"/>
                <a:gd name="T20" fmla="*/ 20 w 20"/>
                <a:gd name="T21" fmla="*/ 11 h 15"/>
                <a:gd name="T22" fmla="*/ 20 w 20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0" name="Freeform 147"/>
            <p:cNvSpPr>
              <a:spLocks/>
            </p:cNvSpPr>
            <p:nvPr/>
          </p:nvSpPr>
          <p:spPr bwMode="auto">
            <a:xfrm>
              <a:off x="1639034" y="4492537"/>
              <a:ext cx="26530" cy="54677"/>
            </a:xfrm>
            <a:custGeom>
              <a:avLst/>
              <a:gdLst>
                <a:gd name="T0" fmla="*/ 15 w 15"/>
                <a:gd name="T1" fmla="*/ 12 h 19"/>
                <a:gd name="T2" fmla="*/ 15 w 15"/>
                <a:gd name="T3" fmla="*/ 4 h 19"/>
                <a:gd name="T4" fmla="*/ 12 w 15"/>
                <a:gd name="T5" fmla="*/ 4 h 19"/>
                <a:gd name="T6" fmla="*/ 8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6 h 19"/>
                <a:gd name="T14" fmla="*/ 4 w 15"/>
                <a:gd name="T15" fmla="*/ 19 h 19"/>
                <a:gd name="T16" fmla="*/ 12 w 15"/>
                <a:gd name="T17" fmla="*/ 19 h 19"/>
                <a:gd name="T18" fmla="*/ 15 w 15"/>
                <a:gd name="T19" fmla="*/ 16 h 19"/>
                <a:gd name="T20" fmla="*/ 15 w 15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2"/>
                  </a:moveTo>
                  <a:lnTo>
                    <a:pt x="15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1" name="Freeform 148"/>
            <p:cNvSpPr>
              <a:spLocks/>
            </p:cNvSpPr>
            <p:nvPr/>
          </p:nvSpPr>
          <p:spPr bwMode="auto">
            <a:xfrm>
              <a:off x="1646109" y="4472394"/>
              <a:ext cx="26530" cy="43166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1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1 h 15"/>
                <a:gd name="T14" fmla="*/ 15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2" name="Freeform 149"/>
            <p:cNvSpPr>
              <a:spLocks/>
            </p:cNvSpPr>
            <p:nvPr/>
          </p:nvSpPr>
          <p:spPr bwMode="auto">
            <a:xfrm>
              <a:off x="1653183" y="4426351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0 w 19"/>
                <a:gd name="T7" fmla="*/ 0 h 16"/>
                <a:gd name="T8" fmla="*/ 0 w 19"/>
                <a:gd name="T9" fmla="*/ 16 h 16"/>
                <a:gd name="T10" fmla="*/ 15 w 19"/>
                <a:gd name="T11" fmla="*/ 16 h 16"/>
                <a:gd name="T12" fmla="*/ 19 w 19"/>
                <a:gd name="T13" fmla="*/ 12 h 16"/>
                <a:gd name="T14" fmla="*/ 19 w 19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3" name="Freeform 150"/>
            <p:cNvSpPr>
              <a:spLocks/>
            </p:cNvSpPr>
            <p:nvPr/>
          </p:nvSpPr>
          <p:spPr bwMode="auto">
            <a:xfrm>
              <a:off x="1665563" y="4406207"/>
              <a:ext cx="35373" cy="54677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7 h 19"/>
                <a:gd name="T4" fmla="*/ 16 w 20"/>
                <a:gd name="T5" fmla="*/ 3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3 h 19"/>
                <a:gd name="T12" fmla="*/ 0 w 20"/>
                <a:gd name="T13" fmla="*/ 7 h 19"/>
                <a:gd name="T14" fmla="*/ 0 w 20"/>
                <a:gd name="T15" fmla="*/ 11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7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4" name="Freeform 151"/>
            <p:cNvSpPr>
              <a:spLocks/>
            </p:cNvSpPr>
            <p:nvPr/>
          </p:nvSpPr>
          <p:spPr bwMode="auto">
            <a:xfrm>
              <a:off x="1686787" y="4394696"/>
              <a:ext cx="26530" cy="54677"/>
            </a:xfrm>
            <a:custGeom>
              <a:avLst/>
              <a:gdLst>
                <a:gd name="T0" fmla="*/ 15 w 15"/>
                <a:gd name="T1" fmla="*/ 7 h 19"/>
                <a:gd name="T2" fmla="*/ 15 w 15"/>
                <a:gd name="T3" fmla="*/ 4 h 19"/>
                <a:gd name="T4" fmla="*/ 12 w 15"/>
                <a:gd name="T5" fmla="*/ 0 h 19"/>
                <a:gd name="T6" fmla="*/ 4 w 15"/>
                <a:gd name="T7" fmla="*/ 0 h 19"/>
                <a:gd name="T8" fmla="*/ 0 w 15"/>
                <a:gd name="T9" fmla="*/ 4 h 19"/>
                <a:gd name="T10" fmla="*/ 0 w 15"/>
                <a:gd name="T11" fmla="*/ 15 h 19"/>
                <a:gd name="T12" fmla="*/ 4 w 15"/>
                <a:gd name="T13" fmla="*/ 15 h 19"/>
                <a:gd name="T14" fmla="*/ 8 w 15"/>
                <a:gd name="T15" fmla="*/ 19 h 19"/>
                <a:gd name="T16" fmla="*/ 12 w 15"/>
                <a:gd name="T17" fmla="*/ 15 h 19"/>
                <a:gd name="T18" fmla="*/ 15 w 15"/>
                <a:gd name="T19" fmla="*/ 15 h 19"/>
                <a:gd name="T20" fmla="*/ 15 w 15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lnTo>
                    <a:pt x="15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5" name="Freeform 152"/>
            <p:cNvSpPr>
              <a:spLocks/>
            </p:cNvSpPr>
            <p:nvPr/>
          </p:nvSpPr>
          <p:spPr bwMode="auto">
            <a:xfrm>
              <a:off x="1686787" y="4383185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0 h 15"/>
                <a:gd name="T6" fmla="*/ 4 w 19"/>
                <a:gd name="T7" fmla="*/ 0 h 15"/>
                <a:gd name="T8" fmla="*/ 0 w 19"/>
                <a:gd name="T9" fmla="*/ 4 h 15"/>
                <a:gd name="T10" fmla="*/ 0 w 19"/>
                <a:gd name="T11" fmla="*/ 11 h 15"/>
                <a:gd name="T12" fmla="*/ 4 w 19"/>
                <a:gd name="T13" fmla="*/ 15 h 15"/>
                <a:gd name="T14" fmla="*/ 15 w 19"/>
                <a:gd name="T15" fmla="*/ 15 h 15"/>
                <a:gd name="T16" fmla="*/ 19 w 19"/>
                <a:gd name="T17" fmla="*/ 11 h 15"/>
                <a:gd name="T18" fmla="*/ 19 w 19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6" name="Freeform 153"/>
            <p:cNvSpPr>
              <a:spLocks/>
            </p:cNvSpPr>
            <p:nvPr/>
          </p:nvSpPr>
          <p:spPr bwMode="auto">
            <a:xfrm>
              <a:off x="1693861" y="4360164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6 h 19"/>
                <a:gd name="T16" fmla="*/ 4 w 19"/>
                <a:gd name="T17" fmla="*/ 16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6 h 19"/>
                <a:gd name="T24" fmla="*/ 19 w 19"/>
                <a:gd name="T25" fmla="*/ 16 h 19"/>
                <a:gd name="T26" fmla="*/ 19 w 19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7" name="Freeform 154"/>
            <p:cNvSpPr>
              <a:spLocks/>
            </p:cNvSpPr>
            <p:nvPr/>
          </p:nvSpPr>
          <p:spPr bwMode="auto">
            <a:xfrm>
              <a:off x="1693861" y="4340021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3 h 15"/>
                <a:gd name="T4" fmla="*/ 15 w 19"/>
                <a:gd name="T5" fmla="*/ 0 h 15"/>
                <a:gd name="T6" fmla="*/ 8 w 19"/>
                <a:gd name="T7" fmla="*/ 0 h 15"/>
                <a:gd name="T8" fmla="*/ 4 w 19"/>
                <a:gd name="T9" fmla="*/ 3 h 15"/>
                <a:gd name="T10" fmla="*/ 0 w 19"/>
                <a:gd name="T11" fmla="*/ 7 h 15"/>
                <a:gd name="T12" fmla="*/ 4 w 19"/>
                <a:gd name="T13" fmla="*/ 11 h 15"/>
                <a:gd name="T14" fmla="*/ 4 w 19"/>
                <a:gd name="T15" fmla="*/ 15 h 15"/>
                <a:gd name="T16" fmla="*/ 19 w 19"/>
                <a:gd name="T17" fmla="*/ 15 h 15"/>
                <a:gd name="T18" fmla="*/ 19 w 19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8" name="Freeform 155"/>
            <p:cNvSpPr>
              <a:spLocks/>
            </p:cNvSpPr>
            <p:nvPr/>
          </p:nvSpPr>
          <p:spPr bwMode="auto">
            <a:xfrm>
              <a:off x="1700936" y="4305489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4 w 19"/>
                <a:gd name="T9" fmla="*/ 4 h 19"/>
                <a:gd name="T10" fmla="*/ 0 w 19"/>
                <a:gd name="T11" fmla="*/ 8 h 19"/>
                <a:gd name="T12" fmla="*/ 0 w 19"/>
                <a:gd name="T13" fmla="*/ 12 h 19"/>
                <a:gd name="T14" fmla="*/ 4 w 19"/>
                <a:gd name="T15" fmla="*/ 15 h 19"/>
                <a:gd name="T16" fmla="*/ 7 w 19"/>
                <a:gd name="T17" fmla="*/ 15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9" name="Freeform 156"/>
            <p:cNvSpPr>
              <a:spLocks/>
            </p:cNvSpPr>
            <p:nvPr/>
          </p:nvSpPr>
          <p:spPr bwMode="auto">
            <a:xfrm>
              <a:off x="1708011" y="4273833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3 h 19"/>
                <a:gd name="T6" fmla="*/ 11 w 19"/>
                <a:gd name="T7" fmla="*/ 0 h 19"/>
                <a:gd name="T8" fmla="*/ 7 w 19"/>
                <a:gd name="T9" fmla="*/ 0 h 19"/>
                <a:gd name="T10" fmla="*/ 3 w 19"/>
                <a:gd name="T11" fmla="*/ 3 h 19"/>
                <a:gd name="T12" fmla="*/ 0 w 19"/>
                <a:gd name="T13" fmla="*/ 7 h 19"/>
                <a:gd name="T14" fmla="*/ 0 w 19"/>
                <a:gd name="T15" fmla="*/ 15 h 19"/>
                <a:gd name="T16" fmla="*/ 3 w 19"/>
                <a:gd name="T17" fmla="*/ 15 h 19"/>
                <a:gd name="T18" fmla="*/ 3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0" name="Freeform 157"/>
            <p:cNvSpPr>
              <a:spLocks/>
            </p:cNvSpPr>
            <p:nvPr/>
          </p:nvSpPr>
          <p:spPr bwMode="auto">
            <a:xfrm>
              <a:off x="1713317" y="4262323"/>
              <a:ext cx="35373" cy="54677"/>
            </a:xfrm>
            <a:custGeom>
              <a:avLst/>
              <a:gdLst>
                <a:gd name="T0" fmla="*/ 20 w 20"/>
                <a:gd name="T1" fmla="*/ 7 h 19"/>
                <a:gd name="T2" fmla="*/ 16 w 20"/>
                <a:gd name="T3" fmla="*/ 7 h 19"/>
                <a:gd name="T4" fmla="*/ 16 w 20"/>
                <a:gd name="T5" fmla="*/ 4 h 19"/>
                <a:gd name="T6" fmla="*/ 12 w 20"/>
                <a:gd name="T7" fmla="*/ 0 h 19"/>
                <a:gd name="T8" fmla="*/ 4 w 20"/>
                <a:gd name="T9" fmla="*/ 0 h 19"/>
                <a:gd name="T10" fmla="*/ 0 w 20"/>
                <a:gd name="T11" fmla="*/ 4 h 19"/>
                <a:gd name="T12" fmla="*/ 0 w 20"/>
                <a:gd name="T13" fmla="*/ 15 h 19"/>
                <a:gd name="T14" fmla="*/ 4 w 20"/>
                <a:gd name="T15" fmla="*/ 15 h 19"/>
                <a:gd name="T16" fmla="*/ 8 w 20"/>
                <a:gd name="T17" fmla="*/ 19 h 19"/>
                <a:gd name="T18" fmla="*/ 12 w 20"/>
                <a:gd name="T19" fmla="*/ 19 h 19"/>
                <a:gd name="T20" fmla="*/ 12 w 20"/>
                <a:gd name="T21" fmla="*/ 15 h 19"/>
                <a:gd name="T22" fmla="*/ 16 w 20"/>
                <a:gd name="T23" fmla="*/ 15 h 19"/>
                <a:gd name="T24" fmla="*/ 16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6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1" name="Freeform 158"/>
            <p:cNvSpPr>
              <a:spLocks/>
            </p:cNvSpPr>
            <p:nvPr/>
          </p:nvSpPr>
          <p:spPr bwMode="auto">
            <a:xfrm>
              <a:off x="1713317" y="4216280"/>
              <a:ext cx="35373" cy="57554"/>
            </a:xfrm>
            <a:custGeom>
              <a:avLst/>
              <a:gdLst>
                <a:gd name="T0" fmla="*/ 20 w 20"/>
                <a:gd name="T1" fmla="*/ 8 h 20"/>
                <a:gd name="T2" fmla="*/ 16 w 20"/>
                <a:gd name="T3" fmla="*/ 4 h 20"/>
                <a:gd name="T4" fmla="*/ 16 w 20"/>
                <a:gd name="T5" fmla="*/ 0 h 20"/>
                <a:gd name="T6" fmla="*/ 4 w 20"/>
                <a:gd name="T7" fmla="*/ 0 h 20"/>
                <a:gd name="T8" fmla="*/ 4 w 20"/>
                <a:gd name="T9" fmla="*/ 4 h 20"/>
                <a:gd name="T10" fmla="*/ 0 w 20"/>
                <a:gd name="T11" fmla="*/ 8 h 20"/>
                <a:gd name="T12" fmla="*/ 0 w 20"/>
                <a:gd name="T13" fmla="*/ 12 h 20"/>
                <a:gd name="T14" fmla="*/ 4 w 20"/>
                <a:gd name="T15" fmla="*/ 16 h 20"/>
                <a:gd name="T16" fmla="*/ 4 w 20"/>
                <a:gd name="T17" fmla="*/ 20 h 20"/>
                <a:gd name="T18" fmla="*/ 16 w 20"/>
                <a:gd name="T19" fmla="*/ 20 h 20"/>
                <a:gd name="T20" fmla="*/ 16 w 20"/>
                <a:gd name="T21" fmla="*/ 16 h 20"/>
                <a:gd name="T22" fmla="*/ 20 w 20"/>
                <a:gd name="T23" fmla="*/ 12 h 20"/>
                <a:gd name="T24" fmla="*/ 20 w 20"/>
                <a:gd name="T2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20" y="8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2" name="Freeform 159"/>
            <p:cNvSpPr>
              <a:spLocks/>
            </p:cNvSpPr>
            <p:nvPr/>
          </p:nvSpPr>
          <p:spPr bwMode="auto">
            <a:xfrm>
              <a:off x="1720392" y="4173116"/>
              <a:ext cx="28298" cy="54677"/>
            </a:xfrm>
            <a:custGeom>
              <a:avLst/>
              <a:gdLst>
                <a:gd name="T0" fmla="*/ 16 w 16"/>
                <a:gd name="T1" fmla="*/ 8 h 19"/>
                <a:gd name="T2" fmla="*/ 16 w 16"/>
                <a:gd name="T3" fmla="*/ 4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4 h 19"/>
                <a:gd name="T10" fmla="*/ 0 w 16"/>
                <a:gd name="T11" fmla="*/ 15 h 19"/>
                <a:gd name="T12" fmla="*/ 4 w 16"/>
                <a:gd name="T13" fmla="*/ 19 h 19"/>
                <a:gd name="T14" fmla="*/ 12 w 16"/>
                <a:gd name="T15" fmla="*/ 19 h 19"/>
                <a:gd name="T16" fmla="*/ 16 w 16"/>
                <a:gd name="T17" fmla="*/ 15 h 19"/>
                <a:gd name="T18" fmla="*/ 16 w 1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3" name="Freeform 160"/>
            <p:cNvSpPr>
              <a:spLocks/>
            </p:cNvSpPr>
            <p:nvPr/>
          </p:nvSpPr>
          <p:spPr bwMode="auto">
            <a:xfrm>
              <a:off x="1720392" y="4161605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2 h 19"/>
                <a:gd name="T16" fmla="*/ 4 w 20"/>
                <a:gd name="T17" fmla="*/ 16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6 h 19"/>
                <a:gd name="T24" fmla="*/ 20 w 20"/>
                <a:gd name="T25" fmla="*/ 12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4" name="Freeform 161"/>
            <p:cNvSpPr>
              <a:spLocks/>
            </p:cNvSpPr>
            <p:nvPr/>
          </p:nvSpPr>
          <p:spPr bwMode="auto">
            <a:xfrm>
              <a:off x="1727466" y="4138584"/>
              <a:ext cx="33605" cy="57554"/>
            </a:xfrm>
            <a:custGeom>
              <a:avLst/>
              <a:gdLst>
                <a:gd name="T0" fmla="*/ 19 w 19"/>
                <a:gd name="T1" fmla="*/ 12 h 20"/>
                <a:gd name="T2" fmla="*/ 19 w 19"/>
                <a:gd name="T3" fmla="*/ 8 h 20"/>
                <a:gd name="T4" fmla="*/ 16 w 19"/>
                <a:gd name="T5" fmla="*/ 4 h 20"/>
                <a:gd name="T6" fmla="*/ 12 w 19"/>
                <a:gd name="T7" fmla="*/ 0 h 20"/>
                <a:gd name="T8" fmla="*/ 8 w 19"/>
                <a:gd name="T9" fmla="*/ 0 h 20"/>
                <a:gd name="T10" fmla="*/ 4 w 19"/>
                <a:gd name="T11" fmla="*/ 4 h 20"/>
                <a:gd name="T12" fmla="*/ 0 w 19"/>
                <a:gd name="T13" fmla="*/ 8 h 20"/>
                <a:gd name="T14" fmla="*/ 0 w 19"/>
                <a:gd name="T15" fmla="*/ 16 h 20"/>
                <a:gd name="T16" fmla="*/ 4 w 19"/>
                <a:gd name="T17" fmla="*/ 16 h 20"/>
                <a:gd name="T18" fmla="*/ 4 w 19"/>
                <a:gd name="T19" fmla="*/ 20 h 20"/>
                <a:gd name="T20" fmla="*/ 16 w 19"/>
                <a:gd name="T21" fmla="*/ 20 h 20"/>
                <a:gd name="T22" fmla="*/ 16 w 19"/>
                <a:gd name="T23" fmla="*/ 16 h 20"/>
                <a:gd name="T24" fmla="*/ 19 w 19"/>
                <a:gd name="T25" fmla="*/ 16 h 20"/>
                <a:gd name="T26" fmla="*/ 19 w 19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5" name="Freeform 162"/>
            <p:cNvSpPr>
              <a:spLocks/>
            </p:cNvSpPr>
            <p:nvPr/>
          </p:nvSpPr>
          <p:spPr bwMode="auto">
            <a:xfrm>
              <a:off x="1727466" y="4129950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6 w 19"/>
                <a:gd name="T5" fmla="*/ 0 h 19"/>
                <a:gd name="T6" fmla="*/ 8 w 19"/>
                <a:gd name="T7" fmla="*/ 0 h 19"/>
                <a:gd name="T8" fmla="*/ 4 w 19"/>
                <a:gd name="T9" fmla="*/ 3 h 19"/>
                <a:gd name="T10" fmla="*/ 4 w 19"/>
                <a:gd name="T11" fmla="*/ 7 h 19"/>
                <a:gd name="T12" fmla="*/ 0 w 19"/>
                <a:gd name="T13" fmla="*/ 11 h 19"/>
                <a:gd name="T14" fmla="*/ 4 w 19"/>
                <a:gd name="T15" fmla="*/ 11 h 19"/>
                <a:gd name="T16" fmla="*/ 4 w 19"/>
                <a:gd name="T17" fmla="*/ 15 h 19"/>
                <a:gd name="T18" fmla="*/ 8 w 19"/>
                <a:gd name="T19" fmla="*/ 19 h 19"/>
                <a:gd name="T20" fmla="*/ 16 w 19"/>
                <a:gd name="T21" fmla="*/ 19 h 19"/>
                <a:gd name="T22" fmla="*/ 19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6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6" name="Freeform 163"/>
            <p:cNvSpPr>
              <a:spLocks/>
            </p:cNvSpPr>
            <p:nvPr/>
          </p:nvSpPr>
          <p:spPr bwMode="auto">
            <a:xfrm>
              <a:off x="1734541" y="4106928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0 h 15"/>
                <a:gd name="T4" fmla="*/ 4 w 19"/>
                <a:gd name="T5" fmla="*/ 0 h 15"/>
                <a:gd name="T6" fmla="*/ 4 w 19"/>
                <a:gd name="T7" fmla="*/ 4 h 15"/>
                <a:gd name="T8" fmla="*/ 0 w 19"/>
                <a:gd name="T9" fmla="*/ 8 h 15"/>
                <a:gd name="T10" fmla="*/ 4 w 19"/>
                <a:gd name="T11" fmla="*/ 11 h 15"/>
                <a:gd name="T12" fmla="*/ 8 w 19"/>
                <a:gd name="T13" fmla="*/ 15 h 15"/>
                <a:gd name="T14" fmla="*/ 15 w 19"/>
                <a:gd name="T15" fmla="*/ 15 h 15"/>
                <a:gd name="T16" fmla="*/ 19 w 19"/>
                <a:gd name="T17" fmla="*/ 11 h 15"/>
                <a:gd name="T18" fmla="*/ 19 w 19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7" name="Freeform 164"/>
            <p:cNvSpPr>
              <a:spLocks/>
            </p:cNvSpPr>
            <p:nvPr/>
          </p:nvSpPr>
          <p:spPr bwMode="auto">
            <a:xfrm>
              <a:off x="1741615" y="4063764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0 h 15"/>
                <a:gd name="T4" fmla="*/ 4 w 19"/>
                <a:gd name="T5" fmla="*/ 0 h 15"/>
                <a:gd name="T6" fmla="*/ 0 w 19"/>
                <a:gd name="T7" fmla="*/ 3 h 15"/>
                <a:gd name="T8" fmla="*/ 0 w 19"/>
                <a:gd name="T9" fmla="*/ 11 h 15"/>
                <a:gd name="T10" fmla="*/ 4 w 19"/>
                <a:gd name="T11" fmla="*/ 11 h 15"/>
                <a:gd name="T12" fmla="*/ 8 w 19"/>
                <a:gd name="T13" fmla="*/ 15 h 15"/>
                <a:gd name="T14" fmla="*/ 15 w 19"/>
                <a:gd name="T15" fmla="*/ 15 h 15"/>
                <a:gd name="T16" fmla="*/ 19 w 19"/>
                <a:gd name="T17" fmla="*/ 11 h 15"/>
                <a:gd name="T18" fmla="*/ 19 w 19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8" name="Freeform 165"/>
            <p:cNvSpPr>
              <a:spLocks/>
            </p:cNvSpPr>
            <p:nvPr/>
          </p:nvSpPr>
          <p:spPr bwMode="auto">
            <a:xfrm>
              <a:off x="1755765" y="4040743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5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3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3 w 19"/>
                <a:gd name="T15" fmla="*/ 19 h 19"/>
                <a:gd name="T16" fmla="*/ 11 w 19"/>
                <a:gd name="T17" fmla="*/ 19 h 19"/>
                <a:gd name="T18" fmla="*/ 15 w 19"/>
                <a:gd name="T19" fmla="*/ 15 h 19"/>
                <a:gd name="T20" fmla="*/ 15 w 19"/>
                <a:gd name="T21" fmla="*/ 11 h 19"/>
                <a:gd name="T22" fmla="*/ 19 w 19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9" name="Freeform 166"/>
            <p:cNvSpPr>
              <a:spLocks/>
            </p:cNvSpPr>
            <p:nvPr/>
          </p:nvSpPr>
          <p:spPr bwMode="auto">
            <a:xfrm>
              <a:off x="1755765" y="4029232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4 h 19"/>
                <a:gd name="T6" fmla="*/ 15 w 19"/>
                <a:gd name="T7" fmla="*/ 0 h 19"/>
                <a:gd name="T8" fmla="*/ 3 w 19"/>
                <a:gd name="T9" fmla="*/ 0 h 19"/>
                <a:gd name="T10" fmla="*/ 3 w 19"/>
                <a:gd name="T11" fmla="*/ 4 h 19"/>
                <a:gd name="T12" fmla="*/ 0 w 19"/>
                <a:gd name="T13" fmla="*/ 4 h 19"/>
                <a:gd name="T14" fmla="*/ 0 w 19"/>
                <a:gd name="T15" fmla="*/ 12 h 19"/>
                <a:gd name="T16" fmla="*/ 3 w 19"/>
                <a:gd name="T17" fmla="*/ 15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0" name="Freeform 167"/>
            <p:cNvSpPr>
              <a:spLocks/>
            </p:cNvSpPr>
            <p:nvPr/>
          </p:nvSpPr>
          <p:spPr bwMode="auto">
            <a:xfrm>
              <a:off x="1761070" y="3997576"/>
              <a:ext cx="28298" cy="54677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3 h 19"/>
                <a:gd name="T4" fmla="*/ 12 w 16"/>
                <a:gd name="T5" fmla="*/ 3 h 19"/>
                <a:gd name="T6" fmla="*/ 8 w 16"/>
                <a:gd name="T7" fmla="*/ 0 h 19"/>
                <a:gd name="T8" fmla="*/ 4 w 16"/>
                <a:gd name="T9" fmla="*/ 3 h 19"/>
                <a:gd name="T10" fmla="*/ 0 w 16"/>
                <a:gd name="T11" fmla="*/ 3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1" name="Freeform 168"/>
            <p:cNvSpPr>
              <a:spLocks/>
            </p:cNvSpPr>
            <p:nvPr/>
          </p:nvSpPr>
          <p:spPr bwMode="auto">
            <a:xfrm>
              <a:off x="1761070" y="3986066"/>
              <a:ext cx="35373" cy="54677"/>
            </a:xfrm>
            <a:custGeom>
              <a:avLst/>
              <a:gdLst>
                <a:gd name="T0" fmla="*/ 20 w 20"/>
                <a:gd name="T1" fmla="*/ 7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1 h 19"/>
                <a:gd name="T16" fmla="*/ 4 w 20"/>
                <a:gd name="T17" fmla="*/ 15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2" name="Freeform 169"/>
            <p:cNvSpPr>
              <a:spLocks/>
            </p:cNvSpPr>
            <p:nvPr/>
          </p:nvSpPr>
          <p:spPr bwMode="auto">
            <a:xfrm>
              <a:off x="1768145" y="3951534"/>
              <a:ext cx="35373" cy="54677"/>
            </a:xfrm>
            <a:custGeom>
              <a:avLst/>
              <a:gdLst>
                <a:gd name="T0" fmla="*/ 20 w 20"/>
                <a:gd name="T1" fmla="*/ 12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2 h 19"/>
                <a:gd name="T16" fmla="*/ 4 w 20"/>
                <a:gd name="T17" fmla="*/ 16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6 h 19"/>
                <a:gd name="T24" fmla="*/ 20 w 20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3" name="Freeform 170"/>
            <p:cNvSpPr>
              <a:spLocks/>
            </p:cNvSpPr>
            <p:nvPr/>
          </p:nvSpPr>
          <p:spPr bwMode="auto">
            <a:xfrm>
              <a:off x="1775219" y="3931391"/>
              <a:ext cx="28298" cy="43166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0 h 15"/>
                <a:gd name="T4" fmla="*/ 0 w 16"/>
                <a:gd name="T5" fmla="*/ 0 h 15"/>
                <a:gd name="T6" fmla="*/ 0 w 16"/>
                <a:gd name="T7" fmla="*/ 15 h 15"/>
                <a:gd name="T8" fmla="*/ 16 w 16"/>
                <a:gd name="T9" fmla="*/ 15 h 15"/>
                <a:gd name="T10" fmla="*/ 16 w 16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4" name="Freeform 171"/>
            <p:cNvSpPr>
              <a:spLocks/>
            </p:cNvSpPr>
            <p:nvPr/>
          </p:nvSpPr>
          <p:spPr bwMode="auto">
            <a:xfrm>
              <a:off x="1775219" y="3865203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3 h 19"/>
                <a:gd name="T4" fmla="*/ 16 w 19"/>
                <a:gd name="T5" fmla="*/ 3 h 19"/>
                <a:gd name="T6" fmla="*/ 12 w 19"/>
                <a:gd name="T7" fmla="*/ 0 h 19"/>
                <a:gd name="T8" fmla="*/ 8 w 19"/>
                <a:gd name="T9" fmla="*/ 0 h 19"/>
                <a:gd name="T10" fmla="*/ 8 w 19"/>
                <a:gd name="T11" fmla="*/ 3 h 19"/>
                <a:gd name="T12" fmla="*/ 4 w 19"/>
                <a:gd name="T13" fmla="*/ 3 h 19"/>
                <a:gd name="T14" fmla="*/ 4 w 19"/>
                <a:gd name="T15" fmla="*/ 7 h 19"/>
                <a:gd name="T16" fmla="*/ 0 w 19"/>
                <a:gd name="T17" fmla="*/ 11 h 19"/>
                <a:gd name="T18" fmla="*/ 4 w 19"/>
                <a:gd name="T19" fmla="*/ 15 h 19"/>
                <a:gd name="T20" fmla="*/ 8 w 19"/>
                <a:gd name="T21" fmla="*/ 19 h 19"/>
                <a:gd name="T22" fmla="*/ 16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3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6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5" name="Freeform 172"/>
            <p:cNvSpPr>
              <a:spLocks/>
            </p:cNvSpPr>
            <p:nvPr/>
          </p:nvSpPr>
          <p:spPr bwMode="auto">
            <a:xfrm>
              <a:off x="1782294" y="3853693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4 w 19"/>
                <a:gd name="T11" fmla="*/ 7 h 19"/>
                <a:gd name="T12" fmla="*/ 0 w 19"/>
                <a:gd name="T13" fmla="*/ 7 h 19"/>
                <a:gd name="T14" fmla="*/ 4 w 19"/>
                <a:gd name="T15" fmla="*/ 11 h 19"/>
                <a:gd name="T16" fmla="*/ 4 w 19"/>
                <a:gd name="T17" fmla="*/ 15 h 19"/>
                <a:gd name="T18" fmla="*/ 8 w 19"/>
                <a:gd name="T19" fmla="*/ 15 h 19"/>
                <a:gd name="T20" fmla="*/ 8 w 19"/>
                <a:gd name="T21" fmla="*/ 19 h 19"/>
                <a:gd name="T22" fmla="*/ 12 w 19"/>
                <a:gd name="T23" fmla="*/ 19 h 19"/>
                <a:gd name="T24" fmla="*/ 15 w 19"/>
                <a:gd name="T25" fmla="*/ 15 h 19"/>
                <a:gd name="T26" fmla="*/ 19 w 19"/>
                <a:gd name="T27" fmla="*/ 15 h 19"/>
                <a:gd name="T28" fmla="*/ 19 w 19"/>
                <a:gd name="T2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6" name="Freeform 173"/>
            <p:cNvSpPr>
              <a:spLocks/>
            </p:cNvSpPr>
            <p:nvPr/>
          </p:nvSpPr>
          <p:spPr bwMode="auto">
            <a:xfrm>
              <a:off x="1789368" y="3842182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5 w 19"/>
                <a:gd name="T3" fmla="*/ 4 h 15"/>
                <a:gd name="T4" fmla="*/ 11 w 19"/>
                <a:gd name="T5" fmla="*/ 0 h 15"/>
                <a:gd name="T6" fmla="*/ 4 w 19"/>
                <a:gd name="T7" fmla="*/ 0 h 15"/>
                <a:gd name="T8" fmla="*/ 0 w 19"/>
                <a:gd name="T9" fmla="*/ 4 h 15"/>
                <a:gd name="T10" fmla="*/ 0 w 19"/>
                <a:gd name="T11" fmla="*/ 15 h 15"/>
                <a:gd name="T12" fmla="*/ 15 w 19"/>
                <a:gd name="T13" fmla="*/ 15 h 15"/>
                <a:gd name="T14" fmla="*/ 15 w 19"/>
                <a:gd name="T15" fmla="*/ 11 h 15"/>
                <a:gd name="T16" fmla="*/ 19 w 19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7" name="Freeform 174"/>
            <p:cNvSpPr>
              <a:spLocks/>
            </p:cNvSpPr>
            <p:nvPr/>
          </p:nvSpPr>
          <p:spPr bwMode="auto">
            <a:xfrm>
              <a:off x="1796443" y="3807650"/>
              <a:ext cx="33605" cy="57554"/>
            </a:xfrm>
            <a:custGeom>
              <a:avLst/>
              <a:gdLst>
                <a:gd name="T0" fmla="*/ 19 w 19"/>
                <a:gd name="T1" fmla="*/ 8 h 20"/>
                <a:gd name="T2" fmla="*/ 15 w 19"/>
                <a:gd name="T3" fmla="*/ 8 h 20"/>
                <a:gd name="T4" fmla="*/ 15 w 19"/>
                <a:gd name="T5" fmla="*/ 4 h 20"/>
                <a:gd name="T6" fmla="*/ 11 w 19"/>
                <a:gd name="T7" fmla="*/ 0 h 20"/>
                <a:gd name="T8" fmla="*/ 4 w 19"/>
                <a:gd name="T9" fmla="*/ 0 h 20"/>
                <a:gd name="T10" fmla="*/ 0 w 19"/>
                <a:gd name="T11" fmla="*/ 4 h 20"/>
                <a:gd name="T12" fmla="*/ 0 w 19"/>
                <a:gd name="T13" fmla="*/ 16 h 20"/>
                <a:gd name="T14" fmla="*/ 4 w 19"/>
                <a:gd name="T15" fmla="*/ 16 h 20"/>
                <a:gd name="T16" fmla="*/ 7 w 19"/>
                <a:gd name="T17" fmla="*/ 20 h 20"/>
                <a:gd name="T18" fmla="*/ 11 w 19"/>
                <a:gd name="T19" fmla="*/ 20 h 20"/>
                <a:gd name="T20" fmla="*/ 11 w 19"/>
                <a:gd name="T21" fmla="*/ 16 h 20"/>
                <a:gd name="T22" fmla="*/ 15 w 19"/>
                <a:gd name="T23" fmla="*/ 16 h 20"/>
                <a:gd name="T24" fmla="*/ 15 w 19"/>
                <a:gd name="T25" fmla="*/ 12 h 20"/>
                <a:gd name="T26" fmla="*/ 19 w 19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8" name="Freeform 175"/>
            <p:cNvSpPr>
              <a:spLocks/>
            </p:cNvSpPr>
            <p:nvPr/>
          </p:nvSpPr>
          <p:spPr bwMode="auto">
            <a:xfrm>
              <a:off x="1796443" y="3796139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4 h 16"/>
                <a:gd name="T6" fmla="*/ 15 w 19"/>
                <a:gd name="T7" fmla="*/ 0 h 16"/>
                <a:gd name="T8" fmla="*/ 4 w 19"/>
                <a:gd name="T9" fmla="*/ 0 h 16"/>
                <a:gd name="T10" fmla="*/ 4 w 19"/>
                <a:gd name="T11" fmla="*/ 4 h 16"/>
                <a:gd name="T12" fmla="*/ 0 w 19"/>
                <a:gd name="T13" fmla="*/ 4 h 16"/>
                <a:gd name="T14" fmla="*/ 0 w 19"/>
                <a:gd name="T15" fmla="*/ 12 h 16"/>
                <a:gd name="T16" fmla="*/ 4 w 19"/>
                <a:gd name="T17" fmla="*/ 16 h 16"/>
                <a:gd name="T18" fmla="*/ 15 w 19"/>
                <a:gd name="T19" fmla="*/ 16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9" name="Freeform 176"/>
            <p:cNvSpPr>
              <a:spLocks/>
            </p:cNvSpPr>
            <p:nvPr/>
          </p:nvSpPr>
          <p:spPr bwMode="auto">
            <a:xfrm>
              <a:off x="1803517" y="3729953"/>
              <a:ext cx="33605" cy="57554"/>
            </a:xfrm>
            <a:custGeom>
              <a:avLst/>
              <a:gdLst>
                <a:gd name="T0" fmla="*/ 19 w 19"/>
                <a:gd name="T1" fmla="*/ 12 h 20"/>
                <a:gd name="T2" fmla="*/ 19 w 19"/>
                <a:gd name="T3" fmla="*/ 8 h 20"/>
                <a:gd name="T4" fmla="*/ 15 w 19"/>
                <a:gd name="T5" fmla="*/ 4 h 20"/>
                <a:gd name="T6" fmla="*/ 11 w 19"/>
                <a:gd name="T7" fmla="*/ 0 h 20"/>
                <a:gd name="T8" fmla="*/ 7 w 19"/>
                <a:gd name="T9" fmla="*/ 0 h 20"/>
                <a:gd name="T10" fmla="*/ 3 w 19"/>
                <a:gd name="T11" fmla="*/ 4 h 20"/>
                <a:gd name="T12" fmla="*/ 0 w 19"/>
                <a:gd name="T13" fmla="*/ 8 h 20"/>
                <a:gd name="T14" fmla="*/ 0 w 19"/>
                <a:gd name="T15" fmla="*/ 16 h 20"/>
                <a:gd name="T16" fmla="*/ 3 w 19"/>
                <a:gd name="T17" fmla="*/ 16 h 20"/>
                <a:gd name="T18" fmla="*/ 3 w 19"/>
                <a:gd name="T19" fmla="*/ 20 h 20"/>
                <a:gd name="T20" fmla="*/ 15 w 19"/>
                <a:gd name="T21" fmla="*/ 20 h 20"/>
                <a:gd name="T22" fmla="*/ 15 w 19"/>
                <a:gd name="T23" fmla="*/ 16 h 20"/>
                <a:gd name="T24" fmla="*/ 19 w 19"/>
                <a:gd name="T25" fmla="*/ 16 h 20"/>
                <a:gd name="T26" fmla="*/ 19 w 19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15" y="20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0" name="Freeform 177"/>
            <p:cNvSpPr>
              <a:spLocks/>
            </p:cNvSpPr>
            <p:nvPr/>
          </p:nvSpPr>
          <p:spPr bwMode="auto">
            <a:xfrm>
              <a:off x="1808824" y="3721319"/>
              <a:ext cx="28298" cy="54677"/>
            </a:xfrm>
            <a:custGeom>
              <a:avLst/>
              <a:gdLst>
                <a:gd name="T0" fmla="*/ 16 w 16"/>
                <a:gd name="T1" fmla="*/ 7 h 19"/>
                <a:gd name="T2" fmla="*/ 16 w 16"/>
                <a:gd name="T3" fmla="*/ 3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3 h 19"/>
                <a:gd name="T10" fmla="*/ 0 w 16"/>
                <a:gd name="T11" fmla="*/ 15 h 19"/>
                <a:gd name="T12" fmla="*/ 4 w 16"/>
                <a:gd name="T13" fmla="*/ 19 h 19"/>
                <a:gd name="T14" fmla="*/ 12 w 16"/>
                <a:gd name="T15" fmla="*/ 19 h 19"/>
                <a:gd name="T16" fmla="*/ 16 w 16"/>
                <a:gd name="T17" fmla="*/ 15 h 19"/>
                <a:gd name="T18" fmla="*/ 16 w 16"/>
                <a:gd name="T1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16" y="7"/>
                  </a:move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1" name="Freeform 178"/>
            <p:cNvSpPr>
              <a:spLocks/>
            </p:cNvSpPr>
            <p:nvPr/>
          </p:nvSpPr>
          <p:spPr bwMode="auto">
            <a:xfrm>
              <a:off x="1808824" y="3663766"/>
              <a:ext cx="35373" cy="57554"/>
            </a:xfrm>
            <a:custGeom>
              <a:avLst/>
              <a:gdLst>
                <a:gd name="T0" fmla="*/ 20 w 20"/>
                <a:gd name="T1" fmla="*/ 8 h 20"/>
                <a:gd name="T2" fmla="*/ 20 w 20"/>
                <a:gd name="T3" fmla="*/ 4 h 20"/>
                <a:gd name="T4" fmla="*/ 16 w 20"/>
                <a:gd name="T5" fmla="*/ 4 h 20"/>
                <a:gd name="T6" fmla="*/ 16 w 20"/>
                <a:gd name="T7" fmla="*/ 0 h 20"/>
                <a:gd name="T8" fmla="*/ 4 w 20"/>
                <a:gd name="T9" fmla="*/ 0 h 20"/>
                <a:gd name="T10" fmla="*/ 4 w 20"/>
                <a:gd name="T11" fmla="*/ 4 h 20"/>
                <a:gd name="T12" fmla="*/ 0 w 20"/>
                <a:gd name="T13" fmla="*/ 4 h 20"/>
                <a:gd name="T14" fmla="*/ 0 w 20"/>
                <a:gd name="T15" fmla="*/ 12 h 20"/>
                <a:gd name="T16" fmla="*/ 4 w 20"/>
                <a:gd name="T17" fmla="*/ 16 h 20"/>
                <a:gd name="T18" fmla="*/ 8 w 20"/>
                <a:gd name="T19" fmla="*/ 20 h 20"/>
                <a:gd name="T20" fmla="*/ 12 w 20"/>
                <a:gd name="T21" fmla="*/ 20 h 20"/>
                <a:gd name="T22" fmla="*/ 16 w 20"/>
                <a:gd name="T23" fmla="*/ 16 h 20"/>
                <a:gd name="T24" fmla="*/ 20 w 20"/>
                <a:gd name="T25" fmla="*/ 12 h 20"/>
                <a:gd name="T26" fmla="*/ 20 w 20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2" name="Freeform 179"/>
            <p:cNvSpPr>
              <a:spLocks/>
            </p:cNvSpPr>
            <p:nvPr/>
          </p:nvSpPr>
          <p:spPr bwMode="auto">
            <a:xfrm>
              <a:off x="1815899" y="3643623"/>
              <a:ext cx="28298" cy="54677"/>
            </a:xfrm>
            <a:custGeom>
              <a:avLst/>
              <a:gdLst>
                <a:gd name="T0" fmla="*/ 16 w 16"/>
                <a:gd name="T1" fmla="*/ 11 h 19"/>
                <a:gd name="T2" fmla="*/ 16 w 16"/>
                <a:gd name="T3" fmla="*/ 4 h 19"/>
                <a:gd name="T4" fmla="*/ 12 w 16"/>
                <a:gd name="T5" fmla="*/ 4 h 19"/>
                <a:gd name="T6" fmla="*/ 8 w 16"/>
                <a:gd name="T7" fmla="*/ 0 h 19"/>
                <a:gd name="T8" fmla="*/ 4 w 16"/>
                <a:gd name="T9" fmla="*/ 4 h 19"/>
                <a:gd name="T10" fmla="*/ 0 w 16"/>
                <a:gd name="T11" fmla="*/ 4 h 19"/>
                <a:gd name="T12" fmla="*/ 0 w 16"/>
                <a:gd name="T13" fmla="*/ 15 h 19"/>
                <a:gd name="T14" fmla="*/ 4 w 16"/>
                <a:gd name="T15" fmla="*/ 19 h 19"/>
                <a:gd name="T16" fmla="*/ 12 w 16"/>
                <a:gd name="T17" fmla="*/ 19 h 19"/>
                <a:gd name="T18" fmla="*/ 16 w 16"/>
                <a:gd name="T19" fmla="*/ 15 h 19"/>
                <a:gd name="T20" fmla="*/ 16 w 16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11"/>
                  </a:move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3" name="Freeform 180"/>
            <p:cNvSpPr>
              <a:spLocks/>
            </p:cNvSpPr>
            <p:nvPr/>
          </p:nvSpPr>
          <p:spPr bwMode="auto">
            <a:xfrm>
              <a:off x="1815899" y="3609091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6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2 h 16"/>
                <a:gd name="T14" fmla="*/ 4 w 19"/>
                <a:gd name="T15" fmla="*/ 16 h 16"/>
                <a:gd name="T16" fmla="*/ 16 w 19"/>
                <a:gd name="T17" fmla="*/ 16 h 16"/>
                <a:gd name="T18" fmla="*/ 16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4" name="Freeform 181"/>
            <p:cNvSpPr>
              <a:spLocks/>
            </p:cNvSpPr>
            <p:nvPr/>
          </p:nvSpPr>
          <p:spPr bwMode="auto">
            <a:xfrm>
              <a:off x="1822973" y="3588946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3 h 19"/>
                <a:gd name="T6" fmla="*/ 15 w 19"/>
                <a:gd name="T7" fmla="*/ 0 h 19"/>
                <a:gd name="T8" fmla="*/ 4 w 19"/>
                <a:gd name="T9" fmla="*/ 0 h 19"/>
                <a:gd name="T10" fmla="*/ 0 w 19"/>
                <a:gd name="T11" fmla="*/ 3 h 19"/>
                <a:gd name="T12" fmla="*/ 0 w 19"/>
                <a:gd name="T13" fmla="*/ 15 h 19"/>
                <a:gd name="T14" fmla="*/ 4 w 19"/>
                <a:gd name="T15" fmla="*/ 19 h 19"/>
                <a:gd name="T16" fmla="*/ 15 w 19"/>
                <a:gd name="T17" fmla="*/ 19 h 19"/>
                <a:gd name="T18" fmla="*/ 15 w 19"/>
                <a:gd name="T19" fmla="*/ 15 h 19"/>
                <a:gd name="T20" fmla="*/ 19 w 19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5" name="Freeform 182"/>
            <p:cNvSpPr>
              <a:spLocks/>
            </p:cNvSpPr>
            <p:nvPr/>
          </p:nvSpPr>
          <p:spPr bwMode="auto">
            <a:xfrm>
              <a:off x="1822973" y="3577436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7 h 19"/>
                <a:gd name="T12" fmla="*/ 4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6" name="Freeform 183"/>
            <p:cNvSpPr>
              <a:spLocks/>
            </p:cNvSpPr>
            <p:nvPr/>
          </p:nvSpPr>
          <p:spPr bwMode="auto">
            <a:xfrm>
              <a:off x="1830048" y="3522761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5 w 19"/>
                <a:gd name="T3" fmla="*/ 3 h 15"/>
                <a:gd name="T4" fmla="*/ 15 w 19"/>
                <a:gd name="T5" fmla="*/ 0 h 15"/>
                <a:gd name="T6" fmla="*/ 0 w 19"/>
                <a:gd name="T7" fmla="*/ 0 h 15"/>
                <a:gd name="T8" fmla="*/ 0 w 19"/>
                <a:gd name="T9" fmla="*/ 11 h 15"/>
                <a:gd name="T10" fmla="*/ 4 w 19"/>
                <a:gd name="T11" fmla="*/ 15 h 15"/>
                <a:gd name="T12" fmla="*/ 11 w 19"/>
                <a:gd name="T13" fmla="*/ 15 h 15"/>
                <a:gd name="T14" fmla="*/ 15 w 19"/>
                <a:gd name="T15" fmla="*/ 11 h 15"/>
                <a:gd name="T16" fmla="*/ 19 w 19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7" name="Freeform 184"/>
            <p:cNvSpPr>
              <a:spLocks/>
            </p:cNvSpPr>
            <p:nvPr/>
          </p:nvSpPr>
          <p:spPr bwMode="auto">
            <a:xfrm>
              <a:off x="1830048" y="3499739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1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1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8" name="Freeform 185"/>
            <p:cNvSpPr>
              <a:spLocks/>
            </p:cNvSpPr>
            <p:nvPr/>
          </p:nvSpPr>
          <p:spPr bwMode="auto">
            <a:xfrm>
              <a:off x="1837122" y="3488228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1 w 19"/>
                <a:gd name="T5" fmla="*/ 0 h 19"/>
                <a:gd name="T6" fmla="*/ 4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4 w 19"/>
                <a:gd name="T13" fmla="*/ 15 h 19"/>
                <a:gd name="T14" fmla="*/ 7 w 19"/>
                <a:gd name="T15" fmla="*/ 19 h 19"/>
                <a:gd name="T16" fmla="*/ 11 w 19"/>
                <a:gd name="T17" fmla="*/ 19 h 19"/>
                <a:gd name="T18" fmla="*/ 11 w 19"/>
                <a:gd name="T19" fmla="*/ 15 h 19"/>
                <a:gd name="T20" fmla="*/ 15 w 19"/>
                <a:gd name="T21" fmla="*/ 15 h 19"/>
                <a:gd name="T22" fmla="*/ 15 w 19"/>
                <a:gd name="T23" fmla="*/ 12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9" name="Freeform 186"/>
            <p:cNvSpPr>
              <a:spLocks/>
            </p:cNvSpPr>
            <p:nvPr/>
          </p:nvSpPr>
          <p:spPr bwMode="auto">
            <a:xfrm>
              <a:off x="1837122" y="3476718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4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4 w 19"/>
                <a:gd name="T13" fmla="*/ 12 h 16"/>
                <a:gd name="T14" fmla="*/ 4 w 19"/>
                <a:gd name="T15" fmla="*/ 16 h 16"/>
                <a:gd name="T16" fmla="*/ 15 w 19"/>
                <a:gd name="T17" fmla="*/ 16 h 16"/>
                <a:gd name="T18" fmla="*/ 15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0" name="Freeform 187"/>
            <p:cNvSpPr>
              <a:spLocks/>
            </p:cNvSpPr>
            <p:nvPr/>
          </p:nvSpPr>
          <p:spPr bwMode="auto">
            <a:xfrm>
              <a:off x="1844197" y="3445062"/>
              <a:ext cx="26530" cy="54677"/>
            </a:xfrm>
            <a:custGeom>
              <a:avLst/>
              <a:gdLst>
                <a:gd name="T0" fmla="*/ 15 w 15"/>
                <a:gd name="T1" fmla="*/ 7 h 19"/>
                <a:gd name="T2" fmla="*/ 15 w 15"/>
                <a:gd name="T3" fmla="*/ 4 h 19"/>
                <a:gd name="T4" fmla="*/ 11 w 15"/>
                <a:gd name="T5" fmla="*/ 0 h 19"/>
                <a:gd name="T6" fmla="*/ 3 w 15"/>
                <a:gd name="T7" fmla="*/ 0 h 19"/>
                <a:gd name="T8" fmla="*/ 0 w 15"/>
                <a:gd name="T9" fmla="*/ 4 h 19"/>
                <a:gd name="T10" fmla="*/ 0 w 15"/>
                <a:gd name="T11" fmla="*/ 15 h 19"/>
                <a:gd name="T12" fmla="*/ 3 w 15"/>
                <a:gd name="T13" fmla="*/ 15 h 19"/>
                <a:gd name="T14" fmla="*/ 7 w 15"/>
                <a:gd name="T15" fmla="*/ 19 h 19"/>
                <a:gd name="T16" fmla="*/ 11 w 15"/>
                <a:gd name="T17" fmla="*/ 15 h 19"/>
                <a:gd name="T18" fmla="*/ 15 w 15"/>
                <a:gd name="T19" fmla="*/ 15 h 19"/>
                <a:gd name="T20" fmla="*/ 15 w 15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1" name="Freeform 188"/>
            <p:cNvSpPr>
              <a:spLocks/>
            </p:cNvSpPr>
            <p:nvPr/>
          </p:nvSpPr>
          <p:spPr bwMode="auto">
            <a:xfrm>
              <a:off x="1849502" y="3410530"/>
              <a:ext cx="35373" cy="54677"/>
            </a:xfrm>
            <a:custGeom>
              <a:avLst/>
              <a:gdLst>
                <a:gd name="T0" fmla="*/ 20 w 20"/>
                <a:gd name="T1" fmla="*/ 12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2 h 19"/>
                <a:gd name="T16" fmla="*/ 4 w 20"/>
                <a:gd name="T17" fmla="*/ 16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6 h 19"/>
                <a:gd name="T24" fmla="*/ 20 w 20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2" name="Freeform 189"/>
            <p:cNvSpPr>
              <a:spLocks/>
            </p:cNvSpPr>
            <p:nvPr/>
          </p:nvSpPr>
          <p:spPr bwMode="auto">
            <a:xfrm>
              <a:off x="1856577" y="3355855"/>
              <a:ext cx="28298" cy="54677"/>
            </a:xfrm>
            <a:custGeom>
              <a:avLst/>
              <a:gdLst>
                <a:gd name="T0" fmla="*/ 16 w 16"/>
                <a:gd name="T1" fmla="*/ 8 h 19"/>
                <a:gd name="T2" fmla="*/ 16 w 16"/>
                <a:gd name="T3" fmla="*/ 4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4 h 19"/>
                <a:gd name="T10" fmla="*/ 0 w 16"/>
                <a:gd name="T11" fmla="*/ 15 h 19"/>
                <a:gd name="T12" fmla="*/ 4 w 16"/>
                <a:gd name="T13" fmla="*/ 15 h 19"/>
                <a:gd name="T14" fmla="*/ 8 w 16"/>
                <a:gd name="T15" fmla="*/ 19 h 19"/>
                <a:gd name="T16" fmla="*/ 12 w 16"/>
                <a:gd name="T17" fmla="*/ 15 h 19"/>
                <a:gd name="T18" fmla="*/ 16 w 16"/>
                <a:gd name="T19" fmla="*/ 15 h 19"/>
                <a:gd name="T20" fmla="*/ 16 w 16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3" name="Freeform 190"/>
            <p:cNvSpPr>
              <a:spLocks/>
            </p:cNvSpPr>
            <p:nvPr/>
          </p:nvSpPr>
          <p:spPr bwMode="auto">
            <a:xfrm>
              <a:off x="1856577" y="3321323"/>
              <a:ext cx="35373" cy="57554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4 w 20"/>
                <a:gd name="T11" fmla="*/ 4 h 20"/>
                <a:gd name="T12" fmla="*/ 0 w 20"/>
                <a:gd name="T13" fmla="*/ 8 h 20"/>
                <a:gd name="T14" fmla="*/ 0 w 20"/>
                <a:gd name="T15" fmla="*/ 16 h 20"/>
                <a:gd name="T16" fmla="*/ 4 w 20"/>
                <a:gd name="T17" fmla="*/ 16 h 20"/>
                <a:gd name="T18" fmla="*/ 4 w 20"/>
                <a:gd name="T19" fmla="*/ 20 h 20"/>
                <a:gd name="T20" fmla="*/ 16 w 20"/>
                <a:gd name="T21" fmla="*/ 20 h 20"/>
                <a:gd name="T22" fmla="*/ 16 w 20"/>
                <a:gd name="T23" fmla="*/ 16 h 20"/>
                <a:gd name="T24" fmla="*/ 20 w 20"/>
                <a:gd name="T25" fmla="*/ 16 h 20"/>
                <a:gd name="T26" fmla="*/ 20 w 20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4" name="Freeform 191"/>
            <p:cNvSpPr>
              <a:spLocks/>
            </p:cNvSpPr>
            <p:nvPr/>
          </p:nvSpPr>
          <p:spPr bwMode="auto">
            <a:xfrm>
              <a:off x="1856577" y="3301179"/>
              <a:ext cx="35373" cy="43166"/>
            </a:xfrm>
            <a:custGeom>
              <a:avLst/>
              <a:gdLst>
                <a:gd name="T0" fmla="*/ 20 w 20"/>
                <a:gd name="T1" fmla="*/ 7 h 15"/>
                <a:gd name="T2" fmla="*/ 20 w 20"/>
                <a:gd name="T3" fmla="*/ 4 h 15"/>
                <a:gd name="T4" fmla="*/ 16 w 20"/>
                <a:gd name="T5" fmla="*/ 0 h 15"/>
                <a:gd name="T6" fmla="*/ 8 w 20"/>
                <a:gd name="T7" fmla="*/ 0 h 15"/>
                <a:gd name="T8" fmla="*/ 4 w 20"/>
                <a:gd name="T9" fmla="*/ 4 h 15"/>
                <a:gd name="T10" fmla="*/ 0 w 20"/>
                <a:gd name="T11" fmla="*/ 7 h 15"/>
                <a:gd name="T12" fmla="*/ 4 w 20"/>
                <a:gd name="T13" fmla="*/ 11 h 15"/>
                <a:gd name="T14" fmla="*/ 4 w 20"/>
                <a:gd name="T15" fmla="*/ 15 h 15"/>
                <a:gd name="T16" fmla="*/ 20 w 20"/>
                <a:gd name="T17" fmla="*/ 15 h 15"/>
                <a:gd name="T18" fmla="*/ 20 w 2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20" y="15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5" name="Freeform 192"/>
            <p:cNvSpPr>
              <a:spLocks/>
            </p:cNvSpPr>
            <p:nvPr/>
          </p:nvSpPr>
          <p:spPr bwMode="auto">
            <a:xfrm>
              <a:off x="1863651" y="3278157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6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4 h 19"/>
                <a:gd name="T14" fmla="*/ 0 w 19"/>
                <a:gd name="T15" fmla="*/ 15 h 19"/>
                <a:gd name="T16" fmla="*/ 4 w 19"/>
                <a:gd name="T17" fmla="*/ 19 h 19"/>
                <a:gd name="T18" fmla="*/ 16 w 19"/>
                <a:gd name="T19" fmla="*/ 19 h 19"/>
                <a:gd name="T20" fmla="*/ 16 w 19"/>
                <a:gd name="T21" fmla="*/ 15 h 19"/>
                <a:gd name="T22" fmla="*/ 19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6" name="Freeform 193"/>
            <p:cNvSpPr>
              <a:spLocks/>
            </p:cNvSpPr>
            <p:nvPr/>
          </p:nvSpPr>
          <p:spPr bwMode="auto">
            <a:xfrm>
              <a:off x="1863651" y="3255136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6 w 19"/>
                <a:gd name="T5" fmla="*/ 0 h 16"/>
                <a:gd name="T6" fmla="*/ 8 w 19"/>
                <a:gd name="T7" fmla="*/ 0 h 16"/>
                <a:gd name="T8" fmla="*/ 4 w 19"/>
                <a:gd name="T9" fmla="*/ 4 h 16"/>
                <a:gd name="T10" fmla="*/ 0 w 19"/>
                <a:gd name="T11" fmla="*/ 8 h 16"/>
                <a:gd name="T12" fmla="*/ 4 w 19"/>
                <a:gd name="T13" fmla="*/ 12 h 16"/>
                <a:gd name="T14" fmla="*/ 4 w 19"/>
                <a:gd name="T15" fmla="*/ 16 h 16"/>
                <a:gd name="T16" fmla="*/ 19 w 19"/>
                <a:gd name="T17" fmla="*/ 16 h 16"/>
                <a:gd name="T18" fmla="*/ 19 w 19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9" y="1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7" name="Freeform 194"/>
            <p:cNvSpPr>
              <a:spLocks/>
            </p:cNvSpPr>
            <p:nvPr/>
          </p:nvSpPr>
          <p:spPr bwMode="auto">
            <a:xfrm>
              <a:off x="1870726" y="3223482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8 h 19"/>
                <a:gd name="T4" fmla="*/ 15 w 19"/>
                <a:gd name="T5" fmla="*/ 4 h 19"/>
                <a:gd name="T6" fmla="*/ 12 w 19"/>
                <a:gd name="T7" fmla="*/ 0 h 19"/>
                <a:gd name="T8" fmla="*/ 4 w 19"/>
                <a:gd name="T9" fmla="*/ 0 h 19"/>
                <a:gd name="T10" fmla="*/ 0 w 19"/>
                <a:gd name="T11" fmla="*/ 4 h 19"/>
                <a:gd name="T12" fmla="*/ 0 w 19"/>
                <a:gd name="T13" fmla="*/ 15 h 19"/>
                <a:gd name="T14" fmla="*/ 4 w 19"/>
                <a:gd name="T15" fmla="*/ 19 h 19"/>
                <a:gd name="T16" fmla="*/ 12 w 19"/>
                <a:gd name="T17" fmla="*/ 19 h 19"/>
                <a:gd name="T18" fmla="*/ 15 w 19"/>
                <a:gd name="T19" fmla="*/ 15 h 19"/>
                <a:gd name="T20" fmla="*/ 15 w 19"/>
                <a:gd name="T21" fmla="*/ 11 h 19"/>
                <a:gd name="T22" fmla="*/ 19 w 19"/>
                <a:gd name="T2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8" name="Freeform 195"/>
            <p:cNvSpPr>
              <a:spLocks/>
            </p:cNvSpPr>
            <p:nvPr/>
          </p:nvSpPr>
          <p:spPr bwMode="auto">
            <a:xfrm>
              <a:off x="1870726" y="3211971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0 h 15"/>
                <a:gd name="T6" fmla="*/ 8 w 19"/>
                <a:gd name="T7" fmla="*/ 0 h 15"/>
                <a:gd name="T8" fmla="*/ 4 w 19"/>
                <a:gd name="T9" fmla="*/ 4 h 15"/>
                <a:gd name="T10" fmla="*/ 0 w 19"/>
                <a:gd name="T11" fmla="*/ 4 h 15"/>
                <a:gd name="T12" fmla="*/ 0 w 19"/>
                <a:gd name="T13" fmla="*/ 12 h 15"/>
                <a:gd name="T14" fmla="*/ 4 w 19"/>
                <a:gd name="T15" fmla="*/ 15 h 15"/>
                <a:gd name="T16" fmla="*/ 19 w 19"/>
                <a:gd name="T17" fmla="*/ 15 h 15"/>
                <a:gd name="T18" fmla="*/ 19 w 19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9" name="Freeform 196"/>
            <p:cNvSpPr>
              <a:spLocks/>
            </p:cNvSpPr>
            <p:nvPr/>
          </p:nvSpPr>
          <p:spPr bwMode="auto">
            <a:xfrm>
              <a:off x="1877801" y="3188950"/>
              <a:ext cx="33605" cy="57554"/>
            </a:xfrm>
            <a:custGeom>
              <a:avLst/>
              <a:gdLst>
                <a:gd name="T0" fmla="*/ 19 w 19"/>
                <a:gd name="T1" fmla="*/ 12 h 20"/>
                <a:gd name="T2" fmla="*/ 15 w 19"/>
                <a:gd name="T3" fmla="*/ 8 h 20"/>
                <a:gd name="T4" fmla="*/ 15 w 19"/>
                <a:gd name="T5" fmla="*/ 4 h 20"/>
                <a:gd name="T6" fmla="*/ 11 w 19"/>
                <a:gd name="T7" fmla="*/ 4 h 20"/>
                <a:gd name="T8" fmla="*/ 11 w 19"/>
                <a:gd name="T9" fmla="*/ 0 h 20"/>
                <a:gd name="T10" fmla="*/ 8 w 19"/>
                <a:gd name="T11" fmla="*/ 0 h 20"/>
                <a:gd name="T12" fmla="*/ 4 w 19"/>
                <a:gd name="T13" fmla="*/ 4 h 20"/>
                <a:gd name="T14" fmla="*/ 0 w 19"/>
                <a:gd name="T15" fmla="*/ 4 h 20"/>
                <a:gd name="T16" fmla="*/ 0 w 19"/>
                <a:gd name="T17" fmla="*/ 16 h 20"/>
                <a:gd name="T18" fmla="*/ 4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0" name="Freeform 197"/>
            <p:cNvSpPr>
              <a:spLocks/>
            </p:cNvSpPr>
            <p:nvPr/>
          </p:nvSpPr>
          <p:spPr bwMode="auto">
            <a:xfrm>
              <a:off x="1877801" y="3168805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4 h 19"/>
                <a:gd name="T4" fmla="*/ 15 w 19"/>
                <a:gd name="T5" fmla="*/ 4 h 19"/>
                <a:gd name="T6" fmla="*/ 15 w 19"/>
                <a:gd name="T7" fmla="*/ 0 h 19"/>
                <a:gd name="T8" fmla="*/ 4 w 19"/>
                <a:gd name="T9" fmla="*/ 0 h 19"/>
                <a:gd name="T10" fmla="*/ 4 w 19"/>
                <a:gd name="T11" fmla="*/ 4 h 19"/>
                <a:gd name="T12" fmla="*/ 0 w 19"/>
                <a:gd name="T13" fmla="*/ 4 h 19"/>
                <a:gd name="T14" fmla="*/ 0 w 19"/>
                <a:gd name="T15" fmla="*/ 11 h 19"/>
                <a:gd name="T16" fmla="*/ 4 w 19"/>
                <a:gd name="T17" fmla="*/ 15 h 19"/>
                <a:gd name="T18" fmla="*/ 8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1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1" name="Freeform 198"/>
            <p:cNvSpPr>
              <a:spLocks/>
            </p:cNvSpPr>
            <p:nvPr/>
          </p:nvSpPr>
          <p:spPr bwMode="auto">
            <a:xfrm>
              <a:off x="1884875" y="3122763"/>
              <a:ext cx="33605" cy="57554"/>
            </a:xfrm>
            <a:custGeom>
              <a:avLst/>
              <a:gdLst>
                <a:gd name="T0" fmla="*/ 19 w 19"/>
                <a:gd name="T1" fmla="*/ 8 h 20"/>
                <a:gd name="T2" fmla="*/ 19 w 19"/>
                <a:gd name="T3" fmla="*/ 4 h 20"/>
                <a:gd name="T4" fmla="*/ 15 w 19"/>
                <a:gd name="T5" fmla="*/ 4 h 20"/>
                <a:gd name="T6" fmla="*/ 15 w 19"/>
                <a:gd name="T7" fmla="*/ 0 h 20"/>
                <a:gd name="T8" fmla="*/ 4 w 19"/>
                <a:gd name="T9" fmla="*/ 0 h 20"/>
                <a:gd name="T10" fmla="*/ 4 w 19"/>
                <a:gd name="T11" fmla="*/ 4 h 20"/>
                <a:gd name="T12" fmla="*/ 0 w 19"/>
                <a:gd name="T13" fmla="*/ 4 h 20"/>
                <a:gd name="T14" fmla="*/ 0 w 19"/>
                <a:gd name="T15" fmla="*/ 12 h 20"/>
                <a:gd name="T16" fmla="*/ 4 w 19"/>
                <a:gd name="T17" fmla="*/ 16 h 20"/>
                <a:gd name="T18" fmla="*/ 7 w 19"/>
                <a:gd name="T19" fmla="*/ 20 h 20"/>
                <a:gd name="T20" fmla="*/ 11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  <a:gd name="T26" fmla="*/ 19 w 19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0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2" name="Freeform 199"/>
            <p:cNvSpPr>
              <a:spLocks/>
            </p:cNvSpPr>
            <p:nvPr/>
          </p:nvSpPr>
          <p:spPr bwMode="auto">
            <a:xfrm>
              <a:off x="1891950" y="3068088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9 w 19"/>
                <a:gd name="T3" fmla="*/ 4 h 16"/>
                <a:gd name="T4" fmla="*/ 15 w 19"/>
                <a:gd name="T5" fmla="*/ 0 h 16"/>
                <a:gd name="T6" fmla="*/ 3 w 19"/>
                <a:gd name="T7" fmla="*/ 0 h 16"/>
                <a:gd name="T8" fmla="*/ 0 w 19"/>
                <a:gd name="T9" fmla="*/ 4 h 16"/>
                <a:gd name="T10" fmla="*/ 0 w 19"/>
                <a:gd name="T11" fmla="*/ 12 h 16"/>
                <a:gd name="T12" fmla="*/ 3 w 19"/>
                <a:gd name="T13" fmla="*/ 12 h 16"/>
                <a:gd name="T14" fmla="*/ 3 w 19"/>
                <a:gd name="T15" fmla="*/ 16 h 16"/>
                <a:gd name="T16" fmla="*/ 15 w 19"/>
                <a:gd name="T17" fmla="*/ 16 h 16"/>
                <a:gd name="T18" fmla="*/ 15 w 19"/>
                <a:gd name="T19" fmla="*/ 12 h 16"/>
                <a:gd name="T20" fmla="*/ 19 w 19"/>
                <a:gd name="T21" fmla="*/ 12 h 16"/>
                <a:gd name="T22" fmla="*/ 19 w 19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3" name="Freeform 200"/>
            <p:cNvSpPr>
              <a:spLocks/>
            </p:cNvSpPr>
            <p:nvPr/>
          </p:nvSpPr>
          <p:spPr bwMode="auto">
            <a:xfrm>
              <a:off x="1897256" y="3036432"/>
              <a:ext cx="35373" cy="54677"/>
            </a:xfrm>
            <a:custGeom>
              <a:avLst/>
              <a:gdLst>
                <a:gd name="T0" fmla="*/ 20 w 20"/>
                <a:gd name="T1" fmla="*/ 7 h 19"/>
                <a:gd name="T2" fmla="*/ 20 w 20"/>
                <a:gd name="T3" fmla="*/ 3 h 19"/>
                <a:gd name="T4" fmla="*/ 16 w 20"/>
                <a:gd name="T5" fmla="*/ 3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3 h 19"/>
                <a:gd name="T12" fmla="*/ 0 w 20"/>
                <a:gd name="T13" fmla="*/ 3 h 19"/>
                <a:gd name="T14" fmla="*/ 0 w 20"/>
                <a:gd name="T15" fmla="*/ 11 h 19"/>
                <a:gd name="T16" fmla="*/ 4 w 20"/>
                <a:gd name="T17" fmla="*/ 15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  <a:gd name="T26" fmla="*/ 20 w 20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20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4" name="Freeform 201"/>
            <p:cNvSpPr>
              <a:spLocks/>
            </p:cNvSpPr>
            <p:nvPr/>
          </p:nvSpPr>
          <p:spPr bwMode="auto">
            <a:xfrm>
              <a:off x="1897256" y="3024922"/>
              <a:ext cx="35373" cy="43166"/>
            </a:xfrm>
            <a:custGeom>
              <a:avLst/>
              <a:gdLst>
                <a:gd name="T0" fmla="*/ 20 w 20"/>
                <a:gd name="T1" fmla="*/ 7 h 15"/>
                <a:gd name="T2" fmla="*/ 20 w 20"/>
                <a:gd name="T3" fmla="*/ 0 h 15"/>
                <a:gd name="T4" fmla="*/ 4 w 20"/>
                <a:gd name="T5" fmla="*/ 0 h 15"/>
                <a:gd name="T6" fmla="*/ 4 w 20"/>
                <a:gd name="T7" fmla="*/ 4 h 15"/>
                <a:gd name="T8" fmla="*/ 0 w 20"/>
                <a:gd name="T9" fmla="*/ 7 h 15"/>
                <a:gd name="T10" fmla="*/ 4 w 20"/>
                <a:gd name="T11" fmla="*/ 11 h 15"/>
                <a:gd name="T12" fmla="*/ 8 w 20"/>
                <a:gd name="T13" fmla="*/ 15 h 15"/>
                <a:gd name="T14" fmla="*/ 16 w 20"/>
                <a:gd name="T15" fmla="*/ 15 h 15"/>
                <a:gd name="T16" fmla="*/ 20 w 20"/>
                <a:gd name="T17" fmla="*/ 11 h 15"/>
                <a:gd name="T18" fmla="*/ 20 w 2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lnTo>
                    <a:pt x="2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5" name="Freeform 202"/>
            <p:cNvSpPr>
              <a:spLocks/>
            </p:cNvSpPr>
            <p:nvPr/>
          </p:nvSpPr>
          <p:spPr bwMode="auto">
            <a:xfrm>
              <a:off x="1904331" y="2990389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0 w 20"/>
                <a:gd name="T11" fmla="*/ 4 h 19"/>
                <a:gd name="T12" fmla="*/ 0 w 20"/>
                <a:gd name="T13" fmla="*/ 16 h 19"/>
                <a:gd name="T14" fmla="*/ 4 w 20"/>
                <a:gd name="T15" fmla="*/ 16 h 19"/>
                <a:gd name="T16" fmla="*/ 8 w 20"/>
                <a:gd name="T17" fmla="*/ 19 h 19"/>
                <a:gd name="T18" fmla="*/ 12 w 20"/>
                <a:gd name="T19" fmla="*/ 19 h 19"/>
                <a:gd name="T20" fmla="*/ 16 w 20"/>
                <a:gd name="T21" fmla="*/ 16 h 19"/>
                <a:gd name="T22" fmla="*/ 20 w 20"/>
                <a:gd name="T23" fmla="*/ 12 h 19"/>
                <a:gd name="T24" fmla="*/ 20 w 20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6" name="Freeform 203"/>
            <p:cNvSpPr>
              <a:spLocks/>
            </p:cNvSpPr>
            <p:nvPr/>
          </p:nvSpPr>
          <p:spPr bwMode="auto">
            <a:xfrm>
              <a:off x="1911405" y="2958736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6 w 19"/>
                <a:gd name="T5" fmla="*/ 4 h 19"/>
                <a:gd name="T6" fmla="*/ 12 w 19"/>
                <a:gd name="T7" fmla="*/ 4 h 19"/>
                <a:gd name="T8" fmla="*/ 12 w 19"/>
                <a:gd name="T9" fmla="*/ 0 h 19"/>
                <a:gd name="T10" fmla="*/ 8 w 19"/>
                <a:gd name="T11" fmla="*/ 0 h 19"/>
                <a:gd name="T12" fmla="*/ 4 w 19"/>
                <a:gd name="T13" fmla="*/ 4 h 19"/>
                <a:gd name="T14" fmla="*/ 0 w 19"/>
                <a:gd name="T15" fmla="*/ 4 h 19"/>
                <a:gd name="T16" fmla="*/ 0 w 19"/>
                <a:gd name="T17" fmla="*/ 15 h 19"/>
                <a:gd name="T18" fmla="*/ 4 w 19"/>
                <a:gd name="T19" fmla="*/ 19 h 19"/>
                <a:gd name="T20" fmla="*/ 12 w 19"/>
                <a:gd name="T21" fmla="*/ 19 h 19"/>
                <a:gd name="T22" fmla="*/ 16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7" name="Freeform 204"/>
            <p:cNvSpPr>
              <a:spLocks/>
            </p:cNvSpPr>
            <p:nvPr/>
          </p:nvSpPr>
          <p:spPr bwMode="auto">
            <a:xfrm>
              <a:off x="1911405" y="2947225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6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4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6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8" name="Freeform 205"/>
            <p:cNvSpPr>
              <a:spLocks/>
            </p:cNvSpPr>
            <p:nvPr/>
          </p:nvSpPr>
          <p:spPr bwMode="auto">
            <a:xfrm>
              <a:off x="1918480" y="2892548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5 w 19"/>
                <a:gd name="T3" fmla="*/ 4 h 15"/>
                <a:gd name="T4" fmla="*/ 15 w 19"/>
                <a:gd name="T5" fmla="*/ 0 h 15"/>
                <a:gd name="T6" fmla="*/ 0 w 19"/>
                <a:gd name="T7" fmla="*/ 0 h 15"/>
                <a:gd name="T8" fmla="*/ 0 w 19"/>
                <a:gd name="T9" fmla="*/ 15 h 15"/>
                <a:gd name="T10" fmla="*/ 15 w 19"/>
                <a:gd name="T11" fmla="*/ 15 h 15"/>
                <a:gd name="T12" fmla="*/ 15 w 19"/>
                <a:gd name="T13" fmla="*/ 11 h 15"/>
                <a:gd name="T14" fmla="*/ 19 w 19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9" name="Freeform 207"/>
            <p:cNvSpPr>
              <a:spLocks/>
            </p:cNvSpPr>
            <p:nvPr/>
          </p:nvSpPr>
          <p:spPr bwMode="auto">
            <a:xfrm>
              <a:off x="1918480" y="2826363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7 h 19"/>
                <a:gd name="T14" fmla="*/ 0 w 19"/>
                <a:gd name="T15" fmla="*/ 15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0" name="Freeform 208"/>
            <p:cNvSpPr>
              <a:spLocks/>
            </p:cNvSpPr>
            <p:nvPr/>
          </p:nvSpPr>
          <p:spPr bwMode="auto">
            <a:xfrm>
              <a:off x="1925555" y="2771688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7 h 19"/>
                <a:gd name="T4" fmla="*/ 15 w 19"/>
                <a:gd name="T5" fmla="*/ 3 h 19"/>
                <a:gd name="T6" fmla="*/ 11 w 19"/>
                <a:gd name="T7" fmla="*/ 0 h 19"/>
                <a:gd name="T8" fmla="*/ 4 w 19"/>
                <a:gd name="T9" fmla="*/ 0 h 19"/>
                <a:gd name="T10" fmla="*/ 0 w 19"/>
                <a:gd name="T11" fmla="*/ 3 h 19"/>
                <a:gd name="T12" fmla="*/ 0 w 19"/>
                <a:gd name="T13" fmla="*/ 15 h 19"/>
                <a:gd name="T14" fmla="*/ 4 w 19"/>
                <a:gd name="T15" fmla="*/ 19 h 19"/>
                <a:gd name="T16" fmla="*/ 11 w 19"/>
                <a:gd name="T17" fmla="*/ 19 h 19"/>
                <a:gd name="T18" fmla="*/ 15 w 19"/>
                <a:gd name="T19" fmla="*/ 15 h 19"/>
                <a:gd name="T20" fmla="*/ 15 w 19"/>
                <a:gd name="T21" fmla="*/ 11 h 19"/>
                <a:gd name="T22" fmla="*/ 19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5" y="7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/>
            </a:p>
          </p:txBody>
        </p:sp>
        <p:sp>
          <p:nvSpPr>
            <p:cNvPr id="1801" name="Freeform 209"/>
            <p:cNvSpPr>
              <a:spLocks/>
            </p:cNvSpPr>
            <p:nvPr/>
          </p:nvSpPr>
          <p:spPr bwMode="auto">
            <a:xfrm>
              <a:off x="1939704" y="2737156"/>
              <a:ext cx="26530" cy="54677"/>
            </a:xfrm>
            <a:custGeom>
              <a:avLst/>
              <a:gdLst>
                <a:gd name="T0" fmla="*/ 15 w 15"/>
                <a:gd name="T1" fmla="*/ 12 h 19"/>
                <a:gd name="T2" fmla="*/ 15 w 15"/>
                <a:gd name="T3" fmla="*/ 4 h 19"/>
                <a:gd name="T4" fmla="*/ 11 w 15"/>
                <a:gd name="T5" fmla="*/ 4 h 19"/>
                <a:gd name="T6" fmla="*/ 7 w 15"/>
                <a:gd name="T7" fmla="*/ 0 h 19"/>
                <a:gd name="T8" fmla="*/ 3 w 15"/>
                <a:gd name="T9" fmla="*/ 4 h 19"/>
                <a:gd name="T10" fmla="*/ 0 w 15"/>
                <a:gd name="T11" fmla="*/ 4 h 19"/>
                <a:gd name="T12" fmla="*/ 0 w 15"/>
                <a:gd name="T13" fmla="*/ 15 h 19"/>
                <a:gd name="T14" fmla="*/ 3 w 15"/>
                <a:gd name="T15" fmla="*/ 19 h 19"/>
                <a:gd name="T16" fmla="*/ 11 w 15"/>
                <a:gd name="T17" fmla="*/ 19 h 19"/>
                <a:gd name="T18" fmla="*/ 15 w 15"/>
                <a:gd name="T19" fmla="*/ 15 h 19"/>
                <a:gd name="T20" fmla="*/ 15 w 15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2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2" name="Freeform 210"/>
            <p:cNvSpPr>
              <a:spLocks/>
            </p:cNvSpPr>
            <p:nvPr/>
          </p:nvSpPr>
          <p:spPr bwMode="auto">
            <a:xfrm>
              <a:off x="1939704" y="2693990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3 w 19"/>
                <a:gd name="T11" fmla="*/ 4 h 19"/>
                <a:gd name="T12" fmla="*/ 0 w 19"/>
                <a:gd name="T13" fmla="*/ 7 h 19"/>
                <a:gd name="T14" fmla="*/ 0 w 19"/>
                <a:gd name="T15" fmla="*/ 15 h 19"/>
                <a:gd name="T16" fmla="*/ 3 w 19"/>
                <a:gd name="T17" fmla="*/ 15 h 19"/>
                <a:gd name="T18" fmla="*/ 3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3" name="Freeform 211"/>
            <p:cNvSpPr>
              <a:spLocks/>
            </p:cNvSpPr>
            <p:nvPr/>
          </p:nvSpPr>
          <p:spPr bwMode="auto">
            <a:xfrm>
              <a:off x="1939704" y="2682479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3 w 19"/>
                <a:gd name="T11" fmla="*/ 8 h 19"/>
                <a:gd name="T12" fmla="*/ 0 w 19"/>
                <a:gd name="T13" fmla="*/ 8 h 19"/>
                <a:gd name="T14" fmla="*/ 3 w 19"/>
                <a:gd name="T15" fmla="*/ 11 h 19"/>
                <a:gd name="T16" fmla="*/ 3 w 19"/>
                <a:gd name="T17" fmla="*/ 15 h 19"/>
                <a:gd name="T18" fmla="*/ 7 w 19"/>
                <a:gd name="T19" fmla="*/ 19 h 19"/>
                <a:gd name="T20" fmla="*/ 15 w 19"/>
                <a:gd name="T21" fmla="*/ 19 h 19"/>
                <a:gd name="T22" fmla="*/ 19 w 19"/>
                <a:gd name="T23" fmla="*/ 15 h 19"/>
                <a:gd name="T24" fmla="*/ 19 w 19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4" name="Freeform 212"/>
            <p:cNvSpPr>
              <a:spLocks/>
            </p:cNvSpPr>
            <p:nvPr/>
          </p:nvSpPr>
          <p:spPr bwMode="auto">
            <a:xfrm>
              <a:off x="1945010" y="2670968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4 h 19"/>
                <a:gd name="T14" fmla="*/ 0 w 20"/>
                <a:gd name="T15" fmla="*/ 12 h 19"/>
                <a:gd name="T16" fmla="*/ 4 w 20"/>
                <a:gd name="T17" fmla="*/ 15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2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5" name="Freeform 213"/>
            <p:cNvSpPr>
              <a:spLocks/>
            </p:cNvSpPr>
            <p:nvPr/>
          </p:nvSpPr>
          <p:spPr bwMode="auto">
            <a:xfrm>
              <a:off x="1945010" y="2647947"/>
              <a:ext cx="35373" cy="57554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4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8 w 20"/>
                <a:gd name="T11" fmla="*/ 4 h 20"/>
                <a:gd name="T12" fmla="*/ 4 w 20"/>
                <a:gd name="T13" fmla="*/ 4 h 20"/>
                <a:gd name="T14" fmla="*/ 4 w 20"/>
                <a:gd name="T15" fmla="*/ 8 h 20"/>
                <a:gd name="T16" fmla="*/ 0 w 20"/>
                <a:gd name="T17" fmla="*/ 12 h 20"/>
                <a:gd name="T18" fmla="*/ 4 w 20"/>
                <a:gd name="T19" fmla="*/ 16 h 20"/>
                <a:gd name="T20" fmla="*/ 8 w 20"/>
                <a:gd name="T21" fmla="*/ 20 h 20"/>
                <a:gd name="T22" fmla="*/ 16 w 20"/>
                <a:gd name="T23" fmla="*/ 20 h 20"/>
                <a:gd name="T24" fmla="*/ 20 w 20"/>
                <a:gd name="T25" fmla="*/ 16 h 20"/>
                <a:gd name="T26" fmla="*/ 20 w 20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6" name="Freeform 214"/>
            <p:cNvSpPr>
              <a:spLocks/>
            </p:cNvSpPr>
            <p:nvPr/>
          </p:nvSpPr>
          <p:spPr bwMode="auto">
            <a:xfrm>
              <a:off x="1952085" y="2636436"/>
              <a:ext cx="35373" cy="57554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0 h 20"/>
                <a:gd name="T8" fmla="*/ 4 w 20"/>
                <a:gd name="T9" fmla="*/ 0 h 20"/>
                <a:gd name="T10" fmla="*/ 0 w 20"/>
                <a:gd name="T11" fmla="*/ 4 h 20"/>
                <a:gd name="T12" fmla="*/ 0 w 20"/>
                <a:gd name="T13" fmla="*/ 16 h 20"/>
                <a:gd name="T14" fmla="*/ 4 w 20"/>
                <a:gd name="T15" fmla="*/ 20 h 20"/>
                <a:gd name="T16" fmla="*/ 12 w 20"/>
                <a:gd name="T17" fmla="*/ 20 h 20"/>
                <a:gd name="T18" fmla="*/ 16 w 20"/>
                <a:gd name="T19" fmla="*/ 16 h 20"/>
                <a:gd name="T20" fmla="*/ 20 w 20"/>
                <a:gd name="T2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7" name="Freeform 215"/>
            <p:cNvSpPr>
              <a:spLocks/>
            </p:cNvSpPr>
            <p:nvPr/>
          </p:nvSpPr>
          <p:spPr bwMode="auto">
            <a:xfrm>
              <a:off x="1952085" y="2581761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20 w 20"/>
                <a:gd name="T3" fmla="*/ 4 h 19"/>
                <a:gd name="T4" fmla="*/ 16 w 20"/>
                <a:gd name="T5" fmla="*/ 0 h 19"/>
                <a:gd name="T6" fmla="*/ 8 w 20"/>
                <a:gd name="T7" fmla="*/ 0 h 19"/>
                <a:gd name="T8" fmla="*/ 4 w 20"/>
                <a:gd name="T9" fmla="*/ 4 h 19"/>
                <a:gd name="T10" fmla="*/ 0 w 20"/>
                <a:gd name="T11" fmla="*/ 4 h 19"/>
                <a:gd name="T12" fmla="*/ 0 w 20"/>
                <a:gd name="T13" fmla="*/ 12 h 19"/>
                <a:gd name="T14" fmla="*/ 4 w 20"/>
                <a:gd name="T15" fmla="*/ 16 h 19"/>
                <a:gd name="T16" fmla="*/ 8 w 20"/>
                <a:gd name="T17" fmla="*/ 16 h 19"/>
                <a:gd name="T18" fmla="*/ 8 w 20"/>
                <a:gd name="T19" fmla="*/ 19 h 19"/>
                <a:gd name="T20" fmla="*/ 12 w 20"/>
                <a:gd name="T21" fmla="*/ 19 h 19"/>
                <a:gd name="T22" fmla="*/ 16 w 20"/>
                <a:gd name="T23" fmla="*/ 16 h 19"/>
                <a:gd name="T24" fmla="*/ 20 w 20"/>
                <a:gd name="T25" fmla="*/ 16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2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8" name="Freeform 216"/>
            <p:cNvSpPr>
              <a:spLocks/>
            </p:cNvSpPr>
            <p:nvPr/>
          </p:nvSpPr>
          <p:spPr bwMode="auto">
            <a:xfrm>
              <a:off x="1959159" y="2570250"/>
              <a:ext cx="33605" cy="46043"/>
            </a:xfrm>
            <a:custGeom>
              <a:avLst/>
              <a:gdLst>
                <a:gd name="T0" fmla="*/ 19 w 19"/>
                <a:gd name="T1" fmla="*/ 8 h 16"/>
                <a:gd name="T2" fmla="*/ 16 w 19"/>
                <a:gd name="T3" fmla="*/ 4 h 16"/>
                <a:gd name="T4" fmla="*/ 16 w 19"/>
                <a:gd name="T5" fmla="*/ 0 h 16"/>
                <a:gd name="T6" fmla="*/ 0 w 19"/>
                <a:gd name="T7" fmla="*/ 0 h 16"/>
                <a:gd name="T8" fmla="*/ 0 w 19"/>
                <a:gd name="T9" fmla="*/ 12 h 16"/>
                <a:gd name="T10" fmla="*/ 4 w 19"/>
                <a:gd name="T11" fmla="*/ 16 h 16"/>
                <a:gd name="T12" fmla="*/ 12 w 19"/>
                <a:gd name="T13" fmla="*/ 16 h 16"/>
                <a:gd name="T14" fmla="*/ 16 w 19"/>
                <a:gd name="T15" fmla="*/ 12 h 16"/>
                <a:gd name="T16" fmla="*/ 19 w 19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8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9" name="Freeform 217"/>
            <p:cNvSpPr>
              <a:spLocks/>
            </p:cNvSpPr>
            <p:nvPr/>
          </p:nvSpPr>
          <p:spPr bwMode="auto">
            <a:xfrm>
              <a:off x="1959159" y="2527084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6 w 19"/>
                <a:gd name="T5" fmla="*/ 0 h 15"/>
                <a:gd name="T6" fmla="*/ 4 w 19"/>
                <a:gd name="T7" fmla="*/ 0 h 15"/>
                <a:gd name="T8" fmla="*/ 0 w 19"/>
                <a:gd name="T9" fmla="*/ 4 h 15"/>
                <a:gd name="T10" fmla="*/ 0 w 19"/>
                <a:gd name="T11" fmla="*/ 12 h 15"/>
                <a:gd name="T12" fmla="*/ 4 w 19"/>
                <a:gd name="T13" fmla="*/ 12 h 15"/>
                <a:gd name="T14" fmla="*/ 4 w 19"/>
                <a:gd name="T15" fmla="*/ 15 h 15"/>
                <a:gd name="T16" fmla="*/ 16 w 19"/>
                <a:gd name="T17" fmla="*/ 15 h 15"/>
                <a:gd name="T18" fmla="*/ 16 w 19"/>
                <a:gd name="T19" fmla="*/ 12 h 15"/>
                <a:gd name="T20" fmla="*/ 19 w 19"/>
                <a:gd name="T21" fmla="*/ 12 h 15"/>
                <a:gd name="T22" fmla="*/ 19 w 1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0" name="Freeform 218"/>
            <p:cNvSpPr>
              <a:spLocks/>
            </p:cNvSpPr>
            <p:nvPr/>
          </p:nvSpPr>
          <p:spPr bwMode="auto">
            <a:xfrm>
              <a:off x="1973309" y="2504063"/>
              <a:ext cx="33605" cy="57554"/>
            </a:xfrm>
            <a:custGeom>
              <a:avLst/>
              <a:gdLst>
                <a:gd name="T0" fmla="*/ 19 w 19"/>
                <a:gd name="T1" fmla="*/ 12 h 20"/>
                <a:gd name="T2" fmla="*/ 19 w 19"/>
                <a:gd name="T3" fmla="*/ 8 h 20"/>
                <a:gd name="T4" fmla="*/ 15 w 19"/>
                <a:gd name="T5" fmla="*/ 4 h 20"/>
                <a:gd name="T6" fmla="*/ 11 w 19"/>
                <a:gd name="T7" fmla="*/ 0 h 20"/>
                <a:gd name="T8" fmla="*/ 8 w 19"/>
                <a:gd name="T9" fmla="*/ 0 h 20"/>
                <a:gd name="T10" fmla="*/ 4 w 19"/>
                <a:gd name="T11" fmla="*/ 4 h 20"/>
                <a:gd name="T12" fmla="*/ 0 w 19"/>
                <a:gd name="T13" fmla="*/ 8 h 20"/>
                <a:gd name="T14" fmla="*/ 0 w 19"/>
                <a:gd name="T15" fmla="*/ 12 h 20"/>
                <a:gd name="T16" fmla="*/ 4 w 19"/>
                <a:gd name="T17" fmla="*/ 16 h 20"/>
                <a:gd name="T18" fmla="*/ 4 w 19"/>
                <a:gd name="T19" fmla="*/ 20 h 20"/>
                <a:gd name="T20" fmla="*/ 15 w 19"/>
                <a:gd name="T21" fmla="*/ 20 h 20"/>
                <a:gd name="T22" fmla="*/ 15 w 19"/>
                <a:gd name="T23" fmla="*/ 16 h 20"/>
                <a:gd name="T24" fmla="*/ 19 w 19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5" y="20"/>
                  </a:lnTo>
                  <a:lnTo>
                    <a:pt x="15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1" name="Freeform 219"/>
            <p:cNvSpPr>
              <a:spLocks/>
            </p:cNvSpPr>
            <p:nvPr/>
          </p:nvSpPr>
          <p:spPr bwMode="auto">
            <a:xfrm>
              <a:off x="1980383" y="2483920"/>
              <a:ext cx="26530" cy="43166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1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1 h 15"/>
                <a:gd name="T14" fmla="*/ 15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2" name="Freeform 220"/>
            <p:cNvSpPr>
              <a:spLocks/>
            </p:cNvSpPr>
            <p:nvPr/>
          </p:nvSpPr>
          <p:spPr bwMode="auto">
            <a:xfrm>
              <a:off x="1980383" y="2460899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4 w 19"/>
                <a:gd name="T11" fmla="*/ 4 h 19"/>
                <a:gd name="T12" fmla="*/ 0 w 19"/>
                <a:gd name="T13" fmla="*/ 8 h 19"/>
                <a:gd name="T14" fmla="*/ 0 w 19"/>
                <a:gd name="T15" fmla="*/ 12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3" name="Freeform 221"/>
            <p:cNvSpPr>
              <a:spLocks/>
            </p:cNvSpPr>
            <p:nvPr/>
          </p:nvSpPr>
          <p:spPr bwMode="auto">
            <a:xfrm>
              <a:off x="1987458" y="2449388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0 w 19"/>
                <a:gd name="T11" fmla="*/ 8 h 19"/>
                <a:gd name="T12" fmla="*/ 3 w 19"/>
                <a:gd name="T13" fmla="*/ 12 h 19"/>
                <a:gd name="T14" fmla="*/ 3 w 19"/>
                <a:gd name="T15" fmla="*/ 16 h 19"/>
                <a:gd name="T16" fmla="*/ 7 w 19"/>
                <a:gd name="T17" fmla="*/ 16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6 h 19"/>
                <a:gd name="T24" fmla="*/ 19 w 19"/>
                <a:gd name="T25" fmla="*/ 16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4" name="Freeform 222"/>
            <p:cNvSpPr>
              <a:spLocks/>
            </p:cNvSpPr>
            <p:nvPr/>
          </p:nvSpPr>
          <p:spPr bwMode="auto">
            <a:xfrm>
              <a:off x="1992763" y="2417733"/>
              <a:ext cx="35373" cy="54677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7 h 19"/>
                <a:gd name="T4" fmla="*/ 16 w 20"/>
                <a:gd name="T5" fmla="*/ 4 h 19"/>
                <a:gd name="T6" fmla="*/ 12 w 20"/>
                <a:gd name="T7" fmla="*/ 4 h 19"/>
                <a:gd name="T8" fmla="*/ 12 w 20"/>
                <a:gd name="T9" fmla="*/ 0 h 19"/>
                <a:gd name="T10" fmla="*/ 8 w 20"/>
                <a:gd name="T11" fmla="*/ 0 h 19"/>
                <a:gd name="T12" fmla="*/ 4 w 20"/>
                <a:gd name="T13" fmla="*/ 4 h 19"/>
                <a:gd name="T14" fmla="*/ 0 w 20"/>
                <a:gd name="T15" fmla="*/ 4 h 19"/>
                <a:gd name="T16" fmla="*/ 0 w 20"/>
                <a:gd name="T17" fmla="*/ 15 h 19"/>
                <a:gd name="T18" fmla="*/ 4 w 20"/>
                <a:gd name="T19" fmla="*/ 19 h 19"/>
                <a:gd name="T20" fmla="*/ 12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7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5" name="Freeform 223"/>
            <p:cNvSpPr>
              <a:spLocks/>
            </p:cNvSpPr>
            <p:nvPr/>
          </p:nvSpPr>
          <p:spPr bwMode="auto">
            <a:xfrm>
              <a:off x="1999838" y="2406222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4 w 20"/>
                <a:gd name="T9" fmla="*/ 0 h 19"/>
                <a:gd name="T10" fmla="*/ 0 w 20"/>
                <a:gd name="T11" fmla="*/ 4 h 19"/>
                <a:gd name="T12" fmla="*/ 0 w 20"/>
                <a:gd name="T13" fmla="*/ 15 h 19"/>
                <a:gd name="T14" fmla="*/ 4 w 20"/>
                <a:gd name="T15" fmla="*/ 15 h 19"/>
                <a:gd name="T16" fmla="*/ 8 w 20"/>
                <a:gd name="T17" fmla="*/ 19 h 19"/>
                <a:gd name="T18" fmla="*/ 12 w 20"/>
                <a:gd name="T19" fmla="*/ 19 h 19"/>
                <a:gd name="T20" fmla="*/ 12 w 20"/>
                <a:gd name="T21" fmla="*/ 15 h 19"/>
                <a:gd name="T22" fmla="*/ 16 w 20"/>
                <a:gd name="T23" fmla="*/ 15 h 19"/>
                <a:gd name="T24" fmla="*/ 16 w 20"/>
                <a:gd name="T25" fmla="*/ 11 h 19"/>
                <a:gd name="T26" fmla="*/ 20 w 20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6" name="Freeform 224"/>
            <p:cNvSpPr>
              <a:spLocks/>
            </p:cNvSpPr>
            <p:nvPr/>
          </p:nvSpPr>
          <p:spPr bwMode="auto">
            <a:xfrm>
              <a:off x="2006912" y="2363058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6 w 19"/>
                <a:gd name="T3" fmla="*/ 7 h 19"/>
                <a:gd name="T4" fmla="*/ 16 w 19"/>
                <a:gd name="T5" fmla="*/ 3 h 19"/>
                <a:gd name="T6" fmla="*/ 12 w 19"/>
                <a:gd name="T7" fmla="*/ 0 h 19"/>
                <a:gd name="T8" fmla="*/ 4 w 19"/>
                <a:gd name="T9" fmla="*/ 0 h 19"/>
                <a:gd name="T10" fmla="*/ 0 w 19"/>
                <a:gd name="T11" fmla="*/ 3 h 19"/>
                <a:gd name="T12" fmla="*/ 0 w 19"/>
                <a:gd name="T13" fmla="*/ 15 h 19"/>
                <a:gd name="T14" fmla="*/ 4 w 19"/>
                <a:gd name="T15" fmla="*/ 15 h 19"/>
                <a:gd name="T16" fmla="*/ 8 w 19"/>
                <a:gd name="T17" fmla="*/ 19 h 19"/>
                <a:gd name="T18" fmla="*/ 12 w 19"/>
                <a:gd name="T19" fmla="*/ 19 h 19"/>
                <a:gd name="T20" fmla="*/ 12 w 19"/>
                <a:gd name="T21" fmla="*/ 15 h 19"/>
                <a:gd name="T22" fmla="*/ 16 w 19"/>
                <a:gd name="T23" fmla="*/ 15 h 19"/>
                <a:gd name="T24" fmla="*/ 16 w 19"/>
                <a:gd name="T25" fmla="*/ 11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6" y="7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7" name="Freeform 225"/>
            <p:cNvSpPr>
              <a:spLocks/>
            </p:cNvSpPr>
            <p:nvPr/>
          </p:nvSpPr>
          <p:spPr bwMode="auto">
            <a:xfrm>
              <a:off x="2006912" y="2351547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4 h 15"/>
                <a:gd name="T4" fmla="*/ 16 w 19"/>
                <a:gd name="T5" fmla="*/ 4 h 15"/>
                <a:gd name="T6" fmla="*/ 16 w 19"/>
                <a:gd name="T7" fmla="*/ 0 h 15"/>
                <a:gd name="T8" fmla="*/ 4 w 19"/>
                <a:gd name="T9" fmla="*/ 0 h 15"/>
                <a:gd name="T10" fmla="*/ 4 w 19"/>
                <a:gd name="T11" fmla="*/ 4 h 15"/>
                <a:gd name="T12" fmla="*/ 0 w 19"/>
                <a:gd name="T13" fmla="*/ 4 h 15"/>
                <a:gd name="T14" fmla="*/ 0 w 19"/>
                <a:gd name="T15" fmla="*/ 11 h 15"/>
                <a:gd name="T16" fmla="*/ 4 w 19"/>
                <a:gd name="T17" fmla="*/ 15 h 15"/>
                <a:gd name="T18" fmla="*/ 16 w 19"/>
                <a:gd name="T19" fmla="*/ 15 h 15"/>
                <a:gd name="T20" fmla="*/ 19 w 19"/>
                <a:gd name="T21" fmla="*/ 11 h 15"/>
                <a:gd name="T22" fmla="*/ 19 w 19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8" name="Freeform 226"/>
            <p:cNvSpPr>
              <a:spLocks/>
            </p:cNvSpPr>
            <p:nvPr/>
          </p:nvSpPr>
          <p:spPr bwMode="auto">
            <a:xfrm>
              <a:off x="2021062" y="2328525"/>
              <a:ext cx="26530" cy="54677"/>
            </a:xfrm>
            <a:custGeom>
              <a:avLst/>
              <a:gdLst>
                <a:gd name="T0" fmla="*/ 15 w 15"/>
                <a:gd name="T1" fmla="*/ 12 h 19"/>
                <a:gd name="T2" fmla="*/ 15 w 15"/>
                <a:gd name="T3" fmla="*/ 4 h 19"/>
                <a:gd name="T4" fmla="*/ 11 w 15"/>
                <a:gd name="T5" fmla="*/ 4 h 19"/>
                <a:gd name="T6" fmla="*/ 8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5 h 19"/>
                <a:gd name="T14" fmla="*/ 4 w 15"/>
                <a:gd name="T15" fmla="*/ 19 h 19"/>
                <a:gd name="T16" fmla="*/ 11 w 15"/>
                <a:gd name="T17" fmla="*/ 19 h 19"/>
                <a:gd name="T18" fmla="*/ 15 w 15"/>
                <a:gd name="T19" fmla="*/ 15 h 19"/>
                <a:gd name="T20" fmla="*/ 15 w 15"/>
                <a:gd name="T2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2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9" name="Freeform 227"/>
            <p:cNvSpPr>
              <a:spLocks/>
            </p:cNvSpPr>
            <p:nvPr/>
          </p:nvSpPr>
          <p:spPr bwMode="auto">
            <a:xfrm>
              <a:off x="2028136" y="2305504"/>
              <a:ext cx="26530" cy="46043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4 h 16"/>
                <a:gd name="T4" fmla="*/ 11 w 15"/>
                <a:gd name="T5" fmla="*/ 0 h 16"/>
                <a:gd name="T6" fmla="*/ 4 w 15"/>
                <a:gd name="T7" fmla="*/ 0 h 16"/>
                <a:gd name="T8" fmla="*/ 0 w 15"/>
                <a:gd name="T9" fmla="*/ 4 h 16"/>
                <a:gd name="T10" fmla="*/ 0 w 15"/>
                <a:gd name="T11" fmla="*/ 16 h 16"/>
                <a:gd name="T12" fmla="*/ 15 w 15"/>
                <a:gd name="T13" fmla="*/ 16 h 16"/>
                <a:gd name="T14" fmla="*/ 15 w 15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0" name="Freeform 228"/>
            <p:cNvSpPr>
              <a:spLocks/>
            </p:cNvSpPr>
            <p:nvPr/>
          </p:nvSpPr>
          <p:spPr bwMode="auto">
            <a:xfrm>
              <a:off x="2028136" y="2285359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7 w 19"/>
                <a:gd name="T11" fmla="*/ 4 h 19"/>
                <a:gd name="T12" fmla="*/ 4 w 19"/>
                <a:gd name="T13" fmla="*/ 4 h 19"/>
                <a:gd name="T14" fmla="*/ 4 w 19"/>
                <a:gd name="T15" fmla="*/ 7 h 19"/>
                <a:gd name="T16" fmla="*/ 0 w 19"/>
                <a:gd name="T17" fmla="*/ 11 h 19"/>
                <a:gd name="T18" fmla="*/ 4 w 19"/>
                <a:gd name="T19" fmla="*/ 15 h 19"/>
                <a:gd name="T20" fmla="*/ 7 w 19"/>
                <a:gd name="T21" fmla="*/ 19 h 19"/>
                <a:gd name="T22" fmla="*/ 15 w 19"/>
                <a:gd name="T23" fmla="*/ 19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1" name="Freeform 229"/>
            <p:cNvSpPr>
              <a:spLocks/>
            </p:cNvSpPr>
            <p:nvPr/>
          </p:nvSpPr>
          <p:spPr bwMode="auto">
            <a:xfrm>
              <a:off x="2035211" y="2273849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5 w 19"/>
                <a:gd name="T3" fmla="*/ 4 h 19"/>
                <a:gd name="T4" fmla="*/ 11 w 19"/>
                <a:gd name="T5" fmla="*/ 0 h 19"/>
                <a:gd name="T6" fmla="*/ 3 w 19"/>
                <a:gd name="T7" fmla="*/ 0 h 19"/>
                <a:gd name="T8" fmla="*/ 0 w 19"/>
                <a:gd name="T9" fmla="*/ 4 h 19"/>
                <a:gd name="T10" fmla="*/ 0 w 19"/>
                <a:gd name="T11" fmla="*/ 15 h 19"/>
                <a:gd name="T12" fmla="*/ 3 w 19"/>
                <a:gd name="T13" fmla="*/ 19 h 19"/>
                <a:gd name="T14" fmla="*/ 11 w 19"/>
                <a:gd name="T15" fmla="*/ 19 h 19"/>
                <a:gd name="T16" fmla="*/ 15 w 19"/>
                <a:gd name="T17" fmla="*/ 15 h 19"/>
                <a:gd name="T18" fmla="*/ 19 w 19"/>
                <a:gd name="T19" fmla="*/ 11 h 19"/>
                <a:gd name="T20" fmla="*/ 19 w 19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2" name="Freeform 230"/>
            <p:cNvSpPr>
              <a:spLocks/>
            </p:cNvSpPr>
            <p:nvPr/>
          </p:nvSpPr>
          <p:spPr bwMode="auto">
            <a:xfrm>
              <a:off x="2040517" y="2262338"/>
              <a:ext cx="35373" cy="43166"/>
            </a:xfrm>
            <a:custGeom>
              <a:avLst/>
              <a:gdLst>
                <a:gd name="T0" fmla="*/ 20 w 20"/>
                <a:gd name="T1" fmla="*/ 8 h 15"/>
                <a:gd name="T2" fmla="*/ 16 w 20"/>
                <a:gd name="T3" fmla="*/ 4 h 15"/>
                <a:gd name="T4" fmla="*/ 12 w 20"/>
                <a:gd name="T5" fmla="*/ 0 h 15"/>
                <a:gd name="T6" fmla="*/ 4 w 20"/>
                <a:gd name="T7" fmla="*/ 0 h 15"/>
                <a:gd name="T8" fmla="*/ 0 w 20"/>
                <a:gd name="T9" fmla="*/ 4 h 15"/>
                <a:gd name="T10" fmla="*/ 0 w 20"/>
                <a:gd name="T11" fmla="*/ 15 h 15"/>
                <a:gd name="T12" fmla="*/ 16 w 20"/>
                <a:gd name="T13" fmla="*/ 15 h 15"/>
                <a:gd name="T14" fmla="*/ 16 w 20"/>
                <a:gd name="T15" fmla="*/ 12 h 15"/>
                <a:gd name="T16" fmla="*/ 20 w 20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20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3" name="Freeform 231"/>
            <p:cNvSpPr>
              <a:spLocks/>
            </p:cNvSpPr>
            <p:nvPr/>
          </p:nvSpPr>
          <p:spPr bwMode="auto">
            <a:xfrm>
              <a:off x="2040517" y="2239317"/>
              <a:ext cx="35373" cy="57554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4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4 w 20"/>
                <a:gd name="T11" fmla="*/ 4 h 20"/>
                <a:gd name="T12" fmla="*/ 0 w 20"/>
                <a:gd name="T13" fmla="*/ 8 h 20"/>
                <a:gd name="T14" fmla="*/ 0 w 20"/>
                <a:gd name="T15" fmla="*/ 16 h 20"/>
                <a:gd name="T16" fmla="*/ 4 w 20"/>
                <a:gd name="T17" fmla="*/ 16 h 20"/>
                <a:gd name="T18" fmla="*/ 4 w 20"/>
                <a:gd name="T19" fmla="*/ 20 h 20"/>
                <a:gd name="T20" fmla="*/ 16 w 20"/>
                <a:gd name="T21" fmla="*/ 20 h 20"/>
                <a:gd name="T22" fmla="*/ 20 w 20"/>
                <a:gd name="T23" fmla="*/ 16 h 20"/>
                <a:gd name="T24" fmla="*/ 20 w 20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4" name="Freeform 232"/>
            <p:cNvSpPr>
              <a:spLocks/>
            </p:cNvSpPr>
            <p:nvPr/>
          </p:nvSpPr>
          <p:spPr bwMode="auto">
            <a:xfrm>
              <a:off x="2054666" y="2227806"/>
              <a:ext cx="26530" cy="57554"/>
            </a:xfrm>
            <a:custGeom>
              <a:avLst/>
              <a:gdLst>
                <a:gd name="T0" fmla="*/ 15 w 15"/>
                <a:gd name="T1" fmla="*/ 8 h 20"/>
                <a:gd name="T2" fmla="*/ 15 w 15"/>
                <a:gd name="T3" fmla="*/ 4 h 20"/>
                <a:gd name="T4" fmla="*/ 12 w 15"/>
                <a:gd name="T5" fmla="*/ 0 h 20"/>
                <a:gd name="T6" fmla="*/ 4 w 15"/>
                <a:gd name="T7" fmla="*/ 0 h 20"/>
                <a:gd name="T8" fmla="*/ 0 w 15"/>
                <a:gd name="T9" fmla="*/ 4 h 20"/>
                <a:gd name="T10" fmla="*/ 0 w 15"/>
                <a:gd name="T11" fmla="*/ 16 h 20"/>
                <a:gd name="T12" fmla="*/ 4 w 15"/>
                <a:gd name="T13" fmla="*/ 20 h 20"/>
                <a:gd name="T14" fmla="*/ 12 w 15"/>
                <a:gd name="T15" fmla="*/ 20 h 20"/>
                <a:gd name="T16" fmla="*/ 15 w 15"/>
                <a:gd name="T17" fmla="*/ 16 h 20"/>
                <a:gd name="T18" fmla="*/ 15 w 15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15" y="8"/>
                  </a:moveTo>
                  <a:lnTo>
                    <a:pt x="15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5" name="Freeform 233"/>
            <p:cNvSpPr>
              <a:spLocks/>
            </p:cNvSpPr>
            <p:nvPr/>
          </p:nvSpPr>
          <p:spPr bwMode="auto">
            <a:xfrm>
              <a:off x="2061741" y="2219174"/>
              <a:ext cx="26530" cy="43166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3 h 15"/>
                <a:gd name="T4" fmla="*/ 11 w 15"/>
                <a:gd name="T5" fmla="*/ 0 h 15"/>
                <a:gd name="T6" fmla="*/ 4 w 15"/>
                <a:gd name="T7" fmla="*/ 0 h 15"/>
                <a:gd name="T8" fmla="*/ 0 w 15"/>
                <a:gd name="T9" fmla="*/ 3 h 15"/>
                <a:gd name="T10" fmla="*/ 0 w 15"/>
                <a:gd name="T11" fmla="*/ 15 h 15"/>
                <a:gd name="T12" fmla="*/ 15 w 15"/>
                <a:gd name="T13" fmla="*/ 15 h 15"/>
                <a:gd name="T14" fmla="*/ 15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6" name="Freeform 234"/>
            <p:cNvSpPr>
              <a:spLocks/>
            </p:cNvSpPr>
            <p:nvPr/>
          </p:nvSpPr>
          <p:spPr bwMode="auto">
            <a:xfrm>
              <a:off x="2075890" y="2196152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3 w 19"/>
                <a:gd name="T11" fmla="*/ 4 h 19"/>
                <a:gd name="T12" fmla="*/ 0 w 19"/>
                <a:gd name="T13" fmla="*/ 4 h 19"/>
                <a:gd name="T14" fmla="*/ 0 w 19"/>
                <a:gd name="T15" fmla="*/ 15 h 19"/>
                <a:gd name="T16" fmla="*/ 3 w 19"/>
                <a:gd name="T17" fmla="*/ 19 h 19"/>
                <a:gd name="T18" fmla="*/ 15 w 19"/>
                <a:gd name="T19" fmla="*/ 19 h 19"/>
                <a:gd name="T20" fmla="*/ 15 w 19"/>
                <a:gd name="T21" fmla="*/ 15 h 19"/>
                <a:gd name="T22" fmla="*/ 19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7" name="Freeform 235"/>
            <p:cNvSpPr>
              <a:spLocks/>
            </p:cNvSpPr>
            <p:nvPr/>
          </p:nvSpPr>
          <p:spPr bwMode="auto">
            <a:xfrm>
              <a:off x="2088270" y="2173131"/>
              <a:ext cx="35373" cy="54677"/>
            </a:xfrm>
            <a:custGeom>
              <a:avLst/>
              <a:gdLst>
                <a:gd name="T0" fmla="*/ 20 w 20"/>
                <a:gd name="T1" fmla="*/ 8 h 19"/>
                <a:gd name="T2" fmla="*/ 16 w 20"/>
                <a:gd name="T3" fmla="*/ 4 h 19"/>
                <a:gd name="T4" fmla="*/ 12 w 20"/>
                <a:gd name="T5" fmla="*/ 0 h 19"/>
                <a:gd name="T6" fmla="*/ 4 w 20"/>
                <a:gd name="T7" fmla="*/ 0 h 19"/>
                <a:gd name="T8" fmla="*/ 0 w 20"/>
                <a:gd name="T9" fmla="*/ 4 h 19"/>
                <a:gd name="T10" fmla="*/ 0 w 20"/>
                <a:gd name="T11" fmla="*/ 16 h 19"/>
                <a:gd name="T12" fmla="*/ 4 w 20"/>
                <a:gd name="T13" fmla="*/ 16 h 19"/>
                <a:gd name="T14" fmla="*/ 8 w 20"/>
                <a:gd name="T15" fmla="*/ 19 h 19"/>
                <a:gd name="T16" fmla="*/ 12 w 20"/>
                <a:gd name="T17" fmla="*/ 19 h 19"/>
                <a:gd name="T18" fmla="*/ 12 w 20"/>
                <a:gd name="T19" fmla="*/ 16 h 19"/>
                <a:gd name="T20" fmla="*/ 16 w 20"/>
                <a:gd name="T21" fmla="*/ 16 h 19"/>
                <a:gd name="T22" fmla="*/ 16 w 20"/>
                <a:gd name="T23" fmla="*/ 12 h 19"/>
                <a:gd name="T24" fmla="*/ 20 w 20"/>
                <a:gd name="T2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8" name="Freeform 236"/>
            <p:cNvSpPr>
              <a:spLocks/>
            </p:cNvSpPr>
            <p:nvPr/>
          </p:nvSpPr>
          <p:spPr bwMode="auto">
            <a:xfrm>
              <a:off x="2095345" y="2141476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6 w 19"/>
                <a:gd name="T5" fmla="*/ 4 h 19"/>
                <a:gd name="T6" fmla="*/ 16 w 19"/>
                <a:gd name="T7" fmla="*/ 0 h 19"/>
                <a:gd name="T8" fmla="*/ 4 w 19"/>
                <a:gd name="T9" fmla="*/ 0 h 19"/>
                <a:gd name="T10" fmla="*/ 4 w 19"/>
                <a:gd name="T11" fmla="*/ 4 h 19"/>
                <a:gd name="T12" fmla="*/ 0 w 19"/>
                <a:gd name="T13" fmla="*/ 7 h 19"/>
                <a:gd name="T14" fmla="*/ 0 w 19"/>
                <a:gd name="T15" fmla="*/ 11 h 19"/>
                <a:gd name="T16" fmla="*/ 4 w 19"/>
                <a:gd name="T17" fmla="*/ 15 h 19"/>
                <a:gd name="T18" fmla="*/ 4 w 19"/>
                <a:gd name="T19" fmla="*/ 19 h 19"/>
                <a:gd name="T20" fmla="*/ 16 w 19"/>
                <a:gd name="T21" fmla="*/ 19 h 19"/>
                <a:gd name="T22" fmla="*/ 16 w 19"/>
                <a:gd name="T23" fmla="*/ 15 h 19"/>
                <a:gd name="T24" fmla="*/ 19 w 19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9" name="Freeform 237"/>
            <p:cNvSpPr>
              <a:spLocks/>
            </p:cNvSpPr>
            <p:nvPr/>
          </p:nvSpPr>
          <p:spPr bwMode="auto">
            <a:xfrm>
              <a:off x="2109494" y="2118454"/>
              <a:ext cx="26530" cy="43166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2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2 h 15"/>
                <a:gd name="T14" fmla="*/ 15 w 15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0" name="Freeform 238"/>
            <p:cNvSpPr>
              <a:spLocks/>
            </p:cNvSpPr>
            <p:nvPr/>
          </p:nvSpPr>
          <p:spPr bwMode="auto">
            <a:xfrm>
              <a:off x="2116568" y="2075290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9 w 19"/>
                <a:gd name="T3" fmla="*/ 0 h 15"/>
                <a:gd name="T4" fmla="*/ 4 w 19"/>
                <a:gd name="T5" fmla="*/ 0 h 15"/>
                <a:gd name="T6" fmla="*/ 4 w 19"/>
                <a:gd name="T7" fmla="*/ 4 h 15"/>
                <a:gd name="T8" fmla="*/ 0 w 19"/>
                <a:gd name="T9" fmla="*/ 7 h 15"/>
                <a:gd name="T10" fmla="*/ 4 w 19"/>
                <a:gd name="T11" fmla="*/ 11 h 15"/>
                <a:gd name="T12" fmla="*/ 7 w 19"/>
                <a:gd name="T13" fmla="*/ 15 h 15"/>
                <a:gd name="T14" fmla="*/ 15 w 19"/>
                <a:gd name="T15" fmla="*/ 15 h 15"/>
                <a:gd name="T16" fmla="*/ 19 w 19"/>
                <a:gd name="T17" fmla="*/ 11 h 15"/>
                <a:gd name="T18" fmla="*/ 19 w 19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7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1" name="Freeform 239"/>
            <p:cNvSpPr>
              <a:spLocks/>
            </p:cNvSpPr>
            <p:nvPr/>
          </p:nvSpPr>
          <p:spPr bwMode="auto">
            <a:xfrm>
              <a:off x="2123643" y="2052268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4 h 19"/>
                <a:gd name="T8" fmla="*/ 11 w 19"/>
                <a:gd name="T9" fmla="*/ 0 h 19"/>
                <a:gd name="T10" fmla="*/ 7 w 19"/>
                <a:gd name="T11" fmla="*/ 0 h 19"/>
                <a:gd name="T12" fmla="*/ 3 w 19"/>
                <a:gd name="T13" fmla="*/ 4 h 19"/>
                <a:gd name="T14" fmla="*/ 0 w 19"/>
                <a:gd name="T15" fmla="*/ 4 h 19"/>
                <a:gd name="T16" fmla="*/ 0 w 19"/>
                <a:gd name="T17" fmla="*/ 15 h 19"/>
                <a:gd name="T18" fmla="*/ 3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2" name="Freeform 240"/>
            <p:cNvSpPr>
              <a:spLocks/>
            </p:cNvSpPr>
            <p:nvPr/>
          </p:nvSpPr>
          <p:spPr bwMode="auto">
            <a:xfrm>
              <a:off x="2123643" y="2040758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7 w 19"/>
                <a:gd name="T7" fmla="*/ 0 h 19"/>
                <a:gd name="T8" fmla="*/ 3 w 19"/>
                <a:gd name="T9" fmla="*/ 4 h 19"/>
                <a:gd name="T10" fmla="*/ 0 w 19"/>
                <a:gd name="T11" fmla="*/ 4 h 19"/>
                <a:gd name="T12" fmla="*/ 0 w 19"/>
                <a:gd name="T13" fmla="*/ 12 h 19"/>
                <a:gd name="T14" fmla="*/ 3 w 19"/>
                <a:gd name="T15" fmla="*/ 16 h 19"/>
                <a:gd name="T16" fmla="*/ 7 w 19"/>
                <a:gd name="T17" fmla="*/ 16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6 h 19"/>
                <a:gd name="T24" fmla="*/ 19 w 19"/>
                <a:gd name="T25" fmla="*/ 16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3" name="Freeform 241"/>
            <p:cNvSpPr>
              <a:spLocks/>
            </p:cNvSpPr>
            <p:nvPr/>
          </p:nvSpPr>
          <p:spPr bwMode="auto">
            <a:xfrm>
              <a:off x="2136024" y="2029247"/>
              <a:ext cx="35373" cy="46043"/>
            </a:xfrm>
            <a:custGeom>
              <a:avLst/>
              <a:gdLst>
                <a:gd name="T0" fmla="*/ 20 w 20"/>
                <a:gd name="T1" fmla="*/ 8 h 16"/>
                <a:gd name="T2" fmla="*/ 16 w 20"/>
                <a:gd name="T3" fmla="*/ 4 h 16"/>
                <a:gd name="T4" fmla="*/ 16 w 20"/>
                <a:gd name="T5" fmla="*/ 0 h 16"/>
                <a:gd name="T6" fmla="*/ 0 w 20"/>
                <a:gd name="T7" fmla="*/ 0 h 16"/>
                <a:gd name="T8" fmla="*/ 0 w 20"/>
                <a:gd name="T9" fmla="*/ 12 h 16"/>
                <a:gd name="T10" fmla="*/ 4 w 20"/>
                <a:gd name="T11" fmla="*/ 16 h 16"/>
                <a:gd name="T12" fmla="*/ 12 w 20"/>
                <a:gd name="T13" fmla="*/ 16 h 16"/>
                <a:gd name="T14" fmla="*/ 16 w 20"/>
                <a:gd name="T15" fmla="*/ 12 h 16"/>
                <a:gd name="T16" fmla="*/ 20 w 20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20" y="8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4" name="Freeform 242"/>
            <p:cNvSpPr>
              <a:spLocks/>
            </p:cNvSpPr>
            <p:nvPr/>
          </p:nvSpPr>
          <p:spPr bwMode="auto">
            <a:xfrm>
              <a:off x="2136024" y="2009102"/>
              <a:ext cx="35373" cy="54677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7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7 h 19"/>
                <a:gd name="T14" fmla="*/ 0 w 20"/>
                <a:gd name="T15" fmla="*/ 11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5" name="Freeform 243"/>
            <p:cNvSpPr>
              <a:spLocks/>
            </p:cNvSpPr>
            <p:nvPr/>
          </p:nvSpPr>
          <p:spPr bwMode="auto">
            <a:xfrm>
              <a:off x="2150173" y="1997592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8 h 19"/>
                <a:gd name="T12" fmla="*/ 4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6" name="Freeform 244"/>
            <p:cNvSpPr>
              <a:spLocks/>
            </p:cNvSpPr>
            <p:nvPr/>
          </p:nvSpPr>
          <p:spPr bwMode="auto">
            <a:xfrm>
              <a:off x="2157248" y="1986081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0 h 15"/>
                <a:gd name="T6" fmla="*/ 4 w 19"/>
                <a:gd name="T7" fmla="*/ 0 h 15"/>
                <a:gd name="T8" fmla="*/ 0 w 19"/>
                <a:gd name="T9" fmla="*/ 4 h 15"/>
                <a:gd name="T10" fmla="*/ 0 w 19"/>
                <a:gd name="T11" fmla="*/ 12 h 15"/>
                <a:gd name="T12" fmla="*/ 4 w 19"/>
                <a:gd name="T13" fmla="*/ 15 h 15"/>
                <a:gd name="T14" fmla="*/ 15 w 19"/>
                <a:gd name="T15" fmla="*/ 15 h 15"/>
                <a:gd name="T16" fmla="*/ 19 w 19"/>
                <a:gd name="T17" fmla="*/ 12 h 15"/>
                <a:gd name="T18" fmla="*/ 19 w 19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7" name="Freeform 245"/>
            <p:cNvSpPr>
              <a:spLocks/>
            </p:cNvSpPr>
            <p:nvPr/>
          </p:nvSpPr>
          <p:spPr bwMode="auto">
            <a:xfrm>
              <a:off x="2164322" y="1954427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3 h 19"/>
                <a:gd name="T4" fmla="*/ 15 w 19"/>
                <a:gd name="T5" fmla="*/ 3 h 19"/>
                <a:gd name="T6" fmla="*/ 11 w 19"/>
                <a:gd name="T7" fmla="*/ 0 h 19"/>
                <a:gd name="T8" fmla="*/ 4 w 19"/>
                <a:gd name="T9" fmla="*/ 0 h 19"/>
                <a:gd name="T10" fmla="*/ 0 w 19"/>
                <a:gd name="T11" fmla="*/ 3 h 19"/>
                <a:gd name="T12" fmla="*/ 0 w 19"/>
                <a:gd name="T13" fmla="*/ 15 h 19"/>
                <a:gd name="T14" fmla="*/ 4 w 19"/>
                <a:gd name="T15" fmla="*/ 15 h 19"/>
                <a:gd name="T16" fmla="*/ 7 w 19"/>
                <a:gd name="T17" fmla="*/ 19 h 19"/>
                <a:gd name="T18" fmla="*/ 11 w 19"/>
                <a:gd name="T19" fmla="*/ 19 h 19"/>
                <a:gd name="T20" fmla="*/ 11 w 19"/>
                <a:gd name="T21" fmla="*/ 15 h 19"/>
                <a:gd name="T22" fmla="*/ 15 w 19"/>
                <a:gd name="T23" fmla="*/ 15 h 19"/>
                <a:gd name="T24" fmla="*/ 19 w 19"/>
                <a:gd name="T25" fmla="*/ 11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3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8" name="Freeform 246"/>
            <p:cNvSpPr>
              <a:spLocks/>
            </p:cNvSpPr>
            <p:nvPr/>
          </p:nvSpPr>
          <p:spPr bwMode="auto">
            <a:xfrm>
              <a:off x="2171397" y="1942917"/>
              <a:ext cx="33605" cy="43166"/>
            </a:xfrm>
            <a:custGeom>
              <a:avLst/>
              <a:gdLst>
                <a:gd name="T0" fmla="*/ 19 w 19"/>
                <a:gd name="T1" fmla="*/ 7 h 15"/>
                <a:gd name="T2" fmla="*/ 15 w 19"/>
                <a:gd name="T3" fmla="*/ 4 h 15"/>
                <a:gd name="T4" fmla="*/ 15 w 19"/>
                <a:gd name="T5" fmla="*/ 0 h 15"/>
                <a:gd name="T6" fmla="*/ 0 w 19"/>
                <a:gd name="T7" fmla="*/ 0 h 15"/>
                <a:gd name="T8" fmla="*/ 0 w 19"/>
                <a:gd name="T9" fmla="*/ 15 h 15"/>
                <a:gd name="T10" fmla="*/ 15 w 19"/>
                <a:gd name="T11" fmla="*/ 15 h 15"/>
                <a:gd name="T12" fmla="*/ 15 w 19"/>
                <a:gd name="T13" fmla="*/ 11 h 15"/>
                <a:gd name="T14" fmla="*/ 19 w 19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9" name="Freeform 247"/>
            <p:cNvSpPr>
              <a:spLocks/>
            </p:cNvSpPr>
            <p:nvPr/>
          </p:nvSpPr>
          <p:spPr bwMode="auto">
            <a:xfrm>
              <a:off x="2171397" y="1919895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3 w 19"/>
                <a:gd name="T11" fmla="*/ 4 h 19"/>
                <a:gd name="T12" fmla="*/ 0 w 19"/>
                <a:gd name="T13" fmla="*/ 8 h 19"/>
                <a:gd name="T14" fmla="*/ 0 w 19"/>
                <a:gd name="T15" fmla="*/ 12 h 19"/>
                <a:gd name="T16" fmla="*/ 3 w 19"/>
                <a:gd name="T17" fmla="*/ 15 h 19"/>
                <a:gd name="T18" fmla="*/ 3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0" name="Freeform 248"/>
            <p:cNvSpPr>
              <a:spLocks/>
            </p:cNvSpPr>
            <p:nvPr/>
          </p:nvSpPr>
          <p:spPr bwMode="auto">
            <a:xfrm>
              <a:off x="2183777" y="1908385"/>
              <a:ext cx="28298" cy="54677"/>
            </a:xfrm>
            <a:custGeom>
              <a:avLst/>
              <a:gdLst>
                <a:gd name="T0" fmla="*/ 16 w 16"/>
                <a:gd name="T1" fmla="*/ 8 h 19"/>
                <a:gd name="T2" fmla="*/ 16 w 16"/>
                <a:gd name="T3" fmla="*/ 4 h 19"/>
                <a:gd name="T4" fmla="*/ 12 w 16"/>
                <a:gd name="T5" fmla="*/ 0 h 19"/>
                <a:gd name="T6" fmla="*/ 4 w 16"/>
                <a:gd name="T7" fmla="*/ 0 h 19"/>
                <a:gd name="T8" fmla="*/ 0 w 16"/>
                <a:gd name="T9" fmla="*/ 4 h 19"/>
                <a:gd name="T10" fmla="*/ 0 w 16"/>
                <a:gd name="T11" fmla="*/ 16 h 19"/>
                <a:gd name="T12" fmla="*/ 4 w 16"/>
                <a:gd name="T13" fmla="*/ 16 h 19"/>
                <a:gd name="T14" fmla="*/ 8 w 16"/>
                <a:gd name="T15" fmla="*/ 19 h 19"/>
                <a:gd name="T16" fmla="*/ 12 w 16"/>
                <a:gd name="T17" fmla="*/ 16 h 19"/>
                <a:gd name="T18" fmla="*/ 16 w 16"/>
                <a:gd name="T19" fmla="*/ 16 h 19"/>
                <a:gd name="T20" fmla="*/ 16 w 16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1" name="Freeform 249"/>
            <p:cNvSpPr>
              <a:spLocks/>
            </p:cNvSpPr>
            <p:nvPr/>
          </p:nvSpPr>
          <p:spPr bwMode="auto">
            <a:xfrm>
              <a:off x="2190852" y="1896874"/>
              <a:ext cx="28298" cy="46043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0 w 16"/>
                <a:gd name="T5" fmla="*/ 0 h 16"/>
                <a:gd name="T6" fmla="*/ 0 w 16"/>
                <a:gd name="T7" fmla="*/ 16 h 16"/>
                <a:gd name="T8" fmla="*/ 16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2" name="Freeform 250"/>
            <p:cNvSpPr>
              <a:spLocks/>
            </p:cNvSpPr>
            <p:nvPr/>
          </p:nvSpPr>
          <p:spPr bwMode="auto">
            <a:xfrm>
              <a:off x="2197926" y="1876729"/>
              <a:ext cx="26530" cy="54677"/>
            </a:xfrm>
            <a:custGeom>
              <a:avLst/>
              <a:gdLst>
                <a:gd name="T0" fmla="*/ 15 w 15"/>
                <a:gd name="T1" fmla="*/ 11 h 19"/>
                <a:gd name="T2" fmla="*/ 15 w 15"/>
                <a:gd name="T3" fmla="*/ 3 h 19"/>
                <a:gd name="T4" fmla="*/ 12 w 15"/>
                <a:gd name="T5" fmla="*/ 3 h 19"/>
                <a:gd name="T6" fmla="*/ 8 w 15"/>
                <a:gd name="T7" fmla="*/ 0 h 19"/>
                <a:gd name="T8" fmla="*/ 4 w 15"/>
                <a:gd name="T9" fmla="*/ 0 h 19"/>
                <a:gd name="T10" fmla="*/ 4 w 15"/>
                <a:gd name="T11" fmla="*/ 3 h 19"/>
                <a:gd name="T12" fmla="*/ 0 w 15"/>
                <a:gd name="T13" fmla="*/ 3 h 19"/>
                <a:gd name="T14" fmla="*/ 0 w 15"/>
                <a:gd name="T15" fmla="*/ 15 h 19"/>
                <a:gd name="T16" fmla="*/ 4 w 15"/>
                <a:gd name="T17" fmla="*/ 19 h 19"/>
                <a:gd name="T18" fmla="*/ 12 w 15"/>
                <a:gd name="T19" fmla="*/ 19 h 19"/>
                <a:gd name="T20" fmla="*/ 15 w 15"/>
                <a:gd name="T21" fmla="*/ 15 h 19"/>
                <a:gd name="T22" fmla="*/ 15 w 15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9">
                  <a:moveTo>
                    <a:pt x="15" y="11"/>
                  </a:move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3" name="Freeform 251"/>
            <p:cNvSpPr>
              <a:spLocks/>
            </p:cNvSpPr>
            <p:nvPr/>
          </p:nvSpPr>
          <p:spPr bwMode="auto">
            <a:xfrm>
              <a:off x="2197926" y="1865218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4 h 19"/>
                <a:gd name="T4" fmla="*/ 15 w 19"/>
                <a:gd name="T5" fmla="*/ 0 h 19"/>
                <a:gd name="T6" fmla="*/ 4 w 19"/>
                <a:gd name="T7" fmla="*/ 0 h 19"/>
                <a:gd name="T8" fmla="*/ 4 w 19"/>
                <a:gd name="T9" fmla="*/ 4 h 19"/>
                <a:gd name="T10" fmla="*/ 0 w 19"/>
                <a:gd name="T11" fmla="*/ 7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9 h 19"/>
                <a:gd name="T18" fmla="*/ 12 w 19"/>
                <a:gd name="T19" fmla="*/ 19 h 19"/>
                <a:gd name="T20" fmla="*/ 15 w 19"/>
                <a:gd name="T21" fmla="*/ 15 h 19"/>
                <a:gd name="T22" fmla="*/ 19 w 19"/>
                <a:gd name="T23" fmla="*/ 11 h 19"/>
                <a:gd name="T24" fmla="*/ 19 w 19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4" name="Freeform 252"/>
            <p:cNvSpPr>
              <a:spLocks/>
            </p:cNvSpPr>
            <p:nvPr/>
          </p:nvSpPr>
          <p:spPr bwMode="auto">
            <a:xfrm>
              <a:off x="2205001" y="1853708"/>
              <a:ext cx="33605" cy="43166"/>
            </a:xfrm>
            <a:custGeom>
              <a:avLst/>
              <a:gdLst>
                <a:gd name="T0" fmla="*/ 19 w 19"/>
                <a:gd name="T1" fmla="*/ 8 h 15"/>
                <a:gd name="T2" fmla="*/ 19 w 19"/>
                <a:gd name="T3" fmla="*/ 4 h 15"/>
                <a:gd name="T4" fmla="*/ 15 w 19"/>
                <a:gd name="T5" fmla="*/ 4 h 15"/>
                <a:gd name="T6" fmla="*/ 11 w 19"/>
                <a:gd name="T7" fmla="*/ 0 h 15"/>
                <a:gd name="T8" fmla="*/ 4 w 19"/>
                <a:gd name="T9" fmla="*/ 0 h 15"/>
                <a:gd name="T10" fmla="*/ 0 w 19"/>
                <a:gd name="T11" fmla="*/ 4 h 15"/>
                <a:gd name="T12" fmla="*/ 0 w 19"/>
                <a:gd name="T13" fmla="*/ 15 h 15"/>
                <a:gd name="T14" fmla="*/ 15 w 19"/>
                <a:gd name="T15" fmla="*/ 15 h 15"/>
                <a:gd name="T16" fmla="*/ 19 w 19"/>
                <a:gd name="T17" fmla="*/ 11 h 15"/>
                <a:gd name="T18" fmla="*/ 19 w 19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5" name="Freeform 253"/>
            <p:cNvSpPr>
              <a:spLocks/>
            </p:cNvSpPr>
            <p:nvPr/>
          </p:nvSpPr>
          <p:spPr bwMode="auto">
            <a:xfrm>
              <a:off x="2219150" y="1830686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5 w 19"/>
                <a:gd name="T5" fmla="*/ 4 h 19"/>
                <a:gd name="T6" fmla="*/ 11 w 19"/>
                <a:gd name="T7" fmla="*/ 0 h 19"/>
                <a:gd name="T8" fmla="*/ 7 w 19"/>
                <a:gd name="T9" fmla="*/ 0 h 19"/>
                <a:gd name="T10" fmla="*/ 3 w 19"/>
                <a:gd name="T11" fmla="*/ 4 h 19"/>
                <a:gd name="T12" fmla="*/ 0 w 19"/>
                <a:gd name="T13" fmla="*/ 8 h 19"/>
                <a:gd name="T14" fmla="*/ 0 w 19"/>
                <a:gd name="T15" fmla="*/ 16 h 19"/>
                <a:gd name="T16" fmla="*/ 3 w 19"/>
                <a:gd name="T17" fmla="*/ 16 h 19"/>
                <a:gd name="T18" fmla="*/ 3 w 19"/>
                <a:gd name="T19" fmla="*/ 19 h 19"/>
                <a:gd name="T20" fmla="*/ 15 w 19"/>
                <a:gd name="T21" fmla="*/ 19 h 19"/>
                <a:gd name="T22" fmla="*/ 15 w 19"/>
                <a:gd name="T23" fmla="*/ 16 h 19"/>
                <a:gd name="T24" fmla="*/ 19 w 19"/>
                <a:gd name="T25" fmla="*/ 16 h 19"/>
                <a:gd name="T26" fmla="*/ 19 w 19"/>
                <a:gd name="T2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6" name="Freeform 254"/>
            <p:cNvSpPr>
              <a:spLocks/>
            </p:cNvSpPr>
            <p:nvPr/>
          </p:nvSpPr>
          <p:spPr bwMode="auto">
            <a:xfrm>
              <a:off x="2224456" y="1819176"/>
              <a:ext cx="28298" cy="57554"/>
            </a:xfrm>
            <a:custGeom>
              <a:avLst/>
              <a:gdLst>
                <a:gd name="T0" fmla="*/ 16 w 16"/>
                <a:gd name="T1" fmla="*/ 8 h 20"/>
                <a:gd name="T2" fmla="*/ 16 w 16"/>
                <a:gd name="T3" fmla="*/ 4 h 20"/>
                <a:gd name="T4" fmla="*/ 12 w 16"/>
                <a:gd name="T5" fmla="*/ 0 h 20"/>
                <a:gd name="T6" fmla="*/ 4 w 16"/>
                <a:gd name="T7" fmla="*/ 0 h 20"/>
                <a:gd name="T8" fmla="*/ 0 w 16"/>
                <a:gd name="T9" fmla="*/ 4 h 20"/>
                <a:gd name="T10" fmla="*/ 0 w 16"/>
                <a:gd name="T11" fmla="*/ 16 h 20"/>
                <a:gd name="T12" fmla="*/ 4 w 16"/>
                <a:gd name="T13" fmla="*/ 16 h 20"/>
                <a:gd name="T14" fmla="*/ 8 w 16"/>
                <a:gd name="T15" fmla="*/ 20 h 20"/>
                <a:gd name="T16" fmla="*/ 12 w 16"/>
                <a:gd name="T17" fmla="*/ 16 h 20"/>
                <a:gd name="T18" fmla="*/ 16 w 16"/>
                <a:gd name="T19" fmla="*/ 16 h 20"/>
                <a:gd name="T20" fmla="*/ 16 w 16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7" name="Freeform 255"/>
            <p:cNvSpPr>
              <a:spLocks/>
            </p:cNvSpPr>
            <p:nvPr/>
          </p:nvSpPr>
          <p:spPr bwMode="auto">
            <a:xfrm>
              <a:off x="2224456" y="1787522"/>
              <a:ext cx="35373" cy="54677"/>
            </a:xfrm>
            <a:custGeom>
              <a:avLst/>
              <a:gdLst>
                <a:gd name="T0" fmla="*/ 20 w 20"/>
                <a:gd name="T1" fmla="*/ 11 h 19"/>
                <a:gd name="T2" fmla="*/ 20 w 20"/>
                <a:gd name="T3" fmla="*/ 8 h 19"/>
                <a:gd name="T4" fmla="*/ 16 w 20"/>
                <a:gd name="T5" fmla="*/ 4 h 19"/>
                <a:gd name="T6" fmla="*/ 12 w 20"/>
                <a:gd name="T7" fmla="*/ 0 h 19"/>
                <a:gd name="T8" fmla="*/ 8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5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5 h 19"/>
                <a:gd name="T26" fmla="*/ 20 w 20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5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8" name="Freeform 256"/>
            <p:cNvSpPr>
              <a:spLocks/>
            </p:cNvSpPr>
            <p:nvPr/>
          </p:nvSpPr>
          <p:spPr bwMode="auto">
            <a:xfrm>
              <a:off x="2238606" y="1776011"/>
              <a:ext cx="26530" cy="54677"/>
            </a:xfrm>
            <a:custGeom>
              <a:avLst/>
              <a:gdLst>
                <a:gd name="T0" fmla="*/ 15 w 15"/>
                <a:gd name="T1" fmla="*/ 8 h 19"/>
                <a:gd name="T2" fmla="*/ 15 w 15"/>
                <a:gd name="T3" fmla="*/ 4 h 19"/>
                <a:gd name="T4" fmla="*/ 12 w 15"/>
                <a:gd name="T5" fmla="*/ 0 h 19"/>
                <a:gd name="T6" fmla="*/ 4 w 15"/>
                <a:gd name="T7" fmla="*/ 0 h 19"/>
                <a:gd name="T8" fmla="*/ 0 w 15"/>
                <a:gd name="T9" fmla="*/ 4 h 19"/>
                <a:gd name="T10" fmla="*/ 0 w 15"/>
                <a:gd name="T11" fmla="*/ 15 h 19"/>
                <a:gd name="T12" fmla="*/ 4 w 15"/>
                <a:gd name="T13" fmla="*/ 19 h 19"/>
                <a:gd name="T14" fmla="*/ 12 w 15"/>
                <a:gd name="T15" fmla="*/ 19 h 19"/>
                <a:gd name="T16" fmla="*/ 15 w 15"/>
                <a:gd name="T17" fmla="*/ 15 h 19"/>
                <a:gd name="T18" fmla="*/ 15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15" y="8"/>
                  </a:moveTo>
                  <a:lnTo>
                    <a:pt x="15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9" name="Freeform 257"/>
            <p:cNvSpPr>
              <a:spLocks/>
            </p:cNvSpPr>
            <p:nvPr/>
          </p:nvSpPr>
          <p:spPr bwMode="auto">
            <a:xfrm>
              <a:off x="2238606" y="1744356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7 h 19"/>
                <a:gd name="T4" fmla="*/ 15 w 19"/>
                <a:gd name="T5" fmla="*/ 3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3 h 19"/>
                <a:gd name="T12" fmla="*/ 0 w 19"/>
                <a:gd name="T13" fmla="*/ 7 h 19"/>
                <a:gd name="T14" fmla="*/ 0 w 19"/>
                <a:gd name="T15" fmla="*/ 15 h 19"/>
                <a:gd name="T16" fmla="*/ 4 w 19"/>
                <a:gd name="T17" fmla="*/ 15 h 19"/>
                <a:gd name="T18" fmla="*/ 4 w 19"/>
                <a:gd name="T19" fmla="*/ 19 h 19"/>
                <a:gd name="T20" fmla="*/ 15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7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0" name="Freeform 258"/>
            <p:cNvSpPr>
              <a:spLocks/>
            </p:cNvSpPr>
            <p:nvPr/>
          </p:nvSpPr>
          <p:spPr bwMode="auto">
            <a:xfrm>
              <a:off x="2272209" y="1732845"/>
              <a:ext cx="35373" cy="54677"/>
            </a:xfrm>
            <a:custGeom>
              <a:avLst/>
              <a:gdLst>
                <a:gd name="T0" fmla="*/ 20 w 20"/>
                <a:gd name="T1" fmla="*/ 7 h 19"/>
                <a:gd name="T2" fmla="*/ 16 w 20"/>
                <a:gd name="T3" fmla="*/ 4 h 19"/>
                <a:gd name="T4" fmla="*/ 16 w 20"/>
                <a:gd name="T5" fmla="*/ 0 h 19"/>
                <a:gd name="T6" fmla="*/ 4 w 20"/>
                <a:gd name="T7" fmla="*/ 0 h 19"/>
                <a:gd name="T8" fmla="*/ 4 w 20"/>
                <a:gd name="T9" fmla="*/ 4 h 19"/>
                <a:gd name="T10" fmla="*/ 0 w 20"/>
                <a:gd name="T11" fmla="*/ 7 h 19"/>
                <a:gd name="T12" fmla="*/ 0 w 20"/>
                <a:gd name="T13" fmla="*/ 11 h 19"/>
                <a:gd name="T14" fmla="*/ 4 w 20"/>
                <a:gd name="T15" fmla="*/ 15 h 19"/>
                <a:gd name="T16" fmla="*/ 4 w 20"/>
                <a:gd name="T17" fmla="*/ 19 h 19"/>
                <a:gd name="T18" fmla="*/ 16 w 20"/>
                <a:gd name="T19" fmla="*/ 19 h 19"/>
                <a:gd name="T20" fmla="*/ 16 w 20"/>
                <a:gd name="T21" fmla="*/ 15 h 19"/>
                <a:gd name="T22" fmla="*/ 20 w 20"/>
                <a:gd name="T23" fmla="*/ 11 h 19"/>
                <a:gd name="T24" fmla="*/ 20 w 20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1" name="Freeform 259"/>
            <p:cNvSpPr>
              <a:spLocks/>
            </p:cNvSpPr>
            <p:nvPr/>
          </p:nvSpPr>
          <p:spPr bwMode="auto">
            <a:xfrm>
              <a:off x="2312889" y="1721335"/>
              <a:ext cx="28298" cy="43166"/>
            </a:xfrm>
            <a:custGeom>
              <a:avLst/>
              <a:gdLst>
                <a:gd name="T0" fmla="*/ 16 w 16"/>
                <a:gd name="T1" fmla="*/ 8 h 15"/>
                <a:gd name="T2" fmla="*/ 16 w 16"/>
                <a:gd name="T3" fmla="*/ 4 h 15"/>
                <a:gd name="T4" fmla="*/ 12 w 16"/>
                <a:gd name="T5" fmla="*/ 0 h 15"/>
                <a:gd name="T6" fmla="*/ 4 w 16"/>
                <a:gd name="T7" fmla="*/ 0 h 15"/>
                <a:gd name="T8" fmla="*/ 0 w 16"/>
                <a:gd name="T9" fmla="*/ 4 h 15"/>
                <a:gd name="T10" fmla="*/ 0 w 16"/>
                <a:gd name="T11" fmla="*/ 15 h 15"/>
                <a:gd name="T12" fmla="*/ 16 w 16"/>
                <a:gd name="T13" fmla="*/ 15 h 15"/>
                <a:gd name="T14" fmla="*/ 16 w 16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2" name="Freeform 260"/>
            <p:cNvSpPr>
              <a:spLocks/>
            </p:cNvSpPr>
            <p:nvPr/>
          </p:nvSpPr>
          <p:spPr bwMode="auto">
            <a:xfrm>
              <a:off x="2327038" y="1698313"/>
              <a:ext cx="33605" cy="54677"/>
            </a:xfrm>
            <a:custGeom>
              <a:avLst/>
              <a:gdLst>
                <a:gd name="T0" fmla="*/ 19 w 19"/>
                <a:gd name="T1" fmla="*/ 12 h 19"/>
                <a:gd name="T2" fmla="*/ 19 w 19"/>
                <a:gd name="T3" fmla="*/ 8 h 19"/>
                <a:gd name="T4" fmla="*/ 16 w 19"/>
                <a:gd name="T5" fmla="*/ 4 h 19"/>
                <a:gd name="T6" fmla="*/ 12 w 19"/>
                <a:gd name="T7" fmla="*/ 0 h 19"/>
                <a:gd name="T8" fmla="*/ 8 w 19"/>
                <a:gd name="T9" fmla="*/ 0 h 19"/>
                <a:gd name="T10" fmla="*/ 4 w 19"/>
                <a:gd name="T11" fmla="*/ 4 h 19"/>
                <a:gd name="T12" fmla="*/ 0 w 19"/>
                <a:gd name="T13" fmla="*/ 4 h 19"/>
                <a:gd name="T14" fmla="*/ 0 w 19"/>
                <a:gd name="T15" fmla="*/ 16 h 19"/>
                <a:gd name="T16" fmla="*/ 4 w 19"/>
                <a:gd name="T17" fmla="*/ 19 h 19"/>
                <a:gd name="T18" fmla="*/ 16 w 19"/>
                <a:gd name="T19" fmla="*/ 19 h 19"/>
                <a:gd name="T20" fmla="*/ 16 w 19"/>
                <a:gd name="T21" fmla="*/ 16 h 19"/>
                <a:gd name="T22" fmla="*/ 19 w 19"/>
                <a:gd name="T23" fmla="*/ 16 h 19"/>
                <a:gd name="T24" fmla="*/ 19 w 19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3" name="Freeform 261"/>
            <p:cNvSpPr>
              <a:spLocks/>
            </p:cNvSpPr>
            <p:nvPr/>
          </p:nvSpPr>
          <p:spPr bwMode="auto">
            <a:xfrm>
              <a:off x="2360642" y="1686803"/>
              <a:ext cx="28298" cy="57554"/>
            </a:xfrm>
            <a:custGeom>
              <a:avLst/>
              <a:gdLst>
                <a:gd name="T0" fmla="*/ 16 w 16"/>
                <a:gd name="T1" fmla="*/ 8 h 20"/>
                <a:gd name="T2" fmla="*/ 16 w 16"/>
                <a:gd name="T3" fmla="*/ 4 h 20"/>
                <a:gd name="T4" fmla="*/ 12 w 16"/>
                <a:gd name="T5" fmla="*/ 0 h 20"/>
                <a:gd name="T6" fmla="*/ 4 w 16"/>
                <a:gd name="T7" fmla="*/ 0 h 20"/>
                <a:gd name="T8" fmla="*/ 0 w 16"/>
                <a:gd name="T9" fmla="*/ 4 h 20"/>
                <a:gd name="T10" fmla="*/ 0 w 16"/>
                <a:gd name="T11" fmla="*/ 16 h 20"/>
                <a:gd name="T12" fmla="*/ 4 w 16"/>
                <a:gd name="T13" fmla="*/ 20 h 20"/>
                <a:gd name="T14" fmla="*/ 12 w 16"/>
                <a:gd name="T15" fmla="*/ 20 h 20"/>
                <a:gd name="T16" fmla="*/ 16 w 16"/>
                <a:gd name="T17" fmla="*/ 16 h 20"/>
                <a:gd name="T18" fmla="*/ 16 w 16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0">
                  <a:moveTo>
                    <a:pt x="16" y="8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4" name="Freeform 262"/>
            <p:cNvSpPr>
              <a:spLocks/>
            </p:cNvSpPr>
            <p:nvPr/>
          </p:nvSpPr>
          <p:spPr bwMode="auto">
            <a:xfrm>
              <a:off x="2374791" y="1678170"/>
              <a:ext cx="33605" cy="54677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3 h 19"/>
                <a:gd name="T4" fmla="*/ 16 w 19"/>
                <a:gd name="T5" fmla="*/ 0 h 19"/>
                <a:gd name="T6" fmla="*/ 8 w 19"/>
                <a:gd name="T7" fmla="*/ 0 h 19"/>
                <a:gd name="T8" fmla="*/ 4 w 19"/>
                <a:gd name="T9" fmla="*/ 3 h 19"/>
                <a:gd name="T10" fmla="*/ 0 w 19"/>
                <a:gd name="T11" fmla="*/ 3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2 w 19"/>
                <a:gd name="T21" fmla="*/ 19 h 19"/>
                <a:gd name="T22" fmla="*/ 16 w 19"/>
                <a:gd name="T23" fmla="*/ 15 h 19"/>
                <a:gd name="T24" fmla="*/ 19 w 19"/>
                <a:gd name="T25" fmla="*/ 15 h 19"/>
                <a:gd name="T26" fmla="*/ 19 w 19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9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5" name="Freeform 263"/>
            <p:cNvSpPr>
              <a:spLocks/>
            </p:cNvSpPr>
            <p:nvPr/>
          </p:nvSpPr>
          <p:spPr bwMode="auto">
            <a:xfrm>
              <a:off x="2396015" y="1655149"/>
              <a:ext cx="26530" cy="54677"/>
            </a:xfrm>
            <a:custGeom>
              <a:avLst/>
              <a:gdLst>
                <a:gd name="T0" fmla="*/ 15 w 15"/>
                <a:gd name="T1" fmla="*/ 11 h 19"/>
                <a:gd name="T2" fmla="*/ 15 w 15"/>
                <a:gd name="T3" fmla="*/ 4 h 19"/>
                <a:gd name="T4" fmla="*/ 11 w 15"/>
                <a:gd name="T5" fmla="*/ 4 h 19"/>
                <a:gd name="T6" fmla="*/ 7 w 15"/>
                <a:gd name="T7" fmla="*/ 0 h 19"/>
                <a:gd name="T8" fmla="*/ 4 w 15"/>
                <a:gd name="T9" fmla="*/ 4 h 19"/>
                <a:gd name="T10" fmla="*/ 0 w 15"/>
                <a:gd name="T11" fmla="*/ 4 h 19"/>
                <a:gd name="T12" fmla="*/ 0 w 15"/>
                <a:gd name="T13" fmla="*/ 15 h 19"/>
                <a:gd name="T14" fmla="*/ 4 w 15"/>
                <a:gd name="T15" fmla="*/ 19 h 19"/>
                <a:gd name="T16" fmla="*/ 11 w 15"/>
                <a:gd name="T17" fmla="*/ 19 h 19"/>
                <a:gd name="T18" fmla="*/ 15 w 15"/>
                <a:gd name="T19" fmla="*/ 15 h 19"/>
                <a:gd name="T20" fmla="*/ 15 w 15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15" y="11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6" name="Freeform 264"/>
            <p:cNvSpPr>
              <a:spLocks/>
            </p:cNvSpPr>
            <p:nvPr/>
          </p:nvSpPr>
          <p:spPr bwMode="auto">
            <a:xfrm>
              <a:off x="2449074" y="1643638"/>
              <a:ext cx="35373" cy="54677"/>
            </a:xfrm>
            <a:custGeom>
              <a:avLst/>
              <a:gdLst>
                <a:gd name="T0" fmla="*/ 20 w 20"/>
                <a:gd name="T1" fmla="*/ 12 h 19"/>
                <a:gd name="T2" fmla="*/ 20 w 20"/>
                <a:gd name="T3" fmla="*/ 8 h 19"/>
                <a:gd name="T4" fmla="*/ 16 w 20"/>
                <a:gd name="T5" fmla="*/ 4 h 19"/>
                <a:gd name="T6" fmla="*/ 16 w 20"/>
                <a:gd name="T7" fmla="*/ 0 h 19"/>
                <a:gd name="T8" fmla="*/ 4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0 w 20"/>
                <a:gd name="T15" fmla="*/ 12 h 19"/>
                <a:gd name="T16" fmla="*/ 4 w 20"/>
                <a:gd name="T17" fmla="*/ 15 h 19"/>
                <a:gd name="T18" fmla="*/ 4 w 20"/>
                <a:gd name="T19" fmla="*/ 19 h 19"/>
                <a:gd name="T20" fmla="*/ 16 w 20"/>
                <a:gd name="T21" fmla="*/ 19 h 19"/>
                <a:gd name="T22" fmla="*/ 16 w 20"/>
                <a:gd name="T23" fmla="*/ 15 h 19"/>
                <a:gd name="T24" fmla="*/ 20 w 20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7" name="Freeform 265"/>
            <p:cNvSpPr>
              <a:spLocks/>
            </p:cNvSpPr>
            <p:nvPr/>
          </p:nvSpPr>
          <p:spPr bwMode="auto">
            <a:xfrm>
              <a:off x="2491521" y="1632128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4 h 19"/>
                <a:gd name="T6" fmla="*/ 15 w 19"/>
                <a:gd name="T7" fmla="*/ 0 h 19"/>
                <a:gd name="T8" fmla="*/ 3 w 19"/>
                <a:gd name="T9" fmla="*/ 0 h 19"/>
                <a:gd name="T10" fmla="*/ 3 w 19"/>
                <a:gd name="T11" fmla="*/ 4 h 19"/>
                <a:gd name="T12" fmla="*/ 0 w 19"/>
                <a:gd name="T13" fmla="*/ 4 h 19"/>
                <a:gd name="T14" fmla="*/ 0 w 19"/>
                <a:gd name="T15" fmla="*/ 12 h 19"/>
                <a:gd name="T16" fmla="*/ 3 w 19"/>
                <a:gd name="T17" fmla="*/ 16 h 19"/>
                <a:gd name="T18" fmla="*/ 7 w 19"/>
                <a:gd name="T19" fmla="*/ 19 h 19"/>
                <a:gd name="T20" fmla="*/ 11 w 19"/>
                <a:gd name="T21" fmla="*/ 19 h 19"/>
                <a:gd name="T22" fmla="*/ 15 w 19"/>
                <a:gd name="T23" fmla="*/ 16 h 19"/>
                <a:gd name="T24" fmla="*/ 19 w 19"/>
                <a:gd name="T25" fmla="*/ 12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8" name="Freeform 266"/>
            <p:cNvSpPr>
              <a:spLocks/>
            </p:cNvSpPr>
            <p:nvPr/>
          </p:nvSpPr>
          <p:spPr bwMode="auto">
            <a:xfrm>
              <a:off x="2518052" y="1620617"/>
              <a:ext cx="26530" cy="46043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0 h 16"/>
                <a:gd name="T4" fmla="*/ 0 w 15"/>
                <a:gd name="T5" fmla="*/ 0 h 16"/>
                <a:gd name="T6" fmla="*/ 0 w 15"/>
                <a:gd name="T7" fmla="*/ 12 h 16"/>
                <a:gd name="T8" fmla="*/ 4 w 15"/>
                <a:gd name="T9" fmla="*/ 16 h 16"/>
                <a:gd name="T10" fmla="*/ 12 w 15"/>
                <a:gd name="T11" fmla="*/ 16 h 16"/>
                <a:gd name="T12" fmla="*/ 15 w 15"/>
                <a:gd name="T13" fmla="*/ 12 h 16"/>
                <a:gd name="T14" fmla="*/ 15 w 15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2" y="16"/>
                  </a:lnTo>
                  <a:lnTo>
                    <a:pt x="15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9" name="Freeform 267"/>
            <p:cNvSpPr>
              <a:spLocks/>
            </p:cNvSpPr>
            <p:nvPr/>
          </p:nvSpPr>
          <p:spPr bwMode="auto">
            <a:xfrm>
              <a:off x="2634782" y="1600472"/>
              <a:ext cx="33605" cy="54677"/>
            </a:xfrm>
            <a:custGeom>
              <a:avLst/>
              <a:gdLst>
                <a:gd name="T0" fmla="*/ 19 w 19"/>
                <a:gd name="T1" fmla="*/ 11 h 19"/>
                <a:gd name="T2" fmla="*/ 19 w 19"/>
                <a:gd name="T3" fmla="*/ 4 h 19"/>
                <a:gd name="T4" fmla="*/ 15 w 19"/>
                <a:gd name="T5" fmla="*/ 0 h 19"/>
                <a:gd name="T6" fmla="*/ 3 w 19"/>
                <a:gd name="T7" fmla="*/ 0 h 19"/>
                <a:gd name="T8" fmla="*/ 3 w 19"/>
                <a:gd name="T9" fmla="*/ 4 h 19"/>
                <a:gd name="T10" fmla="*/ 0 w 19"/>
                <a:gd name="T11" fmla="*/ 7 h 19"/>
                <a:gd name="T12" fmla="*/ 0 w 19"/>
                <a:gd name="T13" fmla="*/ 11 h 19"/>
                <a:gd name="T14" fmla="*/ 3 w 19"/>
                <a:gd name="T15" fmla="*/ 15 h 19"/>
                <a:gd name="T16" fmla="*/ 3 w 19"/>
                <a:gd name="T17" fmla="*/ 19 h 19"/>
                <a:gd name="T18" fmla="*/ 15 w 19"/>
                <a:gd name="T19" fmla="*/ 19 h 19"/>
                <a:gd name="T20" fmla="*/ 19 w 19"/>
                <a:gd name="T21" fmla="*/ 15 h 19"/>
                <a:gd name="T22" fmla="*/ 19 w 19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0" name="Freeform 268"/>
            <p:cNvSpPr>
              <a:spLocks/>
            </p:cNvSpPr>
            <p:nvPr/>
          </p:nvSpPr>
          <p:spPr bwMode="auto">
            <a:xfrm>
              <a:off x="2756818" y="1588961"/>
              <a:ext cx="33605" cy="54677"/>
            </a:xfrm>
            <a:custGeom>
              <a:avLst/>
              <a:gdLst>
                <a:gd name="T0" fmla="*/ 19 w 19"/>
                <a:gd name="T1" fmla="*/ 8 h 19"/>
                <a:gd name="T2" fmla="*/ 19 w 19"/>
                <a:gd name="T3" fmla="*/ 4 h 19"/>
                <a:gd name="T4" fmla="*/ 15 w 19"/>
                <a:gd name="T5" fmla="*/ 0 h 19"/>
                <a:gd name="T6" fmla="*/ 8 w 19"/>
                <a:gd name="T7" fmla="*/ 0 h 19"/>
                <a:gd name="T8" fmla="*/ 4 w 19"/>
                <a:gd name="T9" fmla="*/ 4 h 19"/>
                <a:gd name="T10" fmla="*/ 0 w 19"/>
                <a:gd name="T11" fmla="*/ 4 h 19"/>
                <a:gd name="T12" fmla="*/ 0 w 19"/>
                <a:gd name="T13" fmla="*/ 11 h 19"/>
                <a:gd name="T14" fmla="*/ 4 w 19"/>
                <a:gd name="T15" fmla="*/ 15 h 19"/>
                <a:gd name="T16" fmla="*/ 8 w 19"/>
                <a:gd name="T17" fmla="*/ 15 h 19"/>
                <a:gd name="T18" fmla="*/ 8 w 19"/>
                <a:gd name="T19" fmla="*/ 19 h 19"/>
                <a:gd name="T20" fmla="*/ 11 w 19"/>
                <a:gd name="T21" fmla="*/ 19 h 19"/>
                <a:gd name="T22" fmla="*/ 15 w 19"/>
                <a:gd name="T23" fmla="*/ 15 h 19"/>
                <a:gd name="T24" fmla="*/ 19 w 19"/>
                <a:gd name="T25" fmla="*/ 15 h 19"/>
                <a:gd name="T26" fmla="*/ 19 w 19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1" name="Freeform 269"/>
            <p:cNvSpPr>
              <a:spLocks/>
            </p:cNvSpPr>
            <p:nvPr/>
          </p:nvSpPr>
          <p:spPr bwMode="auto">
            <a:xfrm>
              <a:off x="3124697" y="1577451"/>
              <a:ext cx="26530" cy="43166"/>
            </a:xfrm>
            <a:custGeom>
              <a:avLst/>
              <a:gdLst>
                <a:gd name="T0" fmla="*/ 15 w 15"/>
                <a:gd name="T1" fmla="*/ 8 h 15"/>
                <a:gd name="T2" fmla="*/ 15 w 15"/>
                <a:gd name="T3" fmla="*/ 0 h 15"/>
                <a:gd name="T4" fmla="*/ 0 w 15"/>
                <a:gd name="T5" fmla="*/ 0 h 15"/>
                <a:gd name="T6" fmla="*/ 0 w 15"/>
                <a:gd name="T7" fmla="*/ 12 h 15"/>
                <a:gd name="T8" fmla="*/ 4 w 15"/>
                <a:gd name="T9" fmla="*/ 15 h 15"/>
                <a:gd name="T10" fmla="*/ 11 w 15"/>
                <a:gd name="T11" fmla="*/ 15 h 15"/>
                <a:gd name="T12" fmla="*/ 15 w 15"/>
                <a:gd name="T13" fmla="*/ 12 h 15"/>
                <a:gd name="T14" fmla="*/ 15 w 15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2" name="Freeform 270"/>
            <p:cNvSpPr>
              <a:spLocks/>
            </p:cNvSpPr>
            <p:nvPr/>
          </p:nvSpPr>
          <p:spPr bwMode="auto">
            <a:xfrm>
              <a:off x="3239659" y="1554429"/>
              <a:ext cx="35373" cy="57554"/>
            </a:xfrm>
            <a:custGeom>
              <a:avLst/>
              <a:gdLst>
                <a:gd name="T0" fmla="*/ 20 w 20"/>
                <a:gd name="T1" fmla="*/ 12 h 20"/>
                <a:gd name="T2" fmla="*/ 20 w 20"/>
                <a:gd name="T3" fmla="*/ 8 h 20"/>
                <a:gd name="T4" fmla="*/ 16 w 20"/>
                <a:gd name="T5" fmla="*/ 4 h 20"/>
                <a:gd name="T6" fmla="*/ 12 w 20"/>
                <a:gd name="T7" fmla="*/ 0 h 20"/>
                <a:gd name="T8" fmla="*/ 8 w 20"/>
                <a:gd name="T9" fmla="*/ 0 h 20"/>
                <a:gd name="T10" fmla="*/ 4 w 20"/>
                <a:gd name="T11" fmla="*/ 4 h 20"/>
                <a:gd name="T12" fmla="*/ 0 w 20"/>
                <a:gd name="T13" fmla="*/ 8 h 20"/>
                <a:gd name="T14" fmla="*/ 0 w 20"/>
                <a:gd name="T15" fmla="*/ 12 h 20"/>
                <a:gd name="T16" fmla="*/ 4 w 20"/>
                <a:gd name="T17" fmla="*/ 16 h 20"/>
                <a:gd name="T18" fmla="*/ 4 w 20"/>
                <a:gd name="T19" fmla="*/ 20 h 20"/>
                <a:gd name="T20" fmla="*/ 16 w 20"/>
                <a:gd name="T21" fmla="*/ 20 h 20"/>
                <a:gd name="T22" fmla="*/ 16 w 20"/>
                <a:gd name="T23" fmla="*/ 16 h 20"/>
                <a:gd name="T24" fmla="*/ 20 w 20"/>
                <a:gd name="T2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3" name="Freeform 271"/>
            <p:cNvSpPr>
              <a:spLocks/>
            </p:cNvSpPr>
            <p:nvPr/>
          </p:nvSpPr>
          <p:spPr bwMode="auto">
            <a:xfrm>
              <a:off x="1557676" y="4593257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4" name="Freeform 272"/>
            <p:cNvSpPr>
              <a:spLocks/>
            </p:cNvSpPr>
            <p:nvPr/>
          </p:nvSpPr>
          <p:spPr bwMode="auto">
            <a:xfrm>
              <a:off x="1605430" y="457023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5" name="Freeform 273"/>
            <p:cNvSpPr>
              <a:spLocks/>
            </p:cNvSpPr>
            <p:nvPr/>
          </p:nvSpPr>
          <p:spPr bwMode="auto">
            <a:xfrm>
              <a:off x="1624885" y="4558724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6" name="Freeform 274"/>
            <p:cNvSpPr>
              <a:spLocks/>
            </p:cNvSpPr>
            <p:nvPr/>
          </p:nvSpPr>
          <p:spPr bwMode="auto">
            <a:xfrm>
              <a:off x="1631959" y="4547214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7" name="Freeform 275"/>
            <p:cNvSpPr>
              <a:spLocks/>
            </p:cNvSpPr>
            <p:nvPr/>
          </p:nvSpPr>
          <p:spPr bwMode="auto">
            <a:xfrm>
              <a:off x="1646109" y="4527071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8" name="Freeform 276"/>
            <p:cNvSpPr>
              <a:spLocks/>
            </p:cNvSpPr>
            <p:nvPr/>
          </p:nvSpPr>
          <p:spPr bwMode="auto">
            <a:xfrm>
              <a:off x="1665564" y="4515560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9" name="Freeform 277"/>
            <p:cNvSpPr>
              <a:spLocks/>
            </p:cNvSpPr>
            <p:nvPr/>
          </p:nvSpPr>
          <p:spPr bwMode="auto">
            <a:xfrm>
              <a:off x="1672639" y="4504049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0" name="Freeform 278"/>
            <p:cNvSpPr>
              <a:spLocks/>
            </p:cNvSpPr>
            <p:nvPr/>
          </p:nvSpPr>
          <p:spPr bwMode="auto">
            <a:xfrm>
              <a:off x="1679713" y="4481028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1" name="Freeform 279"/>
            <p:cNvSpPr>
              <a:spLocks/>
            </p:cNvSpPr>
            <p:nvPr/>
          </p:nvSpPr>
          <p:spPr bwMode="auto">
            <a:xfrm>
              <a:off x="1693863" y="4472394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2" name="Freeform 280"/>
            <p:cNvSpPr>
              <a:spLocks/>
            </p:cNvSpPr>
            <p:nvPr/>
          </p:nvSpPr>
          <p:spPr bwMode="auto">
            <a:xfrm>
              <a:off x="1700937" y="4460883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3" name="Freeform 281"/>
            <p:cNvSpPr>
              <a:spLocks/>
            </p:cNvSpPr>
            <p:nvPr/>
          </p:nvSpPr>
          <p:spPr bwMode="auto">
            <a:xfrm>
              <a:off x="1708012" y="4449373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4" name="Freeform 282"/>
            <p:cNvSpPr>
              <a:spLocks/>
            </p:cNvSpPr>
            <p:nvPr/>
          </p:nvSpPr>
          <p:spPr bwMode="auto">
            <a:xfrm>
              <a:off x="1713317" y="4426351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5" name="Freeform 283"/>
            <p:cNvSpPr>
              <a:spLocks/>
            </p:cNvSpPr>
            <p:nvPr/>
          </p:nvSpPr>
          <p:spPr bwMode="auto">
            <a:xfrm>
              <a:off x="1713317" y="4406208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6" name="Freeform 284"/>
            <p:cNvSpPr>
              <a:spLocks/>
            </p:cNvSpPr>
            <p:nvPr/>
          </p:nvSpPr>
          <p:spPr bwMode="auto">
            <a:xfrm>
              <a:off x="1720392" y="4383187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7" name="Freeform 285"/>
            <p:cNvSpPr>
              <a:spLocks/>
            </p:cNvSpPr>
            <p:nvPr/>
          </p:nvSpPr>
          <p:spPr bwMode="auto">
            <a:xfrm>
              <a:off x="1727466" y="437167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8" name="Freeform 286"/>
            <p:cNvSpPr>
              <a:spLocks/>
            </p:cNvSpPr>
            <p:nvPr/>
          </p:nvSpPr>
          <p:spPr bwMode="auto">
            <a:xfrm>
              <a:off x="1734541" y="4340021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9" name="Freeform 287"/>
            <p:cNvSpPr>
              <a:spLocks/>
            </p:cNvSpPr>
            <p:nvPr/>
          </p:nvSpPr>
          <p:spPr bwMode="auto">
            <a:xfrm>
              <a:off x="1741615" y="432851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0" name="Freeform 288"/>
            <p:cNvSpPr>
              <a:spLocks/>
            </p:cNvSpPr>
            <p:nvPr/>
          </p:nvSpPr>
          <p:spPr bwMode="auto">
            <a:xfrm>
              <a:off x="1741615" y="4317000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1" name="Freeform 289"/>
            <p:cNvSpPr>
              <a:spLocks/>
            </p:cNvSpPr>
            <p:nvPr/>
          </p:nvSpPr>
          <p:spPr bwMode="auto">
            <a:xfrm>
              <a:off x="1748690" y="430548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2" name="Freeform 290"/>
            <p:cNvSpPr>
              <a:spLocks/>
            </p:cNvSpPr>
            <p:nvPr/>
          </p:nvSpPr>
          <p:spPr bwMode="auto">
            <a:xfrm>
              <a:off x="1748690" y="4273835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3" name="Freeform 291"/>
            <p:cNvSpPr>
              <a:spLocks/>
            </p:cNvSpPr>
            <p:nvPr/>
          </p:nvSpPr>
          <p:spPr bwMode="auto">
            <a:xfrm>
              <a:off x="1755765" y="4262325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4" name="Freeform 292"/>
            <p:cNvSpPr>
              <a:spLocks/>
            </p:cNvSpPr>
            <p:nvPr/>
          </p:nvSpPr>
          <p:spPr bwMode="auto">
            <a:xfrm>
              <a:off x="1755765" y="4239303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5" name="Freeform 293"/>
            <p:cNvSpPr>
              <a:spLocks/>
            </p:cNvSpPr>
            <p:nvPr/>
          </p:nvSpPr>
          <p:spPr bwMode="auto">
            <a:xfrm>
              <a:off x="1761071" y="4227792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6" name="Freeform 294"/>
            <p:cNvSpPr>
              <a:spLocks/>
            </p:cNvSpPr>
            <p:nvPr/>
          </p:nvSpPr>
          <p:spPr bwMode="auto">
            <a:xfrm>
              <a:off x="1775220" y="4216282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7" name="Freeform 295"/>
            <p:cNvSpPr>
              <a:spLocks/>
            </p:cNvSpPr>
            <p:nvPr/>
          </p:nvSpPr>
          <p:spPr bwMode="auto">
            <a:xfrm>
              <a:off x="1782295" y="420764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8" name="Freeform 296"/>
            <p:cNvSpPr>
              <a:spLocks/>
            </p:cNvSpPr>
            <p:nvPr/>
          </p:nvSpPr>
          <p:spPr bwMode="auto">
            <a:xfrm>
              <a:off x="1782295" y="417311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9" name="Freeform 297"/>
            <p:cNvSpPr>
              <a:spLocks/>
            </p:cNvSpPr>
            <p:nvPr/>
          </p:nvSpPr>
          <p:spPr bwMode="auto">
            <a:xfrm>
              <a:off x="1789369" y="4138584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0" name="Freeform 298"/>
            <p:cNvSpPr>
              <a:spLocks/>
            </p:cNvSpPr>
            <p:nvPr/>
          </p:nvSpPr>
          <p:spPr bwMode="auto">
            <a:xfrm>
              <a:off x="1789369" y="4118441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1" name="Freeform 299"/>
            <p:cNvSpPr>
              <a:spLocks/>
            </p:cNvSpPr>
            <p:nvPr/>
          </p:nvSpPr>
          <p:spPr bwMode="auto">
            <a:xfrm>
              <a:off x="1796444" y="409541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2" name="Freeform 300"/>
            <p:cNvSpPr>
              <a:spLocks/>
            </p:cNvSpPr>
            <p:nvPr/>
          </p:nvSpPr>
          <p:spPr bwMode="auto">
            <a:xfrm>
              <a:off x="1803519" y="408390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3" name="Freeform 301"/>
            <p:cNvSpPr>
              <a:spLocks/>
            </p:cNvSpPr>
            <p:nvPr/>
          </p:nvSpPr>
          <p:spPr bwMode="auto">
            <a:xfrm>
              <a:off x="1803519" y="4072398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4" name="Freeform 302"/>
            <p:cNvSpPr>
              <a:spLocks/>
            </p:cNvSpPr>
            <p:nvPr/>
          </p:nvSpPr>
          <p:spPr bwMode="auto">
            <a:xfrm>
              <a:off x="1808824" y="4029232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5" name="Freeform 303"/>
            <p:cNvSpPr>
              <a:spLocks/>
            </p:cNvSpPr>
            <p:nvPr/>
          </p:nvSpPr>
          <p:spPr bwMode="auto">
            <a:xfrm>
              <a:off x="1808824" y="4017721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6" name="Freeform 304"/>
            <p:cNvSpPr>
              <a:spLocks/>
            </p:cNvSpPr>
            <p:nvPr/>
          </p:nvSpPr>
          <p:spPr bwMode="auto">
            <a:xfrm>
              <a:off x="1815899" y="399757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7" name="Freeform 305"/>
            <p:cNvSpPr>
              <a:spLocks/>
            </p:cNvSpPr>
            <p:nvPr/>
          </p:nvSpPr>
          <p:spPr bwMode="auto">
            <a:xfrm>
              <a:off x="1815899" y="3974557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8" name="Freeform 306"/>
            <p:cNvSpPr>
              <a:spLocks/>
            </p:cNvSpPr>
            <p:nvPr/>
          </p:nvSpPr>
          <p:spPr bwMode="auto">
            <a:xfrm>
              <a:off x="1822973" y="395153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9" name="Freeform 307"/>
            <p:cNvSpPr>
              <a:spLocks/>
            </p:cNvSpPr>
            <p:nvPr/>
          </p:nvSpPr>
          <p:spPr bwMode="auto">
            <a:xfrm>
              <a:off x="1830048" y="389685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0" name="Freeform 308"/>
            <p:cNvSpPr>
              <a:spLocks/>
            </p:cNvSpPr>
            <p:nvPr/>
          </p:nvSpPr>
          <p:spPr bwMode="auto">
            <a:xfrm>
              <a:off x="1830048" y="3830673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1" name="Freeform 309"/>
            <p:cNvSpPr>
              <a:spLocks/>
            </p:cNvSpPr>
            <p:nvPr/>
          </p:nvSpPr>
          <p:spPr bwMode="auto">
            <a:xfrm>
              <a:off x="1837122" y="3807652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2" name="Freeform 310"/>
            <p:cNvSpPr>
              <a:spLocks/>
            </p:cNvSpPr>
            <p:nvPr/>
          </p:nvSpPr>
          <p:spPr bwMode="auto">
            <a:xfrm>
              <a:off x="1837122" y="3796141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3" name="Freeform 311"/>
            <p:cNvSpPr>
              <a:spLocks/>
            </p:cNvSpPr>
            <p:nvPr/>
          </p:nvSpPr>
          <p:spPr bwMode="auto">
            <a:xfrm>
              <a:off x="1844197" y="3775996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4" name="Freeform 312"/>
            <p:cNvSpPr>
              <a:spLocks/>
            </p:cNvSpPr>
            <p:nvPr/>
          </p:nvSpPr>
          <p:spPr bwMode="auto">
            <a:xfrm>
              <a:off x="1844197" y="3741464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5" name="Freeform 313"/>
            <p:cNvSpPr>
              <a:spLocks/>
            </p:cNvSpPr>
            <p:nvPr/>
          </p:nvSpPr>
          <p:spPr bwMode="auto">
            <a:xfrm>
              <a:off x="1849503" y="3729953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6" name="Freeform 314"/>
            <p:cNvSpPr>
              <a:spLocks/>
            </p:cNvSpPr>
            <p:nvPr/>
          </p:nvSpPr>
          <p:spPr bwMode="auto">
            <a:xfrm>
              <a:off x="1849503" y="3709811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7" name="Freeform 315"/>
            <p:cNvSpPr>
              <a:spLocks/>
            </p:cNvSpPr>
            <p:nvPr/>
          </p:nvSpPr>
          <p:spPr bwMode="auto">
            <a:xfrm>
              <a:off x="1856578" y="3663768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8" name="Freeform 316"/>
            <p:cNvSpPr>
              <a:spLocks/>
            </p:cNvSpPr>
            <p:nvPr/>
          </p:nvSpPr>
          <p:spPr bwMode="auto">
            <a:xfrm>
              <a:off x="1856578" y="3655134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9" name="Freeform 317"/>
            <p:cNvSpPr>
              <a:spLocks/>
            </p:cNvSpPr>
            <p:nvPr/>
          </p:nvSpPr>
          <p:spPr bwMode="auto">
            <a:xfrm>
              <a:off x="1863653" y="3609091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0" name="Freeform 318"/>
            <p:cNvSpPr>
              <a:spLocks/>
            </p:cNvSpPr>
            <p:nvPr/>
          </p:nvSpPr>
          <p:spPr bwMode="auto">
            <a:xfrm>
              <a:off x="1870727" y="358894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1" name="Freeform 319"/>
            <p:cNvSpPr>
              <a:spLocks/>
            </p:cNvSpPr>
            <p:nvPr/>
          </p:nvSpPr>
          <p:spPr bwMode="auto">
            <a:xfrm>
              <a:off x="1870727" y="355441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2" name="Freeform 320"/>
            <p:cNvSpPr>
              <a:spLocks/>
            </p:cNvSpPr>
            <p:nvPr/>
          </p:nvSpPr>
          <p:spPr bwMode="auto">
            <a:xfrm>
              <a:off x="1877802" y="3522761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3" name="Freeform 321"/>
            <p:cNvSpPr>
              <a:spLocks/>
            </p:cNvSpPr>
            <p:nvPr/>
          </p:nvSpPr>
          <p:spPr bwMode="auto">
            <a:xfrm>
              <a:off x="1877802" y="349973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4" name="Freeform 322"/>
            <p:cNvSpPr>
              <a:spLocks/>
            </p:cNvSpPr>
            <p:nvPr/>
          </p:nvSpPr>
          <p:spPr bwMode="auto">
            <a:xfrm>
              <a:off x="1884876" y="3445064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5" name="Freeform 323"/>
            <p:cNvSpPr>
              <a:spLocks/>
            </p:cNvSpPr>
            <p:nvPr/>
          </p:nvSpPr>
          <p:spPr bwMode="auto">
            <a:xfrm>
              <a:off x="1891951" y="3422043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6" name="Freeform 324"/>
            <p:cNvSpPr>
              <a:spLocks/>
            </p:cNvSpPr>
            <p:nvPr/>
          </p:nvSpPr>
          <p:spPr bwMode="auto">
            <a:xfrm>
              <a:off x="1891951" y="335585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7" name="Freeform 325"/>
            <p:cNvSpPr>
              <a:spLocks/>
            </p:cNvSpPr>
            <p:nvPr/>
          </p:nvSpPr>
          <p:spPr bwMode="auto">
            <a:xfrm>
              <a:off x="1897256" y="3321323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8" name="Freeform 326"/>
            <p:cNvSpPr>
              <a:spLocks/>
            </p:cNvSpPr>
            <p:nvPr/>
          </p:nvSpPr>
          <p:spPr bwMode="auto">
            <a:xfrm>
              <a:off x="1897256" y="3278159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9" name="Freeform 327"/>
            <p:cNvSpPr>
              <a:spLocks/>
            </p:cNvSpPr>
            <p:nvPr/>
          </p:nvSpPr>
          <p:spPr bwMode="auto">
            <a:xfrm>
              <a:off x="1904331" y="3255138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0" name="Freeform 328"/>
            <p:cNvSpPr>
              <a:spLocks/>
            </p:cNvSpPr>
            <p:nvPr/>
          </p:nvSpPr>
          <p:spPr bwMode="auto">
            <a:xfrm>
              <a:off x="1904331" y="3200461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1" name="Freeform 329"/>
            <p:cNvSpPr>
              <a:spLocks/>
            </p:cNvSpPr>
            <p:nvPr/>
          </p:nvSpPr>
          <p:spPr bwMode="auto">
            <a:xfrm>
              <a:off x="1911405" y="318031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2" name="Freeform 330"/>
            <p:cNvSpPr>
              <a:spLocks/>
            </p:cNvSpPr>
            <p:nvPr/>
          </p:nvSpPr>
          <p:spPr bwMode="auto">
            <a:xfrm>
              <a:off x="1911405" y="3168807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3" name="Freeform 331"/>
            <p:cNvSpPr>
              <a:spLocks/>
            </p:cNvSpPr>
            <p:nvPr/>
          </p:nvSpPr>
          <p:spPr bwMode="auto">
            <a:xfrm>
              <a:off x="1918480" y="315729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4" name="Freeform 332"/>
            <p:cNvSpPr>
              <a:spLocks/>
            </p:cNvSpPr>
            <p:nvPr/>
          </p:nvSpPr>
          <p:spPr bwMode="auto">
            <a:xfrm>
              <a:off x="1918480" y="311413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5" name="Freeform 333"/>
            <p:cNvSpPr>
              <a:spLocks/>
            </p:cNvSpPr>
            <p:nvPr/>
          </p:nvSpPr>
          <p:spPr bwMode="auto">
            <a:xfrm>
              <a:off x="1925555" y="310262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6" name="Freeform 334"/>
            <p:cNvSpPr>
              <a:spLocks/>
            </p:cNvSpPr>
            <p:nvPr/>
          </p:nvSpPr>
          <p:spPr bwMode="auto">
            <a:xfrm>
              <a:off x="1925555" y="3056577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7" name="Freeform 335"/>
            <p:cNvSpPr>
              <a:spLocks/>
            </p:cNvSpPr>
            <p:nvPr/>
          </p:nvSpPr>
          <p:spPr bwMode="auto">
            <a:xfrm>
              <a:off x="1925555" y="3036434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8" name="Freeform 336"/>
            <p:cNvSpPr>
              <a:spLocks/>
            </p:cNvSpPr>
            <p:nvPr/>
          </p:nvSpPr>
          <p:spPr bwMode="auto">
            <a:xfrm>
              <a:off x="1932629" y="2978881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9" name="Freeform 337"/>
            <p:cNvSpPr>
              <a:spLocks/>
            </p:cNvSpPr>
            <p:nvPr/>
          </p:nvSpPr>
          <p:spPr bwMode="auto">
            <a:xfrm>
              <a:off x="1932629" y="2970247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0" name="Freeform 338"/>
            <p:cNvSpPr>
              <a:spLocks/>
            </p:cNvSpPr>
            <p:nvPr/>
          </p:nvSpPr>
          <p:spPr bwMode="auto">
            <a:xfrm>
              <a:off x="1939704" y="2935714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1" name="Freeform 339"/>
            <p:cNvSpPr>
              <a:spLocks/>
            </p:cNvSpPr>
            <p:nvPr/>
          </p:nvSpPr>
          <p:spPr bwMode="auto">
            <a:xfrm>
              <a:off x="1945010" y="2881039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2" name="Freeform 340"/>
            <p:cNvSpPr>
              <a:spLocks/>
            </p:cNvSpPr>
            <p:nvPr/>
          </p:nvSpPr>
          <p:spPr bwMode="auto">
            <a:xfrm>
              <a:off x="1945010" y="2846507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3" name="Freeform 341"/>
            <p:cNvSpPr>
              <a:spLocks/>
            </p:cNvSpPr>
            <p:nvPr/>
          </p:nvSpPr>
          <p:spPr bwMode="auto">
            <a:xfrm>
              <a:off x="1952085" y="2837873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4" name="Freeform 342"/>
            <p:cNvSpPr>
              <a:spLocks/>
            </p:cNvSpPr>
            <p:nvPr/>
          </p:nvSpPr>
          <p:spPr bwMode="auto">
            <a:xfrm>
              <a:off x="1952085" y="2826363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5" name="Freeform 343"/>
            <p:cNvSpPr>
              <a:spLocks/>
            </p:cNvSpPr>
            <p:nvPr/>
          </p:nvSpPr>
          <p:spPr bwMode="auto">
            <a:xfrm>
              <a:off x="1959159" y="277168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6" name="Freeform 344"/>
            <p:cNvSpPr>
              <a:spLocks/>
            </p:cNvSpPr>
            <p:nvPr/>
          </p:nvSpPr>
          <p:spPr bwMode="auto">
            <a:xfrm>
              <a:off x="1966234" y="274866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7" name="Freeform 345"/>
            <p:cNvSpPr>
              <a:spLocks/>
            </p:cNvSpPr>
            <p:nvPr/>
          </p:nvSpPr>
          <p:spPr bwMode="auto">
            <a:xfrm>
              <a:off x="1966234" y="273715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8" name="Freeform 346"/>
            <p:cNvSpPr>
              <a:spLocks/>
            </p:cNvSpPr>
            <p:nvPr/>
          </p:nvSpPr>
          <p:spPr bwMode="auto">
            <a:xfrm>
              <a:off x="1973309" y="272564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9" name="Freeform 347"/>
            <p:cNvSpPr>
              <a:spLocks/>
            </p:cNvSpPr>
            <p:nvPr/>
          </p:nvSpPr>
          <p:spPr bwMode="auto">
            <a:xfrm>
              <a:off x="1973309" y="269399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0" name="Freeform 348"/>
            <p:cNvSpPr>
              <a:spLocks/>
            </p:cNvSpPr>
            <p:nvPr/>
          </p:nvSpPr>
          <p:spPr bwMode="auto">
            <a:xfrm>
              <a:off x="1980383" y="2682479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1" name="Freeform 349"/>
            <p:cNvSpPr>
              <a:spLocks/>
            </p:cNvSpPr>
            <p:nvPr/>
          </p:nvSpPr>
          <p:spPr bwMode="auto">
            <a:xfrm>
              <a:off x="1980383" y="2670968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2" name="Freeform 350"/>
            <p:cNvSpPr>
              <a:spLocks/>
            </p:cNvSpPr>
            <p:nvPr/>
          </p:nvSpPr>
          <p:spPr bwMode="auto">
            <a:xfrm>
              <a:off x="1987458" y="2636436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3" name="Freeform 351"/>
            <p:cNvSpPr>
              <a:spLocks/>
            </p:cNvSpPr>
            <p:nvPr/>
          </p:nvSpPr>
          <p:spPr bwMode="auto">
            <a:xfrm>
              <a:off x="1987458" y="2581761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4" name="Freeform 352"/>
            <p:cNvSpPr>
              <a:spLocks/>
            </p:cNvSpPr>
            <p:nvPr/>
          </p:nvSpPr>
          <p:spPr bwMode="auto">
            <a:xfrm>
              <a:off x="1992763" y="2561616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5" name="Freeform 353"/>
            <p:cNvSpPr>
              <a:spLocks/>
            </p:cNvSpPr>
            <p:nvPr/>
          </p:nvSpPr>
          <p:spPr bwMode="auto">
            <a:xfrm>
              <a:off x="1999838" y="2550106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6" name="Freeform 354"/>
            <p:cNvSpPr>
              <a:spLocks/>
            </p:cNvSpPr>
            <p:nvPr/>
          </p:nvSpPr>
          <p:spPr bwMode="auto">
            <a:xfrm>
              <a:off x="1999838" y="2538595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7" name="Freeform 355"/>
            <p:cNvSpPr>
              <a:spLocks/>
            </p:cNvSpPr>
            <p:nvPr/>
          </p:nvSpPr>
          <p:spPr bwMode="auto">
            <a:xfrm>
              <a:off x="2006912" y="2527084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8" name="Freeform 356"/>
            <p:cNvSpPr>
              <a:spLocks/>
            </p:cNvSpPr>
            <p:nvPr/>
          </p:nvSpPr>
          <p:spPr bwMode="auto">
            <a:xfrm>
              <a:off x="2006912" y="2504063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9" name="Freeform 357"/>
            <p:cNvSpPr>
              <a:spLocks/>
            </p:cNvSpPr>
            <p:nvPr/>
          </p:nvSpPr>
          <p:spPr bwMode="auto">
            <a:xfrm>
              <a:off x="2013987" y="2495431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0" name="Freeform 358"/>
            <p:cNvSpPr>
              <a:spLocks/>
            </p:cNvSpPr>
            <p:nvPr/>
          </p:nvSpPr>
          <p:spPr bwMode="auto">
            <a:xfrm>
              <a:off x="2013987" y="248392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1" name="Freeform 359"/>
            <p:cNvSpPr>
              <a:spLocks/>
            </p:cNvSpPr>
            <p:nvPr/>
          </p:nvSpPr>
          <p:spPr bwMode="auto">
            <a:xfrm>
              <a:off x="2013987" y="2437877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2" name="Freeform 360"/>
            <p:cNvSpPr>
              <a:spLocks/>
            </p:cNvSpPr>
            <p:nvPr/>
          </p:nvSpPr>
          <p:spPr bwMode="auto">
            <a:xfrm>
              <a:off x="2021062" y="2417733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3" name="Freeform 361"/>
            <p:cNvSpPr>
              <a:spLocks/>
            </p:cNvSpPr>
            <p:nvPr/>
          </p:nvSpPr>
          <p:spPr bwMode="auto">
            <a:xfrm>
              <a:off x="2028136" y="2363058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4" name="Freeform 362"/>
            <p:cNvSpPr>
              <a:spLocks/>
            </p:cNvSpPr>
            <p:nvPr/>
          </p:nvSpPr>
          <p:spPr bwMode="auto">
            <a:xfrm>
              <a:off x="2028136" y="234003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5" name="Freeform 363"/>
            <p:cNvSpPr>
              <a:spLocks/>
            </p:cNvSpPr>
            <p:nvPr/>
          </p:nvSpPr>
          <p:spPr bwMode="auto">
            <a:xfrm>
              <a:off x="2035211" y="2285359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6" name="Freeform 364"/>
            <p:cNvSpPr>
              <a:spLocks/>
            </p:cNvSpPr>
            <p:nvPr/>
          </p:nvSpPr>
          <p:spPr bwMode="auto">
            <a:xfrm>
              <a:off x="2040517" y="2250827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7" name="Freeform 365"/>
            <p:cNvSpPr>
              <a:spLocks/>
            </p:cNvSpPr>
            <p:nvPr/>
          </p:nvSpPr>
          <p:spPr bwMode="auto">
            <a:xfrm>
              <a:off x="2047592" y="2219174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8" name="Freeform 366"/>
            <p:cNvSpPr>
              <a:spLocks/>
            </p:cNvSpPr>
            <p:nvPr/>
          </p:nvSpPr>
          <p:spPr bwMode="auto">
            <a:xfrm>
              <a:off x="2054666" y="2207663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9" name="Freeform 367"/>
            <p:cNvSpPr>
              <a:spLocks/>
            </p:cNvSpPr>
            <p:nvPr/>
          </p:nvSpPr>
          <p:spPr bwMode="auto">
            <a:xfrm>
              <a:off x="2054666" y="2196152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0" name="Freeform 368"/>
            <p:cNvSpPr>
              <a:spLocks/>
            </p:cNvSpPr>
            <p:nvPr/>
          </p:nvSpPr>
          <p:spPr bwMode="auto">
            <a:xfrm>
              <a:off x="2061741" y="2173131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1" name="Freeform 369"/>
            <p:cNvSpPr>
              <a:spLocks/>
            </p:cNvSpPr>
            <p:nvPr/>
          </p:nvSpPr>
          <p:spPr bwMode="auto">
            <a:xfrm>
              <a:off x="2061741" y="2152986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2" name="Freeform 370"/>
            <p:cNvSpPr>
              <a:spLocks/>
            </p:cNvSpPr>
            <p:nvPr/>
          </p:nvSpPr>
          <p:spPr bwMode="auto">
            <a:xfrm>
              <a:off x="2068816" y="2118454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3" name="Freeform 371"/>
            <p:cNvSpPr>
              <a:spLocks/>
            </p:cNvSpPr>
            <p:nvPr/>
          </p:nvSpPr>
          <p:spPr bwMode="auto">
            <a:xfrm>
              <a:off x="2075890" y="2095433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4" name="Freeform 372"/>
            <p:cNvSpPr>
              <a:spLocks/>
            </p:cNvSpPr>
            <p:nvPr/>
          </p:nvSpPr>
          <p:spPr bwMode="auto">
            <a:xfrm>
              <a:off x="2081196" y="2075290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5" name="Freeform 373"/>
            <p:cNvSpPr>
              <a:spLocks/>
            </p:cNvSpPr>
            <p:nvPr/>
          </p:nvSpPr>
          <p:spPr bwMode="auto">
            <a:xfrm>
              <a:off x="2088270" y="2063779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6" name="Freeform 374"/>
            <p:cNvSpPr>
              <a:spLocks/>
            </p:cNvSpPr>
            <p:nvPr/>
          </p:nvSpPr>
          <p:spPr bwMode="auto">
            <a:xfrm>
              <a:off x="2088270" y="2052268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7" name="Freeform 375"/>
            <p:cNvSpPr>
              <a:spLocks/>
            </p:cNvSpPr>
            <p:nvPr/>
          </p:nvSpPr>
          <p:spPr bwMode="auto">
            <a:xfrm>
              <a:off x="2102419" y="2029247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8" name="Freeform 376"/>
            <p:cNvSpPr>
              <a:spLocks/>
            </p:cNvSpPr>
            <p:nvPr/>
          </p:nvSpPr>
          <p:spPr bwMode="auto">
            <a:xfrm>
              <a:off x="2123643" y="2020613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9" name="Freeform 377"/>
            <p:cNvSpPr>
              <a:spLocks/>
            </p:cNvSpPr>
            <p:nvPr/>
          </p:nvSpPr>
          <p:spPr bwMode="auto">
            <a:xfrm>
              <a:off x="2128950" y="2009102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0" name="Freeform 378"/>
            <p:cNvSpPr>
              <a:spLocks/>
            </p:cNvSpPr>
            <p:nvPr/>
          </p:nvSpPr>
          <p:spPr bwMode="auto">
            <a:xfrm>
              <a:off x="2136024" y="1997592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1" name="Freeform 379"/>
            <p:cNvSpPr>
              <a:spLocks/>
            </p:cNvSpPr>
            <p:nvPr/>
          </p:nvSpPr>
          <p:spPr bwMode="auto">
            <a:xfrm>
              <a:off x="2136024" y="1974570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2" name="Freeform 380"/>
            <p:cNvSpPr>
              <a:spLocks/>
            </p:cNvSpPr>
            <p:nvPr/>
          </p:nvSpPr>
          <p:spPr bwMode="auto">
            <a:xfrm>
              <a:off x="2164322" y="1963060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3" name="Freeform 381"/>
            <p:cNvSpPr>
              <a:spLocks/>
            </p:cNvSpPr>
            <p:nvPr/>
          </p:nvSpPr>
          <p:spPr bwMode="auto">
            <a:xfrm>
              <a:off x="2176702" y="1954427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4" name="Freeform 382"/>
            <p:cNvSpPr>
              <a:spLocks/>
            </p:cNvSpPr>
            <p:nvPr/>
          </p:nvSpPr>
          <p:spPr bwMode="auto">
            <a:xfrm>
              <a:off x="2183777" y="1931406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5" name="Freeform 383"/>
            <p:cNvSpPr>
              <a:spLocks/>
            </p:cNvSpPr>
            <p:nvPr/>
          </p:nvSpPr>
          <p:spPr bwMode="auto">
            <a:xfrm>
              <a:off x="2190852" y="191989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6" name="Freeform 384"/>
            <p:cNvSpPr>
              <a:spLocks/>
            </p:cNvSpPr>
            <p:nvPr/>
          </p:nvSpPr>
          <p:spPr bwMode="auto">
            <a:xfrm>
              <a:off x="2197926" y="190838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7" name="Freeform 385"/>
            <p:cNvSpPr>
              <a:spLocks/>
            </p:cNvSpPr>
            <p:nvPr/>
          </p:nvSpPr>
          <p:spPr bwMode="auto">
            <a:xfrm>
              <a:off x="2205001" y="1885363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8" name="Freeform 386"/>
            <p:cNvSpPr>
              <a:spLocks/>
            </p:cNvSpPr>
            <p:nvPr/>
          </p:nvSpPr>
          <p:spPr bwMode="auto">
            <a:xfrm>
              <a:off x="2212075" y="1876729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9" name="Freeform 387"/>
            <p:cNvSpPr>
              <a:spLocks/>
            </p:cNvSpPr>
            <p:nvPr/>
          </p:nvSpPr>
          <p:spPr bwMode="auto">
            <a:xfrm>
              <a:off x="2224456" y="1865218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0" name="Freeform 388"/>
            <p:cNvSpPr>
              <a:spLocks/>
            </p:cNvSpPr>
            <p:nvPr/>
          </p:nvSpPr>
          <p:spPr bwMode="auto">
            <a:xfrm>
              <a:off x="2224456" y="1853708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1" name="Freeform 389"/>
            <p:cNvSpPr>
              <a:spLocks/>
            </p:cNvSpPr>
            <p:nvPr/>
          </p:nvSpPr>
          <p:spPr bwMode="auto">
            <a:xfrm>
              <a:off x="2252755" y="1830686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2" name="Freeform 390"/>
            <p:cNvSpPr>
              <a:spLocks/>
            </p:cNvSpPr>
            <p:nvPr/>
          </p:nvSpPr>
          <p:spPr bwMode="auto">
            <a:xfrm>
              <a:off x="2265135" y="1819176"/>
              <a:ext cx="35373" cy="57554"/>
            </a:xfrm>
            <a:custGeom>
              <a:avLst/>
              <a:gdLst>
                <a:gd name="T0" fmla="*/ 0 w 20"/>
                <a:gd name="T1" fmla="*/ 8 h 20"/>
                <a:gd name="T2" fmla="*/ 12 w 20"/>
                <a:gd name="T3" fmla="*/ 0 h 20"/>
                <a:gd name="T4" fmla="*/ 20 w 20"/>
                <a:gd name="T5" fmla="*/ 8 h 20"/>
                <a:gd name="T6" fmla="*/ 12 w 20"/>
                <a:gd name="T7" fmla="*/ 20 h 20"/>
                <a:gd name="T8" fmla="*/ 0 w 20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3" name="Freeform 391"/>
            <p:cNvSpPr>
              <a:spLocks/>
            </p:cNvSpPr>
            <p:nvPr/>
          </p:nvSpPr>
          <p:spPr bwMode="auto">
            <a:xfrm>
              <a:off x="2265135" y="1810544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4" name="Freeform 392"/>
            <p:cNvSpPr>
              <a:spLocks/>
            </p:cNvSpPr>
            <p:nvPr/>
          </p:nvSpPr>
          <p:spPr bwMode="auto">
            <a:xfrm>
              <a:off x="2265135" y="1787522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5" name="Freeform 393"/>
            <p:cNvSpPr>
              <a:spLocks/>
            </p:cNvSpPr>
            <p:nvPr/>
          </p:nvSpPr>
          <p:spPr bwMode="auto">
            <a:xfrm>
              <a:off x="2272209" y="1776011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6" name="Freeform 394"/>
            <p:cNvSpPr>
              <a:spLocks/>
            </p:cNvSpPr>
            <p:nvPr/>
          </p:nvSpPr>
          <p:spPr bwMode="auto">
            <a:xfrm>
              <a:off x="2279284" y="1764501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7" name="Freeform 395"/>
            <p:cNvSpPr>
              <a:spLocks/>
            </p:cNvSpPr>
            <p:nvPr/>
          </p:nvSpPr>
          <p:spPr bwMode="auto">
            <a:xfrm>
              <a:off x="2279284" y="1744356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0 h 19"/>
                <a:gd name="T4" fmla="*/ 19 w 19"/>
                <a:gd name="T5" fmla="*/ 7 h 19"/>
                <a:gd name="T6" fmla="*/ 12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8" name="Freeform 396"/>
            <p:cNvSpPr>
              <a:spLocks/>
            </p:cNvSpPr>
            <p:nvPr/>
          </p:nvSpPr>
          <p:spPr bwMode="auto">
            <a:xfrm>
              <a:off x="2293433" y="1732845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9" name="Freeform 397"/>
            <p:cNvSpPr>
              <a:spLocks/>
            </p:cNvSpPr>
            <p:nvPr/>
          </p:nvSpPr>
          <p:spPr bwMode="auto">
            <a:xfrm>
              <a:off x="2348262" y="1721335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0" name="Freeform 398"/>
            <p:cNvSpPr>
              <a:spLocks/>
            </p:cNvSpPr>
            <p:nvPr/>
          </p:nvSpPr>
          <p:spPr bwMode="auto">
            <a:xfrm>
              <a:off x="2381865" y="1709824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1" name="Freeform 399"/>
            <p:cNvSpPr>
              <a:spLocks/>
            </p:cNvSpPr>
            <p:nvPr/>
          </p:nvSpPr>
          <p:spPr bwMode="auto">
            <a:xfrm>
              <a:off x="2396015" y="1686803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1 w 19"/>
                <a:gd name="T3" fmla="*/ 0 h 20"/>
                <a:gd name="T4" fmla="*/ 19 w 19"/>
                <a:gd name="T5" fmla="*/ 8 h 20"/>
                <a:gd name="T6" fmla="*/ 11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2" name="Freeform 400"/>
            <p:cNvSpPr>
              <a:spLocks/>
            </p:cNvSpPr>
            <p:nvPr/>
          </p:nvSpPr>
          <p:spPr bwMode="auto">
            <a:xfrm>
              <a:off x="2491521" y="167817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3" name="Freeform 401"/>
            <p:cNvSpPr>
              <a:spLocks/>
            </p:cNvSpPr>
            <p:nvPr/>
          </p:nvSpPr>
          <p:spPr bwMode="auto">
            <a:xfrm>
              <a:off x="2532201" y="1666660"/>
              <a:ext cx="33605" cy="54677"/>
            </a:xfrm>
            <a:custGeom>
              <a:avLst/>
              <a:gdLst>
                <a:gd name="T0" fmla="*/ 0 w 19"/>
                <a:gd name="T1" fmla="*/ 7 h 19"/>
                <a:gd name="T2" fmla="*/ 11 w 19"/>
                <a:gd name="T3" fmla="*/ 0 h 19"/>
                <a:gd name="T4" fmla="*/ 19 w 19"/>
                <a:gd name="T5" fmla="*/ 7 h 19"/>
                <a:gd name="T6" fmla="*/ 11 w 19"/>
                <a:gd name="T7" fmla="*/ 19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1" y="0"/>
                  </a:lnTo>
                  <a:lnTo>
                    <a:pt x="19" y="7"/>
                  </a:lnTo>
                  <a:lnTo>
                    <a:pt x="11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4" name="Freeform 402"/>
            <p:cNvSpPr>
              <a:spLocks/>
            </p:cNvSpPr>
            <p:nvPr/>
          </p:nvSpPr>
          <p:spPr bwMode="auto">
            <a:xfrm>
              <a:off x="2532201" y="1643638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5" name="Freeform 403"/>
            <p:cNvSpPr>
              <a:spLocks/>
            </p:cNvSpPr>
            <p:nvPr/>
          </p:nvSpPr>
          <p:spPr bwMode="auto">
            <a:xfrm>
              <a:off x="2606484" y="1632128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6" name="Freeform 404"/>
            <p:cNvSpPr>
              <a:spLocks/>
            </p:cNvSpPr>
            <p:nvPr/>
          </p:nvSpPr>
          <p:spPr bwMode="auto">
            <a:xfrm>
              <a:off x="2926608" y="1620617"/>
              <a:ext cx="33605" cy="57554"/>
            </a:xfrm>
            <a:custGeom>
              <a:avLst/>
              <a:gdLst>
                <a:gd name="T0" fmla="*/ 0 w 19"/>
                <a:gd name="T1" fmla="*/ 8 h 20"/>
                <a:gd name="T2" fmla="*/ 12 w 19"/>
                <a:gd name="T3" fmla="*/ 0 h 20"/>
                <a:gd name="T4" fmla="*/ 19 w 19"/>
                <a:gd name="T5" fmla="*/ 8 h 20"/>
                <a:gd name="T6" fmla="*/ 12 w 19"/>
                <a:gd name="T7" fmla="*/ 20 h 20"/>
                <a:gd name="T8" fmla="*/ 0 w 19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7" name="Freeform 405"/>
            <p:cNvSpPr>
              <a:spLocks/>
            </p:cNvSpPr>
            <p:nvPr/>
          </p:nvSpPr>
          <p:spPr bwMode="auto">
            <a:xfrm>
              <a:off x="2967288" y="1600472"/>
              <a:ext cx="35373" cy="54677"/>
            </a:xfrm>
            <a:custGeom>
              <a:avLst/>
              <a:gdLst>
                <a:gd name="T0" fmla="*/ 0 w 20"/>
                <a:gd name="T1" fmla="*/ 7 h 19"/>
                <a:gd name="T2" fmla="*/ 12 w 20"/>
                <a:gd name="T3" fmla="*/ 0 h 19"/>
                <a:gd name="T4" fmla="*/ 20 w 20"/>
                <a:gd name="T5" fmla="*/ 7 h 19"/>
                <a:gd name="T6" fmla="*/ 12 w 20"/>
                <a:gd name="T7" fmla="*/ 19 h 19"/>
                <a:gd name="T8" fmla="*/ 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12" y="0"/>
                  </a:lnTo>
                  <a:lnTo>
                    <a:pt x="20" y="7"/>
                  </a:lnTo>
                  <a:lnTo>
                    <a:pt x="12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8" name="Freeform 406"/>
            <p:cNvSpPr>
              <a:spLocks/>
            </p:cNvSpPr>
            <p:nvPr/>
          </p:nvSpPr>
          <p:spPr bwMode="auto">
            <a:xfrm>
              <a:off x="3138846" y="1588961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1 w 19"/>
                <a:gd name="T3" fmla="*/ 0 h 19"/>
                <a:gd name="T4" fmla="*/ 19 w 19"/>
                <a:gd name="T5" fmla="*/ 8 h 19"/>
                <a:gd name="T6" fmla="*/ 11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1" y="0"/>
                  </a:lnTo>
                  <a:lnTo>
                    <a:pt x="19" y="8"/>
                  </a:lnTo>
                  <a:lnTo>
                    <a:pt x="1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9" name="Freeform 408"/>
            <p:cNvSpPr>
              <a:spLocks/>
            </p:cNvSpPr>
            <p:nvPr/>
          </p:nvSpPr>
          <p:spPr bwMode="auto">
            <a:xfrm>
              <a:off x="3151226" y="1577451"/>
              <a:ext cx="35373" cy="54677"/>
            </a:xfrm>
            <a:custGeom>
              <a:avLst/>
              <a:gdLst>
                <a:gd name="T0" fmla="*/ 0 w 20"/>
                <a:gd name="T1" fmla="*/ 8 h 19"/>
                <a:gd name="T2" fmla="*/ 12 w 20"/>
                <a:gd name="T3" fmla="*/ 0 h 19"/>
                <a:gd name="T4" fmla="*/ 20 w 20"/>
                <a:gd name="T5" fmla="*/ 8 h 19"/>
                <a:gd name="T6" fmla="*/ 12 w 20"/>
                <a:gd name="T7" fmla="*/ 19 h 19"/>
                <a:gd name="T8" fmla="*/ 0 w 20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8"/>
                  </a:moveTo>
                  <a:lnTo>
                    <a:pt x="12" y="0"/>
                  </a:lnTo>
                  <a:lnTo>
                    <a:pt x="20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00" name="Freeform 409"/>
            <p:cNvSpPr>
              <a:spLocks/>
            </p:cNvSpPr>
            <p:nvPr/>
          </p:nvSpPr>
          <p:spPr bwMode="auto">
            <a:xfrm>
              <a:off x="3533254" y="1565940"/>
              <a:ext cx="33605" cy="54677"/>
            </a:xfrm>
            <a:custGeom>
              <a:avLst/>
              <a:gdLst>
                <a:gd name="T0" fmla="*/ 0 w 19"/>
                <a:gd name="T1" fmla="*/ 8 h 19"/>
                <a:gd name="T2" fmla="*/ 12 w 19"/>
                <a:gd name="T3" fmla="*/ 0 h 19"/>
                <a:gd name="T4" fmla="*/ 19 w 19"/>
                <a:gd name="T5" fmla="*/ 8 h 19"/>
                <a:gd name="T6" fmla="*/ 12 w 19"/>
                <a:gd name="T7" fmla="*/ 19 h 19"/>
                <a:gd name="T8" fmla="*/ 0 w 19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CD308"/>
            </a:solidFill>
            <a:ln w="6350">
              <a:solidFill>
                <a:srgbClr val="FCD30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01" name="Rectangle 410"/>
            <p:cNvSpPr>
              <a:spLocks noChangeArrowheads="1"/>
            </p:cNvSpPr>
            <p:nvPr/>
          </p:nvSpPr>
          <p:spPr bwMode="auto">
            <a:xfrm>
              <a:off x="903277" y="1522774"/>
              <a:ext cx="3195944" cy="3168324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xmlns="" val="3480131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87392" y="884458"/>
            <a:ext cx="8169216" cy="5175685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155575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One-Year </a:t>
            </a:r>
            <a:r>
              <a:rPr lang="en-US" dirty="0">
                <a:cs typeface="Times New Roman"/>
              </a:rPr>
              <a:t>QCA </a:t>
            </a:r>
            <a:r>
              <a:rPr lang="en-US" dirty="0" smtClean="0">
                <a:cs typeface="Times New Roman"/>
              </a:rPr>
              <a:t>Results</a:t>
            </a:r>
            <a:endParaRPr lang="en-US" dirty="0" smtClean="0"/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914746"/>
              </p:ext>
            </p:extLst>
          </p:nvPr>
        </p:nvGraphicFramePr>
        <p:xfrm>
          <a:off x="549930" y="914402"/>
          <a:ext cx="8044141" cy="5040923"/>
        </p:xfrm>
        <a:graphic>
          <a:graphicData uri="http://schemas.openxmlformats.org/drawingml/2006/table">
            <a:tbl>
              <a:tblPr/>
              <a:tblGrid>
                <a:gridCol w="3312783"/>
                <a:gridCol w="1769043"/>
                <a:gridCol w="1742719"/>
                <a:gridCol w="1219596"/>
              </a:tblGrid>
              <a:tr h="819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(L=252)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RVD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mm) 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2.80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2.82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0.64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MLD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2.13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2.17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0.46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MLD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2.27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2.50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&lt;0.0001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%DS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0.92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0.67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%DS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18.5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0.92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11.3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0.76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&lt;0.0001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LL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0.18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0.13 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LL (mm)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0.23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0.10 ±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0.02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0.0001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In-segment restenosis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3.85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1.34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2.75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1.13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0.53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In-device restenosis</a:t>
                      </a:r>
                      <a:r>
                        <a:rPr lang="en-GB" sz="1800" b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2.88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1.16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0.75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52116" y="6086321"/>
            <a:ext cx="642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940" lvl="0" indent="-225940">
              <a:spcBef>
                <a:spcPct val="30000"/>
              </a:spcBef>
              <a:defRPr/>
            </a:pPr>
            <a:r>
              <a:rPr lang="en-GB" sz="1200" b="0" i="0" dirty="0" smtClean="0">
                <a:solidFill>
                  <a:schemeClr val="tx1"/>
                </a:solidFill>
                <a:ea typeface="+mn-ea"/>
                <a:cs typeface="+mn-cs"/>
              </a:rPr>
              <a:t>QCA results are 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presented as least square mean ± standard error.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689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826477" y="824812"/>
            <a:ext cx="7491046" cy="533627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474" y="110608"/>
            <a:ext cx="8993874" cy="7556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+mn-ea"/>
                <a:cs typeface="Times New Roman"/>
              </a:rPr>
              <a:t>1-Year Target Lesion Failure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2021" y="6362674"/>
            <a:ext cx="3359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TLF </a:t>
            </a:r>
            <a:r>
              <a:rPr lang="en-US" altLang="ja-JP" sz="14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cardiac death</a:t>
            </a:r>
            <a:r>
              <a:rPr lang="en-US" altLang="ja-JP" sz="1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, TV-MI, or </a:t>
            </a:r>
            <a:r>
              <a:rPr lang="en-US" altLang="ja-JP" sz="14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ID-TLR</a:t>
            </a:r>
            <a:endParaRPr lang="en-US" sz="140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54889" y="982838"/>
            <a:ext cx="20812" cy="324801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54889" y="982838"/>
            <a:ext cx="20812" cy="3248011"/>
          </a:xfrm>
          <a:prstGeom prst="rect">
            <a:avLst/>
          </a:prstGeom>
          <a:noFill/>
          <a:ln w="9525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861236" y="4230849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861236" y="3914756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1861236" y="3585412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1861236" y="3257960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1861236" y="2928616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1861236" y="2601166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1861236" y="2285071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861236" y="1955727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1861236" y="1628277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1861236" y="1298933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1861236" y="982838"/>
            <a:ext cx="104059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16200000">
            <a:off x="880857" y="2447018"/>
            <a:ext cx="1003415" cy="30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TLF (%)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8247" y="4162709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528247" y="3835259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28247" y="3505915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528247" y="3178463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528247" y="2860476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528247" y="2533026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28247" y="2203682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528247" y="1876230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528247" y="1558243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528247" y="1230793"/>
            <a:ext cx="301772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476217" y="903341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975701" y="4230849"/>
            <a:ext cx="4673991" cy="227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975701" y="4230849"/>
            <a:ext cx="4673991" cy="22713"/>
          </a:xfrm>
          <a:prstGeom prst="rect">
            <a:avLst/>
          </a:prstGeom>
          <a:noFill/>
          <a:ln w="9525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1975701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2639946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3304190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3980574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4644819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319469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983714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6649692" y="4242206"/>
            <a:ext cx="0" cy="113567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2431828" y="4762721"/>
            <a:ext cx="4201965" cy="3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Time After Index Procedure (Days)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892454" y="4446626"/>
            <a:ext cx="166495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2509871" y="4446626"/>
            <a:ext cx="260148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3127289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803674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4467918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5142568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300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5806813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360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472792" y="4446626"/>
            <a:ext cx="353801" cy="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420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2592023" y="1691441"/>
            <a:ext cx="27235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HR [95% CI]=0.79 [0.31,2.00]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2608635" y="2003826"/>
            <a:ext cx="21287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p=0.62 (Log rank test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6425171" y="3014719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3.4%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6425171" y="2675440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4.2%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7227854" y="2814705"/>
            <a:ext cx="7582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= -0.8%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2494263" y="1039900"/>
            <a:ext cx="10579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Absorb BVS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4155741" y="1039900"/>
            <a:ext cx="843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cs typeface="Arial" pitchFamily="34" charset="0"/>
              </a:rPr>
              <a:t>XIENCE V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2058948" y="1128583"/>
            <a:ext cx="362473" cy="34070"/>
          </a:xfrm>
          <a:prstGeom prst="rect">
            <a:avLst/>
          </a:prstGeom>
          <a:solidFill>
            <a:srgbClr val="FCD308"/>
          </a:solidFill>
          <a:ln w="9525">
            <a:solidFill>
              <a:srgbClr val="FCD30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3720426" y="1128583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3907733" y="1128583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1954889" y="4085106"/>
            <a:ext cx="31218" cy="168458"/>
          </a:xfrm>
          <a:custGeom>
            <a:avLst/>
            <a:gdLst>
              <a:gd name="T0" fmla="*/ 0 w 18"/>
              <a:gd name="T1" fmla="*/ 77 h 89"/>
              <a:gd name="T2" fmla="*/ 0 w 18"/>
              <a:gd name="T3" fmla="*/ 83 h 89"/>
              <a:gd name="T4" fmla="*/ 6 w 18"/>
              <a:gd name="T5" fmla="*/ 89 h 89"/>
              <a:gd name="T6" fmla="*/ 12 w 18"/>
              <a:gd name="T7" fmla="*/ 89 h 89"/>
              <a:gd name="T8" fmla="*/ 18 w 18"/>
              <a:gd name="T9" fmla="*/ 83 h 89"/>
              <a:gd name="T10" fmla="*/ 18 w 18"/>
              <a:gd name="T11" fmla="*/ 0 h 89"/>
              <a:gd name="T12" fmla="*/ 0 w 18"/>
              <a:gd name="T13" fmla="*/ 0 h 89"/>
              <a:gd name="T14" fmla="*/ 0 w 18"/>
              <a:gd name="T15" fmla="*/ 6 h 89"/>
              <a:gd name="T16" fmla="*/ 0 w 18"/>
              <a:gd name="T17" fmla="*/ 7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89">
                <a:moveTo>
                  <a:pt x="0" y="77"/>
                </a:moveTo>
                <a:lnTo>
                  <a:pt x="0" y="83"/>
                </a:lnTo>
                <a:lnTo>
                  <a:pt x="6" y="89"/>
                </a:lnTo>
                <a:lnTo>
                  <a:pt x="12" y="89"/>
                </a:lnTo>
                <a:lnTo>
                  <a:pt x="18" y="83"/>
                </a:lnTo>
                <a:lnTo>
                  <a:pt x="18" y="0"/>
                </a:lnTo>
                <a:lnTo>
                  <a:pt x="0" y="0"/>
                </a:lnTo>
                <a:lnTo>
                  <a:pt x="0" y="6"/>
                </a:lnTo>
                <a:lnTo>
                  <a:pt x="0" y="77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1954889" y="4085106"/>
            <a:ext cx="31218" cy="168458"/>
          </a:xfrm>
          <a:custGeom>
            <a:avLst/>
            <a:gdLst>
              <a:gd name="T0" fmla="*/ 0 w 3"/>
              <a:gd name="T1" fmla="*/ 13 h 15"/>
              <a:gd name="T2" fmla="*/ 0 w 3"/>
              <a:gd name="T3" fmla="*/ 14 h 15"/>
              <a:gd name="T4" fmla="*/ 1 w 3"/>
              <a:gd name="T5" fmla="*/ 15 h 15"/>
              <a:gd name="T6" fmla="*/ 2 w 3"/>
              <a:gd name="T7" fmla="*/ 15 h 15"/>
              <a:gd name="T8" fmla="*/ 2 w 3"/>
              <a:gd name="T9" fmla="*/ 15 h 15"/>
              <a:gd name="T10" fmla="*/ 3 w 3"/>
              <a:gd name="T11" fmla="*/ 14 h 15"/>
              <a:gd name="T12" fmla="*/ 3 w 3"/>
              <a:gd name="T13" fmla="*/ 13 h 15"/>
              <a:gd name="T14" fmla="*/ 3 w 3"/>
              <a:gd name="T15" fmla="*/ 1 h 15"/>
              <a:gd name="T16" fmla="*/ 3 w 3"/>
              <a:gd name="T17" fmla="*/ 0 h 15"/>
              <a:gd name="T18" fmla="*/ 2 w 3"/>
              <a:gd name="T19" fmla="*/ 0 h 15"/>
              <a:gd name="T20" fmla="*/ 2 w 3"/>
              <a:gd name="T21" fmla="*/ 0 h 15"/>
              <a:gd name="T22" fmla="*/ 1 w 3"/>
              <a:gd name="T23" fmla="*/ 0 h 15"/>
              <a:gd name="T24" fmla="*/ 0 w 3"/>
              <a:gd name="T25" fmla="*/ 0 h 15"/>
              <a:gd name="T26" fmla="*/ 0 w 3"/>
              <a:gd name="T27" fmla="*/ 1 h 15"/>
              <a:gd name="T28" fmla="*/ 0 w 3"/>
              <a:gd name="T2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3"/>
                </a:moveTo>
                <a:lnTo>
                  <a:pt x="0" y="14"/>
                </a:lnTo>
                <a:lnTo>
                  <a:pt x="1" y="15"/>
                </a:lnTo>
                <a:lnTo>
                  <a:pt x="2" y="15"/>
                </a:lnTo>
                <a:lnTo>
                  <a:pt x="2" y="15"/>
                </a:lnTo>
                <a:lnTo>
                  <a:pt x="3" y="14"/>
                </a:lnTo>
                <a:lnTo>
                  <a:pt x="3" y="1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1954889" y="4085106"/>
            <a:ext cx="41624" cy="34070"/>
          </a:xfrm>
          <a:custGeom>
            <a:avLst/>
            <a:gdLst>
              <a:gd name="T0" fmla="*/ 12 w 24"/>
              <a:gd name="T1" fmla="*/ 0 h 18"/>
              <a:gd name="T2" fmla="*/ 0 w 24"/>
              <a:gd name="T3" fmla="*/ 0 h 18"/>
              <a:gd name="T4" fmla="*/ 0 w 24"/>
              <a:gd name="T5" fmla="*/ 12 h 18"/>
              <a:gd name="T6" fmla="*/ 6 w 24"/>
              <a:gd name="T7" fmla="*/ 12 h 18"/>
              <a:gd name="T8" fmla="*/ 12 w 24"/>
              <a:gd name="T9" fmla="*/ 18 h 18"/>
              <a:gd name="T10" fmla="*/ 18 w 24"/>
              <a:gd name="T11" fmla="*/ 18 h 18"/>
              <a:gd name="T12" fmla="*/ 18 w 24"/>
              <a:gd name="T13" fmla="*/ 12 h 18"/>
              <a:gd name="T14" fmla="*/ 24 w 24"/>
              <a:gd name="T15" fmla="*/ 12 h 18"/>
              <a:gd name="T16" fmla="*/ 24 w 24"/>
              <a:gd name="T17" fmla="*/ 0 h 18"/>
              <a:gd name="T18" fmla="*/ 18 w 24"/>
              <a:gd name="T19" fmla="*/ 0 h 18"/>
              <a:gd name="T20" fmla="*/ 12 w 24"/>
              <a:gd name="T2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8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12" y="18"/>
                </a:lnTo>
                <a:lnTo>
                  <a:pt x="18" y="18"/>
                </a:lnTo>
                <a:lnTo>
                  <a:pt x="18" y="12"/>
                </a:lnTo>
                <a:lnTo>
                  <a:pt x="24" y="12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1954889" y="4085106"/>
            <a:ext cx="41624" cy="34070"/>
          </a:xfrm>
          <a:custGeom>
            <a:avLst/>
            <a:gdLst>
              <a:gd name="T0" fmla="*/ 2 w 4"/>
              <a:gd name="T1" fmla="*/ 0 h 3"/>
              <a:gd name="T2" fmla="*/ 1 w 4"/>
              <a:gd name="T3" fmla="*/ 0 h 3"/>
              <a:gd name="T4" fmla="*/ 0 w 4"/>
              <a:gd name="T5" fmla="*/ 0 h 3"/>
              <a:gd name="T6" fmla="*/ 0 w 4"/>
              <a:gd name="T7" fmla="*/ 1 h 3"/>
              <a:gd name="T8" fmla="*/ 0 w 4"/>
              <a:gd name="T9" fmla="*/ 2 h 3"/>
              <a:gd name="T10" fmla="*/ 1 w 4"/>
              <a:gd name="T11" fmla="*/ 2 h 3"/>
              <a:gd name="T12" fmla="*/ 2 w 4"/>
              <a:gd name="T13" fmla="*/ 3 h 3"/>
              <a:gd name="T14" fmla="*/ 3 w 4"/>
              <a:gd name="T15" fmla="*/ 3 h 3"/>
              <a:gd name="T16" fmla="*/ 3 w 4"/>
              <a:gd name="T17" fmla="*/ 2 h 3"/>
              <a:gd name="T18" fmla="*/ 4 w 4"/>
              <a:gd name="T19" fmla="*/ 2 h 3"/>
              <a:gd name="T20" fmla="*/ 4 w 4"/>
              <a:gd name="T21" fmla="*/ 1 h 3"/>
              <a:gd name="T22" fmla="*/ 4 w 4"/>
              <a:gd name="T23" fmla="*/ 0 h 3"/>
              <a:gd name="T24" fmla="*/ 3 w 4"/>
              <a:gd name="T25" fmla="*/ 0 h 3"/>
              <a:gd name="T26" fmla="*/ 3 w 4"/>
              <a:gd name="T27" fmla="*/ 0 h 3"/>
              <a:gd name="T28" fmla="*/ 2 w 4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1965295" y="3948826"/>
            <a:ext cx="31218" cy="170350"/>
          </a:xfrm>
          <a:custGeom>
            <a:avLst/>
            <a:gdLst>
              <a:gd name="T0" fmla="*/ 0 w 18"/>
              <a:gd name="T1" fmla="*/ 78 h 90"/>
              <a:gd name="T2" fmla="*/ 0 w 18"/>
              <a:gd name="T3" fmla="*/ 84 h 90"/>
              <a:gd name="T4" fmla="*/ 6 w 18"/>
              <a:gd name="T5" fmla="*/ 84 h 90"/>
              <a:gd name="T6" fmla="*/ 12 w 18"/>
              <a:gd name="T7" fmla="*/ 90 h 90"/>
              <a:gd name="T8" fmla="*/ 12 w 18"/>
              <a:gd name="T9" fmla="*/ 84 h 90"/>
              <a:gd name="T10" fmla="*/ 18 w 18"/>
              <a:gd name="T11" fmla="*/ 84 h 90"/>
              <a:gd name="T12" fmla="*/ 18 w 18"/>
              <a:gd name="T13" fmla="*/ 0 h 90"/>
              <a:gd name="T14" fmla="*/ 0 w 18"/>
              <a:gd name="T15" fmla="*/ 0 h 90"/>
              <a:gd name="T16" fmla="*/ 0 w 18"/>
              <a:gd name="T17" fmla="*/ 6 h 90"/>
              <a:gd name="T18" fmla="*/ 0 w 18"/>
              <a:gd name="T19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90">
                <a:moveTo>
                  <a:pt x="0" y="78"/>
                </a:moveTo>
                <a:lnTo>
                  <a:pt x="0" y="84"/>
                </a:lnTo>
                <a:lnTo>
                  <a:pt x="6" y="84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18" y="0"/>
                </a:lnTo>
                <a:lnTo>
                  <a:pt x="0" y="0"/>
                </a:lnTo>
                <a:lnTo>
                  <a:pt x="0" y="6"/>
                </a:lnTo>
                <a:lnTo>
                  <a:pt x="0" y="78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1965295" y="3948826"/>
            <a:ext cx="31218" cy="170350"/>
          </a:xfrm>
          <a:custGeom>
            <a:avLst/>
            <a:gdLst>
              <a:gd name="T0" fmla="*/ 0 w 3"/>
              <a:gd name="T1" fmla="*/ 13 h 15"/>
              <a:gd name="T2" fmla="*/ 0 w 3"/>
              <a:gd name="T3" fmla="*/ 14 h 15"/>
              <a:gd name="T4" fmla="*/ 1 w 3"/>
              <a:gd name="T5" fmla="*/ 14 h 15"/>
              <a:gd name="T6" fmla="*/ 2 w 3"/>
              <a:gd name="T7" fmla="*/ 15 h 15"/>
              <a:gd name="T8" fmla="*/ 2 w 3"/>
              <a:gd name="T9" fmla="*/ 14 h 15"/>
              <a:gd name="T10" fmla="*/ 3 w 3"/>
              <a:gd name="T11" fmla="*/ 14 h 15"/>
              <a:gd name="T12" fmla="*/ 3 w 3"/>
              <a:gd name="T13" fmla="*/ 13 h 15"/>
              <a:gd name="T14" fmla="*/ 3 w 3"/>
              <a:gd name="T15" fmla="*/ 1 h 15"/>
              <a:gd name="T16" fmla="*/ 3 w 3"/>
              <a:gd name="T17" fmla="*/ 0 h 15"/>
              <a:gd name="T18" fmla="*/ 2 w 3"/>
              <a:gd name="T19" fmla="*/ 0 h 15"/>
              <a:gd name="T20" fmla="*/ 2 w 3"/>
              <a:gd name="T21" fmla="*/ 0 h 15"/>
              <a:gd name="T22" fmla="*/ 1 w 3"/>
              <a:gd name="T23" fmla="*/ 0 h 15"/>
              <a:gd name="T24" fmla="*/ 0 w 3"/>
              <a:gd name="T25" fmla="*/ 0 h 15"/>
              <a:gd name="T26" fmla="*/ 0 w 3"/>
              <a:gd name="T27" fmla="*/ 1 h 15"/>
              <a:gd name="T28" fmla="*/ 0 w 3"/>
              <a:gd name="T2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3"/>
                </a:move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  <a:lnTo>
                  <a:pt x="2" y="14"/>
                </a:lnTo>
                <a:lnTo>
                  <a:pt x="3" y="14"/>
                </a:lnTo>
                <a:lnTo>
                  <a:pt x="3" y="1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1965295" y="3948826"/>
            <a:ext cx="187306" cy="34070"/>
          </a:xfrm>
          <a:custGeom>
            <a:avLst/>
            <a:gdLst>
              <a:gd name="T0" fmla="*/ 12 w 108"/>
              <a:gd name="T1" fmla="*/ 0 h 18"/>
              <a:gd name="T2" fmla="*/ 0 w 108"/>
              <a:gd name="T3" fmla="*/ 0 h 18"/>
              <a:gd name="T4" fmla="*/ 0 w 108"/>
              <a:gd name="T5" fmla="*/ 12 h 18"/>
              <a:gd name="T6" fmla="*/ 6 w 108"/>
              <a:gd name="T7" fmla="*/ 12 h 18"/>
              <a:gd name="T8" fmla="*/ 12 w 108"/>
              <a:gd name="T9" fmla="*/ 18 h 18"/>
              <a:gd name="T10" fmla="*/ 102 w 108"/>
              <a:gd name="T11" fmla="*/ 18 h 18"/>
              <a:gd name="T12" fmla="*/ 102 w 108"/>
              <a:gd name="T13" fmla="*/ 12 h 18"/>
              <a:gd name="T14" fmla="*/ 108 w 108"/>
              <a:gd name="T15" fmla="*/ 12 h 18"/>
              <a:gd name="T16" fmla="*/ 108 w 108"/>
              <a:gd name="T17" fmla="*/ 0 h 18"/>
              <a:gd name="T18" fmla="*/ 102 w 108"/>
              <a:gd name="T19" fmla="*/ 0 h 18"/>
              <a:gd name="T20" fmla="*/ 12 w 108"/>
              <a:gd name="T2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8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12" y="18"/>
                </a:lnTo>
                <a:lnTo>
                  <a:pt x="102" y="18"/>
                </a:lnTo>
                <a:lnTo>
                  <a:pt x="102" y="12"/>
                </a:lnTo>
                <a:lnTo>
                  <a:pt x="108" y="12"/>
                </a:lnTo>
                <a:lnTo>
                  <a:pt x="108" y="0"/>
                </a:lnTo>
                <a:lnTo>
                  <a:pt x="10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1965295" y="3948826"/>
            <a:ext cx="187306" cy="34070"/>
          </a:xfrm>
          <a:custGeom>
            <a:avLst/>
            <a:gdLst>
              <a:gd name="T0" fmla="*/ 2 w 18"/>
              <a:gd name="T1" fmla="*/ 0 h 3"/>
              <a:gd name="T2" fmla="*/ 1 w 18"/>
              <a:gd name="T3" fmla="*/ 0 h 3"/>
              <a:gd name="T4" fmla="*/ 0 w 18"/>
              <a:gd name="T5" fmla="*/ 0 h 3"/>
              <a:gd name="T6" fmla="*/ 0 w 18"/>
              <a:gd name="T7" fmla="*/ 1 h 3"/>
              <a:gd name="T8" fmla="*/ 0 w 18"/>
              <a:gd name="T9" fmla="*/ 2 h 3"/>
              <a:gd name="T10" fmla="*/ 1 w 18"/>
              <a:gd name="T11" fmla="*/ 2 h 3"/>
              <a:gd name="T12" fmla="*/ 2 w 18"/>
              <a:gd name="T13" fmla="*/ 3 h 3"/>
              <a:gd name="T14" fmla="*/ 17 w 18"/>
              <a:gd name="T15" fmla="*/ 3 h 3"/>
              <a:gd name="T16" fmla="*/ 17 w 18"/>
              <a:gd name="T17" fmla="*/ 2 h 3"/>
              <a:gd name="T18" fmla="*/ 18 w 18"/>
              <a:gd name="T19" fmla="*/ 2 h 3"/>
              <a:gd name="T20" fmla="*/ 18 w 18"/>
              <a:gd name="T21" fmla="*/ 1 h 3"/>
              <a:gd name="T22" fmla="*/ 18 w 18"/>
              <a:gd name="T23" fmla="*/ 0 h 3"/>
              <a:gd name="T24" fmla="*/ 17 w 18"/>
              <a:gd name="T25" fmla="*/ 0 h 3"/>
              <a:gd name="T26" fmla="*/ 17 w 18"/>
              <a:gd name="T27" fmla="*/ 0 h 3"/>
              <a:gd name="T28" fmla="*/ 2 w 18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3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3"/>
                </a:lnTo>
                <a:lnTo>
                  <a:pt x="17" y="3"/>
                </a:lnTo>
                <a:lnTo>
                  <a:pt x="17" y="2"/>
                </a:lnTo>
                <a:lnTo>
                  <a:pt x="18" y="2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2121384" y="3812545"/>
            <a:ext cx="31218" cy="170350"/>
          </a:xfrm>
          <a:custGeom>
            <a:avLst/>
            <a:gdLst>
              <a:gd name="T0" fmla="*/ 0 w 18"/>
              <a:gd name="T1" fmla="*/ 78 h 90"/>
              <a:gd name="T2" fmla="*/ 0 w 18"/>
              <a:gd name="T3" fmla="*/ 84 h 90"/>
              <a:gd name="T4" fmla="*/ 6 w 18"/>
              <a:gd name="T5" fmla="*/ 84 h 90"/>
              <a:gd name="T6" fmla="*/ 12 w 18"/>
              <a:gd name="T7" fmla="*/ 90 h 90"/>
              <a:gd name="T8" fmla="*/ 12 w 18"/>
              <a:gd name="T9" fmla="*/ 84 h 90"/>
              <a:gd name="T10" fmla="*/ 18 w 18"/>
              <a:gd name="T11" fmla="*/ 84 h 90"/>
              <a:gd name="T12" fmla="*/ 18 w 18"/>
              <a:gd name="T13" fmla="*/ 0 h 90"/>
              <a:gd name="T14" fmla="*/ 0 w 18"/>
              <a:gd name="T15" fmla="*/ 0 h 90"/>
              <a:gd name="T16" fmla="*/ 0 w 18"/>
              <a:gd name="T17" fmla="*/ 6 h 90"/>
              <a:gd name="T18" fmla="*/ 0 w 18"/>
              <a:gd name="T19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90">
                <a:moveTo>
                  <a:pt x="0" y="78"/>
                </a:moveTo>
                <a:lnTo>
                  <a:pt x="0" y="84"/>
                </a:lnTo>
                <a:lnTo>
                  <a:pt x="6" y="84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18" y="0"/>
                </a:lnTo>
                <a:lnTo>
                  <a:pt x="0" y="0"/>
                </a:lnTo>
                <a:lnTo>
                  <a:pt x="0" y="6"/>
                </a:lnTo>
                <a:lnTo>
                  <a:pt x="0" y="78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2121384" y="3812545"/>
            <a:ext cx="31218" cy="170350"/>
          </a:xfrm>
          <a:custGeom>
            <a:avLst/>
            <a:gdLst>
              <a:gd name="T0" fmla="*/ 0 w 3"/>
              <a:gd name="T1" fmla="*/ 13 h 15"/>
              <a:gd name="T2" fmla="*/ 0 w 3"/>
              <a:gd name="T3" fmla="*/ 14 h 15"/>
              <a:gd name="T4" fmla="*/ 1 w 3"/>
              <a:gd name="T5" fmla="*/ 14 h 15"/>
              <a:gd name="T6" fmla="*/ 2 w 3"/>
              <a:gd name="T7" fmla="*/ 15 h 15"/>
              <a:gd name="T8" fmla="*/ 2 w 3"/>
              <a:gd name="T9" fmla="*/ 14 h 15"/>
              <a:gd name="T10" fmla="*/ 3 w 3"/>
              <a:gd name="T11" fmla="*/ 14 h 15"/>
              <a:gd name="T12" fmla="*/ 3 w 3"/>
              <a:gd name="T13" fmla="*/ 13 h 15"/>
              <a:gd name="T14" fmla="*/ 3 w 3"/>
              <a:gd name="T15" fmla="*/ 1 h 15"/>
              <a:gd name="T16" fmla="*/ 3 w 3"/>
              <a:gd name="T17" fmla="*/ 0 h 15"/>
              <a:gd name="T18" fmla="*/ 2 w 3"/>
              <a:gd name="T19" fmla="*/ 0 h 15"/>
              <a:gd name="T20" fmla="*/ 2 w 3"/>
              <a:gd name="T21" fmla="*/ 0 h 15"/>
              <a:gd name="T22" fmla="*/ 1 w 3"/>
              <a:gd name="T23" fmla="*/ 0 h 15"/>
              <a:gd name="T24" fmla="*/ 0 w 3"/>
              <a:gd name="T25" fmla="*/ 0 h 15"/>
              <a:gd name="T26" fmla="*/ 0 w 3"/>
              <a:gd name="T27" fmla="*/ 1 h 15"/>
              <a:gd name="T28" fmla="*/ 0 w 3"/>
              <a:gd name="T2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3"/>
                </a:move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  <a:lnTo>
                  <a:pt x="2" y="14"/>
                </a:lnTo>
                <a:lnTo>
                  <a:pt x="3" y="14"/>
                </a:lnTo>
                <a:lnTo>
                  <a:pt x="3" y="1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2121384" y="3812545"/>
            <a:ext cx="2044763" cy="34070"/>
          </a:xfrm>
          <a:custGeom>
            <a:avLst/>
            <a:gdLst>
              <a:gd name="T0" fmla="*/ 12 w 1179"/>
              <a:gd name="T1" fmla="*/ 0 h 18"/>
              <a:gd name="T2" fmla="*/ 0 w 1179"/>
              <a:gd name="T3" fmla="*/ 0 h 18"/>
              <a:gd name="T4" fmla="*/ 0 w 1179"/>
              <a:gd name="T5" fmla="*/ 12 h 18"/>
              <a:gd name="T6" fmla="*/ 6 w 1179"/>
              <a:gd name="T7" fmla="*/ 12 h 18"/>
              <a:gd name="T8" fmla="*/ 12 w 1179"/>
              <a:gd name="T9" fmla="*/ 18 h 18"/>
              <a:gd name="T10" fmla="*/ 1173 w 1179"/>
              <a:gd name="T11" fmla="*/ 18 h 18"/>
              <a:gd name="T12" fmla="*/ 1179 w 1179"/>
              <a:gd name="T13" fmla="*/ 12 h 18"/>
              <a:gd name="T14" fmla="*/ 1179 w 1179"/>
              <a:gd name="T15" fmla="*/ 0 h 18"/>
              <a:gd name="T16" fmla="*/ 1173 w 1179"/>
              <a:gd name="T17" fmla="*/ 0 h 18"/>
              <a:gd name="T18" fmla="*/ 12 w 1179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9" h="18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6" y="12"/>
                </a:lnTo>
                <a:lnTo>
                  <a:pt x="12" y="18"/>
                </a:lnTo>
                <a:lnTo>
                  <a:pt x="1173" y="18"/>
                </a:lnTo>
                <a:lnTo>
                  <a:pt x="1179" y="12"/>
                </a:lnTo>
                <a:lnTo>
                  <a:pt x="1179" y="0"/>
                </a:lnTo>
                <a:lnTo>
                  <a:pt x="1173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2121384" y="3812545"/>
            <a:ext cx="2044763" cy="34070"/>
          </a:xfrm>
          <a:custGeom>
            <a:avLst/>
            <a:gdLst>
              <a:gd name="T0" fmla="*/ 2 w 197"/>
              <a:gd name="T1" fmla="*/ 0 h 3"/>
              <a:gd name="T2" fmla="*/ 1 w 197"/>
              <a:gd name="T3" fmla="*/ 0 h 3"/>
              <a:gd name="T4" fmla="*/ 0 w 197"/>
              <a:gd name="T5" fmla="*/ 0 h 3"/>
              <a:gd name="T6" fmla="*/ 0 w 197"/>
              <a:gd name="T7" fmla="*/ 1 h 3"/>
              <a:gd name="T8" fmla="*/ 0 w 197"/>
              <a:gd name="T9" fmla="*/ 2 h 3"/>
              <a:gd name="T10" fmla="*/ 1 w 197"/>
              <a:gd name="T11" fmla="*/ 2 h 3"/>
              <a:gd name="T12" fmla="*/ 2 w 197"/>
              <a:gd name="T13" fmla="*/ 3 h 3"/>
              <a:gd name="T14" fmla="*/ 196 w 197"/>
              <a:gd name="T15" fmla="*/ 3 h 3"/>
              <a:gd name="T16" fmla="*/ 197 w 197"/>
              <a:gd name="T17" fmla="*/ 2 h 3"/>
              <a:gd name="T18" fmla="*/ 197 w 197"/>
              <a:gd name="T19" fmla="*/ 2 h 3"/>
              <a:gd name="T20" fmla="*/ 197 w 197"/>
              <a:gd name="T21" fmla="*/ 1 h 3"/>
              <a:gd name="T22" fmla="*/ 197 w 197"/>
              <a:gd name="T23" fmla="*/ 0 h 3"/>
              <a:gd name="T24" fmla="*/ 197 w 197"/>
              <a:gd name="T25" fmla="*/ 0 h 3"/>
              <a:gd name="T26" fmla="*/ 196 w 197"/>
              <a:gd name="T27" fmla="*/ 0 h 3"/>
              <a:gd name="T28" fmla="*/ 2 w 197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7" h="3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3"/>
                </a:lnTo>
                <a:lnTo>
                  <a:pt x="196" y="3"/>
                </a:lnTo>
                <a:lnTo>
                  <a:pt x="197" y="2"/>
                </a:lnTo>
                <a:lnTo>
                  <a:pt x="197" y="2"/>
                </a:lnTo>
                <a:lnTo>
                  <a:pt x="197" y="1"/>
                </a:lnTo>
                <a:lnTo>
                  <a:pt x="197" y="0"/>
                </a:lnTo>
                <a:lnTo>
                  <a:pt x="197" y="0"/>
                </a:lnTo>
                <a:lnTo>
                  <a:pt x="196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134929" y="3664909"/>
            <a:ext cx="31218" cy="181707"/>
          </a:xfrm>
          <a:custGeom>
            <a:avLst/>
            <a:gdLst>
              <a:gd name="T0" fmla="*/ 0 w 18"/>
              <a:gd name="T1" fmla="*/ 84 h 96"/>
              <a:gd name="T2" fmla="*/ 6 w 18"/>
              <a:gd name="T3" fmla="*/ 90 h 96"/>
              <a:gd name="T4" fmla="*/ 12 w 18"/>
              <a:gd name="T5" fmla="*/ 96 h 96"/>
              <a:gd name="T6" fmla="*/ 18 w 18"/>
              <a:gd name="T7" fmla="*/ 90 h 96"/>
              <a:gd name="T8" fmla="*/ 18 w 18"/>
              <a:gd name="T9" fmla="*/ 6 h 96"/>
              <a:gd name="T10" fmla="*/ 12 w 18"/>
              <a:gd name="T11" fmla="*/ 0 h 96"/>
              <a:gd name="T12" fmla="*/ 6 w 18"/>
              <a:gd name="T13" fmla="*/ 6 h 96"/>
              <a:gd name="T14" fmla="*/ 0 w 18"/>
              <a:gd name="T15" fmla="*/ 12 h 96"/>
              <a:gd name="T16" fmla="*/ 0 w 18"/>
              <a:gd name="T1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96">
                <a:moveTo>
                  <a:pt x="0" y="84"/>
                </a:moveTo>
                <a:lnTo>
                  <a:pt x="6" y="90"/>
                </a:lnTo>
                <a:lnTo>
                  <a:pt x="12" y="96"/>
                </a:lnTo>
                <a:lnTo>
                  <a:pt x="18" y="90"/>
                </a:lnTo>
                <a:lnTo>
                  <a:pt x="18" y="6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84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134929" y="3664909"/>
            <a:ext cx="31218" cy="181707"/>
          </a:xfrm>
          <a:custGeom>
            <a:avLst/>
            <a:gdLst>
              <a:gd name="T0" fmla="*/ 0 w 3"/>
              <a:gd name="T1" fmla="*/ 14 h 16"/>
              <a:gd name="T2" fmla="*/ 1 w 3"/>
              <a:gd name="T3" fmla="*/ 15 h 16"/>
              <a:gd name="T4" fmla="*/ 1 w 3"/>
              <a:gd name="T5" fmla="*/ 15 h 16"/>
              <a:gd name="T6" fmla="*/ 2 w 3"/>
              <a:gd name="T7" fmla="*/ 16 h 16"/>
              <a:gd name="T8" fmla="*/ 3 w 3"/>
              <a:gd name="T9" fmla="*/ 15 h 16"/>
              <a:gd name="T10" fmla="*/ 3 w 3"/>
              <a:gd name="T11" fmla="*/ 15 h 16"/>
              <a:gd name="T12" fmla="*/ 3 w 3"/>
              <a:gd name="T13" fmla="*/ 14 h 16"/>
              <a:gd name="T14" fmla="*/ 3 w 3"/>
              <a:gd name="T15" fmla="*/ 2 h 16"/>
              <a:gd name="T16" fmla="*/ 3 w 3"/>
              <a:gd name="T17" fmla="*/ 1 h 16"/>
              <a:gd name="T18" fmla="*/ 3 w 3"/>
              <a:gd name="T19" fmla="*/ 1 h 16"/>
              <a:gd name="T20" fmla="*/ 2 w 3"/>
              <a:gd name="T21" fmla="*/ 0 h 16"/>
              <a:gd name="T22" fmla="*/ 1 w 3"/>
              <a:gd name="T23" fmla="*/ 1 h 16"/>
              <a:gd name="T24" fmla="*/ 1 w 3"/>
              <a:gd name="T25" fmla="*/ 1 h 16"/>
              <a:gd name="T26" fmla="*/ 0 w 3"/>
              <a:gd name="T27" fmla="*/ 2 h 16"/>
              <a:gd name="T28" fmla="*/ 0 w 3"/>
              <a:gd name="T2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6">
                <a:moveTo>
                  <a:pt x="0" y="14"/>
                </a:moveTo>
                <a:lnTo>
                  <a:pt x="1" y="15"/>
                </a:lnTo>
                <a:lnTo>
                  <a:pt x="1" y="15"/>
                </a:lnTo>
                <a:lnTo>
                  <a:pt x="2" y="16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2"/>
                </a:lnTo>
                <a:lnTo>
                  <a:pt x="3" y="1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1"/>
                </a:lnTo>
                <a:lnTo>
                  <a:pt x="0" y="2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4134929" y="3664909"/>
            <a:ext cx="1559154" cy="34070"/>
          </a:xfrm>
          <a:custGeom>
            <a:avLst/>
            <a:gdLst>
              <a:gd name="T0" fmla="*/ 12 w 899"/>
              <a:gd name="T1" fmla="*/ 0 h 18"/>
              <a:gd name="T2" fmla="*/ 6 w 899"/>
              <a:gd name="T3" fmla="*/ 6 h 18"/>
              <a:gd name="T4" fmla="*/ 0 w 899"/>
              <a:gd name="T5" fmla="*/ 12 h 18"/>
              <a:gd name="T6" fmla="*/ 6 w 899"/>
              <a:gd name="T7" fmla="*/ 18 h 18"/>
              <a:gd name="T8" fmla="*/ 899 w 899"/>
              <a:gd name="T9" fmla="*/ 18 h 18"/>
              <a:gd name="T10" fmla="*/ 899 w 899"/>
              <a:gd name="T11" fmla="*/ 6 h 18"/>
              <a:gd name="T12" fmla="*/ 893 w 899"/>
              <a:gd name="T13" fmla="*/ 0 h 18"/>
              <a:gd name="T14" fmla="*/ 12 w 899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9" h="18">
                <a:moveTo>
                  <a:pt x="12" y="0"/>
                </a:moveTo>
                <a:lnTo>
                  <a:pt x="6" y="6"/>
                </a:lnTo>
                <a:lnTo>
                  <a:pt x="0" y="12"/>
                </a:lnTo>
                <a:lnTo>
                  <a:pt x="6" y="18"/>
                </a:lnTo>
                <a:lnTo>
                  <a:pt x="899" y="18"/>
                </a:lnTo>
                <a:lnTo>
                  <a:pt x="899" y="6"/>
                </a:lnTo>
                <a:lnTo>
                  <a:pt x="893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4134929" y="3664909"/>
            <a:ext cx="1559154" cy="34070"/>
          </a:xfrm>
          <a:custGeom>
            <a:avLst/>
            <a:gdLst>
              <a:gd name="T0" fmla="*/ 2 w 150"/>
              <a:gd name="T1" fmla="*/ 0 h 3"/>
              <a:gd name="T2" fmla="*/ 1 w 150"/>
              <a:gd name="T3" fmla="*/ 1 h 3"/>
              <a:gd name="T4" fmla="*/ 1 w 150"/>
              <a:gd name="T5" fmla="*/ 1 h 3"/>
              <a:gd name="T6" fmla="*/ 0 w 150"/>
              <a:gd name="T7" fmla="*/ 2 h 3"/>
              <a:gd name="T8" fmla="*/ 1 w 150"/>
              <a:gd name="T9" fmla="*/ 3 h 3"/>
              <a:gd name="T10" fmla="*/ 1 w 150"/>
              <a:gd name="T11" fmla="*/ 3 h 3"/>
              <a:gd name="T12" fmla="*/ 2 w 150"/>
              <a:gd name="T13" fmla="*/ 3 h 3"/>
              <a:gd name="T14" fmla="*/ 149 w 150"/>
              <a:gd name="T15" fmla="*/ 3 h 3"/>
              <a:gd name="T16" fmla="*/ 150 w 150"/>
              <a:gd name="T17" fmla="*/ 3 h 3"/>
              <a:gd name="T18" fmla="*/ 150 w 150"/>
              <a:gd name="T19" fmla="*/ 3 h 3"/>
              <a:gd name="T20" fmla="*/ 150 w 150"/>
              <a:gd name="T21" fmla="*/ 2 h 3"/>
              <a:gd name="T22" fmla="*/ 150 w 150"/>
              <a:gd name="T23" fmla="*/ 1 h 3"/>
              <a:gd name="T24" fmla="*/ 150 w 150"/>
              <a:gd name="T25" fmla="*/ 1 h 3"/>
              <a:gd name="T26" fmla="*/ 149 w 150"/>
              <a:gd name="T27" fmla="*/ 0 h 3"/>
              <a:gd name="T28" fmla="*/ 2 w 150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3">
                <a:moveTo>
                  <a:pt x="2" y="0"/>
                </a:moveTo>
                <a:lnTo>
                  <a:pt x="1" y="1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149" y="3"/>
                </a:lnTo>
                <a:lnTo>
                  <a:pt x="150" y="3"/>
                </a:lnTo>
                <a:lnTo>
                  <a:pt x="150" y="3"/>
                </a:lnTo>
                <a:lnTo>
                  <a:pt x="150" y="2"/>
                </a:lnTo>
                <a:lnTo>
                  <a:pt x="150" y="1"/>
                </a:lnTo>
                <a:lnTo>
                  <a:pt x="150" y="1"/>
                </a:lnTo>
                <a:lnTo>
                  <a:pt x="149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5662864" y="3530521"/>
            <a:ext cx="31218" cy="168458"/>
          </a:xfrm>
          <a:custGeom>
            <a:avLst/>
            <a:gdLst>
              <a:gd name="T0" fmla="*/ 0 w 18"/>
              <a:gd name="T1" fmla="*/ 83 h 89"/>
              <a:gd name="T2" fmla="*/ 6 w 18"/>
              <a:gd name="T3" fmla="*/ 89 h 89"/>
              <a:gd name="T4" fmla="*/ 18 w 18"/>
              <a:gd name="T5" fmla="*/ 89 h 89"/>
              <a:gd name="T6" fmla="*/ 18 w 18"/>
              <a:gd name="T7" fmla="*/ 5 h 89"/>
              <a:gd name="T8" fmla="*/ 12 w 18"/>
              <a:gd name="T9" fmla="*/ 0 h 89"/>
              <a:gd name="T10" fmla="*/ 6 w 18"/>
              <a:gd name="T11" fmla="*/ 5 h 89"/>
              <a:gd name="T12" fmla="*/ 0 w 18"/>
              <a:gd name="T13" fmla="*/ 11 h 89"/>
              <a:gd name="T14" fmla="*/ 0 w 18"/>
              <a:gd name="T15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89">
                <a:moveTo>
                  <a:pt x="0" y="83"/>
                </a:moveTo>
                <a:lnTo>
                  <a:pt x="6" y="89"/>
                </a:lnTo>
                <a:lnTo>
                  <a:pt x="18" y="89"/>
                </a:lnTo>
                <a:lnTo>
                  <a:pt x="18" y="5"/>
                </a:lnTo>
                <a:lnTo>
                  <a:pt x="12" y="0"/>
                </a:lnTo>
                <a:lnTo>
                  <a:pt x="6" y="5"/>
                </a:lnTo>
                <a:lnTo>
                  <a:pt x="0" y="11"/>
                </a:lnTo>
                <a:lnTo>
                  <a:pt x="0" y="83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5662864" y="3530521"/>
            <a:ext cx="31218" cy="168458"/>
          </a:xfrm>
          <a:custGeom>
            <a:avLst/>
            <a:gdLst>
              <a:gd name="T0" fmla="*/ 0 w 3"/>
              <a:gd name="T1" fmla="*/ 14 h 15"/>
              <a:gd name="T2" fmla="*/ 1 w 3"/>
              <a:gd name="T3" fmla="*/ 15 h 15"/>
              <a:gd name="T4" fmla="*/ 1 w 3"/>
              <a:gd name="T5" fmla="*/ 15 h 15"/>
              <a:gd name="T6" fmla="*/ 2 w 3"/>
              <a:gd name="T7" fmla="*/ 15 h 15"/>
              <a:gd name="T8" fmla="*/ 3 w 3"/>
              <a:gd name="T9" fmla="*/ 15 h 15"/>
              <a:gd name="T10" fmla="*/ 3 w 3"/>
              <a:gd name="T11" fmla="*/ 15 h 15"/>
              <a:gd name="T12" fmla="*/ 3 w 3"/>
              <a:gd name="T13" fmla="*/ 14 h 15"/>
              <a:gd name="T14" fmla="*/ 3 w 3"/>
              <a:gd name="T15" fmla="*/ 2 h 15"/>
              <a:gd name="T16" fmla="*/ 3 w 3"/>
              <a:gd name="T17" fmla="*/ 1 h 15"/>
              <a:gd name="T18" fmla="*/ 3 w 3"/>
              <a:gd name="T19" fmla="*/ 1 h 15"/>
              <a:gd name="T20" fmla="*/ 2 w 3"/>
              <a:gd name="T21" fmla="*/ 0 h 15"/>
              <a:gd name="T22" fmla="*/ 1 w 3"/>
              <a:gd name="T23" fmla="*/ 1 h 15"/>
              <a:gd name="T24" fmla="*/ 1 w 3"/>
              <a:gd name="T25" fmla="*/ 1 h 15"/>
              <a:gd name="T26" fmla="*/ 0 w 3"/>
              <a:gd name="T27" fmla="*/ 2 h 15"/>
              <a:gd name="T28" fmla="*/ 0 w 3"/>
              <a:gd name="T2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4"/>
                </a:moveTo>
                <a:lnTo>
                  <a:pt x="1" y="15"/>
                </a:lnTo>
                <a:lnTo>
                  <a:pt x="1" y="15"/>
                </a:lnTo>
                <a:lnTo>
                  <a:pt x="2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2"/>
                </a:lnTo>
                <a:lnTo>
                  <a:pt x="3" y="1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1"/>
                </a:lnTo>
                <a:lnTo>
                  <a:pt x="0" y="2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5662864" y="3530521"/>
            <a:ext cx="227196" cy="32178"/>
          </a:xfrm>
          <a:custGeom>
            <a:avLst/>
            <a:gdLst>
              <a:gd name="T0" fmla="*/ 12 w 131"/>
              <a:gd name="T1" fmla="*/ 0 h 17"/>
              <a:gd name="T2" fmla="*/ 6 w 131"/>
              <a:gd name="T3" fmla="*/ 5 h 17"/>
              <a:gd name="T4" fmla="*/ 0 w 131"/>
              <a:gd name="T5" fmla="*/ 11 h 17"/>
              <a:gd name="T6" fmla="*/ 6 w 131"/>
              <a:gd name="T7" fmla="*/ 17 h 17"/>
              <a:gd name="T8" fmla="*/ 126 w 131"/>
              <a:gd name="T9" fmla="*/ 17 h 17"/>
              <a:gd name="T10" fmla="*/ 131 w 131"/>
              <a:gd name="T11" fmla="*/ 11 h 17"/>
              <a:gd name="T12" fmla="*/ 126 w 131"/>
              <a:gd name="T13" fmla="*/ 5 h 17"/>
              <a:gd name="T14" fmla="*/ 120 w 131"/>
              <a:gd name="T15" fmla="*/ 0 h 17"/>
              <a:gd name="T16" fmla="*/ 12 w 131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7">
                <a:moveTo>
                  <a:pt x="12" y="0"/>
                </a:moveTo>
                <a:lnTo>
                  <a:pt x="6" y="5"/>
                </a:lnTo>
                <a:lnTo>
                  <a:pt x="0" y="11"/>
                </a:lnTo>
                <a:lnTo>
                  <a:pt x="6" y="17"/>
                </a:lnTo>
                <a:lnTo>
                  <a:pt x="126" y="17"/>
                </a:lnTo>
                <a:lnTo>
                  <a:pt x="131" y="11"/>
                </a:lnTo>
                <a:lnTo>
                  <a:pt x="126" y="5"/>
                </a:lnTo>
                <a:lnTo>
                  <a:pt x="120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5662864" y="3530521"/>
            <a:ext cx="227196" cy="32178"/>
          </a:xfrm>
          <a:custGeom>
            <a:avLst/>
            <a:gdLst>
              <a:gd name="T0" fmla="*/ 2 w 22"/>
              <a:gd name="T1" fmla="*/ 0 h 3"/>
              <a:gd name="T2" fmla="*/ 1 w 22"/>
              <a:gd name="T3" fmla="*/ 1 h 3"/>
              <a:gd name="T4" fmla="*/ 1 w 22"/>
              <a:gd name="T5" fmla="*/ 1 h 3"/>
              <a:gd name="T6" fmla="*/ 0 w 22"/>
              <a:gd name="T7" fmla="*/ 2 h 3"/>
              <a:gd name="T8" fmla="*/ 1 w 22"/>
              <a:gd name="T9" fmla="*/ 3 h 3"/>
              <a:gd name="T10" fmla="*/ 1 w 22"/>
              <a:gd name="T11" fmla="*/ 3 h 3"/>
              <a:gd name="T12" fmla="*/ 2 w 22"/>
              <a:gd name="T13" fmla="*/ 3 h 3"/>
              <a:gd name="T14" fmla="*/ 20 w 22"/>
              <a:gd name="T15" fmla="*/ 3 h 3"/>
              <a:gd name="T16" fmla="*/ 21 w 22"/>
              <a:gd name="T17" fmla="*/ 3 h 3"/>
              <a:gd name="T18" fmla="*/ 21 w 22"/>
              <a:gd name="T19" fmla="*/ 3 h 3"/>
              <a:gd name="T20" fmla="*/ 22 w 22"/>
              <a:gd name="T21" fmla="*/ 2 h 3"/>
              <a:gd name="T22" fmla="*/ 21 w 22"/>
              <a:gd name="T23" fmla="*/ 1 h 3"/>
              <a:gd name="T24" fmla="*/ 21 w 22"/>
              <a:gd name="T25" fmla="*/ 1 h 3"/>
              <a:gd name="T26" fmla="*/ 20 w 22"/>
              <a:gd name="T27" fmla="*/ 0 h 3"/>
              <a:gd name="T28" fmla="*/ 2 w 22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">
                <a:moveTo>
                  <a:pt x="2" y="0"/>
                </a:moveTo>
                <a:lnTo>
                  <a:pt x="1" y="1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2" y="2"/>
                </a:lnTo>
                <a:lnTo>
                  <a:pt x="21" y="1"/>
                </a:lnTo>
                <a:lnTo>
                  <a:pt x="21" y="1"/>
                </a:lnTo>
                <a:lnTo>
                  <a:pt x="20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5860576" y="3394240"/>
            <a:ext cx="29484" cy="168458"/>
          </a:xfrm>
          <a:custGeom>
            <a:avLst/>
            <a:gdLst>
              <a:gd name="T0" fmla="*/ 0 w 17"/>
              <a:gd name="T1" fmla="*/ 83 h 89"/>
              <a:gd name="T2" fmla="*/ 0 w 17"/>
              <a:gd name="T3" fmla="*/ 89 h 89"/>
              <a:gd name="T4" fmla="*/ 12 w 17"/>
              <a:gd name="T5" fmla="*/ 89 h 89"/>
              <a:gd name="T6" fmla="*/ 17 w 17"/>
              <a:gd name="T7" fmla="*/ 83 h 89"/>
              <a:gd name="T8" fmla="*/ 17 w 17"/>
              <a:gd name="T9" fmla="*/ 12 h 89"/>
              <a:gd name="T10" fmla="*/ 12 w 17"/>
              <a:gd name="T11" fmla="*/ 6 h 89"/>
              <a:gd name="T12" fmla="*/ 12 w 17"/>
              <a:gd name="T13" fmla="*/ 0 h 89"/>
              <a:gd name="T14" fmla="*/ 0 w 17"/>
              <a:gd name="T15" fmla="*/ 0 h 89"/>
              <a:gd name="T16" fmla="*/ 0 w 17"/>
              <a:gd name="T17" fmla="*/ 12 h 89"/>
              <a:gd name="T18" fmla="*/ 0 w 17"/>
              <a:gd name="T19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89">
                <a:moveTo>
                  <a:pt x="0" y="83"/>
                </a:moveTo>
                <a:lnTo>
                  <a:pt x="0" y="89"/>
                </a:lnTo>
                <a:lnTo>
                  <a:pt x="12" y="89"/>
                </a:lnTo>
                <a:lnTo>
                  <a:pt x="17" y="83"/>
                </a:lnTo>
                <a:lnTo>
                  <a:pt x="17" y="12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83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5860576" y="3394240"/>
            <a:ext cx="29484" cy="168458"/>
          </a:xfrm>
          <a:custGeom>
            <a:avLst/>
            <a:gdLst>
              <a:gd name="T0" fmla="*/ 0 w 3"/>
              <a:gd name="T1" fmla="*/ 14 h 15"/>
              <a:gd name="T2" fmla="*/ 0 w 3"/>
              <a:gd name="T3" fmla="*/ 15 h 15"/>
              <a:gd name="T4" fmla="*/ 0 w 3"/>
              <a:gd name="T5" fmla="*/ 15 h 15"/>
              <a:gd name="T6" fmla="*/ 1 w 3"/>
              <a:gd name="T7" fmla="*/ 15 h 15"/>
              <a:gd name="T8" fmla="*/ 2 w 3"/>
              <a:gd name="T9" fmla="*/ 15 h 15"/>
              <a:gd name="T10" fmla="*/ 2 w 3"/>
              <a:gd name="T11" fmla="*/ 15 h 15"/>
              <a:gd name="T12" fmla="*/ 3 w 3"/>
              <a:gd name="T13" fmla="*/ 14 h 15"/>
              <a:gd name="T14" fmla="*/ 3 w 3"/>
              <a:gd name="T15" fmla="*/ 2 h 15"/>
              <a:gd name="T16" fmla="*/ 2 w 3"/>
              <a:gd name="T17" fmla="*/ 1 h 15"/>
              <a:gd name="T18" fmla="*/ 2 w 3"/>
              <a:gd name="T19" fmla="*/ 0 h 15"/>
              <a:gd name="T20" fmla="*/ 1 w 3"/>
              <a:gd name="T21" fmla="*/ 0 h 15"/>
              <a:gd name="T22" fmla="*/ 0 w 3"/>
              <a:gd name="T23" fmla="*/ 0 h 15"/>
              <a:gd name="T24" fmla="*/ 0 w 3"/>
              <a:gd name="T25" fmla="*/ 1 h 15"/>
              <a:gd name="T26" fmla="*/ 0 w 3"/>
              <a:gd name="T27" fmla="*/ 2 h 15"/>
              <a:gd name="T28" fmla="*/ 0 w 3"/>
              <a:gd name="T2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4"/>
                </a:moveTo>
                <a:lnTo>
                  <a:pt x="0" y="15"/>
                </a:lnTo>
                <a:lnTo>
                  <a:pt x="0" y="15"/>
                </a:lnTo>
                <a:lnTo>
                  <a:pt x="1" y="15"/>
                </a:lnTo>
                <a:lnTo>
                  <a:pt x="2" y="15"/>
                </a:lnTo>
                <a:lnTo>
                  <a:pt x="2" y="15"/>
                </a:lnTo>
                <a:lnTo>
                  <a:pt x="3" y="14"/>
                </a:lnTo>
                <a:lnTo>
                  <a:pt x="3" y="2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5860576" y="3394240"/>
            <a:ext cx="216790" cy="34070"/>
          </a:xfrm>
          <a:custGeom>
            <a:avLst/>
            <a:gdLst>
              <a:gd name="T0" fmla="*/ 6 w 125"/>
              <a:gd name="T1" fmla="*/ 0 h 18"/>
              <a:gd name="T2" fmla="*/ 0 w 125"/>
              <a:gd name="T3" fmla="*/ 0 h 18"/>
              <a:gd name="T4" fmla="*/ 0 w 125"/>
              <a:gd name="T5" fmla="*/ 18 h 18"/>
              <a:gd name="T6" fmla="*/ 125 w 125"/>
              <a:gd name="T7" fmla="*/ 18 h 18"/>
              <a:gd name="T8" fmla="*/ 125 w 125"/>
              <a:gd name="T9" fmla="*/ 6 h 18"/>
              <a:gd name="T10" fmla="*/ 119 w 125"/>
              <a:gd name="T11" fmla="*/ 0 h 18"/>
              <a:gd name="T12" fmla="*/ 113 w 125"/>
              <a:gd name="T13" fmla="*/ 0 h 18"/>
              <a:gd name="T14" fmla="*/ 6 w 12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8">
                <a:moveTo>
                  <a:pt x="6" y="0"/>
                </a:moveTo>
                <a:lnTo>
                  <a:pt x="0" y="0"/>
                </a:lnTo>
                <a:lnTo>
                  <a:pt x="0" y="18"/>
                </a:lnTo>
                <a:lnTo>
                  <a:pt x="125" y="18"/>
                </a:lnTo>
                <a:lnTo>
                  <a:pt x="125" y="6"/>
                </a:lnTo>
                <a:lnTo>
                  <a:pt x="119" y="0"/>
                </a:lnTo>
                <a:lnTo>
                  <a:pt x="113" y="0"/>
                </a:lnTo>
                <a:lnTo>
                  <a:pt x="6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5860576" y="3394240"/>
            <a:ext cx="216790" cy="34070"/>
          </a:xfrm>
          <a:custGeom>
            <a:avLst/>
            <a:gdLst>
              <a:gd name="T0" fmla="*/ 1 w 21"/>
              <a:gd name="T1" fmla="*/ 0 h 3"/>
              <a:gd name="T2" fmla="*/ 0 w 21"/>
              <a:gd name="T3" fmla="*/ 0 h 3"/>
              <a:gd name="T4" fmla="*/ 0 w 21"/>
              <a:gd name="T5" fmla="*/ 1 h 3"/>
              <a:gd name="T6" fmla="*/ 0 w 21"/>
              <a:gd name="T7" fmla="*/ 2 h 3"/>
              <a:gd name="T8" fmla="*/ 0 w 21"/>
              <a:gd name="T9" fmla="*/ 3 h 3"/>
              <a:gd name="T10" fmla="*/ 0 w 21"/>
              <a:gd name="T11" fmla="*/ 3 h 3"/>
              <a:gd name="T12" fmla="*/ 1 w 21"/>
              <a:gd name="T13" fmla="*/ 3 h 3"/>
              <a:gd name="T14" fmla="*/ 19 w 21"/>
              <a:gd name="T15" fmla="*/ 3 h 3"/>
              <a:gd name="T16" fmla="*/ 20 w 21"/>
              <a:gd name="T17" fmla="*/ 3 h 3"/>
              <a:gd name="T18" fmla="*/ 21 w 21"/>
              <a:gd name="T19" fmla="*/ 3 h 3"/>
              <a:gd name="T20" fmla="*/ 21 w 21"/>
              <a:gd name="T21" fmla="*/ 2 h 3"/>
              <a:gd name="T22" fmla="*/ 21 w 21"/>
              <a:gd name="T23" fmla="*/ 1 h 3"/>
              <a:gd name="T24" fmla="*/ 20 w 21"/>
              <a:gd name="T25" fmla="*/ 0 h 3"/>
              <a:gd name="T26" fmla="*/ 19 w 21"/>
              <a:gd name="T27" fmla="*/ 0 h 3"/>
              <a:gd name="T28" fmla="*/ 1 w 21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9" y="3"/>
                </a:lnTo>
                <a:lnTo>
                  <a:pt x="20" y="3"/>
                </a:lnTo>
                <a:lnTo>
                  <a:pt x="21" y="3"/>
                </a:lnTo>
                <a:lnTo>
                  <a:pt x="21" y="2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6046149" y="3257960"/>
            <a:ext cx="31218" cy="170350"/>
          </a:xfrm>
          <a:custGeom>
            <a:avLst/>
            <a:gdLst>
              <a:gd name="T0" fmla="*/ 0 w 18"/>
              <a:gd name="T1" fmla="*/ 84 h 90"/>
              <a:gd name="T2" fmla="*/ 0 w 18"/>
              <a:gd name="T3" fmla="*/ 90 h 90"/>
              <a:gd name="T4" fmla="*/ 18 w 18"/>
              <a:gd name="T5" fmla="*/ 90 h 90"/>
              <a:gd name="T6" fmla="*/ 18 w 18"/>
              <a:gd name="T7" fmla="*/ 6 h 90"/>
              <a:gd name="T8" fmla="*/ 12 w 18"/>
              <a:gd name="T9" fmla="*/ 0 h 90"/>
              <a:gd name="T10" fmla="*/ 6 w 18"/>
              <a:gd name="T11" fmla="*/ 0 h 90"/>
              <a:gd name="T12" fmla="*/ 0 w 18"/>
              <a:gd name="T13" fmla="*/ 6 h 90"/>
              <a:gd name="T14" fmla="*/ 0 w 18"/>
              <a:gd name="T15" fmla="*/ 12 h 90"/>
              <a:gd name="T16" fmla="*/ 0 w 18"/>
              <a:gd name="T17" fmla="*/ 8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90">
                <a:moveTo>
                  <a:pt x="0" y="84"/>
                </a:moveTo>
                <a:lnTo>
                  <a:pt x="0" y="90"/>
                </a:lnTo>
                <a:lnTo>
                  <a:pt x="18" y="90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0" y="84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6046149" y="3257960"/>
            <a:ext cx="31218" cy="170350"/>
          </a:xfrm>
          <a:custGeom>
            <a:avLst/>
            <a:gdLst>
              <a:gd name="T0" fmla="*/ 0 w 3"/>
              <a:gd name="T1" fmla="*/ 14 h 15"/>
              <a:gd name="T2" fmla="*/ 0 w 3"/>
              <a:gd name="T3" fmla="*/ 15 h 15"/>
              <a:gd name="T4" fmla="*/ 1 w 3"/>
              <a:gd name="T5" fmla="*/ 15 h 15"/>
              <a:gd name="T6" fmla="*/ 1 w 3"/>
              <a:gd name="T7" fmla="*/ 15 h 15"/>
              <a:gd name="T8" fmla="*/ 2 w 3"/>
              <a:gd name="T9" fmla="*/ 15 h 15"/>
              <a:gd name="T10" fmla="*/ 3 w 3"/>
              <a:gd name="T11" fmla="*/ 15 h 15"/>
              <a:gd name="T12" fmla="*/ 3 w 3"/>
              <a:gd name="T13" fmla="*/ 14 h 15"/>
              <a:gd name="T14" fmla="*/ 3 w 3"/>
              <a:gd name="T15" fmla="*/ 2 h 15"/>
              <a:gd name="T16" fmla="*/ 3 w 3"/>
              <a:gd name="T17" fmla="*/ 1 h 15"/>
              <a:gd name="T18" fmla="*/ 2 w 3"/>
              <a:gd name="T19" fmla="*/ 0 h 15"/>
              <a:gd name="T20" fmla="*/ 1 w 3"/>
              <a:gd name="T21" fmla="*/ 0 h 15"/>
              <a:gd name="T22" fmla="*/ 1 w 3"/>
              <a:gd name="T23" fmla="*/ 0 h 15"/>
              <a:gd name="T24" fmla="*/ 0 w 3"/>
              <a:gd name="T25" fmla="*/ 1 h 15"/>
              <a:gd name="T26" fmla="*/ 0 w 3"/>
              <a:gd name="T27" fmla="*/ 2 h 15"/>
              <a:gd name="T28" fmla="*/ 0 w 3"/>
              <a:gd name="T2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4"/>
                </a:moveTo>
                <a:lnTo>
                  <a:pt x="0" y="15"/>
                </a:lnTo>
                <a:lnTo>
                  <a:pt x="1" y="15"/>
                </a:lnTo>
                <a:lnTo>
                  <a:pt x="1" y="15"/>
                </a:lnTo>
                <a:lnTo>
                  <a:pt x="2" y="15"/>
                </a:lnTo>
                <a:lnTo>
                  <a:pt x="3" y="15"/>
                </a:lnTo>
                <a:lnTo>
                  <a:pt x="3" y="14"/>
                </a:lnTo>
                <a:lnTo>
                  <a:pt x="3" y="2"/>
                </a:lnTo>
                <a:lnTo>
                  <a:pt x="3" y="1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6046149" y="3257960"/>
            <a:ext cx="72841" cy="34070"/>
          </a:xfrm>
          <a:custGeom>
            <a:avLst/>
            <a:gdLst>
              <a:gd name="T0" fmla="*/ 6 w 42"/>
              <a:gd name="T1" fmla="*/ 0 h 18"/>
              <a:gd name="T2" fmla="*/ 0 w 42"/>
              <a:gd name="T3" fmla="*/ 6 h 18"/>
              <a:gd name="T4" fmla="*/ 0 w 42"/>
              <a:gd name="T5" fmla="*/ 12 h 18"/>
              <a:gd name="T6" fmla="*/ 6 w 42"/>
              <a:gd name="T7" fmla="*/ 18 h 18"/>
              <a:gd name="T8" fmla="*/ 36 w 42"/>
              <a:gd name="T9" fmla="*/ 18 h 18"/>
              <a:gd name="T10" fmla="*/ 42 w 42"/>
              <a:gd name="T11" fmla="*/ 12 h 18"/>
              <a:gd name="T12" fmla="*/ 42 w 42"/>
              <a:gd name="T13" fmla="*/ 6 h 18"/>
              <a:gd name="T14" fmla="*/ 36 w 42"/>
              <a:gd name="T15" fmla="*/ 0 h 18"/>
              <a:gd name="T16" fmla="*/ 6 w 42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8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36" y="18"/>
                </a:lnTo>
                <a:lnTo>
                  <a:pt x="42" y="12"/>
                </a:lnTo>
                <a:lnTo>
                  <a:pt x="42" y="6"/>
                </a:lnTo>
                <a:lnTo>
                  <a:pt x="36" y="0"/>
                </a:lnTo>
                <a:lnTo>
                  <a:pt x="6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6046149" y="3257960"/>
            <a:ext cx="72841" cy="34070"/>
          </a:xfrm>
          <a:custGeom>
            <a:avLst/>
            <a:gdLst>
              <a:gd name="T0" fmla="*/ 1 w 7"/>
              <a:gd name="T1" fmla="*/ 0 h 3"/>
              <a:gd name="T2" fmla="*/ 2 w 7"/>
              <a:gd name="T3" fmla="*/ 0 h 3"/>
              <a:gd name="T4" fmla="*/ 0 w 7"/>
              <a:gd name="T5" fmla="*/ 1 h 3"/>
              <a:gd name="T6" fmla="*/ 0 w 7"/>
              <a:gd name="T7" fmla="*/ 2 h 3"/>
              <a:gd name="T8" fmla="*/ 0 w 7"/>
              <a:gd name="T9" fmla="*/ 2 h 3"/>
              <a:gd name="T10" fmla="*/ 1 w 7"/>
              <a:gd name="T11" fmla="*/ 3 h 3"/>
              <a:gd name="T12" fmla="*/ 1 w 7"/>
              <a:gd name="T13" fmla="*/ 3 h 3"/>
              <a:gd name="T14" fmla="*/ 6 w 7"/>
              <a:gd name="T15" fmla="*/ 3 h 3"/>
              <a:gd name="T16" fmla="*/ 6 w 7"/>
              <a:gd name="T17" fmla="*/ 3 h 3"/>
              <a:gd name="T18" fmla="*/ 7 w 7"/>
              <a:gd name="T19" fmla="*/ 2 h 3"/>
              <a:gd name="T20" fmla="*/ 7 w 7"/>
              <a:gd name="T21" fmla="*/ 2 h 3"/>
              <a:gd name="T22" fmla="*/ 7 w 7"/>
              <a:gd name="T23" fmla="*/ 1 h 3"/>
              <a:gd name="T24" fmla="*/ 6 w 7"/>
              <a:gd name="T25" fmla="*/ 0 h 3"/>
              <a:gd name="T26" fmla="*/ 6 w 7"/>
              <a:gd name="T27" fmla="*/ 0 h 3"/>
              <a:gd name="T28" fmla="*/ 1 w 7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3">
                <a:moveTo>
                  <a:pt x="1" y="0"/>
                </a:moveTo>
                <a:lnTo>
                  <a:pt x="2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1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6087773" y="3121680"/>
            <a:ext cx="31218" cy="170350"/>
          </a:xfrm>
          <a:custGeom>
            <a:avLst/>
            <a:gdLst>
              <a:gd name="T0" fmla="*/ 0 w 18"/>
              <a:gd name="T1" fmla="*/ 84 h 90"/>
              <a:gd name="T2" fmla="*/ 6 w 18"/>
              <a:gd name="T3" fmla="*/ 90 h 90"/>
              <a:gd name="T4" fmla="*/ 12 w 18"/>
              <a:gd name="T5" fmla="*/ 90 h 90"/>
              <a:gd name="T6" fmla="*/ 18 w 18"/>
              <a:gd name="T7" fmla="*/ 84 h 90"/>
              <a:gd name="T8" fmla="*/ 18 w 18"/>
              <a:gd name="T9" fmla="*/ 6 h 90"/>
              <a:gd name="T10" fmla="*/ 12 w 18"/>
              <a:gd name="T11" fmla="*/ 0 h 90"/>
              <a:gd name="T12" fmla="*/ 6 w 18"/>
              <a:gd name="T13" fmla="*/ 0 h 90"/>
              <a:gd name="T14" fmla="*/ 0 w 18"/>
              <a:gd name="T15" fmla="*/ 6 h 90"/>
              <a:gd name="T16" fmla="*/ 0 w 18"/>
              <a:gd name="T17" fmla="*/ 12 h 90"/>
              <a:gd name="T18" fmla="*/ 0 w 18"/>
              <a:gd name="T19" fmla="*/ 8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90">
                <a:moveTo>
                  <a:pt x="0" y="84"/>
                </a:moveTo>
                <a:lnTo>
                  <a:pt x="6" y="90"/>
                </a:lnTo>
                <a:lnTo>
                  <a:pt x="12" y="90"/>
                </a:lnTo>
                <a:lnTo>
                  <a:pt x="18" y="84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0" y="84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6087773" y="3121680"/>
            <a:ext cx="31218" cy="170350"/>
          </a:xfrm>
          <a:custGeom>
            <a:avLst/>
            <a:gdLst>
              <a:gd name="T0" fmla="*/ 0 w 3"/>
              <a:gd name="T1" fmla="*/ 14 h 15"/>
              <a:gd name="T2" fmla="*/ 1 w 3"/>
              <a:gd name="T3" fmla="*/ 14 h 15"/>
              <a:gd name="T4" fmla="*/ 1 w 3"/>
              <a:gd name="T5" fmla="*/ 15 h 15"/>
              <a:gd name="T6" fmla="*/ 2 w 3"/>
              <a:gd name="T7" fmla="*/ 15 h 15"/>
              <a:gd name="T8" fmla="*/ 2 w 3"/>
              <a:gd name="T9" fmla="*/ 15 h 15"/>
              <a:gd name="T10" fmla="*/ 3 w 3"/>
              <a:gd name="T11" fmla="*/ 14 h 15"/>
              <a:gd name="T12" fmla="*/ 3 w 3"/>
              <a:gd name="T13" fmla="*/ 14 h 15"/>
              <a:gd name="T14" fmla="*/ 3 w 3"/>
              <a:gd name="T15" fmla="*/ 2 h 15"/>
              <a:gd name="T16" fmla="*/ 3 w 3"/>
              <a:gd name="T17" fmla="*/ 1 h 15"/>
              <a:gd name="T18" fmla="*/ 2 w 3"/>
              <a:gd name="T19" fmla="*/ 0 h 15"/>
              <a:gd name="T20" fmla="*/ 2 w 3"/>
              <a:gd name="T21" fmla="*/ 0 h 15"/>
              <a:gd name="T22" fmla="*/ 1 w 3"/>
              <a:gd name="T23" fmla="*/ 0 h 15"/>
              <a:gd name="T24" fmla="*/ 0 w 3"/>
              <a:gd name="T25" fmla="*/ 1 h 15"/>
              <a:gd name="T26" fmla="*/ 0 w 3"/>
              <a:gd name="T27" fmla="*/ 2 h 15"/>
              <a:gd name="T28" fmla="*/ 0 w 3"/>
              <a:gd name="T2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15">
                <a:moveTo>
                  <a:pt x="0" y="14"/>
                </a:moveTo>
                <a:lnTo>
                  <a:pt x="1" y="14"/>
                </a:lnTo>
                <a:lnTo>
                  <a:pt x="1" y="15"/>
                </a:lnTo>
                <a:lnTo>
                  <a:pt x="2" y="15"/>
                </a:lnTo>
                <a:lnTo>
                  <a:pt x="2" y="15"/>
                </a:lnTo>
                <a:lnTo>
                  <a:pt x="3" y="14"/>
                </a:lnTo>
                <a:lnTo>
                  <a:pt x="3" y="14"/>
                </a:lnTo>
                <a:lnTo>
                  <a:pt x="3" y="2"/>
                </a:lnTo>
                <a:lnTo>
                  <a:pt x="3" y="1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6087773" y="3121680"/>
            <a:ext cx="280960" cy="34070"/>
          </a:xfrm>
          <a:custGeom>
            <a:avLst/>
            <a:gdLst>
              <a:gd name="T0" fmla="*/ 12 w 162"/>
              <a:gd name="T1" fmla="*/ 0 h 18"/>
              <a:gd name="T2" fmla="*/ 6 w 162"/>
              <a:gd name="T3" fmla="*/ 0 h 18"/>
              <a:gd name="T4" fmla="*/ 0 w 162"/>
              <a:gd name="T5" fmla="*/ 6 h 18"/>
              <a:gd name="T6" fmla="*/ 0 w 162"/>
              <a:gd name="T7" fmla="*/ 12 h 18"/>
              <a:gd name="T8" fmla="*/ 6 w 162"/>
              <a:gd name="T9" fmla="*/ 18 h 18"/>
              <a:gd name="T10" fmla="*/ 156 w 162"/>
              <a:gd name="T11" fmla="*/ 18 h 18"/>
              <a:gd name="T12" fmla="*/ 162 w 162"/>
              <a:gd name="T13" fmla="*/ 12 h 18"/>
              <a:gd name="T14" fmla="*/ 162 w 162"/>
              <a:gd name="T15" fmla="*/ 6 h 18"/>
              <a:gd name="T16" fmla="*/ 156 w 162"/>
              <a:gd name="T17" fmla="*/ 0 h 18"/>
              <a:gd name="T18" fmla="*/ 150 w 162"/>
              <a:gd name="T19" fmla="*/ 0 h 18"/>
              <a:gd name="T20" fmla="*/ 12 w 162"/>
              <a:gd name="T2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8">
                <a:moveTo>
                  <a:pt x="12" y="0"/>
                </a:move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156" y="18"/>
                </a:lnTo>
                <a:lnTo>
                  <a:pt x="162" y="12"/>
                </a:lnTo>
                <a:lnTo>
                  <a:pt x="162" y="6"/>
                </a:lnTo>
                <a:lnTo>
                  <a:pt x="156" y="0"/>
                </a:lnTo>
                <a:lnTo>
                  <a:pt x="150" y="0"/>
                </a:lnTo>
                <a:lnTo>
                  <a:pt x="12" y="0"/>
                </a:lnTo>
                <a:close/>
              </a:path>
            </a:pathLst>
          </a:custGeom>
          <a:solidFill>
            <a:srgbClr val="FCD308"/>
          </a:solidFill>
          <a:ln w="9525">
            <a:solidFill>
              <a:srgbClr val="FCD3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6087773" y="3121680"/>
            <a:ext cx="280960" cy="34070"/>
          </a:xfrm>
          <a:custGeom>
            <a:avLst/>
            <a:gdLst>
              <a:gd name="T0" fmla="*/ 2 w 27"/>
              <a:gd name="T1" fmla="*/ 0 h 3"/>
              <a:gd name="T2" fmla="*/ 1 w 27"/>
              <a:gd name="T3" fmla="*/ 0 h 3"/>
              <a:gd name="T4" fmla="*/ 0 w 27"/>
              <a:gd name="T5" fmla="*/ 1 h 3"/>
              <a:gd name="T6" fmla="*/ 0 w 27"/>
              <a:gd name="T7" fmla="*/ 2 h 3"/>
              <a:gd name="T8" fmla="*/ 0 w 27"/>
              <a:gd name="T9" fmla="*/ 2 h 3"/>
              <a:gd name="T10" fmla="*/ 1 w 27"/>
              <a:gd name="T11" fmla="*/ 3 h 3"/>
              <a:gd name="T12" fmla="*/ 2 w 27"/>
              <a:gd name="T13" fmla="*/ 3 h 3"/>
              <a:gd name="T14" fmla="*/ 25 w 27"/>
              <a:gd name="T15" fmla="*/ 3 h 3"/>
              <a:gd name="T16" fmla="*/ 26 w 27"/>
              <a:gd name="T17" fmla="*/ 3 h 3"/>
              <a:gd name="T18" fmla="*/ 27 w 27"/>
              <a:gd name="T19" fmla="*/ 2 h 3"/>
              <a:gd name="T20" fmla="*/ 27 w 27"/>
              <a:gd name="T21" fmla="*/ 2 h 3"/>
              <a:gd name="T22" fmla="*/ 27 w 27"/>
              <a:gd name="T23" fmla="*/ 1 h 3"/>
              <a:gd name="T24" fmla="*/ 26 w 27"/>
              <a:gd name="T25" fmla="*/ 0 h 3"/>
              <a:gd name="T26" fmla="*/ 25 w 27"/>
              <a:gd name="T27" fmla="*/ 0 h 3"/>
              <a:gd name="T28" fmla="*/ 2 w 27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5" y="3"/>
                </a:lnTo>
                <a:lnTo>
                  <a:pt x="26" y="3"/>
                </a:lnTo>
                <a:lnTo>
                  <a:pt x="27" y="2"/>
                </a:lnTo>
                <a:lnTo>
                  <a:pt x="27" y="2"/>
                </a:lnTo>
                <a:lnTo>
                  <a:pt x="27" y="1"/>
                </a:lnTo>
                <a:lnTo>
                  <a:pt x="26" y="0"/>
                </a:lnTo>
                <a:lnTo>
                  <a:pt x="25" y="0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FCD30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1954889" y="4141889"/>
            <a:ext cx="31218" cy="88961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1954889" y="4141889"/>
            <a:ext cx="31218" cy="88961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1965295" y="3971539"/>
            <a:ext cx="31218" cy="9085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1965295" y="3971539"/>
            <a:ext cx="31218" cy="9085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1965295" y="3823902"/>
            <a:ext cx="31218" cy="5678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1965295" y="3823902"/>
            <a:ext cx="31218" cy="5678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1986107" y="3801189"/>
            <a:ext cx="31218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1986107" y="3801189"/>
            <a:ext cx="31218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2110978" y="3801189"/>
            <a:ext cx="91919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2110978" y="3801189"/>
            <a:ext cx="91919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2296551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2296551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2483857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6"/>
          <p:cNvSpPr>
            <a:spLocks noChangeArrowheads="1"/>
          </p:cNvSpPr>
          <p:nvPr/>
        </p:nvSpPr>
        <p:spPr bwMode="auto">
          <a:xfrm>
            <a:off x="2483857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2671164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8"/>
          <p:cNvSpPr>
            <a:spLocks noChangeArrowheads="1"/>
          </p:cNvSpPr>
          <p:nvPr/>
        </p:nvSpPr>
        <p:spPr bwMode="auto">
          <a:xfrm>
            <a:off x="2671164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2858470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2858470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3045777" y="3801189"/>
            <a:ext cx="91919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3045777" y="3801189"/>
            <a:ext cx="91919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3231348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3231348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3418655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3418655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3605961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3605961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3793268" y="3801189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3793268" y="3801189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3907733" y="3687622"/>
            <a:ext cx="31218" cy="7949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>
            <a:off x="3907733" y="3687622"/>
            <a:ext cx="31218" cy="79497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23"/>
          <p:cNvSpPr>
            <a:spLocks noChangeArrowheads="1"/>
          </p:cNvSpPr>
          <p:nvPr/>
        </p:nvSpPr>
        <p:spPr bwMode="auto">
          <a:xfrm>
            <a:off x="3918139" y="3664909"/>
            <a:ext cx="10406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3918139" y="3664909"/>
            <a:ext cx="10406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25"/>
          <p:cNvSpPr>
            <a:spLocks noChangeArrowheads="1"/>
          </p:cNvSpPr>
          <p:nvPr/>
        </p:nvSpPr>
        <p:spPr bwMode="auto">
          <a:xfrm>
            <a:off x="4022198" y="3664909"/>
            <a:ext cx="10406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4022198" y="3664909"/>
            <a:ext cx="10406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4022198" y="3619482"/>
            <a:ext cx="29484" cy="6814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8"/>
          <p:cNvSpPr>
            <a:spLocks noChangeArrowheads="1"/>
          </p:cNvSpPr>
          <p:nvPr/>
        </p:nvSpPr>
        <p:spPr bwMode="auto">
          <a:xfrm>
            <a:off x="4022198" y="3619482"/>
            <a:ext cx="29484" cy="6814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9"/>
          <p:cNvSpPr>
            <a:spLocks noChangeArrowheads="1"/>
          </p:cNvSpPr>
          <p:nvPr/>
        </p:nvSpPr>
        <p:spPr bwMode="auto">
          <a:xfrm>
            <a:off x="4051682" y="3530521"/>
            <a:ext cx="93653" cy="3217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4051682" y="3530521"/>
            <a:ext cx="93653" cy="32178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31"/>
          <p:cNvSpPr>
            <a:spLocks noChangeArrowheads="1"/>
          </p:cNvSpPr>
          <p:nvPr/>
        </p:nvSpPr>
        <p:spPr bwMode="auto">
          <a:xfrm>
            <a:off x="4238988" y="3530521"/>
            <a:ext cx="20812" cy="3217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2"/>
          <p:cNvSpPr>
            <a:spLocks noChangeArrowheads="1"/>
          </p:cNvSpPr>
          <p:nvPr/>
        </p:nvSpPr>
        <p:spPr bwMode="auto">
          <a:xfrm>
            <a:off x="4238988" y="3530521"/>
            <a:ext cx="20812" cy="32178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33"/>
          <p:cNvSpPr>
            <a:spLocks noChangeArrowheads="1"/>
          </p:cNvSpPr>
          <p:nvPr/>
        </p:nvSpPr>
        <p:spPr bwMode="auto">
          <a:xfrm>
            <a:off x="4259800" y="3530521"/>
            <a:ext cx="72841" cy="3217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34"/>
          <p:cNvSpPr>
            <a:spLocks noChangeArrowheads="1"/>
          </p:cNvSpPr>
          <p:nvPr/>
        </p:nvSpPr>
        <p:spPr bwMode="auto">
          <a:xfrm>
            <a:off x="4259800" y="3530521"/>
            <a:ext cx="72841" cy="32178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135"/>
          <p:cNvSpPr>
            <a:spLocks noChangeArrowheads="1"/>
          </p:cNvSpPr>
          <p:nvPr/>
        </p:nvSpPr>
        <p:spPr bwMode="auto">
          <a:xfrm>
            <a:off x="4426295" y="3530521"/>
            <a:ext cx="93653" cy="3217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4426295" y="3530521"/>
            <a:ext cx="93653" cy="32178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4561572" y="3428310"/>
            <a:ext cx="31218" cy="9085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4561572" y="3428310"/>
            <a:ext cx="31218" cy="9085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4665631" y="3394240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4665631" y="3394240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4852937" y="3394240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4852937" y="3394240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5038509" y="3394240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144"/>
          <p:cNvSpPr>
            <a:spLocks noChangeArrowheads="1"/>
          </p:cNvSpPr>
          <p:nvPr/>
        </p:nvSpPr>
        <p:spPr bwMode="auto">
          <a:xfrm>
            <a:off x="5038509" y="3394240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5"/>
          <p:cNvSpPr>
            <a:spLocks noChangeArrowheads="1"/>
          </p:cNvSpPr>
          <p:nvPr/>
        </p:nvSpPr>
        <p:spPr bwMode="auto">
          <a:xfrm>
            <a:off x="5225815" y="3394240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46"/>
          <p:cNvSpPr>
            <a:spLocks noChangeArrowheads="1"/>
          </p:cNvSpPr>
          <p:nvPr/>
        </p:nvSpPr>
        <p:spPr bwMode="auto">
          <a:xfrm>
            <a:off x="5225815" y="3394240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7"/>
          <p:cNvSpPr>
            <a:spLocks noChangeArrowheads="1"/>
          </p:cNvSpPr>
          <p:nvPr/>
        </p:nvSpPr>
        <p:spPr bwMode="auto">
          <a:xfrm>
            <a:off x="5413122" y="3394240"/>
            <a:ext cx="72841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8"/>
          <p:cNvSpPr>
            <a:spLocks noChangeArrowheads="1"/>
          </p:cNvSpPr>
          <p:nvPr/>
        </p:nvSpPr>
        <p:spPr bwMode="auto">
          <a:xfrm>
            <a:off x="5413122" y="3394240"/>
            <a:ext cx="72841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9"/>
          <p:cNvSpPr>
            <a:spLocks noChangeArrowheads="1"/>
          </p:cNvSpPr>
          <p:nvPr/>
        </p:nvSpPr>
        <p:spPr bwMode="auto">
          <a:xfrm>
            <a:off x="5465152" y="3382884"/>
            <a:ext cx="31218" cy="2271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50"/>
          <p:cNvSpPr>
            <a:spLocks noChangeArrowheads="1"/>
          </p:cNvSpPr>
          <p:nvPr/>
        </p:nvSpPr>
        <p:spPr bwMode="auto">
          <a:xfrm>
            <a:off x="5465152" y="3382884"/>
            <a:ext cx="31218" cy="2271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51"/>
          <p:cNvSpPr>
            <a:spLocks noChangeArrowheads="1"/>
          </p:cNvSpPr>
          <p:nvPr/>
        </p:nvSpPr>
        <p:spPr bwMode="auto">
          <a:xfrm>
            <a:off x="5465152" y="3269317"/>
            <a:ext cx="31218" cy="2271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52"/>
          <p:cNvSpPr>
            <a:spLocks noChangeArrowheads="1"/>
          </p:cNvSpPr>
          <p:nvPr/>
        </p:nvSpPr>
        <p:spPr bwMode="auto">
          <a:xfrm>
            <a:off x="5465152" y="3269317"/>
            <a:ext cx="31218" cy="2271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5485963" y="3257960"/>
            <a:ext cx="72841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5485963" y="3257960"/>
            <a:ext cx="72841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5652458" y="3257960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5652458" y="3257960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5839765" y="3257960"/>
            <a:ext cx="31218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5839765" y="3257960"/>
            <a:ext cx="31218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5860576" y="3223890"/>
            <a:ext cx="29484" cy="4542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5860576" y="3223890"/>
            <a:ext cx="29484" cy="45427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5881388" y="3110323"/>
            <a:ext cx="29484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5881388" y="3110323"/>
            <a:ext cx="29484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5900466" y="3087610"/>
            <a:ext cx="31218" cy="4542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5900466" y="3087610"/>
            <a:ext cx="31218" cy="45427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Rectangle 165"/>
          <p:cNvSpPr>
            <a:spLocks noChangeArrowheads="1"/>
          </p:cNvSpPr>
          <p:nvPr/>
        </p:nvSpPr>
        <p:spPr bwMode="auto">
          <a:xfrm>
            <a:off x="5900466" y="2996756"/>
            <a:ext cx="31218" cy="189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5910872" y="2974043"/>
            <a:ext cx="114465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5910872" y="2974043"/>
            <a:ext cx="114465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6118991" y="2974043"/>
            <a:ext cx="20812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6118991" y="2974043"/>
            <a:ext cx="20812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6118991" y="2939973"/>
            <a:ext cx="31218" cy="5678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6118991" y="2939973"/>
            <a:ext cx="31218" cy="56783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6150208" y="2839656"/>
            <a:ext cx="93653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6150208" y="2839656"/>
            <a:ext cx="93653" cy="34070"/>
          </a:xfrm>
          <a:prstGeom prst="rect">
            <a:avLst/>
          </a:prstGeom>
          <a:noFill/>
          <a:ln w="9525">
            <a:solidFill>
              <a:srgbClr val="00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6337515" y="2839656"/>
            <a:ext cx="10406" cy="3407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Isosceles Triangle 173"/>
          <p:cNvSpPr/>
          <p:nvPr/>
        </p:nvSpPr>
        <p:spPr bwMode="auto">
          <a:xfrm flipH="1">
            <a:off x="7057260" y="2860921"/>
            <a:ext cx="142874" cy="14574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175" name="Table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9784522"/>
              </p:ext>
            </p:extLst>
          </p:nvPr>
        </p:nvGraphicFramePr>
        <p:xfrm>
          <a:off x="1478560" y="5135521"/>
          <a:ext cx="5802459" cy="863078"/>
        </p:xfrm>
        <a:graphic>
          <a:graphicData uri="http://schemas.openxmlformats.org/drawingml/2006/table">
            <a:tbl>
              <a:tblPr firstRow="1" firstCol="1" bandRow="1"/>
              <a:tblGrid>
                <a:gridCol w="1022345"/>
                <a:gridCol w="674224"/>
                <a:gridCol w="674224"/>
                <a:gridCol w="674224"/>
                <a:gridCol w="675601"/>
                <a:gridCol w="675601"/>
                <a:gridCol w="675601"/>
                <a:gridCol w="730639"/>
              </a:tblGrid>
              <a:tr h="1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Number at risk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Absorb BVS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XIENCE V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0462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9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3548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 smtClean="0"/>
              <a:t>Disclosures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536647" y="1176722"/>
            <a:ext cx="8070706" cy="278263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tIns="91440" rIns="182880" anchor="t" anchorCtr="0"/>
          <a:lstStyle/>
          <a:p>
            <a:pPr indent="58738"/>
            <a:r>
              <a:rPr lang="en-US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Runlin Gao </a:t>
            </a:r>
            <a:r>
              <a:rPr lang="en-US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has </a:t>
            </a:r>
            <a:r>
              <a:rPr lang="en-GB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received a research grant</a:t>
            </a:r>
          </a:p>
          <a:p>
            <a:pPr indent="58738"/>
            <a:r>
              <a:rPr lang="en-GB" sz="28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from </a:t>
            </a:r>
            <a:r>
              <a:rPr lang="en-GB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Abbott Vascular</a:t>
            </a:r>
          </a:p>
          <a:p>
            <a:endParaRPr lang="en-GB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793630" y="860609"/>
            <a:ext cx="7582620" cy="5163675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075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One-Year Clinical Outcomes</a:t>
            </a:r>
            <a:endParaRPr lang="en-US" dirty="0" smtClean="0"/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293069"/>
              </p:ext>
            </p:extLst>
          </p:nvPr>
        </p:nvGraphicFramePr>
        <p:xfrm>
          <a:off x="867716" y="862872"/>
          <a:ext cx="7461838" cy="5018604"/>
        </p:xfrm>
        <a:graphic>
          <a:graphicData uri="http://schemas.openxmlformats.org/drawingml/2006/table">
            <a:tbl>
              <a:tblPr/>
              <a:tblGrid>
                <a:gridCol w="2802786"/>
                <a:gridCol w="1880962"/>
                <a:gridCol w="1579776"/>
                <a:gridCol w="1198314"/>
              </a:tblGrid>
              <a:tr h="82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PoCE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8.0% (19/238)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9.7% (23/237)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4.2%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10/238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5.9% (14/237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(TLF)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3.4% (8/238)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4.2% (10/237)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677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death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(0/238)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2.1% (5/237)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en-US" sz="18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677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Cardiac death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1.3% (3/237)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0.12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677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MI*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2.1% (5/238)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1.7% (4/237)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TV-MI*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1.7% (4/238)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0.8% (2/237)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0.69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90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revascularization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6.7% (16/238)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7.2% (17/237)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0.85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905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ID-TLR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2.5% (6/238)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2.1% (5/237)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16925" y="6217951"/>
            <a:ext cx="504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PoCE</a:t>
            </a:r>
            <a:r>
              <a:rPr lang="en-GB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=patient-oriented </a:t>
            </a:r>
            <a:r>
              <a:rPr lang="en-GB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endpoint </a:t>
            </a:r>
            <a:r>
              <a:rPr lang="en-GB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(all-cause </a:t>
            </a:r>
            <a:r>
              <a:rPr lang="en-GB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death, all MI, or any </a:t>
            </a:r>
            <a:r>
              <a:rPr lang="en-GB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revascularization); </a:t>
            </a:r>
            <a:r>
              <a:rPr lang="en-GB" sz="1200" b="0" i="0" dirty="0" err="1">
                <a:solidFill>
                  <a:schemeClr val="tx1"/>
                </a:solidFill>
              </a:rPr>
              <a:t>DoCE</a:t>
            </a:r>
            <a:r>
              <a:rPr lang="en-GB" sz="1200" b="0" i="0" dirty="0">
                <a:solidFill>
                  <a:schemeClr val="tx1"/>
                </a:solidFill>
              </a:rPr>
              <a:t>=device-oriented composite endpoint; </a:t>
            </a:r>
            <a:r>
              <a:rPr lang="en-GB" sz="1200" b="0" i="0" dirty="0" smtClean="0">
                <a:solidFill>
                  <a:schemeClr val="tx1"/>
                </a:solidFill>
              </a:rPr>
              <a:t>         </a:t>
            </a:r>
            <a:r>
              <a:rPr lang="en-GB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CK-MB </a:t>
            </a:r>
            <a:r>
              <a:rPr lang="en-US" sz="1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5x ULN for peri-procedural PCI </a:t>
            </a:r>
            <a:r>
              <a:rPr lang="en-US" sz="1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endParaRPr lang="en-US" sz="1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853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339366" y="963117"/>
            <a:ext cx="8464550" cy="444259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5281" y="155575"/>
            <a:ext cx="8453438" cy="755650"/>
          </a:xfrm>
        </p:spPr>
        <p:txBody>
          <a:bodyPr/>
          <a:lstStyle/>
          <a:p>
            <a:pPr eaLnBrk="1" hangingPunct="1"/>
            <a:r>
              <a:rPr lang="en-US" dirty="0"/>
              <a:t>One-Year Scaffold/Stent Thrombosis</a:t>
            </a:r>
            <a:endParaRPr lang="en-US" b="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708396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073045"/>
              </p:ext>
            </p:extLst>
          </p:nvPr>
        </p:nvGraphicFramePr>
        <p:xfrm>
          <a:off x="517589" y="1013238"/>
          <a:ext cx="8177838" cy="4320764"/>
        </p:xfrm>
        <a:graphic>
          <a:graphicData uri="http://schemas.openxmlformats.org/drawingml/2006/table">
            <a:tbl>
              <a:tblPr/>
              <a:tblGrid>
                <a:gridCol w="3125830"/>
                <a:gridCol w="1886393"/>
                <a:gridCol w="1925749"/>
                <a:gridCol w="1239866"/>
              </a:tblGrid>
              <a:tr h="1022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All (0 - 365 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0.4% (1/238)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(0/232)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Definite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(0/238)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(0/232)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Probable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0.4% (1/238)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(0/232)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2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Early (0</a:t>
                      </a:r>
                      <a:r>
                        <a:rPr lang="en-GB" sz="18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30 days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0.4% (1/238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(0/236)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Late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(31- 365 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(0/238)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0.0% (0/232)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5439" y="5468020"/>
            <a:ext cx="859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</a:rPr>
              <a:t>There was only one </a:t>
            </a:r>
            <a:r>
              <a:rPr lang="en-US" b="0" i="0" dirty="0">
                <a:solidFill>
                  <a:schemeClr val="tx1"/>
                </a:solidFill>
              </a:rPr>
              <a:t>ST case reported in the Absorb BVS </a:t>
            </a:r>
            <a:r>
              <a:rPr lang="en-US" b="0" i="0" dirty="0" smtClean="0">
                <a:solidFill>
                  <a:schemeClr val="tx1"/>
                </a:solidFill>
              </a:rPr>
              <a:t>arm (subacute, probable)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58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95300" y="941293"/>
            <a:ext cx="8153400" cy="500230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457" y="1062654"/>
            <a:ext cx="8153400" cy="481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i="0" dirty="0" smtClean="0">
                <a:solidFill>
                  <a:srgbClr val="FFFFFF"/>
                </a:solidFill>
                <a:latin typeface="Arial"/>
              </a:rPr>
              <a:t>Open-label study (potential for bias) 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The primary endpoint was an objective measure of in-segment late loss analyzed by an independent angiographic core lab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Clinical events were adjudicated by an independent CEC</a:t>
            </a:r>
            <a:endParaRPr lang="en-GB" sz="2200" b="0" i="0" strike="sngStrike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marL="233363" indent="-233363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i="0" dirty="0" smtClean="0">
                <a:solidFill>
                  <a:srgbClr val="FFFFFF"/>
                </a:solidFill>
                <a:latin typeface="Arial"/>
              </a:rPr>
              <a:t>Highly selective patients and lesions enrolled, with only 1-year follow-up duration 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Study population is typical of pivotal studies for approval  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Long-term results will be presented as they become available</a:t>
            </a:r>
            <a:endParaRPr lang="en-GB" sz="2200" b="0" i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987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97075" y="897714"/>
            <a:ext cx="8149851" cy="513553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and 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350" y="1010118"/>
            <a:ext cx="7927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FFFFFF"/>
                </a:solidFill>
                <a:latin typeface="Arial"/>
              </a:rPr>
              <a:t>ABSORB China met its primary endpoint of non-inferiority between Absorb BVS and XIENCE V </a:t>
            </a:r>
            <a:r>
              <a:rPr lang="en-US" sz="2600" b="0" i="0" dirty="0" smtClean="0">
                <a:solidFill>
                  <a:srgbClr val="FFFFFF"/>
                </a:solidFill>
                <a:latin typeface="Arial"/>
              </a:rPr>
              <a:t>for in-segment </a:t>
            </a:r>
            <a:r>
              <a:rPr lang="en-US" sz="2600" b="0" i="0" dirty="0">
                <a:solidFill>
                  <a:srgbClr val="FFFFFF"/>
                </a:solidFill>
                <a:latin typeface="Arial"/>
              </a:rPr>
              <a:t>late loss at 1 </a:t>
            </a:r>
            <a:r>
              <a:rPr lang="en-US" sz="2600" b="0" i="0" dirty="0" smtClean="0">
                <a:solidFill>
                  <a:srgbClr val="FFFFFF"/>
                </a:solidFill>
                <a:latin typeface="Arial"/>
              </a:rPr>
              <a:t>year.</a:t>
            </a:r>
            <a:endParaRPr lang="en-US" sz="2600" b="0" i="0" dirty="0">
              <a:solidFill>
                <a:srgbClr val="FFFFFF"/>
              </a:solidFill>
              <a:latin typeface="Arial"/>
            </a:endParaRPr>
          </a:p>
          <a:p>
            <a:pPr marL="233363" indent="-233363" fontAlgn="t">
              <a:spcBef>
                <a:spcPts val="0"/>
              </a:spcBef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FFFFFF"/>
                </a:solidFill>
                <a:latin typeface="Arial"/>
              </a:rPr>
              <a:t>Absorb BVS achieved high rates of acute device and procedural success, similar to XIENCE </a:t>
            </a:r>
            <a:r>
              <a:rPr lang="en-US" sz="2600" b="0" i="0" dirty="0" smtClean="0">
                <a:solidFill>
                  <a:srgbClr val="FFFFFF"/>
                </a:solidFill>
                <a:latin typeface="Arial"/>
              </a:rPr>
              <a:t>V.</a:t>
            </a:r>
            <a:endParaRPr lang="en-US" sz="2600" b="0" i="0" dirty="0">
              <a:solidFill>
                <a:srgbClr val="FFFFFF"/>
              </a:solidFill>
              <a:latin typeface="Arial"/>
            </a:endParaRPr>
          </a:p>
          <a:p>
            <a:pPr marL="233363" indent="-233363" fontAlgn="t">
              <a:spcBef>
                <a:spcPts val="0"/>
              </a:spcBef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FFFFFF"/>
                </a:solidFill>
                <a:latin typeface="Arial"/>
              </a:rPr>
              <a:t>TLF and components (cardiac death, </a:t>
            </a:r>
            <a:r>
              <a:rPr lang="en-US" sz="2600" b="0" i="0" dirty="0" smtClean="0">
                <a:solidFill>
                  <a:srgbClr val="FFFFFF"/>
                </a:solidFill>
                <a:latin typeface="Arial"/>
              </a:rPr>
              <a:t>TV-MI</a:t>
            </a:r>
            <a:r>
              <a:rPr lang="en-US" sz="2600" b="0" i="0" dirty="0">
                <a:solidFill>
                  <a:srgbClr val="FFFFFF"/>
                </a:solidFill>
                <a:latin typeface="Arial"/>
              </a:rPr>
              <a:t>, ID-TLR) were low and comparable between treatment arms through 1 </a:t>
            </a:r>
            <a:r>
              <a:rPr lang="en-US" sz="2600" b="0" i="0" dirty="0" smtClean="0">
                <a:solidFill>
                  <a:srgbClr val="FFFFFF"/>
                </a:solidFill>
                <a:latin typeface="Arial"/>
              </a:rPr>
              <a:t>year.</a:t>
            </a:r>
            <a:endParaRPr lang="en-US" sz="2600" b="0" i="0" dirty="0">
              <a:solidFill>
                <a:srgbClr val="FFFFFF"/>
              </a:solidFill>
              <a:latin typeface="Arial"/>
            </a:endParaRPr>
          </a:p>
          <a:p>
            <a:pPr marL="233363" indent="-233363" fontAlgn="t">
              <a:spcBef>
                <a:spcPts val="0"/>
              </a:spcBef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FFFFFF"/>
                </a:solidFill>
                <a:latin typeface="Arial"/>
              </a:rPr>
              <a:t>Device thrombosis rates were </a:t>
            </a:r>
            <a:r>
              <a:rPr lang="en-US" sz="2600" b="0" i="0" dirty="0">
                <a:solidFill>
                  <a:schemeClr val="tx1"/>
                </a:solidFill>
                <a:latin typeface="Arial"/>
              </a:rPr>
              <a:t>very low and </a:t>
            </a:r>
            <a:r>
              <a:rPr lang="en-US" sz="2600" b="0" i="0" dirty="0">
                <a:solidFill>
                  <a:srgbClr val="FFFFFF"/>
                </a:solidFill>
                <a:latin typeface="Arial"/>
              </a:rPr>
              <a:t>not statistically different.</a:t>
            </a:r>
          </a:p>
        </p:txBody>
      </p:sp>
    </p:spTree>
    <p:extLst>
      <p:ext uri="{BB962C8B-B14F-4D97-AF65-F5344CB8AC3E}">
        <p14:creationId xmlns:p14="http://schemas.microsoft.com/office/powerpoint/2010/main" xmlns="" val="20872250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832100"/>
            <a:ext cx="287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0" dirty="0" smtClean="0">
                <a:solidFill>
                  <a:schemeClr val="tx1"/>
                </a:solidFill>
              </a:rPr>
              <a:t>Thank you</a:t>
            </a:r>
            <a:endParaRPr kumimoji="1" lang="ja-JP" altLang="en-US" sz="4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305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439949" y="1012518"/>
            <a:ext cx="8264103" cy="4731789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600">
              <a:solidFill>
                <a:srgbClr val="FFFF99"/>
              </a:solidFill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79021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Background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0972" y="1091426"/>
            <a:ext cx="816583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900" b="0" i="0" dirty="0">
                <a:solidFill>
                  <a:schemeClr val="tx1"/>
                </a:solidFill>
              </a:rPr>
              <a:t>Absorb BVS is designed to provide comparable radial </a:t>
            </a:r>
            <a:r>
              <a:rPr lang="en-GB" sz="2900" b="0" i="0" dirty="0" smtClean="0">
                <a:solidFill>
                  <a:schemeClr val="tx1"/>
                </a:solidFill>
              </a:rPr>
              <a:t>strength </a:t>
            </a:r>
            <a:r>
              <a:rPr lang="en-GB" sz="2900" b="0" i="0" dirty="0">
                <a:solidFill>
                  <a:schemeClr val="tx1"/>
                </a:solidFill>
              </a:rPr>
              <a:t>and anti-restenotic efficacy to metallic </a:t>
            </a:r>
            <a:r>
              <a:rPr lang="en-GB" sz="2900" b="0" i="0" dirty="0" smtClean="0">
                <a:solidFill>
                  <a:schemeClr val="tx1"/>
                </a:solidFill>
              </a:rPr>
              <a:t>DES in </a:t>
            </a:r>
            <a:r>
              <a:rPr lang="en-GB" sz="2900" b="0" i="0" dirty="0">
                <a:solidFill>
                  <a:schemeClr val="tx1"/>
                </a:solidFill>
              </a:rPr>
              <a:t>the first </a:t>
            </a:r>
            <a:r>
              <a:rPr lang="en-GB" sz="2900" b="0" i="0" dirty="0" smtClean="0">
                <a:solidFill>
                  <a:schemeClr val="tx1"/>
                </a:solidFill>
              </a:rPr>
              <a:t>year after implantation, </a:t>
            </a:r>
            <a:r>
              <a:rPr lang="en-GB" sz="2900" b="0" i="0" dirty="0">
                <a:solidFill>
                  <a:schemeClr val="tx1"/>
                </a:solidFill>
              </a:rPr>
              <a:t>and </a:t>
            </a:r>
            <a:r>
              <a:rPr lang="en-GB" sz="2900" b="0" i="0" dirty="0" smtClean="0">
                <a:solidFill>
                  <a:schemeClr val="tx1"/>
                </a:solidFill>
              </a:rPr>
              <a:t>superior </a:t>
            </a:r>
            <a:r>
              <a:rPr lang="en-GB" sz="2900" b="0" i="0" dirty="0">
                <a:solidFill>
                  <a:schemeClr val="tx1"/>
                </a:solidFill>
              </a:rPr>
              <a:t>long-term </a:t>
            </a:r>
            <a:r>
              <a:rPr lang="en-GB" sz="2900" b="0" i="0" dirty="0" smtClean="0">
                <a:solidFill>
                  <a:schemeClr val="tx1"/>
                </a:solidFill>
              </a:rPr>
              <a:t>benefits after bioresorption </a:t>
            </a:r>
            <a:r>
              <a:rPr lang="en-GB" sz="2900" b="0" i="0" dirty="0">
                <a:solidFill>
                  <a:schemeClr val="tx1"/>
                </a:solidFill>
              </a:rPr>
              <a:t>of the </a:t>
            </a:r>
            <a:r>
              <a:rPr lang="en-GB" sz="2900" b="0" i="0" dirty="0" smtClean="0">
                <a:solidFill>
                  <a:schemeClr val="tx1"/>
                </a:solidFill>
              </a:rPr>
              <a:t>scaffold </a:t>
            </a:r>
            <a:endParaRPr lang="en-GB" sz="2900" b="0" i="0" dirty="0">
              <a:solidFill>
                <a:schemeClr val="tx1"/>
              </a:solidFill>
            </a:endParaRPr>
          </a:p>
          <a:p>
            <a:pPr marL="342900" indent="-342900" eaLnBrk="0" hangingPunct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sz="2900" b="0" i="0" dirty="0">
              <a:solidFill>
                <a:schemeClr val="tx1"/>
              </a:solidFill>
            </a:endParaRPr>
          </a:p>
          <a:p>
            <a:pPr marL="342900" indent="-342900" eaLnBrk="0" hangingPunct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900" b="0" i="0" dirty="0" smtClean="0">
                <a:solidFill>
                  <a:schemeClr val="tx1"/>
                </a:solidFill>
              </a:rPr>
              <a:t>ABSORB </a:t>
            </a:r>
            <a:r>
              <a:rPr lang="en-GB" sz="2900" b="0" i="0" dirty="0">
                <a:solidFill>
                  <a:schemeClr val="tx1"/>
                </a:solidFill>
              </a:rPr>
              <a:t>China is the first </a:t>
            </a:r>
            <a:r>
              <a:rPr lang="en-US" sz="2900" b="0" i="0" dirty="0" smtClean="0">
                <a:solidFill>
                  <a:schemeClr val="tx1"/>
                </a:solidFill>
              </a:rPr>
              <a:t>BVS randomized trial </a:t>
            </a:r>
            <a:r>
              <a:rPr lang="en-US" sz="2900" b="0" i="0" dirty="0">
                <a:solidFill>
                  <a:schemeClr val="tx1"/>
                </a:solidFill>
              </a:rPr>
              <a:t>with 1-year late loss as the primary </a:t>
            </a:r>
            <a:r>
              <a:rPr lang="en-US" sz="2900" b="0" i="0" dirty="0" smtClean="0">
                <a:solidFill>
                  <a:schemeClr val="tx1"/>
                </a:solidFill>
              </a:rPr>
              <a:t>endpoint, and was designed for</a:t>
            </a:r>
            <a:r>
              <a:rPr lang="en-GB" sz="2900" b="0" i="0" dirty="0" smtClean="0">
                <a:solidFill>
                  <a:schemeClr val="tx1"/>
                </a:solidFill>
              </a:rPr>
              <a:t> regulatory approval of Absorb </a:t>
            </a:r>
            <a:r>
              <a:rPr lang="en-GB" sz="2900" b="0" i="0" dirty="0">
                <a:solidFill>
                  <a:schemeClr val="tx1"/>
                </a:solidFill>
              </a:rPr>
              <a:t>BVS </a:t>
            </a:r>
            <a:r>
              <a:rPr lang="en-GB" sz="2900" b="0" i="0" dirty="0" smtClean="0">
                <a:solidFill>
                  <a:schemeClr val="tx1"/>
                </a:solidFill>
              </a:rPr>
              <a:t>in China </a:t>
            </a:r>
            <a:endParaRPr lang="en-US" sz="2900" b="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391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868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ABSORB China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09366" y="1628026"/>
            <a:ext cx="7901588" cy="1480531"/>
          </a:xfrm>
          <a:prstGeom prst="roundRect">
            <a:avLst/>
          </a:prstGeom>
          <a:solidFill>
            <a:srgbClr val="007434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0" dirty="0" smtClean="0">
                <a:solidFill>
                  <a:srgbClr val="FFFF00"/>
                </a:solidFill>
                <a:cs typeface="Times New Roman"/>
              </a:rPr>
              <a:t>Inclusion: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Up to 2 </a:t>
            </a:r>
            <a:r>
              <a:rPr lang="en-US" sz="1600" b="0" dirty="0" smtClean="0">
                <a:solidFill>
                  <a:schemeClr val="tx1"/>
                </a:solidFill>
                <a:cs typeface="Times New Roman"/>
              </a:rPr>
              <a:t>de novo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lesions in separate native coronary arteries</a:t>
            </a:r>
          </a:p>
          <a:p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Lesion length ≤24 mm, RVD ≥2.5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mm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- ≤3.75 mm, 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%DS  </a:t>
            </a:r>
            <a:r>
              <a:rPr lang="en-US" altLang="ja-JP" sz="1600" b="0" i="0" dirty="0" smtClean="0">
                <a:solidFill>
                  <a:schemeClr val="tx1"/>
                </a:solidFill>
                <a:cs typeface="Times New Roman"/>
              </a:rPr>
              <a:t>≥50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 -</a:t>
            </a:r>
            <a:r>
              <a:rPr lang="en-US" altLang="ja-JP" sz="1600" b="0" i="0" dirty="0" smtClean="0">
                <a:solidFill>
                  <a:schemeClr val="tx1"/>
                </a:solidFill>
                <a:cs typeface="Times New Roman"/>
              </a:rPr>
              <a:t> &lt;100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</a:t>
            </a:r>
            <a:endParaRPr lang="en-US" sz="1600" b="0" i="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en-US" sz="900" b="0" i="0" dirty="0" smtClean="0">
                <a:solidFill>
                  <a:schemeClr val="tx1"/>
                </a:solidFill>
                <a:cs typeface="Times New Roman"/>
              </a:rPr>
              <a:t> </a:t>
            </a:r>
            <a:endParaRPr lang="en-US" sz="900" b="0" i="0" dirty="0">
              <a:solidFill>
                <a:schemeClr val="tx1"/>
              </a:solidFill>
              <a:cs typeface="Times New Roman"/>
            </a:endParaRPr>
          </a:p>
          <a:p>
            <a:r>
              <a:rPr lang="en-US" sz="1600" i="0" dirty="0" smtClean="0">
                <a:solidFill>
                  <a:srgbClr val="FFFF00"/>
                </a:solidFill>
                <a:cs typeface="Times New Roman"/>
              </a:rPr>
              <a:t>Exclusion: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AMI, EF &lt;30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%, eGFR &lt;30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mL/min/1.73m</a:t>
            </a:r>
            <a:r>
              <a:rPr lang="en-US" sz="1600" b="0" i="0" baseline="30000" dirty="0" smtClean="0">
                <a:solidFill>
                  <a:schemeClr val="tx1"/>
                </a:solidFill>
                <a:cs typeface="Times New Roman"/>
              </a:rPr>
              <a:t>2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, </a:t>
            </a:r>
          </a:p>
          <a:p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LMCA,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stial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lesion, e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xcessive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vessel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tortuosity,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h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eavy calcification, </a:t>
            </a:r>
          </a:p>
          <a:p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 myocardial bridge, bifurcation with side branch ≥2 mm </a:t>
            </a:r>
            <a:endParaRPr lang="en-US" sz="1600" b="0" i="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3662" y="5216613"/>
            <a:ext cx="6272179" cy="70905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rtlCol="0" anchor="ctr" anchorCtr="0"/>
          <a:lstStyle/>
          <a:p>
            <a:pPr algn="ctr"/>
            <a:endParaRPr lang="en-US" sz="2000" b="1" i="0" dirty="0" smtClean="0">
              <a:solidFill>
                <a:schemeClr val="tx2"/>
              </a:solidFill>
              <a:cs typeface="Times New Roman"/>
            </a:endParaRPr>
          </a:p>
          <a:p>
            <a:pPr algn="ctr"/>
            <a:r>
              <a:rPr lang="en-US" sz="2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Primary Endpoint: </a:t>
            </a:r>
            <a:r>
              <a:rPr lang="en-US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In-Segment Late Loss at 1 Year</a:t>
            </a:r>
          </a:p>
          <a:p>
            <a:pPr algn="ctr"/>
            <a:r>
              <a:rPr lang="en-US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in the Per-Treatment-Evaluable (PTE) Population*</a:t>
            </a:r>
            <a:endParaRPr lang="en-US" sz="20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2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84302" y="3528035"/>
            <a:ext cx="0" cy="30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35329" y="3529132"/>
            <a:ext cx="8962" cy="322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35329" y="3524460"/>
            <a:ext cx="3657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125810"/>
            <a:ext cx="0" cy="376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8615" y="3336201"/>
            <a:ext cx="240677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1"/>
                </a:solidFill>
                <a:latin typeface="+mn-lt"/>
                <a:cs typeface="Times New Roman"/>
              </a:rPr>
              <a:t>1: 1 Randomization</a:t>
            </a:r>
            <a:endParaRPr lang="en-US" b="1" i="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0" y="685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Prospective, randomized, active control, </a:t>
            </a:r>
            <a:r>
              <a:rPr lang="en-US" altLang="ja-JP" sz="2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open-label, multicenter study in 480 subjects enrolled from 24 sites in China</a:t>
            </a:r>
            <a:endParaRPr lang="en-US" altLang="ja-JP" sz="2400" b="0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332352" y="3851861"/>
            <a:ext cx="2805953" cy="113420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solidFill>
                  <a:schemeClr val="bg2"/>
                </a:solidFill>
                <a:cs typeface="Times New Roman"/>
              </a:rPr>
              <a:t>Absorb BVS</a:t>
            </a:r>
            <a:r>
              <a:rPr lang="en-US" sz="1400" i="0" dirty="0">
                <a:solidFill>
                  <a:schemeClr val="bg2"/>
                </a:solidFill>
                <a:cs typeface="Times New Roman"/>
              </a:rPr>
              <a:t/>
            </a:r>
            <a:br>
              <a:rPr lang="en-US" sz="1400" i="0" dirty="0">
                <a:solidFill>
                  <a:schemeClr val="bg2"/>
                </a:solidFill>
                <a:cs typeface="Times New Roman"/>
              </a:rPr>
            </a:br>
            <a:r>
              <a:rPr lang="en-US" altLang="ja-JP" sz="1400" b="0" i="0" dirty="0" smtClean="0">
                <a:solidFill>
                  <a:schemeClr val="bg2"/>
                </a:solidFill>
                <a:cs typeface="Times New Roman"/>
              </a:rPr>
              <a:t>Treat </a:t>
            </a:r>
            <a:r>
              <a:rPr lang="en-US" altLang="ja-JP" sz="1400" b="0" i="0" dirty="0">
                <a:solidFill>
                  <a:schemeClr val="bg2"/>
                </a:solidFill>
                <a:cs typeface="Times New Roman"/>
              </a:rPr>
              <a:t>with single study device</a:t>
            </a:r>
            <a:br>
              <a:rPr lang="en-US" altLang="ja-JP" sz="1400" b="0" i="0" dirty="0">
                <a:solidFill>
                  <a:schemeClr val="bg2"/>
                </a:solidFill>
                <a:cs typeface="Times New Roman"/>
              </a:rPr>
            </a:br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Diameters: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2.5, 3.0. 3.5 mm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Lengths: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8, 12, 18, 28 mm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909268" y="3824375"/>
            <a:ext cx="2967320" cy="11116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solidFill>
                  <a:schemeClr val="bg2"/>
                </a:solidFill>
                <a:cs typeface="Times New Roman"/>
              </a:rPr>
              <a:t>XIENCE </a:t>
            </a:r>
            <a:r>
              <a:rPr lang="en-US" sz="2000" i="0" dirty="0" smtClean="0">
                <a:solidFill>
                  <a:schemeClr val="bg2"/>
                </a:solidFill>
                <a:cs typeface="Times New Roman"/>
              </a:rPr>
              <a:t>V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Treat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with single study device</a:t>
            </a:r>
            <a:br>
              <a:rPr lang="en-US" sz="1400" b="0" i="0" dirty="0">
                <a:solidFill>
                  <a:schemeClr val="bg2"/>
                </a:solidFill>
                <a:cs typeface="Times New Roman"/>
              </a:rPr>
            </a:br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Diameters: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2.5, 3.0. 3.5 mm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Lengths: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8, 12, 18, 28 mm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860" y="6319446"/>
            <a:ext cx="4825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GB" sz="1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1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reated with only the </a:t>
            </a:r>
            <a:r>
              <a:rPr lang="en-GB" sz="1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device </a:t>
            </a:r>
            <a:r>
              <a:rPr lang="en-GB" sz="1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(Absorb BVS or XIENCE V), without major pre-specified </a:t>
            </a:r>
            <a:r>
              <a:rPr lang="en-GB" sz="1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deviations</a:t>
            </a:r>
            <a:endParaRPr lang="en-US" sz="12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044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292099" y="1597662"/>
            <a:ext cx="8575855" cy="374435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9433" y="83855"/>
            <a:ext cx="8458521" cy="7556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Times New Roman"/>
              </a:rPr>
              <a:t>Statistical Methods:                                                       </a:t>
            </a:r>
            <a:r>
              <a:rPr lang="en-US" sz="2800" b="0" dirty="0" smtClean="0">
                <a:solidFill>
                  <a:schemeClr val="tx2"/>
                </a:solidFill>
                <a:cs typeface="Times New Roman"/>
              </a:rPr>
              <a:t>Power and Non-Inferiority Testing for 1-Year                      In-Segment </a:t>
            </a:r>
            <a:r>
              <a:rPr lang="en-US" sz="2800" b="0" dirty="0">
                <a:solidFill>
                  <a:schemeClr val="tx2"/>
                </a:solidFill>
                <a:cs typeface="Times New Roman"/>
              </a:rPr>
              <a:t>Late Loss</a:t>
            </a:r>
            <a:endParaRPr lang="en-US" sz="2800" b="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21105" y="5416076"/>
            <a:ext cx="7893171" cy="700148"/>
          </a:xfrm>
          <a:prstGeom prst="roundRect">
            <a:avLst/>
          </a:prstGeom>
          <a:solidFill>
            <a:srgbClr val="007434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If the non-inferiority p-value from the </a:t>
            </a:r>
            <a:r>
              <a:rPr lang="en-US" sz="16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one-sided asymptotic </a:t>
            </a:r>
            <a:r>
              <a:rPr lang="en-US" sz="16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test is &lt;0.025,  </a:t>
            </a:r>
          </a:p>
          <a:p>
            <a:pPr algn="ctr"/>
            <a:r>
              <a:rPr lang="en-US" sz="16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Absorb BVS is regarded as non-inferior to XIENCE V for the primary endpoin</a:t>
            </a: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en-US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19140" y="1672254"/>
            <a:ext cx="8320060" cy="3588874"/>
          </a:xfrm>
        </p:spPr>
        <p:txBody>
          <a:bodyPr/>
          <a:lstStyle/>
          <a:p>
            <a:pPr marL="233363" lvl="0" indent="-233363">
              <a:buClr>
                <a:schemeClr val="tx1"/>
              </a:buClr>
            </a:pPr>
            <a:r>
              <a:rPr lang="en-US" sz="2000" b="0" dirty="0" smtClean="0"/>
              <a:t>One-sided non-inferiority test</a:t>
            </a:r>
          </a:p>
          <a:p>
            <a:pPr marL="233363" indent="-233363">
              <a:buClr>
                <a:schemeClr val="tx1"/>
              </a:buClr>
            </a:pPr>
            <a:r>
              <a:rPr lang="en-US" sz="2000" b="0" dirty="0"/>
              <a:t>Non-inferiority margin = 0.150 </a:t>
            </a:r>
            <a:r>
              <a:rPr lang="en-US" sz="2000" b="0" dirty="0" smtClean="0"/>
              <a:t>mm</a:t>
            </a:r>
          </a:p>
          <a:p>
            <a:pPr marL="233363" lvl="0" indent="-233363">
              <a:buClr>
                <a:schemeClr val="tx1"/>
              </a:buClr>
            </a:pPr>
            <a:r>
              <a:rPr lang="en-US" sz="2000" b="0" dirty="0"/>
              <a:t>One-sided alpha = </a:t>
            </a:r>
            <a:r>
              <a:rPr lang="en-US" sz="2000" b="0" dirty="0" smtClean="0"/>
              <a:t>0.025</a:t>
            </a:r>
          </a:p>
          <a:p>
            <a:pPr marL="233363" indent="-233363">
              <a:buClr>
                <a:schemeClr val="tx1"/>
              </a:buClr>
            </a:pPr>
            <a:r>
              <a:rPr lang="en-US" sz="2000" b="0" dirty="0"/>
              <a:t>Randomization ratio = </a:t>
            </a:r>
            <a:r>
              <a:rPr lang="en-US" sz="2000" b="0" dirty="0" smtClean="0"/>
              <a:t>1:1</a:t>
            </a:r>
          </a:p>
          <a:p>
            <a:pPr marL="233363" indent="-233363">
              <a:buClr>
                <a:schemeClr val="tx1"/>
              </a:buClr>
            </a:pPr>
            <a:r>
              <a:rPr lang="en-US" sz="2000" b="0" dirty="0" smtClean="0"/>
              <a:t>True </a:t>
            </a:r>
            <a:r>
              <a:rPr lang="en-US" sz="2000" b="0" dirty="0"/>
              <a:t>mean </a:t>
            </a:r>
            <a:r>
              <a:rPr lang="en-US" sz="2000" b="0" dirty="0" smtClean="0"/>
              <a:t>is </a:t>
            </a:r>
            <a:r>
              <a:rPr lang="en-US" sz="2000" b="0" dirty="0"/>
              <a:t>assumed to be the same for both </a:t>
            </a:r>
            <a:r>
              <a:rPr lang="en-US" sz="2000" b="0" dirty="0" smtClean="0"/>
              <a:t>arms </a:t>
            </a:r>
          </a:p>
          <a:p>
            <a:pPr marL="233363" indent="-233363">
              <a:buClr>
                <a:schemeClr val="tx1"/>
              </a:buClr>
            </a:pPr>
            <a:r>
              <a:rPr lang="en-US" sz="2000" b="0" dirty="0"/>
              <a:t>Assumed standard deviation = 0.47 mm for both arms</a:t>
            </a:r>
          </a:p>
          <a:p>
            <a:pPr marL="233363" lvl="0" indent="-233363">
              <a:buClr>
                <a:schemeClr val="tx1"/>
              </a:buClr>
            </a:pPr>
            <a:r>
              <a:rPr lang="en-US" sz="2000" b="0" dirty="0" smtClean="0"/>
              <a:t>Power = 80%</a:t>
            </a:r>
          </a:p>
          <a:p>
            <a:pPr marL="233363" lvl="0" indent="-233363">
              <a:buClr>
                <a:schemeClr val="tx1"/>
              </a:buClr>
            </a:pPr>
            <a:r>
              <a:rPr lang="en-US" sz="2000" b="0" dirty="0" smtClean="0"/>
              <a:t>Required sample size: 308 subjects</a:t>
            </a:r>
          </a:p>
          <a:p>
            <a:pPr marL="233363" lvl="0" indent="-233363">
              <a:buClr>
                <a:schemeClr val="tx1"/>
              </a:buClr>
            </a:pPr>
            <a:r>
              <a:rPr lang="en-US" sz="2000" b="0" dirty="0" smtClean="0"/>
              <a:t>Assuming an angiographic follow-up rate of 70% → 440 pts required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3918244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1786270" y="797415"/>
            <a:ext cx="5613990" cy="552895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Study Organization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92595" y="796606"/>
            <a:ext cx="5507665" cy="552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1400" i="0" kern="0" dirty="0" smtClean="0">
                <a:solidFill>
                  <a:schemeClr val="tx2"/>
                </a:solidFill>
              </a:rPr>
              <a:t>Principal Investigator:         </a:t>
            </a:r>
          </a:p>
          <a:p>
            <a:pPr marL="233363" indent="-233363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0" i="0" kern="0" dirty="0" smtClean="0"/>
              <a:t>Runlin Gao, MD     </a:t>
            </a:r>
          </a:p>
          <a:p>
            <a:pPr marL="0" indent="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Co-</a:t>
            </a:r>
            <a:r>
              <a:rPr lang="en-US" altLang="en-US" sz="1400" i="0" kern="0" dirty="0">
                <a:solidFill>
                  <a:schemeClr val="tx2"/>
                </a:solidFill>
              </a:rPr>
              <a:t>Principal </a:t>
            </a:r>
            <a:r>
              <a:rPr lang="en-US" altLang="en-US" sz="1400" i="0" kern="0" dirty="0" smtClean="0">
                <a:solidFill>
                  <a:schemeClr val="tx2"/>
                </a:solidFill>
              </a:rPr>
              <a:t>Investigators: 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0" i="0" kern="0" dirty="0" err="1" smtClean="0"/>
              <a:t>Yuejin</a:t>
            </a:r>
            <a:r>
              <a:rPr lang="en-US" altLang="en-US" sz="1400" b="0" i="0" kern="0" dirty="0" smtClean="0"/>
              <a:t> Yang, MD, PhD, Yaling Han, MD, PhD, Yong Huo, MD     </a:t>
            </a:r>
            <a:r>
              <a:rPr lang="en-US" altLang="en-US" sz="1400" i="0" kern="0" dirty="0" smtClean="0">
                <a:solidFill>
                  <a:schemeClr val="tx2"/>
                </a:solidFill>
              </a:rPr>
              <a:t>      </a:t>
            </a:r>
          </a:p>
          <a:p>
            <a:pPr marL="0" indent="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Study Chairman: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1400" b="0" i="0" dirty="0" smtClean="0">
                <a:latin typeface="+mn-ea"/>
                <a:cs typeface="Times New Roman"/>
              </a:rPr>
              <a:t>Gregg. W. Stone, MD </a:t>
            </a:r>
          </a:p>
          <a:p>
            <a:pPr marL="0" indent="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Angiographic </a:t>
            </a:r>
            <a:r>
              <a:rPr lang="en-US" altLang="ja-JP" sz="1400" i="0" dirty="0">
                <a:solidFill>
                  <a:schemeClr val="tx2"/>
                </a:solidFill>
                <a:latin typeface="+mn-ea"/>
                <a:cs typeface="Times New Roman"/>
              </a:rPr>
              <a:t>Core </a:t>
            </a: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Laboratory</a:t>
            </a:r>
            <a:r>
              <a:rPr lang="en-US" altLang="ja-JP" sz="1400" i="0" dirty="0">
                <a:solidFill>
                  <a:schemeClr val="tx2"/>
                </a:solidFill>
                <a:latin typeface="+mn-ea"/>
                <a:cs typeface="Times New Roman"/>
              </a:rPr>
              <a:t>: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1400" b="0" i="0" dirty="0">
                <a:latin typeface="+mn-ea"/>
                <a:cs typeface="Times New Roman"/>
              </a:rPr>
              <a:t>Beth Israel Deaconess Medical Center, Inc</a:t>
            </a:r>
            <a:r>
              <a:rPr lang="en-US" altLang="ja-JP" sz="1400" b="0" i="0" dirty="0" smtClean="0">
                <a:latin typeface="+mn-ea"/>
                <a:cs typeface="Times New Roman"/>
              </a:rPr>
              <a:t>.</a:t>
            </a:r>
            <a:r>
              <a:rPr lang="en-US" altLang="en-US" sz="1400" b="0" i="0" kern="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altLang="en-US" sz="1400" i="0" kern="0" dirty="0" smtClean="0">
                <a:solidFill>
                  <a:schemeClr val="tx2"/>
                </a:solidFill>
              </a:rPr>
              <a:t>Data Safety Monitoring Board: </a:t>
            </a:r>
            <a:r>
              <a:rPr lang="en-US" altLang="en-US" sz="1400" i="0" kern="0" dirty="0" smtClean="0"/>
              <a:t>	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0" i="0" kern="0" dirty="0" smtClean="0"/>
              <a:t>CCRF (Beijing) Consulting Co. Ltd.</a:t>
            </a:r>
            <a:endParaRPr lang="en-US" altLang="en-US" sz="1400" b="0" i="0" kern="0" dirty="0"/>
          </a:p>
          <a:p>
            <a:pPr marL="0" indent="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ja-JP" sz="1400" i="0" dirty="0">
                <a:solidFill>
                  <a:schemeClr val="tx2"/>
                </a:solidFill>
                <a:cs typeface="Times New Roman"/>
              </a:rPr>
              <a:t>Clinical Events </a:t>
            </a:r>
            <a:r>
              <a:rPr lang="en-US" altLang="ja-JP" sz="1400" i="0" dirty="0" smtClean="0">
                <a:solidFill>
                  <a:schemeClr val="tx2"/>
                </a:solidFill>
                <a:cs typeface="Times New Roman"/>
              </a:rPr>
              <a:t>Committee: </a:t>
            </a:r>
          </a:p>
          <a:p>
            <a:pPr marL="233363" indent="-233363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0" i="0" kern="0" dirty="0"/>
              <a:t>CCRF (Beijing) Consulting Co. </a:t>
            </a:r>
            <a:r>
              <a:rPr lang="en-US" altLang="en-US" sz="1400" b="0" i="0" kern="0" dirty="0" smtClean="0"/>
              <a:t>Ltd.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Data Management: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1400" b="0" i="0" dirty="0" smtClean="0">
                <a:latin typeface="+mn-ea"/>
                <a:cs typeface="Times New Roman"/>
              </a:rPr>
              <a:t>Abbott Vascular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ja-JP" sz="1400" i="0" dirty="0" smtClean="0">
                <a:solidFill>
                  <a:schemeClr val="tx2"/>
                </a:solidFill>
                <a:latin typeface="+mn-ea"/>
                <a:cs typeface="Times New Roman"/>
              </a:rPr>
              <a:t>Sponsor: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400" b="0" i="0" dirty="0">
                <a:latin typeface="+mn-ea"/>
                <a:cs typeface="Times New Roman"/>
              </a:rPr>
              <a:t>Abbott </a:t>
            </a:r>
            <a:r>
              <a:rPr lang="en-US" altLang="ja-JP" sz="1400" b="0" i="0" dirty="0" smtClean="0">
                <a:latin typeface="+mn-ea"/>
                <a:cs typeface="Times New Roman"/>
              </a:rPr>
              <a:t>Vascular</a:t>
            </a:r>
            <a:endParaRPr lang="en-US" altLang="ja-JP" sz="1400" b="0" i="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901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24 Investigational Sites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7170"/>
            <a:ext cx="6455229" cy="549325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  <a:extLst/>
        </p:spPr>
      </p:pic>
      <p:sp>
        <p:nvSpPr>
          <p:cNvPr id="42" name="Round Diagonal Corner Rectangle 41"/>
          <p:cNvSpPr/>
          <p:nvPr/>
        </p:nvSpPr>
        <p:spPr>
          <a:xfrm>
            <a:off x="2286000" y="990600"/>
            <a:ext cx="2378620" cy="1358940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u="sng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BEIJING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Fuwai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Beijing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Anzhen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 301 General 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Chaoyang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Peking University 1</a:t>
            </a:r>
            <a:r>
              <a:rPr lang="en-US" sz="1200" b="0" i="0" kern="0" baseline="30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Peking University People’s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664620" y="1892523"/>
            <a:ext cx="1613027" cy="1074411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Round Diagonal Corner Rectangle 43"/>
          <p:cNvSpPr/>
          <p:nvPr/>
        </p:nvSpPr>
        <p:spPr>
          <a:xfrm>
            <a:off x="4953001" y="1767398"/>
            <a:ext cx="2057399" cy="44240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Shenyang PLA General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Shenyang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6607079" y="2050954"/>
            <a:ext cx="520176" cy="490314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7238998" y="4162021"/>
            <a:ext cx="637033" cy="396161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2556216" y="4728739"/>
            <a:ext cx="2176005" cy="300461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Nanjing No.1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Nanjing</a:t>
            </a: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V="1">
            <a:off x="4732221" y="4162021"/>
            <a:ext cx="2159640" cy="81925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Round Diagonal Corner Rectangle 48"/>
          <p:cNvSpPr/>
          <p:nvPr/>
        </p:nvSpPr>
        <p:spPr>
          <a:xfrm>
            <a:off x="838200" y="3854149"/>
            <a:ext cx="3882710" cy="216501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Xijng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The Fourth Military Medical University, Xian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V="1">
            <a:off x="4769125" y="3937180"/>
            <a:ext cx="508851" cy="7071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2767766" y="4279298"/>
            <a:ext cx="1954262" cy="21650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Wuhan Asia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Wuhan</a:t>
            </a:r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4720910" y="4343398"/>
            <a:ext cx="1378581" cy="45415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H="1" flipV="1">
            <a:off x="7010399" y="4434231"/>
            <a:ext cx="116855" cy="1007249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H="1" flipV="1">
            <a:off x="6443469" y="3461829"/>
            <a:ext cx="646216" cy="194086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7086600" y="3421610"/>
            <a:ext cx="1905000" cy="540790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u="sng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JINAN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Shandong 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Univ.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Qilu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Shandong 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Provincial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896114" y="2530619"/>
            <a:ext cx="3766882" cy="196359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Bethune International Peace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PLA, Shijiazhuang</a:t>
            </a: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4623152" y="2721441"/>
            <a:ext cx="1390892" cy="546243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4237360" y="3066537"/>
            <a:ext cx="341681" cy="589379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Round Diagonal Corner Rectangle 58"/>
          <p:cNvSpPr/>
          <p:nvPr/>
        </p:nvSpPr>
        <p:spPr>
          <a:xfrm>
            <a:off x="953851" y="2877063"/>
            <a:ext cx="3710769" cy="189474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First Affiliated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Lanzhou University, Lanzhou</a:t>
            </a:r>
          </a:p>
        </p:txBody>
      </p:sp>
      <p:sp>
        <p:nvSpPr>
          <p:cNvPr id="60" name="Round Diagonal Corner Rectangle 59"/>
          <p:cNvSpPr/>
          <p:nvPr/>
        </p:nvSpPr>
        <p:spPr>
          <a:xfrm>
            <a:off x="5565531" y="802818"/>
            <a:ext cx="3426069" cy="64498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u="sng" kern="0" dirty="0" smtClean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HARBIN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smtClean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1st </a:t>
            </a:r>
            <a:r>
              <a:rPr lang="en-US" sz="1200" b="0" i="0" kern="0" dirty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Affiliated </a:t>
            </a:r>
            <a:r>
              <a:rPr lang="en-US" sz="1200" b="0" i="0" kern="0" dirty="0" err="1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 of Harbin Medical 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University</a:t>
            </a:r>
            <a:endParaRPr lang="en-US" sz="1200" b="0" i="0" kern="0" dirty="0">
              <a:solidFill>
                <a:srgbClr val="000000"/>
              </a:solidFill>
              <a:latin typeface="Calibri"/>
              <a:ea typeface="+mn-ea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smtClean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2nd </a:t>
            </a:r>
            <a:r>
              <a:rPr lang="en-US" sz="1200" b="0" i="0" kern="0" dirty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Affiliated </a:t>
            </a:r>
            <a:r>
              <a:rPr lang="en-US" sz="1200" b="0" i="0" kern="0" dirty="0" err="1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 of Harbin Medical 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/>
                <a:ea typeface="+mn-ea"/>
                <a:cs typeface="Calibri" pitchFamily="34" charset="0"/>
              </a:rPr>
              <a:t>University</a:t>
            </a:r>
            <a:endParaRPr lang="en-US" sz="1200" b="0" i="0" kern="0" dirty="0">
              <a:solidFill>
                <a:srgbClr val="000000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6891861" y="1343626"/>
            <a:ext cx="470789" cy="548898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H="1">
            <a:off x="6423601" y="2877063"/>
            <a:ext cx="342976" cy="247137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Round Diagonal Corner Rectangle 62"/>
          <p:cNvSpPr/>
          <p:nvPr/>
        </p:nvSpPr>
        <p:spPr>
          <a:xfrm>
            <a:off x="6654341" y="2657411"/>
            <a:ext cx="2337259" cy="601498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/>
            <a:r>
              <a:rPr lang="en-US" sz="1200" i="0" u="sng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TIANJIN</a:t>
            </a:r>
          </a:p>
          <a:p>
            <a:pPr algn="r"/>
            <a:r>
              <a:rPr lang="en-US" sz="1200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Tianjin </a:t>
            </a:r>
            <a:r>
              <a:rPr lang="en-US" sz="1200" b="0" i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Wujing</a:t>
            </a:r>
            <a:r>
              <a:rPr lang="en-US" sz="1200" b="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lang="en-US" sz="1200" b="0" i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r>
              <a:rPr lang="en-US" sz="1200" b="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TEDA </a:t>
            </a:r>
            <a:r>
              <a:rPr lang="en-US" sz="1200" b="0" i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Internat’l</a:t>
            </a:r>
            <a:r>
              <a:rPr lang="en-US" sz="1200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Cardiovasc</a:t>
            </a:r>
            <a:r>
              <a:rPr lang="en-US" sz="1200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Round Diagonal Corner Rectangle 63"/>
          <p:cNvSpPr/>
          <p:nvPr/>
        </p:nvSpPr>
        <p:spPr>
          <a:xfrm>
            <a:off x="2639919" y="5167960"/>
            <a:ext cx="2094074" cy="547040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u="sng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GUANGZHOU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Zhongshan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People’s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 smtClean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Guangdong 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Provincial </a:t>
            </a: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4722028" y="5334000"/>
            <a:ext cx="1443796" cy="261043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V="1">
            <a:off x="4700527" y="5634847"/>
            <a:ext cx="639551" cy="31103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Round Diagonal Corner Rectangle 66"/>
          <p:cNvSpPr/>
          <p:nvPr/>
        </p:nvSpPr>
        <p:spPr>
          <a:xfrm>
            <a:off x="487489" y="5829427"/>
            <a:ext cx="4213038" cy="23290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1st Affiliated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Guangxi Medical University, Nanning</a:t>
            </a:r>
          </a:p>
        </p:txBody>
      </p:sp>
      <p:sp>
        <p:nvSpPr>
          <p:cNvPr id="71" name="Round Diagonal Corner Rectangle 70"/>
          <p:cNvSpPr/>
          <p:nvPr/>
        </p:nvSpPr>
        <p:spPr>
          <a:xfrm rot="10800000" flipV="1">
            <a:off x="7462752" y="4572967"/>
            <a:ext cx="1528848" cy="57021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u="sng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SHANGHAI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Ruijin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n-US" sz="1200" b="0" i="0" kern="0" dirty="0" smtClean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Zhongshan</a:t>
            </a:r>
            <a:r>
              <a:rPr lang="en-US" sz="1200" b="0" i="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endParaRPr lang="en-US" sz="1200" b="0" i="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Round Diagonal Corner Rectangle 71"/>
          <p:cNvSpPr/>
          <p:nvPr/>
        </p:nvSpPr>
        <p:spPr>
          <a:xfrm rot="10800000" flipV="1">
            <a:off x="6541403" y="5457872"/>
            <a:ext cx="2450197" cy="274342"/>
          </a:xfrm>
          <a:prstGeom prst="round2DiagRect">
            <a:avLst>
              <a:gd name="adj1" fmla="val 19216"/>
              <a:gd name="adj2" fmla="val 0"/>
            </a:avLst>
          </a:prstGeom>
          <a:solidFill>
            <a:schemeClr val="bg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Zhejiang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Shaoyifu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i="0" kern="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Hospt</a:t>
            </a:r>
            <a:r>
              <a:rPr lang="en-US" sz="1200" b="0" i="0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Hangzhou</a:t>
            </a:r>
          </a:p>
        </p:txBody>
      </p:sp>
    </p:spTree>
    <p:extLst>
      <p:ext uri="{BB962C8B-B14F-4D97-AF65-F5344CB8AC3E}">
        <p14:creationId xmlns:p14="http://schemas.microsoft.com/office/powerpoint/2010/main" xmlns="" val="3391112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210671" y="822724"/>
            <a:ext cx="8722659" cy="5418587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37645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 smtClean="0"/>
              <a:t>Investigators and Sites (24)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86864" y="857271"/>
            <a:ext cx="4394875" cy="50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Yuejin</a:t>
            </a:r>
            <a:r>
              <a:rPr lang="en-US" sz="1300" b="0" i="0" dirty="0" smtClean="0">
                <a:solidFill>
                  <a:srgbClr val="FFFFFF"/>
                </a:solidFill>
              </a:rPr>
              <a:t> Yang,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Fuwai</a:t>
            </a:r>
            <a:r>
              <a:rPr lang="en-US" sz="1300" b="0" i="0" dirty="0" smtClean="0">
                <a:solidFill>
                  <a:srgbClr val="FFFFFF"/>
                </a:solidFill>
              </a:rPr>
              <a:t> Hospital, 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>
                <a:solidFill>
                  <a:srgbClr val="FFFFFF"/>
                </a:solidFill>
              </a:rPr>
              <a:t>Dr. Jiyan Chen, Guangdong Provincial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Guangzhou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Bo Yu, Ha </a:t>
            </a:r>
            <a:r>
              <a:rPr lang="en-US" sz="1300" b="0" i="0" dirty="0" err="1">
                <a:solidFill>
                  <a:srgbClr val="FFFFFF"/>
                </a:solidFill>
              </a:rPr>
              <a:t>Er</a:t>
            </a:r>
            <a:r>
              <a:rPr lang="en-US" sz="1300" b="0" i="0" dirty="0">
                <a:solidFill>
                  <a:srgbClr val="FFFFFF"/>
                </a:solidFill>
              </a:rPr>
              <a:t> Bin Medical University No.2, </a:t>
            </a:r>
            <a:r>
              <a:rPr lang="en-US" sz="1300" b="0" i="0" dirty="0" smtClean="0">
                <a:solidFill>
                  <a:srgbClr val="FFFFFF"/>
                </a:solidFill>
              </a:rPr>
              <a:t>Ha'erbin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Xi Su, Wuhan </a:t>
            </a:r>
            <a:r>
              <a:rPr lang="en-US" sz="1300" b="0" i="0" dirty="0">
                <a:solidFill>
                  <a:srgbClr val="FFFFFF"/>
                </a:solidFill>
              </a:rPr>
              <a:t>Asia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Wuhan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Lang Li, The </a:t>
            </a:r>
            <a:r>
              <a:rPr lang="en-US" sz="1300" b="0" i="0" dirty="0">
                <a:solidFill>
                  <a:srgbClr val="FFFFFF"/>
                </a:solidFill>
              </a:rPr>
              <a:t>1st Affiliated Hospital of Guangxi Medical University, </a:t>
            </a:r>
            <a:r>
              <a:rPr lang="en-US" sz="1300" b="0" i="0" dirty="0" smtClean="0">
                <a:solidFill>
                  <a:srgbClr val="FFFFFF"/>
                </a:solidFill>
              </a:rPr>
              <a:t>Nanning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Lefeng</a:t>
            </a:r>
            <a:r>
              <a:rPr lang="en-US" sz="1300" b="0" i="0" dirty="0" smtClean="0">
                <a:solidFill>
                  <a:srgbClr val="FFFFFF"/>
                </a:solidFill>
              </a:rPr>
              <a:t> Wang, </a:t>
            </a:r>
            <a:r>
              <a:rPr lang="en-US" sz="1300" b="0" i="0" dirty="0" err="1">
                <a:solidFill>
                  <a:srgbClr val="FFFFFF"/>
                </a:solidFill>
              </a:rPr>
              <a:t>Chaoyang</a:t>
            </a:r>
            <a:r>
              <a:rPr lang="en-US" sz="1300" b="0" i="0" dirty="0">
                <a:solidFill>
                  <a:srgbClr val="FFFFFF"/>
                </a:solidFill>
              </a:rPr>
              <a:t>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Xiangqian</a:t>
            </a:r>
            <a:r>
              <a:rPr lang="en-US" sz="1300" b="0" i="0" dirty="0" smtClean="0">
                <a:solidFill>
                  <a:srgbClr val="FFFFFF"/>
                </a:solidFill>
              </a:rPr>
              <a:t> Qi, TEDA </a:t>
            </a:r>
            <a:r>
              <a:rPr lang="en-US" sz="1300" b="0" i="0" dirty="0">
                <a:solidFill>
                  <a:srgbClr val="FFFFFF"/>
                </a:solidFill>
              </a:rPr>
              <a:t>International Cardiovascular Hospital, Tianjin </a:t>
            </a:r>
            <a:endParaRPr lang="en-US" sz="1300" b="0" i="0" dirty="0" smtClean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Jifu</a:t>
            </a:r>
            <a:r>
              <a:rPr lang="en-US" sz="1300" b="0" i="0" dirty="0" smtClean="0">
                <a:solidFill>
                  <a:srgbClr val="FFFFFF"/>
                </a:solidFill>
              </a:rPr>
              <a:t> Li,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Shangdong</a:t>
            </a:r>
            <a:r>
              <a:rPr lang="en-US" sz="1300" b="0" i="0" dirty="0" smtClean="0">
                <a:solidFill>
                  <a:srgbClr val="FFFFFF"/>
                </a:solidFill>
              </a:rPr>
              <a:t> </a:t>
            </a:r>
            <a:r>
              <a:rPr lang="en-US" sz="1300" b="0" i="0" dirty="0" err="1">
                <a:solidFill>
                  <a:srgbClr val="FFFFFF"/>
                </a:solidFill>
              </a:rPr>
              <a:t>Qilu</a:t>
            </a:r>
            <a:r>
              <a:rPr lang="en-US" sz="1300" b="0" i="0" dirty="0">
                <a:solidFill>
                  <a:srgbClr val="FFFFFF"/>
                </a:solidFill>
              </a:rPr>
              <a:t> Hospital,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Ji'nan</a:t>
            </a:r>
            <a:endParaRPr lang="en-US" sz="1300" b="0" i="0" dirty="0" smtClean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Yaling Han, Shenyang </a:t>
            </a:r>
            <a:r>
              <a:rPr lang="en-US" sz="1300" b="0" i="0" dirty="0">
                <a:solidFill>
                  <a:srgbClr val="FFFFFF"/>
                </a:solidFill>
              </a:rPr>
              <a:t>PLA General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Shenyang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Yundai</a:t>
            </a:r>
            <a:r>
              <a:rPr lang="en-US" sz="1300" b="0" i="0" dirty="0" smtClean="0">
                <a:solidFill>
                  <a:srgbClr val="FFFFFF"/>
                </a:solidFill>
              </a:rPr>
              <a:t> Chen, </a:t>
            </a:r>
            <a:r>
              <a:rPr lang="en-US" sz="1300" b="0" i="0" dirty="0">
                <a:solidFill>
                  <a:srgbClr val="FFFFFF"/>
                </a:solidFill>
              </a:rPr>
              <a:t>People's Liberation Army General (301), 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Haichang</a:t>
            </a:r>
            <a:r>
              <a:rPr lang="en-US" sz="1300" b="0" i="0" dirty="0" smtClean="0">
                <a:solidFill>
                  <a:srgbClr val="FFFFFF"/>
                </a:solidFill>
              </a:rPr>
              <a:t>, Wang,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Xijing</a:t>
            </a:r>
            <a:r>
              <a:rPr lang="en-US" sz="1300" b="0" i="0" dirty="0" smtClean="0">
                <a:solidFill>
                  <a:srgbClr val="FFFFFF"/>
                </a:solidFill>
              </a:rPr>
              <a:t> </a:t>
            </a:r>
            <a:r>
              <a:rPr lang="en-US" sz="1300" b="0" i="0" dirty="0">
                <a:solidFill>
                  <a:srgbClr val="FFFFFF"/>
                </a:solidFill>
              </a:rPr>
              <a:t>Hospital of the Fourth Military Medical University, </a:t>
            </a:r>
            <a:r>
              <a:rPr lang="en-US" sz="1300" b="0" i="0" dirty="0" smtClean="0">
                <a:solidFill>
                  <a:srgbClr val="FFFFFF"/>
                </a:solidFill>
              </a:rPr>
              <a:t>Xi'an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Lianqun</a:t>
            </a:r>
            <a:r>
              <a:rPr lang="en-US" sz="1300" b="0" i="0" dirty="0" smtClean="0">
                <a:solidFill>
                  <a:srgbClr val="FFFFFF"/>
                </a:solidFill>
              </a:rPr>
              <a:t>, Cui,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Shangdong</a:t>
            </a:r>
            <a:r>
              <a:rPr lang="en-US" sz="1300" b="0" i="0" dirty="0" smtClean="0">
                <a:solidFill>
                  <a:srgbClr val="FFFFFF"/>
                </a:solidFill>
              </a:rPr>
              <a:t> </a:t>
            </a:r>
            <a:r>
              <a:rPr lang="en-US" sz="1300" b="0" i="0" dirty="0">
                <a:solidFill>
                  <a:srgbClr val="FFFFFF"/>
                </a:solidFill>
              </a:rPr>
              <a:t>Provincial Hospital,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Ji'nan</a:t>
            </a:r>
            <a:endParaRPr lang="en-US" sz="1300" b="0" i="0" dirty="0" smtClean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Ye Tian, Ha </a:t>
            </a:r>
            <a:r>
              <a:rPr lang="en-US" sz="1300" b="0" i="0" dirty="0" err="1">
                <a:solidFill>
                  <a:srgbClr val="FFFFFF"/>
                </a:solidFill>
              </a:rPr>
              <a:t>Er</a:t>
            </a:r>
            <a:r>
              <a:rPr lang="en-US" sz="1300" b="0" i="0" dirty="0">
                <a:solidFill>
                  <a:srgbClr val="FFFFFF"/>
                </a:solidFill>
              </a:rPr>
              <a:t> Bin Medical University No.1 Hospital, Ha'erbin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 smtClean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 smtClean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>
              <a:solidFill>
                <a:srgbClr val="FFFFFF"/>
              </a:solidFill>
            </a:endParaRP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600" b="0" i="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600" b="0" i="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600" b="0" i="0" dirty="0" smtClean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32587" y="857271"/>
            <a:ext cx="4232118" cy="50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Ruiyan</a:t>
            </a:r>
            <a:r>
              <a:rPr lang="en-US" sz="1300" b="0" i="0" dirty="0" smtClean="0">
                <a:solidFill>
                  <a:srgbClr val="FFFFFF"/>
                </a:solidFill>
              </a:rPr>
              <a:t> Zhang, Shanghai </a:t>
            </a:r>
            <a:r>
              <a:rPr lang="en-US" sz="1300" b="0" i="0" dirty="0" err="1">
                <a:solidFill>
                  <a:srgbClr val="FFFFFF"/>
                </a:solidFill>
              </a:rPr>
              <a:t>Ruijin</a:t>
            </a:r>
            <a:r>
              <a:rPr lang="en-US" sz="1300" b="0" i="0" dirty="0">
                <a:solidFill>
                  <a:srgbClr val="FFFFFF"/>
                </a:solidFill>
              </a:rPr>
              <a:t> Hospital of Shanghai Jiao Tong University School of Medicine, </a:t>
            </a:r>
            <a:r>
              <a:rPr lang="en-US" sz="1300" b="0" i="0" dirty="0" smtClean="0">
                <a:solidFill>
                  <a:srgbClr val="FFFFFF"/>
                </a:solidFill>
              </a:rPr>
              <a:t>Shanghai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Guosheng</a:t>
            </a:r>
            <a:r>
              <a:rPr lang="en-US" sz="1300" b="0" i="0" dirty="0" smtClean="0">
                <a:solidFill>
                  <a:srgbClr val="FFFFFF"/>
                </a:solidFill>
              </a:rPr>
              <a:t> Fu, Zhejiang </a:t>
            </a:r>
            <a:r>
              <a:rPr lang="en-US" sz="1300" b="0" i="0" dirty="0" err="1">
                <a:solidFill>
                  <a:srgbClr val="FFFFFF"/>
                </a:solidFill>
              </a:rPr>
              <a:t>Shaoyifu</a:t>
            </a:r>
            <a:r>
              <a:rPr lang="en-US" sz="1300" b="0" i="0" dirty="0">
                <a:solidFill>
                  <a:srgbClr val="FFFFFF"/>
                </a:solidFill>
              </a:rPr>
              <a:t>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Hangzhou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Leisheng</a:t>
            </a:r>
            <a:r>
              <a:rPr lang="en-US" sz="1300" b="0" i="0" dirty="0" smtClean="0">
                <a:solidFill>
                  <a:srgbClr val="FFFFFF"/>
                </a:solidFill>
              </a:rPr>
              <a:t>, Ru, Bethune </a:t>
            </a:r>
            <a:r>
              <a:rPr lang="en-US" sz="1300" b="0" i="0" dirty="0">
                <a:solidFill>
                  <a:srgbClr val="FFFFFF"/>
                </a:solidFill>
              </a:rPr>
              <a:t>International Peace Hospital of People's Liberation Army, </a:t>
            </a:r>
            <a:r>
              <a:rPr lang="en-US" sz="1300" b="0" i="0" dirty="0" smtClean="0">
                <a:solidFill>
                  <a:srgbClr val="FFFFFF"/>
                </a:solidFill>
              </a:rPr>
              <a:t>Shijiazhuang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Weiming</a:t>
            </a:r>
            <a:r>
              <a:rPr lang="en-US" sz="1300" b="0" i="0" dirty="0" smtClean="0">
                <a:solidFill>
                  <a:srgbClr val="FFFFFF"/>
                </a:solidFill>
              </a:rPr>
              <a:t>, Wang, Peking University People's Hospital, 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Lei Ge, Shanghai </a:t>
            </a:r>
            <a:r>
              <a:rPr lang="en-US" sz="1300" b="0" i="0" dirty="0" err="1">
                <a:solidFill>
                  <a:srgbClr val="FFFFFF"/>
                </a:solidFill>
              </a:rPr>
              <a:t>Zhongshan</a:t>
            </a:r>
            <a:r>
              <a:rPr lang="en-US" sz="1300" b="0" i="0" dirty="0">
                <a:solidFill>
                  <a:srgbClr val="FFFFFF"/>
                </a:solidFill>
              </a:rPr>
              <a:t>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Shanghai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Tiemin</a:t>
            </a:r>
            <a:r>
              <a:rPr lang="en-US" sz="1300" b="0" i="0" dirty="0" smtClean="0">
                <a:solidFill>
                  <a:srgbClr val="FFFFFF"/>
                </a:solidFill>
              </a:rPr>
              <a:t> Jiang, </a:t>
            </a:r>
            <a:r>
              <a:rPr lang="en-US" sz="1300" b="0" i="0" dirty="0">
                <a:solidFill>
                  <a:srgbClr val="FFFFFF"/>
                </a:solidFill>
              </a:rPr>
              <a:t>Tianjin </a:t>
            </a:r>
            <a:r>
              <a:rPr lang="en-US" sz="1300" b="0" i="0" dirty="0" err="1">
                <a:solidFill>
                  <a:srgbClr val="FFFFFF"/>
                </a:solidFill>
              </a:rPr>
              <a:t>Wujing</a:t>
            </a:r>
            <a:r>
              <a:rPr lang="en-US" sz="1300" b="0" i="0" dirty="0">
                <a:solidFill>
                  <a:srgbClr val="FFFFFF"/>
                </a:solidFill>
              </a:rPr>
              <a:t> Hospital, Tianjin 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Shaoliang</a:t>
            </a:r>
            <a:r>
              <a:rPr lang="en-US" sz="1300" b="0" i="0" dirty="0" smtClean="0">
                <a:solidFill>
                  <a:srgbClr val="FFFFFF"/>
                </a:solidFill>
              </a:rPr>
              <a:t> Chen, Nanjing </a:t>
            </a:r>
            <a:r>
              <a:rPr lang="en-US" sz="1300" b="0" i="0" dirty="0">
                <a:solidFill>
                  <a:srgbClr val="FFFFFF"/>
                </a:solidFill>
              </a:rPr>
              <a:t>No. 1 Hospital, </a:t>
            </a:r>
            <a:r>
              <a:rPr lang="en-US" sz="1300" b="0" i="0" dirty="0" smtClean="0">
                <a:solidFill>
                  <a:srgbClr val="FFFFFF"/>
                </a:solidFill>
              </a:rPr>
              <a:t>Nanjing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Zheng Zhang, The </a:t>
            </a:r>
            <a:r>
              <a:rPr lang="en-US" sz="1300" b="0" i="0" dirty="0">
                <a:solidFill>
                  <a:srgbClr val="FFFFFF"/>
                </a:solidFill>
              </a:rPr>
              <a:t>1st  Affiliated </a:t>
            </a:r>
            <a:r>
              <a:rPr lang="en-US" sz="1300" b="0" i="0" dirty="0" err="1">
                <a:solidFill>
                  <a:srgbClr val="FFFFFF"/>
                </a:solidFill>
              </a:rPr>
              <a:t>Hosptial</a:t>
            </a:r>
            <a:r>
              <a:rPr lang="en-US" sz="1300" b="0" i="0" dirty="0">
                <a:solidFill>
                  <a:srgbClr val="FFFFFF"/>
                </a:solidFill>
              </a:rPr>
              <a:t> of Lanzhou </a:t>
            </a:r>
            <a:r>
              <a:rPr lang="en-US" sz="1300" b="0" i="0" dirty="0" smtClean="0">
                <a:solidFill>
                  <a:srgbClr val="FFFFFF"/>
                </a:solidFill>
              </a:rPr>
              <a:t>University, Lanzhou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Yong Yuan,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Zhongshan</a:t>
            </a:r>
            <a:r>
              <a:rPr lang="en-US" sz="1300" b="0" i="0" dirty="0" smtClean="0">
                <a:solidFill>
                  <a:srgbClr val="FFFFFF"/>
                </a:solidFill>
              </a:rPr>
              <a:t> </a:t>
            </a:r>
            <a:r>
              <a:rPr lang="en-US" sz="1300" b="0" i="0" dirty="0">
                <a:solidFill>
                  <a:srgbClr val="FFFFFF"/>
                </a:solidFill>
              </a:rPr>
              <a:t>People's </a:t>
            </a:r>
            <a:r>
              <a:rPr lang="en-US" sz="1300" b="0" i="0" dirty="0" smtClean="0">
                <a:solidFill>
                  <a:srgbClr val="FFFFFF"/>
                </a:solidFill>
              </a:rPr>
              <a:t>Hospital, Guangzhou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Changsheng</a:t>
            </a:r>
            <a:r>
              <a:rPr lang="en-US" sz="1300" b="0" i="0" dirty="0" smtClean="0">
                <a:solidFill>
                  <a:srgbClr val="FFFFFF"/>
                </a:solidFill>
              </a:rPr>
              <a:t> Ma, Beijing </a:t>
            </a:r>
            <a:r>
              <a:rPr lang="en-US" sz="1300" b="0" i="0" dirty="0" err="1">
                <a:solidFill>
                  <a:srgbClr val="FFFFFF"/>
                </a:solidFill>
              </a:rPr>
              <a:t>Anzhen</a:t>
            </a:r>
            <a:r>
              <a:rPr lang="en-US" sz="1300" b="0" i="0" dirty="0">
                <a:solidFill>
                  <a:srgbClr val="FFFFFF"/>
                </a:solidFill>
              </a:rPr>
              <a:t> Hospital, 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r>
              <a:rPr lang="en-US" sz="1300" b="0" i="0" dirty="0" smtClean="0">
                <a:solidFill>
                  <a:srgbClr val="FFFFFF"/>
                </a:solidFill>
              </a:rPr>
              <a:t>Dr. </a:t>
            </a:r>
            <a:r>
              <a:rPr lang="en-US" sz="1300" b="0" i="0" dirty="0" err="1" smtClean="0">
                <a:solidFill>
                  <a:srgbClr val="FFFFFF"/>
                </a:solidFill>
              </a:rPr>
              <a:t>Jianping</a:t>
            </a:r>
            <a:r>
              <a:rPr lang="en-US" sz="1300" b="0" i="0" dirty="0" smtClean="0">
                <a:solidFill>
                  <a:srgbClr val="FFFFFF"/>
                </a:solidFill>
              </a:rPr>
              <a:t> Li, Peking </a:t>
            </a:r>
            <a:r>
              <a:rPr lang="en-US" sz="1300" b="0" i="0" dirty="0">
                <a:solidFill>
                  <a:srgbClr val="FFFFFF"/>
                </a:solidFill>
              </a:rPr>
              <a:t>University 1st Hospital, Beijing</a:t>
            </a:r>
          </a:p>
          <a:p>
            <a:pPr marL="233363" indent="-233363"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300" b="0" i="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600" b="0" i="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DE25E"/>
              </a:buClr>
            </a:pPr>
            <a:endParaRPr lang="en-US" sz="1600" b="0" i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17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6" name="Rectangle 143"/>
          <p:cNvSpPr>
            <a:spLocks noGrp="1" noChangeArrowheads="1"/>
          </p:cNvSpPr>
          <p:nvPr>
            <p:ph type="title"/>
          </p:nvPr>
        </p:nvSpPr>
        <p:spPr>
          <a:xfrm>
            <a:off x="150131" y="226459"/>
            <a:ext cx="8850573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Patient Flow and Follow-up (ITT) </a:t>
            </a:r>
          </a:p>
        </p:txBody>
      </p:sp>
      <p:sp>
        <p:nvSpPr>
          <p:cNvPr id="40962" name="Line 9"/>
          <p:cNvSpPr>
            <a:spLocks noChangeShapeType="1"/>
          </p:cNvSpPr>
          <p:nvPr/>
        </p:nvSpPr>
        <p:spPr bwMode="auto">
          <a:xfrm>
            <a:off x="2670441" y="3440404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1402342" y="3131465"/>
            <a:ext cx="1534134" cy="617878"/>
          </a:xfrm>
          <a:prstGeom prst="rect">
            <a:avLst/>
          </a:prstGeom>
          <a:gradFill rotWithShape="1">
            <a:gsLst>
              <a:gs pos="0">
                <a:srgbClr val="0B024B"/>
              </a:gs>
              <a:gs pos="50000">
                <a:srgbClr val="00FFFF"/>
              </a:gs>
              <a:gs pos="100000">
                <a:srgbClr val="0B024B"/>
              </a:gs>
            </a:gsLst>
            <a:lin ang="5400000" scaled="1"/>
          </a:gra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363540" name="Text Box 20"/>
          <p:cNvSpPr txBox="1">
            <a:spLocks noChangeAspect="1" noChangeArrowheads="1"/>
          </p:cNvSpPr>
          <p:nvPr/>
        </p:nvSpPr>
        <p:spPr bwMode="auto">
          <a:xfrm>
            <a:off x="1346179" y="3116723"/>
            <a:ext cx="1665674" cy="6473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>
                <a:solidFill>
                  <a:schemeClr val="bg2"/>
                </a:solidFill>
              </a:rPr>
              <a:t>Absorb BVS</a:t>
            </a:r>
          </a:p>
          <a:p>
            <a:pPr algn="ctr">
              <a:defRPr/>
            </a:pPr>
            <a:r>
              <a:rPr lang="en-US" i="0" dirty="0" smtClean="0">
                <a:solidFill>
                  <a:schemeClr val="bg2"/>
                </a:solidFill>
              </a:rPr>
              <a:t>(N=238)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40965" name="Line 3"/>
          <p:cNvSpPr>
            <a:spLocks noChangeShapeType="1"/>
          </p:cNvSpPr>
          <p:nvPr/>
        </p:nvSpPr>
        <p:spPr bwMode="auto">
          <a:xfrm rot="16200000" flipH="1" flipV="1">
            <a:off x="2893295" y="2848885"/>
            <a:ext cx="3235917" cy="16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517319" y="1149952"/>
            <a:ext cx="1992305" cy="73152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3629645" y="1196165"/>
            <a:ext cx="1767653" cy="6469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Randomized</a:t>
            </a:r>
          </a:p>
          <a:p>
            <a:pPr algn="ctr">
              <a:defRPr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N=480)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2819717" y="2126537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6136284" y="1817598"/>
            <a:ext cx="1532655" cy="61787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402342" y="1817598"/>
            <a:ext cx="1532656" cy="617878"/>
          </a:xfrm>
          <a:prstGeom prst="rect">
            <a:avLst/>
          </a:prstGeom>
          <a:solidFill>
            <a:srgbClr val="00FF99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363533" name="Text Box 13"/>
          <p:cNvSpPr txBox="1">
            <a:spLocks noChangeAspect="1" noChangeArrowheads="1"/>
          </p:cNvSpPr>
          <p:nvPr/>
        </p:nvSpPr>
        <p:spPr bwMode="auto">
          <a:xfrm>
            <a:off x="1346179" y="1811455"/>
            <a:ext cx="1665674" cy="6301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 smtClean="0">
                <a:solidFill>
                  <a:schemeClr val="bg2"/>
                </a:solidFill>
              </a:rPr>
              <a:t>Absorb BVS</a:t>
            </a:r>
            <a:endParaRPr lang="en-US" i="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i="0" dirty="0">
                <a:solidFill>
                  <a:schemeClr val="bg2"/>
                </a:solidFill>
              </a:rPr>
              <a:t>(</a:t>
            </a:r>
            <a:r>
              <a:rPr lang="en-US" i="0" dirty="0" smtClean="0">
                <a:solidFill>
                  <a:schemeClr val="bg2"/>
                </a:solidFill>
              </a:rPr>
              <a:t>N=241)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363534" name="Text Box 14"/>
          <p:cNvSpPr txBox="1">
            <a:spLocks noChangeAspect="1" noChangeArrowheads="1"/>
          </p:cNvSpPr>
          <p:nvPr/>
        </p:nvSpPr>
        <p:spPr bwMode="auto">
          <a:xfrm>
            <a:off x="6136283" y="1817598"/>
            <a:ext cx="1664208" cy="617878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 smtClean="0">
                <a:solidFill>
                  <a:schemeClr val="bg2"/>
                </a:solidFill>
              </a:rPr>
              <a:t>XIENCE V</a:t>
            </a:r>
            <a:r>
              <a:rPr lang="en-US" i="0" dirty="0">
                <a:solidFill>
                  <a:schemeClr val="bg2"/>
                </a:solidFill>
              </a:rPr>
              <a:t/>
            </a:r>
            <a:br>
              <a:rPr lang="en-US" i="0" dirty="0">
                <a:solidFill>
                  <a:schemeClr val="bg2"/>
                </a:solidFill>
              </a:rPr>
            </a:br>
            <a:r>
              <a:rPr lang="en-US" i="0" dirty="0">
                <a:solidFill>
                  <a:schemeClr val="bg2"/>
                </a:solidFill>
              </a:rPr>
              <a:t>(</a:t>
            </a:r>
            <a:r>
              <a:rPr lang="en-US" i="0" dirty="0" smtClean="0">
                <a:solidFill>
                  <a:schemeClr val="bg2"/>
                </a:solidFill>
              </a:rPr>
              <a:t>N=239)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40973" name="Rectangle 4"/>
          <p:cNvSpPr>
            <a:spLocks noChangeArrowheads="1"/>
          </p:cNvSpPr>
          <p:nvPr/>
        </p:nvSpPr>
        <p:spPr bwMode="auto">
          <a:xfrm>
            <a:off x="3421251" y="3074644"/>
            <a:ext cx="2184441" cy="73152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3607475" y="3106000"/>
            <a:ext cx="1811992" cy="6688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1-Year </a:t>
            </a:r>
            <a:r>
              <a:rPr lang="en-US" b="0" i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F/U</a:t>
            </a: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N=475; 99.0%)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5" name="Rectangle 18"/>
          <p:cNvSpPr>
            <a:spLocks noChangeArrowheads="1"/>
          </p:cNvSpPr>
          <p:nvPr/>
        </p:nvSpPr>
        <p:spPr bwMode="auto">
          <a:xfrm>
            <a:off x="2819467" y="2387758"/>
            <a:ext cx="158734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b="0" i="0" dirty="0" smtClean="0">
                <a:solidFill>
                  <a:schemeClr val="tx1"/>
                </a:solidFill>
              </a:rPr>
              <a:t>Withdrawal </a:t>
            </a:r>
            <a:r>
              <a:rPr lang="en-US" b="0" i="0" dirty="0">
                <a:solidFill>
                  <a:schemeClr val="tx1"/>
                </a:solidFill>
              </a:rPr>
              <a:t>= </a:t>
            </a:r>
            <a:r>
              <a:rPr lang="en-US" b="0" i="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976" name="Rectangle 23"/>
          <p:cNvSpPr>
            <a:spLocks noChangeArrowheads="1"/>
          </p:cNvSpPr>
          <p:nvPr/>
        </p:nvSpPr>
        <p:spPr bwMode="auto">
          <a:xfrm>
            <a:off x="4618857" y="2394727"/>
            <a:ext cx="206029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 i="0" dirty="0" smtClean="0">
                <a:solidFill>
                  <a:schemeClr val="tx1"/>
                </a:solidFill>
              </a:rPr>
              <a:t>2 </a:t>
            </a:r>
            <a:r>
              <a:rPr lang="en-US" b="0" i="0" dirty="0">
                <a:solidFill>
                  <a:schemeClr val="tx1"/>
                </a:solidFill>
              </a:rPr>
              <a:t>= </a:t>
            </a:r>
            <a:r>
              <a:rPr lang="en-US" b="0" i="0" dirty="0" smtClean="0">
                <a:solidFill>
                  <a:schemeClr val="tx1"/>
                </a:solidFill>
              </a:rPr>
              <a:t>Withdrawal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6100812" y="3132135"/>
            <a:ext cx="1568127" cy="6165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35" name="Text Box 22"/>
          <p:cNvSpPr txBox="1">
            <a:spLocks noChangeAspect="1" noChangeArrowheads="1"/>
          </p:cNvSpPr>
          <p:nvPr/>
        </p:nvSpPr>
        <p:spPr bwMode="auto">
          <a:xfrm>
            <a:off x="6083363" y="3132135"/>
            <a:ext cx="1717128" cy="616538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>
                <a:solidFill>
                  <a:schemeClr val="bg2"/>
                </a:solidFill>
              </a:rPr>
              <a:t>XIENCE V</a:t>
            </a:r>
            <a:br>
              <a:rPr lang="en-US" i="0" dirty="0">
                <a:solidFill>
                  <a:schemeClr val="bg2"/>
                </a:solidFill>
              </a:rPr>
            </a:br>
            <a:r>
              <a:rPr lang="en-US" i="0" dirty="0">
                <a:solidFill>
                  <a:schemeClr val="bg2"/>
                </a:solidFill>
              </a:rPr>
              <a:t>(</a:t>
            </a:r>
            <a:r>
              <a:rPr lang="en-US" i="0" dirty="0" smtClean="0">
                <a:solidFill>
                  <a:schemeClr val="bg2"/>
                </a:solidFill>
              </a:rPr>
              <a:t>N=237)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40986" name="Line 9"/>
          <p:cNvSpPr>
            <a:spLocks noChangeShapeType="1"/>
          </p:cNvSpPr>
          <p:nvPr/>
        </p:nvSpPr>
        <p:spPr bwMode="auto">
          <a:xfrm>
            <a:off x="2521453" y="4424247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0992" name="Rectangle 18"/>
          <p:cNvSpPr>
            <a:spLocks noChangeArrowheads="1"/>
          </p:cNvSpPr>
          <p:nvPr/>
        </p:nvSpPr>
        <p:spPr bwMode="auto">
          <a:xfrm>
            <a:off x="2807893" y="3129455"/>
            <a:ext cx="158734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0993" name="Rectangle 23"/>
          <p:cNvSpPr>
            <a:spLocks noChangeArrowheads="1"/>
          </p:cNvSpPr>
          <p:nvPr/>
        </p:nvSpPr>
        <p:spPr bwMode="auto">
          <a:xfrm>
            <a:off x="4590326" y="3129455"/>
            <a:ext cx="206029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56"/>
          <p:cNvCxnSpPr>
            <a:cxnSpLocks noChangeShapeType="1"/>
          </p:cNvCxnSpPr>
          <p:nvPr/>
        </p:nvCxnSpPr>
        <p:spPr bwMode="auto">
          <a:xfrm>
            <a:off x="4410299" y="2700781"/>
            <a:ext cx="19509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1399672" y="4115308"/>
            <a:ext cx="1534134" cy="617878"/>
          </a:xfrm>
          <a:prstGeom prst="rect">
            <a:avLst/>
          </a:prstGeom>
          <a:gradFill rotWithShape="1">
            <a:gsLst>
              <a:gs pos="0">
                <a:srgbClr val="0B024B"/>
              </a:gs>
              <a:gs pos="50000">
                <a:srgbClr val="00FFFF"/>
              </a:gs>
              <a:gs pos="100000">
                <a:srgbClr val="0B024B"/>
              </a:gs>
            </a:gsLst>
            <a:lin ang="5400000" scaled="1"/>
          </a:gra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51" name="Text Box 20"/>
          <p:cNvSpPr txBox="1">
            <a:spLocks noChangeAspect="1" noChangeArrowheads="1"/>
          </p:cNvSpPr>
          <p:nvPr/>
        </p:nvSpPr>
        <p:spPr bwMode="auto">
          <a:xfrm>
            <a:off x="1343509" y="4085822"/>
            <a:ext cx="1665674" cy="6768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>
                <a:solidFill>
                  <a:schemeClr val="bg2"/>
                </a:solidFill>
              </a:rPr>
              <a:t>Absorb BVS</a:t>
            </a:r>
          </a:p>
          <a:p>
            <a:pPr algn="ctr">
              <a:defRPr/>
            </a:pPr>
            <a:r>
              <a:rPr lang="en-US" i="0" dirty="0" smtClean="0">
                <a:solidFill>
                  <a:schemeClr val="bg2"/>
                </a:solidFill>
              </a:rPr>
              <a:t>(N=208)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3418581" y="4058487"/>
            <a:ext cx="2184441" cy="73152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3604805" y="4089843"/>
            <a:ext cx="1811992" cy="6688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1-Year </a:t>
            </a:r>
            <a:r>
              <a:rPr lang="en-US" b="0" i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Angio</a:t>
            </a: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F/U</a:t>
            </a:r>
            <a:b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(N=407; 84.8%)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98142" y="4115978"/>
            <a:ext cx="1568127" cy="616538"/>
          </a:xfrm>
          <a:prstGeom prst="rect">
            <a:avLst/>
          </a:prstGeom>
          <a:solidFill>
            <a:srgbClr val="00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55" name="Text Box 22"/>
          <p:cNvSpPr txBox="1">
            <a:spLocks noChangeAspect="1" noChangeArrowheads="1"/>
          </p:cNvSpPr>
          <p:nvPr/>
        </p:nvSpPr>
        <p:spPr bwMode="auto">
          <a:xfrm>
            <a:off x="6100813" y="4100564"/>
            <a:ext cx="1699678" cy="647366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i="0" dirty="0">
                <a:solidFill>
                  <a:schemeClr val="bg2"/>
                </a:solidFill>
              </a:rPr>
              <a:t>XIENCE V</a:t>
            </a:r>
            <a:br>
              <a:rPr lang="en-US" i="0" dirty="0">
                <a:solidFill>
                  <a:schemeClr val="bg2"/>
                </a:solidFill>
              </a:rPr>
            </a:br>
            <a:r>
              <a:rPr lang="en-US" i="0" dirty="0">
                <a:solidFill>
                  <a:schemeClr val="bg2"/>
                </a:solidFill>
              </a:rPr>
              <a:t>(</a:t>
            </a:r>
            <a:r>
              <a:rPr lang="en-US" i="0" dirty="0" smtClean="0">
                <a:solidFill>
                  <a:schemeClr val="bg2"/>
                </a:solidFill>
              </a:rPr>
              <a:t>N=199)</a:t>
            </a:r>
            <a:endParaRPr lang="en-US" i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07" y="5067744"/>
            <a:ext cx="7632987" cy="867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= 480 subjects (Absorb BVS: 241 and XIENCE V: 239)</a:t>
            </a:r>
          </a:p>
          <a:p>
            <a:pPr algn="ctr">
              <a:lnSpc>
                <a:spcPct val="120000"/>
              </a:lnSpc>
            </a:pPr>
            <a:r>
              <a:rPr lang="en-US" sz="2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PTE = 460 </a:t>
            </a:r>
            <a:r>
              <a:rPr lang="en-US" sz="22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 (Absorb BVS: 228 and </a:t>
            </a:r>
            <a:r>
              <a:rPr lang="en-US" sz="2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XIENCE V: 232)</a:t>
            </a:r>
            <a:endParaRPr lang="en-US" sz="22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54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21365</TotalTime>
  <Words>2454</Words>
  <Application>Microsoft Office PowerPoint</Application>
  <PresentationFormat>全屏显示(4:3)</PresentationFormat>
  <Paragraphs>632</Paragraphs>
  <Slides>24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CRF_2006_background</vt:lpstr>
      <vt:lpstr>Office Theme</vt:lpstr>
      <vt:lpstr>A Randomized Comparison of Everolimus-­ Eluting Absorb Bioresorbable Vascular Scaffolds vs. Everolimus-Eluting Metallic Stents: One-Year Angiographic and Clinical Outcomes                      from the ABSORB China Trial</vt:lpstr>
      <vt:lpstr>Disclosures</vt:lpstr>
      <vt:lpstr>Background</vt:lpstr>
      <vt:lpstr>ABSORB China</vt:lpstr>
      <vt:lpstr>Statistical Methods:                                                       Power and Non-Inferiority Testing for 1-Year                      In-Segment Late Loss</vt:lpstr>
      <vt:lpstr>Study Organization</vt:lpstr>
      <vt:lpstr>24 Investigational Sites</vt:lpstr>
      <vt:lpstr>Investigators and Sites (24) </vt:lpstr>
      <vt:lpstr>Patient Flow and Follow-up (ITT) </vt:lpstr>
      <vt:lpstr>Baseline Patient Demographics</vt:lpstr>
      <vt:lpstr>Baseline QCA</vt:lpstr>
      <vt:lpstr>Procedural Information</vt:lpstr>
      <vt:lpstr>Procedural Information</vt:lpstr>
      <vt:lpstr>Post-Procedural QCA</vt:lpstr>
      <vt:lpstr>Acute Success</vt:lpstr>
      <vt:lpstr>Primary Endpoint: In-Segment Late Loss at 1 Year (PTE) </vt:lpstr>
      <vt:lpstr>In-Segment Late Loss </vt:lpstr>
      <vt:lpstr>One-Year QCA Results</vt:lpstr>
      <vt:lpstr>1-Year Target Lesion Failure</vt:lpstr>
      <vt:lpstr>One-Year Clinical Outcomes</vt:lpstr>
      <vt:lpstr>One-Year Scaffold/Stent Thrombosis</vt:lpstr>
      <vt:lpstr>Limitations</vt:lpstr>
      <vt:lpstr>Summary and Conclusions</vt:lpstr>
      <vt:lpstr>幻灯片 23</vt:lpstr>
    </vt:vector>
  </TitlesOfParts>
  <Company>CRF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gao</cp:lastModifiedBy>
  <cp:revision>826</cp:revision>
  <cp:lastPrinted>2015-10-05T17:18:22Z</cp:lastPrinted>
  <dcterms:created xsi:type="dcterms:W3CDTF">2015-03-17T14:58:49Z</dcterms:created>
  <dcterms:modified xsi:type="dcterms:W3CDTF">2015-10-06T15:33:17Z</dcterms:modified>
</cp:coreProperties>
</file>