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  <p:sldMasterId id="2147483690" r:id="rId3"/>
    <p:sldMasterId id="2147483699" r:id="rId4"/>
  </p:sldMasterIdLst>
  <p:notesMasterIdLst>
    <p:notesMasterId r:id="rId15"/>
  </p:notesMasterIdLst>
  <p:handoutMasterIdLst>
    <p:handoutMasterId r:id="rId16"/>
  </p:handoutMasterIdLst>
  <p:sldIdLst>
    <p:sldId id="363" r:id="rId5"/>
    <p:sldId id="528" r:id="rId6"/>
    <p:sldId id="391" r:id="rId7"/>
    <p:sldId id="526" r:id="rId8"/>
    <p:sldId id="527" r:id="rId9"/>
    <p:sldId id="492" r:id="rId10"/>
    <p:sldId id="510" r:id="rId11"/>
    <p:sldId id="516" r:id="rId12"/>
    <p:sldId id="455" r:id="rId13"/>
    <p:sldId id="4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gesh Prabhu" initials="NP" lastIdx="5" clrIdx="0">
    <p:extLst/>
  </p:cmAuthor>
  <p:cmAuthor id="2" name="Sripal Bangalore" initials="SB" lastIdx="21" clrIdx="1"/>
  <p:cmAuthor id="3" name="Parveen" initials="P" lastIdx="5" clrIdx="2">
    <p:extLst/>
  </p:cmAuthor>
  <p:cmAuthor id="4" name="Dr.kaul" initials="D" lastIdx="5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00"/>
    <a:srgbClr val="00CCFF"/>
    <a:srgbClr val="00FF00"/>
    <a:srgbClr val="2909B3"/>
    <a:srgbClr val="00006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5" autoAdjust="0"/>
    <p:restoredTop sz="97640" autoAdjust="0"/>
  </p:normalViewPr>
  <p:slideViewPr>
    <p:cSldViewPr snapToGrid="0" snapToObjects="1">
      <p:cViewPr varScale="1">
        <p:scale>
          <a:sx n="85" d="100"/>
          <a:sy n="85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1674-9D47-4BAC-ABC0-4B64886AFB2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05FDB-438A-4D73-999A-B3AF41B4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05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4A0EA-854A-447E-AF11-A3FBBB205438}" type="datetimeFigureOut">
              <a:rPr lang="en-IN" smtClean="0"/>
              <a:pPr/>
              <a:t>05-10-2015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BF64-3F83-43AF-9690-811CE349750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41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3437FF-5941-42D0-83B8-00A4BCF67B07}" type="slidenum">
              <a:rPr lang="en-US" sz="1300" b="0" smtClean="0">
                <a:solidFill>
                  <a:schemeClr val="tx1"/>
                </a:solidFill>
              </a:rPr>
              <a:pPr/>
              <a:t>5</a:t>
            </a:fld>
            <a:endParaRPr lang="en-US" sz="1300" b="0" smtClean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3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806018-7D16-4085-8BA8-FF4C5D999A6A}" type="slidenum">
              <a:rPr lang="en-US" sz="1300" b="0" smtClean="0">
                <a:solidFill>
                  <a:schemeClr val="tx1"/>
                </a:solidFill>
              </a:rPr>
              <a:pPr/>
              <a:t>7</a:t>
            </a:fld>
            <a:endParaRPr lang="en-US" sz="1300" b="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0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BBF64-3F83-43AF-9690-811CE3497505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9895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BBF64-3F83-43AF-9690-811CE3497505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404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7452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4986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728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61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9239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3157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61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3219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23801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699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662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861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861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179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4621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121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42942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5083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13290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33425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9542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11820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5723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23027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25892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12606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120796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83126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9221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30195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36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72043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767708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011723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616534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81225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59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5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73399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0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516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73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48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08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96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50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74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0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0919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4675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778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834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5910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0"/>
            <a:ext cx="28098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97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0"/>
            <a:ext cx="28098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555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SzPct val="90000"/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4593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11" r:id="rId9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2D9BA-2DBE-1E49-92CB-A6255887667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9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t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681" y="4126976"/>
            <a:ext cx="6400800" cy="1846052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  <a:spcBef>
                <a:spcPts val="1800"/>
              </a:spcBef>
              <a:defRPr/>
            </a:pPr>
            <a:r>
              <a:rPr lang="en-US" sz="3200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Upendra Kaul, MD</a:t>
            </a:r>
            <a:br>
              <a:rPr lang="en-US" sz="3200" i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the TUXEDO INDIA Investigators</a:t>
            </a:r>
          </a:p>
          <a:p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769" y="759125"/>
            <a:ext cx="8798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Paclitaxel Eluting Versus Everolimus Eluting Stents </a:t>
            </a:r>
            <a:r>
              <a:rPr lang="en-IN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in </a:t>
            </a:r>
            <a:r>
              <a:rPr lang="en-IN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Patients with Diabetes Mellitus </a:t>
            </a:r>
            <a:r>
              <a:rPr lang="en-IN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and </a:t>
            </a:r>
            <a:r>
              <a:rPr lang="en-IN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Coronary Artery Disease</a:t>
            </a:r>
          </a:p>
          <a:p>
            <a:pPr algn="ctr"/>
            <a:endParaRPr lang="en-IN" sz="2800" dirty="0" smtClean="0">
              <a:solidFill>
                <a:srgbClr val="FFFF00"/>
              </a:solidFill>
            </a:endParaRPr>
          </a:p>
          <a:p>
            <a:pPr algn="ctr"/>
            <a:r>
              <a:rPr lang="en-IN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One Year Clinical Results</a:t>
            </a:r>
          </a:p>
        </p:txBody>
      </p:sp>
    </p:spTree>
    <p:extLst>
      <p:ext uri="{BB962C8B-B14F-4D97-AF65-F5344CB8AC3E}">
        <p14:creationId xmlns:p14="http://schemas.microsoft.com/office/powerpoint/2010/main" val="35321513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3"/>
          <p:cNvSpPr txBox="1">
            <a:spLocks noChangeArrowheads="1"/>
          </p:cNvSpPr>
          <p:nvPr/>
        </p:nvSpPr>
        <p:spPr bwMode="auto">
          <a:xfrm>
            <a:off x="248443" y="1557335"/>
            <a:ext cx="8647112" cy="3257553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rgbClr val="002A4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600"/>
          </a:p>
        </p:txBody>
      </p:sp>
      <p:sp>
        <p:nvSpPr>
          <p:cNvPr id="66563" name="Title 1"/>
          <p:cNvSpPr>
            <a:spLocks noGrp="1"/>
          </p:cNvSpPr>
          <p:nvPr>
            <p:ph type="title"/>
          </p:nvPr>
        </p:nvSpPr>
        <p:spPr>
          <a:xfrm>
            <a:off x="457200" y="112713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99"/>
                </a:solidFill>
              </a:rPr>
              <a:t>Clinical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7" y="1719942"/>
            <a:ext cx="8620125" cy="384265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30000"/>
              <a:defRPr/>
            </a:pPr>
            <a:r>
              <a:rPr lang="en-US" sz="2400" b="0" dirty="0" smtClean="0"/>
              <a:t>The </a:t>
            </a:r>
            <a:r>
              <a:rPr lang="en-US" sz="2400" b="0" dirty="0"/>
              <a:t>study </a:t>
            </a:r>
            <a:r>
              <a:rPr lang="en-US" sz="2400" b="0" dirty="0" smtClean="0"/>
              <a:t>supports the current worldwide practice of use of new generation limus eluting stents even </a:t>
            </a:r>
            <a:r>
              <a:rPr lang="en-US" sz="2400" b="0" dirty="0"/>
              <a:t>in patients with </a:t>
            </a:r>
            <a:r>
              <a:rPr lang="en-US" sz="2400" b="0" dirty="0" smtClean="0"/>
              <a:t>insulin requiring diabetes mellitus. This may have important implications for PES.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30000"/>
              <a:defRPr/>
            </a:pPr>
            <a:r>
              <a:rPr lang="en-US" sz="2400" b="0" dirty="0" smtClean="0"/>
              <a:t>The results question the results of  CABG vs stenting trials showing superiority of CABG since </a:t>
            </a:r>
            <a:r>
              <a:rPr lang="en-US" sz="2400" b="0" dirty="0"/>
              <a:t>1</a:t>
            </a:r>
            <a:r>
              <a:rPr lang="en-US" sz="2400" b="0" dirty="0" smtClean="0"/>
              <a:t>st generation stents which are inferior to EES were used as comparators.</a:t>
            </a:r>
            <a:endParaRPr lang="en-US" sz="2400" b="0" dirty="0"/>
          </a:p>
          <a:p>
            <a:pPr marL="234950" indent="-234950">
              <a:spcBef>
                <a:spcPts val="2400"/>
              </a:spcBef>
              <a:buClr>
                <a:schemeClr val="bg1">
                  <a:lumMod val="50000"/>
                  <a:lumOff val="50000"/>
                </a:schemeClr>
              </a:buClr>
              <a:buSzPct val="130000"/>
              <a:defRPr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36655" y="-2102"/>
            <a:ext cx="16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Tuxedo India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10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641350" y="1293962"/>
            <a:ext cx="7861300" cy="4765526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rgbClr val="002A4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600"/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698500" y="1293961"/>
            <a:ext cx="7804150" cy="4178991"/>
          </a:xfrm>
        </p:spPr>
        <p:txBody>
          <a:bodyPr/>
          <a:lstStyle/>
          <a:p>
            <a:pPr marL="169863" indent="-169863">
              <a:spcBef>
                <a:spcPts val="1200"/>
              </a:spcBef>
              <a:buSzPct val="130000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Upendra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Kaul,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</a:t>
            </a:r>
          </a:p>
          <a:p>
            <a:pPr marL="571500" indent="-285750">
              <a:spcBef>
                <a:spcPts val="12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Boston Scientific Research Grant and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Fee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285750">
              <a:spcBef>
                <a:spcPts val="12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Abbott Vascular: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Lecture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Fee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169863" indent="-169863">
              <a:spcBef>
                <a:spcPts val="1200"/>
              </a:spcBef>
              <a:buClr>
                <a:srgbClr val="00B0F0"/>
              </a:buClr>
              <a:buSzPct val="130000"/>
              <a:defRPr/>
            </a:pPr>
            <a:endParaRPr lang="en-US" sz="2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9863" indent="-169863">
              <a:spcBef>
                <a:spcPts val="1800"/>
              </a:spcBef>
              <a:defRPr/>
            </a:pPr>
            <a:endParaRPr lang="en-US" sz="2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4013"/>
            <a:ext cx="8229600" cy="792162"/>
          </a:xfrm>
        </p:spPr>
        <p:txBody>
          <a:bodyPr/>
          <a:lstStyle/>
          <a:p>
            <a:r>
              <a:rPr lang="en-US" kern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Disclosures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6655" y="-2102"/>
            <a:ext cx="16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Tuxedo India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05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313899" y="1085850"/>
            <a:ext cx="8516201" cy="4973638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rgbClr val="002A4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600"/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275978"/>
          </a:xfrm>
        </p:spPr>
        <p:txBody>
          <a:bodyPr/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SzPct val="130000"/>
              <a:defRPr/>
            </a:pPr>
            <a:r>
              <a:rPr lang="en-US" sz="2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extensive disease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more 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lesions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SzPct val="130000"/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Clustering 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factors 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co-morbidities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SzPct val="130000"/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Profound proliferative vascular response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3000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      </a:t>
            </a:r>
            <a:r>
              <a:rPr lang="en-US" sz="2400" dirty="0" smtClean="0">
                <a:solidFill>
                  <a:srgbClr val="FFC000"/>
                </a:solidFill>
                <a:latin typeface="Arial Narrow" pitchFamily="34" charset="0"/>
              </a:rPr>
              <a:t>High risk 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</a:rPr>
              <a:t>for </a:t>
            </a:r>
            <a:r>
              <a:rPr lang="en-US" sz="2400" dirty="0" smtClean="0">
                <a:solidFill>
                  <a:srgbClr val="FFC000"/>
                </a:solidFill>
                <a:latin typeface="Arial Narrow" pitchFamily="34" charset="0"/>
              </a:rPr>
              <a:t>restenosis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30000"/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prone to blood clotting, altered platelet function and endothelial dysfunction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3000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      </a:t>
            </a:r>
            <a:r>
              <a:rPr lang="en-US" sz="2400" dirty="0" smtClean="0">
                <a:solidFill>
                  <a:srgbClr val="FFC000"/>
                </a:solidFill>
                <a:latin typeface="Arial Narrow" pitchFamily="34" charset="0"/>
              </a:rPr>
              <a:t>High risk for stent  thrombosis</a:t>
            </a:r>
            <a:endParaRPr lang="en-IN" sz="2400" dirty="0" smtClean="0">
              <a:solidFill>
                <a:srgbClr val="FFC000"/>
              </a:solidFill>
              <a:latin typeface="Arial Narrow" pitchFamily="34" charset="0"/>
            </a:endParaRPr>
          </a:p>
          <a:p>
            <a:pPr marL="169863" indent="-169863">
              <a:spcBef>
                <a:spcPts val="1800"/>
              </a:spcBef>
              <a:defRPr/>
            </a:pPr>
            <a:endParaRPr lang="en-US" sz="2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457200" y="73493"/>
            <a:ext cx="8229600" cy="792162"/>
          </a:xfrm>
        </p:spPr>
        <p:txBody>
          <a:bodyPr/>
          <a:lstStyle/>
          <a:p>
            <a:r>
              <a:rPr lang="en-US" sz="3200" kern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PCI in Patients With Diabetes</a:t>
            </a:r>
            <a:br>
              <a:rPr lang="en-US" sz="3200" kern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kern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Why are </a:t>
            </a:r>
            <a:r>
              <a:rPr lang="en-US" sz="3200" kern="1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</a:t>
            </a:r>
            <a:r>
              <a:rPr lang="en-US" sz="3200" kern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</a:t>
            </a:r>
            <a:r>
              <a:rPr lang="en-US" sz="3200" kern="1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Increased </a:t>
            </a:r>
            <a:r>
              <a:rPr lang="en-US" sz="3200" kern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3200" kern="1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isk </a:t>
            </a:r>
            <a:r>
              <a:rPr lang="en-US" sz="3200" kern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6655" y="-2102"/>
            <a:ext cx="16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Tuxedo India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899" y="5230368"/>
            <a:ext cx="8301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Drug eluting stents have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replaced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bare metal stents in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diabetics because of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reduced recurrences</a:t>
            </a: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418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342473" y="1007355"/>
            <a:ext cx="8516203" cy="5120490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rgbClr val="002A4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600"/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342473" y="1007355"/>
            <a:ext cx="8672940" cy="512049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130000"/>
            </a:pPr>
            <a:r>
              <a:rPr lang="en-IN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 </a:t>
            </a:r>
            <a:r>
              <a:rPr lang="en-IN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DES in diabetic population has been </a:t>
            </a:r>
            <a:r>
              <a:rPr lang="en-IN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debatable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30000"/>
            </a:pPr>
            <a:r>
              <a:rPr lang="en-IN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</a:t>
            </a:r>
            <a:r>
              <a:rPr lang="en-IN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</a:t>
            </a:r>
            <a:r>
              <a:rPr lang="en-IN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Limus</a:t>
            </a:r>
            <a:r>
              <a:rPr lang="en-IN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analogues(</a:t>
            </a:r>
            <a:r>
              <a:rPr lang="en-IN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Sirolimus,Everolimus</a:t>
            </a:r>
            <a:r>
              <a:rPr lang="en-IN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IN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zotarolimus</a:t>
            </a:r>
            <a:r>
              <a:rPr lang="en-IN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Paclitaxel eluting stents </a:t>
            </a:r>
            <a:r>
              <a:rPr lang="en-IN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</a:t>
            </a:r>
            <a:r>
              <a:rPr lang="en-IN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contradictory.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30000"/>
            </a:pPr>
            <a:r>
              <a:rPr lang="en-IN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IN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analysis of </a:t>
            </a:r>
            <a:r>
              <a:rPr lang="en-IN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trials showed </a:t>
            </a:r>
            <a:r>
              <a:rPr lang="en-IN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equivalent results between </a:t>
            </a:r>
            <a:r>
              <a:rPr lang="en-IN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2 groups </a:t>
            </a:r>
            <a:r>
              <a:rPr lang="en-IN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diabetics </a:t>
            </a:r>
            <a:r>
              <a:rPr lang="en-IN" sz="2000" b="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2000" b="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 GW et al. </a:t>
            </a:r>
            <a:r>
              <a:rPr lang="en-US" altLang="ko-KR" sz="2000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Circulation 2011;124:893-900)</a:t>
            </a:r>
            <a:endParaRPr lang="en-US" altLang="ko-KR" sz="20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30000"/>
            </a:pPr>
            <a:r>
              <a:rPr lang="en-IN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contrary, in </a:t>
            </a:r>
            <a:r>
              <a:rPr lang="en-IN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mixed treatment analysis </a:t>
            </a:r>
            <a:r>
              <a:rPr lang="en-IN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22844 patient years </a:t>
            </a:r>
            <a:r>
              <a:rPr lang="en-IN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everolimus</a:t>
            </a:r>
            <a:r>
              <a:rPr lang="en-IN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stent was </a:t>
            </a:r>
            <a:r>
              <a:rPr lang="en-IN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to be the best </a:t>
            </a:r>
            <a:r>
              <a:rPr lang="en-IN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diabetics </a:t>
            </a:r>
            <a:r>
              <a:rPr lang="en-IN" sz="2000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000" b="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Bangalore S, </a:t>
            </a:r>
            <a:r>
              <a:rPr lang="en-US" altLang="ko-KR" sz="2000" b="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en-US" altLang="ko-KR" sz="2000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al. </a:t>
            </a:r>
            <a:r>
              <a:rPr lang="en-US" altLang="ko-KR" sz="2000" b="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BMJ 2012;345:e5170</a:t>
            </a:r>
            <a:r>
              <a:rPr lang="en-US" altLang="ko-KR" sz="2000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ko-KR" sz="20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30000"/>
            </a:pPr>
            <a:r>
              <a:rPr lang="en-IN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IN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absence of a dedicated adequately powered study a definitive answer </a:t>
            </a:r>
            <a:r>
              <a:rPr lang="en-IN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 possible</a:t>
            </a:r>
            <a:endParaRPr lang="en-IN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9863" indent="-169863">
              <a:spcBef>
                <a:spcPts val="1200"/>
              </a:spcBef>
              <a:buClr>
                <a:srgbClr val="00B0F0"/>
              </a:buClr>
              <a:buSzPct val="130000"/>
              <a:defRPr/>
            </a:pPr>
            <a:endParaRPr lang="en-US" sz="2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9863" indent="-169863">
              <a:spcBef>
                <a:spcPts val="1800"/>
              </a:spcBef>
              <a:defRPr/>
            </a:pPr>
            <a:endParaRPr lang="en-US" sz="2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4013"/>
            <a:ext cx="8229600" cy="792162"/>
          </a:xfrm>
        </p:spPr>
        <p:txBody>
          <a:bodyPr/>
          <a:lstStyle/>
          <a:p>
            <a:r>
              <a:rPr lang="en-IN" sz="3200" kern="1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TUXEDO- </a:t>
            </a:r>
            <a:r>
              <a:rPr lang="en-IN" sz="3200" kern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India Background</a:t>
            </a:r>
            <a:endParaRPr lang="en-US" sz="3200" kern="12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6655" y="-2102"/>
            <a:ext cx="16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Tuxedo India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409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069450" y="1449708"/>
            <a:ext cx="7099530" cy="4695315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rgbClr val="002A4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600"/>
          </a:p>
        </p:txBody>
      </p:sp>
      <p:grpSp>
        <p:nvGrpSpPr>
          <p:cNvPr id="20483" name="Group 35"/>
          <p:cNvGrpSpPr>
            <a:grpSpLocks/>
          </p:cNvGrpSpPr>
          <p:nvPr/>
        </p:nvGrpSpPr>
        <p:grpSpPr bwMode="auto">
          <a:xfrm>
            <a:off x="2428877" y="5271920"/>
            <a:ext cx="4297362" cy="222250"/>
            <a:chOff x="2424113" y="5442209"/>
            <a:chExt cx="4297362" cy="222514"/>
          </a:xfrm>
        </p:grpSpPr>
        <p:sp>
          <p:nvSpPr>
            <p:cNvPr id="20508" name="Line 16"/>
            <p:cNvSpPr>
              <a:spLocks noChangeShapeType="1"/>
            </p:cNvSpPr>
            <p:nvPr/>
          </p:nvSpPr>
          <p:spPr bwMode="auto">
            <a:xfrm rot="5400000">
              <a:off x="2332865" y="5538221"/>
              <a:ext cx="1920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0509" name="Line 30"/>
            <p:cNvSpPr>
              <a:spLocks noChangeShapeType="1"/>
            </p:cNvSpPr>
            <p:nvPr/>
          </p:nvSpPr>
          <p:spPr bwMode="auto">
            <a:xfrm rot="5400000">
              <a:off x="6600365" y="5553598"/>
              <a:ext cx="2222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0510" name="Line 2"/>
            <p:cNvSpPr>
              <a:spLocks noChangeShapeType="1"/>
            </p:cNvSpPr>
            <p:nvPr/>
          </p:nvSpPr>
          <p:spPr bwMode="auto">
            <a:xfrm flipV="1">
              <a:off x="2424113" y="5447432"/>
              <a:ext cx="4297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20484" name="Rectangle 19"/>
          <p:cNvSpPr>
            <a:spLocks noChangeArrowheads="1"/>
          </p:cNvSpPr>
          <p:nvPr/>
        </p:nvSpPr>
        <p:spPr bwMode="auto">
          <a:xfrm>
            <a:off x="1092418" y="5447748"/>
            <a:ext cx="2266618" cy="731838"/>
          </a:xfrm>
          <a:prstGeom prst="rect">
            <a:avLst/>
          </a:prstGeom>
          <a:solidFill>
            <a:schemeClr val="accent6"/>
          </a:solidFill>
          <a:ln w="9525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>
              <a:solidFill>
                <a:srgbClr val="FFFF99"/>
              </a:solidFill>
            </a:endParaRPr>
          </a:p>
        </p:txBody>
      </p:sp>
      <p:sp>
        <p:nvSpPr>
          <p:cNvPr id="20486" name="Line 3"/>
          <p:cNvSpPr>
            <a:spLocks noChangeShapeType="1"/>
          </p:cNvSpPr>
          <p:nvPr/>
        </p:nvSpPr>
        <p:spPr bwMode="auto">
          <a:xfrm rot="16200000" flipH="1">
            <a:off x="2707072" y="3371306"/>
            <a:ext cx="3841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3572376" y="2002127"/>
            <a:ext cx="2139950" cy="731838"/>
          </a:xfrm>
          <a:prstGeom prst="rect">
            <a:avLst/>
          </a:prstGeom>
          <a:gradFill rotWithShape="1">
            <a:gsLst>
              <a:gs pos="0">
                <a:srgbClr val="0F0F0F"/>
              </a:gs>
              <a:gs pos="50000">
                <a:srgbClr val="5F5F5F"/>
              </a:gs>
              <a:gs pos="100000">
                <a:srgbClr val="0F0F0F"/>
              </a:gs>
            </a:gsLst>
            <a:lin ang="5400000" scaled="1"/>
          </a:gra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>
              <a:solidFill>
                <a:srgbClr val="FFFF99"/>
              </a:solidFill>
            </a:endParaRPr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3622675" y="1992050"/>
            <a:ext cx="1898650" cy="7080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Randomized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N=1830)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3162300" y="3139005"/>
            <a:ext cx="2728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5897562" y="2764006"/>
            <a:ext cx="2234687" cy="758824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>
              <a:solidFill>
                <a:srgbClr val="FFFF99"/>
              </a:solidFill>
            </a:endParaRPr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1081087" y="2755499"/>
            <a:ext cx="2287587" cy="7588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>
              <a:solidFill>
                <a:srgbClr val="FFFF99"/>
              </a:solidFill>
            </a:endParaRPr>
          </a:p>
        </p:txBody>
      </p:sp>
      <p:sp>
        <p:nvSpPr>
          <p:cNvPr id="363533" name="Text Box 13"/>
          <p:cNvSpPr txBox="1">
            <a:spLocks noChangeAspect="1" noChangeArrowheads="1"/>
          </p:cNvSpPr>
          <p:nvPr/>
        </p:nvSpPr>
        <p:spPr bwMode="auto">
          <a:xfrm>
            <a:off x="1105474" y="2773237"/>
            <a:ext cx="2272967" cy="71295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(PES)TAXUS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N=914)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63534" name="Text Box 14"/>
          <p:cNvSpPr txBox="1">
            <a:spLocks noChangeAspect="1" noChangeArrowheads="1"/>
          </p:cNvSpPr>
          <p:nvPr/>
        </p:nvSpPr>
        <p:spPr bwMode="auto">
          <a:xfrm>
            <a:off x="5926757" y="2708234"/>
            <a:ext cx="2208632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(EES)XIENCE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N=916)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494" name="Rectangle 4"/>
          <p:cNvSpPr>
            <a:spLocks noChangeArrowheads="1"/>
          </p:cNvSpPr>
          <p:nvPr/>
        </p:nvSpPr>
        <p:spPr bwMode="auto">
          <a:xfrm>
            <a:off x="3268989" y="4362743"/>
            <a:ext cx="2781300" cy="730250"/>
          </a:xfrm>
          <a:prstGeom prst="rect">
            <a:avLst/>
          </a:prstGeom>
          <a:gradFill rotWithShape="1">
            <a:gsLst>
              <a:gs pos="0">
                <a:srgbClr val="0F0F0F"/>
              </a:gs>
              <a:gs pos="50000">
                <a:srgbClr val="5F5F5F"/>
              </a:gs>
              <a:gs pos="100000">
                <a:srgbClr val="0F0F0F"/>
              </a:gs>
            </a:gsLst>
            <a:lin ang="54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>
              <a:solidFill>
                <a:srgbClr val="FFFF99"/>
              </a:solidFill>
            </a:endParaRPr>
          </a:p>
        </p:txBody>
      </p:sp>
      <p:sp>
        <p:nvSpPr>
          <p:cNvPr id="363537" name="Text Box 17"/>
          <p:cNvSpPr txBox="1">
            <a:spLocks noChangeArrowheads="1"/>
          </p:cNvSpPr>
          <p:nvPr/>
        </p:nvSpPr>
        <p:spPr bwMode="auto">
          <a:xfrm>
            <a:off x="3594352" y="4378430"/>
            <a:ext cx="2066925" cy="69091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1-Year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Follow-up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N=1783; 97.4%)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496" name="Rectangle 18"/>
          <p:cNvSpPr>
            <a:spLocks noChangeArrowheads="1"/>
          </p:cNvSpPr>
          <p:nvPr/>
        </p:nvSpPr>
        <p:spPr bwMode="auto">
          <a:xfrm>
            <a:off x="2482850" y="3582871"/>
            <a:ext cx="17049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smtClean="0"/>
              <a:t>Excluded = 27</a:t>
            </a:r>
            <a:endParaRPr lang="en-US" sz="1400" dirty="0"/>
          </a:p>
        </p:txBody>
      </p:sp>
      <p:sp>
        <p:nvSpPr>
          <p:cNvPr id="20497" name="Rectangle 23"/>
          <p:cNvSpPr>
            <a:spLocks noChangeArrowheads="1"/>
          </p:cNvSpPr>
          <p:nvPr/>
        </p:nvSpPr>
        <p:spPr bwMode="auto">
          <a:xfrm>
            <a:off x="4999038" y="3582871"/>
            <a:ext cx="22129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1400" dirty="0" smtClean="0"/>
              <a:t>Excluded = 20</a:t>
            </a:r>
            <a:endParaRPr lang="en-US" sz="1400" dirty="0"/>
          </a:p>
        </p:txBody>
      </p:sp>
      <p:sp>
        <p:nvSpPr>
          <p:cNvPr id="20498" name="Line 26"/>
          <p:cNvSpPr>
            <a:spLocks noChangeShapeType="1"/>
          </p:cNvSpPr>
          <p:nvPr/>
        </p:nvSpPr>
        <p:spPr bwMode="auto">
          <a:xfrm>
            <a:off x="4159250" y="3949251"/>
            <a:ext cx="823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500" name="Rectangle 6"/>
          <p:cNvSpPr>
            <a:spLocks noGrp="1" noChangeArrowheads="1"/>
          </p:cNvSpPr>
          <p:nvPr>
            <p:ph type="title"/>
          </p:nvPr>
        </p:nvSpPr>
        <p:spPr>
          <a:xfrm>
            <a:off x="5558" y="463352"/>
            <a:ext cx="9144000" cy="7921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99"/>
                </a:solidFill>
              </a:rPr>
              <a:t>Tuxedo India Patient Flow</a:t>
            </a:r>
            <a:r>
              <a:rPr lang="en-US" sz="2000" dirty="0" smtClean="0">
                <a:solidFill>
                  <a:srgbClr val="FFFF99"/>
                </a:solidFill>
              </a:rPr>
              <a:t/>
            </a:r>
            <a:br>
              <a:rPr lang="en-US" sz="2000" dirty="0" smtClean="0">
                <a:solidFill>
                  <a:srgbClr val="FFFF99"/>
                </a:solidFill>
              </a:rPr>
            </a:br>
            <a:r>
              <a:rPr lang="en-US" sz="2000" dirty="0" smtClean="0">
                <a:solidFill>
                  <a:srgbClr val="FFFF99"/>
                </a:solidFill>
              </a:rPr>
              <a:t>(46 </a:t>
            </a:r>
            <a:r>
              <a:rPr lang="en-US" sz="2000" dirty="0" err="1" smtClean="0">
                <a:solidFill>
                  <a:srgbClr val="FFFF99"/>
                </a:solidFill>
              </a:rPr>
              <a:t>Centres</a:t>
            </a:r>
            <a:r>
              <a:rPr lang="en-US" sz="3200" dirty="0" smtClean="0">
                <a:solidFill>
                  <a:srgbClr val="FFFF99"/>
                </a:solidFill>
              </a:rPr>
              <a:t>)</a:t>
            </a:r>
            <a:br>
              <a:rPr lang="en-US" sz="3200" dirty="0" smtClean="0">
                <a:solidFill>
                  <a:srgbClr val="FFFF99"/>
                </a:solidFill>
              </a:rPr>
            </a:br>
            <a:endParaRPr lang="en-US" sz="3200" dirty="0" smtClean="0">
              <a:solidFill>
                <a:srgbClr val="FFFF99"/>
              </a:solidFill>
            </a:endParaRPr>
          </a:p>
        </p:txBody>
      </p:sp>
      <p:sp>
        <p:nvSpPr>
          <p:cNvPr id="20504" name="Line 25"/>
          <p:cNvSpPr>
            <a:spLocks noChangeShapeType="1"/>
          </p:cNvSpPr>
          <p:nvPr/>
        </p:nvSpPr>
        <p:spPr bwMode="auto">
          <a:xfrm>
            <a:off x="4621085" y="1736642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506" name="Rectangle 21"/>
          <p:cNvSpPr>
            <a:spLocks noChangeArrowheads="1"/>
          </p:cNvSpPr>
          <p:nvPr/>
        </p:nvSpPr>
        <p:spPr bwMode="auto">
          <a:xfrm>
            <a:off x="5881818" y="5448445"/>
            <a:ext cx="2287162" cy="75140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>
              <a:solidFill>
                <a:srgbClr val="FFFF99"/>
              </a:solidFill>
            </a:endParaRPr>
          </a:p>
        </p:txBody>
      </p:sp>
      <p:sp>
        <p:nvSpPr>
          <p:cNvPr id="32" name="Text Box 14"/>
          <p:cNvSpPr txBox="1">
            <a:spLocks noChangeAspect="1" noChangeArrowheads="1"/>
          </p:cNvSpPr>
          <p:nvPr/>
        </p:nvSpPr>
        <p:spPr bwMode="auto">
          <a:xfrm>
            <a:off x="5862413" y="5463158"/>
            <a:ext cx="2207839" cy="75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(EES)XIENCE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N=896)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" name="Text Box 13"/>
          <p:cNvSpPr txBox="1">
            <a:spLocks noChangeAspect="1" noChangeArrowheads="1"/>
          </p:cNvSpPr>
          <p:nvPr/>
        </p:nvSpPr>
        <p:spPr bwMode="auto">
          <a:xfrm>
            <a:off x="1086069" y="5465907"/>
            <a:ext cx="2292372" cy="71295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(PES)TAXUS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N=887)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36655" y="-2102"/>
            <a:ext cx="16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Tuxedo India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286" y="3582871"/>
            <a:ext cx="788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292100" y="4051300"/>
            <a:ext cx="82931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Primary Endpoint: </a:t>
            </a:r>
            <a:r>
              <a:rPr lang="en-IN" sz="2400" dirty="0" smtClean="0">
                <a:solidFill>
                  <a:schemeClr val="bg1"/>
                </a:solidFill>
              </a:rPr>
              <a:t>Target Vessel Failure(TVF): </a:t>
            </a:r>
            <a:r>
              <a:rPr lang="en-IN" sz="2400" dirty="0">
                <a:solidFill>
                  <a:schemeClr val="bg1"/>
                </a:solidFill>
              </a:rPr>
              <a:t>Composite of Cardiac Death, Target vessel MI or Ischemia-Driven TVR at </a:t>
            </a:r>
            <a:r>
              <a:rPr lang="en-IN" sz="2400" dirty="0" smtClean="0">
                <a:solidFill>
                  <a:schemeClr val="bg1"/>
                </a:solidFill>
              </a:rPr>
              <a:t>1-Year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877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255588" y="642993"/>
            <a:ext cx="8650287" cy="5656208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rgbClr val="002A4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261938" y="80965"/>
            <a:ext cx="86487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Primary End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Point</a:t>
            </a:r>
            <a:r>
              <a:rPr lang="en-US" sz="2800" b="1" dirty="0" smtClean="0">
                <a:solidFill>
                  <a:srgbClr val="FFFF99"/>
                </a:solidFill>
                <a:latin typeface="Arial" panose="020B0604020202020204" pitchFamily="34" charset="0"/>
              </a:rPr>
              <a:t>: Target </a:t>
            </a:r>
            <a:r>
              <a:rPr lang="en-US" sz="2800" b="1" dirty="0">
                <a:solidFill>
                  <a:srgbClr val="FFFF99"/>
                </a:solidFill>
                <a:latin typeface="Arial" panose="020B0604020202020204" pitchFamily="34" charset="0"/>
              </a:rPr>
              <a:t>Vessel Failure </a:t>
            </a:r>
            <a:r>
              <a:rPr lang="en-US" sz="2800" b="1" dirty="0" smtClean="0">
                <a:solidFill>
                  <a:srgbClr val="FFFF99"/>
                </a:solidFill>
                <a:latin typeface="Arial" panose="020B0604020202020204" pitchFamily="34" charset="0"/>
              </a:rPr>
              <a:t>Rate at </a:t>
            </a:r>
            <a:r>
              <a:rPr lang="en-US" sz="2800" b="1" dirty="0">
                <a:solidFill>
                  <a:srgbClr val="FFFF99"/>
                </a:solidFill>
                <a:latin typeface="Arial" panose="020B0604020202020204" pitchFamily="34" charset="0"/>
              </a:rPr>
              <a:t>1 Year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695659" y="4866426"/>
            <a:ext cx="20748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2">
                    <a:lumMod val="90000"/>
                  </a:schemeClr>
                </a:solidFill>
                <a:cs typeface="+mn-cs"/>
              </a:rPr>
              <a:t>Months</a:t>
            </a:r>
          </a:p>
        </p:txBody>
      </p:sp>
      <p:sp>
        <p:nvSpPr>
          <p:cNvPr id="36885" name="Text Box 4"/>
          <p:cNvSpPr txBox="1">
            <a:spLocks noChangeArrowheads="1"/>
          </p:cNvSpPr>
          <p:nvPr/>
        </p:nvSpPr>
        <p:spPr bwMode="auto">
          <a:xfrm>
            <a:off x="4707169" y="950502"/>
            <a:ext cx="3205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FFFF9E"/>
                </a:solidFill>
              </a:rPr>
              <a:t>P=0.02 by log-rank test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FFFF9E"/>
                </a:solidFill>
              </a:rPr>
              <a:t>P</a:t>
            </a:r>
            <a:r>
              <a:rPr lang="en-US" sz="1200" baseline="-25000" dirty="0" smtClean="0">
                <a:solidFill>
                  <a:srgbClr val="FFFF9E"/>
                </a:solidFill>
              </a:rPr>
              <a:t>NI</a:t>
            </a:r>
            <a:r>
              <a:rPr lang="en-US" sz="1200" dirty="0" smtClean="0">
                <a:solidFill>
                  <a:srgbClr val="FFFF9E"/>
                </a:solidFill>
              </a:rPr>
              <a:t>=0.38 by F-M test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FFFF9E"/>
                </a:solidFill>
              </a:rPr>
              <a:t>P</a:t>
            </a:r>
            <a:r>
              <a:rPr lang="en-US" sz="1100" baseline="-25000" dirty="0" smtClean="0">
                <a:solidFill>
                  <a:srgbClr val="FFFF9E"/>
                </a:solidFill>
              </a:rPr>
              <a:t>SUP</a:t>
            </a:r>
            <a:r>
              <a:rPr lang="en-US" sz="1200" dirty="0" smtClean="0">
                <a:solidFill>
                  <a:srgbClr val="FFFF9E"/>
                </a:solidFill>
              </a:rPr>
              <a:t>= 0.005 </a:t>
            </a:r>
            <a:endParaRPr lang="en-US" sz="1200" dirty="0">
              <a:solidFill>
                <a:srgbClr val="FFFF9E"/>
              </a:solidFill>
            </a:endParaRPr>
          </a:p>
        </p:txBody>
      </p:sp>
      <p:sp>
        <p:nvSpPr>
          <p:cNvPr id="36886" name="Text Box 10"/>
          <p:cNvSpPr txBox="1">
            <a:spLocks noChangeArrowheads="1"/>
          </p:cNvSpPr>
          <p:nvPr/>
        </p:nvSpPr>
        <p:spPr bwMode="auto">
          <a:xfrm>
            <a:off x="3876675" y="642993"/>
            <a:ext cx="502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n-US" sz="1800" dirty="0"/>
              <a:t>HR [95%CI] </a:t>
            </a:r>
            <a:r>
              <a:rPr lang="en-US" sz="1800" dirty="0" smtClean="0"/>
              <a:t>= 1.64 [1.09-2.47]</a:t>
            </a:r>
            <a:endParaRPr lang="en-US" sz="1800" dirty="0"/>
          </a:p>
        </p:txBody>
      </p:sp>
      <p:grpSp>
        <p:nvGrpSpPr>
          <p:cNvPr id="36888" name="Group 376"/>
          <p:cNvGrpSpPr>
            <a:grpSpLocks/>
          </p:cNvGrpSpPr>
          <p:nvPr/>
        </p:nvGrpSpPr>
        <p:grpSpPr bwMode="auto">
          <a:xfrm>
            <a:off x="3128476" y="693559"/>
            <a:ext cx="915374" cy="598110"/>
            <a:chOff x="1751692" y="1005506"/>
            <a:chExt cx="914913" cy="597298"/>
          </a:xfrm>
        </p:grpSpPr>
        <p:sp>
          <p:nvSpPr>
            <p:cNvPr id="37251" name="Line 197"/>
            <p:cNvSpPr>
              <a:spLocks noChangeShapeType="1"/>
            </p:cNvSpPr>
            <p:nvPr/>
          </p:nvSpPr>
          <p:spPr bwMode="auto">
            <a:xfrm>
              <a:off x="1751692" y="1144005"/>
              <a:ext cx="215900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252" name="Rectangle 198"/>
            <p:cNvSpPr>
              <a:spLocks noChangeArrowheads="1"/>
            </p:cNvSpPr>
            <p:nvPr/>
          </p:nvSpPr>
          <p:spPr bwMode="auto">
            <a:xfrm>
              <a:off x="2205172" y="1005506"/>
              <a:ext cx="461433" cy="276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 smtClean="0">
                  <a:solidFill>
                    <a:srgbClr val="FFFFFF"/>
                  </a:solidFill>
                </a:rPr>
                <a:t>PES</a:t>
              </a:r>
              <a:endParaRPr lang="en-US" sz="1800" dirty="0">
                <a:solidFill>
                  <a:srgbClr val="FFFF99"/>
                </a:solidFill>
              </a:endParaRPr>
            </a:p>
          </p:txBody>
        </p:sp>
        <p:sp>
          <p:nvSpPr>
            <p:cNvPr id="37253" name="Line 199"/>
            <p:cNvSpPr>
              <a:spLocks noChangeShapeType="1"/>
            </p:cNvSpPr>
            <p:nvPr/>
          </p:nvSpPr>
          <p:spPr bwMode="auto">
            <a:xfrm>
              <a:off x="1751692" y="1464680"/>
              <a:ext cx="215900" cy="0"/>
            </a:xfrm>
            <a:prstGeom prst="line">
              <a:avLst/>
            </a:prstGeom>
            <a:noFill/>
            <a:ln w="317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4" name="Rectangle 201"/>
            <p:cNvSpPr>
              <a:spLocks noChangeArrowheads="1"/>
            </p:cNvSpPr>
            <p:nvPr/>
          </p:nvSpPr>
          <p:spPr bwMode="auto">
            <a:xfrm>
              <a:off x="2205172" y="1326181"/>
              <a:ext cx="461433" cy="276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 smtClean="0">
                  <a:solidFill>
                    <a:srgbClr val="92D050"/>
                  </a:solidFill>
                </a:rPr>
                <a:t>EES</a:t>
              </a:r>
              <a:endParaRPr lang="en-US" sz="1800" dirty="0">
                <a:solidFill>
                  <a:srgbClr val="92D050"/>
                </a:solidFill>
              </a:endParaRPr>
            </a:p>
          </p:txBody>
        </p:sp>
      </p:grpSp>
      <p:sp>
        <p:nvSpPr>
          <p:cNvPr id="36889" name="Text Box 6"/>
          <p:cNvSpPr txBox="1">
            <a:spLocks noChangeArrowheads="1"/>
          </p:cNvSpPr>
          <p:nvPr/>
        </p:nvSpPr>
        <p:spPr bwMode="auto">
          <a:xfrm>
            <a:off x="6994524" y="2559568"/>
            <a:ext cx="1084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0" dirty="0" smtClean="0"/>
              <a:t>*5.9%</a:t>
            </a:r>
            <a:endParaRPr lang="en-US" sz="2400" b="0" dirty="0"/>
          </a:p>
        </p:txBody>
      </p:sp>
      <p:sp>
        <p:nvSpPr>
          <p:cNvPr id="36890" name="Text Box 7"/>
          <p:cNvSpPr txBox="1">
            <a:spLocks noChangeArrowheads="1"/>
          </p:cNvSpPr>
          <p:nvPr/>
        </p:nvSpPr>
        <p:spPr bwMode="auto">
          <a:xfrm>
            <a:off x="6994524" y="3385291"/>
            <a:ext cx="1084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0" dirty="0" smtClean="0">
                <a:solidFill>
                  <a:srgbClr val="92D050"/>
                </a:solidFill>
              </a:rPr>
              <a:t>*3.2%</a:t>
            </a:r>
            <a:endParaRPr lang="en-US" sz="2400" b="0" dirty="0">
              <a:solidFill>
                <a:srgbClr val="92D050"/>
              </a:solidFill>
            </a:endParaRPr>
          </a:p>
        </p:txBody>
      </p:sp>
      <p:sp>
        <p:nvSpPr>
          <p:cNvPr id="378" name="Text Box 8"/>
          <p:cNvSpPr txBox="1">
            <a:spLocks noChangeArrowheads="1"/>
          </p:cNvSpPr>
          <p:nvPr/>
        </p:nvSpPr>
        <p:spPr bwMode="auto">
          <a:xfrm rot="16200000">
            <a:off x="332841" y="2868604"/>
            <a:ext cx="33448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  <a:cs typeface="+mn-cs"/>
              </a:rPr>
              <a:t>Cumulative Incidence </a:t>
            </a:r>
            <a:r>
              <a:rPr lang="en-US" sz="2000" b="1" dirty="0">
                <a:solidFill>
                  <a:schemeClr val="tx2">
                    <a:lumMod val="90000"/>
                  </a:schemeClr>
                </a:solidFill>
                <a:cs typeface="+mn-cs"/>
              </a:rPr>
              <a:t>(%)</a:t>
            </a:r>
          </a:p>
        </p:txBody>
      </p:sp>
      <p:sp>
        <p:nvSpPr>
          <p:cNvPr id="382" name="TextBox 148"/>
          <p:cNvSpPr txBox="1">
            <a:spLocks noChangeArrowheads="1"/>
          </p:cNvSpPr>
          <p:nvPr/>
        </p:nvSpPr>
        <p:spPr bwMode="auto">
          <a:xfrm>
            <a:off x="261938" y="5828105"/>
            <a:ext cx="8806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200" b="0" dirty="0" smtClean="0"/>
              <a:t>*Events calculated </a:t>
            </a:r>
            <a:r>
              <a:rPr lang="en-US" sz="1200" b="0" dirty="0"/>
              <a:t>with </a:t>
            </a:r>
            <a:r>
              <a:rPr lang="en-US" sz="1200" b="0" dirty="0" smtClean="0"/>
              <a:t>Kaplan-Meier </a:t>
            </a:r>
            <a:r>
              <a:rPr lang="en-US" sz="1200" b="0" dirty="0"/>
              <a:t>methods and compared with the use of the log-rank </a:t>
            </a:r>
            <a:r>
              <a:rPr lang="en-US" sz="1200" b="0" dirty="0" smtClean="0"/>
              <a:t>test. Differs </a:t>
            </a:r>
            <a:r>
              <a:rPr lang="en-US" sz="1200" b="0" dirty="0"/>
              <a:t>slightly from </a:t>
            </a:r>
            <a:r>
              <a:rPr lang="en-US" sz="1200" b="0" dirty="0" smtClean="0"/>
              <a:t>graph </a:t>
            </a:r>
            <a:r>
              <a:rPr lang="en-US" sz="1200" b="0" dirty="0"/>
              <a:t>which were calculated as categorical variables and compared with use of Chi-Square test.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36655" y="-2102"/>
            <a:ext cx="16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Tuxedo India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01" y="3547297"/>
            <a:ext cx="4340228" cy="980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85" y="2783520"/>
            <a:ext cx="4320444" cy="1739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4995" r="10339"/>
          <a:stretch/>
        </p:blipFill>
        <p:spPr>
          <a:xfrm>
            <a:off x="2205324" y="1396231"/>
            <a:ext cx="4958622" cy="3647333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47532"/>
              </p:ext>
            </p:extLst>
          </p:nvPr>
        </p:nvGraphicFramePr>
        <p:xfrm>
          <a:off x="1522855" y="4969021"/>
          <a:ext cx="5913368" cy="93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16"/>
                <a:gridCol w="1183264"/>
                <a:gridCol w="900953"/>
                <a:gridCol w="1250577"/>
                <a:gridCol w="981635"/>
                <a:gridCol w="1035423"/>
              </a:tblGrid>
              <a:tr h="200212">
                <a:tc gridSpan="6"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FF99"/>
                          </a:solidFill>
                        </a:rPr>
                        <a:t>Number at risk</a:t>
                      </a:r>
                      <a:endParaRPr lang="en-US" sz="1400" b="0" dirty="0">
                        <a:solidFill>
                          <a:srgbClr val="FFFF99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304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914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  841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818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789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  713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03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916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  856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846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820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  736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937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3"/>
          <p:cNvSpPr txBox="1">
            <a:spLocks noChangeArrowheads="1"/>
          </p:cNvSpPr>
          <p:nvPr/>
        </p:nvSpPr>
        <p:spPr bwMode="auto">
          <a:xfrm>
            <a:off x="1138238" y="5829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 b="0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93713" y="828675"/>
            <a:ext cx="8158162" cy="5372100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rgbClr val="002A4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600"/>
          </a:p>
        </p:txBody>
      </p:sp>
      <p:graphicFrame>
        <p:nvGraphicFramePr>
          <p:cNvPr id="8" name="Group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809033"/>
              </p:ext>
            </p:extLst>
          </p:nvPr>
        </p:nvGraphicFramePr>
        <p:xfrm>
          <a:off x="493712" y="828681"/>
          <a:ext cx="8158163" cy="4995855"/>
        </p:xfrm>
        <a:graphic>
          <a:graphicData uri="http://schemas.openxmlformats.org/drawingml/2006/table">
            <a:tbl>
              <a:tblPr/>
              <a:tblGrid>
                <a:gridCol w="3846275"/>
                <a:gridCol w="1651379"/>
                <a:gridCol w="1651379"/>
                <a:gridCol w="1009130"/>
              </a:tblGrid>
              <a:tr h="1009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Parameters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n=914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n=916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 Value</a:t>
                      </a:r>
                    </a:p>
                  </a:txBody>
                  <a:tcPr marL="137160" marR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32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FFFF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 of patients/total no. (%)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Death, all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23 (2.5)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 (2.3)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17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Cardiac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 (1.8)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 (1.7)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17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Noncardiac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 (0.8)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 (0.5)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MI, all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29 (3.2)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 (1.2)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0.004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49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Q-Wave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 (0.9)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(0.1)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49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Non-Q-Wave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 (2.4)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 (1.1)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4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All death or MI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47 (5.1)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31 (3.4)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4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Cardiac death or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MI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 (4.4)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 (2.8)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D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75" name="Rectangle 143"/>
          <p:cNvSpPr>
            <a:spLocks noGrp="1" noChangeArrowheads="1"/>
          </p:cNvSpPr>
          <p:nvPr>
            <p:ph type="title"/>
          </p:nvPr>
        </p:nvSpPr>
        <p:spPr>
          <a:xfrm>
            <a:off x="457200" y="36513"/>
            <a:ext cx="8229600" cy="792162"/>
          </a:xfrm>
        </p:spPr>
        <p:txBody>
          <a:bodyPr/>
          <a:lstStyle/>
          <a:p>
            <a:r>
              <a:rPr lang="en-US" altLang="en-US" sz="3200" kern="1200" dirty="0">
                <a:solidFill>
                  <a:srgbClr val="FFFF99"/>
                </a:solidFill>
                <a:latin typeface="Arial" panose="020B0604020202020204" pitchFamily="34" charset="0"/>
                <a:ea typeface="+mn-ea"/>
                <a:cs typeface="+mn-cs"/>
              </a:rPr>
              <a:t>Death and MI at 1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6655" y="-2102"/>
            <a:ext cx="16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Tuxedo India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98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255588" y="632013"/>
            <a:ext cx="8650287" cy="5667188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rgbClr val="002A4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261938" y="23813"/>
            <a:ext cx="86487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solidFill>
                  <a:srgbClr val="FFFF99"/>
                </a:solidFill>
                <a:latin typeface="Arial" panose="020B0604020202020204" pitchFamily="34" charset="0"/>
              </a:rPr>
              <a:t>Stent Thrombosis </a:t>
            </a:r>
            <a:r>
              <a:rPr lang="en-US" sz="3200" b="1" dirty="0">
                <a:solidFill>
                  <a:srgbClr val="FFFF99"/>
                </a:solidFill>
                <a:latin typeface="Arial" panose="020B0604020202020204" pitchFamily="34" charset="0"/>
              </a:rPr>
              <a:t>Rate at 1 Year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695659" y="4866426"/>
            <a:ext cx="20748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2">
                    <a:lumMod val="90000"/>
                  </a:schemeClr>
                </a:solidFill>
                <a:cs typeface="+mn-cs"/>
              </a:rPr>
              <a:t>Months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76675" y="683334"/>
            <a:ext cx="4343400" cy="736839"/>
            <a:chOff x="3876675" y="642993"/>
            <a:chExt cx="4343400" cy="736839"/>
          </a:xfrm>
        </p:grpSpPr>
        <p:sp>
          <p:nvSpPr>
            <p:cNvPr id="36885" name="Text Box 4"/>
            <p:cNvSpPr txBox="1">
              <a:spLocks noChangeArrowheads="1"/>
            </p:cNvSpPr>
            <p:nvPr/>
          </p:nvSpPr>
          <p:spPr bwMode="auto">
            <a:xfrm>
              <a:off x="4519947" y="979722"/>
              <a:ext cx="32050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en-US" sz="2000" dirty="0" smtClean="0">
                  <a:solidFill>
                    <a:srgbClr val="FFFF9E"/>
                  </a:solidFill>
                </a:rPr>
                <a:t>P&lt;0.001 by log-rank test</a:t>
              </a:r>
              <a:endParaRPr lang="en-US" sz="2000" dirty="0">
                <a:solidFill>
                  <a:srgbClr val="FFFF9E"/>
                </a:solidFill>
              </a:endParaRPr>
            </a:p>
          </p:txBody>
        </p:sp>
        <p:sp>
          <p:nvSpPr>
            <p:cNvPr id="36886" name="Text Box 10"/>
            <p:cNvSpPr txBox="1">
              <a:spLocks noChangeArrowheads="1"/>
            </p:cNvSpPr>
            <p:nvPr/>
          </p:nvSpPr>
          <p:spPr bwMode="auto">
            <a:xfrm>
              <a:off x="3876675" y="642993"/>
              <a:ext cx="4343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en-US" sz="2000" dirty="0"/>
                <a:t>HR [95%CI] </a:t>
              </a:r>
              <a:r>
                <a:rPr lang="en-US" sz="2000" dirty="0" smtClean="0"/>
                <a:t>= 5.08 [1.74-14.87]</a:t>
              </a:r>
              <a:endParaRPr lang="en-US" sz="2000" dirty="0"/>
            </a:p>
          </p:txBody>
        </p:sp>
      </p:grpSp>
      <p:grpSp>
        <p:nvGrpSpPr>
          <p:cNvPr id="36888" name="Group 376"/>
          <p:cNvGrpSpPr>
            <a:grpSpLocks/>
          </p:cNvGrpSpPr>
          <p:nvPr/>
        </p:nvGrpSpPr>
        <p:grpSpPr bwMode="auto">
          <a:xfrm>
            <a:off x="2752814" y="706532"/>
            <a:ext cx="915374" cy="598110"/>
            <a:chOff x="1751692" y="1005506"/>
            <a:chExt cx="914913" cy="597298"/>
          </a:xfrm>
        </p:grpSpPr>
        <p:sp>
          <p:nvSpPr>
            <p:cNvPr id="37251" name="Line 197"/>
            <p:cNvSpPr>
              <a:spLocks noChangeShapeType="1"/>
            </p:cNvSpPr>
            <p:nvPr/>
          </p:nvSpPr>
          <p:spPr bwMode="auto">
            <a:xfrm>
              <a:off x="1751692" y="1144005"/>
              <a:ext cx="215900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252" name="Rectangle 198"/>
            <p:cNvSpPr>
              <a:spLocks noChangeArrowheads="1"/>
            </p:cNvSpPr>
            <p:nvPr/>
          </p:nvSpPr>
          <p:spPr bwMode="auto">
            <a:xfrm>
              <a:off x="2205172" y="1005506"/>
              <a:ext cx="461433" cy="276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 smtClean="0">
                  <a:solidFill>
                    <a:srgbClr val="FFFFFF"/>
                  </a:solidFill>
                </a:rPr>
                <a:t>PES</a:t>
              </a:r>
              <a:endParaRPr lang="en-US" sz="1800" dirty="0">
                <a:solidFill>
                  <a:srgbClr val="FFFF99"/>
                </a:solidFill>
              </a:endParaRPr>
            </a:p>
          </p:txBody>
        </p:sp>
        <p:sp>
          <p:nvSpPr>
            <p:cNvPr id="37253" name="Line 199"/>
            <p:cNvSpPr>
              <a:spLocks noChangeShapeType="1"/>
            </p:cNvSpPr>
            <p:nvPr/>
          </p:nvSpPr>
          <p:spPr bwMode="auto">
            <a:xfrm>
              <a:off x="1751692" y="1464680"/>
              <a:ext cx="215900" cy="0"/>
            </a:xfrm>
            <a:prstGeom prst="line">
              <a:avLst/>
            </a:prstGeom>
            <a:noFill/>
            <a:ln w="317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4" name="Rectangle 201"/>
            <p:cNvSpPr>
              <a:spLocks noChangeArrowheads="1"/>
            </p:cNvSpPr>
            <p:nvPr/>
          </p:nvSpPr>
          <p:spPr bwMode="auto">
            <a:xfrm>
              <a:off x="2205172" y="1326181"/>
              <a:ext cx="461433" cy="276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FFFF"/>
                </a:buClr>
                <a:buSzPct val="90000"/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 smtClean="0">
                  <a:solidFill>
                    <a:srgbClr val="92D050"/>
                  </a:solidFill>
                </a:rPr>
                <a:t>EES</a:t>
              </a:r>
              <a:endParaRPr lang="en-US" sz="1800" dirty="0">
                <a:solidFill>
                  <a:srgbClr val="92D050"/>
                </a:solidFill>
              </a:endParaRPr>
            </a:p>
          </p:txBody>
        </p:sp>
      </p:grpSp>
      <p:sp>
        <p:nvSpPr>
          <p:cNvPr id="378" name="Text Box 8"/>
          <p:cNvSpPr txBox="1">
            <a:spLocks noChangeArrowheads="1"/>
          </p:cNvSpPr>
          <p:nvPr/>
        </p:nvSpPr>
        <p:spPr bwMode="auto">
          <a:xfrm rot="16200000">
            <a:off x="-40343" y="2896548"/>
            <a:ext cx="33448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  <a:cs typeface="+mn-cs"/>
              </a:rPr>
              <a:t>Cumulative Incidence </a:t>
            </a:r>
            <a:r>
              <a:rPr lang="en-US" sz="2000" b="1" dirty="0">
                <a:solidFill>
                  <a:schemeClr val="tx2">
                    <a:lumMod val="90000"/>
                  </a:schemeClr>
                </a:solidFill>
                <a:cs typeface="+mn-cs"/>
              </a:rPr>
              <a:t>(%)</a:t>
            </a:r>
          </a:p>
        </p:txBody>
      </p:sp>
      <p:sp>
        <p:nvSpPr>
          <p:cNvPr id="382" name="TextBox 148"/>
          <p:cNvSpPr txBox="1">
            <a:spLocks noChangeArrowheads="1"/>
          </p:cNvSpPr>
          <p:nvPr/>
        </p:nvSpPr>
        <p:spPr bwMode="auto">
          <a:xfrm>
            <a:off x="261938" y="5840587"/>
            <a:ext cx="8806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200" b="0" dirty="0" smtClean="0"/>
              <a:t>*Events calculated </a:t>
            </a:r>
            <a:r>
              <a:rPr lang="en-US" sz="1200" b="0" dirty="0"/>
              <a:t>with </a:t>
            </a:r>
            <a:r>
              <a:rPr lang="en-US" sz="1200" b="0" dirty="0" smtClean="0"/>
              <a:t>Kaplan-Meier </a:t>
            </a:r>
            <a:r>
              <a:rPr lang="en-US" sz="1200" b="0" dirty="0"/>
              <a:t>methods and compared with the use of the log-rank </a:t>
            </a:r>
            <a:r>
              <a:rPr lang="en-US" sz="1200" b="0" dirty="0" smtClean="0"/>
              <a:t>test. Differs </a:t>
            </a:r>
            <a:r>
              <a:rPr lang="en-US" sz="1200" b="0" dirty="0"/>
              <a:t>slightly from </a:t>
            </a:r>
            <a:r>
              <a:rPr lang="en-US" sz="1200" b="0" dirty="0" smtClean="0"/>
              <a:t>graph </a:t>
            </a:r>
            <a:r>
              <a:rPr lang="en-US" sz="1200" b="0" dirty="0"/>
              <a:t>which were calculated as categorical variables and compared with use of Chi-Square test.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536655" y="-2102"/>
            <a:ext cx="16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Tuxedo India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t="4378"/>
          <a:stretch/>
        </p:blipFill>
        <p:spPr>
          <a:xfrm>
            <a:off x="1842248" y="1361657"/>
            <a:ext cx="5882767" cy="3634439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688481"/>
              </p:ext>
            </p:extLst>
          </p:nvPr>
        </p:nvGraphicFramePr>
        <p:xfrm>
          <a:off x="1065656" y="4969021"/>
          <a:ext cx="6303331" cy="93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591"/>
                <a:gridCol w="930079"/>
                <a:gridCol w="1258609"/>
                <a:gridCol w="1244930"/>
                <a:gridCol w="930277"/>
                <a:gridCol w="1162845"/>
              </a:tblGrid>
              <a:tr h="200212">
                <a:tc gridSpan="6"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FF99"/>
                          </a:solidFill>
                        </a:rPr>
                        <a:t>Number at risk</a:t>
                      </a:r>
                      <a:endParaRPr lang="en-US" sz="1400" b="0" dirty="0">
                        <a:solidFill>
                          <a:srgbClr val="FFFF99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304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914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  845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827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801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    726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03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916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  858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848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825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    738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94" marB="4569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47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3"/>
          <p:cNvSpPr txBox="1">
            <a:spLocks noChangeArrowheads="1"/>
          </p:cNvSpPr>
          <p:nvPr/>
        </p:nvSpPr>
        <p:spPr bwMode="auto">
          <a:xfrm>
            <a:off x="73025" y="777874"/>
            <a:ext cx="8996363" cy="5313643"/>
          </a:xfrm>
          <a:prstGeom prst="rect">
            <a:avLst/>
          </a:prstGeom>
          <a:solidFill>
            <a:srgbClr val="001B32">
              <a:alpha val="87057"/>
            </a:srgbClr>
          </a:solidFill>
          <a:ln w="9525">
            <a:solidFill>
              <a:srgbClr val="002A4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9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6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325" y="777875"/>
            <a:ext cx="9129713" cy="5449305"/>
          </a:xfrm>
        </p:spPr>
        <p:txBody>
          <a:bodyPr/>
          <a:lstStyle/>
          <a:p>
            <a:pPr marL="174625" indent="0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800" dirty="0" smtClean="0">
                <a:ea typeface="+mj-ea"/>
                <a:cs typeface="+mj-cs"/>
              </a:rPr>
              <a:t>In this largest DES vs DES trial in diabetics comparing PES vs EES                             </a:t>
            </a:r>
          </a:p>
          <a:p>
            <a:pPr marL="174625" inden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dirty="0" smtClean="0">
                <a:solidFill>
                  <a:srgbClr val="FFC000"/>
                </a:solidFill>
                <a:ea typeface="+mj-ea"/>
                <a:cs typeface="+mj-cs"/>
              </a:rPr>
              <a:t>                                 Primary End Point</a:t>
            </a:r>
          </a:p>
          <a:p>
            <a:pPr marL="631825" indent="-4572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en-US" sz="2000" b="0" dirty="0" smtClean="0">
                <a:ea typeface="+mj-ea"/>
                <a:cs typeface="+mj-cs"/>
              </a:rPr>
              <a:t>PES (</a:t>
            </a:r>
            <a:r>
              <a:rPr lang="en-US" sz="2000" b="0" dirty="0" err="1" smtClean="0">
                <a:ea typeface="+mj-ea"/>
                <a:cs typeface="+mj-cs"/>
              </a:rPr>
              <a:t>Taxus</a:t>
            </a:r>
            <a:r>
              <a:rPr lang="en-US" sz="2000" b="0" dirty="0" smtClean="0">
                <a:ea typeface="+mj-ea"/>
                <a:cs typeface="+mj-cs"/>
              </a:rPr>
              <a:t> </a:t>
            </a:r>
            <a:r>
              <a:rPr lang="en-US" sz="2000" b="0" dirty="0" smtClean="0">
                <a:ea typeface="+mj-ea"/>
                <a:cs typeface="+mj-cs"/>
              </a:rPr>
              <a:t>) </a:t>
            </a:r>
            <a:r>
              <a:rPr lang="en-US" sz="2000" b="0" dirty="0" smtClean="0">
                <a:ea typeface="+mj-ea"/>
                <a:cs typeface="+mj-cs"/>
              </a:rPr>
              <a:t>did not meet the non inferiority criteria when compare to EES (</a:t>
            </a:r>
            <a:r>
              <a:rPr lang="en-US" sz="2000" b="0" dirty="0" err="1" smtClean="0">
                <a:ea typeface="+mj-ea"/>
                <a:cs typeface="+mj-cs"/>
              </a:rPr>
              <a:t>Xience</a:t>
            </a:r>
            <a:r>
              <a:rPr lang="en-US" sz="2000" b="0" dirty="0" smtClean="0">
                <a:ea typeface="+mj-ea"/>
                <a:cs typeface="+mj-cs"/>
              </a:rPr>
              <a:t>). </a:t>
            </a:r>
            <a:endParaRPr lang="en-US" sz="2000" b="0" dirty="0" smtClean="0">
              <a:ea typeface="+mj-ea"/>
              <a:cs typeface="+mj-cs"/>
            </a:endParaRPr>
          </a:p>
          <a:p>
            <a:pPr marL="631825" indent="-4572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en-US" sz="2000" b="0" dirty="0" smtClean="0">
                <a:ea typeface="+mj-ea"/>
                <a:cs typeface="+mj-cs"/>
              </a:rPr>
              <a:t>EES (</a:t>
            </a:r>
            <a:r>
              <a:rPr lang="en-US" sz="2000" b="0" dirty="0" err="1" smtClean="0">
                <a:ea typeface="+mj-ea"/>
                <a:cs typeface="+mj-cs"/>
              </a:rPr>
              <a:t>Xience</a:t>
            </a:r>
            <a:r>
              <a:rPr lang="en-US" sz="2000" b="0" dirty="0" smtClean="0">
                <a:ea typeface="+mj-ea"/>
                <a:cs typeface="+mj-cs"/>
              </a:rPr>
              <a:t>) on superiority analysis proved superior.</a:t>
            </a:r>
          </a:p>
          <a:p>
            <a:pPr marL="631825" indent="-4572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en-US" sz="2000" b="0" dirty="0" smtClean="0">
                <a:ea typeface="+mj-ea"/>
                <a:cs typeface="+mj-cs"/>
              </a:rPr>
              <a:t>This superiority was maintained in insulin requiring patients also</a:t>
            </a:r>
          </a:p>
          <a:p>
            <a:pPr marL="174625" inden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dirty="0" smtClean="0">
                <a:solidFill>
                  <a:srgbClr val="FFC000"/>
                </a:solidFill>
                <a:ea typeface="+mj-ea"/>
                <a:cs typeface="+mj-cs"/>
              </a:rPr>
              <a:t>                          </a:t>
            </a:r>
          </a:p>
          <a:p>
            <a:pPr marL="174625" indent="0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Stent thrombosis and myocardial rates were significantly higher with PES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5"/>
            <a:ext cx="8229600" cy="7921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99"/>
                </a:solidFill>
              </a:rPr>
              <a:t>Tuxedo India 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6655" y="-2102"/>
            <a:ext cx="16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Tuxedo India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93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ne_SPIRIT IV">
  <a:themeElements>
    <a:clrScheme name="Default Design 15">
      <a:dk1>
        <a:srgbClr val="000000"/>
      </a:dk1>
      <a:lt1>
        <a:srgbClr val="FFFFFF"/>
      </a:lt1>
      <a:dk2>
        <a:srgbClr val="000066"/>
      </a:dk2>
      <a:lt2>
        <a:srgbClr val="FFFFCC"/>
      </a:lt2>
      <a:accent1>
        <a:srgbClr val="699AB1"/>
      </a:accent1>
      <a:accent2>
        <a:srgbClr val="54C14C"/>
      </a:accent2>
      <a:accent3>
        <a:srgbClr val="AAAAB8"/>
      </a:accent3>
      <a:accent4>
        <a:srgbClr val="DADADA"/>
      </a:accent4>
      <a:accent5>
        <a:srgbClr val="B9CAD5"/>
      </a:accent5>
      <a:accent6>
        <a:srgbClr val="4BAF44"/>
      </a:accent6>
      <a:hlink>
        <a:srgbClr val="C1B74C"/>
      </a:hlink>
      <a:folHlink>
        <a:srgbClr val="C14C4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4C8DC1"/>
        </a:accent1>
        <a:accent2>
          <a:srgbClr val="54C14C"/>
        </a:accent2>
        <a:accent3>
          <a:srgbClr val="FFFFFF"/>
        </a:accent3>
        <a:accent4>
          <a:srgbClr val="000000"/>
        </a:accent4>
        <a:accent5>
          <a:srgbClr val="B2C5DD"/>
        </a:accent5>
        <a:accent6>
          <a:srgbClr val="4BAF44"/>
        </a:accent6>
        <a:hlink>
          <a:srgbClr val="C1B74C"/>
        </a:hlink>
        <a:folHlink>
          <a:srgbClr val="C14C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699AB1"/>
        </a:accent1>
        <a:accent2>
          <a:srgbClr val="54C14C"/>
        </a:accent2>
        <a:accent3>
          <a:srgbClr val="FFFFFF"/>
        </a:accent3>
        <a:accent4>
          <a:srgbClr val="000000"/>
        </a:accent4>
        <a:accent5>
          <a:srgbClr val="B9CAD5"/>
        </a:accent5>
        <a:accent6>
          <a:srgbClr val="4BAF44"/>
        </a:accent6>
        <a:hlink>
          <a:srgbClr val="C1B74C"/>
        </a:hlink>
        <a:folHlink>
          <a:srgbClr val="C14C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66"/>
        </a:dk2>
        <a:lt2>
          <a:srgbClr val="FFFFCC"/>
        </a:lt2>
        <a:accent1>
          <a:srgbClr val="699AB1"/>
        </a:accent1>
        <a:accent2>
          <a:srgbClr val="54C14C"/>
        </a:accent2>
        <a:accent3>
          <a:srgbClr val="AAAAB8"/>
        </a:accent3>
        <a:accent4>
          <a:srgbClr val="DADADA"/>
        </a:accent4>
        <a:accent5>
          <a:srgbClr val="B9CAD5"/>
        </a:accent5>
        <a:accent6>
          <a:srgbClr val="4BAF44"/>
        </a:accent6>
        <a:hlink>
          <a:srgbClr val="C1B74C"/>
        </a:hlink>
        <a:folHlink>
          <a:srgbClr val="C14C4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5">
      <a:dk1>
        <a:srgbClr val="000000"/>
      </a:dk1>
      <a:lt1>
        <a:srgbClr val="FFFFFF"/>
      </a:lt1>
      <a:dk2>
        <a:srgbClr val="000066"/>
      </a:dk2>
      <a:lt2>
        <a:srgbClr val="FFFFCC"/>
      </a:lt2>
      <a:accent1>
        <a:srgbClr val="699AB1"/>
      </a:accent1>
      <a:accent2>
        <a:srgbClr val="54C14C"/>
      </a:accent2>
      <a:accent3>
        <a:srgbClr val="AAAAB8"/>
      </a:accent3>
      <a:accent4>
        <a:srgbClr val="DADADA"/>
      </a:accent4>
      <a:accent5>
        <a:srgbClr val="B9CAD5"/>
      </a:accent5>
      <a:accent6>
        <a:srgbClr val="4BAF44"/>
      </a:accent6>
      <a:hlink>
        <a:srgbClr val="C1B74C"/>
      </a:hlink>
      <a:folHlink>
        <a:srgbClr val="C14C4C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4C8DC1"/>
        </a:accent1>
        <a:accent2>
          <a:srgbClr val="54C14C"/>
        </a:accent2>
        <a:accent3>
          <a:srgbClr val="FFFFFF"/>
        </a:accent3>
        <a:accent4>
          <a:srgbClr val="000000"/>
        </a:accent4>
        <a:accent5>
          <a:srgbClr val="B2C5DD"/>
        </a:accent5>
        <a:accent6>
          <a:srgbClr val="4BAF44"/>
        </a:accent6>
        <a:hlink>
          <a:srgbClr val="C1B74C"/>
        </a:hlink>
        <a:folHlink>
          <a:srgbClr val="C14C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699AB1"/>
        </a:accent1>
        <a:accent2>
          <a:srgbClr val="54C14C"/>
        </a:accent2>
        <a:accent3>
          <a:srgbClr val="FFFFFF"/>
        </a:accent3>
        <a:accent4>
          <a:srgbClr val="000000"/>
        </a:accent4>
        <a:accent5>
          <a:srgbClr val="B9CAD5"/>
        </a:accent5>
        <a:accent6>
          <a:srgbClr val="4BAF44"/>
        </a:accent6>
        <a:hlink>
          <a:srgbClr val="C1B74C"/>
        </a:hlink>
        <a:folHlink>
          <a:srgbClr val="C14C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66"/>
        </a:dk2>
        <a:lt2>
          <a:srgbClr val="FFFFCC"/>
        </a:lt2>
        <a:accent1>
          <a:srgbClr val="699AB1"/>
        </a:accent1>
        <a:accent2>
          <a:srgbClr val="54C14C"/>
        </a:accent2>
        <a:accent3>
          <a:srgbClr val="AAAAB8"/>
        </a:accent3>
        <a:accent4>
          <a:srgbClr val="DADADA"/>
        </a:accent4>
        <a:accent5>
          <a:srgbClr val="B9CAD5"/>
        </a:accent5>
        <a:accent6>
          <a:srgbClr val="4BAF44"/>
        </a:accent6>
        <a:hlink>
          <a:srgbClr val="C1B74C"/>
        </a:hlink>
        <a:folHlink>
          <a:srgbClr val="C14C4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Stone_SPIRIT IV</Template>
  <TotalTime>6241</TotalTime>
  <Words>694</Words>
  <Application>Microsoft Office PowerPoint</Application>
  <PresentationFormat>On-screen Show (4:3)</PresentationFormat>
  <Paragraphs>147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Wingdings</vt:lpstr>
      <vt:lpstr>Wingdings 2</vt:lpstr>
      <vt:lpstr>ヒラギノ角ゴ Pro W3</vt:lpstr>
      <vt:lpstr>Stone_SPIRIT IV</vt:lpstr>
      <vt:lpstr>1_Default Design</vt:lpstr>
      <vt:lpstr>CRF_2006_background</vt:lpstr>
      <vt:lpstr>Office Theme</vt:lpstr>
      <vt:lpstr> </vt:lpstr>
      <vt:lpstr>Disclosures</vt:lpstr>
      <vt:lpstr>PCI in Patients With Diabetes  Why are They at Increased Risk ?</vt:lpstr>
      <vt:lpstr>TUXEDO- India Background</vt:lpstr>
      <vt:lpstr>Tuxedo India Patient Flow (46 Centres) </vt:lpstr>
      <vt:lpstr>PowerPoint Presentation</vt:lpstr>
      <vt:lpstr>Death and MI at 1 Year</vt:lpstr>
      <vt:lpstr>PowerPoint Presentation</vt:lpstr>
      <vt:lpstr>Tuxedo India Conclusions</vt:lpstr>
      <vt:lpstr>Clinical Implications</vt:lpstr>
    </vt:vector>
  </TitlesOfParts>
  <Company>crf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Juan Iturriza</dc:creator>
  <cp:lastModifiedBy>Dr.kaul</cp:lastModifiedBy>
  <cp:revision>1120</cp:revision>
  <cp:lastPrinted>2015-09-29T05:38:22Z</cp:lastPrinted>
  <dcterms:created xsi:type="dcterms:W3CDTF">2014-07-10T13:46:53Z</dcterms:created>
  <dcterms:modified xsi:type="dcterms:W3CDTF">2015-10-05T18:04:00Z</dcterms:modified>
</cp:coreProperties>
</file>