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895" r:id="rId2"/>
    <p:sldId id="897" r:id="rId3"/>
    <p:sldId id="929" r:id="rId4"/>
    <p:sldId id="912" r:id="rId5"/>
    <p:sldId id="904" r:id="rId6"/>
    <p:sldId id="906" r:id="rId7"/>
    <p:sldId id="919" r:id="rId8"/>
    <p:sldId id="914" r:id="rId9"/>
    <p:sldId id="920" r:id="rId10"/>
    <p:sldId id="907" r:id="rId11"/>
    <p:sldId id="923" r:id="rId12"/>
    <p:sldId id="903" r:id="rId13"/>
    <p:sldId id="930" r:id="rId14"/>
    <p:sldId id="899" r:id="rId15"/>
    <p:sldId id="921" r:id="rId16"/>
    <p:sldId id="925" r:id="rId17"/>
    <p:sldId id="905" r:id="rId18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6752"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3509"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0261"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7022"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3777" algn="l" defTabSz="456752" rtl="0" eaLnBrk="1" latinLnBrk="0" hangingPunct="1">
      <a:defRPr sz="40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0532" algn="l" defTabSz="456752" rtl="0" eaLnBrk="1" latinLnBrk="0" hangingPunct="1">
      <a:defRPr sz="40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197292" algn="l" defTabSz="456752" rtl="0" eaLnBrk="1" latinLnBrk="0" hangingPunct="1">
      <a:defRPr sz="40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4046" algn="l" defTabSz="456752" rtl="0" eaLnBrk="1" latinLnBrk="0" hangingPunct="1">
      <a:defRPr sz="40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12">
          <p15:clr>
            <a:srgbClr val="A4A3A4"/>
          </p15:clr>
        </p15:guide>
        <p15:guide id="2" pos="59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anuele Rezoagli" initials="" lastIdx="1" clrIdx="0"/>
  <p:cmAuthor id="1" name="Donald Bloch" initials="" lastIdx="4" clrIdx="1"/>
  <p:cmAuthor id="2" name="Lorenzo Berra" initials="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ABE4FF"/>
    <a:srgbClr val="7D0287"/>
    <a:srgbClr val="03FFDE"/>
    <a:srgbClr val="011FF2"/>
    <a:srgbClr val="3A84F2"/>
    <a:srgbClr val="021AD0"/>
    <a:srgbClr val="C0FCF9"/>
    <a:srgbClr val="858DFF"/>
    <a:srgbClr val="3B5B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604" autoAdjust="0"/>
  </p:normalViewPr>
  <p:slideViewPr>
    <p:cSldViewPr>
      <p:cViewPr varScale="1">
        <p:scale>
          <a:sx n="53" d="100"/>
          <a:sy n="53" d="100"/>
        </p:scale>
        <p:origin x="-112" y="-416"/>
      </p:cViewPr>
      <p:guideLst>
        <p:guide orient="horz" pos="912"/>
        <p:guide pos="592"/>
      </p:guideLst>
    </p:cSldViewPr>
  </p:slideViewPr>
  <p:outlineViewPr>
    <p:cViewPr>
      <p:scale>
        <a:sx n="33" d="100"/>
        <a:sy n="33" d="100"/>
      </p:scale>
      <p:origin x="0" y="213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commentAuthors" Target="commentAuthors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8D443A8-394A-A445-B60C-60C536C90BE3}" type="datetimeFigureOut">
              <a:rPr lang="en-US"/>
              <a:pPr>
                <a:defRPr/>
              </a:pPr>
              <a:t>11/10/15</a:t>
            </a:fld>
            <a:endParaRPr lang="en-US"/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DDBE1B4-A5D0-A246-AB2E-39B68F38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20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ヒラギノ角ゴ ProN W3" charset="0"/>
                <a:cs typeface="ヒラギノ角ゴ ProN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768DC0F-F71C-1242-BC26-0A3033ECFD5A}" type="datetimeFigureOut">
              <a:rPr lang="en-US"/>
              <a:pPr>
                <a:defRPr/>
              </a:pPr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ヒラギノ角ゴ ProN W3" charset="0"/>
                <a:cs typeface="ヒラギノ角ゴ ProN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07376CC-2171-9144-91B7-73F845609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283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6752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6752" algn="l" defTabSz="456752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3509" algn="l" defTabSz="456752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0261" algn="l" defTabSz="456752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7022" algn="l" defTabSz="456752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3777" algn="l" defTabSz="4567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740532" algn="l" defTabSz="4567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97292" algn="l" defTabSz="4567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654046" algn="l" defTabSz="4567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Calibri" charset="0"/>
                <a:ea typeface="MS PGothic" charset="0"/>
              </a:rPr>
              <a:t>NO consumption explain </a:t>
            </a:r>
            <a:r>
              <a:rPr lang="en-US" dirty="0" err="1" smtClean="0">
                <a:latin typeface="Calibri" charset="0"/>
                <a:ea typeface="MS PGothic" charset="0"/>
              </a:rPr>
              <a:t>deoxygenation</a:t>
            </a:r>
            <a:r>
              <a:rPr lang="en-US" dirty="0" smtClean="0">
                <a:latin typeface="Calibri" charset="0"/>
                <a:ea typeface="MS PGothic" charset="0"/>
              </a:rPr>
              <a:t> reaction</a:t>
            </a:r>
            <a:endParaRPr lang="en-US" dirty="0">
              <a:latin typeface="Calibri" charset="0"/>
              <a:ea typeface="MS PGothic" charset="0"/>
            </a:endParaRP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40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40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40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40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fld id="{7B3A0503-A35C-7343-82E6-545014CB899B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6392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07376CC-2171-9144-91B7-73F84560993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6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6" y="3030540"/>
            <a:ext cx="11055350" cy="20907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702"/>
            <a:ext cx="9102726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6752" indent="0" algn="ctr">
              <a:buNone/>
              <a:defRPr/>
            </a:lvl2pPr>
            <a:lvl3pPr marL="913509" indent="0" algn="ctr">
              <a:buNone/>
              <a:defRPr/>
            </a:lvl3pPr>
            <a:lvl4pPr marL="1370261" indent="0" algn="ctr">
              <a:buNone/>
              <a:defRPr/>
            </a:lvl4pPr>
            <a:lvl5pPr marL="1827022" indent="0" algn="ctr">
              <a:buNone/>
              <a:defRPr/>
            </a:lvl5pPr>
            <a:lvl6pPr marL="2283777" indent="0" algn="ctr">
              <a:buNone/>
              <a:defRPr/>
            </a:lvl6pPr>
            <a:lvl7pPr marL="2740532" indent="0" algn="ctr">
              <a:buNone/>
              <a:defRPr/>
            </a:lvl7pPr>
            <a:lvl8pPr marL="3197292" indent="0" algn="ctr">
              <a:buNone/>
              <a:defRPr/>
            </a:lvl8pPr>
            <a:lvl9pPr marL="365404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74829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91935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599" y="1638301"/>
            <a:ext cx="2616201" cy="452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26" y="1638301"/>
            <a:ext cx="7696201" cy="452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91950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53904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2"/>
            <a:ext cx="11053761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49"/>
            <a:ext cx="11053761" cy="213360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752" indent="0">
              <a:buNone/>
              <a:defRPr sz="1800"/>
            </a:lvl2pPr>
            <a:lvl3pPr marL="913509" indent="0">
              <a:buNone/>
              <a:defRPr sz="1600"/>
            </a:lvl3pPr>
            <a:lvl4pPr marL="1370261" indent="0">
              <a:buNone/>
              <a:defRPr sz="1400"/>
            </a:lvl4pPr>
            <a:lvl5pPr marL="1827022" indent="0">
              <a:buNone/>
              <a:defRPr sz="1400"/>
            </a:lvl5pPr>
            <a:lvl6pPr marL="2283777" indent="0">
              <a:buNone/>
              <a:defRPr sz="1400"/>
            </a:lvl6pPr>
            <a:lvl7pPr marL="2740532" indent="0">
              <a:buNone/>
              <a:defRPr sz="1400"/>
            </a:lvl7pPr>
            <a:lvl8pPr marL="3197292" indent="0">
              <a:buNone/>
              <a:defRPr sz="1400"/>
            </a:lvl8pPr>
            <a:lvl9pPr marL="365404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4684872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2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591893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6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6" y="2182814"/>
            <a:ext cx="5745163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752" indent="0">
              <a:buNone/>
              <a:defRPr sz="2000" b="1"/>
            </a:lvl2pPr>
            <a:lvl3pPr marL="913509" indent="0">
              <a:buNone/>
              <a:defRPr sz="1800" b="1"/>
            </a:lvl3pPr>
            <a:lvl4pPr marL="1370261" indent="0">
              <a:buNone/>
              <a:defRPr sz="1600" b="1"/>
            </a:lvl4pPr>
            <a:lvl5pPr marL="1827022" indent="0">
              <a:buNone/>
              <a:defRPr sz="1600" b="1"/>
            </a:lvl5pPr>
            <a:lvl6pPr marL="2283777" indent="0">
              <a:buNone/>
              <a:defRPr sz="1600" b="1"/>
            </a:lvl6pPr>
            <a:lvl7pPr marL="2740532" indent="0">
              <a:buNone/>
              <a:defRPr sz="1600" b="1"/>
            </a:lvl7pPr>
            <a:lvl8pPr marL="3197292" indent="0">
              <a:buNone/>
              <a:defRPr sz="1600" b="1"/>
            </a:lvl8pPr>
            <a:lvl9pPr marL="365404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6" y="3092451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90" y="2182814"/>
            <a:ext cx="5748336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752" indent="0">
              <a:buNone/>
              <a:defRPr sz="2000" b="1"/>
            </a:lvl2pPr>
            <a:lvl3pPr marL="913509" indent="0">
              <a:buNone/>
              <a:defRPr sz="1800" b="1"/>
            </a:lvl3pPr>
            <a:lvl4pPr marL="1370261" indent="0">
              <a:buNone/>
              <a:defRPr sz="1600" b="1"/>
            </a:lvl4pPr>
            <a:lvl5pPr marL="1827022" indent="0">
              <a:buNone/>
              <a:defRPr sz="1600" b="1"/>
            </a:lvl5pPr>
            <a:lvl6pPr marL="2283777" indent="0">
              <a:buNone/>
              <a:defRPr sz="1600" b="1"/>
            </a:lvl6pPr>
            <a:lvl7pPr marL="2740532" indent="0">
              <a:buNone/>
              <a:defRPr sz="1600" b="1"/>
            </a:lvl7pPr>
            <a:lvl8pPr marL="3197292" indent="0">
              <a:buNone/>
              <a:defRPr sz="1600" b="1"/>
            </a:lvl8pPr>
            <a:lvl9pPr marL="365404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90" y="3092451"/>
            <a:ext cx="5748336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53271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27958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7781139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902" y="388966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9"/>
            <a:ext cx="7269163" cy="832326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902" y="2041526"/>
            <a:ext cx="4278313" cy="6670674"/>
          </a:xfrm>
        </p:spPr>
        <p:txBody>
          <a:bodyPr/>
          <a:lstStyle>
            <a:lvl1pPr marL="0" indent="0">
              <a:buNone/>
              <a:defRPr sz="1400"/>
            </a:lvl1pPr>
            <a:lvl2pPr marL="456752" indent="0">
              <a:buNone/>
              <a:defRPr sz="1100"/>
            </a:lvl2pPr>
            <a:lvl3pPr marL="913509" indent="0">
              <a:buNone/>
              <a:defRPr sz="1000"/>
            </a:lvl3pPr>
            <a:lvl4pPr marL="1370261" indent="0">
              <a:buNone/>
              <a:defRPr sz="900"/>
            </a:lvl4pPr>
            <a:lvl5pPr marL="1827022" indent="0">
              <a:buNone/>
              <a:defRPr sz="900"/>
            </a:lvl5pPr>
            <a:lvl6pPr marL="2283777" indent="0">
              <a:buNone/>
              <a:defRPr sz="900"/>
            </a:lvl6pPr>
            <a:lvl7pPr marL="2740532" indent="0">
              <a:buNone/>
              <a:defRPr sz="900"/>
            </a:lvl7pPr>
            <a:lvl8pPr marL="3197292" indent="0">
              <a:buNone/>
              <a:defRPr sz="900"/>
            </a:lvl8pPr>
            <a:lvl9pPr marL="365404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10898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52" y="6827839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52" y="871538"/>
            <a:ext cx="7802563" cy="5851526"/>
          </a:xfrm>
        </p:spPr>
        <p:txBody>
          <a:bodyPr/>
          <a:lstStyle>
            <a:lvl1pPr marL="0" indent="0">
              <a:buNone/>
              <a:defRPr sz="3100"/>
            </a:lvl1pPr>
            <a:lvl2pPr marL="456752" indent="0">
              <a:buNone/>
              <a:defRPr sz="2800"/>
            </a:lvl2pPr>
            <a:lvl3pPr marL="913509" indent="0">
              <a:buNone/>
              <a:defRPr sz="2400"/>
            </a:lvl3pPr>
            <a:lvl4pPr marL="1370261" indent="0">
              <a:buNone/>
              <a:defRPr sz="2000"/>
            </a:lvl4pPr>
            <a:lvl5pPr marL="1827022" indent="0">
              <a:buNone/>
              <a:defRPr sz="2000"/>
            </a:lvl5pPr>
            <a:lvl6pPr marL="2283777" indent="0">
              <a:buNone/>
              <a:defRPr sz="2000"/>
            </a:lvl6pPr>
            <a:lvl7pPr marL="2740532" indent="0">
              <a:buNone/>
              <a:defRPr sz="2000"/>
            </a:lvl7pPr>
            <a:lvl8pPr marL="3197292" indent="0">
              <a:buNone/>
              <a:defRPr sz="2000"/>
            </a:lvl8pPr>
            <a:lvl9pPr marL="3654046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52" y="7634290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6752" indent="0">
              <a:buNone/>
              <a:defRPr sz="1100"/>
            </a:lvl2pPr>
            <a:lvl3pPr marL="913509" indent="0">
              <a:buNone/>
              <a:defRPr sz="1000"/>
            </a:lvl3pPr>
            <a:lvl4pPr marL="1370261" indent="0">
              <a:buNone/>
              <a:defRPr sz="900"/>
            </a:lvl4pPr>
            <a:lvl5pPr marL="1827022" indent="0">
              <a:buNone/>
              <a:defRPr sz="900"/>
            </a:lvl5pPr>
            <a:lvl6pPr marL="2283777" indent="0">
              <a:buNone/>
              <a:defRPr sz="900"/>
            </a:lvl6pPr>
            <a:lvl7pPr marL="2740532" indent="0">
              <a:buNone/>
              <a:defRPr sz="900"/>
            </a:lvl7pPr>
            <a:lvl8pPr marL="3197292" indent="0">
              <a:buNone/>
              <a:defRPr sz="900"/>
            </a:lvl8pPr>
            <a:lvl9pPr marL="365404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009877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09285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27" y="1638301"/>
            <a:ext cx="10464801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746" tIns="50746" rIns="50746" bIns="5074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27" y="5029200"/>
            <a:ext cx="10464801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746" tIns="50746" rIns="50746" bIns="507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2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6752" algn="ctr" rtl="0" fontAlgn="base">
        <a:spcBef>
          <a:spcPct val="0"/>
        </a:spcBef>
        <a:spcAft>
          <a:spcPct val="0"/>
        </a:spcAft>
        <a:defRPr sz="8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3509" algn="ctr" rtl="0" fontAlgn="base">
        <a:spcBef>
          <a:spcPct val="0"/>
        </a:spcBef>
        <a:spcAft>
          <a:spcPct val="0"/>
        </a:spcAft>
        <a:defRPr sz="8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0261" algn="ctr" rtl="0" fontAlgn="base">
        <a:spcBef>
          <a:spcPct val="0"/>
        </a:spcBef>
        <a:spcAft>
          <a:spcPct val="0"/>
        </a:spcAft>
        <a:defRPr sz="8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7022" algn="ctr" rtl="0" fontAlgn="base">
        <a:spcBef>
          <a:spcPct val="0"/>
        </a:spcBef>
        <a:spcAft>
          <a:spcPct val="0"/>
        </a:spcAft>
        <a:defRPr sz="8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571" indent="-342571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231" indent="-285471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1891" indent="-228378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598641" indent="-228378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5400" indent="-228378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6752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3509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0261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7022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67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752" algn="l" defTabSz="4567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509" algn="l" defTabSz="4567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261" algn="l" defTabSz="4567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022" algn="l" defTabSz="4567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777" algn="l" defTabSz="4567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532" algn="l" defTabSz="4567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292" algn="l" defTabSz="4567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046" algn="l" defTabSz="4567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685800" y="1752600"/>
            <a:ext cx="12293600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spcBef>
                <a:spcPts val="2000"/>
              </a:spcBef>
            </a:pPr>
            <a:r>
              <a:rPr lang="en-US" sz="6000" dirty="0">
                <a:solidFill>
                  <a:srgbClr val="FFFF00"/>
                </a:solidFill>
                <a:latin typeface="Arial"/>
                <a:cs typeface="Arial"/>
              </a:rPr>
              <a:t>Prevention of Renal Injury by Nitric Oxide in Prolonged </a:t>
            </a:r>
            <a:r>
              <a:rPr lang="en-US" sz="6000">
                <a:solidFill>
                  <a:srgbClr val="FFFF00"/>
                </a:solidFill>
                <a:latin typeface="Arial"/>
                <a:cs typeface="Arial"/>
              </a:rPr>
              <a:t>Cardiopulmonary </a:t>
            </a:r>
            <a:r>
              <a:rPr lang="en-US" sz="6000" smtClean="0">
                <a:solidFill>
                  <a:srgbClr val="FFFF00"/>
                </a:solidFill>
                <a:latin typeface="Arial"/>
                <a:cs typeface="Arial"/>
              </a:rPr>
              <a:t>Bypass </a:t>
            </a:r>
            <a:endParaRPr lang="en-US" sz="6000" dirty="0" smtClean="0">
              <a:solidFill>
                <a:srgbClr val="FFFF00"/>
              </a:solidFill>
              <a:latin typeface="Arial"/>
              <a:cs typeface="Arial"/>
            </a:endParaRPr>
          </a:p>
          <a:p>
            <a:pPr algn="l">
              <a:spcBef>
                <a:spcPts val="2000"/>
              </a:spcBef>
            </a:pPr>
            <a:r>
              <a:rPr lang="en-US" sz="4600" dirty="0">
                <a:latin typeface="Arial"/>
                <a:cs typeface="Arial"/>
              </a:rPr>
              <a:t>A</a:t>
            </a:r>
            <a:r>
              <a:rPr lang="en-US" sz="4600" dirty="0" smtClean="0">
                <a:latin typeface="Arial"/>
                <a:cs typeface="Arial"/>
              </a:rPr>
              <a:t> </a:t>
            </a:r>
            <a:r>
              <a:rPr lang="en-US" sz="4600" dirty="0">
                <a:latin typeface="Arial"/>
                <a:cs typeface="Arial"/>
              </a:rPr>
              <a:t>Double Blind Randomized Controlled Trial. </a:t>
            </a:r>
            <a:endParaRPr lang="en-US" sz="4600" dirty="0" smtClean="0">
              <a:latin typeface="Arial"/>
              <a:cs typeface="Arial"/>
            </a:endParaRPr>
          </a:p>
          <a:p>
            <a:pPr>
              <a:spcBef>
                <a:spcPts val="2000"/>
              </a:spcBef>
            </a:pPr>
            <a:endParaRPr lang="en-US" sz="3000" dirty="0" smtClean="0">
              <a:solidFill>
                <a:srgbClr val="FFFF00"/>
              </a:solidFill>
              <a:latin typeface="Arial"/>
              <a:cs typeface="Arial"/>
            </a:endParaRPr>
          </a:p>
          <a:p>
            <a:pPr>
              <a:spcBef>
                <a:spcPts val="2000"/>
              </a:spcBef>
            </a:pPr>
            <a:r>
              <a:rPr lang="en-US" sz="3400" i="1" dirty="0" smtClean="0">
                <a:latin typeface="Arial"/>
                <a:cs typeface="Arial"/>
              </a:rPr>
              <a:t>Chong Lei &amp; Lorenzo Berra </a:t>
            </a:r>
          </a:p>
          <a:p>
            <a:pPr>
              <a:spcBef>
                <a:spcPts val="2000"/>
              </a:spcBef>
            </a:pPr>
            <a:r>
              <a:rPr lang="en-US" sz="3400" i="1" dirty="0" err="1" smtClean="0">
                <a:latin typeface="Arial"/>
                <a:cs typeface="Arial"/>
              </a:rPr>
              <a:t>Emanuele</a:t>
            </a:r>
            <a:r>
              <a:rPr lang="en-US" sz="3400" i="1" dirty="0" smtClean="0">
                <a:latin typeface="Arial"/>
                <a:cs typeface="Arial"/>
              </a:rPr>
              <a:t> </a:t>
            </a:r>
            <a:r>
              <a:rPr lang="en-US" sz="3400" i="1" dirty="0">
                <a:latin typeface="Arial"/>
                <a:cs typeface="Arial"/>
              </a:rPr>
              <a:t>Rezoagli, </a:t>
            </a:r>
            <a:r>
              <a:rPr lang="en-US" sz="3400" i="1" dirty="0" err="1" smtClean="0">
                <a:latin typeface="Arial"/>
                <a:cs typeface="Arial"/>
              </a:rPr>
              <a:t>Binglan</a:t>
            </a:r>
            <a:r>
              <a:rPr lang="en-US" sz="3400" i="1" dirty="0" smtClean="0">
                <a:latin typeface="Arial"/>
                <a:cs typeface="Arial"/>
              </a:rPr>
              <a:t> Yu, Sabrina </a:t>
            </a:r>
            <a:r>
              <a:rPr lang="en-US" sz="3400" i="1" dirty="0">
                <a:latin typeface="Arial"/>
                <a:cs typeface="Arial"/>
              </a:rPr>
              <a:t>Strelow, Francesco Nordio, Joseph V. </a:t>
            </a:r>
            <a:r>
              <a:rPr lang="en-US" sz="3400" i="1" dirty="0" err="1" smtClean="0">
                <a:latin typeface="Arial"/>
                <a:cs typeface="Arial"/>
              </a:rPr>
              <a:t>Bonventre</a:t>
            </a:r>
            <a:r>
              <a:rPr lang="en-US" sz="3400" i="1" dirty="0" smtClean="0">
                <a:latin typeface="Arial"/>
                <a:cs typeface="Arial"/>
              </a:rPr>
              <a:t>, </a:t>
            </a:r>
            <a:r>
              <a:rPr lang="en-US" sz="3400" i="1" dirty="0" err="1" smtClean="0">
                <a:latin typeface="Arial"/>
                <a:cs typeface="Arial"/>
              </a:rPr>
              <a:t>Lize</a:t>
            </a:r>
            <a:r>
              <a:rPr lang="en-US" sz="3400" i="1" dirty="0" smtClean="0">
                <a:latin typeface="Arial"/>
                <a:cs typeface="Arial"/>
              </a:rPr>
              <a:t> </a:t>
            </a:r>
            <a:r>
              <a:rPr lang="en-US" sz="3400" i="1" dirty="0" err="1" smtClean="0">
                <a:latin typeface="Arial"/>
                <a:cs typeface="Arial"/>
              </a:rPr>
              <a:t>Xiong</a:t>
            </a:r>
            <a:r>
              <a:rPr lang="en-US" sz="3400" i="1" dirty="0" smtClean="0">
                <a:latin typeface="Arial"/>
                <a:cs typeface="Arial"/>
              </a:rPr>
              <a:t>, Warren </a:t>
            </a:r>
            <a:r>
              <a:rPr lang="en-US" sz="3400" i="1" dirty="0">
                <a:latin typeface="Arial"/>
                <a:cs typeface="Arial"/>
              </a:rPr>
              <a:t>M. </a:t>
            </a:r>
            <a:r>
              <a:rPr lang="en-US" sz="3400" i="1" dirty="0" err="1">
                <a:latin typeface="Arial"/>
                <a:cs typeface="Arial"/>
              </a:rPr>
              <a:t>Zapol</a:t>
            </a:r>
            <a:r>
              <a:rPr lang="en-US" sz="3400" i="1" dirty="0">
                <a:latin typeface="Arial"/>
                <a:cs typeface="Arial"/>
              </a:rPr>
              <a:t>. </a:t>
            </a:r>
          </a:p>
        </p:txBody>
      </p:sp>
      <p:sp>
        <p:nvSpPr>
          <p:cNvPr id="4098" name="Rectangle 2"/>
          <p:cNvSpPr>
            <a:spLocks/>
          </p:cNvSpPr>
          <p:nvPr/>
        </p:nvSpPr>
        <p:spPr bwMode="auto">
          <a:xfrm>
            <a:off x="419125" y="390527"/>
            <a:ext cx="7213601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/>
            <a:endParaRPr lang="en-US" sz="2700">
              <a:solidFill>
                <a:schemeClr val="tx1"/>
              </a:solidFill>
              <a:ea typeface="MS PGothic" charset="0"/>
              <a:cs typeface="MS PGothic" charset="0"/>
            </a:endParaRPr>
          </a:p>
        </p:txBody>
      </p:sp>
      <p:pic>
        <p:nvPicPr>
          <p:cNvPr id="4099" name="Picture 7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000" y="228600"/>
            <a:ext cx="85251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9600" y="228600"/>
            <a:ext cx="84567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83600" y="228601"/>
            <a:ext cx="1115290" cy="1066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8400" y="9067800"/>
            <a:ext cx="105905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AHA, Orlando, Florida, 11/11/2015 </a:t>
            </a:r>
            <a:endParaRPr lang="en-US" sz="2800" dirty="0"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760200" y="228600"/>
            <a:ext cx="1066800" cy="10668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64400" y="228600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18795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66033"/>
              </p:ext>
            </p:extLst>
          </p:nvPr>
        </p:nvGraphicFramePr>
        <p:xfrm>
          <a:off x="254000" y="3352800"/>
          <a:ext cx="12420601" cy="3657600"/>
        </p:xfrm>
        <a:graphic>
          <a:graphicData uri="http://schemas.openxmlformats.org/drawingml/2006/table">
            <a:tbl>
              <a:tblPr/>
              <a:tblGrid>
                <a:gridCol w="3381007"/>
                <a:gridCol w="2997970"/>
                <a:gridCol w="2003023"/>
                <a:gridCol w="2895600"/>
                <a:gridCol w="1143001"/>
              </a:tblGrid>
              <a:tr h="3092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Renal complications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Control</a:t>
                      </a:r>
                      <a:r>
                        <a:rPr lang="en-US" sz="3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3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group </a:t>
                      </a:r>
                      <a:r>
                        <a:rPr lang="en-US" sz="3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(n=112)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NO group (n=105)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3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RR (95% CI)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p</a:t>
                      </a:r>
                      <a:endParaRPr lang="en-US" sz="3200" b="1" i="1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797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AKI incidence, n (%)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71 (63)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52 (50)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0.78 (0.62 - 0.99)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0.04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000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de-DE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Stage 1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60 (54)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46 (44)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0.82 (0.62 - 1.08)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0.15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de-DE" sz="2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Stage 2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 (7)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 (4)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0.53 (0.17 - 1.72)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0.29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de-DE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Stage 3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 (3)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8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 (2)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0.71 (0.12 - 4.17)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0.71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173038" indent="-173038" algn="l" fontAlgn="b"/>
                      <a:r>
                        <a:rPr lang="de-DE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de-DE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RRT, </a:t>
                      </a:r>
                      <a:r>
                        <a:rPr lang="de-DE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 (%</a:t>
                      </a:r>
                      <a:r>
                        <a:rPr lang="de-DE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)*</a:t>
                      </a:r>
                      <a:endParaRPr lang="de-DE" sz="28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 (5)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 (3)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0.53 (0.14 - 2.08)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0.37</a:t>
                      </a:r>
                    </a:p>
                  </a:txBody>
                  <a:tcPr marL="10663" marR="10663" marT="10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Title 1"/>
          <p:cNvSpPr txBox="1">
            <a:spLocks/>
          </p:cNvSpPr>
          <p:nvPr/>
        </p:nvSpPr>
        <p:spPr>
          <a:xfrm>
            <a:off x="330200" y="190501"/>
            <a:ext cx="12344400" cy="125729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+mj-lt"/>
                <a:ea typeface="+mj-ea"/>
                <a:cs typeface="+mj-cs"/>
                <a:sym typeface="Gill Sans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675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3509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0261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702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7600" dirty="0" smtClean="0">
                <a:solidFill>
                  <a:srgbClr val="FFFF00"/>
                </a:solidFill>
                <a:latin typeface="Arial"/>
                <a:cs typeface="Arial"/>
              </a:rPr>
              <a:t>NO Reduces AKI Incidence</a:t>
            </a:r>
            <a:endParaRPr lang="en-US" sz="76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0200" y="8509337"/>
            <a:ext cx="12674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000" dirty="0" smtClean="0">
                <a:latin typeface="Arial"/>
                <a:cs typeface="Arial"/>
              </a:rPr>
              <a:t>*RRT: Renal replacement therapy: number of patients requiring continuous venous-venous hemofiltration of hemodialysis after surgery.  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876835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90501"/>
            <a:ext cx="13004799" cy="148589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+mj-lt"/>
                <a:ea typeface="+mj-ea"/>
                <a:cs typeface="+mj-cs"/>
                <a:sym typeface="Gill Sans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675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3509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0261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702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7600" dirty="0" smtClean="0">
                <a:solidFill>
                  <a:srgbClr val="FFFF00"/>
                </a:solidFill>
                <a:latin typeface="Arial"/>
                <a:cs typeface="Arial"/>
              </a:rPr>
              <a:t>Mortality and Safety</a:t>
            </a:r>
            <a:endParaRPr lang="en-US" sz="76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363749"/>
              </p:ext>
            </p:extLst>
          </p:nvPr>
        </p:nvGraphicFramePr>
        <p:xfrm>
          <a:off x="1092200" y="3352800"/>
          <a:ext cx="10896600" cy="2580050"/>
        </p:xfrm>
        <a:graphic>
          <a:graphicData uri="http://schemas.openxmlformats.org/drawingml/2006/table">
            <a:tbl>
              <a:tblPr/>
              <a:tblGrid>
                <a:gridCol w="4495800"/>
                <a:gridCol w="3352800"/>
                <a:gridCol w="3048000"/>
              </a:tblGrid>
              <a:tr h="813971">
                <a:tc>
                  <a:txBody>
                    <a:bodyPr/>
                    <a:lstStyle/>
                    <a:p>
                      <a:pPr algn="ctr" fontAlgn="ctr"/>
                      <a:endParaRPr lang="en-US" sz="3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Control group </a:t>
                      </a:r>
                    </a:p>
                    <a:p>
                      <a:pPr algn="ctr" fontAlgn="ctr"/>
                      <a:r>
                        <a:rPr lang="en-US" sz="3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US" sz="3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n=112)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NO group </a:t>
                      </a:r>
                      <a:endParaRPr lang="en-US" sz="36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en-US" sz="3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US" sz="3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n=105)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Mortality</a:t>
                      </a:r>
                      <a:r>
                        <a:rPr lang="en-U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, n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 (5)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 (2)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Serious adverse events</a:t>
                      </a:r>
                      <a:endParaRPr lang="en-US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hr-HR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it-IT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Met-</a:t>
                      </a:r>
                      <a:r>
                        <a:rPr lang="en-US" sz="3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Hb</a:t>
                      </a:r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&gt;10%</a:t>
                      </a:r>
                      <a:endParaRPr lang="en-US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hr-HR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it-IT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223789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4600" y="76200"/>
            <a:ext cx="10464801" cy="1371600"/>
          </a:xfrm>
        </p:spPr>
        <p:txBody>
          <a:bodyPr/>
          <a:lstStyle/>
          <a:p>
            <a:r>
              <a:rPr lang="en-US" sz="7600" dirty="0" smtClean="0">
                <a:solidFill>
                  <a:srgbClr val="FFFF00"/>
                </a:solidFill>
                <a:latin typeface="Arial"/>
                <a:cs typeface="Arial"/>
              </a:rPr>
              <a:t>Conclusions</a:t>
            </a:r>
            <a:endParaRPr lang="en-US" sz="76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9800" y="2590800"/>
            <a:ext cx="11201400" cy="6553200"/>
          </a:xfrm>
        </p:spPr>
        <p:txBody>
          <a:bodyPr>
            <a:noAutofit/>
          </a:bodyPr>
          <a:lstStyle/>
          <a:p>
            <a:pPr marL="742950" indent="-742950" algn="l">
              <a:buFont typeface="Arial"/>
              <a:buChar char="•"/>
            </a:pPr>
            <a:r>
              <a:rPr lang="en-US" dirty="0" smtClean="0">
                <a:latin typeface="Arial"/>
                <a:cs typeface="Arial"/>
              </a:rPr>
              <a:t>NO administration (80 ppm via oxygenator and vent for up to 24 hours) to patients undergoing multiple cardiac valve replacements requiring prolonged CPB decreased the incidence of AKI from 63% to 50% (</a:t>
            </a:r>
            <a:r>
              <a:rPr lang="en-US" i="1" dirty="0" smtClean="0">
                <a:latin typeface="Arial"/>
                <a:cs typeface="Arial"/>
              </a:rPr>
              <a:t>p</a:t>
            </a:r>
            <a:r>
              <a:rPr lang="en-US" dirty="0" smtClean="0">
                <a:latin typeface="Arial"/>
                <a:cs typeface="Arial"/>
              </a:rPr>
              <a:t>=0.04)</a:t>
            </a:r>
          </a:p>
          <a:p>
            <a:pPr marL="742950" indent="-742950" algn="l">
              <a:buFont typeface="+mj-lt"/>
              <a:buAutoNum type="arabicParenR"/>
            </a:pPr>
            <a:endParaRPr lang="en-US" dirty="0" smtClean="0">
              <a:latin typeface="Arial"/>
              <a:cs typeface="Arial"/>
            </a:endParaRPr>
          </a:p>
          <a:p>
            <a:pPr marL="742950" indent="-742950" algn="l">
              <a:buFont typeface="Arial"/>
              <a:buChar char="•"/>
            </a:pPr>
            <a:r>
              <a:rPr lang="en-US" dirty="0" smtClean="0">
                <a:latin typeface="Arial"/>
                <a:cs typeface="Arial"/>
              </a:rPr>
              <a:t>Administration </a:t>
            </a:r>
            <a:r>
              <a:rPr lang="en-US" dirty="0">
                <a:latin typeface="Arial"/>
                <a:cs typeface="Arial"/>
              </a:rPr>
              <a:t>of 80ppm NO for 24 hours was safe. Blood </a:t>
            </a:r>
            <a:r>
              <a:rPr lang="en-US" dirty="0" smtClean="0">
                <a:latin typeface="Arial"/>
                <a:cs typeface="Arial"/>
              </a:rPr>
              <a:t>Met-</a:t>
            </a:r>
            <a:r>
              <a:rPr lang="en-US" dirty="0" err="1" smtClean="0">
                <a:latin typeface="Arial"/>
                <a:cs typeface="Arial"/>
              </a:rPr>
              <a:t>Hb</a:t>
            </a:r>
            <a:r>
              <a:rPr lang="en-US" dirty="0" smtClean="0">
                <a:latin typeface="Arial"/>
                <a:cs typeface="Arial"/>
              </a:rPr>
              <a:t> remained below </a:t>
            </a:r>
            <a:r>
              <a:rPr lang="en-US" dirty="0">
                <a:latin typeface="Arial"/>
                <a:cs typeface="Arial"/>
              </a:rPr>
              <a:t>10</a:t>
            </a:r>
            <a:r>
              <a:rPr lang="en-US" dirty="0" smtClean="0">
                <a:latin typeface="Arial"/>
                <a:cs typeface="Arial"/>
              </a:rPr>
              <a:t>%</a:t>
            </a:r>
          </a:p>
          <a:p>
            <a:pPr marL="742950" indent="-742950" algn="l">
              <a:buFont typeface="+mj-lt"/>
              <a:buAutoNum type="arabicParenR"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95700" y="3505200"/>
            <a:ext cx="1846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08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4600" y="76200"/>
            <a:ext cx="10464801" cy="1371600"/>
          </a:xfrm>
        </p:spPr>
        <p:txBody>
          <a:bodyPr/>
          <a:lstStyle/>
          <a:p>
            <a:r>
              <a:rPr lang="en-US" sz="7600" dirty="0" smtClean="0">
                <a:solidFill>
                  <a:srgbClr val="FFFF00"/>
                </a:solidFill>
                <a:latin typeface="Arial"/>
                <a:cs typeface="Arial"/>
              </a:rPr>
              <a:t>Conclusions</a:t>
            </a:r>
            <a:endParaRPr lang="en-US" sz="76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9800" y="2590800"/>
            <a:ext cx="11201400" cy="6553200"/>
          </a:xfrm>
        </p:spPr>
        <p:txBody>
          <a:bodyPr>
            <a:noAutofit/>
          </a:bodyPr>
          <a:lstStyle/>
          <a:p>
            <a:pPr marL="742950" indent="-742950" algn="l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NO administration during CPB reduced the NO consumption of plasma to low levels while decreasing AKI incidence. These findings suggest that interventions that prevent vascular depletion of NO might be a possible target to prevent renal injury associated with hemolysis</a:t>
            </a:r>
          </a:p>
          <a:p>
            <a:pPr marL="0" indent="0" algn="l"/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95700" y="3505200"/>
            <a:ext cx="1846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51787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2387600" y="533400"/>
            <a:ext cx="8331200" cy="914400"/>
          </a:xfrm>
        </p:spPr>
        <p:txBody>
          <a:bodyPr/>
          <a:lstStyle/>
          <a:p>
            <a:r>
              <a:rPr lang="en-US" sz="7600" dirty="0" smtClean="0">
                <a:solidFill>
                  <a:srgbClr val="FFFF00"/>
                </a:solidFill>
                <a:latin typeface="Arial" charset="0"/>
                <a:ea typeface="ヒラギノ角ゴ ProN W3" charset="0"/>
                <a:cs typeface="ヒラギノ角ゴ ProN W3" charset="0"/>
              </a:rPr>
              <a:t>Acknowledgments</a:t>
            </a:r>
            <a:endParaRPr lang="en-US" sz="7600" dirty="0">
              <a:solidFill>
                <a:srgbClr val="FFFF00"/>
              </a:solidFill>
              <a:latin typeface="Arial" charset="0"/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" y="1981200"/>
            <a:ext cx="12649200" cy="6858000"/>
          </a:xfrm>
        </p:spPr>
        <p:txBody>
          <a:bodyPr numCol="2">
            <a:noAutofit/>
          </a:bodyPr>
          <a:lstStyle/>
          <a:p>
            <a:pPr lvl="1" algn="l">
              <a:defRPr/>
            </a:pPr>
            <a:r>
              <a:rPr lang="en-US" sz="2800" b="1" u="sng" dirty="0" smtClean="0">
                <a:latin typeface="Arial"/>
                <a:cs typeface="Arial"/>
              </a:rPr>
              <a:t>MENTORS</a:t>
            </a:r>
            <a:r>
              <a:rPr lang="en-US" sz="2800" dirty="0" smtClean="0">
                <a:latin typeface="Arial"/>
                <a:cs typeface="Arial"/>
              </a:rPr>
              <a:t>:</a:t>
            </a:r>
          </a:p>
          <a:p>
            <a:pPr lvl="1" algn="l">
              <a:defRPr/>
            </a:pPr>
            <a:endParaRPr lang="en-US" sz="2800" dirty="0">
              <a:solidFill>
                <a:srgbClr val="ABE4FF"/>
              </a:solidFill>
              <a:latin typeface="Arial"/>
              <a:cs typeface="Arial"/>
            </a:endParaRPr>
          </a:p>
          <a:p>
            <a:pPr lvl="1" algn="l">
              <a:defRPr/>
            </a:pPr>
            <a:r>
              <a:rPr lang="en-US" sz="2800" dirty="0" err="1" smtClean="0">
                <a:solidFill>
                  <a:srgbClr val="ABE4FF"/>
                </a:solidFill>
                <a:latin typeface="Arial"/>
                <a:cs typeface="Arial"/>
              </a:rPr>
              <a:t>Lize</a:t>
            </a:r>
            <a:r>
              <a:rPr lang="en-US" sz="2800" dirty="0" smtClean="0">
                <a:solidFill>
                  <a:srgbClr val="ABE4FF"/>
                </a:solidFill>
                <a:latin typeface="Arial"/>
                <a:cs typeface="Arial"/>
              </a:rPr>
              <a:t> </a:t>
            </a:r>
            <a:r>
              <a:rPr lang="en-US" sz="2800" dirty="0" err="1">
                <a:solidFill>
                  <a:srgbClr val="ABE4FF"/>
                </a:solidFill>
                <a:latin typeface="Arial"/>
                <a:cs typeface="Arial"/>
              </a:rPr>
              <a:t>Xiong</a:t>
            </a:r>
            <a:r>
              <a:rPr lang="en-US" sz="2800" dirty="0">
                <a:solidFill>
                  <a:srgbClr val="ABE4FF"/>
                </a:solidFill>
                <a:latin typeface="Arial"/>
                <a:cs typeface="Arial"/>
              </a:rPr>
              <a:t>, MD, </a:t>
            </a:r>
            <a:r>
              <a:rPr lang="en-US" sz="2800" dirty="0" smtClean="0">
                <a:solidFill>
                  <a:srgbClr val="ABE4FF"/>
                </a:solidFill>
                <a:latin typeface="Arial"/>
                <a:cs typeface="Arial"/>
              </a:rPr>
              <a:t>PhD</a:t>
            </a:r>
          </a:p>
          <a:p>
            <a:pPr lvl="1" algn="l">
              <a:defRPr/>
            </a:pPr>
            <a:r>
              <a:rPr lang="en-US" sz="2800" dirty="0" smtClean="0">
                <a:latin typeface="Arial"/>
                <a:cs typeface="Arial"/>
              </a:rPr>
              <a:t>President of </a:t>
            </a:r>
            <a:r>
              <a:rPr lang="en-US" sz="2800" dirty="0" err="1" smtClean="0">
                <a:latin typeface="Arial"/>
                <a:cs typeface="Arial"/>
              </a:rPr>
              <a:t>Xijing</a:t>
            </a:r>
            <a:r>
              <a:rPr lang="en-US" sz="2800" dirty="0" smtClean="0">
                <a:latin typeface="Arial"/>
                <a:cs typeface="Arial"/>
              </a:rPr>
              <a:t> Hospital</a:t>
            </a:r>
          </a:p>
          <a:p>
            <a:pPr lvl="1" algn="l">
              <a:defRPr/>
            </a:pPr>
            <a:r>
              <a:rPr lang="en-US" sz="2800" dirty="0" smtClean="0">
                <a:latin typeface="Arial"/>
                <a:cs typeface="Arial"/>
              </a:rPr>
              <a:t>Xi’an, China</a:t>
            </a:r>
            <a:endParaRPr lang="en-US" sz="2800" dirty="0">
              <a:latin typeface="Arial"/>
              <a:cs typeface="Arial"/>
            </a:endParaRPr>
          </a:p>
          <a:p>
            <a:pPr lvl="1" algn="l">
              <a:defRPr/>
            </a:pPr>
            <a:endParaRPr lang="en-US" sz="2800" dirty="0" smtClean="0">
              <a:latin typeface="Arial"/>
              <a:cs typeface="Arial"/>
            </a:endParaRPr>
          </a:p>
          <a:p>
            <a:pPr marL="457200" lvl="1" indent="0" algn="l">
              <a:defRPr/>
            </a:pPr>
            <a:r>
              <a:rPr lang="en-US" sz="2800" dirty="0" smtClean="0">
                <a:solidFill>
                  <a:srgbClr val="ABE4FF"/>
                </a:solidFill>
                <a:latin typeface="Arial"/>
                <a:cs typeface="Arial"/>
              </a:rPr>
              <a:t>Joseph </a:t>
            </a:r>
            <a:r>
              <a:rPr lang="en-US" sz="2800" dirty="0">
                <a:solidFill>
                  <a:srgbClr val="ABE4FF"/>
                </a:solidFill>
                <a:latin typeface="Arial"/>
                <a:cs typeface="Arial"/>
              </a:rPr>
              <a:t>Bonventre, MD, PhD </a:t>
            </a:r>
            <a:endParaRPr lang="en-US" sz="2800" dirty="0" smtClean="0">
              <a:solidFill>
                <a:srgbClr val="ABE4FF"/>
              </a:solidFill>
              <a:latin typeface="Arial"/>
              <a:cs typeface="Arial"/>
            </a:endParaRPr>
          </a:p>
          <a:p>
            <a:pPr marL="457200" lvl="1" indent="0" algn="l">
              <a:defRPr/>
            </a:pPr>
            <a:r>
              <a:rPr lang="en-US" sz="2800" dirty="0" smtClean="0">
                <a:latin typeface="Arial"/>
                <a:cs typeface="Arial"/>
              </a:rPr>
              <a:t>Chief</a:t>
            </a:r>
            <a:r>
              <a:rPr lang="en-US" sz="2800" dirty="0">
                <a:latin typeface="Arial"/>
                <a:cs typeface="Arial"/>
              </a:rPr>
              <a:t>, Renal </a:t>
            </a:r>
            <a:r>
              <a:rPr lang="en-US" sz="2800" dirty="0" smtClean="0">
                <a:latin typeface="Arial"/>
                <a:cs typeface="Arial"/>
              </a:rPr>
              <a:t>Division</a:t>
            </a:r>
          </a:p>
          <a:p>
            <a:pPr marL="457200" lvl="1" indent="0" algn="l">
              <a:defRPr/>
            </a:pPr>
            <a:r>
              <a:rPr lang="en-US" sz="2800" dirty="0" smtClean="0">
                <a:latin typeface="Arial"/>
                <a:cs typeface="Arial"/>
              </a:rPr>
              <a:t>Brigham Women Hospital</a:t>
            </a:r>
          </a:p>
          <a:p>
            <a:pPr marL="457200" lvl="1" indent="0" algn="l">
              <a:defRPr/>
            </a:pPr>
            <a:r>
              <a:rPr lang="en-US" sz="2800" dirty="0" smtClean="0">
                <a:latin typeface="Arial"/>
                <a:cs typeface="Arial"/>
              </a:rPr>
              <a:t>Boston, USA</a:t>
            </a:r>
            <a:endParaRPr lang="en-US" sz="2800" dirty="0">
              <a:latin typeface="Arial"/>
              <a:cs typeface="Arial"/>
            </a:endParaRPr>
          </a:p>
          <a:p>
            <a:pPr lvl="1" algn="l">
              <a:defRPr/>
            </a:pPr>
            <a:endParaRPr lang="en-US" sz="2800" i="1" u="sng" dirty="0" smtClean="0">
              <a:latin typeface="Arial"/>
              <a:cs typeface="Arial"/>
            </a:endParaRPr>
          </a:p>
          <a:p>
            <a:pPr marL="457200" lvl="1" indent="0" algn="l">
              <a:defRPr/>
            </a:pPr>
            <a:r>
              <a:rPr lang="en-US" sz="2800" dirty="0" smtClean="0">
                <a:solidFill>
                  <a:srgbClr val="ABE4FF"/>
                </a:solidFill>
                <a:latin typeface="Arial"/>
                <a:cs typeface="Arial"/>
              </a:rPr>
              <a:t>Warren </a:t>
            </a:r>
            <a:r>
              <a:rPr lang="en-US" sz="2800" dirty="0">
                <a:solidFill>
                  <a:srgbClr val="ABE4FF"/>
                </a:solidFill>
                <a:latin typeface="Arial"/>
                <a:cs typeface="Arial"/>
              </a:rPr>
              <a:t>M. </a:t>
            </a:r>
            <a:r>
              <a:rPr lang="en-US" sz="2800" dirty="0" smtClean="0">
                <a:solidFill>
                  <a:srgbClr val="ABE4FF"/>
                </a:solidFill>
                <a:latin typeface="Arial"/>
                <a:cs typeface="Arial"/>
              </a:rPr>
              <a:t>Zapol, MD</a:t>
            </a:r>
          </a:p>
          <a:p>
            <a:pPr marL="457200" lvl="1" indent="0" algn="l">
              <a:defRPr/>
            </a:pP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irec</a:t>
            </a:r>
            <a:r>
              <a:rPr lang="en-US" sz="2800" dirty="0" smtClean="0">
                <a:latin typeface="Arial"/>
                <a:cs typeface="Arial"/>
              </a:rPr>
              <a:t>tor</a:t>
            </a:r>
            <a:r>
              <a:rPr lang="en-US" sz="2800" dirty="0">
                <a:latin typeface="Arial"/>
                <a:cs typeface="Arial"/>
              </a:rPr>
              <a:t>, </a:t>
            </a:r>
            <a:r>
              <a:rPr lang="en-US" sz="2800" dirty="0" smtClean="0">
                <a:latin typeface="Arial"/>
                <a:cs typeface="Arial"/>
              </a:rPr>
              <a:t>Anesthesia Center </a:t>
            </a:r>
            <a:r>
              <a:rPr lang="en-US" sz="2800" dirty="0">
                <a:latin typeface="Arial"/>
                <a:cs typeface="Arial"/>
              </a:rPr>
              <a:t>for Critical Care </a:t>
            </a:r>
            <a:r>
              <a:rPr lang="en-US" sz="2800" dirty="0" smtClean="0">
                <a:latin typeface="Arial"/>
                <a:cs typeface="Arial"/>
              </a:rPr>
              <a:t>Research</a:t>
            </a:r>
          </a:p>
          <a:p>
            <a:pPr marL="457200" lvl="1" indent="0" algn="l">
              <a:defRPr/>
            </a:pPr>
            <a:r>
              <a:rPr lang="en-US" sz="2800" dirty="0" smtClean="0">
                <a:latin typeface="Arial"/>
                <a:cs typeface="Arial"/>
              </a:rPr>
              <a:t>Massachusetts General Hospital</a:t>
            </a:r>
          </a:p>
          <a:p>
            <a:pPr marL="457200" lvl="1" indent="0" algn="l">
              <a:defRPr/>
            </a:pPr>
            <a:r>
              <a:rPr lang="en-US" sz="2800" dirty="0" smtClean="0">
                <a:latin typeface="Arial"/>
                <a:cs typeface="Arial"/>
              </a:rPr>
              <a:t>Boston, USA</a:t>
            </a:r>
          </a:p>
          <a:p>
            <a:pPr marL="457200" lvl="1" indent="0" algn="l">
              <a:defRPr/>
            </a:pPr>
            <a:endParaRPr lang="en-US" sz="2800" b="1" u="sng" dirty="0" smtClean="0">
              <a:latin typeface="Arial"/>
              <a:cs typeface="Arial"/>
            </a:endParaRPr>
          </a:p>
          <a:p>
            <a:pPr marL="457200" lvl="1" indent="0" algn="l">
              <a:defRPr/>
            </a:pPr>
            <a:endParaRPr lang="en-US" sz="2800" b="1" u="sng" dirty="0">
              <a:latin typeface="Arial"/>
              <a:cs typeface="Arial"/>
            </a:endParaRPr>
          </a:p>
          <a:p>
            <a:pPr marL="457200" lvl="1" indent="0" algn="l">
              <a:defRPr/>
            </a:pPr>
            <a:endParaRPr lang="en-US" sz="2800" b="1" u="sng" dirty="0" smtClean="0">
              <a:latin typeface="Arial"/>
              <a:cs typeface="Arial"/>
            </a:endParaRPr>
          </a:p>
          <a:p>
            <a:pPr marL="457200" lvl="1" indent="0" algn="l">
              <a:defRPr/>
            </a:pPr>
            <a:endParaRPr lang="en-US" sz="2800" b="1" u="sng" dirty="0">
              <a:latin typeface="Arial"/>
              <a:cs typeface="Arial"/>
            </a:endParaRPr>
          </a:p>
          <a:p>
            <a:pPr marL="457200" lvl="1" indent="0" algn="l">
              <a:defRPr/>
            </a:pPr>
            <a:endParaRPr lang="en-US" sz="2800" b="1" u="sng" dirty="0" smtClean="0">
              <a:latin typeface="Arial"/>
              <a:cs typeface="Arial"/>
            </a:endParaRPr>
          </a:p>
          <a:p>
            <a:pPr marL="457200" lvl="1" indent="0" algn="l">
              <a:defRPr/>
            </a:pPr>
            <a:endParaRPr lang="en-US" sz="2800" b="1" u="sng" dirty="0">
              <a:latin typeface="Arial"/>
              <a:cs typeface="Arial"/>
            </a:endParaRPr>
          </a:p>
          <a:p>
            <a:pPr marL="457200" lvl="1" indent="0" algn="l">
              <a:defRPr/>
            </a:pPr>
            <a:endParaRPr lang="en-US" sz="2800" b="1" u="sng" dirty="0" smtClean="0">
              <a:latin typeface="Arial"/>
              <a:cs typeface="Arial"/>
            </a:endParaRPr>
          </a:p>
          <a:p>
            <a:pPr marL="457200" lvl="1" indent="0" algn="l">
              <a:defRPr/>
            </a:pPr>
            <a:r>
              <a:rPr lang="en-US" sz="2800" b="1" u="sng" dirty="0" smtClean="0">
                <a:latin typeface="Arial"/>
                <a:cs typeface="Arial"/>
              </a:rPr>
              <a:t>GRANT SUPPORT</a:t>
            </a:r>
            <a:r>
              <a:rPr lang="en-US" sz="2800" dirty="0" smtClean="0">
                <a:latin typeface="Arial"/>
                <a:cs typeface="Arial"/>
              </a:rPr>
              <a:t>:</a:t>
            </a:r>
          </a:p>
          <a:p>
            <a:pPr marL="457200" lvl="1" indent="0" algn="l">
              <a:defRPr/>
            </a:pPr>
            <a:endParaRPr lang="en-US" sz="2800" dirty="0">
              <a:latin typeface="Arial"/>
              <a:cs typeface="Arial"/>
            </a:endParaRPr>
          </a:p>
          <a:p>
            <a:pPr marL="971110" lvl="1" indent="-514350" algn="l">
              <a:buFont typeface="+mj-lt"/>
              <a:buAutoNum type="arabicPeriod"/>
              <a:defRPr/>
            </a:pP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FAER, Foundation for Anesthesia Education 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and Research, Mentored Research Training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Grant, USA</a:t>
            </a:r>
          </a:p>
          <a:p>
            <a:pPr marL="456760" lvl="1" indent="0" algn="l">
              <a:defRPr/>
            </a:pPr>
            <a:endParaRPr lang="en-US" sz="280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971550" lvl="1" indent="-514350" algn="l">
              <a:buFont typeface="+mj-lt"/>
              <a:buAutoNum type="arabicPeriod"/>
              <a:defRPr/>
            </a:pP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Anesthesia Center Funds, Massachusetts 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General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Hospital, Boston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USA</a:t>
            </a:r>
          </a:p>
          <a:p>
            <a:pPr marL="971110" lvl="1" indent="-514350" algn="l">
              <a:buFont typeface="+mj-lt"/>
              <a:buAutoNum type="arabicPeriod"/>
              <a:defRPr/>
            </a:pPr>
            <a:endParaRPr lang="en-US" sz="280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971110" lvl="1" indent="-514350" algn="l">
              <a:buFont typeface="+mj-lt"/>
              <a:buAutoNum type="arabicPeriod"/>
              <a:defRPr/>
            </a:pPr>
            <a:r>
              <a:rPr lang="en-US" sz="2800" dirty="0" err="1" smtClean="0">
                <a:solidFill>
                  <a:srgbClr val="FFFFFF"/>
                </a:solidFill>
                <a:latin typeface="Arial"/>
                <a:cs typeface="Arial"/>
              </a:rPr>
              <a:t>Xijing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 Hospital and Fourth Military Medical University, China </a:t>
            </a:r>
          </a:p>
          <a:p>
            <a:pPr marL="971110" lvl="1" indent="-514350" algn="l">
              <a:buFont typeface="+mj-lt"/>
              <a:buAutoNum type="arabicPeriod"/>
              <a:defRPr/>
            </a:pPr>
            <a:endParaRPr lang="en-US" sz="280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971110" lvl="1" indent="-514350" algn="l">
              <a:buFont typeface="+mj-lt"/>
              <a:buAutoNum type="arabicPeriod"/>
              <a:defRPr/>
            </a:pP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National Natural Science</a:t>
            </a:r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 Foundation of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China NSFC# 81370011, China</a:t>
            </a:r>
            <a:endParaRPr lang="en-US" sz="2800" dirty="0">
              <a:solidFill>
                <a:srgbClr val="FFFFFF"/>
              </a:solidFill>
              <a:latin typeface="Arial"/>
              <a:cs typeface="Arial"/>
            </a:endParaRPr>
          </a:p>
          <a:p>
            <a:pPr lvl="1" algn="l">
              <a:defRPr/>
            </a:pPr>
            <a:endParaRPr lang="en-US" sz="2800" dirty="0">
              <a:latin typeface="Arial"/>
              <a:cs typeface="Arial"/>
            </a:endParaRPr>
          </a:p>
          <a:p>
            <a:pPr lvl="1" algn="l">
              <a:defRPr/>
            </a:pPr>
            <a:endParaRPr lang="en-US" sz="2800" dirty="0">
              <a:latin typeface="Arial"/>
              <a:cs typeface="Arial"/>
            </a:endParaRPr>
          </a:p>
          <a:p>
            <a:pPr lvl="1" algn="l">
              <a:defRPr/>
            </a:pPr>
            <a:endParaRPr lang="en-US" sz="2800" dirty="0" smtClean="0">
              <a:latin typeface="Arial"/>
              <a:cs typeface="Arial"/>
            </a:endParaRPr>
          </a:p>
          <a:p>
            <a:pPr lvl="1" algn="l">
              <a:defRPr/>
            </a:pPr>
            <a:endParaRPr lang="en-US" sz="2800" dirty="0">
              <a:latin typeface="Arial"/>
              <a:cs typeface="Arial"/>
            </a:endParaRPr>
          </a:p>
          <a:p>
            <a:pPr lvl="1" algn="l">
              <a:defRPr/>
            </a:pPr>
            <a:endParaRPr lang="en-US" sz="2800" dirty="0" smtClean="0">
              <a:latin typeface="Arial"/>
              <a:cs typeface="Arial"/>
            </a:endParaRPr>
          </a:p>
          <a:p>
            <a:pPr lvl="1" algn="l">
              <a:defRPr/>
            </a:pPr>
            <a:endParaRPr lang="en-US" sz="28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209334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1238821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30200" y="190501"/>
            <a:ext cx="12344400" cy="125729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+mj-lt"/>
                <a:ea typeface="+mj-ea"/>
                <a:cs typeface="+mj-cs"/>
                <a:sym typeface="Gill Sans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675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3509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0261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702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7600" dirty="0" smtClean="0">
                <a:solidFill>
                  <a:srgbClr val="FFFF00"/>
                </a:solidFill>
                <a:latin typeface="Arial"/>
                <a:cs typeface="Arial"/>
              </a:rPr>
              <a:t>Plasma Hemoglobin</a:t>
            </a:r>
            <a:endParaRPr lang="en-US" sz="76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pic>
        <p:nvPicPr>
          <p:cNvPr id="4" name="Picture 3" descr="2 - CFH plasma microM admission AHA dark background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08254"/>
            <a:ext cx="13004800" cy="781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88797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30200" y="-38099"/>
            <a:ext cx="12192000" cy="87629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+mj-lt"/>
                <a:ea typeface="+mj-ea"/>
                <a:cs typeface="+mj-cs"/>
                <a:sym typeface="Gill Sans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675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3509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0261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702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6000" dirty="0" smtClean="0">
                <a:solidFill>
                  <a:srgbClr val="FFFF00"/>
                </a:solidFill>
                <a:latin typeface="Arial"/>
                <a:cs typeface="Arial"/>
              </a:rPr>
              <a:t>Secondary Outcomes and Safety </a:t>
            </a:r>
            <a:endParaRPr lang="en-US" sz="60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840271"/>
              </p:ext>
            </p:extLst>
          </p:nvPr>
        </p:nvGraphicFramePr>
        <p:xfrm>
          <a:off x="1016000" y="1524000"/>
          <a:ext cx="11234552" cy="7924800"/>
        </p:xfrm>
        <a:graphic>
          <a:graphicData uri="http://schemas.openxmlformats.org/drawingml/2006/table">
            <a:tbl>
              <a:tblPr/>
              <a:tblGrid>
                <a:gridCol w="3876616"/>
                <a:gridCol w="1981739"/>
                <a:gridCol w="2060220"/>
                <a:gridCol w="2040601"/>
                <a:gridCol w="1275376"/>
              </a:tblGrid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Outcomes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en-US" sz="1900" b="1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group </a:t>
                      </a:r>
                      <a:endParaRPr lang="en-US" sz="19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en-US" sz="1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n=112)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group </a:t>
                      </a:r>
                      <a:endParaRPr lang="en-US" sz="19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en-US" sz="1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n=105)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RR (95% CI)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pValue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Cardiac Complications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it-IT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</a:t>
                      </a:r>
                      <a:r>
                        <a:rPr lang="it-IT" sz="1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Perioperative</a:t>
                      </a:r>
                      <a:r>
                        <a:rPr lang="it-IT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MI, </a:t>
                      </a:r>
                      <a:r>
                        <a:rPr lang="it-IT" sz="1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it-IT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(4)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(9)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2.40 (0.76 - 7.56)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0.13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it-IT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Non </a:t>
                      </a:r>
                      <a:r>
                        <a:rPr lang="it-IT" sz="1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Perioperative</a:t>
                      </a:r>
                      <a:r>
                        <a:rPr lang="it-IT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MI, </a:t>
                      </a:r>
                      <a:r>
                        <a:rPr lang="it-IT" sz="1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it-IT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0.36 (0.01 - 8.63)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0.52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ro-RO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Cardiac Arrest, n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1.07 (0.07 - 16.84)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0.96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pl-PL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Arrhythmia, n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(6)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0.49 (0.19 - 1.25)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0.14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Heart Failure, n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(4)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0.27 (0.03 - 2.35)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0.23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Neurological Complications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de-DE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Stroke, n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2.13 (0.20 - 23.18)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0.53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de-DE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Delirium, n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(4)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(5)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1.33 (0.37 - 4.83)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0.66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Respiratory Complications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ro-RO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Infective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de-DE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</a:t>
                      </a:r>
                      <a:r>
                        <a:rPr lang="de-DE" sz="1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Pneumonia</a:t>
                      </a:r>
                      <a:r>
                        <a:rPr lang="de-DE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</a:t>
                      </a:r>
                      <a:r>
                        <a:rPr lang="de-DE" sz="1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de-DE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(%)</a:t>
                      </a:r>
                      <a:endParaRPr lang="de-DE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(45)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(40)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0.90 (0.66 - 1.22)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0.49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de-DE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ALI/</a:t>
                      </a:r>
                      <a:r>
                        <a:rPr lang="de-DE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ARDS, </a:t>
                      </a:r>
                      <a:r>
                        <a:rPr lang="de-DE" sz="1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de-DE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(%)</a:t>
                      </a:r>
                      <a:endParaRPr lang="de-DE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(25)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(26)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1.03 (0.65 - 1.62)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0.90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de-DE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Non </a:t>
                      </a:r>
                      <a:r>
                        <a:rPr lang="de-DE" sz="1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Infective</a:t>
                      </a:r>
                      <a:endParaRPr lang="de-DE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de-DE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ALI/</a:t>
                      </a:r>
                      <a:r>
                        <a:rPr lang="de-DE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ARDS, </a:t>
                      </a:r>
                      <a:r>
                        <a:rPr lang="de-DE" sz="1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de-DE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(%)</a:t>
                      </a:r>
                      <a:endParaRPr lang="de-DE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(20)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</a:t>
                      </a:r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r>
                        <a:rPr lang="is-I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0.48 (0.24 – 0.97)</a:t>
                      </a:r>
                      <a:endParaRPr lang="it-IT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0.04</a:t>
                      </a:r>
                      <a:endParaRPr lang="nb-NO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de-DE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</a:t>
                      </a:r>
                      <a:r>
                        <a:rPr lang="de-DE" sz="1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Pleural</a:t>
                      </a:r>
                      <a:r>
                        <a:rPr lang="de-DE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de-DE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Effusion, </a:t>
                      </a:r>
                      <a:r>
                        <a:rPr lang="de-DE" sz="1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de-DE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(%)</a:t>
                      </a:r>
                      <a:endParaRPr lang="de-DE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0.71 (0.12 - 4.17)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0.71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Wound </a:t>
                      </a: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Infection, n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0.71 (0.12 - 4.17)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0.71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Bleeding</a:t>
                      </a: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n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0.15 (0.01 - 2.91)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0.21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1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Reintubation</a:t>
                      </a: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n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(5)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0.36 (0.07 - 3.58)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0.2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Reoperation</a:t>
                      </a: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n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0.21 (0.01 - 4.39)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0.32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Readmission</a:t>
                      </a: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n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0.71 (0.12 - 4.17)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0.71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Mortality</a:t>
                      </a: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n (%)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(5)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0.36 (0.07 - 1.72)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0.20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19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</a:t>
                      </a:r>
                      <a:r>
                        <a:rPr lang="en-US" sz="1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ethemoglobinemia</a:t>
                      </a:r>
                      <a:r>
                        <a:rPr lang="en-US" sz="1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&gt;10%, n (%)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675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675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s-IS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nb-NO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Adverse events due to NO, n (%)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675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n.a.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675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(0)</a:t>
                      </a: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s-IS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nb-NO" sz="1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2724" marR="2724" marT="27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55734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149600" y="266700"/>
            <a:ext cx="6705600" cy="1181100"/>
          </a:xfrm>
        </p:spPr>
        <p:txBody>
          <a:bodyPr/>
          <a:lstStyle/>
          <a:p>
            <a:r>
              <a:rPr lang="en-US" sz="7600" dirty="0" smtClean="0">
                <a:solidFill>
                  <a:srgbClr val="FFFF00"/>
                </a:solidFill>
                <a:latin typeface="Arial"/>
                <a:cs typeface="Arial"/>
              </a:rPr>
              <a:t>Background</a:t>
            </a:r>
            <a:endParaRPr lang="en-US" sz="76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16000" y="2514600"/>
            <a:ext cx="10896600" cy="5324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2920" indent="-502920" algn="l">
              <a:buFont typeface="Arial"/>
              <a:buChar char="•"/>
            </a:pPr>
            <a:r>
              <a:rPr lang="en-US" sz="3400" dirty="0" smtClean="0">
                <a:latin typeface="Arial"/>
                <a:cs typeface="Arial"/>
              </a:rPr>
              <a:t>Prolonged cardiopulmonary </a:t>
            </a:r>
            <a:r>
              <a:rPr lang="en-US" sz="3400" dirty="0">
                <a:latin typeface="Arial"/>
                <a:cs typeface="Arial"/>
              </a:rPr>
              <a:t>bypass </a:t>
            </a:r>
            <a:r>
              <a:rPr lang="en-US" sz="3400" dirty="0" smtClean="0">
                <a:latin typeface="Arial"/>
                <a:cs typeface="Arial"/>
              </a:rPr>
              <a:t>(CPB) for cardiac surgery is </a:t>
            </a:r>
            <a:r>
              <a:rPr lang="en-US" sz="3400" dirty="0">
                <a:latin typeface="Arial"/>
                <a:cs typeface="Arial"/>
              </a:rPr>
              <a:t>associated with </a:t>
            </a:r>
            <a:r>
              <a:rPr lang="en-US" sz="3400" dirty="0" smtClean="0">
                <a:latin typeface="Arial"/>
                <a:cs typeface="Arial"/>
              </a:rPr>
              <a:t>a high morbidity and mortality</a:t>
            </a:r>
            <a:r>
              <a:rPr lang="en-US" sz="3400" baseline="30000" dirty="0" smtClean="0">
                <a:latin typeface="Arial"/>
                <a:cs typeface="Arial"/>
              </a:rPr>
              <a:t>1,2</a:t>
            </a:r>
          </a:p>
          <a:p>
            <a:pPr marL="502920" indent="-502920" algn="l">
              <a:buFont typeface="Arial"/>
              <a:buChar char="•"/>
            </a:pPr>
            <a:r>
              <a:rPr lang="en-US" sz="3400" dirty="0" smtClean="0">
                <a:latin typeface="Arial" charset="0"/>
                <a:cs typeface="Arial" charset="0"/>
              </a:rPr>
              <a:t>Acute </a:t>
            </a:r>
            <a:r>
              <a:rPr lang="en-US" sz="3400" dirty="0">
                <a:latin typeface="Arial" charset="0"/>
                <a:cs typeface="Arial" charset="0"/>
              </a:rPr>
              <a:t>kidney </a:t>
            </a:r>
            <a:r>
              <a:rPr lang="en-US" sz="3400" dirty="0" smtClean="0">
                <a:latin typeface="Arial" charset="0"/>
                <a:cs typeface="Arial" charset="0"/>
              </a:rPr>
              <a:t>injury (AKI) is the most common </a:t>
            </a:r>
            <a:r>
              <a:rPr lang="en-US" sz="3400" dirty="0">
                <a:latin typeface="Arial" charset="0"/>
                <a:cs typeface="Arial" charset="0"/>
              </a:rPr>
              <a:t>complication after cardiac surgery with prolonged </a:t>
            </a:r>
            <a:r>
              <a:rPr lang="en-US" sz="3400" dirty="0" smtClean="0">
                <a:latin typeface="Arial" charset="0"/>
                <a:cs typeface="Arial" charset="0"/>
              </a:rPr>
              <a:t>CPB</a:t>
            </a:r>
            <a:r>
              <a:rPr lang="en-US" sz="3400" baseline="30000" dirty="0" smtClean="0">
                <a:latin typeface="Arial"/>
                <a:cs typeface="Arial"/>
              </a:rPr>
              <a:t>3</a:t>
            </a:r>
            <a:endParaRPr lang="en-US" sz="1000" dirty="0">
              <a:latin typeface="Arial"/>
              <a:cs typeface="Arial"/>
            </a:endParaRPr>
          </a:p>
          <a:p>
            <a:pPr marL="502920" indent="-502920" algn="l">
              <a:buFont typeface="Arial"/>
              <a:buChar char="•"/>
            </a:pPr>
            <a:r>
              <a:rPr lang="en-US" sz="3400" dirty="0" smtClean="0">
                <a:latin typeface="Arial" charset="0"/>
                <a:cs typeface="Arial" charset="0"/>
              </a:rPr>
              <a:t>Prolonged </a:t>
            </a:r>
            <a:r>
              <a:rPr lang="en-US" sz="3400" dirty="0">
                <a:latin typeface="Arial" charset="0"/>
                <a:cs typeface="Arial" charset="0"/>
              </a:rPr>
              <a:t>CPB duration is associated with hemolysis and high levels of free </a:t>
            </a:r>
            <a:r>
              <a:rPr lang="en-US" sz="3400" dirty="0" smtClean="0">
                <a:latin typeface="Arial" charset="0"/>
                <a:cs typeface="Arial" charset="0"/>
              </a:rPr>
              <a:t>hemoglobin (</a:t>
            </a:r>
            <a:r>
              <a:rPr lang="en-US" sz="3400" dirty="0" err="1" smtClean="0">
                <a:latin typeface="Arial" charset="0"/>
                <a:cs typeface="Arial" charset="0"/>
              </a:rPr>
              <a:t>Hb</a:t>
            </a:r>
            <a:r>
              <a:rPr lang="en-US" sz="3400" dirty="0" smtClean="0">
                <a:latin typeface="Arial" charset="0"/>
                <a:cs typeface="Arial" charset="0"/>
              </a:rPr>
              <a:t>)</a:t>
            </a:r>
            <a:r>
              <a:rPr lang="en-US" sz="3400" baseline="30000" dirty="0" smtClean="0">
                <a:latin typeface="Arial"/>
                <a:cs typeface="Arial"/>
              </a:rPr>
              <a:t>4</a:t>
            </a:r>
            <a:endParaRPr lang="en-US" sz="1000" dirty="0">
              <a:latin typeface="Arial" charset="0"/>
              <a:cs typeface="Arial" charset="0"/>
            </a:endParaRPr>
          </a:p>
          <a:p>
            <a:pPr marL="502920" indent="-502920" algn="l">
              <a:buFont typeface="Arial"/>
              <a:buChar char="•"/>
            </a:pPr>
            <a:r>
              <a:rPr lang="en-US" sz="3400" dirty="0" smtClean="0">
                <a:latin typeface="Arial"/>
                <a:cs typeface="Arial"/>
              </a:rPr>
              <a:t>CPB-induced hemolysis causes vascular Nitric Oxide (NO) depletion, which is </a:t>
            </a:r>
            <a:r>
              <a:rPr lang="en-US" sz="3400" dirty="0">
                <a:latin typeface="Arial"/>
                <a:cs typeface="Arial"/>
              </a:rPr>
              <a:t>associated with </a:t>
            </a:r>
            <a:r>
              <a:rPr lang="en-US" sz="3400" dirty="0" smtClean="0">
                <a:latin typeface="Arial"/>
                <a:cs typeface="Arial"/>
              </a:rPr>
              <a:t>AKI</a:t>
            </a:r>
            <a:r>
              <a:rPr lang="en-US" sz="3400" baseline="30000" dirty="0" smtClean="0">
                <a:latin typeface="Arial"/>
                <a:cs typeface="Arial"/>
              </a:rPr>
              <a:t>4</a:t>
            </a:r>
            <a:endParaRPr lang="en-US" sz="3400" baseline="30000" dirty="0"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54800" y="8382000"/>
            <a:ext cx="63148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Arial"/>
                <a:cs typeface="Arial"/>
              </a:rPr>
              <a:t>Une</a:t>
            </a: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 D. et al. Circulation. 2015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  <a:latin typeface="Arial"/>
                <a:cs typeface="Arial"/>
              </a:rPr>
              <a:t>Wrobel</a:t>
            </a: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 K. et al. </a:t>
            </a:r>
            <a:r>
              <a:rPr lang="en-US" sz="2000" dirty="0" smtClean="0">
                <a:latin typeface="Arial"/>
                <a:cs typeface="Arial"/>
              </a:rPr>
              <a:t>Circulation. 2015</a:t>
            </a:r>
            <a:endParaRPr lang="en-US" sz="2000" dirty="0">
              <a:latin typeface="Arial"/>
              <a:cs typeface="Arial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 smtClean="0">
                <a:latin typeface="Arial"/>
                <a:cs typeface="Arial"/>
              </a:rPr>
              <a:t>Karkouti</a:t>
            </a:r>
            <a:r>
              <a:rPr lang="en-US" sz="2000" dirty="0" smtClean="0">
                <a:latin typeface="Arial"/>
                <a:cs typeface="Arial"/>
              </a:rPr>
              <a:t> K. et al. </a:t>
            </a:r>
            <a:r>
              <a:rPr lang="en-US" sz="2000" dirty="0">
                <a:latin typeface="Arial"/>
                <a:cs typeface="Arial"/>
              </a:rPr>
              <a:t>Circulation. </a:t>
            </a:r>
            <a:r>
              <a:rPr lang="en-US" sz="2000" dirty="0" smtClean="0">
                <a:latin typeface="Arial"/>
                <a:cs typeface="Arial"/>
              </a:rPr>
              <a:t>2009</a:t>
            </a:r>
            <a:endParaRPr lang="en-US" sz="2000" dirty="0">
              <a:latin typeface="Arial"/>
              <a:cs typeface="Arial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>
                <a:latin typeface="Arial"/>
                <a:cs typeface="Arial"/>
              </a:rPr>
              <a:t>Vermeulen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Windsant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smtClean="0">
                <a:latin typeface="Arial"/>
                <a:cs typeface="Arial"/>
              </a:rPr>
              <a:t>IC. et al. Front </a:t>
            </a:r>
            <a:r>
              <a:rPr lang="en-US" sz="2000" dirty="0">
                <a:latin typeface="Arial"/>
                <a:cs typeface="Arial"/>
              </a:rPr>
              <a:t>Physiol. </a:t>
            </a:r>
            <a:r>
              <a:rPr lang="en-US" sz="2000" dirty="0" smtClean="0">
                <a:latin typeface="Arial"/>
                <a:cs typeface="Arial"/>
              </a:rPr>
              <a:t>2014</a:t>
            </a:r>
            <a:endParaRPr lang="en-US" sz="20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9083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800" y="152400"/>
            <a:ext cx="11055350" cy="1295400"/>
          </a:xfrm>
        </p:spPr>
        <p:txBody>
          <a:bodyPr/>
          <a:lstStyle/>
          <a:p>
            <a:r>
              <a:rPr lang="en-US" sz="7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Hypotheses</a:t>
            </a:r>
            <a:endParaRPr lang="en-US" sz="7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2514600"/>
            <a:ext cx="10972800" cy="6400800"/>
          </a:xfrm>
        </p:spPr>
        <p:txBody>
          <a:bodyPr/>
          <a:lstStyle/>
          <a:p>
            <a:pPr marL="502920" indent="-502920" algn="l">
              <a:buFont typeface="Arial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Prolonged CPB produces high levels of plasma ferrous (Fe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2+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Oxy-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that depletes vascular NO, thereby causing vasoconstriction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2920" indent="-502920" algn="l">
              <a:buFont typeface="Arial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Treatment of a patient with NO will oxidize plasma Fe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2+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Oxy-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to Fe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3+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Met-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which does not bind NO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2920" indent="-502920" algn="l">
              <a:buFont typeface="Arial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oxidation of plasma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by the administration of exogenous NO will decrease the incidence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AKI by reducing plasma consumption of NO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7362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4600" y="140917"/>
            <a:ext cx="10464801" cy="1295400"/>
          </a:xfrm>
        </p:spPr>
        <p:txBody>
          <a:bodyPr/>
          <a:lstStyle/>
          <a:p>
            <a:r>
              <a:rPr lang="en-US" sz="7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Design</a:t>
            </a:r>
            <a:endParaRPr lang="en-US" sz="7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2514600"/>
            <a:ext cx="10820400" cy="6019800"/>
          </a:xfrm>
        </p:spPr>
        <p:txBody>
          <a:bodyPr/>
          <a:lstStyle/>
          <a:p>
            <a:pPr marL="502920" indent="-502920" algn="l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Subjects: patients undergoing surgical replacement of multiple heart valves requiring prolonged CPB (&gt;90 min) at a single center (</a:t>
            </a:r>
            <a:r>
              <a:rPr lang="en-US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Xijing</a:t>
            </a:r>
            <a:r>
              <a:rPr lang="en-US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Hospital, Xi’an, China)</a:t>
            </a:r>
          </a:p>
          <a:p>
            <a:pPr marL="502920" indent="-502920" algn="l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Double-blind, randomized trial of NO vs. standard gas mixture (O</a:t>
            </a:r>
            <a:r>
              <a:rPr lang="en-US" baseline="-25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N</a:t>
            </a:r>
            <a:r>
              <a:rPr lang="en-US" baseline="-25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502920" indent="-502920" algn="l">
              <a:buFont typeface="Arial"/>
              <a:buChar char="•"/>
            </a:pPr>
            <a:r>
              <a:rPr lang="en-US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Nitric Oxide at a dose of 80 part per million was delivered via the oxygenator during CPB </a:t>
            </a:r>
            <a:r>
              <a:rPr lang="en-US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via the ventilator for 24 h after </a:t>
            </a:r>
            <a:r>
              <a:rPr lang="en-US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endParaRPr lang="en-US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4600" y="76200"/>
            <a:ext cx="10464801" cy="1371600"/>
          </a:xfrm>
        </p:spPr>
        <p:txBody>
          <a:bodyPr/>
          <a:lstStyle/>
          <a:p>
            <a:r>
              <a:rPr lang="en-US" sz="7600" dirty="0" smtClean="0">
                <a:solidFill>
                  <a:srgbClr val="FFFF00"/>
                </a:solidFill>
                <a:latin typeface="Arial"/>
                <a:cs typeface="Arial"/>
              </a:rPr>
              <a:t>Endpoint and Power</a:t>
            </a:r>
            <a:endParaRPr lang="en-US" sz="76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7000" y="2590800"/>
            <a:ext cx="10363200" cy="6781800"/>
          </a:xfrm>
        </p:spPr>
        <p:txBody>
          <a:bodyPr>
            <a:noAutofit/>
          </a:bodyPr>
          <a:lstStyle/>
          <a:p>
            <a:pPr marL="0" indent="0"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Primary endpoint: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Reducing AKI defined as either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lvl="3" indent="-457200" algn="l">
              <a:buFont typeface="Arial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increase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serum creatinine by 50% within 7 days after surgery, or</a:t>
            </a:r>
          </a:p>
          <a:p>
            <a:pPr marL="457200" lvl="3" indent="-457200" algn="l">
              <a:buFont typeface="Arial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increase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serum creatinine by 0.3 mg/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(26.5 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M) within 2 days after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  <a:p>
            <a:pPr marL="1999020" lvl="3" indent="-742950" algn="l">
              <a:buFont typeface="Arial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arenR" startAt="3"/>
            </a:pP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Sample size calculation: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3" indent="-457200" algn="l">
              <a:buFont typeface="Arial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Observation: 65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incidence of AKI </a:t>
            </a:r>
          </a:p>
          <a:p>
            <a:pPr marL="457200" lvl="3" indent="-457200" algn="l">
              <a:buFont typeface="Arial"/>
              <a:buChar char="•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-error = 0.05, </a:t>
            </a: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error = 0.8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AKI reduction </a:t>
            </a:r>
          </a:p>
          <a:p>
            <a:pPr marL="457200" lvl="3" indent="-457200" algn="l">
              <a:buFont typeface="Arial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Sample size: 106 patients per group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18282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77800" y="190501"/>
            <a:ext cx="12598399" cy="148589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+mj-lt"/>
                <a:ea typeface="+mj-ea"/>
                <a:cs typeface="+mj-cs"/>
                <a:sym typeface="Gill Sans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675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3509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0261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702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7600" dirty="0" smtClean="0">
                <a:solidFill>
                  <a:srgbClr val="FFFF00"/>
                </a:solidFill>
                <a:latin typeface="Arial"/>
                <a:cs typeface="Arial"/>
              </a:rPr>
              <a:t>Baseline Characteristics</a:t>
            </a:r>
            <a:endParaRPr lang="en-US" sz="76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909123"/>
              </p:ext>
            </p:extLst>
          </p:nvPr>
        </p:nvGraphicFramePr>
        <p:xfrm>
          <a:off x="1244600" y="2667000"/>
          <a:ext cx="10515599" cy="6036439"/>
        </p:xfrm>
        <a:graphic>
          <a:graphicData uri="http://schemas.openxmlformats.org/drawingml/2006/table">
            <a:tbl>
              <a:tblPr/>
              <a:tblGrid>
                <a:gridCol w="3733799"/>
                <a:gridCol w="3429000"/>
                <a:gridCol w="3352800"/>
              </a:tblGrid>
              <a:tr h="813971">
                <a:tc>
                  <a:txBody>
                    <a:bodyPr/>
                    <a:lstStyle/>
                    <a:p>
                      <a:pPr algn="ctr" fontAlgn="ctr"/>
                      <a:endParaRPr lang="en-US" sz="3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Control group </a:t>
                      </a:r>
                    </a:p>
                    <a:p>
                      <a:pPr algn="ctr" fontAlgn="ctr"/>
                      <a:r>
                        <a:rPr lang="en-US" sz="3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US" sz="3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n=112)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NO group </a:t>
                      </a:r>
                      <a:endParaRPr lang="en-US" sz="36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en-US" sz="3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US" sz="3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n=105)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Age</a:t>
                      </a:r>
                      <a:r>
                        <a:rPr lang="en-U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, years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48 </a:t>
                      </a:r>
                      <a:r>
                        <a:rPr lang="hr-HR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± </a:t>
                      </a:r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hr-HR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48 </a:t>
                      </a:r>
                      <a:r>
                        <a:rPr lang="hr-HR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± </a:t>
                      </a:r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hr-HR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Female</a:t>
                      </a:r>
                      <a:r>
                        <a:rPr lang="en-U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, </a:t>
                      </a:r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 (</a:t>
                      </a:r>
                      <a:r>
                        <a:rPr lang="en-U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%)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70 (63)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59 (56)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BMI</a:t>
                      </a:r>
                      <a:r>
                        <a:rPr lang="en-U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, kg/</a:t>
                      </a:r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m</a:t>
                      </a:r>
                      <a:r>
                        <a:rPr lang="en-US" sz="3200" b="0" i="0" u="none" strike="noStrike" baseline="300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3200" b="0" i="0" u="none" strike="noStrike" baseline="3000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22 </a:t>
                      </a:r>
                      <a:r>
                        <a:rPr lang="hr-HR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± </a:t>
                      </a:r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hr-HR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</a:t>
                      </a:r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</a:t>
                      </a:r>
                      <a:r>
                        <a:rPr lang="hr-HR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hr-HR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± </a:t>
                      </a:r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hr-HR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CPB</a:t>
                      </a:r>
                      <a:r>
                        <a:rPr lang="en-US" sz="3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duration, min </a:t>
                      </a:r>
                      <a:endParaRPr lang="en-US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132 (111 - 154)</a:t>
                      </a:r>
                      <a:endParaRPr lang="hr-HR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137 (122 - 158)</a:t>
                      </a:r>
                      <a:endParaRPr lang="it-IT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0000"/>
                    </a:solidFill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ctr"/>
                      <a:r>
                        <a:rPr lang="de-DE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NYHA</a:t>
                      </a:r>
                      <a:r>
                        <a:rPr lang="de-DE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, </a:t>
                      </a:r>
                      <a:r>
                        <a:rPr lang="de-DE" sz="3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</a:t>
                      </a:r>
                      <a:r>
                        <a:rPr lang="de-DE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(%)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ctr"/>
                      <a:r>
                        <a:rPr lang="de-DE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II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50 </a:t>
                      </a:r>
                      <a:r>
                        <a:rPr lang="is-I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is-I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45)</a:t>
                      </a:r>
                      <a:endParaRPr lang="is-IS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43 </a:t>
                      </a:r>
                      <a:r>
                        <a:rPr lang="is-I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is-I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41)</a:t>
                      </a:r>
                      <a:endParaRPr lang="is-IS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ctr"/>
                      <a:r>
                        <a:rPr lang="de-DE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III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32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62 (55)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61 (58)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ctr"/>
                      <a:r>
                        <a:rPr lang="de-DE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IV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32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 (0)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(1)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3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EuroSCORE</a:t>
                      </a:r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32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2.1 (2.1 - 3.2)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2.3 (2.1 - 4.4)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78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3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EuroSCORE</a:t>
                      </a:r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II,</a:t>
                      </a:r>
                      <a:r>
                        <a:rPr lang="en-US" sz="3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(%)</a:t>
                      </a:r>
                      <a:endParaRPr lang="en-US" sz="3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1.1 (0.9 - 1.5)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1.1 (0.9 - 1.6)</a:t>
                      </a:r>
                    </a:p>
                  </a:txBody>
                  <a:tcPr marL="5669" marR="5669" marT="56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6928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30200" y="190501"/>
            <a:ext cx="12344400" cy="125729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+mj-lt"/>
                <a:ea typeface="+mj-ea"/>
                <a:cs typeface="+mj-cs"/>
                <a:sym typeface="Gill Sans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675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3509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0261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702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7600" dirty="0" smtClean="0">
                <a:solidFill>
                  <a:srgbClr val="FFFF00"/>
                </a:solidFill>
                <a:latin typeface="Arial"/>
                <a:cs typeface="Arial"/>
              </a:rPr>
              <a:t>Plasma Hemoglobin</a:t>
            </a:r>
            <a:endParaRPr lang="en-US" sz="76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pic>
        <p:nvPicPr>
          <p:cNvPr id="10" name="Picture 9" descr="1 - Plasma Hb microM AHA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81" y="1905001"/>
            <a:ext cx="13034962" cy="777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7910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800" y="84438"/>
            <a:ext cx="11099801" cy="2506362"/>
          </a:xfrm>
        </p:spPr>
        <p:txBody>
          <a:bodyPr/>
          <a:lstStyle/>
          <a:p>
            <a:r>
              <a:rPr lang="en-US" sz="7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Plasma NO Consumption </a:t>
            </a:r>
            <a:endParaRPr lang="en-US" sz="7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172" y="3657600"/>
            <a:ext cx="10795028" cy="4191000"/>
          </a:xfrm>
        </p:spPr>
        <p:txBody>
          <a:bodyPr/>
          <a:lstStyle/>
          <a:p>
            <a:pPr marL="571500" indent="-571500" algn="l">
              <a:buFont typeface="Arial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Plasma NO consumption was measured, using a NO chemiluminescence analyzer, to assess the ability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plasma Fe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2+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Oxy-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to scavenge NO</a:t>
            </a:r>
            <a:endParaRPr lang="en-US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Arial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Arial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level of NO consumption gave us an estimate of the levels of Fe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2+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Oxy-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and Fe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3+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Met-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in plasma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64000" y="9220200"/>
            <a:ext cx="889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it-IT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Wang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X, </a:t>
            </a:r>
            <a:r>
              <a:rPr lang="it-I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 al. </a:t>
            </a:r>
            <a:r>
              <a:rPr lang="it-IT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Proc </a:t>
            </a:r>
            <a:r>
              <a:rPr lang="it-IT" sz="2400" i="1" dirty="0">
                <a:latin typeface="Arial" panose="020B0604020202020204" pitchFamily="34" charset="0"/>
                <a:cs typeface="Arial" panose="020B0604020202020204" pitchFamily="34" charset="0"/>
              </a:rPr>
              <a:t>Natl Acad Sci USA</a:t>
            </a:r>
            <a:r>
              <a:rPr lang="it-IT" sz="24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400" smtClean="0">
                <a:latin typeface="Arial" panose="020B0604020202020204" pitchFamily="34" charset="0"/>
                <a:cs typeface="Arial" panose="020B0604020202020204" pitchFamily="34" charset="0"/>
              </a:rPr>
              <a:t>2004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30200" y="190501"/>
            <a:ext cx="12344400" cy="125729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+mj-lt"/>
                <a:ea typeface="+mj-ea"/>
                <a:cs typeface="+mj-cs"/>
                <a:sym typeface="Gill Sans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675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3509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0261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7022" algn="ctr" rtl="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7600" dirty="0" smtClean="0">
                <a:solidFill>
                  <a:srgbClr val="FFFF00"/>
                </a:solidFill>
                <a:latin typeface="Arial"/>
                <a:cs typeface="Arial"/>
              </a:rPr>
              <a:t>Plasma NO Consumption</a:t>
            </a:r>
            <a:endParaRPr lang="en-US" sz="76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pic>
        <p:nvPicPr>
          <p:cNvPr id="4" name="Picture 3" descr="1 - NO consumption microM AHA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1826537"/>
            <a:ext cx="11887200" cy="800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3939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AAAAAA"/>
      </a:accent3>
      <a:accent4>
        <a:srgbClr val="DADADA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7CA4"/>
        </a:solidFill>
        <a:ln>
          <a:noFill/>
        </a:ln>
        <a:extLs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</a:extLst>
      </a:spPr>
      <a:bodyPr lIns="0" tIns="0" rIns="0" bIns="0"/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7F"/>
    </a:dk2>
    <a:lt2>
      <a:srgbClr val="000000"/>
    </a:lt2>
    <a:accent1>
      <a:srgbClr val="FFFFFF"/>
    </a:accent1>
    <a:accent2>
      <a:srgbClr val="333399"/>
    </a:accent2>
    <a:accent3>
      <a:srgbClr val="AAAAC0"/>
    </a:accent3>
    <a:accent4>
      <a:srgbClr val="DADADA"/>
    </a:accent4>
    <a:accent5>
      <a:srgbClr val="FFFFF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17822</TotalTime>
  <Pages>0</Pages>
  <Words>1475</Words>
  <Characters>0</Characters>
  <Application>Microsoft Macintosh PowerPoint</Application>
  <PresentationFormat>Custom</PresentationFormat>
  <Lines>0</Lines>
  <Paragraphs>274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Title &amp; Subtitle</vt:lpstr>
      <vt:lpstr>PowerPoint Presentation</vt:lpstr>
      <vt:lpstr>Background</vt:lpstr>
      <vt:lpstr>Hypotheses</vt:lpstr>
      <vt:lpstr>Study Design</vt:lpstr>
      <vt:lpstr>Endpoint and Power</vt:lpstr>
      <vt:lpstr>PowerPoint Presentation</vt:lpstr>
      <vt:lpstr>PowerPoint Presentation</vt:lpstr>
      <vt:lpstr>Measuring Plasma NO Consumption </vt:lpstr>
      <vt:lpstr>PowerPoint Presentation</vt:lpstr>
      <vt:lpstr>PowerPoint Presentation</vt:lpstr>
      <vt:lpstr>PowerPoint Presentation</vt:lpstr>
      <vt:lpstr>Conclusions</vt:lpstr>
      <vt:lpstr>Conclusions</vt:lpstr>
      <vt:lpstr>Acknowledgments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LB</dc:creator>
  <cp:lastModifiedBy>Lorenzo Berra</cp:lastModifiedBy>
  <cp:revision>867</cp:revision>
  <dcterms:modified xsi:type="dcterms:W3CDTF">2015-11-10T12:29:46Z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-634242550</vt:i4>
  </property>
  <property fmtid="{D5CDD505-2E9C-101B-9397-08002B2CF9AE}" pid="3" name="_NewReviewCycle">
    <vt:lpwstr/>
  </property>
  <property fmtid="{D5CDD505-2E9C-101B-9397-08002B2CF9AE}" pid="4" name="_EmailSubject">
    <vt:lpwstr>Slides- preliminary</vt:lpwstr>
  </property>
  <property fmtid="{D5CDD505-2E9C-101B-9397-08002B2CF9AE}" pid="5" name="_AuthorEmail">
    <vt:lpwstr>WZAPOL@mgh.harvard.edu</vt:lpwstr>
  </property>
  <property fmtid="{D5CDD505-2E9C-101B-9397-08002B2CF9AE}" pid="6" name="_AuthorEmailDisplayName">
    <vt:lpwstr>Zapol, Warren M.,M.D.</vt:lpwstr>
  </property>
</Properties>
</file>