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67" r:id="rId5"/>
  </p:sldMasterIdLst>
  <p:notesMasterIdLst>
    <p:notesMasterId r:id="rId35"/>
  </p:notesMasterIdLst>
  <p:sldIdLst>
    <p:sldId id="258" r:id="rId6"/>
    <p:sldId id="260" r:id="rId7"/>
    <p:sldId id="302" r:id="rId8"/>
    <p:sldId id="261" r:id="rId9"/>
    <p:sldId id="301" r:id="rId10"/>
    <p:sldId id="296" r:id="rId11"/>
    <p:sldId id="297" r:id="rId12"/>
    <p:sldId id="298" r:id="rId13"/>
    <p:sldId id="299" r:id="rId14"/>
    <p:sldId id="290" r:id="rId15"/>
    <p:sldId id="272" r:id="rId16"/>
    <p:sldId id="294" r:id="rId17"/>
    <p:sldId id="293" r:id="rId18"/>
    <p:sldId id="292" r:id="rId19"/>
    <p:sldId id="270" r:id="rId20"/>
    <p:sldId id="300" r:id="rId21"/>
    <p:sldId id="273" r:id="rId22"/>
    <p:sldId id="274" r:id="rId23"/>
    <p:sldId id="275" r:id="rId24"/>
    <p:sldId id="276" r:id="rId25"/>
    <p:sldId id="277" r:id="rId26"/>
    <p:sldId id="278" r:id="rId27"/>
    <p:sldId id="280" r:id="rId28"/>
    <p:sldId id="288" r:id="rId29"/>
    <p:sldId id="289" r:id="rId30"/>
    <p:sldId id="282" r:id="rId31"/>
    <p:sldId id="305" r:id="rId32"/>
    <p:sldId id="303" r:id="rId33"/>
    <p:sldId id="287" r:id="rId3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5569"/>
    <a:srgbClr val="36BDDB"/>
    <a:srgbClr val="A6B923"/>
    <a:srgbClr val="636619"/>
    <a:srgbClr val="909C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llemlayout 3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llemlayout 1 - markeringsfarv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llemlayout 2 - markeringsfarv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ma til typografi 1 - markeringsfarv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589" autoAdjust="0"/>
    <p:restoredTop sz="94660"/>
  </p:normalViewPr>
  <p:slideViewPr>
    <p:cSldViewPr snapToObjects="1">
      <p:cViewPr>
        <p:scale>
          <a:sx n="100" d="100"/>
          <a:sy n="100" d="100"/>
        </p:scale>
        <p:origin x="-944" y="-496"/>
      </p:cViewPr>
      <p:guideLst>
        <p:guide orient="horz" pos="1636"/>
        <p:guide pos="28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B7887-FCEC-6943-8086-4127A38AE6AD}" type="datetimeFigureOut">
              <a:rPr lang="da-DK" smtClean="0"/>
              <a:t>22/03/16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E020D-32D7-D048-BC81-CA9C909EFA5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8049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A748E7B-3048-E249-A31C-15529FF35D91}" type="slidenum">
              <a:rPr lang="en-GB" sz="1200">
                <a:latin typeface="Arial" charset="0"/>
              </a:rPr>
              <a:pPr eaLnBrk="1" hangingPunct="1"/>
              <a:t>11</a:t>
            </a:fld>
            <a:endParaRPr lang="en-GB" sz="1200"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17950" y="8702675"/>
            <a:ext cx="29781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3F24DB43-A148-234B-9DBC-20CD7D1FA8C4}" type="slidenum">
              <a:rPr lang="en-US" sz="1200"/>
              <a:pPr algn="r" eaLnBrk="1" hangingPunct="1"/>
              <a:t>11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0525" y="701675"/>
            <a:ext cx="6111875" cy="343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351338"/>
            <a:ext cx="5014913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A748E7B-3048-E249-A31C-15529FF35D91}" type="slidenum">
              <a:rPr lang="en-GB" sz="1200">
                <a:latin typeface="Arial" charset="0"/>
              </a:rPr>
              <a:pPr eaLnBrk="1" hangingPunct="1"/>
              <a:t>12</a:t>
            </a:fld>
            <a:endParaRPr lang="en-GB" sz="1200"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17950" y="8702675"/>
            <a:ext cx="29781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3F24DB43-A148-234B-9DBC-20CD7D1FA8C4}" type="slidenum">
              <a:rPr lang="en-US" sz="1200"/>
              <a:pPr algn="r" eaLnBrk="1" hangingPunct="1"/>
              <a:t>12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0525" y="701675"/>
            <a:ext cx="6111875" cy="343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351338"/>
            <a:ext cx="5014913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A748E7B-3048-E249-A31C-15529FF35D91}" type="slidenum">
              <a:rPr lang="en-GB" sz="1200">
                <a:latin typeface="Arial" charset="0"/>
              </a:rPr>
              <a:pPr eaLnBrk="1" hangingPunct="1"/>
              <a:t>13</a:t>
            </a:fld>
            <a:endParaRPr lang="en-GB" sz="1200"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17950" y="8702675"/>
            <a:ext cx="29781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3F24DB43-A148-234B-9DBC-20CD7D1FA8C4}" type="slidenum">
              <a:rPr lang="en-US" sz="1200"/>
              <a:pPr algn="r" eaLnBrk="1" hangingPunct="1"/>
              <a:t>13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0525" y="701675"/>
            <a:ext cx="6111875" cy="343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351338"/>
            <a:ext cx="5014913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9A748E7B-3048-E249-A31C-15529FF35D91}" type="slidenum">
              <a:rPr lang="en-GB" sz="1200">
                <a:latin typeface="Arial" charset="0"/>
              </a:rPr>
              <a:pPr eaLnBrk="1" hangingPunct="1"/>
              <a:t>14</a:t>
            </a:fld>
            <a:endParaRPr lang="en-GB" sz="1200">
              <a:latin typeface="Arial" charset="0"/>
            </a:endParaRPr>
          </a:p>
        </p:txBody>
      </p:sp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917950" y="8702675"/>
            <a:ext cx="29781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3F24DB43-A148-234B-9DBC-20CD7D1FA8C4}" type="slidenum">
              <a:rPr lang="en-US" sz="1200"/>
              <a:pPr algn="r" eaLnBrk="1" hangingPunct="1"/>
              <a:t>14</a:t>
            </a:fld>
            <a:endParaRPr lang="en-US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0525" y="701675"/>
            <a:ext cx="6111875" cy="34385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4351338"/>
            <a:ext cx="5014913" cy="414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>
              <a:latin typeface="Calibri" charset="0"/>
            </a:endParaRPr>
          </a:p>
        </p:txBody>
      </p:sp>
      <p:sp>
        <p:nvSpPr>
          <p:cNvPr id="3993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1DC7F24-630F-524D-A67B-C47AB2240C39}" type="slidenum">
              <a:rPr lang="da-DK" sz="1200"/>
              <a:pPr eaLnBrk="1" hangingPunct="1"/>
              <a:t>23</a:t>
            </a:fld>
            <a:endParaRPr lang="da-DK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>
              <a:latin typeface="Calibri" charset="0"/>
            </a:endParaRPr>
          </a:p>
        </p:txBody>
      </p:sp>
      <p:sp>
        <p:nvSpPr>
          <p:cNvPr id="3993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1DC7F24-630F-524D-A67B-C47AB2240C39}" type="slidenum">
              <a:rPr lang="da-DK" sz="1200"/>
              <a:pPr eaLnBrk="1" hangingPunct="1"/>
              <a:t>24</a:t>
            </a:fld>
            <a:endParaRPr lang="da-DK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Pladsholder til diasbille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8" name="Pladsholder til no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a-DK">
              <a:latin typeface="Calibri" charset="0"/>
            </a:endParaRPr>
          </a:p>
        </p:txBody>
      </p:sp>
      <p:sp>
        <p:nvSpPr>
          <p:cNvPr id="39939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1DC7F24-630F-524D-A67B-C47AB2240C39}" type="slidenum">
              <a:rPr lang="da-DK" sz="1200"/>
              <a:pPr eaLnBrk="1" hangingPunct="1"/>
              <a:t>25</a:t>
            </a:fld>
            <a:endParaRPr lang="da-DK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ACDB3CC-F982-40F9-8DD6-BCC9AFBF44BD}" type="datetime1">
              <a:rPr lang="en-US" smtClean="0"/>
              <a:pPr/>
              <a:t>22/03/16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6700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55557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83041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A9E7B99-7C3F-4BC3-B7B8-7E1F8C620B24}" type="datetime1">
              <a:rPr lang="en-US" smtClean="0"/>
              <a:pPr/>
              <a:t>22/03/16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5555"/>
            <a:ext cx="4038600" cy="31390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22/03/16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22/03/16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68C2560D-EC28-3B41-86E8-18F1CE0113B4}" type="datetimeFigureOut">
              <a:rPr lang="en-US" smtClean="0"/>
              <a:t>22/03/16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2.xml"/><Relationship Id="rId3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8639"/>
            <a:ext cx="8444162" cy="7819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841" y="1491231"/>
            <a:ext cx="8679521" cy="3103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</p:sldLayoutIdLst>
  <p:txStyles>
    <p:titleStyle>
      <a:lvl1pPr algn="r" defTabSz="457200" rtl="0" eaLnBrk="1" latinLnBrk="0" hangingPunct="1">
        <a:spcBef>
          <a:spcPct val="0"/>
        </a:spcBef>
        <a:buNone/>
        <a:defRPr sz="3600" b="1" i="0" kern="1200">
          <a:solidFill>
            <a:srgbClr val="0B5569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990600" y="2553103"/>
            <a:ext cx="8001000" cy="1031472"/>
          </a:xfrm>
          <a:prstGeom prst="rect">
            <a:avLst/>
          </a:prstGeom>
          <a:effectLst/>
        </p:spPr>
        <p:txBody>
          <a:bodyPr>
            <a:noAutofit/>
          </a:bodyPr>
          <a:lstStyle/>
          <a:p>
            <a:pPr algn="l"/>
            <a:r>
              <a:rPr lang="da-DK" sz="1400" b="1" dirty="0" smtClean="0">
                <a:solidFill>
                  <a:srgbClr val="0B5569"/>
                </a:solidFill>
                <a:latin typeface="Arial Narrow"/>
                <a:cs typeface="Arial Narrow"/>
              </a:rPr>
              <a:t>The </a:t>
            </a:r>
            <a:r>
              <a:rPr lang="da-DK" sz="1400" b="1" dirty="0">
                <a:solidFill>
                  <a:srgbClr val="0B5569"/>
                </a:solidFill>
                <a:latin typeface="Arial Narrow"/>
                <a:cs typeface="Arial Narrow"/>
              </a:rPr>
              <a:t>Third </a:t>
            </a:r>
            <a:r>
              <a:rPr lang="da-DK" sz="1400" b="1" dirty="0" err="1">
                <a:solidFill>
                  <a:srgbClr val="0B5569"/>
                </a:solidFill>
                <a:latin typeface="Arial Narrow"/>
                <a:cs typeface="Arial Narrow"/>
              </a:rPr>
              <a:t>DANish</a:t>
            </a:r>
            <a:r>
              <a:rPr lang="da-DK" sz="1400" b="1" dirty="0">
                <a:solidFill>
                  <a:srgbClr val="0B5569"/>
                </a:solidFill>
                <a:latin typeface="Arial Narrow"/>
                <a:cs typeface="Arial Narrow"/>
              </a:rPr>
              <a:t> </a:t>
            </a:r>
            <a:r>
              <a:rPr lang="da-DK" sz="1400" b="1" dirty="0" err="1">
                <a:solidFill>
                  <a:srgbClr val="0B5569"/>
                </a:solidFill>
                <a:latin typeface="Arial Narrow"/>
                <a:cs typeface="Arial Narrow"/>
              </a:rPr>
              <a:t>Study</a:t>
            </a:r>
            <a:r>
              <a:rPr lang="da-DK" sz="1400" b="1" dirty="0">
                <a:solidFill>
                  <a:srgbClr val="0B5569"/>
                </a:solidFill>
                <a:latin typeface="Arial Narrow"/>
                <a:cs typeface="Arial Narrow"/>
              </a:rPr>
              <a:t> of Optimal </a:t>
            </a:r>
            <a:r>
              <a:rPr lang="da-DK" sz="1400" b="1" dirty="0" err="1">
                <a:solidFill>
                  <a:srgbClr val="0B5569"/>
                </a:solidFill>
                <a:latin typeface="Arial Narrow"/>
                <a:cs typeface="Arial Narrow"/>
              </a:rPr>
              <a:t>Acute</a:t>
            </a:r>
            <a:r>
              <a:rPr lang="da-DK" sz="1400" b="1" dirty="0">
                <a:solidFill>
                  <a:srgbClr val="0B5569"/>
                </a:solidFill>
                <a:latin typeface="Arial Narrow"/>
                <a:cs typeface="Arial Narrow"/>
              </a:rPr>
              <a:t> </a:t>
            </a:r>
            <a:r>
              <a:rPr lang="da-DK" sz="1400" b="1" dirty="0" err="1">
                <a:solidFill>
                  <a:srgbClr val="0B5569"/>
                </a:solidFill>
                <a:latin typeface="Arial Narrow"/>
                <a:cs typeface="Arial Narrow"/>
              </a:rPr>
              <a:t>Treatment</a:t>
            </a:r>
            <a:r>
              <a:rPr lang="da-DK" sz="1400" b="1" dirty="0">
                <a:solidFill>
                  <a:srgbClr val="0B5569"/>
                </a:solidFill>
                <a:latin typeface="Arial Narrow"/>
                <a:cs typeface="Arial Narrow"/>
              </a:rPr>
              <a:t> of Patients with ST-segment Elevation </a:t>
            </a:r>
            <a:r>
              <a:rPr lang="da-DK" sz="1400" b="1" dirty="0" err="1" smtClean="0">
                <a:solidFill>
                  <a:srgbClr val="0B5569"/>
                </a:solidFill>
                <a:latin typeface="Arial Narrow"/>
                <a:cs typeface="Arial Narrow"/>
              </a:rPr>
              <a:t>Myocardial</a:t>
            </a:r>
            <a:r>
              <a:rPr lang="da-DK" sz="1400" b="1" dirty="0">
                <a:solidFill>
                  <a:srgbClr val="0B5569"/>
                </a:solidFill>
                <a:latin typeface="Arial Narrow"/>
                <a:cs typeface="Arial Narrow"/>
              </a:rPr>
              <a:t> </a:t>
            </a:r>
            <a:r>
              <a:rPr lang="da-DK" sz="1400" b="1" dirty="0" err="1" smtClean="0">
                <a:solidFill>
                  <a:srgbClr val="0B5569"/>
                </a:solidFill>
                <a:latin typeface="Arial Narrow"/>
                <a:cs typeface="Arial Narrow"/>
              </a:rPr>
              <a:t>Infarction</a:t>
            </a:r>
            <a:r>
              <a:rPr lang="da-DK" sz="1400" b="1" dirty="0">
                <a:solidFill>
                  <a:srgbClr val="0B5569"/>
                </a:solidFill>
                <a:latin typeface="Arial Narrow"/>
                <a:cs typeface="Arial Narrow"/>
              </a:rPr>
              <a:t>: </a:t>
            </a:r>
            <a:r>
              <a:rPr lang="da-DK" sz="1400" b="1" dirty="0" err="1" smtClean="0">
                <a:solidFill>
                  <a:srgbClr val="0B5569"/>
                </a:solidFill>
                <a:latin typeface="Arial Narrow"/>
                <a:cs typeface="Arial Narrow"/>
              </a:rPr>
              <a:t>ischemic</a:t>
            </a:r>
            <a:r>
              <a:rPr lang="da-DK" sz="1400" b="1" dirty="0" smtClean="0">
                <a:solidFill>
                  <a:srgbClr val="0B5569"/>
                </a:solidFill>
                <a:latin typeface="Arial Narrow"/>
                <a:cs typeface="Arial Narrow"/>
              </a:rPr>
              <a:t> </a:t>
            </a:r>
            <a:r>
              <a:rPr lang="da-DK" sz="1400" b="1" dirty="0" err="1" smtClean="0">
                <a:solidFill>
                  <a:srgbClr val="0B5569"/>
                </a:solidFill>
                <a:latin typeface="Arial Narrow"/>
                <a:cs typeface="Arial Narrow"/>
              </a:rPr>
              <a:t>postconditioning</a:t>
            </a:r>
            <a:r>
              <a:rPr lang="da-DK" sz="1400" b="1" dirty="0" smtClean="0">
                <a:solidFill>
                  <a:srgbClr val="0B5569"/>
                </a:solidFill>
                <a:latin typeface="Arial Narrow"/>
                <a:cs typeface="Arial Narrow"/>
              </a:rPr>
              <a:t> </a:t>
            </a:r>
            <a:r>
              <a:rPr lang="da-DK" sz="1400" b="1" dirty="0" err="1" smtClean="0">
                <a:solidFill>
                  <a:srgbClr val="0B5569"/>
                </a:solidFill>
                <a:latin typeface="Arial Narrow"/>
                <a:cs typeface="Arial Narrow"/>
              </a:rPr>
              <a:t>during</a:t>
            </a:r>
            <a:r>
              <a:rPr lang="da-DK" sz="1400" b="1" dirty="0" smtClean="0">
                <a:solidFill>
                  <a:srgbClr val="0B5569"/>
                </a:solidFill>
                <a:latin typeface="Arial Narrow"/>
                <a:cs typeface="Arial Narrow"/>
              </a:rPr>
              <a:t> </a:t>
            </a:r>
            <a:r>
              <a:rPr lang="da-DK" sz="1400" b="1" dirty="0" err="1">
                <a:solidFill>
                  <a:srgbClr val="0B5569"/>
                </a:solidFill>
                <a:latin typeface="Arial Narrow"/>
                <a:cs typeface="Arial Narrow"/>
              </a:rPr>
              <a:t>primary</a:t>
            </a:r>
            <a:r>
              <a:rPr lang="da-DK" sz="1400" b="1" dirty="0">
                <a:solidFill>
                  <a:srgbClr val="0B5569"/>
                </a:solidFill>
                <a:latin typeface="Arial Narrow"/>
                <a:cs typeface="Arial Narrow"/>
              </a:rPr>
              <a:t> PCI</a:t>
            </a:r>
            <a:endParaRPr lang="en-US" sz="1400" b="1" dirty="0">
              <a:solidFill>
                <a:srgbClr val="0B5569"/>
              </a:solidFill>
              <a:latin typeface="Arial Narrow"/>
              <a:cs typeface="Arial Narrow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275793" y="3511549"/>
            <a:ext cx="6661150" cy="433387"/>
          </a:xfrm>
          <a:prstGeom prst="rect">
            <a:avLst/>
          </a:prstGeom>
        </p:spPr>
        <p:txBody>
          <a:bodyPr/>
          <a:lstStyle/>
          <a:p>
            <a:pPr marL="0" indent="0" algn="r">
              <a:lnSpc>
                <a:spcPct val="80000"/>
              </a:lnSpc>
              <a:buNone/>
            </a:pPr>
            <a:r>
              <a:rPr lang="en-US" sz="1300" dirty="0" smtClean="0">
                <a:solidFill>
                  <a:srgbClr val="0B5569"/>
                </a:solidFill>
                <a:latin typeface="Arial Narrow" charset="0"/>
                <a:cs typeface="Arial Narrow" charset="0"/>
              </a:rPr>
              <a:t>Thomas Engstrøm, </a:t>
            </a:r>
            <a:r>
              <a:rPr lang="en-US" sz="1300" dirty="0">
                <a:solidFill>
                  <a:srgbClr val="0B5569"/>
                </a:solidFill>
                <a:latin typeface="Arial Narrow" charset="0"/>
                <a:cs typeface="Arial Narrow" charset="0"/>
              </a:rPr>
              <a:t>MD, </a:t>
            </a:r>
            <a:r>
              <a:rPr lang="en-US" sz="1300" dirty="0" err="1" smtClean="0">
                <a:solidFill>
                  <a:srgbClr val="0B5569"/>
                </a:solidFill>
                <a:latin typeface="Arial Narrow" charset="0"/>
                <a:cs typeface="Arial Narrow" charset="0"/>
              </a:rPr>
              <a:t>DMSci</a:t>
            </a:r>
            <a:r>
              <a:rPr lang="en-US" sz="1300" dirty="0" smtClean="0">
                <a:solidFill>
                  <a:srgbClr val="0B5569"/>
                </a:solidFill>
                <a:latin typeface="Arial Narrow" charset="0"/>
                <a:cs typeface="Arial Narrow" charset="0"/>
              </a:rPr>
              <a:t>, PhD</a:t>
            </a:r>
            <a:endParaRPr lang="en-US" sz="1300" dirty="0">
              <a:solidFill>
                <a:srgbClr val="0B5569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7700" y="1737531"/>
            <a:ext cx="8001000" cy="561169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800" b="1" dirty="0" smtClean="0">
                <a:solidFill>
                  <a:srgbClr val="0B5569"/>
                </a:solidFill>
                <a:latin typeface="Arial Narrow"/>
                <a:cs typeface="Arial Narrow"/>
              </a:rPr>
              <a:t>DANAMI3-iPOST</a:t>
            </a:r>
            <a:endParaRPr lang="en-US" sz="2800" b="1" dirty="0">
              <a:solidFill>
                <a:srgbClr val="0B5569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293914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 err="1" smtClean="0"/>
              <a:t>Ischemic</a:t>
            </a:r>
            <a:r>
              <a:rPr lang="da-DK" dirty="0" smtClean="0"/>
              <a:t> </a:t>
            </a:r>
            <a:r>
              <a:rPr lang="da-DK" dirty="0" err="1" smtClean="0"/>
              <a:t>postcondioning</a:t>
            </a:r>
            <a:r>
              <a:rPr lang="da-DK" dirty="0" smtClean="0"/>
              <a:t> in STEMI – </a:t>
            </a:r>
            <a:r>
              <a:rPr lang="da-DK" dirty="0" err="1" smtClean="0"/>
              <a:t>surrogate</a:t>
            </a:r>
            <a:r>
              <a:rPr lang="da-DK" dirty="0" smtClean="0"/>
              <a:t> marker </a:t>
            </a:r>
            <a:r>
              <a:rPr lang="da-DK" dirty="0" err="1" smtClean="0"/>
              <a:t>trials</a:t>
            </a:r>
            <a:r>
              <a:rPr lang="da-DK" dirty="0" smtClean="0"/>
              <a:t> </a:t>
            </a:r>
            <a:r>
              <a:rPr lang="da-DK" dirty="0" smtClean="0"/>
              <a:t> </a:t>
            </a:r>
            <a:endParaRPr lang="da-DK" dirty="0"/>
          </a:p>
        </p:txBody>
      </p:sp>
      <p:grpSp>
        <p:nvGrpSpPr>
          <p:cNvPr id="8" name="Grupper 7"/>
          <p:cNvGrpSpPr/>
          <p:nvPr/>
        </p:nvGrpSpPr>
        <p:grpSpPr>
          <a:xfrm>
            <a:off x="285750" y="1447800"/>
            <a:ext cx="8540750" cy="2387600"/>
            <a:chOff x="0" y="1447800"/>
            <a:chExt cx="9144000" cy="2347626"/>
          </a:xfrm>
        </p:grpSpPr>
        <p:pic>
          <p:nvPicPr>
            <p:cNvPr id="3" name="Billed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447800"/>
              <a:ext cx="9144000" cy="2235648"/>
            </a:xfrm>
            <a:prstGeom prst="rect">
              <a:avLst/>
            </a:prstGeom>
          </p:spPr>
        </p:pic>
        <p:pic>
          <p:nvPicPr>
            <p:cNvPr id="6" name="Billed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8800" y="2404225"/>
              <a:ext cx="1308100" cy="689725"/>
            </a:xfrm>
            <a:prstGeom prst="rect">
              <a:avLst/>
            </a:prstGeom>
          </p:spPr>
        </p:pic>
        <p:pic>
          <p:nvPicPr>
            <p:cNvPr id="7" name="Billed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6900" y="3494043"/>
              <a:ext cx="5937250" cy="301383"/>
            </a:xfrm>
            <a:prstGeom prst="rect">
              <a:avLst/>
            </a:prstGeom>
          </p:spPr>
        </p:pic>
      </p:grp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592773" y="4733925"/>
            <a:ext cx="16083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err="1" smtClean="0">
                <a:cs typeface="Arial" charset="0"/>
              </a:rPr>
              <a:t>Heusch</a:t>
            </a:r>
            <a:r>
              <a:rPr lang="en-US" sz="1200" dirty="0" smtClean="0">
                <a:cs typeface="Arial" charset="0"/>
              </a:rPr>
              <a:t> G, Lancet 2013</a:t>
            </a:r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113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24"/>
          <p:cNvSpPr>
            <a:spLocks noChangeShapeType="1"/>
          </p:cNvSpPr>
          <p:nvPr/>
        </p:nvSpPr>
        <p:spPr bwMode="auto">
          <a:xfrm>
            <a:off x="2044700" y="3111500"/>
            <a:ext cx="0" cy="406400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044700" y="803067"/>
            <a:ext cx="5327650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 smtClean="0">
                <a:cs typeface="Arial Narrow" charset="0"/>
              </a:rPr>
              <a:t>1243 Randomized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28588" y="1481138"/>
            <a:ext cx="4208462" cy="36830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cs typeface="Arial Narrow" charset="0"/>
              </a:rPr>
              <a:t>617 Conventional primary PCI</a:t>
            </a:r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4503738" y="1481138"/>
            <a:ext cx="4564062" cy="36830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800" dirty="0" smtClean="0">
                <a:solidFill>
                  <a:schemeClr val="bg1">
                    <a:lumMod val="85000"/>
                  </a:schemeClr>
                </a:solidFill>
                <a:cs typeface="Arial Narrow" charset="0"/>
              </a:rPr>
              <a:t>617 Ischemic </a:t>
            </a:r>
            <a:r>
              <a:rPr lang="en-GB" sz="1800" dirty="0" err="1" smtClean="0">
                <a:solidFill>
                  <a:schemeClr val="bg1">
                    <a:lumMod val="85000"/>
                  </a:schemeClr>
                </a:solidFill>
                <a:cs typeface="Arial Narrow" charset="0"/>
              </a:rPr>
              <a:t>postconditioning</a:t>
            </a:r>
            <a:endParaRPr lang="en-GB" sz="1800" dirty="0" smtClean="0">
              <a:solidFill>
                <a:schemeClr val="bg1">
                  <a:lumMod val="85000"/>
                </a:schemeClr>
              </a:solidFill>
              <a:cs typeface="Arial Narrow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3836988" y="1206500"/>
            <a:ext cx="590550" cy="153988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743450" y="1198563"/>
            <a:ext cx="555625" cy="161925"/>
          </a:xfrm>
          <a:prstGeom prst="straightConnector1">
            <a:avLst/>
          </a:prstGeom>
          <a:noFill/>
          <a:ln w="38100">
            <a:solidFill>
              <a:schemeClr val="bg2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/>
              <a:t>Trial </a:t>
            </a:r>
            <a:r>
              <a:rPr lang="da-DK" dirty="0" smtClean="0"/>
              <a:t>flow </a:t>
            </a:r>
            <a:r>
              <a:rPr lang="da-DK" dirty="0" err="1" smtClean="0"/>
              <a:t>chart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7000" y="2233613"/>
            <a:ext cx="4208463" cy="861774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9pPr>
          </a:lstStyle>
          <a:p>
            <a:pPr marL="342900" indent="-342900" algn="ctr">
              <a:buAutoNum type="arabicPlain" startAt="614"/>
            </a:pPr>
            <a:r>
              <a:rPr lang="da-DK" sz="1800" dirty="0" err="1" smtClean="0">
                <a:solidFill>
                  <a:schemeClr val="bg1">
                    <a:lumMod val="85000"/>
                  </a:schemeClr>
                </a:solidFill>
              </a:rPr>
              <a:t>received</a:t>
            </a:r>
            <a:r>
              <a:rPr lang="da-DK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18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da-DK" sz="1800" dirty="0" err="1">
                <a:solidFill>
                  <a:schemeClr val="bg1">
                    <a:lumMod val="85000"/>
                  </a:schemeClr>
                </a:solidFill>
              </a:rPr>
              <a:t>allocated</a:t>
            </a:r>
            <a:r>
              <a:rPr lang="da-DK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1800" dirty="0" smtClean="0">
                <a:solidFill>
                  <a:schemeClr val="bg1">
                    <a:lumMod val="85000"/>
                  </a:schemeClr>
                </a:solidFill>
              </a:rPr>
              <a:t>intervention</a:t>
            </a:r>
          </a:p>
          <a:p>
            <a:pPr marL="342900" indent="-342900" algn="ctr">
              <a:buAutoNum type="arabicPlain" startAt="614"/>
            </a:pPr>
            <a:endParaRPr lang="da-DK" sz="18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da-DK" sz="1400" dirty="0" smtClean="0">
                <a:solidFill>
                  <a:schemeClr val="bg1">
                    <a:lumMod val="85000"/>
                  </a:schemeClr>
                </a:solidFill>
              </a:rPr>
              <a:t>	3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1400" dirty="0" smtClean="0">
                <a:solidFill>
                  <a:schemeClr val="bg1">
                    <a:lumMod val="85000"/>
                  </a:schemeClr>
                </a:solidFill>
              </a:rPr>
              <a:t>CABG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14850" y="2202148"/>
            <a:ext cx="4564063" cy="923330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9pPr>
          </a:lstStyle>
          <a:p>
            <a:pPr marL="342900" indent="-342900" algn="ctr">
              <a:buAutoNum type="arabicPlain" startAt="592"/>
            </a:pPr>
            <a:r>
              <a:rPr lang="da-DK" sz="1800" dirty="0" err="1" smtClean="0">
                <a:solidFill>
                  <a:schemeClr val="bg1">
                    <a:lumMod val="85000"/>
                  </a:schemeClr>
                </a:solidFill>
              </a:rPr>
              <a:t>received</a:t>
            </a:r>
            <a:r>
              <a:rPr lang="da-DK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1800" dirty="0">
                <a:solidFill>
                  <a:schemeClr val="bg1">
                    <a:lumMod val="85000"/>
                  </a:schemeClr>
                </a:solidFill>
              </a:rPr>
              <a:t>the </a:t>
            </a:r>
            <a:r>
              <a:rPr lang="da-DK" sz="1800" dirty="0" err="1">
                <a:solidFill>
                  <a:schemeClr val="bg1">
                    <a:lumMod val="85000"/>
                  </a:schemeClr>
                </a:solidFill>
              </a:rPr>
              <a:t>allocated</a:t>
            </a:r>
            <a:r>
              <a:rPr lang="da-DK" sz="18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1800" dirty="0" smtClean="0">
                <a:solidFill>
                  <a:schemeClr val="bg1">
                    <a:lumMod val="85000"/>
                  </a:schemeClr>
                </a:solidFill>
              </a:rPr>
              <a:t>intervention</a:t>
            </a:r>
            <a:endParaRPr lang="da-DK" sz="18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da-DK" sz="18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r>
              <a:rPr lang="da-DK" sz="1400" dirty="0" smtClean="0">
                <a:solidFill>
                  <a:schemeClr val="bg1">
                    <a:lumMod val="85000"/>
                  </a:schemeClr>
                </a:solidFill>
              </a:rPr>
              <a:t>6 CABG</a:t>
            </a:r>
            <a:endParaRPr lang="da-DK" sz="14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da-DK" sz="1400" dirty="0" smtClean="0">
                <a:solidFill>
                  <a:schemeClr val="bg1">
                    <a:lumMod val="85000"/>
                  </a:schemeClr>
                </a:solidFill>
              </a:rPr>
              <a:t>	19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da-DK" sz="1400" dirty="0" smtClean="0">
                <a:solidFill>
                  <a:schemeClr val="bg1">
                    <a:lumMod val="85000"/>
                  </a:schemeClr>
                </a:solidFill>
              </a:rPr>
              <a:t>PCI </a:t>
            </a:r>
            <a:r>
              <a:rPr lang="da-DK" sz="1400" dirty="0" err="1">
                <a:solidFill>
                  <a:schemeClr val="bg1">
                    <a:lumMod val="85000"/>
                  </a:schemeClr>
                </a:solidFill>
              </a:rPr>
              <a:t>failed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 or not </a:t>
            </a:r>
            <a:r>
              <a:rPr lang="da-DK" sz="1400" dirty="0" err="1" smtClean="0">
                <a:solidFill>
                  <a:schemeClr val="bg1">
                    <a:lumMod val="85000"/>
                  </a:schemeClr>
                </a:solidFill>
              </a:rPr>
              <a:t>feasible</a:t>
            </a:r>
            <a:r>
              <a:rPr lang="da-DK" sz="1800" dirty="0" smtClean="0">
                <a:solidFill>
                  <a:schemeClr val="bg1">
                    <a:lumMod val="85000"/>
                  </a:schemeClr>
                </a:solidFill>
              </a:rPr>
              <a:t>	</a:t>
            </a:r>
            <a:endParaRPr lang="da-DK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708" name="Text Box 7"/>
          <p:cNvSpPr txBox="1">
            <a:spLocks noChangeArrowheads="1"/>
          </p:cNvSpPr>
          <p:nvPr/>
        </p:nvSpPr>
        <p:spPr bwMode="auto">
          <a:xfrm>
            <a:off x="127000" y="3517900"/>
            <a:ext cx="4208463" cy="80021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1800" dirty="0">
                <a:solidFill>
                  <a:schemeClr val="bg1">
                    <a:lumMod val="85000"/>
                  </a:schemeClr>
                </a:solidFill>
              </a:rPr>
              <a:t>617 </a:t>
            </a:r>
            <a:r>
              <a:rPr lang="da-DK" sz="1800" dirty="0" err="1">
                <a:solidFill>
                  <a:schemeClr val="bg1">
                    <a:lumMod val="85000"/>
                  </a:schemeClr>
                </a:solidFill>
              </a:rPr>
              <a:t>analysed</a:t>
            </a:r>
            <a:r>
              <a:rPr lang="da-DK" sz="1800" dirty="0">
                <a:solidFill>
                  <a:schemeClr val="bg1">
                    <a:lumMod val="85000"/>
                  </a:schemeClr>
                </a:solidFill>
              </a:rPr>
              <a:t> by intention to </a:t>
            </a:r>
            <a:r>
              <a:rPr lang="da-DK" sz="1800" dirty="0" err="1">
                <a:solidFill>
                  <a:schemeClr val="bg1">
                    <a:lumMod val="85000"/>
                  </a:schemeClr>
                </a:solidFill>
              </a:rPr>
              <a:t>treat</a:t>
            </a:r>
            <a:endParaRPr lang="da-DK" sz="1800" dirty="0">
              <a:solidFill>
                <a:schemeClr val="bg1">
                  <a:lumMod val="85000"/>
                </a:schemeClr>
              </a:solidFill>
            </a:endParaRPr>
          </a:p>
          <a:p>
            <a:pPr algn="ctr" eaLnBrk="1" hangingPunct="1"/>
            <a:endParaRPr lang="da-DK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 eaLnBrk="1" hangingPunct="1"/>
            <a:r>
              <a:rPr lang="da-DK" sz="1400" dirty="0" smtClean="0">
                <a:solidFill>
                  <a:schemeClr val="bg1">
                    <a:lumMod val="85000"/>
                  </a:schemeClr>
                </a:solidFill>
              </a:rPr>
              <a:t>3 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lost to </a:t>
            </a:r>
            <a:r>
              <a:rPr lang="da-DK" sz="1400" dirty="0" err="1">
                <a:solidFill>
                  <a:schemeClr val="bg1">
                    <a:lumMod val="85000"/>
                  </a:schemeClr>
                </a:solidFill>
              </a:rPr>
              <a:t>follow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 up </a:t>
            </a:r>
            <a:r>
              <a:rPr lang="da-DK" sz="1400" dirty="0" err="1">
                <a:solidFill>
                  <a:schemeClr val="bg1">
                    <a:lumMod val="85000"/>
                  </a:schemeClr>
                </a:solidFill>
              </a:rPr>
              <a:t>after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 12, 17 and 36 </a:t>
            </a:r>
            <a:r>
              <a:rPr lang="da-DK" sz="1400" dirty="0" err="1">
                <a:solidFill>
                  <a:schemeClr val="bg1">
                    <a:lumMod val="85000"/>
                  </a:schemeClr>
                </a:solidFill>
              </a:rPr>
              <a:t>months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GB" sz="1400" dirty="0">
              <a:solidFill>
                <a:schemeClr val="bg1">
                  <a:lumMod val="85000"/>
                </a:schemeClr>
              </a:solidFill>
              <a:cs typeface="Arial Narrow" charset="0"/>
            </a:endParaRP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4514850" y="3517900"/>
            <a:ext cx="4564063" cy="800219"/>
          </a:xfrm>
          <a:prstGeom prst="rect">
            <a:avLst/>
          </a:prstGeom>
          <a:noFill/>
          <a:ln w="25400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1800" dirty="0">
                <a:solidFill>
                  <a:schemeClr val="bg1">
                    <a:lumMod val="85000"/>
                  </a:schemeClr>
                </a:solidFill>
              </a:rPr>
              <a:t>617 </a:t>
            </a:r>
            <a:r>
              <a:rPr lang="da-DK" sz="1800" dirty="0" err="1">
                <a:solidFill>
                  <a:schemeClr val="bg1">
                    <a:lumMod val="85000"/>
                  </a:schemeClr>
                </a:solidFill>
              </a:rPr>
              <a:t>analysed</a:t>
            </a:r>
            <a:r>
              <a:rPr lang="da-DK" sz="1800" dirty="0">
                <a:solidFill>
                  <a:schemeClr val="bg1">
                    <a:lumMod val="85000"/>
                  </a:schemeClr>
                </a:solidFill>
              </a:rPr>
              <a:t> by intention to </a:t>
            </a:r>
            <a:r>
              <a:rPr lang="da-DK" sz="1800" dirty="0" err="1">
                <a:solidFill>
                  <a:schemeClr val="bg1">
                    <a:lumMod val="85000"/>
                  </a:schemeClr>
                </a:solidFill>
              </a:rPr>
              <a:t>treat</a:t>
            </a:r>
            <a:endParaRPr lang="da-DK" sz="1800" dirty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endParaRPr lang="da-DK" sz="1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ctr"/>
            <a:r>
              <a:rPr lang="da-DK" sz="1400" dirty="0" smtClean="0">
                <a:solidFill>
                  <a:schemeClr val="bg1">
                    <a:lumMod val="85000"/>
                  </a:schemeClr>
                </a:solidFill>
              </a:rPr>
              <a:t>2 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lost to </a:t>
            </a:r>
            <a:r>
              <a:rPr lang="da-DK" sz="1400" dirty="0" err="1">
                <a:solidFill>
                  <a:schemeClr val="bg1">
                    <a:lumMod val="85000"/>
                  </a:schemeClr>
                </a:solidFill>
              </a:rPr>
              <a:t>follow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 up </a:t>
            </a:r>
            <a:r>
              <a:rPr lang="da-DK" sz="1400" dirty="0" err="1">
                <a:solidFill>
                  <a:schemeClr val="bg1">
                    <a:lumMod val="85000"/>
                  </a:schemeClr>
                </a:solidFill>
              </a:rPr>
              <a:t>after</a:t>
            </a:r>
            <a:r>
              <a:rPr lang="da-DK" sz="1400" dirty="0">
                <a:solidFill>
                  <a:schemeClr val="bg1">
                    <a:lumMod val="85000"/>
                  </a:schemeClr>
                </a:solidFill>
              </a:rPr>
              <a:t> 14 and 33 </a:t>
            </a:r>
            <a:r>
              <a:rPr lang="da-DK" sz="1400" dirty="0" err="1">
                <a:solidFill>
                  <a:schemeClr val="bg1">
                    <a:lumMod val="85000"/>
                  </a:schemeClr>
                </a:solidFill>
              </a:rPr>
              <a:t>months</a:t>
            </a:r>
            <a:endParaRPr lang="da-DK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9711" name="Line 24"/>
          <p:cNvSpPr>
            <a:spLocks noChangeShapeType="1"/>
          </p:cNvSpPr>
          <p:nvPr/>
        </p:nvSpPr>
        <p:spPr bwMode="auto">
          <a:xfrm>
            <a:off x="6637338" y="1951038"/>
            <a:ext cx="0" cy="180975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9712" name="Line 24"/>
          <p:cNvSpPr>
            <a:spLocks noChangeShapeType="1"/>
          </p:cNvSpPr>
          <p:nvPr/>
        </p:nvSpPr>
        <p:spPr bwMode="auto">
          <a:xfrm>
            <a:off x="2044700" y="1951038"/>
            <a:ext cx="0" cy="180975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6642100" y="3124200"/>
            <a:ext cx="0" cy="406400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65412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24"/>
          <p:cNvSpPr>
            <a:spLocks noChangeShapeType="1"/>
          </p:cNvSpPr>
          <p:nvPr/>
        </p:nvSpPr>
        <p:spPr bwMode="auto">
          <a:xfrm>
            <a:off x="2044700" y="3111500"/>
            <a:ext cx="0" cy="406400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044700" y="803067"/>
            <a:ext cx="5327650" cy="338554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 smtClean="0">
                <a:solidFill>
                  <a:srgbClr val="D9D9D9"/>
                </a:solidFill>
                <a:cs typeface="Arial Narrow" charset="0"/>
              </a:rPr>
              <a:t>1243 Randomized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28588" y="1481138"/>
            <a:ext cx="4208462" cy="368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800" dirty="0" smtClean="0">
                <a:solidFill>
                  <a:srgbClr val="000000"/>
                </a:solidFill>
                <a:cs typeface="Arial Narrow" charset="0"/>
              </a:rPr>
              <a:t>617 Conventional primary PCI</a:t>
            </a:r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4503738" y="1481138"/>
            <a:ext cx="4564062" cy="3683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800" dirty="0" smtClean="0">
                <a:solidFill>
                  <a:srgbClr val="000000"/>
                </a:solidFill>
                <a:cs typeface="Arial Narrow" charset="0"/>
              </a:rPr>
              <a:t>617 Ischemic </a:t>
            </a:r>
            <a:r>
              <a:rPr lang="en-GB" sz="1800" dirty="0" err="1" smtClean="0">
                <a:solidFill>
                  <a:srgbClr val="000000"/>
                </a:solidFill>
                <a:cs typeface="Arial Narrow" charset="0"/>
              </a:rPr>
              <a:t>postconditioning</a:t>
            </a:r>
            <a:endParaRPr lang="en-GB" sz="1800" dirty="0" smtClean="0">
              <a:solidFill>
                <a:srgbClr val="000000"/>
              </a:solidFill>
              <a:cs typeface="Arial Narrow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3836988" y="1206500"/>
            <a:ext cx="590550" cy="1539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743450" y="1198563"/>
            <a:ext cx="555625" cy="1619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/>
              <a:t>Trial </a:t>
            </a:r>
            <a:r>
              <a:rPr lang="da-DK" dirty="0" smtClean="0"/>
              <a:t>flow </a:t>
            </a:r>
            <a:r>
              <a:rPr lang="da-DK" dirty="0" err="1" smtClean="0"/>
              <a:t>chart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7000" y="2233613"/>
            <a:ext cx="4208463" cy="861774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9pPr>
          </a:lstStyle>
          <a:p>
            <a:pPr marL="342900" indent="-342900" algn="ctr">
              <a:buAutoNum type="arabicPlain" startAt="614"/>
            </a:pPr>
            <a:r>
              <a:rPr lang="da-DK" sz="1800" dirty="0" err="1" smtClean="0">
                <a:solidFill>
                  <a:srgbClr val="D9D9D9"/>
                </a:solidFill>
              </a:rPr>
              <a:t>received</a:t>
            </a:r>
            <a:r>
              <a:rPr lang="da-DK" sz="1800" dirty="0" smtClean="0">
                <a:solidFill>
                  <a:srgbClr val="D9D9D9"/>
                </a:solidFill>
              </a:rPr>
              <a:t> </a:t>
            </a:r>
            <a:r>
              <a:rPr lang="da-DK" sz="1800" dirty="0">
                <a:solidFill>
                  <a:srgbClr val="D9D9D9"/>
                </a:solidFill>
              </a:rPr>
              <a:t>the </a:t>
            </a:r>
            <a:r>
              <a:rPr lang="da-DK" sz="1800" dirty="0" err="1">
                <a:solidFill>
                  <a:srgbClr val="D9D9D9"/>
                </a:solidFill>
              </a:rPr>
              <a:t>allocated</a:t>
            </a:r>
            <a:r>
              <a:rPr lang="da-DK" sz="1800" dirty="0">
                <a:solidFill>
                  <a:srgbClr val="D9D9D9"/>
                </a:solidFill>
              </a:rPr>
              <a:t> </a:t>
            </a:r>
            <a:r>
              <a:rPr lang="da-DK" sz="1800" dirty="0" smtClean="0">
                <a:solidFill>
                  <a:srgbClr val="D9D9D9"/>
                </a:solidFill>
              </a:rPr>
              <a:t>intervention</a:t>
            </a:r>
          </a:p>
          <a:p>
            <a:pPr marL="342900" indent="-342900" algn="ctr">
              <a:buAutoNum type="arabicPlain" startAt="614"/>
            </a:pPr>
            <a:endParaRPr lang="da-DK" sz="1800" dirty="0">
              <a:solidFill>
                <a:srgbClr val="D9D9D9"/>
              </a:solidFill>
            </a:endParaRPr>
          </a:p>
          <a:p>
            <a:pPr algn="ctr"/>
            <a:r>
              <a:rPr lang="da-DK" sz="1400" dirty="0" smtClean="0">
                <a:solidFill>
                  <a:srgbClr val="D9D9D9"/>
                </a:solidFill>
              </a:rPr>
              <a:t>	3</a:t>
            </a:r>
            <a:r>
              <a:rPr lang="da-DK" sz="1400" dirty="0">
                <a:solidFill>
                  <a:srgbClr val="D9D9D9"/>
                </a:solidFill>
              </a:rPr>
              <a:t> </a:t>
            </a:r>
            <a:r>
              <a:rPr lang="da-DK" sz="1400" dirty="0" smtClean="0">
                <a:solidFill>
                  <a:srgbClr val="D9D9D9"/>
                </a:solidFill>
              </a:rPr>
              <a:t>CABG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14850" y="2202148"/>
            <a:ext cx="4564063" cy="923330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9pPr>
          </a:lstStyle>
          <a:p>
            <a:pPr marL="342900" indent="-342900" algn="ctr">
              <a:buAutoNum type="arabicPlain" startAt="592"/>
            </a:pPr>
            <a:r>
              <a:rPr lang="da-DK" sz="1800" dirty="0" err="1" smtClean="0">
                <a:solidFill>
                  <a:srgbClr val="D9D9D9"/>
                </a:solidFill>
              </a:rPr>
              <a:t>received</a:t>
            </a:r>
            <a:r>
              <a:rPr lang="da-DK" sz="1800" dirty="0" smtClean="0">
                <a:solidFill>
                  <a:srgbClr val="D9D9D9"/>
                </a:solidFill>
              </a:rPr>
              <a:t> </a:t>
            </a:r>
            <a:r>
              <a:rPr lang="da-DK" sz="1800" dirty="0">
                <a:solidFill>
                  <a:srgbClr val="D9D9D9"/>
                </a:solidFill>
              </a:rPr>
              <a:t>the </a:t>
            </a:r>
            <a:r>
              <a:rPr lang="da-DK" sz="1800" dirty="0" err="1">
                <a:solidFill>
                  <a:srgbClr val="D9D9D9"/>
                </a:solidFill>
              </a:rPr>
              <a:t>allocated</a:t>
            </a:r>
            <a:r>
              <a:rPr lang="da-DK" sz="1800" dirty="0">
                <a:solidFill>
                  <a:srgbClr val="D9D9D9"/>
                </a:solidFill>
              </a:rPr>
              <a:t> </a:t>
            </a:r>
            <a:r>
              <a:rPr lang="da-DK" sz="1800" dirty="0" smtClean="0">
                <a:solidFill>
                  <a:srgbClr val="D9D9D9"/>
                </a:solidFill>
              </a:rPr>
              <a:t>intervention</a:t>
            </a:r>
            <a:endParaRPr lang="da-DK" sz="1800" dirty="0">
              <a:solidFill>
                <a:srgbClr val="D9D9D9"/>
              </a:solidFill>
            </a:endParaRPr>
          </a:p>
          <a:p>
            <a:pPr algn="ctr"/>
            <a:r>
              <a:rPr lang="da-DK" sz="1800" dirty="0" smtClean="0">
                <a:solidFill>
                  <a:srgbClr val="D9D9D9"/>
                </a:solidFill>
              </a:rPr>
              <a:t>	</a:t>
            </a:r>
            <a:r>
              <a:rPr lang="da-DK" sz="1400" dirty="0" smtClean="0">
                <a:solidFill>
                  <a:srgbClr val="D9D9D9"/>
                </a:solidFill>
              </a:rPr>
              <a:t>6 CABG</a:t>
            </a:r>
            <a:endParaRPr lang="da-DK" sz="1400" dirty="0">
              <a:solidFill>
                <a:srgbClr val="D9D9D9"/>
              </a:solidFill>
            </a:endParaRPr>
          </a:p>
          <a:p>
            <a:pPr algn="ctr"/>
            <a:r>
              <a:rPr lang="da-DK" sz="1400" dirty="0" smtClean="0">
                <a:solidFill>
                  <a:srgbClr val="D9D9D9"/>
                </a:solidFill>
              </a:rPr>
              <a:t>	19</a:t>
            </a:r>
            <a:r>
              <a:rPr lang="da-DK" sz="1400" dirty="0">
                <a:solidFill>
                  <a:srgbClr val="D9D9D9"/>
                </a:solidFill>
              </a:rPr>
              <a:t> </a:t>
            </a:r>
            <a:r>
              <a:rPr lang="da-DK" sz="1400" dirty="0" smtClean="0">
                <a:solidFill>
                  <a:srgbClr val="D9D9D9"/>
                </a:solidFill>
              </a:rPr>
              <a:t>PCI </a:t>
            </a:r>
            <a:r>
              <a:rPr lang="da-DK" sz="1400" dirty="0" err="1">
                <a:solidFill>
                  <a:srgbClr val="D9D9D9"/>
                </a:solidFill>
              </a:rPr>
              <a:t>failed</a:t>
            </a:r>
            <a:r>
              <a:rPr lang="da-DK" sz="1400" dirty="0">
                <a:solidFill>
                  <a:srgbClr val="D9D9D9"/>
                </a:solidFill>
              </a:rPr>
              <a:t> or not </a:t>
            </a:r>
            <a:r>
              <a:rPr lang="da-DK" sz="1400" dirty="0" err="1" smtClean="0">
                <a:solidFill>
                  <a:srgbClr val="D9D9D9"/>
                </a:solidFill>
              </a:rPr>
              <a:t>feasible</a:t>
            </a:r>
            <a:r>
              <a:rPr lang="da-DK" sz="1800" dirty="0" smtClean="0">
                <a:solidFill>
                  <a:srgbClr val="D9D9D9"/>
                </a:solidFill>
              </a:rPr>
              <a:t>	</a:t>
            </a:r>
            <a:endParaRPr lang="da-DK" sz="1800" dirty="0">
              <a:solidFill>
                <a:srgbClr val="D9D9D9"/>
              </a:solidFill>
            </a:endParaRPr>
          </a:p>
        </p:txBody>
      </p:sp>
      <p:sp>
        <p:nvSpPr>
          <p:cNvPr id="29708" name="Text Box 7"/>
          <p:cNvSpPr txBox="1">
            <a:spLocks noChangeArrowheads="1"/>
          </p:cNvSpPr>
          <p:nvPr/>
        </p:nvSpPr>
        <p:spPr bwMode="auto">
          <a:xfrm>
            <a:off x="127000" y="3517900"/>
            <a:ext cx="4208463" cy="800219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1800" dirty="0">
                <a:solidFill>
                  <a:srgbClr val="D9D9D9"/>
                </a:solidFill>
              </a:rPr>
              <a:t>617 </a:t>
            </a:r>
            <a:r>
              <a:rPr lang="da-DK" sz="1800" dirty="0" err="1">
                <a:solidFill>
                  <a:srgbClr val="D9D9D9"/>
                </a:solidFill>
              </a:rPr>
              <a:t>analysed</a:t>
            </a:r>
            <a:r>
              <a:rPr lang="da-DK" sz="1800" dirty="0">
                <a:solidFill>
                  <a:srgbClr val="D9D9D9"/>
                </a:solidFill>
              </a:rPr>
              <a:t> by intention to </a:t>
            </a:r>
            <a:r>
              <a:rPr lang="da-DK" sz="1800" dirty="0" err="1">
                <a:solidFill>
                  <a:srgbClr val="D9D9D9"/>
                </a:solidFill>
              </a:rPr>
              <a:t>treat</a:t>
            </a:r>
            <a:endParaRPr lang="da-DK" sz="1800" dirty="0">
              <a:solidFill>
                <a:srgbClr val="D9D9D9"/>
              </a:solidFill>
            </a:endParaRPr>
          </a:p>
          <a:p>
            <a:pPr algn="ctr" eaLnBrk="1" hangingPunct="1"/>
            <a:endParaRPr lang="da-DK" sz="1400" dirty="0" smtClean="0">
              <a:solidFill>
                <a:srgbClr val="D9D9D9"/>
              </a:solidFill>
            </a:endParaRPr>
          </a:p>
          <a:p>
            <a:pPr algn="ctr" eaLnBrk="1" hangingPunct="1"/>
            <a:r>
              <a:rPr lang="da-DK" sz="1400" dirty="0" smtClean="0">
                <a:solidFill>
                  <a:srgbClr val="D9D9D9"/>
                </a:solidFill>
              </a:rPr>
              <a:t>3 </a:t>
            </a:r>
            <a:r>
              <a:rPr lang="da-DK" sz="1400" dirty="0">
                <a:solidFill>
                  <a:srgbClr val="D9D9D9"/>
                </a:solidFill>
              </a:rPr>
              <a:t>lost to </a:t>
            </a:r>
            <a:r>
              <a:rPr lang="da-DK" sz="1400" dirty="0" err="1">
                <a:solidFill>
                  <a:srgbClr val="D9D9D9"/>
                </a:solidFill>
              </a:rPr>
              <a:t>follow</a:t>
            </a:r>
            <a:r>
              <a:rPr lang="da-DK" sz="1400" dirty="0">
                <a:solidFill>
                  <a:srgbClr val="D9D9D9"/>
                </a:solidFill>
              </a:rPr>
              <a:t> up </a:t>
            </a:r>
            <a:r>
              <a:rPr lang="da-DK" sz="1400" dirty="0" err="1">
                <a:solidFill>
                  <a:srgbClr val="D9D9D9"/>
                </a:solidFill>
              </a:rPr>
              <a:t>after</a:t>
            </a:r>
            <a:r>
              <a:rPr lang="da-DK" sz="1400" dirty="0">
                <a:solidFill>
                  <a:srgbClr val="D9D9D9"/>
                </a:solidFill>
              </a:rPr>
              <a:t> 12, 17 and 36 </a:t>
            </a:r>
            <a:r>
              <a:rPr lang="da-DK" sz="1400" dirty="0" err="1">
                <a:solidFill>
                  <a:srgbClr val="D9D9D9"/>
                </a:solidFill>
              </a:rPr>
              <a:t>months</a:t>
            </a:r>
            <a:r>
              <a:rPr lang="da-DK" sz="1400" dirty="0">
                <a:solidFill>
                  <a:srgbClr val="D9D9D9"/>
                </a:solidFill>
              </a:rPr>
              <a:t> </a:t>
            </a:r>
            <a:endParaRPr lang="en-GB" sz="1400" dirty="0">
              <a:solidFill>
                <a:srgbClr val="D9D9D9"/>
              </a:solidFill>
              <a:cs typeface="Arial Narrow" charset="0"/>
            </a:endParaRP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4514850" y="3517900"/>
            <a:ext cx="4564063" cy="800219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1800" dirty="0">
                <a:solidFill>
                  <a:srgbClr val="D9D9D9"/>
                </a:solidFill>
              </a:rPr>
              <a:t>617 </a:t>
            </a:r>
            <a:r>
              <a:rPr lang="da-DK" sz="1800" dirty="0" err="1">
                <a:solidFill>
                  <a:srgbClr val="D9D9D9"/>
                </a:solidFill>
              </a:rPr>
              <a:t>analysed</a:t>
            </a:r>
            <a:r>
              <a:rPr lang="da-DK" sz="1800" dirty="0">
                <a:solidFill>
                  <a:srgbClr val="D9D9D9"/>
                </a:solidFill>
              </a:rPr>
              <a:t> by intention to </a:t>
            </a:r>
            <a:r>
              <a:rPr lang="da-DK" sz="1800" dirty="0" err="1">
                <a:solidFill>
                  <a:srgbClr val="D9D9D9"/>
                </a:solidFill>
              </a:rPr>
              <a:t>treat</a:t>
            </a:r>
            <a:endParaRPr lang="da-DK" sz="1800" dirty="0">
              <a:solidFill>
                <a:srgbClr val="D9D9D9"/>
              </a:solidFill>
            </a:endParaRPr>
          </a:p>
          <a:p>
            <a:pPr algn="ctr"/>
            <a:endParaRPr lang="da-DK" sz="1400" dirty="0" smtClean="0">
              <a:solidFill>
                <a:srgbClr val="D9D9D9"/>
              </a:solidFill>
            </a:endParaRPr>
          </a:p>
          <a:p>
            <a:pPr algn="ctr"/>
            <a:r>
              <a:rPr lang="da-DK" sz="1400" dirty="0" smtClean="0">
                <a:solidFill>
                  <a:srgbClr val="D9D9D9"/>
                </a:solidFill>
              </a:rPr>
              <a:t>2 </a:t>
            </a:r>
            <a:r>
              <a:rPr lang="da-DK" sz="1400" dirty="0">
                <a:solidFill>
                  <a:srgbClr val="D9D9D9"/>
                </a:solidFill>
              </a:rPr>
              <a:t>lost to </a:t>
            </a:r>
            <a:r>
              <a:rPr lang="da-DK" sz="1400" dirty="0" err="1">
                <a:solidFill>
                  <a:srgbClr val="D9D9D9"/>
                </a:solidFill>
              </a:rPr>
              <a:t>follow</a:t>
            </a:r>
            <a:r>
              <a:rPr lang="da-DK" sz="1400" dirty="0">
                <a:solidFill>
                  <a:srgbClr val="D9D9D9"/>
                </a:solidFill>
              </a:rPr>
              <a:t> up </a:t>
            </a:r>
            <a:r>
              <a:rPr lang="da-DK" sz="1400" dirty="0" err="1">
                <a:solidFill>
                  <a:srgbClr val="D9D9D9"/>
                </a:solidFill>
              </a:rPr>
              <a:t>after</a:t>
            </a:r>
            <a:r>
              <a:rPr lang="da-DK" sz="1400" dirty="0">
                <a:solidFill>
                  <a:srgbClr val="D9D9D9"/>
                </a:solidFill>
              </a:rPr>
              <a:t> 14 and 33 </a:t>
            </a:r>
            <a:r>
              <a:rPr lang="da-DK" sz="1400" dirty="0" err="1">
                <a:solidFill>
                  <a:srgbClr val="D9D9D9"/>
                </a:solidFill>
              </a:rPr>
              <a:t>months</a:t>
            </a:r>
            <a:endParaRPr lang="da-DK" sz="1400" dirty="0">
              <a:solidFill>
                <a:srgbClr val="D9D9D9"/>
              </a:solidFill>
            </a:endParaRPr>
          </a:p>
        </p:txBody>
      </p:sp>
      <p:sp>
        <p:nvSpPr>
          <p:cNvPr id="29711" name="Line 24"/>
          <p:cNvSpPr>
            <a:spLocks noChangeShapeType="1"/>
          </p:cNvSpPr>
          <p:nvPr/>
        </p:nvSpPr>
        <p:spPr bwMode="auto">
          <a:xfrm>
            <a:off x="6637338" y="1951038"/>
            <a:ext cx="0" cy="180975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  <p:sp>
        <p:nvSpPr>
          <p:cNvPr id="29712" name="Line 24"/>
          <p:cNvSpPr>
            <a:spLocks noChangeShapeType="1"/>
          </p:cNvSpPr>
          <p:nvPr/>
        </p:nvSpPr>
        <p:spPr bwMode="auto">
          <a:xfrm>
            <a:off x="2044700" y="1951038"/>
            <a:ext cx="0" cy="180975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6642100" y="3124200"/>
            <a:ext cx="0" cy="406400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24"/>
          <p:cNvSpPr>
            <a:spLocks noChangeShapeType="1"/>
          </p:cNvSpPr>
          <p:nvPr/>
        </p:nvSpPr>
        <p:spPr bwMode="auto">
          <a:xfrm>
            <a:off x="2044700" y="3111500"/>
            <a:ext cx="0" cy="406400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044700" y="803067"/>
            <a:ext cx="5327650" cy="338554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 smtClean="0">
                <a:solidFill>
                  <a:srgbClr val="D9D9D9"/>
                </a:solidFill>
                <a:cs typeface="Arial Narrow" charset="0"/>
              </a:rPr>
              <a:t>1243 Randomized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28588" y="1481138"/>
            <a:ext cx="4208462" cy="368300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800" dirty="0" smtClean="0">
                <a:solidFill>
                  <a:srgbClr val="D9D9D9"/>
                </a:solidFill>
                <a:cs typeface="Arial Narrow" charset="0"/>
              </a:rPr>
              <a:t>617 Conventional primary PCI</a:t>
            </a:r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4503738" y="1481138"/>
            <a:ext cx="4564062" cy="368300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800" dirty="0" smtClean="0">
                <a:solidFill>
                  <a:srgbClr val="D9D9D9"/>
                </a:solidFill>
                <a:cs typeface="Arial Narrow" charset="0"/>
              </a:rPr>
              <a:t>617 Ischemic </a:t>
            </a:r>
            <a:r>
              <a:rPr lang="en-GB" sz="1800" dirty="0" err="1" smtClean="0">
                <a:solidFill>
                  <a:srgbClr val="D9D9D9"/>
                </a:solidFill>
                <a:cs typeface="Arial Narrow" charset="0"/>
              </a:rPr>
              <a:t>postconditioning</a:t>
            </a:r>
            <a:endParaRPr lang="en-GB" sz="1800" dirty="0" smtClean="0">
              <a:solidFill>
                <a:srgbClr val="D9D9D9"/>
              </a:solidFill>
              <a:cs typeface="Arial Narrow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3836988" y="1206500"/>
            <a:ext cx="590550" cy="153988"/>
          </a:xfrm>
          <a:prstGeom prst="straightConnector1">
            <a:avLst/>
          </a:prstGeom>
          <a:noFill/>
          <a:ln w="38100">
            <a:solidFill>
              <a:srgbClr val="D9D9D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743450" y="1198563"/>
            <a:ext cx="555625" cy="161925"/>
          </a:xfrm>
          <a:prstGeom prst="straightConnector1">
            <a:avLst/>
          </a:prstGeom>
          <a:noFill/>
          <a:ln w="38100">
            <a:solidFill>
              <a:srgbClr val="D9D9D9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/>
              <a:t>Trial </a:t>
            </a:r>
            <a:r>
              <a:rPr lang="da-DK" dirty="0" smtClean="0"/>
              <a:t>flow </a:t>
            </a:r>
            <a:r>
              <a:rPr lang="da-DK" dirty="0" err="1" smtClean="0"/>
              <a:t>chart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7000" y="2233613"/>
            <a:ext cx="4208463" cy="86177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9pPr>
          </a:lstStyle>
          <a:p>
            <a:pPr marL="342900" indent="-342900" algn="ctr">
              <a:buAutoNum type="arabicPlain" startAt="614"/>
            </a:pPr>
            <a:r>
              <a:rPr lang="da-DK" sz="1800" dirty="0" err="1" smtClean="0"/>
              <a:t>received</a:t>
            </a:r>
            <a:r>
              <a:rPr lang="da-DK" sz="1800" dirty="0" smtClean="0"/>
              <a:t> </a:t>
            </a:r>
            <a:r>
              <a:rPr lang="da-DK" sz="1800" dirty="0"/>
              <a:t>the </a:t>
            </a:r>
            <a:r>
              <a:rPr lang="da-DK" sz="1800" dirty="0" err="1"/>
              <a:t>allocated</a:t>
            </a:r>
            <a:r>
              <a:rPr lang="da-DK" sz="1800" dirty="0"/>
              <a:t> </a:t>
            </a:r>
            <a:r>
              <a:rPr lang="da-DK" sz="1800" dirty="0" smtClean="0"/>
              <a:t>intervention</a:t>
            </a:r>
          </a:p>
          <a:p>
            <a:pPr marL="342900" indent="-342900" algn="ctr">
              <a:buAutoNum type="arabicPlain" startAt="614"/>
            </a:pPr>
            <a:endParaRPr lang="da-DK" sz="1800" dirty="0"/>
          </a:p>
          <a:p>
            <a:pPr algn="ctr"/>
            <a:r>
              <a:rPr lang="da-DK" sz="1400" dirty="0" smtClean="0"/>
              <a:t>	3</a:t>
            </a:r>
            <a:r>
              <a:rPr lang="da-DK" sz="1400" dirty="0"/>
              <a:t> </a:t>
            </a:r>
            <a:r>
              <a:rPr lang="da-DK" sz="1400" dirty="0" smtClean="0"/>
              <a:t>CABG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14850" y="2202148"/>
            <a:ext cx="4564063" cy="92333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9pPr>
          </a:lstStyle>
          <a:p>
            <a:pPr marL="342900" indent="-342900" algn="ctr">
              <a:buAutoNum type="arabicPlain" startAt="592"/>
            </a:pPr>
            <a:r>
              <a:rPr lang="da-DK" sz="1800" dirty="0" err="1" smtClean="0"/>
              <a:t>received</a:t>
            </a:r>
            <a:r>
              <a:rPr lang="da-DK" sz="1800" dirty="0" smtClean="0"/>
              <a:t> </a:t>
            </a:r>
            <a:r>
              <a:rPr lang="da-DK" sz="1800" dirty="0"/>
              <a:t>the </a:t>
            </a:r>
            <a:r>
              <a:rPr lang="da-DK" sz="1800" dirty="0" err="1"/>
              <a:t>allocated</a:t>
            </a:r>
            <a:r>
              <a:rPr lang="da-DK" sz="1800" dirty="0"/>
              <a:t> </a:t>
            </a:r>
            <a:r>
              <a:rPr lang="da-DK" sz="1800" dirty="0" smtClean="0"/>
              <a:t>intervention</a:t>
            </a:r>
            <a:endParaRPr lang="da-DK" sz="1800" dirty="0"/>
          </a:p>
          <a:p>
            <a:pPr algn="ctr"/>
            <a:r>
              <a:rPr lang="da-DK" sz="1800" dirty="0" smtClean="0"/>
              <a:t>	</a:t>
            </a:r>
            <a:r>
              <a:rPr lang="da-DK" sz="1400" dirty="0" smtClean="0"/>
              <a:t>6 CABG</a:t>
            </a:r>
            <a:endParaRPr lang="da-DK" sz="1400" dirty="0"/>
          </a:p>
          <a:p>
            <a:pPr algn="ctr"/>
            <a:r>
              <a:rPr lang="da-DK" sz="1400" dirty="0" smtClean="0"/>
              <a:t>	19</a:t>
            </a:r>
            <a:r>
              <a:rPr lang="da-DK" sz="1400" dirty="0"/>
              <a:t> </a:t>
            </a:r>
            <a:r>
              <a:rPr lang="da-DK" sz="1400" dirty="0" smtClean="0"/>
              <a:t>PCI </a:t>
            </a:r>
            <a:r>
              <a:rPr lang="da-DK" sz="1400" dirty="0" err="1"/>
              <a:t>failed</a:t>
            </a:r>
            <a:r>
              <a:rPr lang="da-DK" sz="1400" dirty="0"/>
              <a:t> or not </a:t>
            </a:r>
            <a:r>
              <a:rPr lang="da-DK" sz="1400" dirty="0" err="1" smtClean="0"/>
              <a:t>feasible</a:t>
            </a:r>
            <a:r>
              <a:rPr lang="da-DK" sz="1800" dirty="0" smtClean="0"/>
              <a:t>	</a:t>
            </a:r>
            <a:endParaRPr lang="da-DK" sz="1800" dirty="0"/>
          </a:p>
        </p:txBody>
      </p:sp>
      <p:sp>
        <p:nvSpPr>
          <p:cNvPr id="29708" name="Text Box 7"/>
          <p:cNvSpPr txBox="1">
            <a:spLocks noChangeArrowheads="1"/>
          </p:cNvSpPr>
          <p:nvPr/>
        </p:nvSpPr>
        <p:spPr bwMode="auto">
          <a:xfrm>
            <a:off x="127000" y="3517900"/>
            <a:ext cx="4208463" cy="800219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1800" dirty="0">
                <a:solidFill>
                  <a:srgbClr val="D9D9D9"/>
                </a:solidFill>
              </a:rPr>
              <a:t>617 </a:t>
            </a:r>
            <a:r>
              <a:rPr lang="da-DK" sz="1800" dirty="0" err="1">
                <a:solidFill>
                  <a:srgbClr val="D9D9D9"/>
                </a:solidFill>
              </a:rPr>
              <a:t>analysed</a:t>
            </a:r>
            <a:r>
              <a:rPr lang="da-DK" sz="1800" dirty="0">
                <a:solidFill>
                  <a:srgbClr val="D9D9D9"/>
                </a:solidFill>
              </a:rPr>
              <a:t> by intention to </a:t>
            </a:r>
            <a:r>
              <a:rPr lang="da-DK" sz="1800" dirty="0" err="1">
                <a:solidFill>
                  <a:srgbClr val="D9D9D9"/>
                </a:solidFill>
              </a:rPr>
              <a:t>treat</a:t>
            </a:r>
            <a:endParaRPr lang="da-DK" sz="1800" dirty="0">
              <a:solidFill>
                <a:srgbClr val="D9D9D9"/>
              </a:solidFill>
            </a:endParaRPr>
          </a:p>
          <a:p>
            <a:pPr algn="ctr" eaLnBrk="1" hangingPunct="1"/>
            <a:endParaRPr lang="da-DK" sz="1400" dirty="0" smtClean="0">
              <a:solidFill>
                <a:srgbClr val="D9D9D9"/>
              </a:solidFill>
            </a:endParaRPr>
          </a:p>
          <a:p>
            <a:pPr algn="ctr" eaLnBrk="1" hangingPunct="1"/>
            <a:r>
              <a:rPr lang="da-DK" sz="1400" dirty="0" smtClean="0">
                <a:solidFill>
                  <a:srgbClr val="D9D9D9"/>
                </a:solidFill>
              </a:rPr>
              <a:t>3 </a:t>
            </a:r>
            <a:r>
              <a:rPr lang="da-DK" sz="1400" dirty="0">
                <a:solidFill>
                  <a:srgbClr val="D9D9D9"/>
                </a:solidFill>
              </a:rPr>
              <a:t>lost to </a:t>
            </a:r>
            <a:r>
              <a:rPr lang="da-DK" sz="1400" dirty="0" err="1">
                <a:solidFill>
                  <a:srgbClr val="D9D9D9"/>
                </a:solidFill>
              </a:rPr>
              <a:t>follow</a:t>
            </a:r>
            <a:r>
              <a:rPr lang="da-DK" sz="1400" dirty="0">
                <a:solidFill>
                  <a:srgbClr val="D9D9D9"/>
                </a:solidFill>
              </a:rPr>
              <a:t> up </a:t>
            </a:r>
            <a:r>
              <a:rPr lang="da-DK" sz="1400" dirty="0" err="1">
                <a:solidFill>
                  <a:srgbClr val="D9D9D9"/>
                </a:solidFill>
              </a:rPr>
              <a:t>after</a:t>
            </a:r>
            <a:r>
              <a:rPr lang="da-DK" sz="1400" dirty="0">
                <a:solidFill>
                  <a:srgbClr val="D9D9D9"/>
                </a:solidFill>
              </a:rPr>
              <a:t> 12, 17 and 36 </a:t>
            </a:r>
            <a:r>
              <a:rPr lang="da-DK" sz="1400" dirty="0" err="1">
                <a:solidFill>
                  <a:srgbClr val="D9D9D9"/>
                </a:solidFill>
              </a:rPr>
              <a:t>months</a:t>
            </a:r>
            <a:r>
              <a:rPr lang="da-DK" sz="1400" dirty="0">
                <a:solidFill>
                  <a:srgbClr val="D9D9D9"/>
                </a:solidFill>
              </a:rPr>
              <a:t> </a:t>
            </a:r>
            <a:endParaRPr lang="en-GB" sz="1400" dirty="0">
              <a:solidFill>
                <a:srgbClr val="D9D9D9"/>
              </a:solidFill>
              <a:cs typeface="Arial Narrow" charset="0"/>
            </a:endParaRP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4514850" y="3517900"/>
            <a:ext cx="4564063" cy="800219"/>
          </a:xfrm>
          <a:prstGeom prst="rect">
            <a:avLst/>
          </a:prstGeom>
          <a:noFill/>
          <a:ln w="25400">
            <a:solidFill>
              <a:srgbClr val="D9D9D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1800" dirty="0">
                <a:solidFill>
                  <a:srgbClr val="D9D9D9"/>
                </a:solidFill>
              </a:rPr>
              <a:t>617 </a:t>
            </a:r>
            <a:r>
              <a:rPr lang="da-DK" sz="1800" dirty="0" err="1">
                <a:solidFill>
                  <a:srgbClr val="D9D9D9"/>
                </a:solidFill>
              </a:rPr>
              <a:t>analysed</a:t>
            </a:r>
            <a:r>
              <a:rPr lang="da-DK" sz="1800" dirty="0">
                <a:solidFill>
                  <a:srgbClr val="D9D9D9"/>
                </a:solidFill>
              </a:rPr>
              <a:t> by intention to </a:t>
            </a:r>
            <a:r>
              <a:rPr lang="da-DK" sz="1800" dirty="0" err="1">
                <a:solidFill>
                  <a:srgbClr val="D9D9D9"/>
                </a:solidFill>
              </a:rPr>
              <a:t>treat</a:t>
            </a:r>
            <a:endParaRPr lang="da-DK" sz="1800" dirty="0">
              <a:solidFill>
                <a:srgbClr val="D9D9D9"/>
              </a:solidFill>
            </a:endParaRPr>
          </a:p>
          <a:p>
            <a:pPr algn="ctr"/>
            <a:endParaRPr lang="da-DK" sz="1400" dirty="0" smtClean="0">
              <a:solidFill>
                <a:srgbClr val="D9D9D9"/>
              </a:solidFill>
            </a:endParaRPr>
          </a:p>
          <a:p>
            <a:pPr algn="ctr"/>
            <a:r>
              <a:rPr lang="da-DK" sz="1400" dirty="0" smtClean="0">
                <a:solidFill>
                  <a:srgbClr val="D9D9D9"/>
                </a:solidFill>
              </a:rPr>
              <a:t>2 </a:t>
            </a:r>
            <a:r>
              <a:rPr lang="da-DK" sz="1400" dirty="0">
                <a:solidFill>
                  <a:srgbClr val="D9D9D9"/>
                </a:solidFill>
              </a:rPr>
              <a:t>lost to </a:t>
            </a:r>
            <a:r>
              <a:rPr lang="da-DK" sz="1400" dirty="0" err="1">
                <a:solidFill>
                  <a:srgbClr val="D9D9D9"/>
                </a:solidFill>
              </a:rPr>
              <a:t>follow</a:t>
            </a:r>
            <a:r>
              <a:rPr lang="da-DK" sz="1400" dirty="0">
                <a:solidFill>
                  <a:srgbClr val="D9D9D9"/>
                </a:solidFill>
              </a:rPr>
              <a:t> up </a:t>
            </a:r>
            <a:r>
              <a:rPr lang="da-DK" sz="1400" dirty="0" err="1">
                <a:solidFill>
                  <a:srgbClr val="D9D9D9"/>
                </a:solidFill>
              </a:rPr>
              <a:t>after</a:t>
            </a:r>
            <a:r>
              <a:rPr lang="da-DK" sz="1400" dirty="0">
                <a:solidFill>
                  <a:srgbClr val="D9D9D9"/>
                </a:solidFill>
              </a:rPr>
              <a:t> 14 and 33 </a:t>
            </a:r>
            <a:r>
              <a:rPr lang="da-DK" sz="1400" dirty="0" err="1">
                <a:solidFill>
                  <a:srgbClr val="D9D9D9"/>
                </a:solidFill>
              </a:rPr>
              <a:t>months</a:t>
            </a:r>
            <a:endParaRPr lang="da-DK" sz="1400" dirty="0">
              <a:solidFill>
                <a:srgbClr val="D9D9D9"/>
              </a:solidFill>
            </a:endParaRPr>
          </a:p>
        </p:txBody>
      </p:sp>
      <p:sp>
        <p:nvSpPr>
          <p:cNvPr id="29711" name="Line 24"/>
          <p:cNvSpPr>
            <a:spLocks noChangeShapeType="1"/>
          </p:cNvSpPr>
          <p:nvPr/>
        </p:nvSpPr>
        <p:spPr bwMode="auto">
          <a:xfrm>
            <a:off x="6637338" y="1951038"/>
            <a:ext cx="0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  <p:sp>
        <p:nvSpPr>
          <p:cNvPr id="29712" name="Line 24"/>
          <p:cNvSpPr>
            <a:spLocks noChangeShapeType="1"/>
          </p:cNvSpPr>
          <p:nvPr/>
        </p:nvSpPr>
        <p:spPr bwMode="auto">
          <a:xfrm>
            <a:off x="2044700" y="1951038"/>
            <a:ext cx="0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6642100" y="3124200"/>
            <a:ext cx="0" cy="406400"/>
          </a:xfrm>
          <a:prstGeom prst="line">
            <a:avLst/>
          </a:prstGeom>
          <a:noFill/>
          <a:ln w="38100">
            <a:solidFill>
              <a:srgbClr val="D9D9D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Line 24"/>
          <p:cNvSpPr>
            <a:spLocks noChangeShapeType="1"/>
          </p:cNvSpPr>
          <p:nvPr/>
        </p:nvSpPr>
        <p:spPr bwMode="auto">
          <a:xfrm>
            <a:off x="2044700" y="3111500"/>
            <a:ext cx="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2044700" y="803067"/>
            <a:ext cx="5327650" cy="338554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600" dirty="0" smtClean="0">
                <a:solidFill>
                  <a:srgbClr val="D9D9D9"/>
                </a:solidFill>
                <a:cs typeface="Arial Narrow" charset="0"/>
              </a:rPr>
              <a:t>1243 Randomized</a:t>
            </a:r>
          </a:p>
        </p:txBody>
      </p: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128588" y="1481138"/>
            <a:ext cx="4208462" cy="3683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800" dirty="0" smtClean="0">
                <a:solidFill>
                  <a:srgbClr val="D9D9D9"/>
                </a:solidFill>
                <a:cs typeface="Arial Narrow" charset="0"/>
              </a:rPr>
              <a:t>617 Conventional primary PCI</a:t>
            </a:r>
          </a:p>
        </p:txBody>
      </p:sp>
      <p:sp>
        <p:nvSpPr>
          <p:cNvPr id="26628" name="Text Box 14"/>
          <p:cNvSpPr txBox="1">
            <a:spLocks noChangeArrowheads="1"/>
          </p:cNvSpPr>
          <p:nvPr/>
        </p:nvSpPr>
        <p:spPr bwMode="auto">
          <a:xfrm>
            <a:off x="4503738" y="1481138"/>
            <a:ext cx="4564062" cy="36830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1800" dirty="0" smtClean="0">
                <a:solidFill>
                  <a:srgbClr val="D9D9D9"/>
                </a:solidFill>
                <a:cs typeface="Arial Narrow" charset="0"/>
              </a:rPr>
              <a:t>617 Ischemic </a:t>
            </a:r>
            <a:r>
              <a:rPr lang="en-GB" sz="1800" dirty="0" err="1" smtClean="0">
                <a:solidFill>
                  <a:srgbClr val="D9D9D9"/>
                </a:solidFill>
                <a:cs typeface="Arial Narrow" charset="0"/>
              </a:rPr>
              <a:t>postconditioning</a:t>
            </a:r>
            <a:endParaRPr lang="en-GB" sz="1800" dirty="0" smtClean="0">
              <a:solidFill>
                <a:srgbClr val="D9D9D9"/>
              </a:solidFill>
              <a:cs typeface="Arial Narrow" charset="0"/>
            </a:endParaRP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H="1">
            <a:off x="3836988" y="1206500"/>
            <a:ext cx="590550" cy="153988"/>
          </a:xfrm>
          <a:prstGeom prst="straightConnector1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4743450" y="1198563"/>
            <a:ext cx="555625" cy="161925"/>
          </a:xfrm>
          <a:prstGeom prst="straightConnector1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4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/>
              <a:t>Trial </a:t>
            </a:r>
            <a:r>
              <a:rPr lang="da-DK" dirty="0" smtClean="0"/>
              <a:t>flow </a:t>
            </a:r>
            <a:r>
              <a:rPr lang="da-DK" dirty="0" err="1" smtClean="0"/>
              <a:t>chart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127000" y="2233613"/>
            <a:ext cx="4208463" cy="861774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9pPr>
          </a:lstStyle>
          <a:p>
            <a:pPr marL="342900" indent="-342900" algn="ctr">
              <a:buAutoNum type="arabicPlain" startAt="614"/>
            </a:pPr>
            <a:r>
              <a:rPr lang="da-DK" sz="1800" dirty="0" err="1" smtClean="0">
                <a:solidFill>
                  <a:srgbClr val="D9D9D9"/>
                </a:solidFill>
              </a:rPr>
              <a:t>received</a:t>
            </a:r>
            <a:r>
              <a:rPr lang="da-DK" sz="1800" dirty="0" smtClean="0">
                <a:solidFill>
                  <a:srgbClr val="D9D9D9"/>
                </a:solidFill>
              </a:rPr>
              <a:t> </a:t>
            </a:r>
            <a:r>
              <a:rPr lang="da-DK" sz="1800" dirty="0">
                <a:solidFill>
                  <a:srgbClr val="D9D9D9"/>
                </a:solidFill>
              </a:rPr>
              <a:t>the </a:t>
            </a:r>
            <a:r>
              <a:rPr lang="da-DK" sz="1800" dirty="0" err="1">
                <a:solidFill>
                  <a:srgbClr val="D9D9D9"/>
                </a:solidFill>
              </a:rPr>
              <a:t>allocated</a:t>
            </a:r>
            <a:r>
              <a:rPr lang="da-DK" sz="1800" dirty="0">
                <a:solidFill>
                  <a:srgbClr val="D9D9D9"/>
                </a:solidFill>
              </a:rPr>
              <a:t> </a:t>
            </a:r>
            <a:r>
              <a:rPr lang="da-DK" sz="1800" dirty="0" smtClean="0">
                <a:solidFill>
                  <a:srgbClr val="D9D9D9"/>
                </a:solidFill>
              </a:rPr>
              <a:t>intervention</a:t>
            </a:r>
          </a:p>
          <a:p>
            <a:pPr marL="342900" indent="-342900" algn="ctr">
              <a:buAutoNum type="arabicPlain" startAt="614"/>
            </a:pPr>
            <a:endParaRPr lang="da-DK" sz="1800" dirty="0">
              <a:solidFill>
                <a:srgbClr val="D9D9D9"/>
              </a:solidFill>
            </a:endParaRPr>
          </a:p>
          <a:p>
            <a:pPr algn="ctr"/>
            <a:r>
              <a:rPr lang="da-DK" sz="1400" dirty="0" smtClean="0">
                <a:solidFill>
                  <a:srgbClr val="D9D9D9"/>
                </a:solidFill>
              </a:rPr>
              <a:t>	3</a:t>
            </a:r>
            <a:r>
              <a:rPr lang="da-DK" sz="1400" dirty="0">
                <a:solidFill>
                  <a:srgbClr val="D9D9D9"/>
                </a:solidFill>
              </a:rPr>
              <a:t> </a:t>
            </a:r>
            <a:r>
              <a:rPr lang="da-DK" sz="1400" dirty="0" smtClean="0">
                <a:solidFill>
                  <a:srgbClr val="D9D9D9"/>
                </a:solidFill>
              </a:rPr>
              <a:t>CABG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514850" y="2202148"/>
            <a:ext cx="4564063" cy="923330"/>
          </a:xfrm>
          <a:prstGeom prst="rect">
            <a:avLst/>
          </a:prstGeom>
          <a:noFill/>
          <a:ln w="25400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 anchorCtr="0">
            <a:spAutoFit/>
          </a:bodyPr>
          <a:lstStyle>
            <a:lvl1pPr>
              <a:defRPr sz="3200">
                <a:solidFill>
                  <a:schemeClr val="tx1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  <a:lvl4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4pPr>
            <a:lvl5pPr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9pPr>
          </a:lstStyle>
          <a:p>
            <a:pPr marL="342900" indent="-342900" algn="ctr">
              <a:buAutoNum type="arabicPlain" startAt="592"/>
            </a:pPr>
            <a:r>
              <a:rPr lang="da-DK" sz="1800" dirty="0" err="1" smtClean="0">
                <a:solidFill>
                  <a:srgbClr val="D9D9D9"/>
                </a:solidFill>
              </a:rPr>
              <a:t>received</a:t>
            </a:r>
            <a:r>
              <a:rPr lang="da-DK" sz="1800" dirty="0" smtClean="0">
                <a:solidFill>
                  <a:srgbClr val="D9D9D9"/>
                </a:solidFill>
              </a:rPr>
              <a:t> </a:t>
            </a:r>
            <a:r>
              <a:rPr lang="da-DK" sz="1800" dirty="0">
                <a:solidFill>
                  <a:srgbClr val="D9D9D9"/>
                </a:solidFill>
              </a:rPr>
              <a:t>the </a:t>
            </a:r>
            <a:r>
              <a:rPr lang="da-DK" sz="1800" dirty="0" err="1">
                <a:solidFill>
                  <a:srgbClr val="D9D9D9"/>
                </a:solidFill>
              </a:rPr>
              <a:t>allocated</a:t>
            </a:r>
            <a:r>
              <a:rPr lang="da-DK" sz="1800" dirty="0">
                <a:solidFill>
                  <a:srgbClr val="D9D9D9"/>
                </a:solidFill>
              </a:rPr>
              <a:t> </a:t>
            </a:r>
            <a:r>
              <a:rPr lang="da-DK" sz="1800" dirty="0" smtClean="0">
                <a:solidFill>
                  <a:srgbClr val="D9D9D9"/>
                </a:solidFill>
              </a:rPr>
              <a:t>intervention</a:t>
            </a:r>
            <a:endParaRPr lang="da-DK" sz="1800" dirty="0">
              <a:solidFill>
                <a:srgbClr val="D9D9D9"/>
              </a:solidFill>
            </a:endParaRPr>
          </a:p>
          <a:p>
            <a:pPr algn="ctr"/>
            <a:r>
              <a:rPr lang="da-DK" sz="1800" dirty="0" smtClean="0">
                <a:solidFill>
                  <a:srgbClr val="D9D9D9"/>
                </a:solidFill>
              </a:rPr>
              <a:t>	</a:t>
            </a:r>
            <a:r>
              <a:rPr lang="da-DK" sz="1400" dirty="0" smtClean="0">
                <a:solidFill>
                  <a:srgbClr val="D9D9D9"/>
                </a:solidFill>
              </a:rPr>
              <a:t>6 CABG</a:t>
            </a:r>
            <a:endParaRPr lang="da-DK" sz="1400" dirty="0">
              <a:solidFill>
                <a:srgbClr val="D9D9D9"/>
              </a:solidFill>
            </a:endParaRPr>
          </a:p>
          <a:p>
            <a:pPr algn="ctr"/>
            <a:r>
              <a:rPr lang="da-DK" sz="1400" dirty="0" smtClean="0">
                <a:solidFill>
                  <a:srgbClr val="D9D9D9"/>
                </a:solidFill>
              </a:rPr>
              <a:t>	19</a:t>
            </a:r>
            <a:r>
              <a:rPr lang="da-DK" sz="1400" dirty="0">
                <a:solidFill>
                  <a:srgbClr val="D9D9D9"/>
                </a:solidFill>
              </a:rPr>
              <a:t> </a:t>
            </a:r>
            <a:r>
              <a:rPr lang="da-DK" sz="1400" dirty="0" smtClean="0">
                <a:solidFill>
                  <a:srgbClr val="D9D9D9"/>
                </a:solidFill>
              </a:rPr>
              <a:t>PCI </a:t>
            </a:r>
            <a:r>
              <a:rPr lang="da-DK" sz="1400" dirty="0" err="1">
                <a:solidFill>
                  <a:srgbClr val="D9D9D9"/>
                </a:solidFill>
              </a:rPr>
              <a:t>failed</a:t>
            </a:r>
            <a:r>
              <a:rPr lang="da-DK" sz="1400" dirty="0">
                <a:solidFill>
                  <a:srgbClr val="D9D9D9"/>
                </a:solidFill>
              </a:rPr>
              <a:t> or not </a:t>
            </a:r>
            <a:r>
              <a:rPr lang="da-DK" sz="1400" dirty="0" err="1" smtClean="0">
                <a:solidFill>
                  <a:srgbClr val="D9D9D9"/>
                </a:solidFill>
              </a:rPr>
              <a:t>feasible</a:t>
            </a:r>
            <a:r>
              <a:rPr lang="da-DK" sz="1800" dirty="0" smtClean="0">
                <a:solidFill>
                  <a:srgbClr val="D9D9D9"/>
                </a:solidFill>
              </a:rPr>
              <a:t>	</a:t>
            </a:r>
            <a:endParaRPr lang="da-DK" sz="1800" dirty="0">
              <a:solidFill>
                <a:srgbClr val="D9D9D9"/>
              </a:solidFill>
            </a:endParaRPr>
          </a:p>
        </p:txBody>
      </p:sp>
      <p:sp>
        <p:nvSpPr>
          <p:cNvPr id="29708" name="Text Box 7"/>
          <p:cNvSpPr txBox="1">
            <a:spLocks noChangeArrowheads="1"/>
          </p:cNvSpPr>
          <p:nvPr/>
        </p:nvSpPr>
        <p:spPr bwMode="auto">
          <a:xfrm>
            <a:off x="127000" y="3517900"/>
            <a:ext cx="4208463" cy="80021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1800" dirty="0"/>
              <a:t>617 </a:t>
            </a:r>
            <a:r>
              <a:rPr lang="da-DK" sz="1800" dirty="0" err="1"/>
              <a:t>analysed</a:t>
            </a:r>
            <a:r>
              <a:rPr lang="da-DK" sz="1800" dirty="0"/>
              <a:t> by intention to </a:t>
            </a:r>
            <a:r>
              <a:rPr lang="da-DK" sz="1800" dirty="0" err="1"/>
              <a:t>treat</a:t>
            </a:r>
            <a:endParaRPr lang="da-DK" sz="1800" dirty="0"/>
          </a:p>
          <a:p>
            <a:pPr algn="ctr" eaLnBrk="1" hangingPunct="1"/>
            <a:endParaRPr lang="da-DK" sz="1400" dirty="0" smtClean="0"/>
          </a:p>
          <a:p>
            <a:pPr algn="ctr" eaLnBrk="1" hangingPunct="1"/>
            <a:r>
              <a:rPr lang="da-DK" sz="1400" dirty="0" smtClean="0"/>
              <a:t>3 </a:t>
            </a:r>
            <a:r>
              <a:rPr lang="da-DK" sz="1400" dirty="0"/>
              <a:t>lost to </a:t>
            </a:r>
            <a:r>
              <a:rPr lang="da-DK" sz="1400" dirty="0" err="1"/>
              <a:t>follow</a:t>
            </a:r>
            <a:r>
              <a:rPr lang="da-DK" sz="1400" dirty="0"/>
              <a:t> up </a:t>
            </a:r>
            <a:r>
              <a:rPr lang="da-DK" sz="1400" dirty="0" err="1"/>
              <a:t>after</a:t>
            </a:r>
            <a:r>
              <a:rPr lang="da-DK" sz="1400" dirty="0"/>
              <a:t> 12, 17 and 36 </a:t>
            </a:r>
            <a:r>
              <a:rPr lang="da-DK" sz="1400" dirty="0" err="1"/>
              <a:t>months</a:t>
            </a:r>
            <a:r>
              <a:rPr lang="da-DK" sz="1400" dirty="0"/>
              <a:t> </a:t>
            </a:r>
            <a:endParaRPr lang="en-GB" sz="1400" dirty="0">
              <a:cs typeface="Arial Narrow" charset="0"/>
            </a:endParaRPr>
          </a:p>
        </p:txBody>
      </p:sp>
      <p:sp>
        <p:nvSpPr>
          <p:cNvPr id="29709" name="Text Box 14"/>
          <p:cNvSpPr txBox="1">
            <a:spLocks noChangeArrowheads="1"/>
          </p:cNvSpPr>
          <p:nvPr/>
        </p:nvSpPr>
        <p:spPr bwMode="auto">
          <a:xfrm>
            <a:off x="4514850" y="3517900"/>
            <a:ext cx="4564063" cy="800219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da-DK" sz="1800" dirty="0"/>
              <a:t>617 </a:t>
            </a:r>
            <a:r>
              <a:rPr lang="da-DK" sz="1800" dirty="0" err="1"/>
              <a:t>analysed</a:t>
            </a:r>
            <a:r>
              <a:rPr lang="da-DK" sz="1800" dirty="0"/>
              <a:t> by intention to </a:t>
            </a:r>
            <a:r>
              <a:rPr lang="da-DK" sz="1800" dirty="0" err="1"/>
              <a:t>treat</a:t>
            </a:r>
            <a:endParaRPr lang="da-DK" sz="1800" dirty="0"/>
          </a:p>
          <a:p>
            <a:pPr algn="ctr"/>
            <a:endParaRPr lang="da-DK" sz="1400" dirty="0" smtClean="0"/>
          </a:p>
          <a:p>
            <a:pPr algn="ctr"/>
            <a:r>
              <a:rPr lang="da-DK" sz="1400" dirty="0" smtClean="0"/>
              <a:t>2 </a:t>
            </a:r>
            <a:r>
              <a:rPr lang="da-DK" sz="1400" dirty="0"/>
              <a:t>lost to </a:t>
            </a:r>
            <a:r>
              <a:rPr lang="da-DK" sz="1400" dirty="0" err="1"/>
              <a:t>follow</a:t>
            </a:r>
            <a:r>
              <a:rPr lang="da-DK" sz="1400" dirty="0"/>
              <a:t> up </a:t>
            </a:r>
            <a:r>
              <a:rPr lang="da-DK" sz="1400" dirty="0" err="1"/>
              <a:t>after</a:t>
            </a:r>
            <a:r>
              <a:rPr lang="da-DK" sz="1400" dirty="0"/>
              <a:t> 14 and 33 </a:t>
            </a:r>
            <a:r>
              <a:rPr lang="da-DK" sz="1400" dirty="0" err="1"/>
              <a:t>months</a:t>
            </a:r>
            <a:endParaRPr lang="da-DK" sz="1400" dirty="0"/>
          </a:p>
        </p:txBody>
      </p:sp>
      <p:sp>
        <p:nvSpPr>
          <p:cNvPr id="29711" name="Line 24"/>
          <p:cNvSpPr>
            <a:spLocks noChangeShapeType="1"/>
          </p:cNvSpPr>
          <p:nvPr/>
        </p:nvSpPr>
        <p:spPr bwMode="auto">
          <a:xfrm>
            <a:off x="6637338" y="1951038"/>
            <a:ext cx="0" cy="180975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  <p:sp>
        <p:nvSpPr>
          <p:cNvPr id="29712" name="Line 24"/>
          <p:cNvSpPr>
            <a:spLocks noChangeShapeType="1"/>
          </p:cNvSpPr>
          <p:nvPr/>
        </p:nvSpPr>
        <p:spPr bwMode="auto">
          <a:xfrm>
            <a:off x="2044700" y="1951038"/>
            <a:ext cx="0" cy="180975"/>
          </a:xfrm>
          <a:prstGeom prst="line">
            <a:avLst/>
          </a:prstGeom>
          <a:noFill/>
          <a:ln w="381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>
              <a:solidFill>
                <a:srgbClr val="D9D9D9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21" name="Line 24"/>
          <p:cNvSpPr>
            <a:spLocks noChangeShapeType="1"/>
          </p:cNvSpPr>
          <p:nvPr/>
        </p:nvSpPr>
        <p:spPr bwMode="auto">
          <a:xfrm>
            <a:off x="6642100" y="3124200"/>
            <a:ext cx="0" cy="406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15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 err="1" smtClean="0"/>
              <a:t>Inclusion</a:t>
            </a:r>
            <a:r>
              <a:rPr lang="da-DK" dirty="0" smtClean="0"/>
              <a:t> </a:t>
            </a:r>
            <a:r>
              <a:rPr lang="da-DK" dirty="0" err="1"/>
              <a:t>criteria</a:t>
            </a:r>
            <a:r>
              <a:rPr lang="da-DK" dirty="0"/>
              <a:t> </a:t>
            </a:r>
          </a:p>
        </p:txBody>
      </p:sp>
      <p:sp>
        <p:nvSpPr>
          <p:cNvPr id="26627" name="Tekstboks 2"/>
          <p:cNvSpPr txBox="1">
            <a:spLocks noChangeArrowheads="1"/>
          </p:cNvSpPr>
          <p:nvPr/>
        </p:nvSpPr>
        <p:spPr bwMode="auto">
          <a:xfrm>
            <a:off x="298450" y="1271588"/>
            <a:ext cx="86026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cs typeface="Arial Narrow" charset="0"/>
              </a:rPr>
              <a:t>ST-segment elevation myocardial infarction</a:t>
            </a:r>
            <a:endParaRPr lang="en-US" sz="2800" dirty="0">
              <a:cs typeface="Arial Narrow" charset="0"/>
            </a:endParaRPr>
          </a:p>
          <a:p>
            <a:pPr eaLnBrk="1" hangingPunct="1"/>
            <a:endParaRPr lang="en-US" sz="2800" dirty="0">
              <a:cs typeface="Arial Narrow" charset="0"/>
            </a:endParaRPr>
          </a:p>
          <a:p>
            <a:pPr eaLnBrk="1" hangingPunct="1"/>
            <a:r>
              <a:rPr lang="en-US" sz="2800" dirty="0" smtClean="0">
                <a:cs typeface="Arial Narrow" charset="0"/>
              </a:rPr>
              <a:t>Symptom duration of no more than 12 hours</a:t>
            </a:r>
            <a:endParaRPr lang="en-US" sz="2800" dirty="0">
              <a:cs typeface="Arial Narrow" charset="0"/>
            </a:endParaRPr>
          </a:p>
          <a:p>
            <a:pPr eaLnBrk="1" hangingPunct="1"/>
            <a:endParaRPr lang="en-US" sz="2800" dirty="0">
              <a:cs typeface="Arial Narrow" charset="0"/>
            </a:endParaRPr>
          </a:p>
          <a:p>
            <a:pPr eaLnBrk="1" hangingPunct="1"/>
            <a:r>
              <a:rPr lang="en-US" sz="2800" dirty="0" smtClean="0">
                <a:cs typeface="Arial Narrow" charset="0"/>
              </a:rPr>
              <a:t>TIMI 0-1 in infarct related artery</a:t>
            </a:r>
            <a:endParaRPr lang="en-US" sz="2800" dirty="0">
              <a:cs typeface="Arial Narrow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35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 err="1"/>
              <a:t>Exclusion</a:t>
            </a:r>
            <a:r>
              <a:rPr lang="da-DK" dirty="0"/>
              <a:t> </a:t>
            </a:r>
            <a:r>
              <a:rPr lang="da-DK" dirty="0" err="1"/>
              <a:t>criteria</a:t>
            </a:r>
            <a:r>
              <a:rPr lang="da-DK" dirty="0"/>
              <a:t> </a:t>
            </a:r>
          </a:p>
        </p:txBody>
      </p:sp>
      <p:sp>
        <p:nvSpPr>
          <p:cNvPr id="26627" name="Tekstboks 2"/>
          <p:cNvSpPr txBox="1">
            <a:spLocks noChangeArrowheads="1"/>
          </p:cNvSpPr>
          <p:nvPr/>
        </p:nvSpPr>
        <p:spPr bwMode="auto">
          <a:xfrm>
            <a:off x="298450" y="1271588"/>
            <a:ext cx="86026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cs typeface="Arial Narrow" charset="0"/>
              </a:rPr>
              <a:t>Unconsciousness or cardiogenic shock</a:t>
            </a:r>
          </a:p>
          <a:p>
            <a:pPr eaLnBrk="1" hangingPunct="1"/>
            <a:endParaRPr lang="en-US" sz="2800" dirty="0">
              <a:cs typeface="Arial Narrow" charset="0"/>
            </a:endParaRPr>
          </a:p>
          <a:p>
            <a:pPr eaLnBrk="1" hangingPunct="1"/>
            <a:r>
              <a:rPr lang="en-US" sz="2800" dirty="0">
                <a:cs typeface="Arial Narrow" charset="0"/>
              </a:rPr>
              <a:t>Stent thrombosis</a:t>
            </a:r>
          </a:p>
          <a:p>
            <a:pPr eaLnBrk="1" hangingPunct="1"/>
            <a:endParaRPr lang="en-US" sz="2800" dirty="0">
              <a:cs typeface="Arial Narrow" charset="0"/>
            </a:endParaRPr>
          </a:p>
          <a:p>
            <a:pPr eaLnBrk="1" hangingPunct="1"/>
            <a:r>
              <a:rPr lang="en-US" sz="2800" dirty="0">
                <a:cs typeface="Arial Narrow" charset="0"/>
              </a:rPr>
              <a:t>Indication for acute bypass surgery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36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/>
              <a:t>Power </a:t>
            </a:r>
            <a:r>
              <a:rPr lang="da-DK" dirty="0" err="1"/>
              <a:t>calculation</a:t>
            </a:r>
            <a:r>
              <a:rPr lang="da-DK" dirty="0"/>
              <a:t> </a:t>
            </a:r>
          </a:p>
        </p:txBody>
      </p:sp>
      <p:sp>
        <p:nvSpPr>
          <p:cNvPr id="31747" name="Tekstboks 2"/>
          <p:cNvSpPr txBox="1">
            <a:spLocks noChangeArrowheads="1"/>
          </p:cNvSpPr>
          <p:nvPr/>
        </p:nvSpPr>
        <p:spPr bwMode="auto">
          <a:xfrm>
            <a:off x="298450" y="873125"/>
            <a:ext cx="8602663" cy="271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da-DK" sz="2000" dirty="0">
              <a:cs typeface="Arial Narrow" charset="0"/>
            </a:endParaRPr>
          </a:p>
          <a:p>
            <a:pPr algn="just" eaLnBrk="1" hangingPunct="1"/>
            <a:r>
              <a:rPr lang="da-DK" sz="2000" dirty="0">
                <a:cs typeface="Arial Narrow" charset="0"/>
              </a:rPr>
              <a:t>One </a:t>
            </a:r>
            <a:r>
              <a:rPr lang="da-DK" sz="2000" dirty="0" err="1">
                <a:cs typeface="Arial Narrow" charset="0"/>
              </a:rPr>
              <a:t>year</a:t>
            </a:r>
            <a:r>
              <a:rPr lang="da-DK" sz="2000" dirty="0">
                <a:cs typeface="Arial Narrow" charset="0"/>
              </a:rPr>
              <a:t> all-</a:t>
            </a:r>
            <a:r>
              <a:rPr lang="da-DK" sz="2000" dirty="0" err="1">
                <a:cs typeface="Arial Narrow" charset="0"/>
              </a:rPr>
              <a:t>cause</a:t>
            </a:r>
            <a:r>
              <a:rPr lang="da-DK" sz="2000" dirty="0">
                <a:cs typeface="Arial Narrow" charset="0"/>
              </a:rPr>
              <a:t> </a:t>
            </a:r>
            <a:r>
              <a:rPr lang="da-DK" sz="2000" dirty="0" err="1">
                <a:cs typeface="Arial Narrow" charset="0"/>
              </a:rPr>
              <a:t>mortality</a:t>
            </a:r>
            <a:r>
              <a:rPr lang="da-DK" sz="2000" dirty="0">
                <a:cs typeface="Arial Narrow" charset="0"/>
              </a:rPr>
              <a:t> or </a:t>
            </a:r>
            <a:r>
              <a:rPr lang="da-DK" sz="2000" dirty="0" err="1" smtClean="0">
                <a:cs typeface="Arial Narrow" charset="0"/>
              </a:rPr>
              <a:t>hospitalization</a:t>
            </a:r>
            <a:r>
              <a:rPr lang="da-DK" sz="2000" dirty="0" smtClean="0">
                <a:cs typeface="Arial Narrow" charset="0"/>
              </a:rPr>
              <a:t> for </a:t>
            </a:r>
            <a:r>
              <a:rPr lang="da-DK" sz="2000" dirty="0" err="1" smtClean="0">
                <a:cs typeface="Arial Narrow" charset="0"/>
              </a:rPr>
              <a:t>heart</a:t>
            </a:r>
            <a:r>
              <a:rPr lang="da-DK" sz="2000" dirty="0" smtClean="0">
                <a:cs typeface="Arial Narrow" charset="0"/>
              </a:rPr>
              <a:t> </a:t>
            </a:r>
            <a:r>
              <a:rPr lang="da-DK" sz="2000" dirty="0" err="1" smtClean="0">
                <a:cs typeface="Arial Narrow" charset="0"/>
              </a:rPr>
              <a:t>failure</a:t>
            </a:r>
            <a:r>
              <a:rPr lang="da-DK" sz="2000" dirty="0" smtClean="0">
                <a:cs typeface="Arial Narrow" charset="0"/>
              </a:rPr>
              <a:t> </a:t>
            </a:r>
            <a:r>
              <a:rPr lang="da-DK" sz="2000" dirty="0" err="1" smtClean="0">
                <a:cs typeface="Arial Narrow" charset="0"/>
              </a:rPr>
              <a:t>was</a:t>
            </a:r>
            <a:r>
              <a:rPr lang="da-DK" sz="2000" dirty="0" smtClean="0">
                <a:cs typeface="Arial Narrow" charset="0"/>
              </a:rPr>
              <a:t> </a:t>
            </a:r>
            <a:r>
              <a:rPr lang="da-DK" sz="2000" dirty="0" err="1" smtClean="0">
                <a:cs typeface="Arial Narrow" charset="0"/>
              </a:rPr>
              <a:t>estimated</a:t>
            </a:r>
            <a:r>
              <a:rPr lang="da-DK" sz="2000" dirty="0" smtClean="0">
                <a:cs typeface="Arial Narrow" charset="0"/>
              </a:rPr>
              <a:t> to  </a:t>
            </a:r>
            <a:r>
              <a:rPr lang="da-DK" sz="2000" dirty="0" err="1" smtClean="0">
                <a:cs typeface="Arial Narrow" charset="0"/>
              </a:rPr>
              <a:t>be</a:t>
            </a:r>
            <a:r>
              <a:rPr lang="da-DK" sz="2000" dirty="0" smtClean="0">
                <a:cs typeface="Arial Narrow" charset="0"/>
              </a:rPr>
              <a:t> 11% in the </a:t>
            </a:r>
            <a:r>
              <a:rPr lang="da-DK" sz="2000" dirty="0" err="1" smtClean="0">
                <a:cs typeface="Arial Narrow" charset="0"/>
              </a:rPr>
              <a:t>conventional</a:t>
            </a:r>
            <a:r>
              <a:rPr lang="da-DK" sz="2000" dirty="0" smtClean="0">
                <a:cs typeface="Arial Narrow" charset="0"/>
              </a:rPr>
              <a:t> PCI </a:t>
            </a:r>
            <a:r>
              <a:rPr lang="da-DK" sz="2000" dirty="0" err="1" smtClean="0">
                <a:cs typeface="Arial Narrow" charset="0"/>
              </a:rPr>
              <a:t>assignment</a:t>
            </a:r>
            <a:r>
              <a:rPr lang="da-DK" sz="2000" dirty="0" smtClean="0">
                <a:cs typeface="Arial Narrow" charset="0"/>
              </a:rPr>
              <a:t> </a:t>
            </a:r>
            <a:r>
              <a:rPr lang="da-DK" sz="2000" dirty="0" err="1" smtClean="0">
                <a:cs typeface="Arial Narrow" charset="0"/>
              </a:rPr>
              <a:t>group</a:t>
            </a:r>
            <a:r>
              <a:rPr lang="da-DK" sz="2000" dirty="0">
                <a:cs typeface="Arial Narrow" charset="0"/>
              </a:rPr>
              <a:t>.</a:t>
            </a:r>
            <a:endParaRPr lang="da-DK" sz="2000" baseline="30000" dirty="0">
              <a:cs typeface="Arial Narrow" charset="0"/>
            </a:endParaRPr>
          </a:p>
          <a:p>
            <a:pPr algn="just" eaLnBrk="1" hangingPunct="1"/>
            <a:endParaRPr lang="da-DK" sz="2000" dirty="0">
              <a:cs typeface="Arial Narrow" charset="0"/>
            </a:endParaRPr>
          </a:p>
          <a:p>
            <a:pPr algn="just" eaLnBrk="1" hangingPunct="1"/>
            <a:endParaRPr lang="da-DK" sz="2000" dirty="0">
              <a:cs typeface="Arial Narrow" charset="0"/>
            </a:endParaRPr>
          </a:p>
          <a:p>
            <a:pPr algn="just" eaLnBrk="1" hangingPunct="1"/>
            <a:r>
              <a:rPr lang="da-DK" sz="2000" dirty="0">
                <a:cs typeface="Arial Narrow" charset="0"/>
              </a:rPr>
              <a:t>A relative </a:t>
            </a:r>
            <a:r>
              <a:rPr lang="da-DK" sz="2000" dirty="0" err="1">
                <a:cs typeface="Arial Narrow" charset="0"/>
              </a:rPr>
              <a:t>reduction</a:t>
            </a:r>
            <a:r>
              <a:rPr lang="da-DK" sz="2000" dirty="0">
                <a:cs typeface="Arial Narrow" charset="0"/>
              </a:rPr>
              <a:t> in the </a:t>
            </a:r>
            <a:r>
              <a:rPr lang="da-DK" sz="2000" dirty="0" err="1">
                <a:cs typeface="Arial Narrow" charset="0"/>
              </a:rPr>
              <a:t>primary</a:t>
            </a:r>
            <a:r>
              <a:rPr lang="da-DK" sz="2000" dirty="0">
                <a:cs typeface="Arial Narrow" charset="0"/>
              </a:rPr>
              <a:t> </a:t>
            </a:r>
            <a:r>
              <a:rPr lang="da-DK" sz="2000" dirty="0" err="1">
                <a:cs typeface="Arial Narrow" charset="0"/>
              </a:rPr>
              <a:t>endpoint</a:t>
            </a:r>
            <a:r>
              <a:rPr lang="da-DK" sz="2000" dirty="0">
                <a:cs typeface="Arial Narrow" charset="0"/>
              </a:rPr>
              <a:t> of </a:t>
            </a:r>
            <a:r>
              <a:rPr lang="da-DK" sz="2000" dirty="0" smtClean="0">
                <a:cs typeface="Arial Narrow" charset="0"/>
              </a:rPr>
              <a:t>25% </a:t>
            </a:r>
            <a:r>
              <a:rPr lang="da-DK" sz="2000" dirty="0" err="1">
                <a:cs typeface="Arial Narrow" charset="0"/>
              </a:rPr>
              <a:t>can</a:t>
            </a:r>
            <a:r>
              <a:rPr lang="da-DK" sz="2000" dirty="0">
                <a:cs typeface="Arial Narrow" charset="0"/>
              </a:rPr>
              <a:t> </a:t>
            </a:r>
            <a:r>
              <a:rPr lang="da-DK" sz="2000" dirty="0" err="1">
                <a:cs typeface="Arial Narrow" charset="0"/>
              </a:rPr>
              <a:t>be</a:t>
            </a:r>
            <a:r>
              <a:rPr lang="da-DK" sz="2000" dirty="0">
                <a:cs typeface="Arial Narrow" charset="0"/>
              </a:rPr>
              <a:t> </a:t>
            </a:r>
            <a:r>
              <a:rPr lang="da-DK" sz="2000" dirty="0" err="1">
                <a:cs typeface="Arial Narrow" charset="0"/>
              </a:rPr>
              <a:t>detected</a:t>
            </a:r>
            <a:r>
              <a:rPr lang="da-DK" sz="2000" dirty="0">
                <a:cs typeface="Arial Narrow" charset="0"/>
              </a:rPr>
              <a:t> </a:t>
            </a:r>
            <a:r>
              <a:rPr lang="en-US" sz="2000" dirty="0" smtClean="0">
                <a:cs typeface="Arial Narrow" charset="0"/>
              </a:rPr>
              <a:t>with </a:t>
            </a:r>
            <a:r>
              <a:rPr lang="en-US" sz="2000" dirty="0">
                <a:cs typeface="Arial Narrow" charset="0"/>
              </a:rPr>
              <a:t>a two-sided </a:t>
            </a:r>
            <a:r>
              <a:rPr lang="en-US" sz="2000" dirty="0" smtClean="0">
                <a:cs typeface="Arial Narrow" charset="0"/>
              </a:rPr>
              <a:t>alpha </a:t>
            </a:r>
            <a:r>
              <a:rPr lang="en-US" sz="2000" dirty="0">
                <a:cs typeface="Arial Narrow" charset="0"/>
              </a:rPr>
              <a:t>level of 0∙05 and a power of 80% by enrolling </a:t>
            </a:r>
            <a:r>
              <a:rPr lang="en-US" sz="2000" dirty="0" smtClean="0">
                <a:cs typeface="Arial Narrow" charset="0"/>
              </a:rPr>
              <a:t>1100 patients if all patients were followed for at least 2 years.</a:t>
            </a:r>
            <a:endParaRPr lang="da-DK" sz="2000" dirty="0">
              <a:cs typeface="Arial Narrow" charset="0"/>
            </a:endParaRPr>
          </a:p>
          <a:p>
            <a:pPr eaLnBrk="1" hangingPunct="1"/>
            <a:endParaRPr lang="da-DK" sz="1600" baseline="30000" dirty="0">
              <a:cs typeface="Arial Narrow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796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 err="1">
                <a:solidFill>
                  <a:srgbClr val="376092"/>
                </a:solidFill>
                <a:latin typeface="Arial Narrow" charset="0"/>
                <a:cs typeface="Arial Narrow" charset="0"/>
              </a:rPr>
              <a:t>Primary</a:t>
            </a:r>
            <a:r>
              <a:rPr lang="da-DK" sz="2800" b="1" dirty="0">
                <a:solidFill>
                  <a:srgbClr val="909C26"/>
                </a:solidFill>
                <a:latin typeface="Arial Narrow" charset="0"/>
                <a:cs typeface="Arial Narrow" charset="0"/>
              </a:rPr>
              <a:t> </a:t>
            </a:r>
            <a:r>
              <a:rPr lang="da-DK" sz="2800" b="1" dirty="0" err="1">
                <a:solidFill>
                  <a:srgbClr val="376092"/>
                </a:solidFill>
                <a:latin typeface="Arial Narrow" charset="0"/>
                <a:cs typeface="Arial Narrow" charset="0"/>
              </a:rPr>
              <a:t>endpoint</a:t>
            </a:r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 </a:t>
            </a:r>
          </a:p>
        </p:txBody>
      </p:sp>
      <p:sp>
        <p:nvSpPr>
          <p:cNvPr id="32771" name="Tekstboks 2"/>
          <p:cNvSpPr txBox="1">
            <a:spLocks noChangeArrowheads="1"/>
          </p:cNvSpPr>
          <p:nvPr/>
        </p:nvSpPr>
        <p:spPr bwMode="auto">
          <a:xfrm>
            <a:off x="652463" y="1227138"/>
            <a:ext cx="5726448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cs typeface="Arial Narrow" charset="0"/>
              </a:rPr>
              <a:t>Composite</a:t>
            </a:r>
          </a:p>
          <a:p>
            <a:pPr eaLnBrk="1" hangingPunct="1"/>
            <a:r>
              <a:rPr lang="en-US" dirty="0">
                <a:cs typeface="Arial Narrow" charset="0"/>
              </a:rPr>
              <a:t>	All-cause mortality</a:t>
            </a:r>
          </a:p>
          <a:p>
            <a:pPr eaLnBrk="1" hangingPunct="1"/>
            <a:r>
              <a:rPr lang="en-US" dirty="0">
                <a:cs typeface="Arial Narrow" charset="0"/>
              </a:rPr>
              <a:t>	</a:t>
            </a:r>
            <a:r>
              <a:rPr lang="en-US" dirty="0" smtClean="0">
                <a:cs typeface="Arial Narrow" charset="0"/>
              </a:rPr>
              <a:t>Hospitalization for heart failure</a:t>
            </a:r>
            <a:endParaRPr lang="en-US" dirty="0">
              <a:cs typeface="Arial Narrow" charset="0"/>
            </a:endParaRPr>
          </a:p>
          <a:p>
            <a:pPr eaLnBrk="1" hangingPunct="1"/>
            <a:r>
              <a:rPr lang="en-US" dirty="0">
                <a:cs typeface="Arial Narrow" charset="0"/>
              </a:rPr>
              <a:t>	</a:t>
            </a:r>
            <a:endParaRPr lang="en-US" dirty="0" smtClean="0">
              <a:cs typeface="Arial Narrow" charset="0"/>
            </a:endParaRPr>
          </a:p>
          <a:p>
            <a:pPr eaLnBrk="1" hangingPunct="1"/>
            <a:r>
              <a:rPr lang="en-US" dirty="0" smtClean="0">
                <a:cs typeface="Arial Narrow" charset="0"/>
              </a:rPr>
              <a:t>Assessed </a:t>
            </a:r>
            <a:r>
              <a:rPr lang="en-US" dirty="0">
                <a:cs typeface="Arial Narrow" charset="0"/>
              </a:rPr>
              <a:t>when the last included patient had</a:t>
            </a:r>
          </a:p>
          <a:p>
            <a:pPr eaLnBrk="1" hangingPunct="1"/>
            <a:r>
              <a:rPr lang="en-US" dirty="0">
                <a:cs typeface="Arial Narrow" charset="0"/>
              </a:rPr>
              <a:t>been followed for </a:t>
            </a:r>
            <a:r>
              <a:rPr lang="en-US" dirty="0" smtClean="0">
                <a:cs typeface="Arial Narrow" charset="0"/>
              </a:rPr>
              <a:t>2 years </a:t>
            </a:r>
            <a:endParaRPr lang="da-DK" dirty="0">
              <a:cs typeface="Arial Narrow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626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22250" y="1381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Baseline characteristics </a:t>
            </a:r>
          </a:p>
        </p:txBody>
      </p:sp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571342"/>
              </p:ext>
            </p:extLst>
          </p:nvPr>
        </p:nvGraphicFramePr>
        <p:xfrm>
          <a:off x="330200" y="658813"/>
          <a:ext cx="8464550" cy="3644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813"/>
                <a:gridCol w="1808162"/>
                <a:gridCol w="2822575"/>
              </a:tblGrid>
              <a:tr h="590550"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Conventional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617)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iPOST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617)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Median age (range, years)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62 (29-94) 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63 (35-92)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Men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486 (79%)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489 (79%)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Women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131 (21%)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128 (21%)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Diabetes 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50 (8%)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55 (9%)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Hypertension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209 (34%)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241 (39%)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Current smoking 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306 (50%)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294 (48%)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Previous smoking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171 (28%)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170 (28%)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Hyperlipidemia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181 (28%)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173 (28%)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Previous MI 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36 (6%)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30 (5%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da-DK" sz="1200" i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Infarct</a:t>
                      </a:r>
                      <a:r>
                        <a:rPr lang="da-DK" sz="1200" i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location</a:t>
                      </a:r>
                      <a:endParaRPr lang="da-DK" sz="1200" i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   Anterior 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249 (40%)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262 (43%)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   Inferior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327 (53%)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311 (50%)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4950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   Posterior 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39 (6%)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42 (7%)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52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 smtClean="0"/>
              <a:t>Disclosures </a:t>
            </a:r>
            <a:endParaRPr lang="da-DK" dirty="0"/>
          </a:p>
        </p:txBody>
      </p:sp>
      <p:sp>
        <p:nvSpPr>
          <p:cNvPr id="4" name="Tekstboks 2"/>
          <p:cNvSpPr txBox="1">
            <a:spLocks noChangeArrowheads="1"/>
          </p:cNvSpPr>
          <p:nvPr/>
        </p:nvSpPr>
        <p:spPr bwMode="auto">
          <a:xfrm>
            <a:off x="298450" y="2169458"/>
            <a:ext cx="86026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 smtClean="0">
                <a:cs typeface="Arial Narrow" charset="0"/>
              </a:rPr>
              <a:t>The presenter has no disclosures with regard to the trial</a:t>
            </a:r>
            <a:endParaRPr lang="en-US" sz="2800" dirty="0"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058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430662"/>
              </p:ext>
            </p:extLst>
          </p:nvPr>
        </p:nvGraphicFramePr>
        <p:xfrm>
          <a:off x="307975" y="701675"/>
          <a:ext cx="8493125" cy="3641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2586"/>
                <a:gridCol w="2156294"/>
                <a:gridCol w="2145419"/>
                <a:gridCol w="1068826"/>
              </a:tblGrid>
              <a:tr h="66282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Conventional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617)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iPOST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617)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da-DK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No. of arteries treated per patient (n)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 (0-3)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 (0-3)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Number of implanted stents (n)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 (1-2)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 (1-2)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da-DK" sz="1200" dirty="0" err="1">
                          <a:effectLst/>
                        </a:rPr>
                        <a:t>Stent</a:t>
                      </a:r>
                      <a:r>
                        <a:rPr lang="da-DK" sz="1200" dirty="0">
                          <a:effectLst/>
                        </a:rPr>
                        <a:t> diameter (mm)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3∙5 (3∙0-3∙75)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3∙5 (3∙0-3∙75)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Total stent length (mm)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23 (17-33)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23 (18-31)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 gridSpan="3"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da-DK" sz="1200">
                          <a:effectLst/>
                        </a:rPr>
                        <a:t>Stent type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da-DK" sz="1200">
                          <a:effectLst/>
                        </a:rPr>
                        <a:t>   No stenting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26 (4%)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23 (4%)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da-DK" sz="1200">
                          <a:effectLst/>
                        </a:rPr>
                        <a:t>   Bare-metal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20 (3%)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18 (3%)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da-DK" sz="1200">
                          <a:effectLst/>
                        </a:rPr>
                        <a:t>   Drug-eluting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571 (93%)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576 (93%)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Pre-treatment with heparin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590 (96%)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596 (97%)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Use of Glycoprotein IIb/IIIa inhibitor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67 (11%)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89 (14%)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Use of Bivalirudin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501 (81%)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505 (82%)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Thrombus aspiration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423 (69%)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291 (47%)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&lt;0.001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29146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Time from symptom onset to PCI (hrs)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2∙9 (2∙0-4∙7)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2∙9 (2∙1-4∙6)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34894" name="Title 1"/>
          <p:cNvSpPr>
            <a:spLocks noGrp="1"/>
          </p:cNvSpPr>
          <p:nvPr>
            <p:ph type="title"/>
          </p:nvPr>
        </p:nvSpPr>
        <p:spPr>
          <a:xfrm>
            <a:off x="222250" y="1381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Procedural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data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820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867041"/>
              </p:ext>
            </p:extLst>
          </p:nvPr>
        </p:nvGraphicFramePr>
        <p:xfrm>
          <a:off x="222250" y="1076325"/>
          <a:ext cx="8678863" cy="3268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3"/>
                <a:gridCol w="1749425"/>
                <a:gridCol w="1622425"/>
                <a:gridCol w="1092200"/>
              </a:tblGrid>
              <a:tr h="768349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Conventional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617)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iPOST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617)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da-DK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Killip Class II - IV at any time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49 (8%)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33 (5%)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Multi vessel disease 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248 (40%)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249 (40%)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7813">
                <a:tc gridSpan="3"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i="1" dirty="0">
                          <a:effectLst/>
                        </a:rPr>
                        <a:t>Culprit lesion</a:t>
                      </a:r>
                      <a:endParaRPr lang="da-DK" sz="120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   LAD</a:t>
                      </a:r>
                      <a:endParaRPr lang="da-DK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229 (37%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da-DK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245 (40%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endParaRPr lang="da-DK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78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   RCA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266 (43%)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260 (42%)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78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  CX</a:t>
                      </a:r>
                      <a:endParaRPr lang="da-DK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59 (10%)</a:t>
                      </a:r>
                      <a:endParaRPr lang="da-DK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52 (8%)</a:t>
                      </a:r>
                      <a:endParaRPr lang="da-DK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78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   Other </a:t>
                      </a:r>
                      <a:r>
                        <a:rPr lang="en-US" sz="1200" dirty="0" smtClean="0">
                          <a:effectLst/>
                        </a:rPr>
                        <a:t>(D, OM, PLA, PDA)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62 (10%)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58 (9%)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781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   Indeterminable</a:t>
                      </a:r>
                      <a:endParaRPr lang="da-DK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1 (0∙2%)</a:t>
                      </a:r>
                      <a:endParaRPr lang="da-DK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720"/>
                        </a:spcBef>
                        <a:spcAft>
                          <a:spcPts val="72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effectLst/>
                        </a:rPr>
                        <a:t>2 (0∙3%)</a:t>
                      </a:r>
                      <a:endParaRPr lang="da-DK" sz="120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7781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TIMI3 post procedure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582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(94%)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588 </a:t>
                      </a:r>
                      <a:r>
                        <a:rPr lang="en-US" sz="12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(95%)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&gt;0.05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35873" name="Title 1"/>
          <p:cNvSpPr>
            <a:spLocks noGrp="1"/>
          </p:cNvSpPr>
          <p:nvPr>
            <p:ph type="title"/>
          </p:nvPr>
        </p:nvSpPr>
        <p:spPr>
          <a:xfrm>
            <a:off x="222250" y="1381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Clinical characteristics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23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346584"/>
              </p:ext>
            </p:extLst>
          </p:nvPr>
        </p:nvGraphicFramePr>
        <p:xfrm>
          <a:off x="265113" y="706438"/>
          <a:ext cx="8678862" cy="3643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8400"/>
                <a:gridCol w="1789112"/>
                <a:gridCol w="2089150"/>
                <a:gridCol w="1092200"/>
              </a:tblGrid>
              <a:tr h="823911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Conventional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617)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iPOST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(n = 617)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da-DK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71475">
                <a:tc gridSpan="3"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Antiplatelet therapy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a-DK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   Aspirin </a:t>
                      </a:r>
                      <a:r>
                        <a:rPr lang="da-DK" sz="1200">
                          <a:effectLst/>
                        </a:rPr>
                        <a:t>−</a:t>
                      </a:r>
                      <a:r>
                        <a:rPr lang="en-US" sz="1200">
                          <a:effectLst/>
                        </a:rPr>
                        <a:t> (%)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601 (97%)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605 (98%)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&gt;0.05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371475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 dirty="0">
                          <a:effectLst/>
                        </a:rPr>
                        <a:t>   </a:t>
                      </a:r>
                      <a:r>
                        <a:rPr lang="en-US" sz="1200" dirty="0" err="1">
                          <a:effectLst/>
                        </a:rPr>
                        <a:t>Clopidogrel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da-DK" sz="1200" dirty="0">
                          <a:effectLst/>
                        </a:rPr>
                        <a:t>−</a:t>
                      </a:r>
                      <a:r>
                        <a:rPr lang="en-US" sz="1200" dirty="0">
                          <a:effectLst/>
                        </a:rPr>
                        <a:t> (%)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99 (16%)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92 (15%)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&gt;0.05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8416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   Prasugrel </a:t>
                      </a:r>
                      <a:r>
                        <a:rPr lang="da-DK" sz="1200">
                          <a:effectLst/>
                        </a:rPr>
                        <a:t>−</a:t>
                      </a:r>
                      <a:r>
                        <a:rPr lang="en-US" sz="1200">
                          <a:effectLst/>
                        </a:rPr>
                        <a:t> (%)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264 (43%)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200">
                          <a:effectLst/>
                        </a:rPr>
                        <a:t>269 (44%)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&gt;0.05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8416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   Ticagrelor </a:t>
                      </a:r>
                      <a:r>
                        <a:rPr lang="da-DK" sz="1200">
                          <a:effectLst/>
                        </a:rPr>
                        <a:t>−</a:t>
                      </a:r>
                      <a:r>
                        <a:rPr lang="en-US" sz="1200">
                          <a:effectLst/>
                        </a:rPr>
                        <a:t> (%)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245 (40%)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249 (40%)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&gt;0.05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8416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Statin </a:t>
                      </a:r>
                      <a:r>
                        <a:rPr lang="da-DK" sz="1200">
                          <a:effectLst/>
                        </a:rPr>
                        <a:t>−</a:t>
                      </a:r>
                      <a:r>
                        <a:rPr lang="en-US" sz="1200">
                          <a:effectLst/>
                        </a:rPr>
                        <a:t> (%)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602 (98%)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597 (97%)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&gt;0.05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8416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Betablocker </a:t>
                      </a:r>
                      <a:r>
                        <a:rPr lang="da-DK" sz="1200">
                          <a:effectLst/>
                        </a:rPr>
                        <a:t>−</a:t>
                      </a:r>
                      <a:r>
                        <a:rPr lang="en-US" sz="1200">
                          <a:effectLst/>
                        </a:rPr>
                        <a:t> (%) 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544 (88%)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549 (89%)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&gt;0.05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8416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ACE inhibitor or angiotensin-II-receptor blocker − (%)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286 (46%)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323 (52%)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&gt;0.05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84163">
                <a:tc>
                  <a:txBody>
                    <a:bodyPr/>
                    <a:lstStyle/>
                    <a:p>
                      <a:pPr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Calcium channel blocker </a:t>
                      </a:r>
                      <a:r>
                        <a:rPr lang="da-DK" sz="1200" dirty="0">
                          <a:effectLst/>
                        </a:rPr>
                        <a:t>−</a:t>
                      </a:r>
                      <a:r>
                        <a:rPr lang="en-US" sz="1200" dirty="0">
                          <a:effectLst/>
                        </a:rPr>
                        <a:t> (%) 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>
                          <a:effectLst/>
                        </a:rPr>
                        <a:t>46 (8%)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1800"/>
                        </a:spcAft>
                      </a:pPr>
                      <a:r>
                        <a:rPr lang="en-US" sz="1200" dirty="0">
                          <a:effectLst/>
                        </a:rPr>
                        <a:t>55 (9%)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&gt;0.05</a:t>
                      </a:r>
                      <a:endParaRPr kumimoji="0" lang="da-DK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36922" name="Title 1"/>
          <p:cNvSpPr>
            <a:spLocks noGrp="1"/>
          </p:cNvSpPr>
          <p:nvPr>
            <p:ph type="title"/>
          </p:nvPr>
        </p:nvSpPr>
        <p:spPr>
          <a:xfrm>
            <a:off x="222250" y="1381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Medical theraphy at discharge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22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222250" y="746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Primary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</a:t>
            </a:r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endpoint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– median </a:t>
            </a:r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follow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up </a:t>
            </a:r>
            <a:r>
              <a:rPr lang="da-DK" sz="2800" dirty="0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37.5 </a:t>
            </a:r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months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</a:t>
            </a:r>
          </a:p>
        </p:txBody>
      </p:sp>
      <p:grpSp>
        <p:nvGrpSpPr>
          <p:cNvPr id="10" name="Grupper 9"/>
          <p:cNvGrpSpPr>
            <a:grpSpLocks/>
          </p:cNvGrpSpPr>
          <p:nvPr/>
        </p:nvGrpSpPr>
        <p:grpSpPr bwMode="auto">
          <a:xfrm>
            <a:off x="1838325" y="588963"/>
            <a:ext cx="6797675" cy="3810000"/>
            <a:chOff x="1838960" y="588328"/>
            <a:chExt cx="6797040" cy="3810952"/>
          </a:xfrm>
        </p:grpSpPr>
        <p:sp>
          <p:nvSpPr>
            <p:cNvPr id="9" name="Rektangel 8"/>
            <p:cNvSpPr/>
            <p:nvPr/>
          </p:nvSpPr>
          <p:spPr>
            <a:xfrm>
              <a:off x="1838960" y="3810170"/>
              <a:ext cx="4430299" cy="589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205702" y="588328"/>
              <a:ext cx="4430298" cy="589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pic>
        <p:nvPicPr>
          <p:cNvPr id="12" name="Billed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787400"/>
            <a:ext cx="5180330" cy="3687763"/>
          </a:xfrm>
          <a:prstGeom prst="rect">
            <a:avLst/>
          </a:prstGeom>
          <a:noFill/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3152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222250" y="746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 dirty="0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All </a:t>
            </a:r>
            <a:r>
              <a:rPr lang="da-DK" sz="2800" dirty="0" err="1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cause</a:t>
            </a:r>
            <a:r>
              <a:rPr lang="da-DK" sz="2800" dirty="0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</a:t>
            </a:r>
            <a:r>
              <a:rPr lang="da-DK" sz="2800" dirty="0" err="1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mortality</a:t>
            </a:r>
            <a:r>
              <a:rPr lang="da-DK" sz="2800" dirty="0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– median </a:t>
            </a:r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follow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up </a:t>
            </a:r>
            <a:r>
              <a:rPr lang="da-DK" sz="2800" dirty="0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37.5 </a:t>
            </a:r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months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</a:t>
            </a:r>
          </a:p>
        </p:txBody>
      </p:sp>
      <p:grpSp>
        <p:nvGrpSpPr>
          <p:cNvPr id="10" name="Grupper 9"/>
          <p:cNvGrpSpPr>
            <a:grpSpLocks/>
          </p:cNvGrpSpPr>
          <p:nvPr/>
        </p:nvGrpSpPr>
        <p:grpSpPr bwMode="auto">
          <a:xfrm>
            <a:off x="1838325" y="588963"/>
            <a:ext cx="6797675" cy="3810000"/>
            <a:chOff x="1838960" y="588328"/>
            <a:chExt cx="6797040" cy="3810952"/>
          </a:xfrm>
        </p:grpSpPr>
        <p:sp>
          <p:nvSpPr>
            <p:cNvPr id="9" name="Rektangel 8"/>
            <p:cNvSpPr/>
            <p:nvPr/>
          </p:nvSpPr>
          <p:spPr>
            <a:xfrm>
              <a:off x="1838960" y="3810170"/>
              <a:ext cx="4430299" cy="589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205702" y="588328"/>
              <a:ext cx="4430298" cy="589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570" y="779350"/>
            <a:ext cx="5180400" cy="3686400"/>
          </a:xfrm>
          <a:prstGeom prst="rect">
            <a:avLst/>
          </a:prstGeom>
          <a:noFill/>
          <a:ln>
            <a:solidFill>
              <a:srgbClr val="0B5569"/>
            </a:solidFill>
          </a:ln>
        </p:spPr>
      </p:pic>
    </p:spTree>
    <p:extLst>
      <p:ext uri="{BB962C8B-B14F-4D97-AF65-F5344CB8AC3E}">
        <p14:creationId xmlns:p14="http://schemas.microsoft.com/office/powerpoint/2010/main" val="19313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222250" y="746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 dirty="0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Heart </a:t>
            </a:r>
            <a:r>
              <a:rPr lang="da-DK" sz="2800" dirty="0" err="1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failure</a:t>
            </a:r>
            <a:r>
              <a:rPr lang="da-DK" sz="2800" dirty="0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– median </a:t>
            </a:r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follow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up </a:t>
            </a:r>
            <a:r>
              <a:rPr lang="da-DK" sz="2800" dirty="0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37.5 </a:t>
            </a:r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months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</a:t>
            </a:r>
          </a:p>
        </p:txBody>
      </p:sp>
      <p:grpSp>
        <p:nvGrpSpPr>
          <p:cNvPr id="10" name="Grupper 9"/>
          <p:cNvGrpSpPr>
            <a:grpSpLocks/>
          </p:cNvGrpSpPr>
          <p:nvPr/>
        </p:nvGrpSpPr>
        <p:grpSpPr bwMode="auto">
          <a:xfrm>
            <a:off x="1838325" y="588963"/>
            <a:ext cx="6797675" cy="3810000"/>
            <a:chOff x="1838960" y="588328"/>
            <a:chExt cx="6797040" cy="3810952"/>
          </a:xfrm>
        </p:grpSpPr>
        <p:sp>
          <p:nvSpPr>
            <p:cNvPr id="9" name="Rektangel 8"/>
            <p:cNvSpPr/>
            <p:nvPr/>
          </p:nvSpPr>
          <p:spPr>
            <a:xfrm>
              <a:off x="1838960" y="3810170"/>
              <a:ext cx="4430299" cy="589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3" name="Rektangel 12"/>
            <p:cNvSpPr/>
            <p:nvPr/>
          </p:nvSpPr>
          <p:spPr>
            <a:xfrm>
              <a:off x="4205702" y="588328"/>
              <a:ext cx="4430298" cy="5891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pic>
        <p:nvPicPr>
          <p:cNvPr id="8" name="Billed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870" y="792796"/>
            <a:ext cx="5180400" cy="3686400"/>
          </a:xfrm>
          <a:prstGeom prst="rect">
            <a:avLst/>
          </a:prstGeom>
          <a:noFill/>
          <a:ln>
            <a:solidFill>
              <a:srgbClr val="0B5569"/>
            </a:solidFill>
          </a:ln>
        </p:spPr>
      </p:pic>
    </p:spTree>
    <p:extLst>
      <p:ext uri="{BB962C8B-B14F-4D97-AF65-F5344CB8AC3E}">
        <p14:creationId xmlns:p14="http://schemas.microsoft.com/office/powerpoint/2010/main" val="1931398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7976112"/>
              </p:ext>
            </p:extLst>
          </p:nvPr>
        </p:nvGraphicFramePr>
        <p:xfrm>
          <a:off x="523875" y="688975"/>
          <a:ext cx="7972424" cy="371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326"/>
                <a:gridCol w="1189957"/>
                <a:gridCol w="1634734"/>
                <a:gridCol w="1881183"/>
                <a:gridCol w="726224"/>
              </a:tblGrid>
              <a:tr h="601647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Outcome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Conventional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(n = 617)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iPOST</a:t>
                      </a:r>
                      <a:br>
                        <a:rPr lang="en-US" sz="1200">
                          <a:effectLst/>
                        </a:rPr>
                      </a:br>
                      <a:r>
                        <a:rPr lang="en-US" sz="1200">
                          <a:effectLst/>
                        </a:rPr>
                        <a:t>(n = 617)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Hazard ratio [95% CI]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p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6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 err="1">
                          <a:effectLst/>
                        </a:rPr>
                        <a:t>Primary</a:t>
                      </a:r>
                      <a:r>
                        <a:rPr lang="da-DK" sz="1200" dirty="0">
                          <a:effectLst/>
                        </a:rPr>
                        <a:t> </a:t>
                      </a:r>
                      <a:r>
                        <a:rPr lang="da-DK" sz="1200" dirty="0" err="1">
                          <a:effectLst/>
                        </a:rPr>
                        <a:t>composite</a:t>
                      </a:r>
                      <a:r>
                        <a:rPr lang="da-DK" sz="1200" dirty="0">
                          <a:effectLst/>
                        </a:rPr>
                        <a:t> </a:t>
                      </a:r>
                      <a:r>
                        <a:rPr lang="da-DK" sz="1200" dirty="0" err="1" smtClean="0">
                          <a:effectLst/>
                        </a:rPr>
                        <a:t>endpoint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69 (11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2)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65 (10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5)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0·93 [0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66 – 1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30]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66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6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</a:rPr>
                        <a:t>All-</a:t>
                      </a:r>
                      <a:r>
                        <a:rPr lang="da-DK" sz="1200" dirty="0" err="1">
                          <a:effectLst/>
                        </a:rPr>
                        <a:t>cause</a:t>
                      </a:r>
                      <a:r>
                        <a:rPr lang="da-DK" sz="1200" dirty="0">
                          <a:effectLst/>
                        </a:rPr>
                        <a:t> </a:t>
                      </a:r>
                      <a:r>
                        <a:rPr lang="da-DK" sz="1200" dirty="0" err="1" smtClean="0">
                          <a:effectLst/>
                        </a:rPr>
                        <a:t>mortality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50 (8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1)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38 (6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2)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75 [0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49 – 1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14]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18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6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</a:rPr>
                        <a:t>Heart </a:t>
                      </a:r>
                      <a:r>
                        <a:rPr lang="da-DK" sz="1200" dirty="0" err="1">
                          <a:effectLst/>
                        </a:rPr>
                        <a:t>failure</a:t>
                      </a:r>
                      <a:r>
                        <a:rPr lang="da-DK" sz="1200" dirty="0">
                          <a:effectLst/>
                        </a:rPr>
                        <a:t> </a:t>
                      </a:r>
                      <a:r>
                        <a:rPr lang="da-DK" sz="1200" dirty="0" err="1" smtClean="0">
                          <a:effectLst/>
                        </a:rPr>
                        <a:t>hospitalization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</a:rPr>
                        <a:t>30 (4</a:t>
                      </a:r>
                      <a:r>
                        <a:rPr lang="en-US" sz="1200" dirty="0">
                          <a:effectLst/>
                        </a:rPr>
                        <a:t>∙</a:t>
                      </a:r>
                      <a:r>
                        <a:rPr lang="da-DK" sz="1200" dirty="0">
                          <a:effectLst/>
                        </a:rPr>
                        <a:t>9)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30 (4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9)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99 [0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60 – 1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64]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96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7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 err="1">
                          <a:effectLst/>
                        </a:rPr>
                        <a:t>Cardiovascular</a:t>
                      </a:r>
                      <a:r>
                        <a:rPr lang="da-DK" sz="1200" dirty="0">
                          <a:effectLst/>
                        </a:rPr>
                        <a:t> </a:t>
                      </a:r>
                      <a:r>
                        <a:rPr lang="da-DK" sz="1200" dirty="0" err="1">
                          <a:effectLst/>
                        </a:rPr>
                        <a:t>mortality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30 (4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9)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26 (4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2)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86 [0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51 – 1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45]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56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1680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 err="1">
                          <a:effectLst/>
                        </a:rPr>
                        <a:t>Recurrent</a:t>
                      </a:r>
                      <a:r>
                        <a:rPr lang="da-DK" sz="1200" dirty="0">
                          <a:effectLst/>
                        </a:rPr>
                        <a:t> </a:t>
                      </a:r>
                      <a:r>
                        <a:rPr lang="da-DK" sz="1200" dirty="0" err="1">
                          <a:effectLst/>
                        </a:rPr>
                        <a:t>myocardial</a:t>
                      </a:r>
                      <a:r>
                        <a:rPr lang="da-DK" sz="1200" dirty="0">
                          <a:effectLst/>
                        </a:rPr>
                        <a:t> </a:t>
                      </a:r>
                      <a:r>
                        <a:rPr lang="da-DK" sz="1200" dirty="0" err="1" smtClean="0">
                          <a:effectLst/>
                        </a:rPr>
                        <a:t>infarction</a:t>
                      </a:r>
                      <a:endParaRPr lang="da-DK" sz="12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</a:rPr>
                        <a:t>29 (4</a:t>
                      </a:r>
                      <a:r>
                        <a:rPr lang="en-US" sz="1200" dirty="0">
                          <a:effectLst/>
                        </a:rPr>
                        <a:t>∙</a:t>
                      </a:r>
                      <a:r>
                        <a:rPr lang="da-DK" sz="1200" dirty="0">
                          <a:effectLst/>
                        </a:rPr>
                        <a:t>7)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</a:rPr>
                        <a:t>33 (5</a:t>
                      </a:r>
                      <a:r>
                        <a:rPr lang="en-US" sz="1200" dirty="0">
                          <a:effectLst/>
                        </a:rPr>
                        <a:t>∙</a:t>
                      </a:r>
                      <a:r>
                        <a:rPr lang="da-DK" sz="1200" dirty="0">
                          <a:effectLst/>
                        </a:rPr>
                        <a:t>4)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1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13 [0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68 – 1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86]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64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54127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TVR </a:t>
                      </a:r>
                      <a:r>
                        <a:rPr lang="en-US" sz="1200" dirty="0">
                          <a:effectLst/>
                        </a:rPr>
                        <a:t>by PCI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14 (2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3)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19 (3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1)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 dirty="0">
                          <a:effectLst/>
                        </a:rPr>
                        <a:t>1</a:t>
                      </a:r>
                      <a:r>
                        <a:rPr lang="en-US" sz="1200" dirty="0">
                          <a:effectLst/>
                        </a:rPr>
                        <a:t>∙</a:t>
                      </a:r>
                      <a:r>
                        <a:rPr lang="da-DK" sz="1200" dirty="0">
                          <a:effectLst/>
                        </a:rPr>
                        <a:t>35 [0</a:t>
                      </a:r>
                      <a:r>
                        <a:rPr lang="en-US" sz="1200" dirty="0">
                          <a:effectLst/>
                        </a:rPr>
                        <a:t>∙</a:t>
                      </a:r>
                      <a:r>
                        <a:rPr lang="da-DK" sz="1200" dirty="0">
                          <a:effectLst/>
                        </a:rPr>
                        <a:t>67 – 2</a:t>
                      </a:r>
                      <a:r>
                        <a:rPr lang="en-US" sz="1200" dirty="0">
                          <a:effectLst/>
                        </a:rPr>
                        <a:t>∙</a:t>
                      </a:r>
                      <a:r>
                        <a:rPr lang="da-DK" sz="1200" dirty="0">
                          <a:effectLst/>
                        </a:rPr>
                        <a:t>68]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da-DK" sz="1200">
                          <a:effectLst/>
                        </a:rPr>
                        <a:t>0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40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771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TVR </a:t>
                      </a:r>
                      <a:r>
                        <a:rPr lang="en-US" sz="1200" dirty="0">
                          <a:effectLst/>
                        </a:rPr>
                        <a:t>by CABG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 (0∙</a:t>
                      </a:r>
                      <a:r>
                        <a:rPr lang="da-DK" sz="1200" dirty="0">
                          <a:effectLst/>
                        </a:rPr>
                        <a:t>3)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6 (1∙</a:t>
                      </a:r>
                      <a:r>
                        <a:rPr lang="da-DK" sz="1200">
                          <a:effectLst/>
                        </a:rPr>
                        <a:t>0)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</a:rPr>
                        <a:t>2∙97 [0∙</a:t>
                      </a:r>
                      <a:r>
                        <a:rPr lang="da-DK" sz="1200">
                          <a:effectLst/>
                        </a:rPr>
                        <a:t>60 – 14</a:t>
                      </a:r>
                      <a:r>
                        <a:rPr lang="en-US" sz="1200">
                          <a:effectLst/>
                        </a:rPr>
                        <a:t>∙</a:t>
                      </a:r>
                      <a:r>
                        <a:rPr lang="da-DK" sz="1200">
                          <a:effectLst/>
                        </a:rPr>
                        <a:t>72]</a:t>
                      </a:r>
                      <a:endParaRPr lang="da-DK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0∙</a:t>
                      </a:r>
                      <a:r>
                        <a:rPr lang="da-DK" sz="1200" dirty="0">
                          <a:effectLst/>
                        </a:rPr>
                        <a:t>28</a:t>
                      </a:r>
                      <a:endParaRPr lang="da-DK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2053" name="Title 1"/>
          <p:cNvSpPr>
            <a:spLocks noGrp="1"/>
          </p:cNvSpPr>
          <p:nvPr>
            <p:ph type="title"/>
          </p:nvPr>
        </p:nvSpPr>
        <p:spPr>
          <a:xfrm>
            <a:off x="222250" y="1381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DANAMI3-iPOST </a:t>
            </a:r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outcomes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08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51194"/>
              </p:ext>
            </p:extLst>
          </p:nvPr>
        </p:nvGraphicFramePr>
        <p:xfrm>
          <a:off x="222250" y="1076325"/>
          <a:ext cx="8678863" cy="29368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4813"/>
                <a:gridCol w="1749425"/>
                <a:gridCol w="1622425"/>
                <a:gridCol w="1092200"/>
              </a:tblGrid>
              <a:tr h="1408767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</a:rPr>
                        <a:t>Conventional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(n = </a:t>
                      </a:r>
                      <a:r>
                        <a:rPr lang="en-US" sz="1600" dirty="0" smtClean="0">
                          <a:effectLst/>
                        </a:rPr>
                        <a:t>299)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>
                          <a:effectLst/>
                        </a:rPr>
                        <a:t>iPOST</a:t>
                      </a:r>
                      <a:br>
                        <a:rPr lang="en-US" sz="1600" dirty="0">
                          <a:effectLst/>
                        </a:rPr>
                      </a:br>
                      <a:r>
                        <a:rPr lang="en-US" sz="1600" dirty="0">
                          <a:effectLst/>
                        </a:rPr>
                        <a:t>(n = </a:t>
                      </a:r>
                      <a:r>
                        <a:rPr lang="en-US" sz="1600" dirty="0" smtClean="0">
                          <a:effectLst/>
                        </a:rPr>
                        <a:t>275)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</a:t>
                      </a:r>
                      <a:endParaRPr kumimoji="0" lang="da-DK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09369">
                <a:tc>
                  <a:txBody>
                    <a:bodyPr/>
                    <a:lstStyle/>
                    <a:p>
                      <a:pPr algn="l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LVEF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all patients (%)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50.8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52.7 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&lt;0.05</a:t>
                      </a: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09369">
                <a:tc>
                  <a:txBody>
                    <a:bodyPr/>
                    <a:lstStyle/>
                    <a:p>
                      <a:pPr algn="l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LVEF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anterior infarcts (%)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45.9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49.5</a:t>
                      </a:r>
                      <a:endParaRPr lang="da-DK" sz="16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0.04</a:t>
                      </a: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509369">
                <a:tc>
                  <a:txBody>
                    <a:bodyPr/>
                    <a:lstStyle/>
                    <a:p>
                      <a:pPr algn="l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Number</a:t>
                      </a:r>
                      <a:r>
                        <a:rPr lang="en-US" sz="1600" baseline="0" dirty="0" smtClean="0">
                          <a:effectLst/>
                        </a:rPr>
                        <a:t> of patients with LVEF &gt;45%</a:t>
                      </a:r>
                      <a:endParaRPr lang="da-DK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215 (72%)</a:t>
                      </a:r>
                      <a:endParaRPr lang="da-DK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20"/>
                        </a:spcBef>
                        <a:spcAft>
                          <a:spcPts val="72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220 (80%)</a:t>
                      </a:r>
                      <a:endParaRPr lang="da-DK" sz="16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725"/>
                        </a:spcBef>
                        <a:spcAft>
                          <a:spcPts val="725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0.015</a:t>
                      </a:r>
                      <a:endParaRPr kumimoji="0" lang="da-DK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ＭＳ Ｐゴシック" charset="0"/>
                        <a:cs typeface="Calibri" charset="0"/>
                      </a:endParaRPr>
                    </a:p>
                  </a:txBody>
                  <a:tcPr marL="68580" marR="68580" marT="0" marB="0" anchor="ctr" horzOverflow="overflow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2250" y="1381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DANAMI3-iPOST </a:t>
            </a:r>
            <a:r>
              <a:rPr lang="da-DK" sz="2800" dirty="0" err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outcomes</a:t>
            </a:r>
            <a:r>
              <a:rPr lang="da-DK" sz="2800" dirty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6636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222250" y="138113"/>
            <a:ext cx="8678863" cy="782637"/>
          </a:xfrm>
          <a:noFill/>
          <a:ln>
            <a:noFill/>
          </a:ln>
        </p:spPr>
        <p:txBody>
          <a:bodyPr anchor="ctr"/>
          <a:lstStyle/>
          <a:p>
            <a:pPr algn="l"/>
            <a:r>
              <a:rPr lang="da-DK" sz="280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Subgroup analysis </a:t>
            </a:r>
          </a:p>
        </p:txBody>
      </p:sp>
      <p:sp>
        <p:nvSpPr>
          <p:cNvPr id="2969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42054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endParaRPr lang="da-DK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53266"/>
            <a:ext cx="7188200" cy="36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865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222250" y="138113"/>
            <a:ext cx="8678863" cy="46037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/>
            <a:r>
              <a:rPr lang="da-DK" sz="280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Conclusions</a:t>
            </a:r>
          </a:p>
        </p:txBody>
      </p:sp>
      <p:sp>
        <p:nvSpPr>
          <p:cNvPr id="47107" name="Tekstboks 2"/>
          <p:cNvSpPr txBox="1">
            <a:spLocks noChangeArrowheads="1"/>
          </p:cNvSpPr>
          <p:nvPr/>
        </p:nvSpPr>
        <p:spPr bwMode="auto">
          <a:xfrm>
            <a:off x="184150" y="1185863"/>
            <a:ext cx="8909974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1800" dirty="0" err="1" smtClean="0">
                <a:cs typeface="Arial Narrow" charset="0"/>
              </a:rPr>
              <a:t>Ischemic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postconditioning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during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primary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angioplasty</a:t>
            </a:r>
            <a:r>
              <a:rPr lang="da-DK" sz="1800" dirty="0" smtClean="0">
                <a:cs typeface="Arial Narrow" charset="0"/>
              </a:rPr>
              <a:t> in STEMI patients </a:t>
            </a:r>
            <a:r>
              <a:rPr lang="da-DK" sz="1800" dirty="0" err="1" smtClean="0">
                <a:cs typeface="Arial Narrow" charset="0"/>
              </a:rPr>
              <a:t>failed</a:t>
            </a:r>
            <a:r>
              <a:rPr lang="da-DK" sz="1800" dirty="0" smtClean="0">
                <a:cs typeface="Arial Narrow" charset="0"/>
              </a:rPr>
              <a:t> to </a:t>
            </a:r>
            <a:r>
              <a:rPr lang="da-DK" sz="1800" dirty="0" err="1" smtClean="0">
                <a:cs typeface="Arial Narrow" charset="0"/>
              </a:rPr>
              <a:t>reduce</a:t>
            </a:r>
            <a:endParaRPr lang="da-DK" sz="1800" dirty="0" smtClean="0">
              <a:cs typeface="Arial Narrow" charset="0"/>
            </a:endParaRPr>
          </a:p>
          <a:p>
            <a:pPr eaLnBrk="1" hangingPunct="1"/>
            <a:r>
              <a:rPr lang="da-DK" sz="1800" dirty="0" smtClean="0">
                <a:cs typeface="Arial Narrow" charset="0"/>
              </a:rPr>
              <a:t>the rate of the </a:t>
            </a:r>
            <a:r>
              <a:rPr lang="da-DK" sz="1800" dirty="0" err="1" smtClean="0">
                <a:cs typeface="Arial Narrow" charset="0"/>
              </a:rPr>
              <a:t>primary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composite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endpoint</a:t>
            </a:r>
            <a:r>
              <a:rPr lang="da-DK" sz="1800" dirty="0" smtClean="0">
                <a:cs typeface="Arial Narrow" charset="0"/>
              </a:rPr>
              <a:t> of all-</a:t>
            </a:r>
            <a:r>
              <a:rPr lang="da-DK" sz="1800" dirty="0" err="1" smtClean="0">
                <a:cs typeface="Arial Narrow" charset="0"/>
              </a:rPr>
              <a:t>cause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mortality</a:t>
            </a:r>
            <a:r>
              <a:rPr lang="da-DK" sz="1800" dirty="0" smtClean="0">
                <a:cs typeface="Arial Narrow" charset="0"/>
              </a:rPr>
              <a:t> and </a:t>
            </a:r>
            <a:r>
              <a:rPr lang="da-DK" sz="1800" dirty="0" err="1" smtClean="0">
                <a:cs typeface="Arial Narrow" charset="0"/>
              </a:rPr>
              <a:t>hospitalization</a:t>
            </a:r>
            <a:endParaRPr lang="da-DK" sz="1800" dirty="0">
              <a:cs typeface="Arial Narrow" charset="0"/>
            </a:endParaRPr>
          </a:p>
          <a:p>
            <a:pPr eaLnBrk="1" hangingPunct="1"/>
            <a:r>
              <a:rPr lang="da-DK" sz="1800" dirty="0" smtClean="0">
                <a:cs typeface="Arial Narrow" charset="0"/>
              </a:rPr>
              <a:t>for </a:t>
            </a:r>
            <a:r>
              <a:rPr lang="da-DK" sz="1800" dirty="0" err="1" smtClean="0">
                <a:cs typeface="Arial Narrow" charset="0"/>
              </a:rPr>
              <a:t>heart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failure</a:t>
            </a:r>
            <a:r>
              <a:rPr lang="da-DK" sz="1800" dirty="0" smtClean="0">
                <a:cs typeface="Arial Narrow" charset="0"/>
              </a:rPr>
              <a:t>.</a:t>
            </a:r>
            <a:endParaRPr lang="da-DK" sz="1800" dirty="0">
              <a:cs typeface="Arial Narrow" charset="0"/>
            </a:endParaRPr>
          </a:p>
          <a:p>
            <a:pPr eaLnBrk="1" hangingPunct="1"/>
            <a:endParaRPr lang="da-DK" sz="1800" dirty="0">
              <a:cs typeface="Arial Narrow" charset="0"/>
            </a:endParaRPr>
          </a:p>
          <a:p>
            <a:pPr eaLnBrk="1" hangingPunct="1"/>
            <a:r>
              <a:rPr lang="da-DK" sz="1800" dirty="0" err="1" smtClean="0">
                <a:cs typeface="Arial Narrow" charset="0"/>
              </a:rPr>
              <a:t>Ischemic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postconditioning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reduced</a:t>
            </a:r>
            <a:r>
              <a:rPr lang="da-DK" sz="1800" dirty="0" smtClean="0">
                <a:cs typeface="Arial Narrow" charset="0"/>
              </a:rPr>
              <a:t> the </a:t>
            </a:r>
            <a:r>
              <a:rPr lang="da-DK" sz="1800" dirty="0" err="1" smtClean="0">
                <a:cs typeface="Arial Narrow" charset="0"/>
              </a:rPr>
              <a:t>secondary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endpoint</a:t>
            </a:r>
            <a:r>
              <a:rPr lang="da-DK" sz="1800" dirty="0" smtClean="0">
                <a:cs typeface="Arial Narrow" charset="0"/>
              </a:rPr>
              <a:t> of all </a:t>
            </a:r>
            <a:r>
              <a:rPr lang="da-DK" sz="1800" dirty="0" err="1" smtClean="0">
                <a:cs typeface="Arial Narrow" charset="0"/>
              </a:rPr>
              <a:t>cause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mortality</a:t>
            </a:r>
            <a:r>
              <a:rPr lang="da-DK" sz="1800" dirty="0" smtClean="0">
                <a:cs typeface="Arial Narrow" charset="0"/>
              </a:rPr>
              <a:t> by 25% but</a:t>
            </a:r>
          </a:p>
          <a:p>
            <a:pPr eaLnBrk="1" hangingPunct="1"/>
            <a:r>
              <a:rPr lang="da-DK" sz="1800" dirty="0" err="1" smtClean="0">
                <a:cs typeface="Arial Narrow" charset="0"/>
              </a:rPr>
              <a:t>this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reduction</a:t>
            </a:r>
            <a:r>
              <a:rPr lang="da-DK" sz="1800" dirty="0" smtClean="0">
                <a:cs typeface="Arial Narrow" charset="0"/>
              </a:rPr>
              <a:t> did not </a:t>
            </a:r>
            <a:r>
              <a:rPr lang="da-DK" sz="1800" dirty="0" err="1" smtClean="0">
                <a:cs typeface="Arial Narrow" charset="0"/>
              </a:rPr>
              <a:t>reach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statistical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significance</a:t>
            </a:r>
            <a:r>
              <a:rPr lang="da-DK" sz="1800" dirty="0" smtClean="0">
                <a:cs typeface="Arial Narrow" charset="0"/>
              </a:rPr>
              <a:t>.</a:t>
            </a:r>
            <a:endParaRPr lang="da-DK" sz="1800" dirty="0">
              <a:cs typeface="Arial Narrow" charset="0"/>
            </a:endParaRPr>
          </a:p>
          <a:p>
            <a:pPr eaLnBrk="1" hangingPunct="1"/>
            <a:endParaRPr lang="da-DK" sz="1800" dirty="0">
              <a:cs typeface="Arial Narrow" charset="0"/>
            </a:endParaRPr>
          </a:p>
          <a:p>
            <a:pPr eaLnBrk="1" hangingPunct="1"/>
            <a:r>
              <a:rPr lang="da-DK" sz="1800" dirty="0" err="1" smtClean="0">
                <a:cs typeface="Arial Narrow" charset="0"/>
              </a:rPr>
              <a:t>Ischemic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postconditioning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significantly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increased</a:t>
            </a:r>
            <a:r>
              <a:rPr lang="da-DK" sz="1800" dirty="0" smtClean="0">
                <a:cs typeface="Arial Narrow" charset="0"/>
              </a:rPr>
              <a:t> the </a:t>
            </a:r>
            <a:r>
              <a:rPr lang="da-DK" sz="1800" dirty="0" err="1" smtClean="0">
                <a:cs typeface="Arial Narrow" charset="0"/>
              </a:rPr>
              <a:t>number</a:t>
            </a:r>
            <a:r>
              <a:rPr lang="da-DK" sz="1800" dirty="0" smtClean="0">
                <a:cs typeface="Arial Narrow" charset="0"/>
              </a:rPr>
              <a:t> of patients with </a:t>
            </a:r>
            <a:r>
              <a:rPr lang="da-DK" sz="1800" dirty="0" err="1" smtClean="0">
                <a:cs typeface="Arial Narrow" charset="0"/>
              </a:rPr>
              <a:t>left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ventricular</a:t>
            </a:r>
            <a:endParaRPr lang="da-DK" sz="1800" dirty="0">
              <a:cs typeface="Arial Narrow" charset="0"/>
            </a:endParaRPr>
          </a:p>
          <a:p>
            <a:pPr eaLnBrk="1" hangingPunct="1"/>
            <a:r>
              <a:rPr lang="da-DK" sz="1800" dirty="0" err="1" smtClean="0">
                <a:cs typeface="Arial Narrow" charset="0"/>
              </a:rPr>
              <a:t>ejection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fraction</a:t>
            </a:r>
            <a:r>
              <a:rPr lang="da-DK" sz="1800" dirty="0" smtClean="0">
                <a:cs typeface="Arial Narrow" charset="0"/>
              </a:rPr>
              <a:t> </a:t>
            </a:r>
            <a:r>
              <a:rPr lang="da-DK" sz="1800" dirty="0" err="1" smtClean="0">
                <a:cs typeface="Arial Narrow" charset="0"/>
              </a:rPr>
              <a:t>above</a:t>
            </a:r>
            <a:r>
              <a:rPr lang="da-DK" sz="1800" dirty="0" smtClean="0">
                <a:cs typeface="Arial Narrow" charset="0"/>
              </a:rPr>
              <a:t> 45% </a:t>
            </a:r>
            <a:r>
              <a:rPr lang="da-DK" sz="1800" dirty="0" err="1" smtClean="0">
                <a:cs typeface="Arial Narrow" charset="0"/>
              </a:rPr>
              <a:t>after</a:t>
            </a:r>
            <a:r>
              <a:rPr lang="da-DK" sz="1800" dirty="0" smtClean="0">
                <a:cs typeface="Arial Narrow" charset="0"/>
              </a:rPr>
              <a:t> 18 </a:t>
            </a:r>
            <a:r>
              <a:rPr lang="da-DK" sz="1800" dirty="0" err="1" smtClean="0">
                <a:cs typeface="Arial Narrow" charset="0"/>
              </a:rPr>
              <a:t>months</a:t>
            </a:r>
            <a:r>
              <a:rPr lang="da-DK" sz="1800" dirty="0" smtClean="0">
                <a:cs typeface="Arial Narrow" charset="0"/>
              </a:rPr>
              <a:t>.</a:t>
            </a:r>
            <a:endParaRPr lang="da-DK" sz="1800" dirty="0">
              <a:cs typeface="Arial Narrow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96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15362" name="Tekstfelt 1"/>
          <p:cNvSpPr txBox="1">
            <a:spLocks noChangeArrowheads="1"/>
          </p:cNvSpPr>
          <p:nvPr/>
        </p:nvSpPr>
        <p:spPr bwMode="auto">
          <a:xfrm>
            <a:off x="231775" y="868363"/>
            <a:ext cx="2339102" cy="323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a-DK" sz="1200" b="1" dirty="0">
                <a:cs typeface="Arial Narrow" charset="0"/>
              </a:rPr>
              <a:t>Rigshospitalet </a:t>
            </a:r>
            <a:r>
              <a:rPr lang="da-DK" sz="1200" b="1" dirty="0" err="1">
                <a:cs typeface="Arial Narrow" charset="0"/>
              </a:rPr>
              <a:t>University</a:t>
            </a:r>
            <a:r>
              <a:rPr lang="da-DK" sz="1200" b="1" dirty="0">
                <a:cs typeface="Arial Narrow" charset="0"/>
              </a:rPr>
              <a:t> Hospital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Henning </a:t>
            </a:r>
            <a:r>
              <a:rPr lang="da-DK" sz="1200" dirty="0" err="1">
                <a:solidFill>
                  <a:srgbClr val="000000"/>
                </a:solidFill>
                <a:cs typeface="Arial Narrow" charset="0"/>
              </a:rPr>
              <a:t>Kelbæk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Steffen </a:t>
            </a:r>
            <a:r>
              <a:rPr lang="da-DK" sz="1200" dirty="0" err="1">
                <a:solidFill>
                  <a:srgbClr val="000000"/>
                </a:solidFill>
                <a:cs typeface="Arial Narrow" charset="0"/>
              </a:rPr>
              <a:t>Helqvist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Lars Køber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Dan Eik </a:t>
            </a:r>
            <a:r>
              <a:rPr lang="da-DK" sz="1200" dirty="0" err="1">
                <a:solidFill>
                  <a:srgbClr val="000000"/>
                </a:solidFill>
                <a:cs typeface="Arial Narrow" charset="0"/>
              </a:rPr>
              <a:t>Høfsten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Lene </a:t>
            </a:r>
            <a:r>
              <a:rPr lang="da-DK" sz="1200" dirty="0" err="1">
                <a:solidFill>
                  <a:srgbClr val="000000"/>
                </a:solidFill>
                <a:cs typeface="Arial Narrow" charset="0"/>
              </a:rPr>
              <a:t>Kløvgaard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Lene Holmvang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Erik Jørgensen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Kari </a:t>
            </a:r>
            <a:r>
              <a:rPr lang="da-DK" sz="1200" dirty="0" err="1">
                <a:solidFill>
                  <a:srgbClr val="000000"/>
                </a:solidFill>
                <a:cs typeface="Arial Narrow" charset="0"/>
              </a:rPr>
              <a:t>Saunamäki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Frants Pedersen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Peter Clemmensen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Thomas </a:t>
            </a:r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Engstrøm</a:t>
            </a: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Niels Vejlstrup</a:t>
            </a: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Jacob Lønborg</a:t>
            </a:r>
          </a:p>
          <a:p>
            <a:r>
              <a:rPr lang="da-DK" sz="1200" dirty="0" err="1" smtClean="0">
                <a:solidFill>
                  <a:srgbClr val="000000"/>
                </a:solidFill>
                <a:cs typeface="Arial Narrow" charset="0"/>
              </a:rPr>
              <a:t>Kiril</a:t>
            </a:r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 </a:t>
            </a:r>
            <a:r>
              <a:rPr lang="da-DK" sz="1200" dirty="0" err="1" smtClean="0">
                <a:solidFill>
                  <a:srgbClr val="000000"/>
                </a:solidFill>
                <a:cs typeface="Arial Narrow" charset="0"/>
              </a:rPr>
              <a:t>Ahtarovski</a:t>
            </a:r>
            <a:endParaRPr lang="da-DK" sz="1200" dirty="0" smtClean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Marek </a:t>
            </a:r>
            <a:r>
              <a:rPr lang="da-DK" sz="1200" dirty="0" err="1" smtClean="0">
                <a:solidFill>
                  <a:srgbClr val="000000"/>
                </a:solidFill>
                <a:cs typeface="Arial Narrow" charset="0"/>
              </a:rPr>
              <a:t>Treiman</a:t>
            </a:r>
            <a:endParaRPr lang="da-DK" sz="1200" dirty="0" smtClean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Klaus Fuglsang Kofoed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</p:txBody>
      </p:sp>
      <p:sp>
        <p:nvSpPr>
          <p:cNvPr id="15363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 err="1"/>
              <a:t>Participating</a:t>
            </a:r>
            <a:r>
              <a:rPr lang="da-DK" dirty="0"/>
              <a:t> sites and </a:t>
            </a:r>
            <a:r>
              <a:rPr lang="da-DK" dirty="0" err="1"/>
              <a:t>investigators</a:t>
            </a:r>
            <a:r>
              <a:rPr lang="da-DK" dirty="0"/>
              <a:t> </a:t>
            </a:r>
          </a:p>
        </p:txBody>
      </p:sp>
      <p:sp>
        <p:nvSpPr>
          <p:cNvPr id="15364" name="Rektangel 1"/>
          <p:cNvSpPr>
            <a:spLocks noChangeArrowheads="1"/>
          </p:cNvSpPr>
          <p:nvPr/>
        </p:nvSpPr>
        <p:spPr bwMode="auto">
          <a:xfrm>
            <a:off x="222250" y="4159488"/>
            <a:ext cx="269265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 err="1">
                <a:cs typeface="Arial Narrow" charset="0"/>
              </a:rPr>
              <a:t>ClinicalTrials.gov</a:t>
            </a:r>
            <a:r>
              <a:rPr lang="en-US" sz="1400" dirty="0">
                <a:cs typeface="Arial Narrow" charset="0"/>
              </a:rPr>
              <a:t> </a:t>
            </a:r>
            <a:r>
              <a:rPr lang="en-US" sz="1400" dirty="0" smtClean="0">
                <a:cs typeface="Arial Narrow" charset="0"/>
              </a:rPr>
              <a:t>n</a:t>
            </a:r>
            <a:r>
              <a:rPr lang="en-US" sz="1400" baseline="-25000" dirty="0" smtClean="0">
                <a:cs typeface="Arial Narrow" charset="0"/>
              </a:rPr>
              <a:t>o</a:t>
            </a:r>
            <a:r>
              <a:rPr lang="en-US" sz="1400" dirty="0" smtClean="0">
                <a:cs typeface="Arial Narrow" charset="0"/>
              </a:rPr>
              <a:t> </a:t>
            </a:r>
            <a:r>
              <a:rPr lang="en-US" sz="1400" dirty="0">
                <a:cs typeface="Arial Narrow" charset="0"/>
              </a:rPr>
              <a:t>NCT01960933</a:t>
            </a:r>
            <a:r>
              <a:rPr lang="da-DK" sz="1400" dirty="0">
                <a:cs typeface="Arial Narrow" charset="0"/>
              </a:rPr>
              <a:t> </a:t>
            </a:r>
          </a:p>
        </p:txBody>
      </p:sp>
      <p:sp>
        <p:nvSpPr>
          <p:cNvPr id="15365" name="Tekstfelt 1"/>
          <p:cNvSpPr txBox="1">
            <a:spLocks noChangeArrowheads="1"/>
          </p:cNvSpPr>
          <p:nvPr/>
        </p:nvSpPr>
        <p:spPr bwMode="auto">
          <a:xfrm>
            <a:off x="2928938" y="862806"/>
            <a:ext cx="193416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a-DK" sz="1200" b="1" dirty="0">
                <a:cs typeface="Arial Narrow" charset="0"/>
              </a:rPr>
              <a:t>Aalborg </a:t>
            </a:r>
            <a:r>
              <a:rPr lang="da-DK" sz="1200" b="1" dirty="0" err="1">
                <a:cs typeface="Arial Narrow" charset="0"/>
              </a:rPr>
              <a:t>University</a:t>
            </a:r>
            <a:r>
              <a:rPr lang="da-DK" sz="1200" b="1" dirty="0">
                <a:cs typeface="Arial Narrow" charset="0"/>
              </a:rPr>
              <a:t> Hospital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Hans-Henrik Tilsted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Jan Ravkilde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Svend Eggert Jensen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Anton Boel Villadsen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Jens Aarøe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Bent </a:t>
            </a:r>
            <a:r>
              <a:rPr lang="da-DK" sz="1200" dirty="0" err="1" smtClean="0">
                <a:solidFill>
                  <a:srgbClr val="000000"/>
                </a:solidFill>
                <a:cs typeface="Arial Narrow" charset="0"/>
              </a:rPr>
              <a:t>Raungaard</a:t>
            </a:r>
            <a:endParaRPr lang="da-DK" sz="1200" dirty="0" smtClean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Christian Torp-Pedersen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endParaRPr lang="da-DK" sz="1200" dirty="0">
              <a:solidFill>
                <a:srgbClr val="000000"/>
              </a:solidFill>
              <a:cs typeface="Arial Narrow" charset="0"/>
            </a:endParaRPr>
          </a:p>
        </p:txBody>
      </p:sp>
      <p:sp>
        <p:nvSpPr>
          <p:cNvPr id="15366" name="Tekstfelt 1"/>
          <p:cNvSpPr txBox="1">
            <a:spLocks noChangeArrowheads="1"/>
          </p:cNvSpPr>
          <p:nvPr/>
        </p:nvSpPr>
        <p:spPr bwMode="auto">
          <a:xfrm>
            <a:off x="4899540" y="1560590"/>
            <a:ext cx="289349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a-DK" sz="1200" b="1" dirty="0">
                <a:cs typeface="Arial Narrow" charset="0"/>
              </a:rPr>
              <a:t>Data Safety and </a:t>
            </a:r>
            <a:r>
              <a:rPr lang="da-DK" sz="1200" b="1" dirty="0" err="1">
                <a:cs typeface="Arial Narrow" charset="0"/>
              </a:rPr>
              <a:t>Monitoring</a:t>
            </a:r>
            <a:r>
              <a:rPr lang="da-DK" sz="1200" b="1" dirty="0">
                <a:cs typeface="Arial Narrow" charset="0"/>
              </a:rPr>
              <a:t> Board (DSMB)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Gorm Bøje Jensen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Gunnar </a:t>
            </a:r>
            <a:r>
              <a:rPr lang="da-DK" sz="1200" dirty="0" err="1">
                <a:solidFill>
                  <a:srgbClr val="000000"/>
                </a:solidFill>
                <a:cs typeface="Arial Narrow" charset="0"/>
              </a:rPr>
              <a:t>Gislasson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David </a:t>
            </a:r>
            <a:r>
              <a:rPr lang="da-DK" sz="1200" dirty="0" err="1">
                <a:solidFill>
                  <a:srgbClr val="000000"/>
                </a:solidFill>
                <a:cs typeface="Arial Narrow" charset="0"/>
              </a:rPr>
              <a:t>Erlinge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</p:txBody>
      </p:sp>
      <p:sp>
        <p:nvSpPr>
          <p:cNvPr id="15367" name="Tekstfelt 1"/>
          <p:cNvSpPr txBox="1">
            <a:spLocks noChangeArrowheads="1"/>
          </p:cNvSpPr>
          <p:nvPr/>
        </p:nvSpPr>
        <p:spPr bwMode="auto">
          <a:xfrm>
            <a:off x="4899540" y="2498089"/>
            <a:ext cx="19030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a-DK" sz="1200" b="1" dirty="0" err="1">
                <a:cs typeface="Arial Narrow" charset="0"/>
              </a:rPr>
              <a:t>Clinical</a:t>
            </a:r>
            <a:r>
              <a:rPr lang="da-DK" sz="1200" b="1" dirty="0">
                <a:cs typeface="Arial Narrow" charset="0"/>
              </a:rPr>
              <a:t> Event </a:t>
            </a:r>
            <a:r>
              <a:rPr lang="da-DK" sz="1200" b="1" dirty="0" err="1">
                <a:cs typeface="Arial Narrow" charset="0"/>
              </a:rPr>
              <a:t>Comité</a:t>
            </a:r>
            <a:r>
              <a:rPr lang="da-DK" sz="1200" b="1" dirty="0">
                <a:cs typeface="Arial Narrow" charset="0"/>
              </a:rPr>
              <a:t> (CEC)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Kristian Thygesen</a:t>
            </a: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Anders </a:t>
            </a:r>
            <a:r>
              <a:rPr lang="da-DK" sz="1200" dirty="0" err="1">
                <a:solidFill>
                  <a:srgbClr val="000000"/>
                </a:solidFill>
                <a:cs typeface="Arial Narrow" charset="0"/>
              </a:rPr>
              <a:t>Galløe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>
                <a:solidFill>
                  <a:srgbClr val="000000"/>
                </a:solidFill>
                <a:cs typeface="Arial Narrow" charset="0"/>
              </a:rPr>
              <a:t>Jørgen Jeppesen</a:t>
            </a:r>
          </a:p>
        </p:txBody>
      </p:sp>
      <p:sp>
        <p:nvSpPr>
          <p:cNvPr id="9" name="Tekstfelt 1"/>
          <p:cNvSpPr txBox="1">
            <a:spLocks noChangeArrowheads="1"/>
          </p:cNvSpPr>
          <p:nvPr/>
        </p:nvSpPr>
        <p:spPr bwMode="auto">
          <a:xfrm>
            <a:off x="2928938" y="2498089"/>
            <a:ext cx="18530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a-DK" sz="1200" b="1" dirty="0" smtClean="0">
                <a:cs typeface="Arial Narrow" charset="0"/>
              </a:rPr>
              <a:t>Skejby </a:t>
            </a:r>
            <a:r>
              <a:rPr lang="da-DK" sz="1200" b="1" dirty="0" err="1">
                <a:cs typeface="Arial Narrow" charset="0"/>
              </a:rPr>
              <a:t>University</a:t>
            </a:r>
            <a:r>
              <a:rPr lang="da-DK" sz="1200" b="1" dirty="0">
                <a:cs typeface="Arial Narrow" charset="0"/>
              </a:rPr>
              <a:t> Hospital</a:t>
            </a: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Hans Erik Bøtker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Anne Kaltoft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Michael </a:t>
            </a:r>
            <a:r>
              <a:rPr lang="da-DK" sz="1200" dirty="0" err="1">
                <a:solidFill>
                  <a:srgbClr val="000000"/>
                </a:solidFill>
                <a:cs typeface="Arial Narrow" charset="0"/>
              </a:rPr>
              <a:t>M</a:t>
            </a:r>
            <a:r>
              <a:rPr lang="da-DK" sz="1200" dirty="0" err="1" smtClean="0">
                <a:solidFill>
                  <a:srgbClr val="000000"/>
                </a:solidFill>
                <a:cs typeface="Arial Narrow" charset="0"/>
              </a:rPr>
              <a:t>aeng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Lars R Krusell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Christian J </a:t>
            </a:r>
            <a:r>
              <a:rPr lang="da-DK" sz="1200" dirty="0" err="1" smtClean="0">
                <a:solidFill>
                  <a:srgbClr val="000000"/>
                </a:solidFill>
                <a:cs typeface="Arial Narrow" charset="0"/>
              </a:rPr>
              <a:t>Terkelksen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</p:txBody>
      </p:sp>
      <p:sp>
        <p:nvSpPr>
          <p:cNvPr id="10" name="Tekstfelt 1"/>
          <p:cNvSpPr txBox="1">
            <a:spLocks noChangeArrowheads="1"/>
          </p:cNvSpPr>
          <p:nvPr/>
        </p:nvSpPr>
        <p:spPr bwMode="auto">
          <a:xfrm>
            <a:off x="4899540" y="862806"/>
            <a:ext cx="19197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a-DK" sz="1200" b="1" dirty="0" smtClean="0">
                <a:cs typeface="Arial Narrow" charset="0"/>
              </a:rPr>
              <a:t>Odense </a:t>
            </a:r>
            <a:r>
              <a:rPr lang="da-DK" sz="1200" b="1" dirty="0" err="1">
                <a:cs typeface="Arial Narrow" charset="0"/>
              </a:rPr>
              <a:t>University</a:t>
            </a:r>
            <a:r>
              <a:rPr lang="da-DK" sz="1200" b="1" dirty="0">
                <a:cs typeface="Arial Narrow" charset="0"/>
              </a:rPr>
              <a:t> Hospital</a:t>
            </a: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Lisette Okkels Jensen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r>
              <a:rPr lang="da-DK" sz="1200" dirty="0" smtClean="0">
                <a:solidFill>
                  <a:srgbClr val="000000"/>
                </a:solidFill>
                <a:cs typeface="Arial Narrow" charset="0"/>
              </a:rPr>
              <a:t>Karsten T </a:t>
            </a:r>
            <a:r>
              <a:rPr lang="da-DK" sz="1200" dirty="0" err="1" smtClean="0">
                <a:solidFill>
                  <a:srgbClr val="000000"/>
                </a:solidFill>
                <a:cs typeface="Arial Narrow" charset="0"/>
              </a:rPr>
              <a:t>Veien</a:t>
            </a:r>
            <a:endParaRPr lang="da-DK" sz="1200" dirty="0">
              <a:solidFill>
                <a:srgbClr val="000000"/>
              </a:solidFill>
              <a:cs typeface="Arial Narrow" charset="0"/>
            </a:endParaRPr>
          </a:p>
          <a:p>
            <a:endParaRPr lang="da-DK" sz="1200" dirty="0">
              <a:solidFill>
                <a:srgbClr val="000000"/>
              </a:solidFill>
              <a:cs typeface="Arial Narrow" charset="0"/>
            </a:endParaRPr>
          </a:p>
        </p:txBody>
      </p:sp>
      <p:sp>
        <p:nvSpPr>
          <p:cNvPr id="11" name="Tekstfelt 1"/>
          <p:cNvSpPr txBox="1">
            <a:spLocks noChangeArrowheads="1"/>
          </p:cNvSpPr>
          <p:nvPr/>
        </p:nvSpPr>
        <p:spPr bwMode="auto">
          <a:xfrm>
            <a:off x="4899540" y="3329086"/>
            <a:ext cx="38561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da-DK" sz="1200" b="1" dirty="0" smtClean="0">
                <a:cs typeface="Arial Narrow" charset="0"/>
              </a:rPr>
              <a:t>Funding</a:t>
            </a:r>
          </a:p>
          <a:p>
            <a:r>
              <a:rPr lang="en-US" sz="1200" dirty="0" smtClean="0"/>
              <a:t>The </a:t>
            </a:r>
            <a:r>
              <a:rPr lang="en-US" sz="1200" dirty="0"/>
              <a:t>Danish Agency for Science, Technology and </a:t>
            </a:r>
            <a:r>
              <a:rPr lang="en-US" sz="1200" dirty="0" smtClean="0"/>
              <a:t>Innovation</a:t>
            </a:r>
          </a:p>
          <a:p>
            <a:r>
              <a:rPr lang="en-US" sz="1200" dirty="0" smtClean="0"/>
              <a:t>and </a:t>
            </a:r>
            <a:r>
              <a:rPr lang="en-US" sz="1200" dirty="0"/>
              <a:t>Danish Council for Strategic research</a:t>
            </a:r>
            <a:r>
              <a:rPr lang="da-DK" sz="1200" dirty="0"/>
              <a:t> </a:t>
            </a:r>
            <a:endParaRPr lang="da-DK" sz="1200" b="1" dirty="0"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4937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222250" y="138113"/>
            <a:ext cx="8678863" cy="460375"/>
          </a:xfrm>
          <a:noFill/>
          <a:ln>
            <a:noFill/>
          </a:ln>
        </p:spPr>
        <p:txBody>
          <a:bodyPr anchor="ctr">
            <a:noAutofit/>
          </a:bodyPr>
          <a:lstStyle/>
          <a:p>
            <a:pPr algn="l"/>
            <a:r>
              <a:rPr lang="da-DK" sz="2800" dirty="0" err="1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Mortality</a:t>
            </a:r>
            <a:r>
              <a:rPr lang="da-DK" sz="2800" dirty="0" smtClean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rPr>
              <a:t> in STEMI</a:t>
            </a:r>
            <a:endParaRPr lang="da-DK" sz="2800" dirty="0">
              <a:solidFill>
                <a:srgbClr val="376092"/>
              </a:solidFill>
              <a:latin typeface="Arial Narrow" charset="0"/>
              <a:ea typeface="ＭＳ Ｐゴシック" charset="0"/>
              <a:cs typeface="Arial Narrow" charset="0"/>
            </a:endParaRPr>
          </a:p>
        </p:txBody>
      </p:sp>
      <p:sp>
        <p:nvSpPr>
          <p:cNvPr id="16393" name="TextBox 6"/>
          <p:cNvSpPr txBox="1">
            <a:spLocks noChangeArrowheads="1"/>
          </p:cNvSpPr>
          <p:nvPr/>
        </p:nvSpPr>
        <p:spPr bwMode="auto">
          <a:xfrm>
            <a:off x="2945073" y="4733925"/>
            <a:ext cx="28449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dirty="0" smtClean="0">
                <a:cs typeface="Arial" charset="0"/>
              </a:rPr>
              <a:t>Jiménez-</a:t>
            </a:r>
            <a:r>
              <a:rPr lang="en-US" sz="1200" dirty="0" err="1" smtClean="0">
                <a:cs typeface="Arial" charset="0"/>
              </a:rPr>
              <a:t>Candil</a:t>
            </a:r>
            <a:r>
              <a:rPr lang="en-US" sz="1200" dirty="0" smtClean="0">
                <a:cs typeface="Arial" charset="0"/>
              </a:rPr>
              <a:t> </a:t>
            </a:r>
            <a:r>
              <a:rPr lang="en-US" sz="1200" i="1" dirty="0" smtClean="0">
                <a:cs typeface="Arial" charset="0"/>
              </a:rPr>
              <a:t>et al</a:t>
            </a:r>
            <a:r>
              <a:rPr lang="en-US" sz="1200" dirty="0" smtClean="0">
                <a:cs typeface="Arial" charset="0"/>
              </a:rPr>
              <a:t>., Rev </a:t>
            </a:r>
            <a:r>
              <a:rPr lang="en-US" sz="1200" dirty="0" err="1" smtClean="0">
                <a:cs typeface="Arial" charset="0"/>
              </a:rPr>
              <a:t>Esp</a:t>
            </a:r>
            <a:r>
              <a:rPr lang="en-US" sz="1200" dirty="0" smtClean="0">
                <a:cs typeface="Arial" charset="0"/>
              </a:rPr>
              <a:t> </a:t>
            </a:r>
            <a:r>
              <a:rPr lang="en-US" sz="1200" dirty="0" err="1" smtClean="0">
                <a:cs typeface="Arial" charset="0"/>
              </a:rPr>
              <a:t>Cardiol</a:t>
            </a:r>
            <a:r>
              <a:rPr lang="en-US" sz="1200" dirty="0" smtClean="0">
                <a:cs typeface="Arial" charset="0"/>
              </a:rPr>
              <a:t> 2013</a:t>
            </a:r>
            <a:endParaRPr lang="en-US" sz="1200" dirty="0">
              <a:cs typeface="Arial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700" y="856788"/>
            <a:ext cx="6118619" cy="359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120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22250" y="138113"/>
            <a:ext cx="8678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en-US"/>
            </a:defPPr>
            <a:lvl1pPr>
              <a:defRPr sz="2800" b="1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  <a:lvl2pPr marL="742950" indent="-285750" eaLnBrk="0" hangingPunct="0">
              <a:defRPr sz="2400"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Calibri" charset="0"/>
                <a:ea typeface="ＭＳ Ｐゴシック" charset="0"/>
              </a:defRPr>
            </a:lvl9pPr>
          </a:lstStyle>
          <a:p>
            <a:r>
              <a:rPr lang="da-DK" dirty="0" err="1" smtClean="0"/>
              <a:t>Reperfusion</a:t>
            </a:r>
            <a:r>
              <a:rPr lang="da-DK" dirty="0" smtClean="0"/>
              <a:t> </a:t>
            </a:r>
            <a:r>
              <a:rPr lang="da-DK" dirty="0" err="1" smtClean="0"/>
              <a:t>injury</a:t>
            </a:r>
            <a:r>
              <a:rPr lang="da-DK" dirty="0" smtClean="0"/>
              <a:t> </a:t>
            </a:r>
            <a:endParaRPr lang="da-DK" dirty="0"/>
          </a:p>
        </p:txBody>
      </p:sp>
      <p:sp>
        <p:nvSpPr>
          <p:cNvPr id="6" name="Shape 965"/>
          <p:cNvSpPr/>
          <p:nvPr/>
        </p:nvSpPr>
        <p:spPr>
          <a:xfrm>
            <a:off x="4243214" y="1848686"/>
            <a:ext cx="803997" cy="6815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5791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solidFill>
              <a:srgbClr val="001965"/>
            </a:solidFill>
            <a:round/>
          </a:ln>
        </p:spPr>
        <p:txBody>
          <a:bodyPr lIns="40815" tIns="40815" rIns="40815" bIns="40815" anchor="ctr"/>
          <a:lstStyle/>
          <a:p>
            <a:pPr defTabSz="573969">
              <a:defRPr sz="2400">
                <a:solidFill>
                  <a:srgbClr val="00196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7" name="Shape 966"/>
          <p:cNvSpPr/>
          <p:nvPr/>
        </p:nvSpPr>
        <p:spPr>
          <a:xfrm rot="3880580">
            <a:off x="4463150" y="1906940"/>
            <a:ext cx="270912" cy="16311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40815" tIns="40815" rIns="40815" bIns="40815" anchor="ctr"/>
          <a:lstStyle/>
          <a:p>
            <a:pPr defTabSz="573969">
              <a:defRPr sz="2400">
                <a:solidFill>
                  <a:srgbClr val="00196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8" name="Shape 967"/>
          <p:cNvSpPr/>
          <p:nvPr/>
        </p:nvSpPr>
        <p:spPr>
          <a:xfrm rot="10800000">
            <a:off x="4448312" y="1844327"/>
            <a:ext cx="349495" cy="37207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40815" tIns="40815" rIns="40815" bIns="40815" anchor="ctr"/>
          <a:lstStyle/>
          <a:p>
            <a:pPr defTabSz="573969">
              <a:defRPr sz="2400">
                <a:solidFill>
                  <a:srgbClr val="00196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9" name="Shape 968"/>
          <p:cNvSpPr/>
          <p:nvPr/>
        </p:nvSpPr>
        <p:spPr>
          <a:xfrm>
            <a:off x="4639386" y="1796257"/>
            <a:ext cx="2081585" cy="760221"/>
          </a:xfrm>
          <a:prstGeom prst="rect">
            <a:avLst/>
          </a:prstGeom>
          <a:solidFill>
            <a:schemeClr val="accent1">
              <a:lumMod val="50000"/>
            </a:schemeClr>
          </a:solidFill>
          <a:ln w="12700">
            <a:miter lim="400000"/>
          </a:ln>
        </p:spPr>
        <p:txBody>
          <a:bodyPr lIns="40815" tIns="40815" rIns="40815" bIns="40815" anchor="ctr"/>
          <a:lstStyle/>
          <a:p>
            <a:pPr defTabSz="573969">
              <a:defRPr sz="2400">
                <a:solidFill>
                  <a:srgbClr val="00196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3" name="Shape 972"/>
          <p:cNvSpPr/>
          <p:nvPr/>
        </p:nvSpPr>
        <p:spPr>
          <a:xfrm>
            <a:off x="2675354" y="1130301"/>
            <a:ext cx="897354" cy="2978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0815" tIns="40815" rIns="40815" bIns="40815">
            <a:spAutoFit/>
          </a:bodyPr>
          <a:lstStyle>
            <a:lvl1pPr algn="l" defTabSz="914400">
              <a:defRPr sz="22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</a:rPr>
              <a:t>Ischemia</a:t>
            </a:r>
          </a:p>
        </p:txBody>
      </p:sp>
      <p:sp>
        <p:nvSpPr>
          <p:cNvPr id="14" name="Shape 973"/>
          <p:cNvSpPr/>
          <p:nvPr/>
        </p:nvSpPr>
        <p:spPr>
          <a:xfrm>
            <a:off x="3069848" y="4816156"/>
            <a:ext cx="2539157" cy="184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914400">
              <a:defRPr sz="1400">
                <a:solidFill>
                  <a:srgbClr val="0000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 dirty="0">
                <a:latin typeface="+mn-lt"/>
              </a:rPr>
              <a:t>Garcia</a:t>
            </a:r>
            <a:r>
              <a:rPr sz="900" dirty="0"/>
              <a:t>-Dorado </a:t>
            </a:r>
            <a:r>
              <a:rPr sz="900" i="1" dirty="0"/>
              <a:t>et al</a:t>
            </a:r>
            <a:r>
              <a:rPr sz="900" dirty="0"/>
              <a:t>., Cardiovasc </a:t>
            </a:r>
            <a:r>
              <a:rPr sz="900" dirty="0" smtClean="0"/>
              <a:t>Res</a:t>
            </a:r>
            <a:r>
              <a:rPr lang="da-DK" sz="900" dirty="0" smtClean="0"/>
              <a:t>, </a:t>
            </a:r>
            <a:r>
              <a:rPr sz="900" dirty="0" smtClean="0"/>
              <a:t>2006</a:t>
            </a:r>
            <a:endParaRPr sz="900" dirty="0"/>
          </a:p>
        </p:txBody>
      </p:sp>
      <p:sp>
        <p:nvSpPr>
          <p:cNvPr id="15" name="Shape 974"/>
          <p:cNvSpPr/>
          <p:nvPr/>
        </p:nvSpPr>
        <p:spPr>
          <a:xfrm>
            <a:off x="1099062" y="967945"/>
            <a:ext cx="1521950" cy="3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20" tIns="37020" rIns="37020" bIns="37020">
            <a:spAutoFit/>
          </a:bodyPr>
          <a:lstStyle>
            <a:lvl1pPr algn="l" defTabSz="1178560">
              <a:defRPr sz="1800">
                <a:solidFill>
                  <a:srgbClr val="0000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00003C"/>
                </a:solidFill>
              </a:rPr>
              <a:t>Cell death</a:t>
            </a:r>
          </a:p>
        </p:txBody>
      </p:sp>
      <p:sp>
        <p:nvSpPr>
          <p:cNvPr id="16" name="Shape 975"/>
          <p:cNvSpPr/>
          <p:nvPr/>
        </p:nvSpPr>
        <p:spPr>
          <a:xfrm>
            <a:off x="2924657" y="2534007"/>
            <a:ext cx="3802063" cy="10537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6926" y="702"/>
                </a:lnTo>
                <a:lnTo>
                  <a:pt x="7648" y="150"/>
                </a:lnTo>
                <a:lnTo>
                  <a:pt x="21564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5F5F5F"/>
          </a:solidFill>
          <a:ln w="12700">
            <a:solidFill>
              <a:srgbClr val="001965"/>
            </a:solidFill>
            <a:round/>
          </a:ln>
        </p:spPr>
        <p:txBody>
          <a:bodyPr lIns="40815" tIns="40815" rIns="40815" bIns="40815" anchor="ctr"/>
          <a:lstStyle/>
          <a:p>
            <a:pPr defTabSz="573969">
              <a:defRPr sz="2400">
                <a:solidFill>
                  <a:srgbClr val="001965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17" name="Shape 976"/>
          <p:cNvSpPr/>
          <p:nvPr/>
        </p:nvSpPr>
        <p:spPr>
          <a:xfrm>
            <a:off x="1668096" y="3796070"/>
            <a:ext cx="5253886" cy="1"/>
          </a:xfrm>
          <a:prstGeom prst="line">
            <a:avLst/>
          </a:prstGeom>
          <a:ln w="76200">
            <a:solidFill>
              <a:srgbClr val="00003C"/>
            </a:solidFill>
            <a:round/>
            <a:tailEnd type="triangle"/>
          </a:ln>
        </p:spPr>
        <p:txBody>
          <a:bodyPr lIns="40815" tIns="40815" rIns="40815" bIns="40815"/>
          <a:lstStyle/>
          <a:p>
            <a:pPr defTabSz="286984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977"/>
          <p:cNvSpPr/>
          <p:nvPr/>
        </p:nvSpPr>
        <p:spPr>
          <a:xfrm>
            <a:off x="4204181" y="2526862"/>
            <a:ext cx="2516789" cy="29615"/>
          </a:xfrm>
          <a:prstGeom prst="line">
            <a:avLst/>
          </a:prstGeom>
          <a:ln w="101600">
            <a:solidFill/>
            <a:round/>
          </a:ln>
        </p:spPr>
        <p:txBody>
          <a:bodyPr lIns="40815" tIns="40815" rIns="40815" bIns="40815"/>
          <a:lstStyle/>
          <a:p>
            <a:pPr defTabSz="286984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978"/>
          <p:cNvSpPr/>
          <p:nvPr/>
        </p:nvSpPr>
        <p:spPr>
          <a:xfrm>
            <a:off x="4235931" y="1319570"/>
            <a:ext cx="1589" cy="2713436"/>
          </a:xfrm>
          <a:prstGeom prst="line">
            <a:avLst/>
          </a:prstGeom>
          <a:ln w="25400">
            <a:solidFill>
              <a:srgbClr val="00003C"/>
            </a:solidFill>
            <a:round/>
          </a:ln>
        </p:spPr>
        <p:txBody>
          <a:bodyPr lIns="40815" tIns="40815" rIns="40815" bIns="40815"/>
          <a:lstStyle/>
          <a:p>
            <a:pPr defTabSz="286984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" name="Shape 979"/>
          <p:cNvSpPr/>
          <p:nvPr/>
        </p:nvSpPr>
        <p:spPr>
          <a:xfrm>
            <a:off x="1687995" y="1803625"/>
            <a:ext cx="5038726" cy="175789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2" extrusionOk="0">
                <a:moveTo>
                  <a:pt x="0" y="21592"/>
                </a:moveTo>
                <a:lnTo>
                  <a:pt x="5485" y="21592"/>
                </a:lnTo>
                <a:cubicBezTo>
                  <a:pt x="5485" y="21592"/>
                  <a:pt x="8187" y="15157"/>
                  <a:pt x="10888" y="8737"/>
                </a:cubicBezTo>
                <a:cubicBezTo>
                  <a:pt x="11576" y="4672"/>
                  <a:pt x="11099" y="21"/>
                  <a:pt x="13121" y="7"/>
                </a:cubicBezTo>
                <a:cubicBezTo>
                  <a:pt x="21600" y="-8"/>
                  <a:pt x="19837" y="7"/>
                  <a:pt x="21600" y="7"/>
                </a:cubicBezTo>
              </a:path>
            </a:pathLst>
          </a:custGeom>
          <a:ln w="101600">
            <a:solidFill>
              <a:srgbClr val="00003C"/>
            </a:solidFill>
            <a:round/>
          </a:ln>
        </p:spPr>
        <p:txBody>
          <a:bodyPr lIns="40815" tIns="40815" rIns="40815" bIns="40815"/>
          <a:lstStyle/>
          <a:p>
            <a:pPr defTabSz="573969">
              <a:defRPr sz="2400">
                <a:solidFill>
                  <a:srgbClr val="00003C"/>
                </a:solidFill>
                <a:latin typeface="Verdana"/>
                <a:ea typeface="Verdana"/>
                <a:cs typeface="Verdana"/>
                <a:sym typeface="Verdana"/>
              </a:defRPr>
            </a:pPr>
            <a:endParaRPr/>
          </a:p>
        </p:txBody>
      </p:sp>
      <p:sp>
        <p:nvSpPr>
          <p:cNvPr id="21" name="Shape 980"/>
          <p:cNvSpPr/>
          <p:nvPr/>
        </p:nvSpPr>
        <p:spPr>
          <a:xfrm>
            <a:off x="6968020" y="3682961"/>
            <a:ext cx="642376" cy="3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020" tIns="37020" rIns="37020" bIns="37020">
            <a:spAutoFit/>
          </a:bodyPr>
          <a:lstStyle>
            <a:lvl1pPr algn="l" defTabSz="1178560">
              <a:defRPr sz="1800">
                <a:solidFill>
                  <a:srgbClr val="0000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003C"/>
                </a:solidFill>
              </a:rPr>
              <a:t>Time</a:t>
            </a:r>
          </a:p>
        </p:txBody>
      </p:sp>
      <p:sp>
        <p:nvSpPr>
          <p:cNvPr id="22" name="Shape 981"/>
          <p:cNvSpPr/>
          <p:nvPr/>
        </p:nvSpPr>
        <p:spPr>
          <a:xfrm>
            <a:off x="2575407" y="3818692"/>
            <a:ext cx="1655764" cy="3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20" tIns="37020" rIns="37020" bIns="37020">
            <a:spAutoFit/>
          </a:bodyPr>
          <a:lstStyle>
            <a:lvl1pPr defTabSz="1178560">
              <a:defRPr sz="1800">
                <a:solidFill>
                  <a:srgbClr val="0000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003C"/>
                </a:solidFill>
              </a:rPr>
              <a:t>Ischemia</a:t>
            </a:r>
          </a:p>
        </p:txBody>
      </p:sp>
      <p:sp>
        <p:nvSpPr>
          <p:cNvPr id="23" name="Shape 982"/>
          <p:cNvSpPr/>
          <p:nvPr/>
        </p:nvSpPr>
        <p:spPr>
          <a:xfrm>
            <a:off x="4243870" y="3818692"/>
            <a:ext cx="2486026" cy="3517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20" tIns="37020" rIns="37020" bIns="37020">
            <a:spAutoFit/>
          </a:bodyPr>
          <a:lstStyle>
            <a:lvl1pPr defTabSz="1178560">
              <a:defRPr sz="1800">
                <a:solidFill>
                  <a:srgbClr val="00003C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00003C"/>
                </a:solidFill>
              </a:rPr>
              <a:t>Reperfusion</a:t>
            </a:r>
          </a:p>
        </p:txBody>
      </p:sp>
      <p:sp>
        <p:nvSpPr>
          <p:cNvPr id="24" name="Shape 983"/>
          <p:cNvSpPr/>
          <p:nvPr/>
        </p:nvSpPr>
        <p:spPr>
          <a:xfrm>
            <a:off x="4821719" y="1936314"/>
            <a:ext cx="2173288" cy="505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20" tIns="37020" rIns="37020" bIns="37020">
            <a:spAutoFit/>
          </a:bodyPr>
          <a:lstStyle/>
          <a:p>
            <a:pPr defTabSz="739782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Reperfusion</a:t>
            </a:r>
          </a:p>
          <a:p>
            <a:pPr defTabSz="739782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injury</a:t>
            </a:r>
          </a:p>
        </p:txBody>
      </p:sp>
      <p:sp>
        <p:nvSpPr>
          <p:cNvPr id="25" name="Shape 984"/>
          <p:cNvSpPr/>
          <p:nvPr/>
        </p:nvSpPr>
        <p:spPr>
          <a:xfrm>
            <a:off x="4821720" y="2924532"/>
            <a:ext cx="2408238" cy="2902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020" tIns="37020" rIns="37020" bIns="37020">
            <a:spAutoFit/>
          </a:bodyPr>
          <a:lstStyle>
            <a:lvl1pPr defTabSz="1178560">
              <a:defRPr sz="2200" b="1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FFFFFF"/>
                </a:solidFill>
              </a:rPr>
              <a:t>Ischemic injury</a:t>
            </a:r>
          </a:p>
        </p:txBody>
      </p:sp>
      <p:sp>
        <p:nvSpPr>
          <p:cNvPr id="26" name="Shape 985"/>
          <p:cNvSpPr/>
          <p:nvPr/>
        </p:nvSpPr>
        <p:spPr>
          <a:xfrm>
            <a:off x="2570644" y="1306473"/>
            <a:ext cx="3177" cy="2726532"/>
          </a:xfrm>
          <a:prstGeom prst="line">
            <a:avLst/>
          </a:prstGeom>
          <a:ln w="25400">
            <a:solidFill>
              <a:srgbClr val="00003C"/>
            </a:solidFill>
            <a:round/>
          </a:ln>
        </p:spPr>
        <p:txBody>
          <a:bodyPr lIns="40815" tIns="40815" rIns="40815" bIns="40815"/>
          <a:lstStyle/>
          <a:p>
            <a:pPr defTabSz="286984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7" name="Shape 986"/>
          <p:cNvSpPr/>
          <p:nvPr/>
        </p:nvSpPr>
        <p:spPr>
          <a:xfrm flipV="1">
            <a:off x="1706474" y="1319569"/>
            <a:ext cx="3175" cy="2269332"/>
          </a:xfrm>
          <a:prstGeom prst="line">
            <a:avLst/>
          </a:prstGeom>
          <a:ln w="76200">
            <a:solidFill>
              <a:srgbClr val="00003C"/>
            </a:solidFill>
            <a:round/>
            <a:tailEnd type="triangle"/>
          </a:ln>
        </p:spPr>
        <p:txBody>
          <a:bodyPr lIns="40815" tIns="40815" rIns="40815" bIns="40815"/>
          <a:lstStyle/>
          <a:p>
            <a:pPr defTabSz="286984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8" name="Shape 987"/>
          <p:cNvSpPr/>
          <p:nvPr/>
        </p:nvSpPr>
        <p:spPr>
          <a:xfrm>
            <a:off x="6443449" y="1857424"/>
            <a:ext cx="1" cy="627727"/>
          </a:xfrm>
          <a:prstGeom prst="line">
            <a:avLst/>
          </a:prstGeom>
          <a:ln w="50800">
            <a:solidFill>
              <a:srgbClr val="FFFFFF"/>
            </a:solidFill>
            <a:round/>
            <a:headEnd type="triangle"/>
            <a:tailEnd type="triangle"/>
          </a:ln>
        </p:spPr>
        <p:txBody>
          <a:bodyPr lIns="40815" tIns="40815" rIns="40815" bIns="40815"/>
          <a:lstStyle/>
          <a:p>
            <a:pPr defTabSz="286984">
              <a:defRPr sz="16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692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 descr="ELM-norm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3"/>
          <a:stretch>
            <a:fillRect/>
          </a:stretch>
        </p:blipFill>
        <p:spPr bwMode="auto">
          <a:xfrm>
            <a:off x="2364631" y="819150"/>
            <a:ext cx="4417169" cy="3600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258366"/>
            <a:ext cx="8320088" cy="547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 b="1" i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</a:lstStyle>
          <a:p>
            <a:r>
              <a:rPr lang="en-GB" dirty="0"/>
              <a:t>Normoxic heart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383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3" descr="ELM-isc 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801" y="882254"/>
            <a:ext cx="4392109" cy="3600000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152400" y="258366"/>
            <a:ext cx="8320088" cy="547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</a:lstStyle>
          <a:p>
            <a:r>
              <a:rPr lang="en-GB" dirty="0" smtClean="0"/>
              <a:t>Ischemia </a:t>
            </a:r>
            <a:r>
              <a:rPr lang="en-GB" dirty="0"/>
              <a:t>90 minutes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9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3" descr="ELM-reperf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971948"/>
            <a:ext cx="4417200" cy="347427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258366"/>
            <a:ext cx="8320088" cy="547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1" i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</a:lstStyle>
          <a:p>
            <a:r>
              <a:rPr lang="en-GB" dirty="0" smtClean="0"/>
              <a:t>One minute reperfusion</a:t>
            </a:r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3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51" name="Rectangle 3"/>
          <p:cNvSpPr>
            <a:spLocks noChangeArrowheads="1"/>
          </p:cNvSpPr>
          <p:nvPr/>
        </p:nvSpPr>
        <p:spPr bwMode="auto">
          <a:xfrm>
            <a:off x="1931989" y="1919288"/>
            <a:ext cx="5567363" cy="3702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52" name="Text Box 4"/>
          <p:cNvSpPr txBox="1">
            <a:spLocks noChangeArrowheads="1"/>
          </p:cNvSpPr>
          <p:nvPr/>
        </p:nvSpPr>
        <p:spPr bwMode="auto">
          <a:xfrm>
            <a:off x="57151" y="1837135"/>
            <a:ext cx="1289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285750">
              <a:buFont typeface="Symbol" pitchFamily="-104" charset="2"/>
              <a:buNone/>
            </a:pPr>
            <a:r>
              <a:rPr lang="da-DK" sz="1600">
                <a:solidFill>
                  <a:srgbClr val="000000"/>
                </a:solidFill>
              </a:rPr>
              <a:t>Conventional</a:t>
            </a:r>
          </a:p>
          <a:p>
            <a:pPr defTabSz="285750">
              <a:buFont typeface="Symbol" pitchFamily="-104" charset="2"/>
              <a:buNone/>
            </a:pPr>
            <a:r>
              <a:rPr lang="da-DK" sz="1600">
                <a:solidFill>
                  <a:srgbClr val="000000"/>
                </a:solidFill>
              </a:rPr>
              <a:t>treatment</a:t>
            </a:r>
          </a:p>
        </p:txBody>
      </p:sp>
      <p:sp>
        <p:nvSpPr>
          <p:cNvPr id="77853" name="Text Box 5"/>
          <p:cNvSpPr txBox="1">
            <a:spLocks noChangeArrowheads="1"/>
          </p:cNvSpPr>
          <p:nvPr/>
        </p:nvSpPr>
        <p:spPr bwMode="auto">
          <a:xfrm>
            <a:off x="1954214" y="1287066"/>
            <a:ext cx="1482725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defTabSz="285750">
              <a:buFont typeface="Symbol" pitchFamily="-104" charset="2"/>
              <a:buNone/>
            </a:pPr>
            <a:r>
              <a:rPr lang="da-DK" sz="1600">
                <a:solidFill>
                  <a:srgbClr val="000000"/>
                </a:solidFill>
              </a:rPr>
              <a:t>coronary</a:t>
            </a:r>
            <a:r>
              <a:rPr lang="da-DK" sz="1600">
                <a:solidFill>
                  <a:schemeClr val="bg1"/>
                </a:solidFill>
              </a:rPr>
              <a:t> </a:t>
            </a:r>
            <a:r>
              <a:rPr lang="da-DK" sz="1600">
                <a:solidFill>
                  <a:srgbClr val="000000"/>
                </a:solidFill>
              </a:rPr>
              <a:t>artery</a:t>
            </a:r>
          </a:p>
        </p:txBody>
      </p:sp>
      <p:sp>
        <p:nvSpPr>
          <p:cNvPr id="77854" name="Text Box 6"/>
          <p:cNvSpPr txBox="1">
            <a:spLocks noChangeArrowheads="1"/>
          </p:cNvSpPr>
          <p:nvPr/>
        </p:nvSpPr>
        <p:spPr bwMode="auto">
          <a:xfrm>
            <a:off x="5224464" y="1120379"/>
            <a:ext cx="1195388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defTabSz="285750">
              <a:buFont typeface="Symbol" pitchFamily="-104" charset="2"/>
              <a:buNone/>
            </a:pPr>
            <a:r>
              <a:rPr lang="da-DK" sz="1600">
                <a:solidFill>
                  <a:srgbClr val="000000"/>
                </a:solidFill>
              </a:rPr>
              <a:t>Reperfusion</a:t>
            </a:r>
          </a:p>
        </p:txBody>
      </p:sp>
      <p:cxnSp>
        <p:nvCxnSpPr>
          <p:cNvPr id="77855" name="AutoShape 7"/>
          <p:cNvCxnSpPr>
            <a:cxnSpLocks noChangeShapeType="1"/>
          </p:cNvCxnSpPr>
          <p:nvPr/>
        </p:nvCxnSpPr>
        <p:spPr bwMode="auto">
          <a:xfrm>
            <a:off x="3157539" y="1258491"/>
            <a:ext cx="538163" cy="527447"/>
          </a:xfrm>
          <a:prstGeom prst="bentConnector2">
            <a:avLst/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cxnSp>
        <p:nvCxnSpPr>
          <p:cNvPr id="77856" name="AutoShape 8"/>
          <p:cNvCxnSpPr>
            <a:cxnSpLocks noChangeShapeType="1"/>
          </p:cNvCxnSpPr>
          <p:nvPr/>
        </p:nvCxnSpPr>
        <p:spPr bwMode="auto">
          <a:xfrm rot="10800000" flipV="1">
            <a:off x="3800476" y="1258491"/>
            <a:ext cx="1284288" cy="527447"/>
          </a:xfrm>
          <a:prstGeom prst="bentConnector3">
            <a:avLst>
              <a:gd name="adj1" fmla="val 100370"/>
            </a:avLst>
          </a:prstGeom>
          <a:noFill/>
          <a:ln w="9525">
            <a:solidFill>
              <a:srgbClr val="000000"/>
            </a:solidFill>
            <a:miter lim="800000"/>
            <a:headEnd/>
            <a:tailEnd type="triangle" w="med" len="med"/>
          </a:ln>
        </p:spPr>
      </p:cxnSp>
      <p:sp>
        <p:nvSpPr>
          <p:cNvPr id="77857" name="Line 9"/>
          <p:cNvSpPr>
            <a:spLocks noChangeShapeType="1"/>
          </p:cNvSpPr>
          <p:nvPr/>
        </p:nvSpPr>
        <p:spPr bwMode="auto">
          <a:xfrm>
            <a:off x="6523039" y="1257301"/>
            <a:ext cx="820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77858" name="Line 10"/>
          <p:cNvSpPr>
            <a:spLocks noChangeShapeType="1"/>
          </p:cNvSpPr>
          <p:nvPr/>
        </p:nvSpPr>
        <p:spPr bwMode="auto">
          <a:xfrm>
            <a:off x="1498601" y="1259682"/>
            <a:ext cx="3524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sp>
        <p:nvSpPr>
          <p:cNvPr id="77859" name="Rectangle 11"/>
          <p:cNvSpPr>
            <a:spLocks noChangeArrowheads="1"/>
          </p:cNvSpPr>
          <p:nvPr/>
        </p:nvSpPr>
        <p:spPr bwMode="auto">
          <a:xfrm>
            <a:off x="1931989" y="1919288"/>
            <a:ext cx="1801813" cy="370284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60" name="Text Box 12"/>
          <p:cNvSpPr txBox="1">
            <a:spLocks noChangeArrowheads="1"/>
          </p:cNvSpPr>
          <p:nvPr/>
        </p:nvSpPr>
        <p:spPr bwMode="auto">
          <a:xfrm>
            <a:off x="1911351" y="1120379"/>
            <a:ext cx="968375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 defTabSz="285750">
              <a:buFont typeface="Symbol" pitchFamily="-104" charset="2"/>
              <a:buNone/>
            </a:pPr>
            <a:r>
              <a:rPr lang="da-DK" sz="1600">
                <a:solidFill>
                  <a:srgbClr val="000000"/>
                </a:solidFill>
              </a:rPr>
              <a:t>Occluded</a:t>
            </a:r>
          </a:p>
        </p:txBody>
      </p:sp>
      <p:sp>
        <p:nvSpPr>
          <p:cNvPr id="77861" name="Line 13"/>
          <p:cNvSpPr>
            <a:spLocks noChangeShapeType="1"/>
          </p:cNvSpPr>
          <p:nvPr/>
        </p:nvSpPr>
        <p:spPr bwMode="auto">
          <a:xfrm>
            <a:off x="7556501" y="2294335"/>
            <a:ext cx="777875" cy="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endParaRPr lang="da-DK">
              <a:ln>
                <a:solidFill>
                  <a:srgbClr val="254061"/>
                </a:solidFill>
              </a:ln>
            </a:endParaRPr>
          </a:p>
        </p:txBody>
      </p:sp>
      <p:sp>
        <p:nvSpPr>
          <p:cNvPr id="379920" name="Text Box 16"/>
          <p:cNvSpPr txBox="1">
            <a:spLocks noChangeArrowheads="1"/>
          </p:cNvSpPr>
          <p:nvPr/>
        </p:nvSpPr>
        <p:spPr bwMode="auto">
          <a:xfrm>
            <a:off x="7701172" y="1673225"/>
            <a:ext cx="1218783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600" b="1" dirty="0" err="1">
                <a:solidFill>
                  <a:srgbClr val="000000"/>
                </a:solidFill>
              </a:rPr>
              <a:t>Reperfusion</a:t>
            </a:r>
            <a:endParaRPr lang="da-DK" sz="1600" b="1" dirty="0">
              <a:solidFill>
                <a:srgbClr val="000000"/>
              </a:solidFill>
            </a:endParaRPr>
          </a:p>
          <a:p>
            <a:pPr algn="ctr"/>
            <a:r>
              <a:rPr lang="da-DK" sz="1600" b="1" dirty="0" err="1">
                <a:solidFill>
                  <a:srgbClr val="000000"/>
                </a:solidFill>
              </a:rPr>
              <a:t>injury</a:t>
            </a:r>
            <a:endParaRPr lang="da-DK" sz="1600" b="1" dirty="0">
              <a:solidFill>
                <a:srgbClr val="000000"/>
              </a:solidFill>
            </a:endParaRPr>
          </a:p>
        </p:txBody>
      </p:sp>
      <p:sp>
        <p:nvSpPr>
          <p:cNvPr id="379921" name="Text Box 17"/>
          <p:cNvSpPr txBox="1">
            <a:spLocks noChangeArrowheads="1"/>
          </p:cNvSpPr>
          <p:nvPr/>
        </p:nvSpPr>
        <p:spPr bwMode="auto">
          <a:xfrm>
            <a:off x="7848532" y="2861469"/>
            <a:ext cx="960574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200" b="1">
                <a:solidFill>
                  <a:srgbClr val="000000"/>
                </a:solidFill>
              </a:rPr>
              <a:t>Reperfusion</a:t>
            </a:r>
          </a:p>
          <a:p>
            <a:pPr algn="ctr"/>
            <a:r>
              <a:rPr lang="da-DK" sz="1200" b="1">
                <a:solidFill>
                  <a:srgbClr val="000000"/>
                </a:solidFill>
              </a:rPr>
              <a:t>injury</a:t>
            </a:r>
          </a:p>
        </p:txBody>
      </p:sp>
      <p:sp>
        <p:nvSpPr>
          <p:cNvPr id="77834" name="Text Box 19"/>
          <p:cNvSpPr txBox="1">
            <a:spLocks noChangeArrowheads="1"/>
          </p:cNvSpPr>
          <p:nvPr/>
        </p:nvSpPr>
        <p:spPr bwMode="auto">
          <a:xfrm>
            <a:off x="34926" y="3013471"/>
            <a:ext cx="15906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defTabSz="285750">
              <a:buFont typeface="Symbol" pitchFamily="-104" charset="2"/>
              <a:buNone/>
            </a:pPr>
            <a:r>
              <a:rPr lang="da-DK" sz="1600" dirty="0" err="1" smtClean="0">
                <a:solidFill>
                  <a:srgbClr val="000000"/>
                </a:solidFill>
              </a:rPr>
              <a:t>Ischemic</a:t>
            </a:r>
            <a:endParaRPr lang="da-DK" sz="1600" dirty="0">
              <a:solidFill>
                <a:srgbClr val="000000"/>
              </a:solidFill>
            </a:endParaRPr>
          </a:p>
          <a:p>
            <a:pPr defTabSz="285750">
              <a:buFont typeface="Symbol" pitchFamily="-104" charset="2"/>
              <a:buNone/>
            </a:pPr>
            <a:r>
              <a:rPr lang="da-DK" sz="1600" dirty="0" err="1">
                <a:solidFill>
                  <a:srgbClr val="000000"/>
                </a:solidFill>
              </a:rPr>
              <a:t>postconditioning</a:t>
            </a:r>
            <a:endParaRPr lang="da-DK" sz="1600" dirty="0">
              <a:solidFill>
                <a:srgbClr val="000000"/>
              </a:solidFill>
            </a:endParaRPr>
          </a:p>
        </p:txBody>
      </p:sp>
      <p:sp>
        <p:nvSpPr>
          <p:cNvPr id="77835" name="Rectangle 20"/>
          <p:cNvSpPr>
            <a:spLocks noChangeArrowheads="1"/>
          </p:cNvSpPr>
          <p:nvPr/>
        </p:nvSpPr>
        <p:spPr bwMode="auto">
          <a:xfrm>
            <a:off x="1931989" y="3058715"/>
            <a:ext cx="5567363" cy="37028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36" name="Rectangle 21"/>
          <p:cNvSpPr>
            <a:spLocks noChangeArrowheads="1"/>
          </p:cNvSpPr>
          <p:nvPr/>
        </p:nvSpPr>
        <p:spPr bwMode="auto">
          <a:xfrm>
            <a:off x="1931989" y="3057524"/>
            <a:ext cx="1801813" cy="370284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37" name="Rectangle 22"/>
          <p:cNvSpPr>
            <a:spLocks noChangeArrowheads="1"/>
          </p:cNvSpPr>
          <p:nvPr/>
        </p:nvSpPr>
        <p:spPr bwMode="auto">
          <a:xfrm>
            <a:off x="4198939" y="3058715"/>
            <a:ext cx="476250" cy="370284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38" name="Rectangle 23"/>
          <p:cNvSpPr>
            <a:spLocks noChangeArrowheads="1"/>
          </p:cNvSpPr>
          <p:nvPr/>
        </p:nvSpPr>
        <p:spPr bwMode="auto">
          <a:xfrm>
            <a:off x="5132389" y="3058715"/>
            <a:ext cx="476250" cy="370284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39" name="Rectangle 24"/>
          <p:cNvSpPr>
            <a:spLocks noChangeArrowheads="1"/>
          </p:cNvSpPr>
          <p:nvPr/>
        </p:nvSpPr>
        <p:spPr bwMode="auto">
          <a:xfrm>
            <a:off x="6073776" y="3058715"/>
            <a:ext cx="476250" cy="370284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40" name="Rectangle 25"/>
          <p:cNvSpPr>
            <a:spLocks noChangeArrowheads="1"/>
          </p:cNvSpPr>
          <p:nvPr/>
        </p:nvSpPr>
        <p:spPr bwMode="auto">
          <a:xfrm>
            <a:off x="7021514" y="3058715"/>
            <a:ext cx="476250" cy="370284"/>
          </a:xfrm>
          <a:prstGeom prst="rect">
            <a:avLst/>
          </a:prstGeom>
          <a:solidFill>
            <a:srgbClr val="5F5F5F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/>
            <a:endParaRPr lang="en-US"/>
          </a:p>
        </p:txBody>
      </p:sp>
      <p:sp>
        <p:nvSpPr>
          <p:cNvPr id="77841" name="Text Box 26"/>
          <p:cNvSpPr txBox="1">
            <a:spLocks noChangeArrowheads="1"/>
          </p:cNvSpPr>
          <p:nvPr/>
        </p:nvSpPr>
        <p:spPr bwMode="auto">
          <a:xfrm>
            <a:off x="3790951" y="3455193"/>
            <a:ext cx="36830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400">
                <a:solidFill>
                  <a:srgbClr val="000000"/>
                </a:solidFill>
              </a:rPr>
              <a:t>30 </a:t>
            </a:r>
          </a:p>
        </p:txBody>
      </p:sp>
      <p:sp>
        <p:nvSpPr>
          <p:cNvPr id="77842" name="Text Box 27"/>
          <p:cNvSpPr txBox="1">
            <a:spLocks noChangeArrowheads="1"/>
          </p:cNvSpPr>
          <p:nvPr/>
        </p:nvSpPr>
        <p:spPr bwMode="auto">
          <a:xfrm>
            <a:off x="4259264" y="3455193"/>
            <a:ext cx="36830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400">
                <a:solidFill>
                  <a:srgbClr val="000000"/>
                </a:solidFill>
              </a:rPr>
              <a:t>30 </a:t>
            </a:r>
          </a:p>
        </p:txBody>
      </p:sp>
      <p:sp>
        <p:nvSpPr>
          <p:cNvPr id="77843" name="Text Box 28"/>
          <p:cNvSpPr txBox="1">
            <a:spLocks noChangeArrowheads="1"/>
          </p:cNvSpPr>
          <p:nvPr/>
        </p:nvSpPr>
        <p:spPr bwMode="auto">
          <a:xfrm>
            <a:off x="7123114" y="3455193"/>
            <a:ext cx="64770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400">
                <a:solidFill>
                  <a:srgbClr val="000000"/>
                </a:solidFill>
              </a:rPr>
              <a:t>30 sec </a:t>
            </a:r>
          </a:p>
        </p:txBody>
      </p:sp>
      <p:sp>
        <p:nvSpPr>
          <p:cNvPr id="77844" name="Text Box 29"/>
          <p:cNvSpPr txBox="1">
            <a:spLocks noChangeArrowheads="1"/>
          </p:cNvSpPr>
          <p:nvPr/>
        </p:nvSpPr>
        <p:spPr bwMode="auto">
          <a:xfrm>
            <a:off x="6610351" y="3455193"/>
            <a:ext cx="36830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400">
                <a:solidFill>
                  <a:srgbClr val="000000"/>
                </a:solidFill>
              </a:rPr>
              <a:t>30 </a:t>
            </a:r>
          </a:p>
        </p:txBody>
      </p:sp>
      <p:sp>
        <p:nvSpPr>
          <p:cNvPr id="77845" name="Text Box 30"/>
          <p:cNvSpPr txBox="1">
            <a:spLocks noChangeArrowheads="1"/>
          </p:cNvSpPr>
          <p:nvPr/>
        </p:nvSpPr>
        <p:spPr bwMode="auto">
          <a:xfrm>
            <a:off x="4737101" y="3455193"/>
            <a:ext cx="36830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400">
                <a:solidFill>
                  <a:srgbClr val="000000"/>
                </a:solidFill>
              </a:rPr>
              <a:t>30 </a:t>
            </a:r>
          </a:p>
        </p:txBody>
      </p:sp>
      <p:sp>
        <p:nvSpPr>
          <p:cNvPr id="77846" name="Text Box 31"/>
          <p:cNvSpPr txBox="1">
            <a:spLocks noChangeArrowheads="1"/>
          </p:cNvSpPr>
          <p:nvPr/>
        </p:nvSpPr>
        <p:spPr bwMode="auto">
          <a:xfrm>
            <a:off x="5219701" y="3455193"/>
            <a:ext cx="36830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400">
                <a:solidFill>
                  <a:srgbClr val="000000"/>
                </a:solidFill>
              </a:rPr>
              <a:t>30 </a:t>
            </a:r>
          </a:p>
        </p:txBody>
      </p:sp>
      <p:sp>
        <p:nvSpPr>
          <p:cNvPr id="77847" name="Text Box 32"/>
          <p:cNvSpPr txBox="1">
            <a:spLocks noChangeArrowheads="1"/>
          </p:cNvSpPr>
          <p:nvPr/>
        </p:nvSpPr>
        <p:spPr bwMode="auto">
          <a:xfrm>
            <a:off x="5678489" y="3455193"/>
            <a:ext cx="36830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400">
                <a:solidFill>
                  <a:srgbClr val="000000"/>
                </a:solidFill>
              </a:rPr>
              <a:t>30 </a:t>
            </a:r>
          </a:p>
        </p:txBody>
      </p:sp>
      <p:sp>
        <p:nvSpPr>
          <p:cNvPr id="77848" name="Text Box 33"/>
          <p:cNvSpPr txBox="1">
            <a:spLocks noChangeArrowheads="1"/>
          </p:cNvSpPr>
          <p:nvPr/>
        </p:nvSpPr>
        <p:spPr bwMode="auto">
          <a:xfrm>
            <a:off x="6153151" y="3455193"/>
            <a:ext cx="368300" cy="30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400">
                <a:solidFill>
                  <a:srgbClr val="000000"/>
                </a:solidFill>
              </a:rPr>
              <a:t>30 </a:t>
            </a:r>
          </a:p>
        </p:txBody>
      </p:sp>
      <p:sp>
        <p:nvSpPr>
          <p:cNvPr id="77849" name="Text Box 34"/>
          <p:cNvSpPr txBox="1">
            <a:spLocks noChangeArrowheads="1"/>
          </p:cNvSpPr>
          <p:nvPr/>
        </p:nvSpPr>
        <p:spPr bwMode="auto">
          <a:xfrm>
            <a:off x="3497263" y="4002880"/>
            <a:ext cx="2655888" cy="33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prstTxWarp prst="textNoShape">
              <a:avLst/>
            </a:prstTxWarp>
            <a:spAutoFit/>
          </a:bodyPr>
          <a:lstStyle/>
          <a:p>
            <a:pPr algn="ctr"/>
            <a:r>
              <a:rPr lang="da-DK" sz="1600" dirty="0" err="1">
                <a:solidFill>
                  <a:srgbClr val="000000"/>
                </a:solidFill>
              </a:rPr>
              <a:t>Balloon</a:t>
            </a:r>
            <a:r>
              <a:rPr lang="da-DK" sz="1600" dirty="0">
                <a:solidFill>
                  <a:schemeClr val="bg1"/>
                </a:solidFill>
              </a:rPr>
              <a:t> </a:t>
            </a:r>
            <a:r>
              <a:rPr lang="da-DK" sz="1600" dirty="0">
                <a:solidFill>
                  <a:srgbClr val="000000"/>
                </a:solidFill>
              </a:rPr>
              <a:t>inflations</a:t>
            </a:r>
            <a:r>
              <a:rPr lang="da-DK" sz="1600" dirty="0">
                <a:solidFill>
                  <a:schemeClr val="bg1"/>
                </a:solidFill>
              </a:rPr>
              <a:t> </a:t>
            </a:r>
            <a:r>
              <a:rPr lang="da-DK" sz="1600" dirty="0">
                <a:solidFill>
                  <a:srgbClr val="000000"/>
                </a:solidFill>
              </a:rPr>
              <a:t>–</a:t>
            </a:r>
            <a:r>
              <a:rPr lang="da-DK" sz="1600" dirty="0">
                <a:solidFill>
                  <a:schemeClr val="bg1"/>
                </a:solidFill>
              </a:rPr>
              <a:t> </a:t>
            </a:r>
            <a:r>
              <a:rPr lang="da-DK" sz="1600" dirty="0">
                <a:solidFill>
                  <a:srgbClr val="000000"/>
                </a:solidFill>
              </a:rPr>
              <a:t>deflations</a:t>
            </a:r>
          </a:p>
        </p:txBody>
      </p:sp>
      <p:sp>
        <p:nvSpPr>
          <p:cNvPr id="77850" name="Line 35"/>
          <p:cNvSpPr>
            <a:spLocks noChangeShapeType="1"/>
          </p:cNvSpPr>
          <p:nvPr/>
        </p:nvSpPr>
        <p:spPr bwMode="auto">
          <a:xfrm>
            <a:off x="7546976" y="3427808"/>
            <a:ext cx="777875" cy="0"/>
          </a:xfrm>
          <a:prstGeom prst="line">
            <a:avLst/>
          </a:prstGeom>
          <a:noFill/>
          <a:ln w="57150">
            <a:solidFill>
              <a:schemeClr val="accent1">
                <a:lumMod val="50000"/>
              </a:schemeClr>
            </a:solidFill>
            <a:prstDash val="sysDot"/>
            <a:round/>
            <a:headEnd/>
            <a:tailEnd/>
          </a:ln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endParaRPr lang="da-DK">
              <a:ln>
                <a:solidFill>
                  <a:srgbClr val="254061"/>
                </a:solidFill>
              </a:ln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152400" y="194866"/>
            <a:ext cx="8320088" cy="5476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2800" b="1" i="0">
                <a:solidFill>
                  <a:srgbClr val="376092"/>
                </a:solidFill>
                <a:latin typeface="Arial Narrow" charset="0"/>
                <a:ea typeface="ＭＳ Ｐゴシック" charset="0"/>
                <a:cs typeface="Arial Narrow" charset="0"/>
              </a:defRPr>
            </a:lvl1pPr>
          </a:lstStyle>
          <a:p>
            <a:r>
              <a:rPr lang="en-GB" dirty="0" smtClean="0"/>
              <a:t>Ischemic </a:t>
            </a:r>
            <a:r>
              <a:rPr lang="en-GB" dirty="0"/>
              <a:t>postconditioning</a:t>
            </a:r>
          </a:p>
        </p:txBody>
      </p:sp>
      <p:sp>
        <p:nvSpPr>
          <p:cNvPr id="38" name="Title 1"/>
          <p:cNvSpPr txBox="1">
            <a:spLocks/>
          </p:cNvSpPr>
          <p:nvPr/>
        </p:nvSpPr>
        <p:spPr bwMode="auto">
          <a:xfrm>
            <a:off x="314325" y="4621213"/>
            <a:ext cx="3000375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da-DK" sz="2800" b="1" dirty="0">
                <a:solidFill>
                  <a:srgbClr val="376092"/>
                </a:solidFill>
                <a:latin typeface="Arial Narrow" charset="0"/>
                <a:cs typeface="Arial Narrow" charset="0"/>
              </a:rPr>
              <a:t>DANAMI3</a:t>
            </a:r>
            <a:r>
              <a:rPr lang="da-DK" sz="2800" b="1" dirty="0" smtClean="0">
                <a:solidFill>
                  <a:srgbClr val="376092"/>
                </a:solidFill>
                <a:latin typeface="Arial Narrow" charset="0"/>
                <a:cs typeface="Arial Narrow" charset="0"/>
              </a:rPr>
              <a:t>-iPOST</a:t>
            </a:r>
            <a:endParaRPr lang="da-DK" sz="3600" b="1" dirty="0">
              <a:solidFill>
                <a:srgbClr val="376092"/>
              </a:solidFill>
              <a:latin typeface="Arial Narrow" charset="0"/>
              <a:cs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8958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9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20" grpId="0" autoUpdateAnimBg="0"/>
      <p:bldP spid="379921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2006/metadata/properties"/>
    <ds:schemaRef ds:uri="http://schemas.microsoft.com/office/infopath/2007/PartnerControls"/>
    <ds:schemaRef ds:uri="http://schemas.microsoft.com/sharepoint/v3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543</TotalTime>
  <Words>1761</Words>
  <Application>Microsoft Macintosh PowerPoint</Application>
  <PresentationFormat>Skærmshow (16:9)</PresentationFormat>
  <Paragraphs>460</Paragraphs>
  <Slides>29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Diastitler</vt:lpstr>
      </vt:variant>
      <vt:variant>
        <vt:i4>29</vt:i4>
      </vt:variant>
    </vt:vector>
  </HeadingPairs>
  <TitlesOfParts>
    <vt:vector size="31" baseType="lpstr">
      <vt:lpstr>Office Theme</vt:lpstr>
      <vt:lpstr>Custom Design</vt:lpstr>
      <vt:lpstr>The Third DANish Study of Optimal Acute Treatment of Patients with ST-segment Elevation Myocardial Infarction: ischemic postconditioning during primary PCI</vt:lpstr>
      <vt:lpstr>PowerPoint-præsentation</vt:lpstr>
      <vt:lpstr>PowerPoint-præsentation</vt:lpstr>
      <vt:lpstr>Mortality in STEMI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Baseline characteristics </vt:lpstr>
      <vt:lpstr>Procedural data </vt:lpstr>
      <vt:lpstr>Clinical characteristics</vt:lpstr>
      <vt:lpstr>Medical theraphy at discharge </vt:lpstr>
      <vt:lpstr>Primary endpoint – median follow up 37.5 months </vt:lpstr>
      <vt:lpstr>All cause mortality – median follow up 37.5 months </vt:lpstr>
      <vt:lpstr>Heart failure – median follow up 37.5 months </vt:lpstr>
      <vt:lpstr>DANAMI3-iPOST outcomes </vt:lpstr>
      <vt:lpstr>DANAMI3-iPOST outcomes </vt:lpstr>
      <vt:lpstr>Subgroup analysis 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Thomas Engstrøm</cp:lastModifiedBy>
  <cp:revision>134</cp:revision>
  <dcterms:created xsi:type="dcterms:W3CDTF">2010-04-12T23:12:02Z</dcterms:created>
  <dcterms:modified xsi:type="dcterms:W3CDTF">2016-03-22T11:45:29Z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