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sldIdLst>
    <p:sldId id="258" r:id="rId6"/>
    <p:sldId id="279" r:id="rId7"/>
    <p:sldId id="257" r:id="rId8"/>
    <p:sldId id="259" r:id="rId9"/>
    <p:sldId id="271" r:id="rId10"/>
    <p:sldId id="260" r:id="rId11"/>
    <p:sldId id="261" r:id="rId12"/>
    <p:sldId id="263" r:id="rId13"/>
    <p:sldId id="275" r:id="rId14"/>
    <p:sldId id="264" r:id="rId15"/>
    <p:sldId id="265" r:id="rId16"/>
    <p:sldId id="276" r:id="rId17"/>
    <p:sldId id="277" r:id="rId18"/>
    <p:sldId id="273" r:id="rId19"/>
    <p:sldId id="267" r:id="rId20"/>
    <p:sldId id="268" r:id="rId21"/>
    <p:sldId id="278" r:id="rId22"/>
    <p:sldId id="269" r:id="rId23"/>
    <p:sldId id="270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569"/>
    <a:srgbClr val="36BDDB"/>
    <a:srgbClr val="A6B923"/>
    <a:srgbClr val="636619"/>
    <a:srgbClr val="909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4" autoAdjust="0"/>
    <p:restoredTop sz="94660"/>
  </p:normalViewPr>
  <p:slideViewPr>
    <p:cSldViewPr snapToGrid="0" snapToObjects="1">
      <p:cViewPr>
        <p:scale>
          <a:sx n="125" d="100"/>
          <a:sy n="125" d="100"/>
        </p:scale>
        <p:origin x="-72" y="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3/28/2016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70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5555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83041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5555"/>
            <a:ext cx="4038600" cy="31390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5555"/>
            <a:ext cx="4038600" cy="31390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8639"/>
            <a:ext cx="8444162" cy="7819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841" y="1491231"/>
            <a:ext cx="8679521" cy="3103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</p:sldLayoutIdLst>
  <p:txStyles>
    <p:titleStyle>
      <a:lvl1pPr algn="r" defTabSz="457200" rtl="0" eaLnBrk="1" latinLnBrk="0" hangingPunct="1">
        <a:spcBef>
          <a:spcPct val="0"/>
        </a:spcBef>
        <a:buNone/>
        <a:defRPr sz="3600" b="1" i="0" kern="1200">
          <a:solidFill>
            <a:srgbClr val="0B5569"/>
          </a:solidFill>
          <a:latin typeface="Arial Narrow"/>
          <a:ea typeface="+mj-ea"/>
          <a:cs typeface="Arial Narrow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Arial Narrow"/>
          <a:ea typeface="+mn-ea"/>
          <a:cs typeface="Arial Narrow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Arial Narrow"/>
          <a:ea typeface="+mn-ea"/>
          <a:cs typeface="Arial Narrow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Arial Narrow"/>
          <a:ea typeface="+mn-ea"/>
          <a:cs typeface="Arial Narrow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Arial Narrow"/>
          <a:ea typeface="+mn-ea"/>
          <a:cs typeface="Arial Narrow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Arial Narrow"/>
          <a:ea typeface="+mn-ea"/>
          <a:cs typeface="Arial Narrow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779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202102" y="1929742"/>
            <a:ext cx="7459315" cy="1354478"/>
          </a:xfrm>
          <a:prstGeom prst="rect">
            <a:avLst/>
          </a:prstGeom>
          <a:effectLst/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2400" b="1" dirty="0">
                <a:solidFill>
                  <a:schemeClr val="tx2"/>
                </a:solidFill>
              </a:rPr>
              <a:t>Short and Long Term Effects of Benznidazole, Posaconazole, Monotherapy and their Combination in Eliminating Parasites in Asymptomatic T. cruzi Carriers: </a:t>
            </a:r>
            <a:r>
              <a:rPr lang="en-US" sz="2400" b="1" dirty="0" smtClean="0">
                <a:solidFill>
                  <a:srgbClr val="0B5569"/>
                </a:solidFill>
                <a:latin typeface="Arial Narrow"/>
                <a:cs typeface="Arial Narrow"/>
              </a:rPr>
              <a:t/>
            </a:r>
            <a:br>
              <a:rPr lang="en-US" sz="2400" b="1" dirty="0" smtClean="0">
                <a:solidFill>
                  <a:srgbClr val="0B5569"/>
                </a:solidFill>
                <a:latin typeface="Arial Narrow"/>
                <a:cs typeface="Arial Narrow"/>
              </a:rPr>
            </a:b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St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udy of use of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O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ral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P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osaconazole on the Treatment of asymptomatic chronic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CHAGAS 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disease (STOP-CHAGAS)</a:t>
            </a:r>
            <a:endParaRPr lang="en-US" sz="1800" u="sng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986957" y="3380841"/>
            <a:ext cx="4549655" cy="644803"/>
          </a:xfrm>
          <a:prstGeom prst="rect">
            <a:avLst/>
          </a:prstGeom>
        </p:spPr>
        <p:txBody>
          <a:bodyPr/>
          <a:lstStyle/>
          <a:p>
            <a:pPr marL="0" indent="0" algn="r">
              <a:lnSpc>
                <a:spcPct val="80000"/>
              </a:lnSpc>
              <a:buNone/>
            </a:pPr>
            <a:r>
              <a:rPr lang="en-US" sz="1300" b="1" dirty="0" smtClean="0">
                <a:solidFill>
                  <a:srgbClr val="0B5569"/>
                </a:solidFill>
                <a:latin typeface="Arial Narrow" charset="0"/>
                <a:cs typeface="Arial Narrow" charset="0"/>
              </a:rPr>
              <a:t>Carlos A. Morillo, </a:t>
            </a:r>
            <a:r>
              <a:rPr lang="en-US" sz="1300" b="1" dirty="0">
                <a:solidFill>
                  <a:srgbClr val="0B5569"/>
                </a:solidFill>
                <a:latin typeface="Arial Narrow" charset="0"/>
                <a:cs typeface="Arial Narrow" charset="0"/>
              </a:rPr>
              <a:t>MD</a:t>
            </a:r>
            <a:r>
              <a:rPr lang="en-US" sz="1300" b="1" dirty="0" smtClean="0">
                <a:solidFill>
                  <a:srgbClr val="0B5569"/>
                </a:solidFill>
                <a:latin typeface="Arial Narrow" charset="0"/>
                <a:cs typeface="Arial Narrow" charset="0"/>
              </a:rPr>
              <a:t>, FRCPC, FACC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sz="1300" b="1" dirty="0" smtClean="0">
                <a:solidFill>
                  <a:srgbClr val="0B5569"/>
                </a:solidFill>
                <a:latin typeface="Arial Narrow" charset="0"/>
                <a:cs typeface="Arial Narrow" charset="0"/>
              </a:rPr>
              <a:t>Population Health Research  Institute-HHSC, McMaster University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sz="1300" b="1" dirty="0" smtClean="0">
                <a:solidFill>
                  <a:srgbClr val="0B5569"/>
                </a:solidFill>
                <a:latin typeface="Arial Narrow" charset="0"/>
                <a:cs typeface="Arial Narrow" charset="0"/>
              </a:rPr>
              <a:t>Hamilton, ON, Canada</a:t>
            </a:r>
          </a:p>
        </p:txBody>
      </p:sp>
    </p:spTree>
    <p:extLst>
      <p:ext uri="{BB962C8B-B14F-4D97-AF65-F5344CB8AC3E}">
        <p14:creationId xmlns:p14="http://schemas.microsoft.com/office/powerpoint/2010/main" val="293914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  <a:endParaRPr lang="en-US" dirty="0"/>
          </a:p>
        </p:txBody>
      </p:sp>
      <p:pic>
        <p:nvPicPr>
          <p:cNvPr id="1026" name="Picture 2" descr="Make a map of where you've been or where you're going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355"/>
          <a:stretch/>
        </p:blipFill>
        <p:spPr bwMode="auto">
          <a:xfrm>
            <a:off x="541337" y="583407"/>
            <a:ext cx="5738020" cy="430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6755" y="2465256"/>
            <a:ext cx="2241028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 smtClean="0"/>
              <a:t>Mexico (1)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 smtClean="0"/>
              <a:t>Colombia (3)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 smtClean="0"/>
              <a:t>Guatemala (2)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 smtClean="0"/>
              <a:t>Chile (11)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 smtClean="0"/>
              <a:t>Argentina (93)</a:t>
            </a:r>
          </a:p>
        </p:txBody>
      </p:sp>
      <p:sp>
        <p:nvSpPr>
          <p:cNvPr id="4" name="Rectangle 3"/>
          <p:cNvSpPr/>
          <p:nvPr/>
        </p:nvSpPr>
        <p:spPr>
          <a:xfrm>
            <a:off x="3537622" y="1702906"/>
            <a:ext cx="1141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b="1" dirty="0"/>
              <a:t>Spain (10)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195" y="412941"/>
            <a:ext cx="42381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/>
              <a:t>CANADA</a:t>
            </a:r>
            <a:endParaRPr lang="en-US" sz="1600" b="1" dirty="0" smtClean="0"/>
          </a:p>
          <a:p>
            <a:endParaRPr lang="en-US" sz="1100" b="1" dirty="0" smtClean="0"/>
          </a:p>
          <a:p>
            <a:r>
              <a:rPr lang="en-US" sz="1600" b="1" dirty="0" smtClean="0"/>
              <a:t>	Global Coordinating Center:</a:t>
            </a:r>
          </a:p>
          <a:p>
            <a:r>
              <a:rPr lang="en-US" sz="1600" b="1" i="1" dirty="0" smtClean="0"/>
              <a:t>	Population Health Research Institute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2" y="751799"/>
            <a:ext cx="691732" cy="69173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708970" y="1764971"/>
            <a:ext cx="2078965" cy="25801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US" sz="2000" b="1" dirty="0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6 Countries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US" sz="2000" b="1" dirty="0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19 </a:t>
            </a:r>
            <a:r>
              <a:rPr lang="en-US" sz="2000" b="1" dirty="0" err="1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Centres</a:t>
            </a:r>
            <a:endParaRPr lang="en-US" sz="2000" b="1" dirty="0">
              <a:solidFill>
                <a:srgbClr val="0B5569"/>
              </a:solidFill>
              <a:latin typeface="Arial Narrow"/>
              <a:ea typeface="+mj-ea"/>
              <a:cs typeface="Arial Narrow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endParaRPr lang="en-US" sz="2000" b="1" dirty="0" smtClean="0">
              <a:solidFill>
                <a:srgbClr val="0B5569"/>
              </a:solidFill>
              <a:latin typeface="Arial Narrow"/>
              <a:ea typeface="+mj-ea"/>
              <a:cs typeface="Arial Narrow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US" sz="2000" b="1" dirty="0" smtClean="0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393 Screened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US" sz="2000" b="1" dirty="0" smtClean="0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120 Randomized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en-US" sz="2000" b="1" dirty="0" smtClean="0">
                <a:solidFill>
                  <a:srgbClr val="0B5569"/>
                </a:solidFill>
                <a:latin typeface="Arial Narrow"/>
                <a:ea typeface="+mj-ea"/>
                <a:cs typeface="Arial Narrow"/>
              </a:rPr>
              <a:t>between 2011-2013</a:t>
            </a:r>
            <a:endParaRPr lang="en-US" sz="2000" b="1" dirty="0">
              <a:solidFill>
                <a:srgbClr val="0B5569"/>
              </a:solidFill>
              <a:latin typeface="Arial Narrow"/>
              <a:ea typeface="+mj-ea"/>
              <a:cs typeface="Arial Narro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4533" y="1570175"/>
            <a:ext cx="1977105" cy="439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u="sng" dirty="0" smtClean="0"/>
              <a:t>PCR</a:t>
            </a:r>
            <a:endParaRPr lang="en-US" sz="1400" b="1" dirty="0" smtClean="0"/>
          </a:p>
          <a:p>
            <a:pPr algn="r"/>
            <a:r>
              <a:rPr lang="en-US" sz="1400" b="1" i="1" dirty="0" smtClean="0"/>
              <a:t>MSD Rahway, NJ, USA</a:t>
            </a:r>
            <a:endParaRPr lang="en-US" sz="1050" b="1" dirty="0" smtClean="0"/>
          </a:p>
        </p:txBody>
      </p:sp>
    </p:spTree>
    <p:extLst>
      <p:ext uri="{BB962C8B-B14F-4D97-AF65-F5344CB8AC3E}">
        <p14:creationId xmlns:p14="http://schemas.microsoft.com/office/powerpoint/2010/main" val="216560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Baseline Characteristics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702016"/>
              </p:ext>
            </p:extLst>
          </p:nvPr>
        </p:nvGraphicFramePr>
        <p:xfrm>
          <a:off x="222250" y="920562"/>
          <a:ext cx="8540749" cy="3202082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903190"/>
                <a:gridCol w="1474371"/>
                <a:gridCol w="1474371"/>
                <a:gridCol w="1474371"/>
                <a:gridCol w="1173714"/>
                <a:gridCol w="1040732"/>
              </a:tblGrid>
              <a:tr h="6153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Characteristic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Posaconazole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N </a:t>
                      </a:r>
                      <a:r>
                        <a:rPr lang="en-US" sz="1600" dirty="0">
                          <a:effectLst/>
                        </a:rPr>
                        <a:t>= 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Benznidazole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N </a:t>
                      </a:r>
                      <a:r>
                        <a:rPr lang="en-US" sz="1600" dirty="0">
                          <a:effectLst/>
                        </a:rPr>
                        <a:t>= 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POS</a:t>
                      </a:r>
                      <a:r>
                        <a:rPr lang="en-US" sz="1600" baseline="0" dirty="0" smtClean="0">
                          <a:effectLst/>
                        </a:rPr>
                        <a:t> + BNZ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N </a:t>
                      </a:r>
                      <a:r>
                        <a:rPr lang="en-US" sz="1600" dirty="0">
                          <a:effectLst/>
                        </a:rPr>
                        <a:t>= 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Placebo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N</a:t>
                      </a:r>
                      <a:r>
                        <a:rPr lang="en-US" sz="1600" dirty="0">
                          <a:effectLst/>
                        </a:rPr>
                        <a:t>= 30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 Value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65" marR="53265" marT="0" marB="0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Gender (male 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50%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43.3%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53.3%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76.7%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0.0524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Mean Age (years)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38.7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38.1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37.6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38.7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BMI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28.0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28.5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27.6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27.8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LVEF%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64.6 ±7.0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65.2±7.2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63.9±8.7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66.9±8.3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0.5136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 Interval </a:t>
                      </a:r>
                      <a:r>
                        <a:rPr lang="en-US" sz="1600" dirty="0" err="1">
                          <a:effectLst/>
                        </a:rPr>
                        <a:t>ms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158.6±22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155.2±21.1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159.8±19.2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161.7±19.2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0.6617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  <a:tr h="431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QTc</a:t>
                      </a:r>
                      <a:r>
                        <a:rPr lang="en-US" sz="1600" dirty="0">
                          <a:effectLst/>
                        </a:rPr>
                        <a:t> (</a:t>
                      </a:r>
                      <a:r>
                        <a:rPr lang="en-US" sz="1600" dirty="0" err="1">
                          <a:effectLst/>
                        </a:rPr>
                        <a:t>Bazzett</a:t>
                      </a:r>
                      <a:r>
                        <a:rPr lang="en-US" sz="1600" dirty="0">
                          <a:effectLst/>
                        </a:rPr>
                        <a:t>) </a:t>
                      </a:r>
                      <a:r>
                        <a:rPr lang="en-US" sz="1600" dirty="0" err="1">
                          <a:effectLst/>
                        </a:rPr>
                        <a:t>ms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419.4±19.4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421.1±18.6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420±14.7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412.3±20.7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0.2253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16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Outcome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5" t="7066" r="21182" b="57019"/>
          <a:stretch/>
        </p:blipFill>
        <p:spPr>
          <a:xfrm>
            <a:off x="457200" y="1335881"/>
            <a:ext cx="7707415" cy="31296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37889" y="737948"/>
            <a:ext cx="636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Proportion </a:t>
            </a:r>
            <a:r>
              <a:rPr lang="en-US" dirty="0"/>
              <a:t>of subjects with persistent negative RT-PCR by day 180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89166" y="4594124"/>
            <a:ext cx="2643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Intention-to-treat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65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Outcome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16" t="56212" r="18061" b="8356"/>
          <a:stretch/>
        </p:blipFill>
        <p:spPr>
          <a:xfrm>
            <a:off x="457200" y="1280113"/>
            <a:ext cx="8136731" cy="33633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37889" y="737948"/>
            <a:ext cx="6363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Proportion </a:t>
            </a:r>
            <a:r>
              <a:rPr lang="en-US" dirty="0"/>
              <a:t>of subjects with persistent negative RT-PCR by day 180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0609" y="4631604"/>
            <a:ext cx="2157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Per-protocol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7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520" y="71402"/>
            <a:ext cx="8444162" cy="646217"/>
          </a:xfrm>
        </p:spPr>
        <p:txBody>
          <a:bodyPr/>
          <a:lstStyle/>
          <a:p>
            <a:pPr algn="l"/>
            <a:r>
              <a:rPr lang="en-US" dirty="0" smtClean="0"/>
              <a:t>RT-PCR Treatment respons</a:t>
            </a:r>
            <a:r>
              <a:rPr lang="en-US" dirty="0"/>
              <a:t>e</a:t>
            </a: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75" y="138639"/>
            <a:ext cx="7243927" cy="523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7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Outcomes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407924"/>
              </p:ext>
            </p:extLst>
          </p:nvPr>
        </p:nvGraphicFramePr>
        <p:xfrm>
          <a:off x="299926" y="920562"/>
          <a:ext cx="8601436" cy="3521036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286236"/>
                <a:gridCol w="1063040"/>
                <a:gridCol w="1063040"/>
                <a:gridCol w="1063040"/>
                <a:gridCol w="1063040"/>
                <a:gridCol w="1063040"/>
              </a:tblGrid>
              <a:tr h="4966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</a:rPr>
                        <a:t>POS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N (%)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</a:rPr>
                        <a:t>Placebo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N (%)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</a:rPr>
                        <a:t>POS+BNZ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N (%)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 err="1" smtClean="0">
                          <a:effectLst/>
                        </a:rPr>
                        <a:t>BNZ+Pla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N (%)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P Value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Treated Patients (N)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32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30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28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30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 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Any adverse event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20 (62.5)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15 (50.0)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22 (78.6)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26 (86.7)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0.010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  Cutaneous reactions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2 (6.3)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3 (10.0)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12 (42.9)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18 (60.0)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&lt;0.0001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  Gastrointestinal disorders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12 (37.5)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5 (16.7)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10 (35.7)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8 (26.7)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0.260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  Nervous system disorders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4 (12.5)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3 (10.0)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9 (32.1)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10 (33.3)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0.042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</a:rPr>
                        <a:t>Randomized Patients (N)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30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</a:rPr>
                        <a:t>  Permanent discontinuation of POS/PLA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 (3.3)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9 (30.0)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10 (33.3)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  <a:tr h="3629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  Permanent discontinuation of </a:t>
                      </a:r>
                      <a:r>
                        <a:rPr lang="en-CA" sz="1400" b="1" dirty="0" smtClean="0">
                          <a:effectLst/>
                        </a:rPr>
                        <a:t>BNZ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>
                          <a:effectLst/>
                        </a:rPr>
                        <a:t>-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-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9 (30.0)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10 (33.3)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b="1" dirty="0">
                          <a:effectLst/>
                        </a:rPr>
                        <a:t> 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561" y="774354"/>
            <a:ext cx="8679521" cy="4318346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POS demonstrated significant </a:t>
            </a:r>
            <a:r>
              <a:rPr lang="en-US" sz="2000" dirty="0" err="1" smtClean="0"/>
              <a:t>trypanostatic</a:t>
            </a:r>
            <a:r>
              <a:rPr lang="en-US" sz="2000" dirty="0" smtClean="0"/>
              <a:t> action against T. cruzi infected asymptomatic carries but no sustained trypanocidal effect was demonstrated.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Monotherapy </a:t>
            </a:r>
            <a:r>
              <a:rPr lang="en-US" sz="2000" dirty="0"/>
              <a:t>with </a:t>
            </a:r>
            <a:r>
              <a:rPr lang="en-US" sz="2000" dirty="0" smtClean="0"/>
              <a:t>Benznidazole </a:t>
            </a:r>
            <a:r>
              <a:rPr lang="en-US" sz="2000" dirty="0"/>
              <a:t>is superior to Posaconazole </a:t>
            </a:r>
            <a:r>
              <a:rPr lang="en-US" sz="2000" dirty="0" smtClean="0"/>
              <a:t>with high </a:t>
            </a:r>
            <a:r>
              <a:rPr lang="en-US" sz="2000" dirty="0"/>
              <a:t>RT-PCR </a:t>
            </a:r>
            <a:r>
              <a:rPr lang="en-US" sz="2000" dirty="0" smtClean="0"/>
              <a:t>(&gt;90%) conversion </a:t>
            </a:r>
            <a:r>
              <a:rPr lang="en-US" sz="2000" dirty="0"/>
              <a:t>rates </a:t>
            </a:r>
            <a:r>
              <a:rPr lang="en-US" sz="2000" dirty="0" smtClean="0"/>
              <a:t>that are sustained at </a:t>
            </a:r>
            <a:r>
              <a:rPr lang="en-US" sz="2000" dirty="0"/>
              <a:t>1 </a:t>
            </a:r>
            <a:r>
              <a:rPr lang="en-US" sz="2000" dirty="0" smtClean="0"/>
              <a:t>year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Combination </a:t>
            </a:r>
            <a:r>
              <a:rPr lang="en-US" sz="2000" dirty="0"/>
              <a:t>therapy </a:t>
            </a:r>
            <a:r>
              <a:rPr lang="en-US" sz="2000" dirty="0" smtClean="0"/>
              <a:t>did not </a:t>
            </a:r>
            <a:r>
              <a:rPr lang="en-US" sz="2000" dirty="0"/>
              <a:t>provide any further </a:t>
            </a:r>
            <a:r>
              <a:rPr lang="en-US" sz="2000" dirty="0" smtClean="0"/>
              <a:t>efficacy </a:t>
            </a:r>
            <a:r>
              <a:rPr lang="en-US" sz="2000" smtClean="0"/>
              <a:t>or safety advantages </a:t>
            </a:r>
            <a:r>
              <a:rPr lang="en-US" sz="2000" dirty="0"/>
              <a:t>compared to </a:t>
            </a:r>
            <a:r>
              <a:rPr lang="en-US" sz="2000" dirty="0" smtClean="0"/>
              <a:t>Benznidazole monotherapy.</a:t>
            </a:r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Benznidazole trypanocidal activity was strong and by 30-days of treatment therapeutic response was &gt; 90% with few treatment failures that were sustained at 1 year. </a:t>
            </a:r>
          </a:p>
          <a:p>
            <a:pPr marL="0" indent="0" algn="just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8059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561" y="774354"/>
            <a:ext cx="8679521" cy="4318346"/>
          </a:xfrm>
        </p:spPr>
        <p:txBody>
          <a:bodyPr>
            <a:noAutofit/>
          </a:bodyPr>
          <a:lstStyle/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Permanent Benznidazole discontinuation was high (32%).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These findings suggest that shorter treatment durations i.e. 30-days should be assessed and lower Benznidazole doses tested possibly in combination with newer trypanocidal agents.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63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841" y="1228725"/>
            <a:ext cx="8679521" cy="336589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Steering Committee: </a:t>
            </a:r>
            <a:endParaRPr lang="en-US" b="1" dirty="0" smtClean="0"/>
          </a:p>
          <a:p>
            <a:r>
              <a:rPr lang="en-US" dirty="0" smtClean="0"/>
              <a:t>Carlos Morillo (PI), </a:t>
            </a:r>
            <a:r>
              <a:rPr lang="en-US" dirty="0"/>
              <a:t>Sergio Sosa-</a:t>
            </a:r>
            <a:r>
              <a:rPr lang="en-US" dirty="0" err="1"/>
              <a:t>Estani</a:t>
            </a:r>
            <a:r>
              <a:rPr lang="en-US" dirty="0"/>
              <a:t>, </a:t>
            </a:r>
            <a:r>
              <a:rPr lang="en-US" dirty="0" smtClean="0"/>
              <a:t>Hattie </a:t>
            </a:r>
            <a:r>
              <a:rPr lang="en-US" dirty="0" err="1" smtClean="0"/>
              <a:t>Waskin</a:t>
            </a:r>
            <a:r>
              <a:rPr lang="en-US" dirty="0" smtClean="0"/>
              <a:t>, Brandi Meeks, Salim Yusuf.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Data Monitoring </a:t>
            </a:r>
            <a:r>
              <a:rPr lang="en-US" b="1" dirty="0" smtClean="0"/>
              <a:t>Committee</a:t>
            </a:r>
          </a:p>
          <a:p>
            <a:r>
              <a:rPr lang="en-US" dirty="0" smtClean="0"/>
              <a:t>Rafael </a:t>
            </a:r>
            <a:r>
              <a:rPr lang="en-US" dirty="0"/>
              <a:t>Diaz (Chair), Robin Roberts, Harry </a:t>
            </a:r>
            <a:r>
              <a:rPr lang="en-US" dirty="0" err="1"/>
              <a:t>Acquatella</a:t>
            </a:r>
            <a:r>
              <a:rPr lang="en-US" dirty="0"/>
              <a:t>, Mahmoud </a:t>
            </a:r>
            <a:r>
              <a:rPr lang="en-US" dirty="0" err="1"/>
              <a:t>Traina</a:t>
            </a:r>
            <a:r>
              <a:rPr lang="en-US" dirty="0"/>
              <a:t>, Julio </a:t>
            </a:r>
            <a:r>
              <a:rPr lang="en-US" dirty="0" err="1" smtClean="0"/>
              <a:t>Lazzari</a:t>
            </a:r>
            <a:r>
              <a:rPr lang="en-US" dirty="0" smtClean="0"/>
              <a:t>.</a:t>
            </a:r>
            <a:endParaRPr lang="en-US" b="1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Coordinating Centre: Population Health Research Institute, McMaster University/Hamilton Health Sciences, Hamilton, </a:t>
            </a:r>
            <a:r>
              <a:rPr lang="en-US" b="1" dirty="0" smtClean="0"/>
              <a:t>Canada</a:t>
            </a:r>
          </a:p>
          <a:p>
            <a:r>
              <a:rPr lang="en-US" dirty="0" smtClean="0"/>
              <a:t>Brandi </a:t>
            </a:r>
            <a:r>
              <a:rPr lang="en-US" dirty="0"/>
              <a:t>Meeks (Program Manager), Laura R. Bonilla (Coordinator), Peggy Gao (Statistician), Amanda Taylor, Iris Holadyk-Gris, Lindsey Whalen.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27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STOP-CHAGAS Investigators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6186462"/>
              </p:ext>
            </p:extLst>
          </p:nvPr>
        </p:nvGraphicFramePr>
        <p:xfrm>
          <a:off x="222250" y="1140619"/>
          <a:ext cx="8550274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5777"/>
                <a:gridCol w="2655635"/>
                <a:gridCol w="26488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Argentina</a:t>
                      </a:r>
                    </a:p>
                    <a:p>
                      <a:r>
                        <a:rPr lang="en-US" sz="1800" i="1" dirty="0" smtClean="0"/>
                        <a:t>Sergio Sosa-</a:t>
                      </a:r>
                      <a:r>
                        <a:rPr lang="en-US" sz="1800" i="1" dirty="0" err="1" smtClean="0"/>
                        <a:t>Estani</a:t>
                      </a:r>
                      <a:endParaRPr lang="en-US" sz="1800" i="1" dirty="0" smtClean="0"/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Carlos Cuneo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Marcelo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Mallagray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Maria del Carmen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Bangher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Aldo Prado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Rodolfo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Milesi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Juan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Beloscar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Hugo Colombo</a:t>
                      </a:r>
                      <a:endParaRPr lang="en-US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Chile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Werner Apt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r>
                        <a:rPr lang="en-US" sz="1800" b="1" dirty="0" smtClean="0"/>
                        <a:t>Colombia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Daniel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Isaza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Luis Echeverria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Elsa Reyes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Sanmiguel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dirty="0" smtClean="0"/>
                        <a:t>Guatemala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Ismael Guzman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Melgar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Edgar Rodriguez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Fernando Wyss</a:t>
                      </a:r>
                      <a:endParaRPr lang="en-US" sz="1800" b="0" dirty="0" smtClean="0"/>
                    </a:p>
                    <a:p>
                      <a:endParaRPr lang="en-US" sz="1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Mexico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Pedro Reyes</a:t>
                      </a:r>
                    </a:p>
                    <a:p>
                      <a:endParaRPr lang="en-US" sz="1800" b="1" dirty="0" smtClean="0"/>
                    </a:p>
                    <a:p>
                      <a:r>
                        <a:rPr lang="en-US" sz="1800" b="1" dirty="0" smtClean="0"/>
                        <a:t>Spain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Joaquim </a:t>
                      </a:r>
                      <a:r>
                        <a:rPr lang="en-US" sz="18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Gascon</a:t>
                      </a:r>
                      <a:endParaRPr lang="en-US" sz="18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Jose Antonio Perez Molina</a:t>
                      </a:r>
                    </a:p>
                    <a:p>
                      <a:r>
                        <a:rPr lang="en-US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Israel Molina</a:t>
                      </a:r>
                      <a:endParaRPr lang="en-US" sz="1800" b="0" dirty="0" smtClean="0"/>
                    </a:p>
                    <a:p>
                      <a:endParaRPr lang="en-US" sz="1800" b="0" dirty="0" smtClean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92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81022" y="1358242"/>
            <a:ext cx="8863918" cy="1354478"/>
          </a:xfrm>
          <a:prstGeom prst="rect">
            <a:avLst/>
          </a:prstGeom>
          <a:solidFill>
            <a:schemeClr val="bg1"/>
          </a:solidFill>
          <a:effectLst/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2400" b="1" dirty="0">
                <a:solidFill>
                  <a:schemeClr val="tx2"/>
                </a:solidFill>
              </a:rPr>
              <a:t>Short and Long Term Effects of Benznidazole, Posaconazole, Monotherapy and their Combination in Eliminating Parasites in Asymptomatic T. cruzi Carriers: </a:t>
            </a:r>
            <a:r>
              <a:rPr lang="en-US" sz="2400" b="1" dirty="0" smtClean="0">
                <a:solidFill>
                  <a:srgbClr val="0B5569"/>
                </a:solidFill>
                <a:latin typeface="Arial Narrow"/>
                <a:cs typeface="Arial Narrow"/>
              </a:rPr>
              <a:t/>
            </a:r>
            <a:br>
              <a:rPr lang="en-US" sz="2400" b="1" dirty="0" smtClean="0">
                <a:solidFill>
                  <a:srgbClr val="0B5569"/>
                </a:solidFill>
                <a:latin typeface="Arial Narrow"/>
                <a:cs typeface="Arial Narrow"/>
              </a:rPr>
            </a:b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St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udy of use of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O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ral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P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osaconazole on the Treatment of asymptomatic chronic </a:t>
            </a:r>
            <a:r>
              <a:rPr lang="en-US" sz="2000" b="1" u="sng" dirty="0" smtClean="0">
                <a:solidFill>
                  <a:srgbClr val="0B5569"/>
                </a:solidFill>
                <a:latin typeface="Arial Narrow"/>
                <a:cs typeface="Arial Narrow"/>
              </a:rPr>
              <a:t>CHAGAS </a:t>
            </a:r>
            <a: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  <a:t>disease (STOP-CHAGAS)</a:t>
            </a:r>
            <a:br>
              <a:rPr lang="en-US" sz="2000" dirty="0" smtClean="0">
                <a:solidFill>
                  <a:srgbClr val="0B5569"/>
                </a:solidFill>
                <a:latin typeface="Arial Narrow"/>
                <a:cs typeface="Arial Narrow"/>
              </a:rPr>
            </a:br>
            <a:r>
              <a:rPr lang="en-US" sz="1600" dirty="0"/>
              <a:t>Carlos A. </a:t>
            </a:r>
            <a:r>
              <a:rPr lang="en-US" sz="1600" dirty="0" smtClean="0"/>
              <a:t>Morillo, </a:t>
            </a:r>
            <a:r>
              <a:rPr lang="en-US" sz="1600" dirty="0" err="1" smtClean="0"/>
              <a:t>Hetty</a:t>
            </a:r>
            <a:r>
              <a:rPr lang="en-US" sz="1600" dirty="0" smtClean="0"/>
              <a:t> </a:t>
            </a:r>
            <a:r>
              <a:rPr lang="en-US" sz="1600" dirty="0" err="1" smtClean="0"/>
              <a:t>Waskin</a:t>
            </a:r>
            <a:r>
              <a:rPr lang="en-US" sz="1600" dirty="0" smtClean="0"/>
              <a:t>, </a:t>
            </a:r>
            <a:r>
              <a:rPr lang="en-US" sz="1600" dirty="0"/>
              <a:t>Sergio </a:t>
            </a:r>
            <a:r>
              <a:rPr lang="en-US" sz="1600" dirty="0" smtClean="0"/>
              <a:t>Sosa-Estani, </a:t>
            </a:r>
            <a:r>
              <a:rPr lang="en-US" sz="1600" dirty="0"/>
              <a:t>Maria del Carmen </a:t>
            </a:r>
            <a:r>
              <a:rPr lang="en-US" sz="1600" dirty="0" err="1" smtClean="0"/>
              <a:t>Bangher</a:t>
            </a:r>
            <a:r>
              <a:rPr lang="en-US" sz="1600" dirty="0"/>
              <a:t>,</a:t>
            </a:r>
            <a:r>
              <a:rPr lang="en-US" sz="1600" dirty="0" smtClean="0"/>
              <a:t> </a:t>
            </a:r>
            <a:r>
              <a:rPr lang="en-US" sz="1600" dirty="0"/>
              <a:t>Carlos </a:t>
            </a:r>
            <a:r>
              <a:rPr lang="en-US" sz="1600" dirty="0" smtClean="0"/>
              <a:t>Cuneo, Rodolfo </a:t>
            </a:r>
            <a:r>
              <a:rPr lang="en-US" sz="1600" dirty="0" err="1" smtClean="0"/>
              <a:t>Milesi</a:t>
            </a:r>
            <a:r>
              <a:rPr lang="en-US" sz="1600" dirty="0" smtClean="0"/>
              <a:t>, Marcelo </a:t>
            </a:r>
            <a:r>
              <a:rPr lang="en-US" sz="1600" dirty="0" err="1"/>
              <a:t>Mallagray</a:t>
            </a:r>
            <a:r>
              <a:rPr lang="en-US" sz="1600" dirty="0"/>
              <a:t>, </a:t>
            </a:r>
            <a:r>
              <a:rPr lang="en-US" sz="1600" dirty="0" smtClean="0"/>
              <a:t>Werner </a:t>
            </a:r>
            <a:r>
              <a:rPr lang="en-US" sz="1600" dirty="0"/>
              <a:t>Apt</a:t>
            </a:r>
            <a:r>
              <a:rPr lang="en-US" sz="1600" dirty="0" smtClean="0"/>
              <a:t>, </a:t>
            </a:r>
            <a:r>
              <a:rPr lang="en-US" sz="1600" dirty="0"/>
              <a:t>Juan </a:t>
            </a:r>
            <a:r>
              <a:rPr lang="en-US" sz="1600" dirty="0" err="1" smtClean="0"/>
              <a:t>Beloscar</a:t>
            </a:r>
            <a:r>
              <a:rPr lang="en-US" sz="1600" dirty="0" smtClean="0"/>
              <a:t>, </a:t>
            </a:r>
            <a:r>
              <a:rPr lang="en-US" sz="1600" dirty="0"/>
              <a:t>Joaquim Gascon, </a:t>
            </a:r>
            <a:r>
              <a:rPr lang="en-US" sz="1600" dirty="0" smtClean="0"/>
              <a:t>Israel Molina, Luis </a:t>
            </a:r>
            <a:r>
              <a:rPr lang="en-US" sz="1600" dirty="0"/>
              <a:t>E. Echeverria</a:t>
            </a:r>
            <a:r>
              <a:rPr lang="en-US" sz="1600" dirty="0" smtClean="0"/>
              <a:t>, </a:t>
            </a:r>
            <a:r>
              <a:rPr lang="en-US" sz="1600" dirty="0"/>
              <a:t>Hugo </a:t>
            </a:r>
            <a:r>
              <a:rPr lang="en-US" sz="1600" dirty="0" smtClean="0"/>
              <a:t>Colombo, Jose </a:t>
            </a:r>
            <a:r>
              <a:rPr lang="en-US" sz="1600" dirty="0"/>
              <a:t>Antonio Perez-Molina</a:t>
            </a:r>
            <a:r>
              <a:rPr lang="en-US" sz="1600" dirty="0" smtClean="0"/>
              <a:t>, </a:t>
            </a:r>
            <a:r>
              <a:rPr lang="en-US" sz="1600" dirty="0"/>
              <a:t>Fernando </a:t>
            </a:r>
            <a:r>
              <a:rPr lang="en-US" sz="1600"/>
              <a:t>Wyss</a:t>
            </a:r>
            <a:r>
              <a:rPr lang="en-US" sz="1600" smtClean="0"/>
              <a:t>, </a:t>
            </a:r>
            <a:r>
              <a:rPr lang="en-US" sz="1600" dirty="0"/>
              <a:t>Brandi </a:t>
            </a:r>
            <a:r>
              <a:rPr lang="en-US" sz="1600" dirty="0" smtClean="0"/>
              <a:t>Meeks, </a:t>
            </a:r>
            <a:r>
              <a:rPr lang="en-US" sz="1600" dirty="0"/>
              <a:t>Laura Bonilla, </a:t>
            </a:r>
            <a:r>
              <a:rPr lang="en-US" sz="1600" dirty="0" smtClean="0"/>
              <a:t>Peggy </a:t>
            </a:r>
            <a:r>
              <a:rPr lang="en-US" sz="1600" dirty="0"/>
              <a:t>Gao</a:t>
            </a:r>
            <a:r>
              <a:rPr lang="en-US" sz="1600" dirty="0" smtClean="0"/>
              <a:t>, </a:t>
            </a:r>
            <a:r>
              <a:rPr lang="en-US" sz="1600" dirty="0"/>
              <a:t>Bo </a:t>
            </a:r>
            <a:r>
              <a:rPr lang="en-US" sz="1600" dirty="0" smtClean="0"/>
              <a:t>Wei, </a:t>
            </a:r>
            <a:r>
              <a:rPr lang="en-US" sz="1600" dirty="0"/>
              <a:t>Michael McCarthy, </a:t>
            </a:r>
            <a:r>
              <a:rPr lang="en-US" sz="1600" dirty="0" smtClean="0"/>
              <a:t>MD,</a:t>
            </a:r>
            <a:r>
              <a:rPr lang="en-US" sz="1600" baseline="30000" dirty="0"/>
              <a:t> </a:t>
            </a:r>
            <a:r>
              <a:rPr lang="en-US" sz="1600" dirty="0" smtClean="0"/>
              <a:t>and </a:t>
            </a:r>
            <a:r>
              <a:rPr lang="en-US" sz="1600" dirty="0"/>
              <a:t>Salim Yusuf, </a:t>
            </a:r>
            <a:r>
              <a:rPr lang="en-US" sz="1600" dirty="0" smtClean="0"/>
              <a:t>on </a:t>
            </a:r>
            <a:r>
              <a:rPr lang="en-US" sz="1600" dirty="0"/>
              <a:t>behalf of the STOP-CHAGAS Investigators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u="sng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1581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841" y="138639"/>
            <a:ext cx="8679521" cy="781923"/>
          </a:xfrm>
        </p:spPr>
        <p:txBody>
          <a:bodyPr/>
          <a:lstStyle/>
          <a:p>
            <a:r>
              <a:rPr lang="en-US" dirty="0" smtClean="0"/>
              <a:t>Disclosures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841" y="1134479"/>
            <a:ext cx="8679521" cy="3189380"/>
          </a:xfrm>
        </p:spPr>
        <p:txBody>
          <a:bodyPr/>
          <a:lstStyle/>
          <a:p>
            <a:r>
              <a:rPr lang="en-US" dirty="0"/>
              <a:t>STOP-CHAGAS was funded by Merck Sharpe &amp; </a:t>
            </a:r>
            <a:r>
              <a:rPr lang="en-US" dirty="0" err="1" smtClean="0"/>
              <a:t>Dohme</a:t>
            </a:r>
            <a:endParaRPr lang="en-US" dirty="0" smtClean="0"/>
          </a:p>
          <a:p>
            <a:r>
              <a:rPr lang="en-US" dirty="0" smtClean="0"/>
              <a:t>Study conducted and data base managed and analyzed by the Population Health Research Institute-HHSC, McMaster University, Hamilton, ON, Canada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6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841" y="830270"/>
            <a:ext cx="8679521" cy="420954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Chagas disease </a:t>
            </a:r>
            <a:r>
              <a:rPr lang="en-US" sz="2800" dirty="0"/>
              <a:t>is due to infection with </a:t>
            </a:r>
            <a:r>
              <a:rPr lang="en-US" sz="2800" i="1" dirty="0"/>
              <a:t>T. cruzi</a:t>
            </a:r>
            <a:r>
              <a:rPr lang="en-US" sz="2800" dirty="0"/>
              <a:t> and is </a:t>
            </a:r>
            <a:r>
              <a:rPr lang="en-US" sz="2800" dirty="0" smtClean="0"/>
              <a:t>among the </a:t>
            </a:r>
            <a:r>
              <a:rPr lang="en-US" sz="2800" dirty="0"/>
              <a:t>largest tropical disease burden in the </a:t>
            </a:r>
            <a:r>
              <a:rPr lang="en-US" sz="2800" dirty="0" smtClean="0"/>
              <a:t>western </a:t>
            </a:r>
            <a:r>
              <a:rPr lang="en-US" sz="2800" dirty="0"/>
              <a:t>h</a:t>
            </a:r>
            <a:r>
              <a:rPr lang="en-US" sz="2800" dirty="0" smtClean="0"/>
              <a:t>emisphere.</a:t>
            </a:r>
          </a:p>
          <a:p>
            <a:r>
              <a:rPr lang="en-CA" sz="2800" dirty="0" smtClean="0"/>
              <a:t> Between 5.7 to 9.4 million people are chronically  infected with T. cruzi and the vast majority are in the indeterminate form of the disease (i.e. no evidence of cardiac involvement).</a:t>
            </a:r>
          </a:p>
          <a:p>
            <a:r>
              <a:rPr lang="en-US" sz="2800" dirty="0" smtClean="0"/>
              <a:t>17 </a:t>
            </a:r>
            <a:r>
              <a:rPr lang="en-US" sz="2800" dirty="0"/>
              <a:t>million Latin American immigrants in </a:t>
            </a:r>
            <a:r>
              <a:rPr lang="en-US" sz="2800" dirty="0" smtClean="0"/>
              <a:t>2007, 340,000 </a:t>
            </a:r>
            <a:r>
              <a:rPr lang="en-US" sz="2800" dirty="0"/>
              <a:t>of whom were potentially infected </a:t>
            </a:r>
            <a:r>
              <a:rPr lang="en-US" sz="2800" dirty="0" smtClean="0"/>
              <a:t>by T</a:t>
            </a:r>
            <a:r>
              <a:rPr lang="en-US" sz="2800" dirty="0"/>
              <a:t>. cruzi, and approximately 65,000 may </a:t>
            </a:r>
            <a:r>
              <a:rPr lang="en-US" sz="2800" dirty="0" smtClean="0"/>
              <a:t>develop symptomatic CD, in the U.S.A.</a:t>
            </a:r>
            <a:endParaRPr lang="en-CA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0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793" y="803252"/>
            <a:ext cx="8679521" cy="4209549"/>
          </a:xfrm>
        </p:spPr>
        <p:txBody>
          <a:bodyPr>
            <a:normAutofit/>
          </a:bodyPr>
          <a:lstStyle/>
          <a:p>
            <a:pPr algn="just"/>
            <a:r>
              <a:rPr lang="en-CA" sz="2800" dirty="0"/>
              <a:t>Available treatment include </a:t>
            </a:r>
            <a:r>
              <a:rPr lang="en-CA" sz="2800" dirty="0" smtClean="0"/>
              <a:t>Benznidazole (BNZ) </a:t>
            </a:r>
            <a:r>
              <a:rPr lang="en-CA" sz="2800" dirty="0"/>
              <a:t>&amp; Nifurtimox but cure rates in chronically infected subjects in the indeterminate stage range between 10-50%.</a:t>
            </a:r>
          </a:p>
          <a:p>
            <a:pPr algn="just"/>
            <a:r>
              <a:rPr lang="en-CA" sz="2800" dirty="0" smtClean="0"/>
              <a:t>Etiologic treatment in T. cruzi infected adults over the age of 18 years remains controversial. </a:t>
            </a:r>
          </a:p>
          <a:p>
            <a:pPr algn="just"/>
            <a:r>
              <a:rPr lang="en-CA" sz="2800" dirty="0" smtClean="0"/>
              <a:t>Posaconazole (POS) has demonstrated experimental and clinical trypanocidal activity. However, a recent trial demonstrated high rates of treatment failure with POS monotherapy.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521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59" y="920562"/>
            <a:ext cx="8679521" cy="310339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evaluate the efficacy of POS compared to Placebo and either BNZ monotherapy or combined with POS as determined by the proportion of negative real time polymerase chain reaction (RT-PCR) after 180 days.</a:t>
            </a:r>
          </a:p>
          <a:p>
            <a:r>
              <a:rPr lang="en-US" dirty="0" smtClean="0"/>
              <a:t>To evaluate the efficacy and safety of POS vs. Placebo or BNZ, and BNZ+POS at 30, 60, 90, 180 and 360 days.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7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793"/>
            <a:ext cx="8444162" cy="587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Study Design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659509" y="3788607"/>
            <a:ext cx="26481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b="1" i="1" dirty="0" smtClean="0"/>
              <a:t>R</a:t>
            </a:r>
            <a:endParaRPr lang="en-US" sz="1100" b="1" i="1" dirty="0"/>
          </a:p>
        </p:txBody>
      </p:sp>
      <p:sp>
        <p:nvSpPr>
          <p:cNvPr id="22" name="TextBox 21"/>
          <p:cNvSpPr txBox="1"/>
          <p:nvPr/>
        </p:nvSpPr>
        <p:spPr bwMode="auto">
          <a:xfrm>
            <a:off x="184638" y="762421"/>
            <a:ext cx="8807976" cy="5944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ysClr val="windowText" lastClr="000000"/>
                </a:solidFill>
              </a:rPr>
              <a:t> Asymptomatic T. cruzi infected subjects (Chagas (Indeterminate Form)</a:t>
            </a:r>
          </a:p>
          <a:p>
            <a:pPr marL="0" lvl="1" algn="ctr">
              <a:spcAft>
                <a:spcPts val="575"/>
              </a:spcAft>
            </a:pPr>
            <a:endParaRPr lang="en-CA" sz="100" b="1" i="1" dirty="0">
              <a:solidFill>
                <a:sysClr val="windowText" lastClr="000000"/>
              </a:solidFill>
            </a:endParaRPr>
          </a:p>
          <a:p>
            <a:pPr marL="0" lvl="1" algn="ctr">
              <a:spcAft>
                <a:spcPts val="575"/>
              </a:spcAft>
            </a:pPr>
            <a:r>
              <a:rPr lang="en-US" sz="1200" b="1" dirty="0" smtClean="0"/>
              <a:t>Aged 18 to 50 </a:t>
            </a:r>
            <a:r>
              <a:rPr lang="en-US" sz="1200" b="1" dirty="0"/>
              <a:t>years, </a:t>
            </a:r>
            <a:r>
              <a:rPr lang="en-US" sz="1200" b="1" dirty="0" smtClean="0"/>
              <a:t>≥2 </a:t>
            </a:r>
            <a:r>
              <a:rPr lang="en-US" sz="1200" b="1" dirty="0"/>
              <a:t>positive serological tests for </a:t>
            </a:r>
            <a:r>
              <a:rPr lang="en-US" sz="1200" b="1" i="1" dirty="0"/>
              <a:t>T. cruzi</a:t>
            </a:r>
            <a:r>
              <a:rPr lang="en-US" sz="1200" b="1" dirty="0"/>
              <a:t>, </a:t>
            </a:r>
            <a:r>
              <a:rPr lang="en-US" sz="1200" b="1" dirty="0" smtClean="0"/>
              <a:t>normal ECG &amp; Echocardiogram</a:t>
            </a:r>
            <a:endParaRPr lang="en-US" sz="1200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198151" y="3642455"/>
            <a:ext cx="8807976" cy="14605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ctr">
              <a:defRPr sz="16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l"/>
            <a:r>
              <a:rPr lang="en-US" sz="1400" u="sng" dirty="0" smtClean="0">
                <a:effectLst/>
              </a:rPr>
              <a:t>Primary Outcome</a:t>
            </a:r>
            <a:r>
              <a:rPr lang="en-US" sz="1400" dirty="0">
                <a:effectLst/>
              </a:rPr>
              <a:t>:  </a:t>
            </a:r>
            <a:r>
              <a:rPr lang="en-US" sz="1400" b="0" dirty="0" smtClean="0">
                <a:effectLst/>
              </a:rPr>
              <a:t>proportion with a successful response (conversion RT-PCR) for </a:t>
            </a:r>
            <a:r>
              <a:rPr lang="en-US" sz="1400" b="0" dirty="0" smtClean="0"/>
              <a:t>POS </a:t>
            </a:r>
            <a:r>
              <a:rPr lang="en-US" sz="1400" b="0" dirty="0" err="1" smtClean="0"/>
              <a:t>vs</a:t>
            </a:r>
            <a:r>
              <a:rPr lang="en-US" sz="1400" b="0" dirty="0" smtClean="0"/>
              <a:t> placebo </a:t>
            </a:r>
            <a:r>
              <a:rPr lang="en-US" sz="1400" b="0" dirty="0"/>
              <a:t>and each active arm of either monotherapy or combined therapy of BNZ or POS </a:t>
            </a:r>
            <a:r>
              <a:rPr lang="en-US" sz="1400" b="0" dirty="0" smtClean="0"/>
              <a:t>in reducing </a:t>
            </a:r>
            <a:r>
              <a:rPr lang="en-US" sz="1400" b="0" dirty="0"/>
              <a:t>parasitemia by determining treatment response as measured by RT- PCR at day 180</a:t>
            </a:r>
            <a:r>
              <a:rPr lang="en-US" sz="1400" b="0" dirty="0" smtClean="0"/>
              <a:t>.</a:t>
            </a:r>
            <a:endParaRPr lang="en-US" sz="1400" b="0" dirty="0" smtClean="0">
              <a:effectLst/>
            </a:endParaRPr>
          </a:p>
          <a:p>
            <a:pPr algn="l"/>
            <a:r>
              <a:rPr lang="en-US" sz="500" dirty="0">
                <a:effectLst/>
              </a:rPr>
              <a:t> </a:t>
            </a:r>
            <a:endParaRPr lang="en-US" sz="1200" dirty="0" smtClean="0">
              <a:effectLst/>
            </a:endParaRPr>
          </a:p>
          <a:p>
            <a:pPr algn="l"/>
            <a:r>
              <a:rPr lang="en-US" sz="1400" u="sng" dirty="0">
                <a:effectLst/>
              </a:rPr>
              <a:t>Secondary Outcomes</a:t>
            </a:r>
            <a:r>
              <a:rPr lang="en-US" sz="1400" dirty="0">
                <a:effectLst/>
              </a:rPr>
              <a:t>: </a:t>
            </a:r>
            <a:r>
              <a:rPr lang="en-US" sz="1400" b="0" dirty="0">
                <a:effectLst/>
              </a:rPr>
              <a:t>proportion with a successful response (conversion RT-PCR) for </a:t>
            </a:r>
            <a:r>
              <a:rPr lang="en-US" sz="1400" b="0" dirty="0"/>
              <a:t>POS </a:t>
            </a:r>
            <a:r>
              <a:rPr lang="en-US" sz="1400" b="0" dirty="0" err="1"/>
              <a:t>vs</a:t>
            </a:r>
            <a:r>
              <a:rPr lang="en-US" sz="1400" b="0" dirty="0"/>
              <a:t> placebo and each active arm of either monotherapy or combined therapy of BNZ or POS in reducing </a:t>
            </a:r>
            <a:r>
              <a:rPr lang="en-US" sz="1400" b="0" dirty="0" smtClean="0"/>
              <a:t>T. cruzi DNA detection by </a:t>
            </a:r>
            <a:r>
              <a:rPr lang="en-US" sz="1400" b="0" dirty="0"/>
              <a:t>determining treatment response as measured by RT- PCR </a:t>
            </a:r>
            <a:r>
              <a:rPr lang="en-US" sz="1400" b="0" dirty="0" smtClean="0"/>
              <a:t>at 360 days. Safety monotherapy &amp; combination therapy.</a:t>
            </a:r>
            <a:endParaRPr lang="en-US" sz="1400" b="0" dirty="0">
              <a:effectLst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184638" y="1941326"/>
            <a:ext cx="1828800" cy="6400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>
            <a:defPPr>
              <a:defRPr lang="en-US"/>
            </a:defPPr>
            <a:lvl1pPr algn="ctr">
              <a:defRPr sz="20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sz="1400" dirty="0" smtClean="0">
                <a:effectLst/>
              </a:rPr>
              <a:t>POS</a:t>
            </a:r>
          </a:p>
          <a:p>
            <a:r>
              <a:rPr lang="en-US" sz="1100" dirty="0" smtClean="0">
                <a:effectLst/>
              </a:rPr>
              <a:t>POS: 400 mg bid</a:t>
            </a:r>
            <a:endParaRPr lang="en-US" sz="1050" dirty="0">
              <a:effectLst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511030" y="1938624"/>
            <a:ext cx="1828800" cy="6400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>
            <a:defPPr>
              <a:defRPr lang="en-US"/>
            </a:defPPr>
            <a:lvl1pPr algn="ctr">
              <a:defRPr sz="20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sz="1400" dirty="0" smtClean="0">
                <a:effectLst/>
              </a:rPr>
              <a:t>Placebo</a:t>
            </a:r>
          </a:p>
          <a:p>
            <a:endParaRPr lang="en-US" sz="1400" dirty="0">
              <a:effectLst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4837422" y="1938624"/>
            <a:ext cx="1828800" cy="6400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>
            <a:defPPr>
              <a:defRPr lang="en-US"/>
            </a:defPPr>
            <a:lvl1pPr algn="ctr">
              <a:defRPr sz="20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sz="1400" dirty="0" smtClean="0">
                <a:effectLst/>
              </a:rPr>
              <a:t>POS + BNZ</a:t>
            </a:r>
          </a:p>
          <a:p>
            <a:r>
              <a:rPr lang="en-US" sz="1100" dirty="0" smtClean="0">
                <a:effectLst/>
              </a:rPr>
              <a:t>POS: 400 mg bid</a:t>
            </a:r>
          </a:p>
          <a:p>
            <a:r>
              <a:rPr lang="en-US" sz="1100" dirty="0" smtClean="0">
                <a:effectLst/>
              </a:rPr>
              <a:t>BNZ: 200 mg bid</a:t>
            </a:r>
            <a:endParaRPr lang="en-US" sz="1050" dirty="0">
              <a:effectLst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7163814" y="1938624"/>
            <a:ext cx="1828800" cy="64008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/>
          <a:lstStyle>
            <a:defPPr>
              <a:defRPr lang="en-US"/>
            </a:defPPr>
            <a:lvl1pPr algn="ctr">
              <a:defRPr sz="20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sz="1400" dirty="0" smtClean="0">
                <a:effectLst/>
              </a:rPr>
              <a:t>BNZ + Placebo</a:t>
            </a:r>
          </a:p>
          <a:p>
            <a:r>
              <a:rPr lang="en-US" sz="1100" dirty="0" smtClean="0">
                <a:effectLst/>
              </a:rPr>
              <a:t>BNZ: 200 mg bid</a:t>
            </a:r>
          </a:p>
        </p:txBody>
      </p:sp>
      <p:sp>
        <p:nvSpPr>
          <p:cNvPr id="37" name="TextBox 36"/>
          <p:cNvSpPr txBox="1"/>
          <p:nvPr/>
        </p:nvSpPr>
        <p:spPr bwMode="auto">
          <a:xfrm>
            <a:off x="184639" y="3020863"/>
            <a:ext cx="8807976" cy="45047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 cmpd="dbl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ysClr val="windowText" lastClr="000000"/>
                </a:solidFill>
              </a:rPr>
              <a:t>End of Treatment Visit (Day 60</a:t>
            </a:r>
            <a:r>
              <a:rPr lang="en-US" sz="1400" b="1" dirty="0" smtClean="0">
                <a:solidFill>
                  <a:sysClr val="windowText" lastClr="000000"/>
                </a:solidFill>
              </a:rPr>
              <a:t>) + Follow-up Visits at 90, 120, 150, 180 and 300 days post Treatment</a:t>
            </a:r>
          </a:p>
        </p:txBody>
      </p:sp>
      <p:cxnSp>
        <p:nvCxnSpPr>
          <p:cNvPr id="39" name="Elbow Connector 38"/>
          <p:cNvCxnSpPr/>
          <p:nvPr/>
        </p:nvCxnSpPr>
        <p:spPr>
          <a:xfrm rot="5400000">
            <a:off x="2551594" y="-122725"/>
            <a:ext cx="584477" cy="34895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/>
          <p:nvPr/>
        </p:nvCxnSpPr>
        <p:spPr>
          <a:xfrm rot="16200000" flipH="1">
            <a:off x="6042533" y="-110567"/>
            <a:ext cx="581775" cy="348958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rot="5400000">
            <a:off x="3716141" y="1039120"/>
            <a:ext cx="581775" cy="11631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2" idx="2"/>
            <a:endCxn id="34" idx="0"/>
          </p:cNvCxnSpPr>
          <p:nvPr/>
        </p:nvCxnSpPr>
        <p:spPr>
          <a:xfrm rot="16200000" flipH="1">
            <a:off x="4879337" y="1066138"/>
            <a:ext cx="581775" cy="116319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26" idx="2"/>
            <a:endCxn id="37" idx="0"/>
          </p:cNvCxnSpPr>
          <p:nvPr/>
        </p:nvCxnSpPr>
        <p:spPr>
          <a:xfrm rot="16200000" flipH="1">
            <a:off x="2624104" y="1056339"/>
            <a:ext cx="439457" cy="348958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33" idx="2"/>
            <a:endCxn id="37" idx="0"/>
          </p:cNvCxnSpPr>
          <p:nvPr/>
        </p:nvCxnSpPr>
        <p:spPr>
          <a:xfrm rot="16200000" flipH="1">
            <a:off x="3785949" y="2218184"/>
            <a:ext cx="442159" cy="116319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34" idx="2"/>
            <a:endCxn id="37" idx="0"/>
          </p:cNvCxnSpPr>
          <p:nvPr/>
        </p:nvCxnSpPr>
        <p:spPr>
          <a:xfrm rot="5400000">
            <a:off x="4949146" y="2218186"/>
            <a:ext cx="442159" cy="116319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35" idx="2"/>
            <a:endCxn id="37" idx="0"/>
          </p:cNvCxnSpPr>
          <p:nvPr/>
        </p:nvCxnSpPr>
        <p:spPr>
          <a:xfrm rot="5400000">
            <a:off x="6112342" y="1054990"/>
            <a:ext cx="442159" cy="348958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34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841" y="1112983"/>
            <a:ext cx="8679521" cy="31033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60 day treatment period with follow-up to Day 360</a:t>
            </a:r>
          </a:p>
          <a:p>
            <a:r>
              <a:rPr lang="en-US" dirty="0" smtClean="0"/>
              <a:t>Adverse events, ECG, liver function tests during treatment period</a:t>
            </a:r>
          </a:p>
          <a:p>
            <a:r>
              <a:rPr lang="en-US" dirty="0" smtClean="0"/>
              <a:t>Blood samples for RT-PCR to detect </a:t>
            </a:r>
            <a:r>
              <a:rPr lang="en-US" i="1" dirty="0" smtClean="0"/>
              <a:t>T. Cruzi </a:t>
            </a:r>
            <a:r>
              <a:rPr lang="en-US" dirty="0" smtClean="0"/>
              <a:t>DNA &amp; 30, 60, 90, 120, 150,180, &amp; 360 days</a:t>
            </a:r>
          </a:p>
          <a:p>
            <a:r>
              <a:rPr lang="en-US" dirty="0" smtClean="0"/>
              <a:t>Blood samples for POS </a:t>
            </a:r>
            <a:r>
              <a:rPr lang="en-US" dirty="0" err="1" smtClean="0"/>
              <a:t>pharmacokintetics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00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Treatments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102533"/>
              </p:ext>
            </p:extLst>
          </p:nvPr>
        </p:nvGraphicFramePr>
        <p:xfrm>
          <a:off x="222250" y="1490663"/>
          <a:ext cx="8678864" cy="180260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92275"/>
                <a:gridCol w="6986589"/>
              </a:tblGrid>
              <a:tr h="450652">
                <a:tc>
                  <a:txBody>
                    <a:bodyPr/>
                    <a:lstStyle/>
                    <a:p>
                      <a:r>
                        <a:rPr lang="en-US" dirty="0" smtClean="0"/>
                        <a:t>1: POS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800" dirty="0" err="1" smtClean="0"/>
                        <a:t>Posaconazole</a:t>
                      </a:r>
                      <a:r>
                        <a:rPr lang="en-US" sz="1800" dirty="0" smtClean="0"/>
                        <a:t> 400 mg (10 mL) BID</a:t>
                      </a:r>
                    </a:p>
                  </a:txBody>
                  <a:tcPr anchor="ctr"/>
                </a:tc>
              </a:tr>
              <a:tr h="450652">
                <a:tc>
                  <a:txBody>
                    <a:bodyPr/>
                    <a:lstStyle/>
                    <a:p>
                      <a:r>
                        <a:rPr lang="en-US" dirty="0" smtClean="0"/>
                        <a:t>2: PLA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800" dirty="0" err="1" smtClean="0"/>
                        <a:t>Posaconazole</a:t>
                      </a:r>
                      <a:r>
                        <a:rPr lang="en-US" sz="1800" baseline="0" dirty="0" smtClean="0"/>
                        <a:t>-</a:t>
                      </a:r>
                      <a:r>
                        <a:rPr lang="en-US" sz="1800" dirty="0" smtClean="0"/>
                        <a:t>placebo 10 mL BID</a:t>
                      </a:r>
                    </a:p>
                  </a:txBody>
                  <a:tcPr anchor="ctr"/>
                </a:tc>
              </a:tr>
              <a:tr h="450652">
                <a:tc>
                  <a:txBody>
                    <a:bodyPr/>
                    <a:lstStyle/>
                    <a:p>
                      <a:r>
                        <a:rPr lang="en-US" dirty="0" smtClean="0"/>
                        <a:t>3: BNZ</a:t>
                      </a:r>
                      <a:r>
                        <a:rPr lang="en-US" baseline="0" dirty="0" smtClean="0"/>
                        <a:t> + POS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800" dirty="0" err="1" smtClean="0"/>
                        <a:t>Benznidazole</a:t>
                      </a:r>
                      <a:r>
                        <a:rPr lang="en-US" sz="1800" dirty="0" smtClean="0"/>
                        <a:t> 200 mg BID + </a:t>
                      </a:r>
                      <a:r>
                        <a:rPr lang="en-US" sz="1800" dirty="0" err="1" smtClean="0"/>
                        <a:t>Posaconazole</a:t>
                      </a:r>
                      <a:r>
                        <a:rPr lang="en-US" sz="1800" dirty="0" smtClean="0"/>
                        <a:t> 400 mg BID</a:t>
                      </a:r>
                    </a:p>
                  </a:txBody>
                  <a:tcPr anchor="ctr"/>
                </a:tc>
              </a:tr>
              <a:tr h="450652">
                <a:tc>
                  <a:txBody>
                    <a:bodyPr/>
                    <a:lstStyle/>
                    <a:p>
                      <a:r>
                        <a:rPr lang="en-US" dirty="0" smtClean="0"/>
                        <a:t>4: BNZ + PLA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800" dirty="0" err="1" smtClean="0"/>
                        <a:t>Benznidazole</a:t>
                      </a:r>
                      <a:r>
                        <a:rPr lang="en-US" sz="1800" dirty="0" smtClean="0"/>
                        <a:t> 200 mg BID + </a:t>
                      </a:r>
                      <a:r>
                        <a:rPr lang="en-US" sz="1800" dirty="0" err="1" smtClean="0"/>
                        <a:t>Posaconazole</a:t>
                      </a:r>
                      <a:r>
                        <a:rPr lang="en-US" sz="1800" baseline="0" dirty="0" smtClean="0"/>
                        <a:t>-placebo 10 mL BID</a:t>
                      </a:r>
                      <a:endParaRPr lang="en-US" sz="18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8620" y="3471864"/>
            <a:ext cx="8057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/>
              <a:t>randomized, active- and placebo-controlled, POS</a:t>
            </a:r>
            <a:r>
              <a:rPr lang="en-US" i="1" dirty="0"/>
              <a:t> </a:t>
            </a:r>
            <a:r>
              <a:rPr lang="en-US" dirty="0"/>
              <a:t>single-blind but BNZ open-label study of a single dose level of POS given either as monotherapy or in combination with BNZ, in subjects with a diagnosis of asymptomatic chronic Chagas disease. </a:t>
            </a:r>
          </a:p>
        </p:txBody>
      </p:sp>
    </p:spTree>
    <p:extLst>
      <p:ext uri="{BB962C8B-B14F-4D97-AF65-F5344CB8AC3E}">
        <p14:creationId xmlns:p14="http://schemas.microsoft.com/office/powerpoint/2010/main" val="401888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purl.org/dc/elements/1.1/"/>
    <ds:schemaRef ds:uri="http://schemas.microsoft.com/sharepoint/v3/fields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4061</TotalTime>
  <Words>1202</Words>
  <Application>Microsoft Office PowerPoint</Application>
  <PresentationFormat>On-screen Show (16:9)</PresentationFormat>
  <Paragraphs>234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Custom Design</vt:lpstr>
      <vt:lpstr>Short and Long Term Effects of Benznidazole, Posaconazole, Monotherapy and their Combination in Eliminating Parasites in Asymptomatic T. cruzi Carriers:  Study of use of Oral Posaconazole on the Treatment of asymptomatic chronic CHAGAS disease (STOP-CHAGAS)</vt:lpstr>
      <vt:lpstr>Short and Long Term Effects of Benznidazole, Posaconazole, Monotherapy and their Combination in Eliminating Parasites in Asymptomatic T. cruzi Carriers:  Study of use of Oral Posaconazole on the Treatment of asymptomatic chronic CHAGAS disease (STOP-CHAGAS) Carlos A. Morillo, Hetty Waskin, Sergio Sosa-Estani, Maria del Carmen Bangher, Carlos Cuneo, Rodolfo Milesi, Marcelo Mallagray, Werner Apt, Juan Beloscar, Joaquim Gascon, Israel Molina, Luis E. Echeverria, Hugo Colombo, Jose Antonio Perez-Molina, Fernando Wyss, Brandi Meeks, Laura Bonilla, Peggy Gao, Bo Wei, Michael McCarthy, MD, and Salim Yusuf, on behalf of the STOP-CHAGAS Investigators </vt:lpstr>
      <vt:lpstr>Disclosures</vt:lpstr>
      <vt:lpstr>Rationale</vt:lpstr>
      <vt:lpstr>Rationale</vt:lpstr>
      <vt:lpstr>Objectives</vt:lpstr>
      <vt:lpstr>Study Design</vt:lpstr>
      <vt:lpstr>Study Procedures</vt:lpstr>
      <vt:lpstr>Study Treatments</vt:lpstr>
      <vt:lpstr>Recruitment</vt:lpstr>
      <vt:lpstr>Baseline Characteristics</vt:lpstr>
      <vt:lpstr>Primary Outcome</vt:lpstr>
      <vt:lpstr>Primary Outcome</vt:lpstr>
      <vt:lpstr>RT-PCR Treatment response</vt:lpstr>
      <vt:lpstr>Safety Outcomes</vt:lpstr>
      <vt:lpstr>Conclusions</vt:lpstr>
      <vt:lpstr>Conclusions</vt:lpstr>
      <vt:lpstr>Acknowledgements</vt:lpstr>
      <vt:lpstr>STOP-CHAGAS Investigators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morillo</cp:lastModifiedBy>
  <cp:revision>99</cp:revision>
  <dcterms:created xsi:type="dcterms:W3CDTF">2010-04-12T23:12:02Z</dcterms:created>
  <dcterms:modified xsi:type="dcterms:W3CDTF">2016-03-28T13:52:41Z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