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4" r:id="rId2"/>
    <p:sldId id="263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87935-16A4-491F-A4FB-F0C95DEAE806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F0478-CF07-41AC-B3BE-C2AE660A5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23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6DC5D90-701E-43B9-8A0F-8D5D98ED1DF2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FF33A-8CE3-4746-9F3C-7633B57B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3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Although patients were eligible for randomization regardless of the initial rhythm causing their</a:t>
            </a:r>
            <a:r>
              <a:rPr lang="en-US" baseline="0" dirty="0" smtClean="0"/>
              <a:t> </a:t>
            </a:r>
            <a:r>
              <a:rPr lang="en-US" dirty="0" smtClean="0"/>
              <a:t>cardiac arrest,</a:t>
            </a:r>
            <a:r>
              <a:rPr lang="en-US" baseline="0" dirty="0" smtClean="0"/>
              <a:t> the trial’s main focus was on those whose initial cardiac rhythm was VF/VT that persisted or recurred after shock, that is was shock-refractory.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DB3E3-FEF2-A047-971E-186F3BCB5A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07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4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143000"/>
            <a:ext cx="9144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05" t="76438" r="2917" b="2333"/>
          <a:stretch/>
        </p:blipFill>
        <p:spPr bwMode="auto">
          <a:xfrm>
            <a:off x="8382000" y="6375765"/>
            <a:ext cx="762000" cy="482235"/>
          </a:xfrm>
          <a:prstGeom prst="rect">
            <a:avLst/>
          </a:prstGeom>
          <a:noFill/>
          <a:ln>
            <a:noFill/>
          </a:ln>
          <a:effectLst>
            <a:softEdge rad="762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62025" y="138072"/>
            <a:ext cx="8763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dirty="0">
                <a:solidFill>
                  <a:srgbClr val="FFFFFF"/>
                </a:solidFill>
                <a:ea typeface="ＭＳ Ｐゴシック" charset="0"/>
              </a:rPr>
              <a:t>Antiarrhythmic Drugs for Shock-Refractory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dirty="0">
                <a:solidFill>
                  <a:srgbClr val="FFFFFF"/>
                </a:solidFill>
                <a:ea typeface="ＭＳ Ｐゴシック" charset="0"/>
              </a:rPr>
              <a:t>Out-of-Hospital Cardiac Arrest: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C00000"/>
                </a:solidFill>
                <a:ea typeface="ＭＳ Ｐゴシック" charset="0"/>
              </a:rPr>
              <a:t>The Amiodarone, Lidocaine or Placebo Study (ALPS)</a:t>
            </a:r>
            <a:endParaRPr lang="en-US" sz="3200" dirty="0">
              <a:solidFill>
                <a:srgbClr val="C00000"/>
              </a:solidFill>
              <a:ea typeface="ＭＳ Ｐゴシック" charset="0"/>
            </a:endParaRP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524000" y="2733675"/>
            <a:ext cx="5334000" cy="4048125"/>
            <a:chOff x="-74" y="0"/>
            <a:chExt cx="5438" cy="4265"/>
          </a:xfrm>
        </p:grpSpPr>
        <p:sp>
          <p:nvSpPr>
            <p:cNvPr id="5" name="Text Box 15"/>
            <p:cNvSpPr txBox="1">
              <a:spLocks noChangeArrowheads="1"/>
            </p:cNvSpPr>
            <p:nvPr/>
          </p:nvSpPr>
          <p:spPr bwMode="auto">
            <a:xfrm>
              <a:off x="2241" y="3983"/>
              <a:ext cx="581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Dallas</a:t>
              </a:r>
            </a:p>
          </p:txBody>
        </p:sp>
        <p:pic>
          <p:nvPicPr>
            <p:cNvPr id="6" name="Picture 29" descr="usacanadaclea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7" y="0"/>
              <a:ext cx="4422" cy="3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828" y="2790"/>
              <a:ext cx="713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Portland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296" y="3546"/>
              <a:ext cx="1068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Alabama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-74" y="1898"/>
              <a:ext cx="158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Seattle-King Co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968" y="3606"/>
              <a:ext cx="848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San Diego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4396" y="2526"/>
              <a:ext cx="91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Toronto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485" y="2844"/>
              <a:ext cx="823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Pittsburgh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2170" y="1746"/>
              <a:ext cx="1585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Vancouver BC-Ottawa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1860" y="2382"/>
              <a:ext cx="10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Milwaukee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1284" y="2454"/>
              <a:ext cx="462" cy="348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1320" y="2118"/>
              <a:ext cx="504" cy="174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H="1">
              <a:off x="1980" y="2040"/>
              <a:ext cx="1188" cy="78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 flipV="1">
              <a:off x="1542" y="3288"/>
              <a:ext cx="318" cy="300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V="1">
              <a:off x="2604" y="3432"/>
              <a:ext cx="414" cy="612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 flipV="1">
              <a:off x="3618" y="3396"/>
              <a:ext cx="762" cy="228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 flipH="1" flipV="1">
              <a:off x="3906" y="2754"/>
              <a:ext cx="594" cy="150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H="1" flipV="1">
              <a:off x="3864" y="2574"/>
              <a:ext cx="666" cy="90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3168" y="2040"/>
              <a:ext cx="846" cy="342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>
              <a:off x="2922" y="2526"/>
              <a:ext cx="492" cy="138"/>
            </a:xfrm>
            <a:prstGeom prst="line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 type="oval" w="lg" len="lg"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5" name="Line 30"/>
            <p:cNvSpPr>
              <a:spLocks noChangeShapeType="1"/>
            </p:cNvSpPr>
            <p:nvPr/>
          </p:nvSpPr>
          <p:spPr bwMode="auto">
            <a:xfrm flipH="1">
              <a:off x="1320" y="2310"/>
              <a:ext cx="468" cy="150"/>
            </a:xfrm>
            <a:prstGeom prst="line">
              <a:avLst/>
            </a:prstGeom>
            <a:noFill/>
            <a:ln w="28575">
              <a:solidFill>
                <a:schemeClr val="accent6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CC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103" y="2327"/>
              <a:ext cx="1272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rgbClr val="002060"/>
                  </a:solidFill>
                  <a:ea typeface="ＭＳ Ｐゴシック" charset="0"/>
                  <a:cs typeface="Arial" charset="0"/>
                </a:rPr>
                <a:t>UW CTC, Seattle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28600" y="2209800"/>
            <a:ext cx="8534400" cy="5238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defTabSz="457200">
              <a:spcBef>
                <a:spcPct val="20000"/>
              </a:spcBef>
              <a:defRPr/>
            </a:pPr>
            <a:r>
              <a:rPr lang="en-US" sz="2800" dirty="0">
                <a:solidFill>
                  <a:prstClr val="black"/>
                </a:solidFill>
                <a:ea typeface="ＭＳ Ｐゴシック" charset="0"/>
              </a:rPr>
              <a:t>Resuscitation Outcomes Consortium Investigators</a:t>
            </a:r>
          </a:p>
        </p:txBody>
      </p:sp>
    </p:spTree>
    <p:extLst>
      <p:ext uri="{BB962C8B-B14F-4D97-AF65-F5344CB8AC3E}">
        <p14:creationId xmlns:p14="http://schemas.microsoft.com/office/powerpoint/2010/main" val="38123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5" name="AutoShape 2"/>
          <p:cNvSpPr>
            <a:spLocks noChangeAspect="1" noChangeArrowheads="1"/>
          </p:cNvSpPr>
          <p:nvPr/>
        </p:nvSpPr>
        <p:spPr bwMode="auto">
          <a:xfrm>
            <a:off x="-2133600" y="1293124"/>
            <a:ext cx="7620000" cy="527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0" name="AutoShape 3"/>
          <p:cNvSpPr>
            <a:spLocks noChangeAspect="1" noChangeArrowheads="1" noTextEdit="1"/>
          </p:cNvSpPr>
          <p:nvPr/>
        </p:nvSpPr>
        <p:spPr bwMode="auto">
          <a:xfrm>
            <a:off x="-1981200" y="1066800"/>
            <a:ext cx="7315200" cy="550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429207" y="6239069"/>
            <a:ext cx="4953000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 dirty="0" smtClean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SURVIVAL TO HOSPITAL DISCHARGE </a:t>
            </a:r>
            <a:endParaRPr lang="en-US" altLang="en-US" sz="2600" dirty="0" smtClean="0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269758" y="3070227"/>
            <a:ext cx="2093913" cy="666189"/>
            <a:chOff x="1132106" y="3083322"/>
            <a:chExt cx="2093913" cy="666189"/>
          </a:xfrm>
        </p:grpSpPr>
        <p:sp>
          <p:nvSpPr>
            <p:cNvPr id="8200" name="Freeform 32"/>
            <p:cNvSpPr>
              <a:spLocks/>
            </p:cNvSpPr>
            <p:nvPr/>
          </p:nvSpPr>
          <p:spPr bwMode="auto">
            <a:xfrm>
              <a:off x="1133694" y="3083322"/>
              <a:ext cx="2092325" cy="650478"/>
            </a:xfrm>
            <a:custGeom>
              <a:avLst/>
              <a:gdLst>
                <a:gd name="T0" fmla="*/ 288 w 2640"/>
                <a:gd name="T1" fmla="*/ 576 h 576"/>
                <a:gd name="T2" fmla="*/ 2352 w 2640"/>
                <a:gd name="T3" fmla="*/ 576 h 576"/>
                <a:gd name="T4" fmla="*/ 2640 w 2640"/>
                <a:gd name="T5" fmla="*/ 288 h 576"/>
                <a:gd name="T6" fmla="*/ 2352 w 2640"/>
                <a:gd name="T7" fmla="*/ 0 h 576"/>
                <a:gd name="T8" fmla="*/ 2352 w 2640"/>
                <a:gd name="T9" fmla="*/ 0 h 576"/>
                <a:gd name="T10" fmla="*/ 2352 w 2640"/>
                <a:gd name="T11" fmla="*/ 0 h 576"/>
                <a:gd name="T12" fmla="*/ 288 w 2640"/>
                <a:gd name="T13" fmla="*/ 0 h 576"/>
                <a:gd name="T14" fmla="*/ 0 w 2640"/>
                <a:gd name="T15" fmla="*/ 288 h 576"/>
                <a:gd name="T16" fmla="*/ 288 w 2640"/>
                <a:gd name="T17" fmla="*/ 576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40" h="576">
                  <a:moveTo>
                    <a:pt x="288" y="576"/>
                  </a:moveTo>
                  <a:lnTo>
                    <a:pt x="2352" y="576"/>
                  </a:lnTo>
                  <a:cubicBezTo>
                    <a:pt x="2511" y="576"/>
                    <a:pt x="2640" y="447"/>
                    <a:pt x="2640" y="288"/>
                  </a:cubicBezTo>
                  <a:cubicBezTo>
                    <a:pt x="2640" y="129"/>
                    <a:pt x="2511" y="0"/>
                    <a:pt x="2352" y="0"/>
                  </a:cubicBezTo>
                  <a:cubicBezTo>
                    <a:pt x="2352" y="0"/>
                    <a:pt x="2352" y="0"/>
                    <a:pt x="2352" y="0"/>
                  </a:cubicBezTo>
                  <a:lnTo>
                    <a:pt x="2352" y="0"/>
                  </a:lnTo>
                  <a:lnTo>
                    <a:pt x="288" y="0"/>
                  </a:lnTo>
                  <a:cubicBezTo>
                    <a:pt x="129" y="0"/>
                    <a:pt x="0" y="129"/>
                    <a:pt x="0" y="288"/>
                  </a:cubicBezTo>
                  <a:cubicBezTo>
                    <a:pt x="0" y="447"/>
                    <a:pt x="129" y="576"/>
                    <a:pt x="288" y="576"/>
                  </a:cubicBezTo>
                  <a:close/>
                </a:path>
              </a:pathLst>
            </a:custGeom>
            <a:solidFill>
              <a:srgbClr val="FF0000">
                <a:alpha val="71000"/>
              </a:srgb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ea typeface="ＭＳ Ｐゴシック" charset="0"/>
              </a:endParaRPr>
            </a:p>
          </p:txBody>
        </p:sp>
        <p:sp>
          <p:nvSpPr>
            <p:cNvPr id="8201" name="Freeform 33"/>
            <p:cNvSpPr>
              <a:spLocks/>
            </p:cNvSpPr>
            <p:nvPr/>
          </p:nvSpPr>
          <p:spPr bwMode="auto">
            <a:xfrm>
              <a:off x="1132106" y="3099033"/>
              <a:ext cx="2093913" cy="650478"/>
            </a:xfrm>
            <a:custGeom>
              <a:avLst/>
              <a:gdLst>
                <a:gd name="T0" fmla="*/ 288 w 2640"/>
                <a:gd name="T1" fmla="*/ 576 h 576"/>
                <a:gd name="T2" fmla="*/ 2352 w 2640"/>
                <a:gd name="T3" fmla="*/ 576 h 576"/>
                <a:gd name="T4" fmla="*/ 2640 w 2640"/>
                <a:gd name="T5" fmla="*/ 288 h 576"/>
                <a:gd name="T6" fmla="*/ 2352 w 2640"/>
                <a:gd name="T7" fmla="*/ 0 h 576"/>
                <a:gd name="T8" fmla="*/ 2352 w 2640"/>
                <a:gd name="T9" fmla="*/ 0 h 576"/>
                <a:gd name="T10" fmla="*/ 2352 w 2640"/>
                <a:gd name="T11" fmla="*/ 0 h 576"/>
                <a:gd name="T12" fmla="*/ 288 w 2640"/>
                <a:gd name="T13" fmla="*/ 0 h 576"/>
                <a:gd name="T14" fmla="*/ 0 w 2640"/>
                <a:gd name="T15" fmla="*/ 288 h 576"/>
                <a:gd name="T16" fmla="*/ 288 w 2640"/>
                <a:gd name="T17" fmla="*/ 576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40" h="576">
                  <a:moveTo>
                    <a:pt x="288" y="576"/>
                  </a:moveTo>
                  <a:lnTo>
                    <a:pt x="2352" y="576"/>
                  </a:lnTo>
                  <a:cubicBezTo>
                    <a:pt x="2511" y="576"/>
                    <a:pt x="2640" y="447"/>
                    <a:pt x="2640" y="288"/>
                  </a:cubicBezTo>
                  <a:cubicBezTo>
                    <a:pt x="2640" y="129"/>
                    <a:pt x="2511" y="0"/>
                    <a:pt x="2352" y="0"/>
                  </a:cubicBezTo>
                  <a:cubicBezTo>
                    <a:pt x="2352" y="0"/>
                    <a:pt x="2352" y="0"/>
                    <a:pt x="2352" y="0"/>
                  </a:cubicBezTo>
                  <a:lnTo>
                    <a:pt x="2352" y="0"/>
                  </a:lnTo>
                  <a:lnTo>
                    <a:pt x="288" y="0"/>
                  </a:lnTo>
                  <a:cubicBezTo>
                    <a:pt x="129" y="0"/>
                    <a:pt x="0" y="129"/>
                    <a:pt x="0" y="288"/>
                  </a:cubicBezTo>
                  <a:cubicBezTo>
                    <a:pt x="0" y="447"/>
                    <a:pt x="129" y="576"/>
                    <a:pt x="288" y="576"/>
                  </a:cubicBezTo>
                  <a:close/>
                </a:path>
              </a:pathLst>
            </a:custGeom>
            <a:noFill/>
            <a:ln w="20638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ea typeface="ＭＳ Ｐゴシック" charset="0"/>
              </a:endParaRPr>
            </a:p>
          </p:txBody>
        </p:sp>
        <p:sp>
          <p:nvSpPr>
            <p:cNvPr id="8202" name="Rectangle 34"/>
            <p:cNvSpPr>
              <a:spLocks noChangeArrowheads="1"/>
            </p:cNvSpPr>
            <p:nvPr/>
          </p:nvSpPr>
          <p:spPr bwMode="auto">
            <a:xfrm>
              <a:off x="1359179" y="3098583"/>
              <a:ext cx="1612621" cy="615553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 dirty="0" smtClean="0">
                  <a:solidFill>
                    <a:srgbClr val="FFFFFF"/>
                  </a:solidFill>
                  <a:latin typeface="Calibri" pitchFamily="34" charset="0"/>
                  <a:ea typeface="ＭＳ Ｐゴシック" charset="0"/>
                </a:rPr>
                <a:t>RANDOMIZE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 dirty="0" smtClean="0">
                  <a:solidFill>
                    <a:srgbClr val="FFFFFF"/>
                  </a:solidFill>
                  <a:latin typeface="Calibri" pitchFamily="34" charset="0"/>
                  <a:ea typeface="ＭＳ Ｐゴシック" charset="0"/>
                </a:rPr>
                <a:t>(open study kit)</a:t>
              </a:r>
              <a:endParaRPr lang="en-US" altLang="en-US" sz="1600" b="1" dirty="0" smtClean="0">
                <a:solidFill>
                  <a:srgbClr val="FFFFFF"/>
                </a:solidFill>
                <a:ea typeface="ＭＳ Ｐゴシック" charset="0"/>
              </a:endParaRPr>
            </a:p>
          </p:txBody>
        </p:sp>
      </p:grpSp>
      <p:sp>
        <p:nvSpPr>
          <p:cNvPr id="8203" name="Rectangle 35"/>
          <p:cNvSpPr>
            <a:spLocks noChangeArrowheads="1"/>
          </p:cNvSpPr>
          <p:nvPr/>
        </p:nvSpPr>
        <p:spPr bwMode="auto">
          <a:xfrm>
            <a:off x="4330239" y="4114185"/>
            <a:ext cx="1903413" cy="646113"/>
          </a:xfrm>
          <a:prstGeom prst="rect">
            <a:avLst/>
          </a:prstGeom>
          <a:solidFill>
            <a:srgbClr val="FFCC00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04" name="Rectangle 36"/>
          <p:cNvSpPr>
            <a:spLocks noChangeArrowheads="1"/>
          </p:cNvSpPr>
          <p:nvPr/>
        </p:nvSpPr>
        <p:spPr bwMode="auto">
          <a:xfrm>
            <a:off x="3539665" y="4096723"/>
            <a:ext cx="1903413" cy="646113"/>
          </a:xfrm>
          <a:prstGeom prst="rect">
            <a:avLst/>
          </a:prstGeom>
          <a:noFill/>
          <a:ln w="20638" cap="rnd">
            <a:noFill/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05" name="Rectangle 37"/>
          <p:cNvSpPr>
            <a:spLocks noChangeArrowheads="1"/>
          </p:cNvSpPr>
          <p:nvPr/>
        </p:nvSpPr>
        <p:spPr bwMode="auto">
          <a:xfrm>
            <a:off x="4808076" y="4122122"/>
            <a:ext cx="112871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Neither</a:t>
            </a:r>
            <a:endParaRPr lang="en-US" altLang="en-US" dirty="0" smtClean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07" name="Rectangle 39"/>
          <p:cNvSpPr>
            <a:spLocks noChangeArrowheads="1"/>
          </p:cNvSpPr>
          <p:nvPr/>
        </p:nvSpPr>
        <p:spPr bwMode="auto">
          <a:xfrm>
            <a:off x="4685839" y="4434860"/>
            <a:ext cx="12279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S</a:t>
            </a:r>
            <a:r>
              <a:rPr lang="en-US" altLang="en-US" sz="1600" b="1" dirty="0" smtClean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aline </a:t>
            </a:r>
            <a:r>
              <a:rPr lang="en-US" altLang="en-US" sz="1600" b="1" dirty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P</a:t>
            </a:r>
            <a:r>
              <a:rPr lang="en-US" altLang="en-US" sz="1600" b="1" dirty="0" smtClean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lacebo</a:t>
            </a:r>
            <a:endParaRPr lang="en-US" altLang="en-US" dirty="0" smtClean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09" name="Rectangle 41"/>
          <p:cNvSpPr>
            <a:spLocks noChangeArrowheads="1"/>
          </p:cNvSpPr>
          <p:nvPr/>
        </p:nvSpPr>
        <p:spPr bwMode="auto">
          <a:xfrm>
            <a:off x="215439" y="4096723"/>
            <a:ext cx="1903413" cy="646113"/>
          </a:xfrm>
          <a:prstGeom prst="rect">
            <a:avLst/>
          </a:prstGeom>
          <a:solidFill>
            <a:srgbClr val="FFCC00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11" name="Rectangle 43"/>
          <p:cNvSpPr>
            <a:spLocks noChangeArrowheads="1"/>
          </p:cNvSpPr>
          <p:nvPr/>
        </p:nvSpPr>
        <p:spPr bwMode="auto">
          <a:xfrm>
            <a:off x="375777" y="4223722"/>
            <a:ext cx="173831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Amiodarone</a:t>
            </a:r>
            <a:endParaRPr lang="en-US" altLang="en-US" dirty="0" smtClean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12" name="Rectangle 44"/>
          <p:cNvSpPr>
            <a:spLocks noChangeArrowheads="1"/>
          </p:cNvSpPr>
          <p:nvPr/>
        </p:nvSpPr>
        <p:spPr bwMode="auto">
          <a:xfrm>
            <a:off x="2272839" y="4122124"/>
            <a:ext cx="1903413" cy="646113"/>
          </a:xfrm>
          <a:prstGeom prst="rect">
            <a:avLst/>
          </a:prstGeom>
          <a:solidFill>
            <a:srgbClr val="FFCC00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214" name="Rectangle 46"/>
          <p:cNvSpPr>
            <a:spLocks noChangeArrowheads="1"/>
          </p:cNvSpPr>
          <p:nvPr/>
        </p:nvSpPr>
        <p:spPr bwMode="auto">
          <a:xfrm>
            <a:off x="2579226" y="4230073"/>
            <a:ext cx="137001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000000"/>
                </a:solidFill>
                <a:latin typeface="Calibri" pitchFamily="34" charset="0"/>
                <a:ea typeface="ＭＳ Ｐゴシック" charset="0"/>
              </a:rPr>
              <a:t>Lidocaine</a:t>
            </a:r>
            <a:endParaRPr lang="en-US" altLang="en-US" dirty="0" smtClean="0">
              <a:solidFill>
                <a:srgbClr val="000000"/>
              </a:solidFill>
              <a:ea typeface="ＭＳ Ｐゴシック" charset="0"/>
            </a:endParaRPr>
          </a:p>
        </p:txBody>
      </p:sp>
      <p:cxnSp>
        <p:nvCxnSpPr>
          <p:cNvPr id="8229" name="Straight Arrow Connector 8228"/>
          <p:cNvCxnSpPr>
            <a:stCxn id="8202" idx="2"/>
            <a:endCxn id="8209" idx="0"/>
          </p:cNvCxnSpPr>
          <p:nvPr/>
        </p:nvCxnSpPr>
        <p:spPr>
          <a:xfrm flipH="1">
            <a:off x="1167146" y="3701041"/>
            <a:ext cx="1135996" cy="395682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31" name="Straight Arrow Connector 8230"/>
          <p:cNvCxnSpPr>
            <a:stCxn id="8202" idx="2"/>
            <a:endCxn id="8212" idx="0"/>
          </p:cNvCxnSpPr>
          <p:nvPr/>
        </p:nvCxnSpPr>
        <p:spPr>
          <a:xfrm>
            <a:off x="2303142" y="3701041"/>
            <a:ext cx="921404" cy="421083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33" name="Straight Arrow Connector 8232"/>
          <p:cNvCxnSpPr>
            <a:stCxn id="8202" idx="2"/>
            <a:endCxn id="8205" idx="0"/>
          </p:cNvCxnSpPr>
          <p:nvPr/>
        </p:nvCxnSpPr>
        <p:spPr>
          <a:xfrm>
            <a:off x="2303142" y="3701041"/>
            <a:ext cx="3069291" cy="421081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35" name="Straight Arrow Connector 8234"/>
          <p:cNvCxnSpPr/>
          <p:nvPr/>
        </p:nvCxnSpPr>
        <p:spPr>
          <a:xfrm>
            <a:off x="2887996" y="4771964"/>
            <a:ext cx="14287" cy="1467105"/>
          </a:xfrm>
          <a:prstGeom prst="straightConnector1">
            <a:avLst/>
          </a:prstGeom>
          <a:ln w="158750">
            <a:solidFill>
              <a:schemeClr val="bg1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41"/>
          <p:cNvSpPr>
            <a:spLocks noChangeArrowheads="1"/>
          </p:cNvSpPr>
          <p:nvPr/>
        </p:nvSpPr>
        <p:spPr bwMode="auto">
          <a:xfrm>
            <a:off x="2161714" y="4887524"/>
            <a:ext cx="1481138" cy="617538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ea typeface="ＭＳ Ｐゴシック" charset="0"/>
              </a:rPr>
              <a:t>Standard ALS care</a:t>
            </a:r>
          </a:p>
        </p:txBody>
      </p:sp>
      <p:sp>
        <p:nvSpPr>
          <p:cNvPr id="61" name="Title 1"/>
          <p:cNvSpPr>
            <a:spLocks noGrp="1"/>
          </p:cNvSpPr>
          <p:nvPr>
            <p:ph type="title"/>
          </p:nvPr>
        </p:nvSpPr>
        <p:spPr bwMode="auto">
          <a:xfrm>
            <a:off x="3990187" y="1295400"/>
            <a:ext cx="5306213" cy="685800"/>
          </a:xfrm>
          <a:noFill/>
          <a:effectLst>
            <a:outerShdw blurRad="50800" dist="38100" dir="2700000" algn="tl" rotWithShape="0">
              <a:prstClr val="blac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5600" b="1" dirty="0" smtClean="0">
                <a:solidFill>
                  <a:schemeClr val="bg1"/>
                </a:solidFill>
                <a:latin typeface="Arial" charset="0"/>
              </a:rPr>
              <a:t>Trial Protocol</a:t>
            </a:r>
            <a:endParaRPr lang="en-US" sz="5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2303140" y="2219664"/>
            <a:ext cx="2" cy="860663"/>
          </a:xfrm>
          <a:prstGeom prst="line">
            <a:avLst/>
          </a:prstGeom>
          <a:noFill/>
          <a:ln w="47625" cap="rnd">
            <a:solidFill>
              <a:srgbClr val="FFFFFF"/>
            </a:solidFill>
            <a:prstDash val="solid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458219" y="2476131"/>
            <a:ext cx="1701801" cy="2841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1276693" y="2406978"/>
            <a:ext cx="19851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</a:rPr>
              <a:t>Vascular Access</a:t>
            </a:r>
            <a:endParaRPr lang="en-US" altLang="en-US" sz="2400" dirty="0" smtClean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46" name="Line 5"/>
          <p:cNvSpPr>
            <a:spLocks noChangeShapeType="1"/>
          </p:cNvSpPr>
          <p:nvPr/>
        </p:nvSpPr>
        <p:spPr bwMode="auto">
          <a:xfrm>
            <a:off x="2303140" y="871143"/>
            <a:ext cx="79" cy="421981"/>
          </a:xfrm>
          <a:prstGeom prst="line">
            <a:avLst/>
          </a:prstGeom>
          <a:noFill/>
          <a:ln w="47625" cap="rnd">
            <a:solidFill>
              <a:srgbClr val="FFFFFF"/>
            </a:solidFill>
            <a:prstDash val="solid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53" name="Rectangle 21"/>
          <p:cNvSpPr>
            <a:spLocks noChangeArrowheads="1"/>
          </p:cNvSpPr>
          <p:nvPr/>
        </p:nvSpPr>
        <p:spPr bwMode="auto">
          <a:xfrm>
            <a:off x="527983" y="231163"/>
            <a:ext cx="3564132" cy="629264"/>
          </a:xfrm>
          <a:prstGeom prst="rect">
            <a:avLst/>
          </a:prstGeom>
          <a:solidFill>
            <a:schemeClr val="bg1">
              <a:lumMod val="75000"/>
              <a:alpha val="56000"/>
            </a:schemeClr>
          </a:solidFill>
          <a:ln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ea typeface="ＭＳ Ｐゴシック" charset="0"/>
              </a:rPr>
              <a:t>Adult </a:t>
            </a:r>
            <a:r>
              <a:rPr lang="en-US" b="1" dirty="0" err="1">
                <a:solidFill>
                  <a:srgbClr val="FFFFFF"/>
                </a:solidFill>
                <a:ea typeface="ＭＳ Ｐゴシック" charset="0"/>
              </a:rPr>
              <a:t>nontraumatic</a:t>
            </a:r>
            <a:r>
              <a:rPr lang="en-US" b="1" dirty="0">
                <a:solidFill>
                  <a:srgbClr val="FFFFFF"/>
                </a:solidFill>
                <a:ea typeface="ＭＳ Ｐゴシック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ea typeface="ＭＳ Ｐゴシック" charset="0"/>
              </a:rPr>
              <a:t>out-of-hospital cardiac arrest </a:t>
            </a: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1161808" y="1325180"/>
            <a:ext cx="2282825" cy="866491"/>
          </a:xfrm>
          <a:prstGeom prst="rect">
            <a:avLst/>
          </a:prstGeom>
          <a:solidFill>
            <a:schemeClr val="bg1">
              <a:lumMod val="65000"/>
              <a:alpha val="56000"/>
            </a:schemeClr>
          </a:solidFill>
          <a:ln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ea typeface="ＭＳ Ｐゴシック" charset="0"/>
              </a:rPr>
              <a:t>Persistent or recurrent VF/VT after ≥ 1 shock(s)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852" y="174627"/>
            <a:ext cx="9188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4400" b="1" dirty="0">
                <a:solidFill>
                  <a:srgbClr val="FFFFFF"/>
                </a:solidFill>
                <a:ea typeface="ＭＳ Ｐゴシック" charset="0"/>
              </a:rPr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19011" y="1385588"/>
            <a:ext cx="918841" cy="699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4400" b="1" dirty="0">
                <a:solidFill>
                  <a:srgbClr val="FFFFFF"/>
                </a:solidFill>
                <a:ea typeface="ＭＳ Ｐゴシック" charset="0"/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452" y="2155827"/>
            <a:ext cx="9188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4400" b="1" dirty="0">
                <a:solidFill>
                  <a:srgbClr val="FFFFFF"/>
                </a:solidFill>
                <a:ea typeface="ＭＳ Ｐゴシック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25150" y="2718963"/>
            <a:ext cx="1414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ea typeface="ＭＳ Ｐゴシック" charset="0"/>
              </a:rPr>
              <a:t>Vasopressor</a:t>
            </a:r>
          </a:p>
        </p:txBody>
      </p:sp>
      <p:sp>
        <p:nvSpPr>
          <p:cNvPr id="45" name="Rectangle 41"/>
          <p:cNvSpPr>
            <a:spLocks noChangeArrowheads="1"/>
          </p:cNvSpPr>
          <p:nvPr/>
        </p:nvSpPr>
        <p:spPr bwMode="auto">
          <a:xfrm>
            <a:off x="1164766" y="5724331"/>
            <a:ext cx="3502411" cy="308769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ea typeface="ＭＳ Ｐゴシック" charset="0"/>
              </a:rPr>
              <a:t>Hospital Admission - Monitored Care </a:t>
            </a:r>
          </a:p>
        </p:txBody>
      </p:sp>
    </p:spTree>
    <p:extLst>
      <p:ext uri="{BB962C8B-B14F-4D97-AF65-F5344CB8AC3E}">
        <p14:creationId xmlns:p14="http://schemas.microsoft.com/office/powerpoint/2010/main" val="5302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125</Words>
  <Application>Microsoft Office PowerPoint</Application>
  <PresentationFormat>On-screen Show (4:3)</PresentationFormat>
  <Paragraphs>34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Trial Protocol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J. Kudenchuk</dc:creator>
  <cp:lastModifiedBy>Kristen Green</cp:lastModifiedBy>
  <cp:revision>8</cp:revision>
  <cp:lastPrinted>2016-03-30T02:48:26Z</cp:lastPrinted>
  <dcterms:created xsi:type="dcterms:W3CDTF">2016-03-28T00:23:44Z</dcterms:created>
  <dcterms:modified xsi:type="dcterms:W3CDTF">2016-04-01T13:03:30Z</dcterms:modified>
</cp:coreProperties>
</file>