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25"/>
  </p:notesMasterIdLst>
  <p:handoutMasterIdLst>
    <p:handoutMasterId r:id="rId26"/>
  </p:handoutMasterIdLst>
  <p:sldIdLst>
    <p:sldId id="503" r:id="rId2"/>
    <p:sldId id="424" r:id="rId3"/>
    <p:sldId id="430" r:id="rId4"/>
    <p:sldId id="511" r:id="rId5"/>
    <p:sldId id="512" r:id="rId6"/>
    <p:sldId id="465" r:id="rId7"/>
    <p:sldId id="454" r:id="rId8"/>
    <p:sldId id="554" r:id="rId9"/>
    <p:sldId id="486" r:id="rId10"/>
    <p:sldId id="515" r:id="rId11"/>
    <p:sldId id="526" r:id="rId12"/>
    <p:sldId id="450" r:id="rId13"/>
    <p:sldId id="529" r:id="rId14"/>
    <p:sldId id="444" r:id="rId15"/>
    <p:sldId id="445" r:id="rId16"/>
    <p:sldId id="533" r:id="rId17"/>
    <p:sldId id="541" r:id="rId18"/>
    <p:sldId id="547" r:id="rId19"/>
    <p:sldId id="416" r:id="rId20"/>
    <p:sldId id="552" r:id="rId21"/>
    <p:sldId id="451" r:id="rId22"/>
    <p:sldId id="452" r:id="rId23"/>
    <p:sldId id="551" r:id="rId24"/>
  </p:sldIdLst>
  <p:sldSz cx="9144000" cy="6858000" type="screen4x3"/>
  <p:notesSz cx="7086600" cy="9372600"/>
  <p:custDataLst>
    <p:tags r:id="rId28"/>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 xmlns:p15="http://schemas.microsoft.com/office/powerpoint/2012/main">
        <p15:guide id="1" orient="horz" pos="2160" userDrawn="1">
          <p15:clr>
            <a:srgbClr val="A4A3A4"/>
          </p15:clr>
        </p15:guide>
        <p15:guide id="2" orient="horz" pos="3947" userDrawn="1">
          <p15:clr>
            <a:srgbClr val="A4A3A4"/>
          </p15:clr>
        </p15:guide>
        <p15:guide id="3" pos="1179" userDrawn="1">
          <p15:clr>
            <a:srgbClr val="A4A3A4"/>
          </p15:clr>
        </p15:guide>
        <p15:guide id="4" pos="5617"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rd Chevalier" initials="B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00FFFF"/>
    <a:srgbClr val="FFFFFF"/>
    <a:srgbClr val="009999"/>
    <a:srgbClr val="315575"/>
    <a:srgbClr val="0A2D74"/>
    <a:srgbClr val="1C1C1C"/>
    <a:srgbClr val="17366C"/>
    <a:srgbClr val="39536E"/>
    <a:srgbClr val="142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851" autoAdjust="0"/>
    <p:restoredTop sz="94433" autoAdjust="0"/>
  </p:normalViewPr>
  <p:slideViewPr>
    <p:cSldViewPr snapToGrid="0">
      <p:cViewPr varScale="1">
        <p:scale>
          <a:sx n="157" d="100"/>
          <a:sy n="157" d="100"/>
        </p:scale>
        <p:origin x="-432" y="-96"/>
      </p:cViewPr>
      <p:guideLst>
        <p:guide orient="horz" pos="2160"/>
        <p:guide orient="horz" pos="3947"/>
        <p:guide pos="1179"/>
        <p:guide pos="5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tags" Target="tags/tag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yohei:Desktop:Vasomo_ABI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ohei:Desktop:Vasomotion.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yohei:Desktop:LLoss_ABII%20for%20Cumulative%20curve.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yohei:Desktop:3%20Year%20Update%20for%20SEATTLE%20QOL%20QUESTION_19July2016%20modify.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2"/>
          <c:order val="0"/>
          <c:tx>
            <c:v>XIENCE (stent)</c:v>
          </c:tx>
          <c:spPr>
            <a:ln w="47625">
              <a:noFill/>
            </a:ln>
          </c:spPr>
          <c:marker>
            <c:symbol val="circle"/>
            <c:size val="4"/>
            <c:spPr>
              <a:solidFill>
                <a:srgbClr val="FFADAA">
                  <a:lumMod val="75000"/>
                </a:srgbClr>
              </a:solidFill>
              <a:ln>
                <a:solidFill>
                  <a:srgbClr val="FF0000"/>
                </a:solidFill>
              </a:ln>
            </c:spPr>
          </c:marker>
          <c:xVal>
            <c:numRef>
              <c:f>Sheet3!$K$2:$K$131</c:f>
              <c:numCache>
                <c:formatCode>General</c:formatCode>
                <c:ptCount val="130"/>
                <c:pt idx="0">
                  <c:v>-0.44235</c:v>
                </c:pt>
                <c:pt idx="1">
                  <c:v>-0.1982</c:v>
                </c:pt>
                <c:pt idx="2">
                  <c:v>-0.1891</c:v>
                </c:pt>
                <c:pt idx="3">
                  <c:v>-0.14045</c:v>
                </c:pt>
                <c:pt idx="4">
                  <c:v>-0.13945</c:v>
                </c:pt>
                <c:pt idx="5">
                  <c:v>-0.13035</c:v>
                </c:pt>
                <c:pt idx="6">
                  <c:v>-0.1164</c:v>
                </c:pt>
                <c:pt idx="7">
                  <c:v>-0.11125</c:v>
                </c:pt>
                <c:pt idx="8">
                  <c:v>-0.11085</c:v>
                </c:pt>
                <c:pt idx="9">
                  <c:v>-0.10815</c:v>
                </c:pt>
                <c:pt idx="10">
                  <c:v>-0.1021</c:v>
                </c:pt>
                <c:pt idx="11">
                  <c:v>-0.0998000000000001</c:v>
                </c:pt>
                <c:pt idx="12">
                  <c:v>-0.0925000000000002</c:v>
                </c:pt>
                <c:pt idx="13">
                  <c:v>-0.0843500000000001</c:v>
                </c:pt>
                <c:pt idx="14">
                  <c:v>-0.0830999999999999</c:v>
                </c:pt>
                <c:pt idx="15">
                  <c:v>-0.0828500000000001</c:v>
                </c:pt>
                <c:pt idx="16">
                  <c:v>-0.0751499999999998</c:v>
                </c:pt>
                <c:pt idx="17">
                  <c:v>-0.0582000000000002</c:v>
                </c:pt>
                <c:pt idx="18">
                  <c:v>-0.0543500000000003</c:v>
                </c:pt>
                <c:pt idx="19">
                  <c:v>-0.0515500000000002</c:v>
                </c:pt>
                <c:pt idx="20">
                  <c:v>-0.0410499999999998</c:v>
                </c:pt>
                <c:pt idx="21">
                  <c:v>-0.0392999999999999</c:v>
                </c:pt>
                <c:pt idx="22">
                  <c:v>-0.0356667000000002</c:v>
                </c:pt>
                <c:pt idx="23">
                  <c:v>-0.0336000000000003</c:v>
                </c:pt>
                <c:pt idx="24">
                  <c:v>-0.0210499999999998</c:v>
                </c:pt>
                <c:pt idx="25">
                  <c:v>-0.0180500000000001</c:v>
                </c:pt>
                <c:pt idx="26">
                  <c:v>-0.0164</c:v>
                </c:pt>
                <c:pt idx="27">
                  <c:v>-0.0141499999999999</c:v>
                </c:pt>
                <c:pt idx="28">
                  <c:v>-0.0116999999999998</c:v>
                </c:pt>
                <c:pt idx="29">
                  <c:v>-0.0113500000000002</c:v>
                </c:pt>
                <c:pt idx="30">
                  <c:v>-0.0106999999999999</c:v>
                </c:pt>
                <c:pt idx="31">
                  <c:v>-0.0100499999999997</c:v>
                </c:pt>
                <c:pt idx="32">
                  <c:v>-0.00865000000000027</c:v>
                </c:pt>
                <c:pt idx="33">
                  <c:v>-0.00500000000000034</c:v>
                </c:pt>
                <c:pt idx="34">
                  <c:v>-0.00410000000000021</c:v>
                </c:pt>
                <c:pt idx="35">
                  <c:v>-0.00300000000000011</c:v>
                </c:pt>
                <c:pt idx="36">
                  <c:v>-0.00234999999999985</c:v>
                </c:pt>
                <c:pt idx="37">
                  <c:v>-0.00199999999999978</c:v>
                </c:pt>
                <c:pt idx="38">
                  <c:v>0.00205000000000011</c:v>
                </c:pt>
                <c:pt idx="39">
                  <c:v>0.00763340000000001</c:v>
                </c:pt>
                <c:pt idx="40">
                  <c:v>0.00996669999999966</c:v>
                </c:pt>
                <c:pt idx="41">
                  <c:v>0.0113666000000001</c:v>
                </c:pt>
                <c:pt idx="42">
                  <c:v>0.012</c:v>
                </c:pt>
                <c:pt idx="43">
                  <c:v>0.0148000000000001</c:v>
                </c:pt>
                <c:pt idx="44">
                  <c:v>0.0152999999999999</c:v>
                </c:pt>
                <c:pt idx="45">
                  <c:v>0.0179</c:v>
                </c:pt>
                <c:pt idx="46">
                  <c:v>0.0203666999999998</c:v>
                </c:pt>
                <c:pt idx="47">
                  <c:v>0.0214000000000003</c:v>
                </c:pt>
                <c:pt idx="48">
                  <c:v>0.0236667000000001</c:v>
                </c:pt>
                <c:pt idx="49">
                  <c:v>0.02535</c:v>
                </c:pt>
                <c:pt idx="50">
                  <c:v>0.0266999999999999</c:v>
                </c:pt>
                <c:pt idx="51">
                  <c:v>0.0306999999999999</c:v>
                </c:pt>
                <c:pt idx="52">
                  <c:v>0.0310999999999999</c:v>
                </c:pt>
                <c:pt idx="53">
                  <c:v>0.0344500000000001</c:v>
                </c:pt>
                <c:pt idx="54">
                  <c:v>0.0350333999999997</c:v>
                </c:pt>
                <c:pt idx="55">
                  <c:v>0.0362</c:v>
                </c:pt>
                <c:pt idx="56">
                  <c:v>0.0385333999999999</c:v>
                </c:pt>
                <c:pt idx="57">
                  <c:v>0.0441000000000002</c:v>
                </c:pt>
                <c:pt idx="58">
                  <c:v>0.04705</c:v>
                </c:pt>
                <c:pt idx="59">
                  <c:v>0.0545</c:v>
                </c:pt>
                <c:pt idx="60">
                  <c:v>0.0566999999999997</c:v>
                </c:pt>
                <c:pt idx="61">
                  <c:v>0.0570999999999997</c:v>
                </c:pt>
                <c:pt idx="62">
                  <c:v>0.0570999999999997</c:v>
                </c:pt>
                <c:pt idx="63">
                  <c:v>0.05755</c:v>
                </c:pt>
                <c:pt idx="64">
                  <c:v>0.0584500000000001</c:v>
                </c:pt>
                <c:pt idx="65">
                  <c:v>0.0589000000000004</c:v>
                </c:pt>
                <c:pt idx="66">
                  <c:v>0.05905</c:v>
                </c:pt>
                <c:pt idx="67">
                  <c:v>0.0590999999999999</c:v>
                </c:pt>
                <c:pt idx="68">
                  <c:v>0.0629999999999997</c:v>
                </c:pt>
                <c:pt idx="69">
                  <c:v>0.0646</c:v>
                </c:pt>
                <c:pt idx="70">
                  <c:v>0.0655999999999999</c:v>
                </c:pt>
                <c:pt idx="71">
                  <c:v>0.0658499999999997</c:v>
                </c:pt>
                <c:pt idx="72">
                  <c:v>0.0676000000000001</c:v>
                </c:pt>
                <c:pt idx="73">
                  <c:v>0.0707</c:v>
                </c:pt>
                <c:pt idx="74">
                  <c:v>0.0710999999999999</c:v>
                </c:pt>
                <c:pt idx="75">
                  <c:v>0.0718000000000001</c:v>
                </c:pt>
                <c:pt idx="76">
                  <c:v>0.0751499999999998</c:v>
                </c:pt>
                <c:pt idx="77">
                  <c:v>0.0760499999999999</c:v>
                </c:pt>
                <c:pt idx="78">
                  <c:v>0.0822499999999997</c:v>
                </c:pt>
                <c:pt idx="79">
                  <c:v>0.0827499999999999</c:v>
                </c:pt>
                <c:pt idx="80">
                  <c:v>0.0840999999999998</c:v>
                </c:pt>
                <c:pt idx="81">
                  <c:v>0.0844499999999999</c:v>
                </c:pt>
                <c:pt idx="82">
                  <c:v>0.0853999999999999</c:v>
                </c:pt>
                <c:pt idx="83">
                  <c:v>0.0861499999999999</c:v>
                </c:pt>
                <c:pt idx="84">
                  <c:v>0.0868000000000002</c:v>
                </c:pt>
                <c:pt idx="85">
                  <c:v>0.0874999999999999</c:v>
                </c:pt>
                <c:pt idx="86">
                  <c:v>0.0882333999999996</c:v>
                </c:pt>
                <c:pt idx="87">
                  <c:v>0.0889000000000002</c:v>
                </c:pt>
                <c:pt idx="88">
                  <c:v>0.10375</c:v>
                </c:pt>
                <c:pt idx="89">
                  <c:v>0.1063</c:v>
                </c:pt>
                <c:pt idx="90">
                  <c:v>0.1112</c:v>
                </c:pt>
                <c:pt idx="91">
                  <c:v>0.112</c:v>
                </c:pt>
                <c:pt idx="92">
                  <c:v>0.1135</c:v>
                </c:pt>
                <c:pt idx="93">
                  <c:v>0.1183</c:v>
                </c:pt>
                <c:pt idx="94">
                  <c:v>0.12035</c:v>
                </c:pt>
                <c:pt idx="95">
                  <c:v>0.1203667</c:v>
                </c:pt>
                <c:pt idx="96">
                  <c:v>0.1206</c:v>
                </c:pt>
                <c:pt idx="97">
                  <c:v>0.12425</c:v>
                </c:pt>
                <c:pt idx="98">
                  <c:v>0.125</c:v>
                </c:pt>
                <c:pt idx="99">
                  <c:v>0.12855</c:v>
                </c:pt>
                <c:pt idx="100">
                  <c:v>0.1291</c:v>
                </c:pt>
                <c:pt idx="101">
                  <c:v>0.13115</c:v>
                </c:pt>
                <c:pt idx="102">
                  <c:v>0.132</c:v>
                </c:pt>
                <c:pt idx="103">
                  <c:v>0.1351</c:v>
                </c:pt>
                <c:pt idx="104">
                  <c:v>0.13545</c:v>
                </c:pt>
                <c:pt idx="105">
                  <c:v>0.14425</c:v>
                </c:pt>
                <c:pt idx="106">
                  <c:v>0.1492333</c:v>
                </c:pt>
                <c:pt idx="107">
                  <c:v>0.14925</c:v>
                </c:pt>
                <c:pt idx="108">
                  <c:v>0.14985</c:v>
                </c:pt>
                <c:pt idx="109">
                  <c:v>0.15045</c:v>
                </c:pt>
                <c:pt idx="110">
                  <c:v>0.1529</c:v>
                </c:pt>
                <c:pt idx="111">
                  <c:v>0.1545</c:v>
                </c:pt>
                <c:pt idx="112">
                  <c:v>0.1572</c:v>
                </c:pt>
                <c:pt idx="113">
                  <c:v>0.1666</c:v>
                </c:pt>
                <c:pt idx="114">
                  <c:v>0.1751</c:v>
                </c:pt>
                <c:pt idx="115">
                  <c:v>0.17535</c:v>
                </c:pt>
                <c:pt idx="116">
                  <c:v>0.1944</c:v>
                </c:pt>
                <c:pt idx="117">
                  <c:v>0.1972</c:v>
                </c:pt>
                <c:pt idx="118">
                  <c:v>0.20365</c:v>
                </c:pt>
                <c:pt idx="119">
                  <c:v>0.2086</c:v>
                </c:pt>
                <c:pt idx="120">
                  <c:v>0.2092</c:v>
                </c:pt>
                <c:pt idx="121">
                  <c:v>0.21645</c:v>
                </c:pt>
                <c:pt idx="122">
                  <c:v>0.22715</c:v>
                </c:pt>
                <c:pt idx="123">
                  <c:v>0.239</c:v>
                </c:pt>
                <c:pt idx="124">
                  <c:v>0.251</c:v>
                </c:pt>
                <c:pt idx="125">
                  <c:v>0.2953</c:v>
                </c:pt>
                <c:pt idx="126">
                  <c:v>0.3136</c:v>
                </c:pt>
                <c:pt idx="127">
                  <c:v>0.3169</c:v>
                </c:pt>
                <c:pt idx="128">
                  <c:v>0.3265</c:v>
                </c:pt>
                <c:pt idx="129">
                  <c:v>0.4548</c:v>
                </c:pt>
              </c:numCache>
            </c:numRef>
          </c:xVal>
          <c:yVal>
            <c:numRef>
              <c:f>Sheet3!$L$2:$L$131</c:f>
              <c:numCache>
                <c:formatCode>General</c:formatCode>
                <c:ptCount val="130"/>
                <c:pt idx="0">
                  <c:v>0.00769230769230769</c:v>
                </c:pt>
                <c:pt idx="1">
                  <c:v>0.0153846153846154</c:v>
                </c:pt>
                <c:pt idx="2">
                  <c:v>0.0230769230769231</c:v>
                </c:pt>
                <c:pt idx="3">
                  <c:v>0.0307692307692308</c:v>
                </c:pt>
                <c:pt idx="4">
                  <c:v>0.0384615384615385</c:v>
                </c:pt>
                <c:pt idx="5">
                  <c:v>0.0461538461538461</c:v>
                </c:pt>
                <c:pt idx="6">
                  <c:v>0.0538461538461538</c:v>
                </c:pt>
                <c:pt idx="7">
                  <c:v>0.0615384615384615</c:v>
                </c:pt>
                <c:pt idx="8">
                  <c:v>0.0692307692307692</c:v>
                </c:pt>
                <c:pt idx="9">
                  <c:v>0.0769230769230769</c:v>
                </c:pt>
                <c:pt idx="10">
                  <c:v>0.0846153846153846</c:v>
                </c:pt>
                <c:pt idx="11">
                  <c:v>0.0923076923076923</c:v>
                </c:pt>
                <c:pt idx="12">
                  <c:v>0.1</c:v>
                </c:pt>
                <c:pt idx="13">
                  <c:v>0.107692307692308</c:v>
                </c:pt>
                <c:pt idx="14">
                  <c:v>0.115384615384615</c:v>
                </c:pt>
                <c:pt idx="15">
                  <c:v>0.123076923076923</c:v>
                </c:pt>
                <c:pt idx="16">
                  <c:v>0.130769230769231</c:v>
                </c:pt>
                <c:pt idx="17">
                  <c:v>0.138461538461538</c:v>
                </c:pt>
                <c:pt idx="18">
                  <c:v>0.146153846153846</c:v>
                </c:pt>
                <c:pt idx="19">
                  <c:v>0.153846153846154</c:v>
                </c:pt>
                <c:pt idx="20">
                  <c:v>0.161538461538462</c:v>
                </c:pt>
                <c:pt idx="21">
                  <c:v>0.169230769230769</c:v>
                </c:pt>
                <c:pt idx="22">
                  <c:v>0.176923076923077</c:v>
                </c:pt>
                <c:pt idx="23">
                  <c:v>0.184615384615385</c:v>
                </c:pt>
                <c:pt idx="24">
                  <c:v>0.192307692307692</c:v>
                </c:pt>
                <c:pt idx="25">
                  <c:v>0.2</c:v>
                </c:pt>
                <c:pt idx="26">
                  <c:v>0.207692307692308</c:v>
                </c:pt>
                <c:pt idx="27">
                  <c:v>0.215384615384615</c:v>
                </c:pt>
                <c:pt idx="28">
                  <c:v>0.223076923076923</c:v>
                </c:pt>
                <c:pt idx="29">
                  <c:v>0.230769230769231</c:v>
                </c:pt>
                <c:pt idx="30">
                  <c:v>0.238461538461538</c:v>
                </c:pt>
                <c:pt idx="31">
                  <c:v>0.246153846153846</c:v>
                </c:pt>
                <c:pt idx="32">
                  <c:v>0.253846153846154</c:v>
                </c:pt>
                <c:pt idx="33">
                  <c:v>0.261538461538461</c:v>
                </c:pt>
                <c:pt idx="34">
                  <c:v>0.269230769230769</c:v>
                </c:pt>
                <c:pt idx="35">
                  <c:v>0.276923076923077</c:v>
                </c:pt>
                <c:pt idx="36">
                  <c:v>0.284615384615384</c:v>
                </c:pt>
                <c:pt idx="37">
                  <c:v>0.292307692307692</c:v>
                </c:pt>
                <c:pt idx="38">
                  <c:v>0.3</c:v>
                </c:pt>
                <c:pt idx="39">
                  <c:v>0.307692307692307</c:v>
                </c:pt>
                <c:pt idx="40">
                  <c:v>0.315384615384615</c:v>
                </c:pt>
                <c:pt idx="41">
                  <c:v>0.323076923076923</c:v>
                </c:pt>
                <c:pt idx="42">
                  <c:v>0.33076923076923</c:v>
                </c:pt>
                <c:pt idx="43">
                  <c:v>0.338461538461538</c:v>
                </c:pt>
                <c:pt idx="44">
                  <c:v>0.346153846153846</c:v>
                </c:pt>
                <c:pt idx="45">
                  <c:v>0.353846153846153</c:v>
                </c:pt>
                <c:pt idx="46">
                  <c:v>0.361538461538461</c:v>
                </c:pt>
                <c:pt idx="47">
                  <c:v>0.369230769230769</c:v>
                </c:pt>
                <c:pt idx="48">
                  <c:v>0.376923076923076</c:v>
                </c:pt>
                <c:pt idx="49">
                  <c:v>0.384615384615384</c:v>
                </c:pt>
                <c:pt idx="50">
                  <c:v>0.392307692307692</c:v>
                </c:pt>
                <c:pt idx="51">
                  <c:v>0.399999999999999</c:v>
                </c:pt>
                <c:pt idx="52">
                  <c:v>0.407692307692307</c:v>
                </c:pt>
                <c:pt idx="53">
                  <c:v>0.415384615384615</c:v>
                </c:pt>
                <c:pt idx="54">
                  <c:v>0.423076923076922</c:v>
                </c:pt>
                <c:pt idx="55">
                  <c:v>0.43076923076923</c:v>
                </c:pt>
                <c:pt idx="56">
                  <c:v>0.438461538461538</c:v>
                </c:pt>
                <c:pt idx="57">
                  <c:v>0.446153846153845</c:v>
                </c:pt>
                <c:pt idx="58">
                  <c:v>0.453846153846153</c:v>
                </c:pt>
                <c:pt idx="59">
                  <c:v>0.461538461538461</c:v>
                </c:pt>
                <c:pt idx="60">
                  <c:v>0.469230769230768</c:v>
                </c:pt>
                <c:pt idx="61">
                  <c:v>0.476923076923076</c:v>
                </c:pt>
                <c:pt idx="62">
                  <c:v>0.484615384615384</c:v>
                </c:pt>
                <c:pt idx="63">
                  <c:v>0.492307692307691</c:v>
                </c:pt>
                <c:pt idx="64">
                  <c:v>0.499999999999999</c:v>
                </c:pt>
                <c:pt idx="65">
                  <c:v>0.507692307692307</c:v>
                </c:pt>
                <c:pt idx="66">
                  <c:v>0.515384615384614</c:v>
                </c:pt>
                <c:pt idx="67">
                  <c:v>0.523076923076922</c:v>
                </c:pt>
                <c:pt idx="68">
                  <c:v>0.53076923076923</c:v>
                </c:pt>
                <c:pt idx="69">
                  <c:v>0.538461538461537</c:v>
                </c:pt>
                <c:pt idx="70">
                  <c:v>0.546153846153845</c:v>
                </c:pt>
                <c:pt idx="71">
                  <c:v>0.553846153846153</c:v>
                </c:pt>
                <c:pt idx="72">
                  <c:v>0.56153846153846</c:v>
                </c:pt>
                <c:pt idx="73">
                  <c:v>0.569230769230768</c:v>
                </c:pt>
                <c:pt idx="74">
                  <c:v>0.576923076923076</c:v>
                </c:pt>
                <c:pt idx="75">
                  <c:v>0.584615384615383</c:v>
                </c:pt>
                <c:pt idx="76">
                  <c:v>0.592307692307691</c:v>
                </c:pt>
                <c:pt idx="77">
                  <c:v>0.599999999999999</c:v>
                </c:pt>
                <c:pt idx="78">
                  <c:v>0.607692307692306</c:v>
                </c:pt>
                <c:pt idx="79">
                  <c:v>0.615384615384614</c:v>
                </c:pt>
                <c:pt idx="80">
                  <c:v>0.623076923076922</c:v>
                </c:pt>
                <c:pt idx="81">
                  <c:v>0.630769230769229</c:v>
                </c:pt>
                <c:pt idx="82">
                  <c:v>0.638461538461537</c:v>
                </c:pt>
                <c:pt idx="83">
                  <c:v>0.646153846153845</c:v>
                </c:pt>
                <c:pt idx="84">
                  <c:v>0.653846153846152</c:v>
                </c:pt>
                <c:pt idx="85">
                  <c:v>0.66153846153846</c:v>
                </c:pt>
                <c:pt idx="86">
                  <c:v>0.669230769230768</c:v>
                </c:pt>
                <c:pt idx="87">
                  <c:v>0.676923076923075</c:v>
                </c:pt>
                <c:pt idx="88">
                  <c:v>0.684615384615383</c:v>
                </c:pt>
                <c:pt idx="89">
                  <c:v>0.692307692307691</c:v>
                </c:pt>
                <c:pt idx="90">
                  <c:v>0.699999999999998</c:v>
                </c:pt>
                <c:pt idx="91">
                  <c:v>0.707692307692306</c:v>
                </c:pt>
                <c:pt idx="92">
                  <c:v>0.715384615384614</c:v>
                </c:pt>
                <c:pt idx="93">
                  <c:v>0.723076923076921</c:v>
                </c:pt>
                <c:pt idx="94">
                  <c:v>0.730769230769229</c:v>
                </c:pt>
                <c:pt idx="95">
                  <c:v>0.738461538461537</c:v>
                </c:pt>
                <c:pt idx="96">
                  <c:v>0.746153846153844</c:v>
                </c:pt>
                <c:pt idx="97">
                  <c:v>0.753846153846152</c:v>
                </c:pt>
                <c:pt idx="98">
                  <c:v>0.76153846153846</c:v>
                </c:pt>
                <c:pt idx="99">
                  <c:v>0.769230769230767</c:v>
                </c:pt>
                <c:pt idx="100">
                  <c:v>0.776923076923075</c:v>
                </c:pt>
                <c:pt idx="101">
                  <c:v>0.784615384615383</c:v>
                </c:pt>
                <c:pt idx="102">
                  <c:v>0.79230769230769</c:v>
                </c:pt>
                <c:pt idx="103">
                  <c:v>0.799999999999998</c:v>
                </c:pt>
                <c:pt idx="104">
                  <c:v>0.807692307692306</c:v>
                </c:pt>
                <c:pt idx="105">
                  <c:v>0.815384615384613</c:v>
                </c:pt>
                <c:pt idx="106">
                  <c:v>0.823076923076921</c:v>
                </c:pt>
                <c:pt idx="107">
                  <c:v>0.830769230769229</c:v>
                </c:pt>
                <c:pt idx="108">
                  <c:v>0.838461538461536</c:v>
                </c:pt>
                <c:pt idx="109">
                  <c:v>0.846153846153844</c:v>
                </c:pt>
                <c:pt idx="110">
                  <c:v>0.853846153846152</c:v>
                </c:pt>
                <c:pt idx="111">
                  <c:v>0.861538461538459</c:v>
                </c:pt>
                <c:pt idx="112">
                  <c:v>0.869230769230767</c:v>
                </c:pt>
                <c:pt idx="113">
                  <c:v>0.876923076923075</c:v>
                </c:pt>
                <c:pt idx="114">
                  <c:v>0.884615384615382</c:v>
                </c:pt>
                <c:pt idx="115">
                  <c:v>0.89230769230769</c:v>
                </c:pt>
                <c:pt idx="116">
                  <c:v>0.899999999999998</c:v>
                </c:pt>
                <c:pt idx="117">
                  <c:v>0.907692307692305</c:v>
                </c:pt>
                <c:pt idx="118">
                  <c:v>0.915384615384613</c:v>
                </c:pt>
                <c:pt idx="119">
                  <c:v>0.923076923076921</c:v>
                </c:pt>
                <c:pt idx="120">
                  <c:v>0.930769230769228</c:v>
                </c:pt>
                <c:pt idx="121">
                  <c:v>0.938461538461536</c:v>
                </c:pt>
                <c:pt idx="122">
                  <c:v>0.946153846153844</c:v>
                </c:pt>
                <c:pt idx="123">
                  <c:v>0.953846153846151</c:v>
                </c:pt>
                <c:pt idx="124">
                  <c:v>0.961538461538459</c:v>
                </c:pt>
                <c:pt idx="125">
                  <c:v>0.969230769230767</c:v>
                </c:pt>
                <c:pt idx="126">
                  <c:v>0.976923076923074</c:v>
                </c:pt>
                <c:pt idx="127">
                  <c:v>0.984615384615382</c:v>
                </c:pt>
                <c:pt idx="128">
                  <c:v>0.99230769230769</c:v>
                </c:pt>
                <c:pt idx="129">
                  <c:v>0.999999999999997</c:v>
                </c:pt>
              </c:numCache>
            </c:numRef>
          </c:yVal>
          <c:smooth val="0"/>
        </c:ser>
        <c:ser>
          <c:idx val="5"/>
          <c:order val="1"/>
          <c:tx>
            <c:v>BVS (scaffold)</c:v>
          </c:tx>
          <c:spPr>
            <a:ln w="47625">
              <a:noFill/>
            </a:ln>
          </c:spPr>
          <c:marker>
            <c:symbol val="circle"/>
            <c:size val="4"/>
            <c:spPr>
              <a:solidFill>
                <a:srgbClr val="0000FF"/>
              </a:solidFill>
              <a:ln w="1270">
                <a:solidFill>
                  <a:srgbClr val="FFFFFF"/>
                </a:solidFill>
              </a:ln>
            </c:spPr>
          </c:marker>
          <c:xVal>
            <c:numRef>
              <c:f>Sheet3!$W$2:$W$258</c:f>
              <c:numCache>
                <c:formatCode>General</c:formatCode>
                <c:ptCount val="257"/>
                <c:pt idx="0">
                  <c:v>-0.2212</c:v>
                </c:pt>
                <c:pt idx="1">
                  <c:v>-0.2184</c:v>
                </c:pt>
                <c:pt idx="2">
                  <c:v>-0.16455</c:v>
                </c:pt>
                <c:pt idx="3">
                  <c:v>-0.15465</c:v>
                </c:pt>
                <c:pt idx="4">
                  <c:v>-0.1453</c:v>
                </c:pt>
                <c:pt idx="5">
                  <c:v>-0.1406</c:v>
                </c:pt>
                <c:pt idx="6">
                  <c:v>-0.1399</c:v>
                </c:pt>
                <c:pt idx="7">
                  <c:v>-0.1384</c:v>
                </c:pt>
                <c:pt idx="8">
                  <c:v>-0.13695</c:v>
                </c:pt>
                <c:pt idx="9">
                  <c:v>-0.1343</c:v>
                </c:pt>
                <c:pt idx="10">
                  <c:v>-0.121</c:v>
                </c:pt>
                <c:pt idx="11">
                  <c:v>-0.11945</c:v>
                </c:pt>
                <c:pt idx="12">
                  <c:v>-0.1194</c:v>
                </c:pt>
                <c:pt idx="13">
                  <c:v>-0.11065</c:v>
                </c:pt>
                <c:pt idx="14">
                  <c:v>-0.10925</c:v>
                </c:pt>
                <c:pt idx="15">
                  <c:v>-0.10875</c:v>
                </c:pt>
                <c:pt idx="16">
                  <c:v>-0.1078667</c:v>
                </c:pt>
                <c:pt idx="17">
                  <c:v>-0.1047</c:v>
                </c:pt>
                <c:pt idx="18">
                  <c:v>-0.10425</c:v>
                </c:pt>
                <c:pt idx="19">
                  <c:v>-0.1027</c:v>
                </c:pt>
                <c:pt idx="20">
                  <c:v>-0.0956000000000001</c:v>
                </c:pt>
                <c:pt idx="21">
                  <c:v>-0.0948000000000002</c:v>
                </c:pt>
                <c:pt idx="22">
                  <c:v>-0.0936667</c:v>
                </c:pt>
                <c:pt idx="23">
                  <c:v>-0.0906999999999995</c:v>
                </c:pt>
                <c:pt idx="24">
                  <c:v>-0.0905499999999999</c:v>
                </c:pt>
                <c:pt idx="25">
                  <c:v>-0.089</c:v>
                </c:pt>
                <c:pt idx="26">
                  <c:v>-0.0852500000000003</c:v>
                </c:pt>
                <c:pt idx="27">
                  <c:v>-0.0809999999999999</c:v>
                </c:pt>
                <c:pt idx="28">
                  <c:v>-0.0760500000000002</c:v>
                </c:pt>
                <c:pt idx="29">
                  <c:v>-0.0760000000000001</c:v>
                </c:pt>
                <c:pt idx="30">
                  <c:v>-0.0749499999999998</c:v>
                </c:pt>
                <c:pt idx="31">
                  <c:v>-0.0726</c:v>
                </c:pt>
                <c:pt idx="32">
                  <c:v>-0.0691000000000001</c:v>
                </c:pt>
                <c:pt idx="33">
                  <c:v>-0.0688</c:v>
                </c:pt>
                <c:pt idx="34">
                  <c:v>-0.0685000000000002</c:v>
                </c:pt>
                <c:pt idx="35">
                  <c:v>-0.0662</c:v>
                </c:pt>
                <c:pt idx="36">
                  <c:v>-0.0594000000000001</c:v>
                </c:pt>
                <c:pt idx="37">
                  <c:v>-0.0549500000000003</c:v>
                </c:pt>
                <c:pt idx="38">
                  <c:v>-0.0522500000000003</c:v>
                </c:pt>
                <c:pt idx="39">
                  <c:v>-0.0505</c:v>
                </c:pt>
                <c:pt idx="40">
                  <c:v>-0.0499</c:v>
                </c:pt>
                <c:pt idx="41">
                  <c:v>-0.0498333</c:v>
                </c:pt>
                <c:pt idx="42">
                  <c:v>-0.0498000000000003</c:v>
                </c:pt>
                <c:pt idx="43">
                  <c:v>-0.0495999999999999</c:v>
                </c:pt>
                <c:pt idx="44">
                  <c:v>-0.0465499999999999</c:v>
                </c:pt>
                <c:pt idx="45">
                  <c:v>-0.0455999999999999</c:v>
                </c:pt>
                <c:pt idx="46">
                  <c:v>-0.0425332999999997</c:v>
                </c:pt>
                <c:pt idx="47">
                  <c:v>-0.0376499999999997</c:v>
                </c:pt>
                <c:pt idx="48">
                  <c:v>-0.0372332999999996</c:v>
                </c:pt>
                <c:pt idx="49">
                  <c:v>-0.0367000000000002</c:v>
                </c:pt>
                <c:pt idx="50">
                  <c:v>-0.03545</c:v>
                </c:pt>
                <c:pt idx="51">
                  <c:v>-0.0318</c:v>
                </c:pt>
                <c:pt idx="52">
                  <c:v>-0.03105</c:v>
                </c:pt>
                <c:pt idx="53">
                  <c:v>-0.03105</c:v>
                </c:pt>
                <c:pt idx="54">
                  <c:v>-0.0308999999999999</c:v>
                </c:pt>
                <c:pt idx="55">
                  <c:v>-0.02915</c:v>
                </c:pt>
                <c:pt idx="56">
                  <c:v>-0.0291000000000001</c:v>
                </c:pt>
                <c:pt idx="57">
                  <c:v>-0.0290000000000001</c:v>
                </c:pt>
                <c:pt idx="58">
                  <c:v>-0.02685</c:v>
                </c:pt>
                <c:pt idx="59">
                  <c:v>-0.0259499999999999</c:v>
                </c:pt>
                <c:pt idx="60">
                  <c:v>-0.0246999999999997</c:v>
                </c:pt>
                <c:pt idx="61">
                  <c:v>-0.0234667000000002</c:v>
                </c:pt>
                <c:pt idx="62">
                  <c:v>-0.0222667000000003</c:v>
                </c:pt>
                <c:pt idx="63">
                  <c:v>-0.0220500000000001</c:v>
                </c:pt>
                <c:pt idx="64">
                  <c:v>-0.0202</c:v>
                </c:pt>
                <c:pt idx="65">
                  <c:v>-0.01955</c:v>
                </c:pt>
                <c:pt idx="66">
                  <c:v>-0.018</c:v>
                </c:pt>
                <c:pt idx="67">
                  <c:v>-0.0164</c:v>
                </c:pt>
                <c:pt idx="68">
                  <c:v>-0.016</c:v>
                </c:pt>
                <c:pt idx="69">
                  <c:v>-0.0147333000000003</c:v>
                </c:pt>
                <c:pt idx="70">
                  <c:v>-0.0143</c:v>
                </c:pt>
                <c:pt idx="71">
                  <c:v>-0.0130500000000002</c:v>
                </c:pt>
                <c:pt idx="72">
                  <c:v>-0.0114000000000001</c:v>
                </c:pt>
                <c:pt idx="73">
                  <c:v>-0.00970000000000004</c:v>
                </c:pt>
                <c:pt idx="74">
                  <c:v>-0.00795000000000012</c:v>
                </c:pt>
                <c:pt idx="75">
                  <c:v>-0.00724999999999998</c:v>
                </c:pt>
                <c:pt idx="76">
                  <c:v>-0.0050332999999998</c:v>
                </c:pt>
                <c:pt idx="77">
                  <c:v>-0.00459999999999994</c:v>
                </c:pt>
                <c:pt idx="78">
                  <c:v>-0.00459999999999994</c:v>
                </c:pt>
                <c:pt idx="79">
                  <c:v>-0.00216669999999963</c:v>
                </c:pt>
                <c:pt idx="80">
                  <c:v>-0.000399999999999956</c:v>
                </c:pt>
                <c:pt idx="81">
                  <c:v>0.00129999999999986</c:v>
                </c:pt>
                <c:pt idx="82">
                  <c:v>0.00219999999999976</c:v>
                </c:pt>
                <c:pt idx="83">
                  <c:v>0.00310000000000032</c:v>
                </c:pt>
                <c:pt idx="84">
                  <c:v>0.00340000000000007</c:v>
                </c:pt>
                <c:pt idx="85">
                  <c:v>0.0041500000000001</c:v>
                </c:pt>
                <c:pt idx="86">
                  <c:v>0.00505</c:v>
                </c:pt>
                <c:pt idx="87">
                  <c:v>0.00825000000000009</c:v>
                </c:pt>
                <c:pt idx="88">
                  <c:v>0.00890000000000013</c:v>
                </c:pt>
                <c:pt idx="89">
                  <c:v>0.0102499999999996</c:v>
                </c:pt>
                <c:pt idx="90">
                  <c:v>0.0105</c:v>
                </c:pt>
                <c:pt idx="91">
                  <c:v>0.0125500000000001</c:v>
                </c:pt>
                <c:pt idx="92">
                  <c:v>0.0128666000000002</c:v>
                </c:pt>
                <c:pt idx="93">
                  <c:v>0.0133000000000001</c:v>
                </c:pt>
                <c:pt idx="94">
                  <c:v>0.01485</c:v>
                </c:pt>
                <c:pt idx="95">
                  <c:v>0.0159499999999997</c:v>
                </c:pt>
                <c:pt idx="96">
                  <c:v>0.0162</c:v>
                </c:pt>
                <c:pt idx="97">
                  <c:v>0.0171999999999999</c:v>
                </c:pt>
                <c:pt idx="98">
                  <c:v>0.0227500000000003</c:v>
                </c:pt>
                <c:pt idx="99">
                  <c:v>0.0236999999999998</c:v>
                </c:pt>
                <c:pt idx="100">
                  <c:v>0.02485</c:v>
                </c:pt>
                <c:pt idx="101">
                  <c:v>0.0252333999999998</c:v>
                </c:pt>
                <c:pt idx="102">
                  <c:v>0.0259499999999999</c:v>
                </c:pt>
                <c:pt idx="103">
                  <c:v>0.0263999999999998</c:v>
                </c:pt>
                <c:pt idx="104">
                  <c:v>0.0293000000000001</c:v>
                </c:pt>
                <c:pt idx="105">
                  <c:v>0.0299499999999999</c:v>
                </c:pt>
                <c:pt idx="106">
                  <c:v>0.0325500000000001</c:v>
                </c:pt>
                <c:pt idx="107">
                  <c:v>0.0337499999999999</c:v>
                </c:pt>
                <c:pt idx="108">
                  <c:v>0.0345</c:v>
                </c:pt>
                <c:pt idx="109">
                  <c:v>0.0354332999999998</c:v>
                </c:pt>
                <c:pt idx="110">
                  <c:v>0.0366499999999998</c:v>
                </c:pt>
                <c:pt idx="111">
                  <c:v>0.0369999999999999</c:v>
                </c:pt>
                <c:pt idx="112">
                  <c:v>0.0372999999999997</c:v>
                </c:pt>
                <c:pt idx="113">
                  <c:v>0.0379</c:v>
                </c:pt>
                <c:pt idx="114">
                  <c:v>0.0384499999999999</c:v>
                </c:pt>
                <c:pt idx="115">
                  <c:v>0.0392000000000001</c:v>
                </c:pt>
                <c:pt idx="116">
                  <c:v>0.0398999999999998</c:v>
                </c:pt>
                <c:pt idx="117">
                  <c:v>0.04145</c:v>
                </c:pt>
                <c:pt idx="118">
                  <c:v>0.0415334</c:v>
                </c:pt>
                <c:pt idx="119">
                  <c:v>0.0419999999999998</c:v>
                </c:pt>
                <c:pt idx="120">
                  <c:v>0.0431499999999998</c:v>
                </c:pt>
                <c:pt idx="121">
                  <c:v>0.0431499999999998</c:v>
                </c:pt>
                <c:pt idx="122">
                  <c:v>0.0436000000000001</c:v>
                </c:pt>
                <c:pt idx="123">
                  <c:v>0.0440500000000001</c:v>
                </c:pt>
                <c:pt idx="124">
                  <c:v>0.0460333000000004</c:v>
                </c:pt>
                <c:pt idx="125">
                  <c:v>0.0465666999999998</c:v>
                </c:pt>
                <c:pt idx="126">
                  <c:v>0.0468000000000002</c:v>
                </c:pt>
                <c:pt idx="127">
                  <c:v>0.0489000000000002</c:v>
                </c:pt>
                <c:pt idx="128">
                  <c:v>0.0491999999999999</c:v>
                </c:pt>
                <c:pt idx="129">
                  <c:v>0.0508999999999999</c:v>
                </c:pt>
                <c:pt idx="130">
                  <c:v>0.0513999999999997</c:v>
                </c:pt>
                <c:pt idx="131">
                  <c:v>0.0527999999999999</c:v>
                </c:pt>
                <c:pt idx="132">
                  <c:v>0.0539332999999997</c:v>
                </c:pt>
                <c:pt idx="133">
                  <c:v>0.0542000000000002</c:v>
                </c:pt>
                <c:pt idx="134">
                  <c:v>0.0543</c:v>
                </c:pt>
                <c:pt idx="135">
                  <c:v>0.0549667</c:v>
                </c:pt>
                <c:pt idx="136">
                  <c:v>0.0550999999999999</c:v>
                </c:pt>
                <c:pt idx="137">
                  <c:v>0.0561666999999999</c:v>
                </c:pt>
                <c:pt idx="138">
                  <c:v>0.0567500000000001</c:v>
                </c:pt>
                <c:pt idx="139">
                  <c:v>0.0575999999999999</c:v>
                </c:pt>
                <c:pt idx="140">
                  <c:v>0.05775</c:v>
                </c:pt>
                <c:pt idx="141">
                  <c:v>0.0588000000000002</c:v>
                </c:pt>
                <c:pt idx="142">
                  <c:v>0.0588500000000001</c:v>
                </c:pt>
                <c:pt idx="143">
                  <c:v>0.0591499999999998</c:v>
                </c:pt>
                <c:pt idx="144">
                  <c:v>0.0605000000000002</c:v>
                </c:pt>
                <c:pt idx="145">
                  <c:v>0.06095</c:v>
                </c:pt>
                <c:pt idx="146">
                  <c:v>0.0622500000000001</c:v>
                </c:pt>
                <c:pt idx="147">
                  <c:v>0.06345</c:v>
                </c:pt>
                <c:pt idx="148">
                  <c:v>0.06365</c:v>
                </c:pt>
                <c:pt idx="149">
                  <c:v>0.0637499999999997</c:v>
                </c:pt>
                <c:pt idx="150">
                  <c:v>0.0649000000000002</c:v>
                </c:pt>
                <c:pt idx="151">
                  <c:v>0.0682999999999998</c:v>
                </c:pt>
                <c:pt idx="152">
                  <c:v>0.0688667</c:v>
                </c:pt>
                <c:pt idx="153">
                  <c:v>0.0689999999999999</c:v>
                </c:pt>
                <c:pt idx="154">
                  <c:v>0.0694000000000003</c:v>
                </c:pt>
                <c:pt idx="155">
                  <c:v>0.0699000000000001</c:v>
                </c:pt>
                <c:pt idx="156">
                  <c:v>0.0710000000000002</c:v>
                </c:pt>
                <c:pt idx="157">
                  <c:v>0.0725000000000002</c:v>
                </c:pt>
                <c:pt idx="158">
                  <c:v>0.0726999999999998</c:v>
                </c:pt>
                <c:pt idx="159">
                  <c:v>0.0761500000000002</c:v>
                </c:pt>
                <c:pt idx="160">
                  <c:v>0.0762665999999998</c:v>
                </c:pt>
                <c:pt idx="161">
                  <c:v>0.0769999999999999</c:v>
                </c:pt>
                <c:pt idx="162">
                  <c:v>0.0773665999999999</c:v>
                </c:pt>
                <c:pt idx="163">
                  <c:v>0.07795</c:v>
                </c:pt>
                <c:pt idx="164">
                  <c:v>0.0793499999999998</c:v>
                </c:pt>
                <c:pt idx="165">
                  <c:v>0.0802500000000001</c:v>
                </c:pt>
                <c:pt idx="166">
                  <c:v>0.0804</c:v>
                </c:pt>
                <c:pt idx="167">
                  <c:v>0.0804999999999998</c:v>
                </c:pt>
                <c:pt idx="168">
                  <c:v>0.0806</c:v>
                </c:pt>
                <c:pt idx="169">
                  <c:v>0.0806500000000003</c:v>
                </c:pt>
                <c:pt idx="170">
                  <c:v>0.0811999999999999</c:v>
                </c:pt>
                <c:pt idx="171">
                  <c:v>0.0821667000000001</c:v>
                </c:pt>
                <c:pt idx="172">
                  <c:v>0.0824000000000002</c:v>
                </c:pt>
                <c:pt idx="173">
                  <c:v>0.0840000000000001</c:v>
                </c:pt>
                <c:pt idx="174">
                  <c:v>0.0849999999999999</c:v>
                </c:pt>
                <c:pt idx="175">
                  <c:v>0.0867999999999997</c:v>
                </c:pt>
                <c:pt idx="176">
                  <c:v>0.0872999999999999</c:v>
                </c:pt>
                <c:pt idx="177">
                  <c:v>0.0884</c:v>
                </c:pt>
                <c:pt idx="178">
                  <c:v>0.0886499999999999</c:v>
                </c:pt>
                <c:pt idx="179">
                  <c:v>0.0894999999999997</c:v>
                </c:pt>
                <c:pt idx="180">
                  <c:v>0.0896999999999997</c:v>
                </c:pt>
                <c:pt idx="181">
                  <c:v>0.0898665999999997</c:v>
                </c:pt>
                <c:pt idx="182">
                  <c:v>0.0911333000000001</c:v>
                </c:pt>
                <c:pt idx="183">
                  <c:v>0.0931999999999999</c:v>
                </c:pt>
                <c:pt idx="184">
                  <c:v>0.0931999999999999</c:v>
                </c:pt>
                <c:pt idx="185">
                  <c:v>0.0945667000000001</c:v>
                </c:pt>
                <c:pt idx="186">
                  <c:v>0.0969999999999999</c:v>
                </c:pt>
                <c:pt idx="187">
                  <c:v>0.0971999999999999</c:v>
                </c:pt>
                <c:pt idx="188">
                  <c:v>0.09775</c:v>
                </c:pt>
                <c:pt idx="189">
                  <c:v>0.0989333999999999</c:v>
                </c:pt>
                <c:pt idx="190">
                  <c:v>0.0990999999999999</c:v>
                </c:pt>
                <c:pt idx="191">
                  <c:v>0.0992667000000002</c:v>
                </c:pt>
                <c:pt idx="192">
                  <c:v>0.0992999999999999</c:v>
                </c:pt>
                <c:pt idx="193">
                  <c:v>0.0999999999999998</c:v>
                </c:pt>
                <c:pt idx="194">
                  <c:v>0.1021667</c:v>
                </c:pt>
                <c:pt idx="195">
                  <c:v>0.10285</c:v>
                </c:pt>
                <c:pt idx="196">
                  <c:v>0.1036</c:v>
                </c:pt>
                <c:pt idx="197">
                  <c:v>0.10385</c:v>
                </c:pt>
                <c:pt idx="198">
                  <c:v>0.10545</c:v>
                </c:pt>
                <c:pt idx="199">
                  <c:v>0.1064</c:v>
                </c:pt>
                <c:pt idx="200">
                  <c:v>0.11395</c:v>
                </c:pt>
                <c:pt idx="201">
                  <c:v>0.1175</c:v>
                </c:pt>
                <c:pt idx="202">
                  <c:v>0.1195</c:v>
                </c:pt>
                <c:pt idx="203">
                  <c:v>0.1209</c:v>
                </c:pt>
                <c:pt idx="204">
                  <c:v>0.1247</c:v>
                </c:pt>
                <c:pt idx="205">
                  <c:v>0.1256</c:v>
                </c:pt>
                <c:pt idx="206">
                  <c:v>0.1261</c:v>
                </c:pt>
                <c:pt idx="207">
                  <c:v>0.1276</c:v>
                </c:pt>
                <c:pt idx="208">
                  <c:v>0.12865</c:v>
                </c:pt>
                <c:pt idx="209">
                  <c:v>0.1297</c:v>
                </c:pt>
                <c:pt idx="210">
                  <c:v>0.1315</c:v>
                </c:pt>
                <c:pt idx="211">
                  <c:v>0.13185</c:v>
                </c:pt>
                <c:pt idx="212">
                  <c:v>0.1342</c:v>
                </c:pt>
                <c:pt idx="213">
                  <c:v>0.1346</c:v>
                </c:pt>
                <c:pt idx="214">
                  <c:v>0.135</c:v>
                </c:pt>
                <c:pt idx="215">
                  <c:v>0.13595</c:v>
                </c:pt>
                <c:pt idx="216">
                  <c:v>0.13605</c:v>
                </c:pt>
                <c:pt idx="217">
                  <c:v>0.1377</c:v>
                </c:pt>
                <c:pt idx="218">
                  <c:v>0.1399</c:v>
                </c:pt>
                <c:pt idx="219">
                  <c:v>0.1411</c:v>
                </c:pt>
                <c:pt idx="220">
                  <c:v>0.14295</c:v>
                </c:pt>
                <c:pt idx="221">
                  <c:v>0.1455</c:v>
                </c:pt>
                <c:pt idx="222">
                  <c:v>0.14615</c:v>
                </c:pt>
                <c:pt idx="223">
                  <c:v>0.1468</c:v>
                </c:pt>
                <c:pt idx="224">
                  <c:v>0.1472</c:v>
                </c:pt>
                <c:pt idx="225">
                  <c:v>0.1505</c:v>
                </c:pt>
                <c:pt idx="226">
                  <c:v>0.1507</c:v>
                </c:pt>
                <c:pt idx="227">
                  <c:v>0.1522</c:v>
                </c:pt>
                <c:pt idx="228">
                  <c:v>0.15455</c:v>
                </c:pt>
                <c:pt idx="229">
                  <c:v>0.1567</c:v>
                </c:pt>
                <c:pt idx="230">
                  <c:v>0.1573</c:v>
                </c:pt>
                <c:pt idx="231">
                  <c:v>0.1604</c:v>
                </c:pt>
                <c:pt idx="232">
                  <c:v>0.16315</c:v>
                </c:pt>
                <c:pt idx="233">
                  <c:v>0.169</c:v>
                </c:pt>
                <c:pt idx="234">
                  <c:v>0.17115</c:v>
                </c:pt>
                <c:pt idx="235">
                  <c:v>0.17245</c:v>
                </c:pt>
                <c:pt idx="236">
                  <c:v>0.1736334</c:v>
                </c:pt>
                <c:pt idx="237">
                  <c:v>0.17885</c:v>
                </c:pt>
                <c:pt idx="238">
                  <c:v>0.1821</c:v>
                </c:pt>
                <c:pt idx="239">
                  <c:v>0.1932</c:v>
                </c:pt>
                <c:pt idx="240">
                  <c:v>0.19635</c:v>
                </c:pt>
                <c:pt idx="241">
                  <c:v>0.19765</c:v>
                </c:pt>
                <c:pt idx="242">
                  <c:v>0.2013</c:v>
                </c:pt>
                <c:pt idx="243">
                  <c:v>0.2039</c:v>
                </c:pt>
                <c:pt idx="244">
                  <c:v>0.2048</c:v>
                </c:pt>
                <c:pt idx="245">
                  <c:v>0.2068</c:v>
                </c:pt>
                <c:pt idx="246">
                  <c:v>0.2071</c:v>
                </c:pt>
                <c:pt idx="247">
                  <c:v>0.2196</c:v>
                </c:pt>
                <c:pt idx="248">
                  <c:v>0.22215</c:v>
                </c:pt>
                <c:pt idx="249">
                  <c:v>0.23625</c:v>
                </c:pt>
                <c:pt idx="250">
                  <c:v>0.2466</c:v>
                </c:pt>
                <c:pt idx="251">
                  <c:v>0.2666</c:v>
                </c:pt>
                <c:pt idx="252">
                  <c:v>0.32115</c:v>
                </c:pt>
                <c:pt idx="253">
                  <c:v>0.3219</c:v>
                </c:pt>
                <c:pt idx="254">
                  <c:v>0.3301</c:v>
                </c:pt>
                <c:pt idx="255">
                  <c:v>0.473</c:v>
                </c:pt>
                <c:pt idx="256">
                  <c:v>0.7773</c:v>
                </c:pt>
              </c:numCache>
            </c:numRef>
          </c:xVal>
          <c:yVal>
            <c:numRef>
              <c:f>Sheet3!$X$2:$X$258</c:f>
              <c:numCache>
                <c:formatCode>General</c:formatCode>
                <c:ptCount val="257"/>
                <c:pt idx="0">
                  <c:v>0.00389105058365759</c:v>
                </c:pt>
                <c:pt idx="1">
                  <c:v>0.00778210116731517</c:v>
                </c:pt>
                <c:pt idx="2">
                  <c:v>0.0116731517509728</c:v>
                </c:pt>
                <c:pt idx="3">
                  <c:v>0.0155642023346303</c:v>
                </c:pt>
                <c:pt idx="4">
                  <c:v>0.0194552529182879</c:v>
                </c:pt>
                <c:pt idx="5">
                  <c:v>0.0233463035019455</c:v>
                </c:pt>
                <c:pt idx="6">
                  <c:v>0.0272373540856031</c:v>
                </c:pt>
                <c:pt idx="7">
                  <c:v>0.0311284046692607</c:v>
                </c:pt>
                <c:pt idx="8">
                  <c:v>0.0350194552529183</c:v>
                </c:pt>
                <c:pt idx="9">
                  <c:v>0.0389105058365759</c:v>
                </c:pt>
                <c:pt idx="10">
                  <c:v>0.0428015564202335</c:v>
                </c:pt>
                <c:pt idx="11">
                  <c:v>0.046692607003891</c:v>
                </c:pt>
                <c:pt idx="12">
                  <c:v>0.0505836575875486</c:v>
                </c:pt>
                <c:pt idx="13">
                  <c:v>0.0544747081712062</c:v>
                </c:pt>
                <c:pt idx="14">
                  <c:v>0.0583657587548638</c:v>
                </c:pt>
                <c:pt idx="15">
                  <c:v>0.0622568093385214</c:v>
                </c:pt>
                <c:pt idx="16">
                  <c:v>0.066147859922179</c:v>
                </c:pt>
                <c:pt idx="17">
                  <c:v>0.0700389105058366</c:v>
                </c:pt>
                <c:pt idx="18">
                  <c:v>0.0739299610894942</c:v>
                </c:pt>
                <c:pt idx="19">
                  <c:v>0.0778210116731517</c:v>
                </c:pt>
                <c:pt idx="20">
                  <c:v>0.0817120622568093</c:v>
                </c:pt>
                <c:pt idx="21">
                  <c:v>0.0856031128404669</c:v>
                </c:pt>
                <c:pt idx="22">
                  <c:v>0.0894941634241245</c:v>
                </c:pt>
                <c:pt idx="23">
                  <c:v>0.0933852140077821</c:v>
                </c:pt>
                <c:pt idx="24">
                  <c:v>0.0972762645914397</c:v>
                </c:pt>
                <c:pt idx="25">
                  <c:v>0.101167315175097</c:v>
                </c:pt>
                <c:pt idx="26">
                  <c:v>0.105058365758755</c:v>
                </c:pt>
                <c:pt idx="27">
                  <c:v>0.108949416342412</c:v>
                </c:pt>
                <c:pt idx="28">
                  <c:v>0.11284046692607</c:v>
                </c:pt>
                <c:pt idx="29">
                  <c:v>0.116731517509728</c:v>
                </c:pt>
                <c:pt idx="30">
                  <c:v>0.120622568093385</c:v>
                </c:pt>
                <c:pt idx="31">
                  <c:v>0.124513618677043</c:v>
                </c:pt>
                <c:pt idx="32">
                  <c:v>0.1284046692607</c:v>
                </c:pt>
                <c:pt idx="33">
                  <c:v>0.132295719844358</c:v>
                </c:pt>
                <c:pt idx="34">
                  <c:v>0.136186770428016</c:v>
                </c:pt>
                <c:pt idx="35">
                  <c:v>0.140077821011673</c:v>
                </c:pt>
                <c:pt idx="36">
                  <c:v>0.143968871595331</c:v>
                </c:pt>
                <c:pt idx="37">
                  <c:v>0.147859922178988</c:v>
                </c:pt>
                <c:pt idx="38">
                  <c:v>0.151750972762646</c:v>
                </c:pt>
                <c:pt idx="39">
                  <c:v>0.155642023346303</c:v>
                </c:pt>
                <c:pt idx="40">
                  <c:v>0.159533073929961</c:v>
                </c:pt>
                <c:pt idx="41">
                  <c:v>0.163424124513619</c:v>
                </c:pt>
                <c:pt idx="42">
                  <c:v>0.167315175097276</c:v>
                </c:pt>
                <c:pt idx="43">
                  <c:v>0.171206225680934</c:v>
                </c:pt>
                <c:pt idx="44">
                  <c:v>0.175097276264591</c:v>
                </c:pt>
                <c:pt idx="45">
                  <c:v>0.178988326848249</c:v>
                </c:pt>
                <c:pt idx="46">
                  <c:v>0.182879377431906</c:v>
                </c:pt>
                <c:pt idx="47">
                  <c:v>0.186770428015564</c:v>
                </c:pt>
                <c:pt idx="48">
                  <c:v>0.190661478599222</c:v>
                </c:pt>
                <c:pt idx="49">
                  <c:v>0.194552529182879</c:v>
                </c:pt>
                <c:pt idx="50">
                  <c:v>0.198443579766537</c:v>
                </c:pt>
                <c:pt idx="51">
                  <c:v>0.202334630350194</c:v>
                </c:pt>
                <c:pt idx="52">
                  <c:v>0.206225680933852</c:v>
                </c:pt>
                <c:pt idx="53">
                  <c:v>0.210116731517509</c:v>
                </c:pt>
                <c:pt idx="54">
                  <c:v>0.214007782101167</c:v>
                </c:pt>
                <c:pt idx="55">
                  <c:v>0.217898832684825</c:v>
                </c:pt>
                <c:pt idx="56">
                  <c:v>0.221789883268482</c:v>
                </c:pt>
                <c:pt idx="57">
                  <c:v>0.22568093385214</c:v>
                </c:pt>
                <c:pt idx="58">
                  <c:v>0.229571984435797</c:v>
                </c:pt>
                <c:pt idx="59">
                  <c:v>0.233463035019455</c:v>
                </c:pt>
                <c:pt idx="60">
                  <c:v>0.237354085603112</c:v>
                </c:pt>
                <c:pt idx="61">
                  <c:v>0.24124513618677</c:v>
                </c:pt>
                <c:pt idx="62">
                  <c:v>0.245136186770428</c:v>
                </c:pt>
                <c:pt idx="63">
                  <c:v>0.249027237354085</c:v>
                </c:pt>
                <c:pt idx="64">
                  <c:v>0.252918287937743</c:v>
                </c:pt>
                <c:pt idx="65">
                  <c:v>0.2568093385214</c:v>
                </c:pt>
                <c:pt idx="66">
                  <c:v>0.260700389105058</c:v>
                </c:pt>
                <c:pt idx="67">
                  <c:v>0.264591439688715</c:v>
                </c:pt>
                <c:pt idx="68">
                  <c:v>0.268482490272373</c:v>
                </c:pt>
                <c:pt idx="69">
                  <c:v>0.272373540856031</c:v>
                </c:pt>
                <c:pt idx="70">
                  <c:v>0.276264591439688</c:v>
                </c:pt>
                <c:pt idx="71">
                  <c:v>0.280155642023346</c:v>
                </c:pt>
                <c:pt idx="72">
                  <c:v>0.284046692607003</c:v>
                </c:pt>
                <c:pt idx="73">
                  <c:v>0.287937743190661</c:v>
                </c:pt>
                <c:pt idx="74">
                  <c:v>0.291828793774318</c:v>
                </c:pt>
                <c:pt idx="75">
                  <c:v>0.295719844357976</c:v>
                </c:pt>
                <c:pt idx="76">
                  <c:v>0.299610894941634</c:v>
                </c:pt>
                <c:pt idx="77">
                  <c:v>0.303501945525291</c:v>
                </c:pt>
                <c:pt idx="78">
                  <c:v>0.307392996108949</c:v>
                </c:pt>
                <c:pt idx="79">
                  <c:v>0.311284046692606</c:v>
                </c:pt>
                <c:pt idx="80">
                  <c:v>0.315175097276264</c:v>
                </c:pt>
                <c:pt idx="81">
                  <c:v>0.319066147859921</c:v>
                </c:pt>
                <c:pt idx="82">
                  <c:v>0.322957198443579</c:v>
                </c:pt>
                <c:pt idx="83">
                  <c:v>0.326848249027237</c:v>
                </c:pt>
                <c:pt idx="84">
                  <c:v>0.330739299610894</c:v>
                </c:pt>
                <c:pt idx="85">
                  <c:v>0.334630350194552</c:v>
                </c:pt>
                <c:pt idx="86">
                  <c:v>0.338521400778209</c:v>
                </c:pt>
                <c:pt idx="87">
                  <c:v>0.342412451361867</c:v>
                </c:pt>
                <c:pt idx="88">
                  <c:v>0.346303501945524</c:v>
                </c:pt>
                <c:pt idx="89">
                  <c:v>0.350194552529182</c:v>
                </c:pt>
                <c:pt idx="90">
                  <c:v>0.35408560311284</c:v>
                </c:pt>
                <c:pt idx="91">
                  <c:v>0.357976653696497</c:v>
                </c:pt>
                <c:pt idx="92">
                  <c:v>0.361867704280155</c:v>
                </c:pt>
                <c:pt idx="93">
                  <c:v>0.365758754863812</c:v>
                </c:pt>
                <c:pt idx="94">
                  <c:v>0.36964980544747</c:v>
                </c:pt>
                <c:pt idx="95">
                  <c:v>0.373540856031127</c:v>
                </c:pt>
                <c:pt idx="96">
                  <c:v>0.377431906614785</c:v>
                </c:pt>
                <c:pt idx="97">
                  <c:v>0.381322957198443</c:v>
                </c:pt>
                <c:pt idx="98">
                  <c:v>0.3852140077821</c:v>
                </c:pt>
                <c:pt idx="99">
                  <c:v>0.389105058365758</c:v>
                </c:pt>
                <c:pt idx="100">
                  <c:v>0.392996108949415</c:v>
                </c:pt>
                <c:pt idx="101">
                  <c:v>0.396887159533073</c:v>
                </c:pt>
                <c:pt idx="102">
                  <c:v>0.400778210116731</c:v>
                </c:pt>
                <c:pt idx="103">
                  <c:v>0.404669260700388</c:v>
                </c:pt>
                <c:pt idx="104">
                  <c:v>0.408560311284046</c:v>
                </c:pt>
                <c:pt idx="105">
                  <c:v>0.412451361867703</c:v>
                </c:pt>
                <c:pt idx="106">
                  <c:v>0.416342412451361</c:v>
                </c:pt>
                <c:pt idx="107">
                  <c:v>0.420233463035018</c:v>
                </c:pt>
                <c:pt idx="108">
                  <c:v>0.424124513618676</c:v>
                </c:pt>
                <c:pt idx="109">
                  <c:v>0.428015564202334</c:v>
                </c:pt>
                <c:pt idx="110">
                  <c:v>0.431906614785991</c:v>
                </c:pt>
                <c:pt idx="111">
                  <c:v>0.435797665369649</c:v>
                </c:pt>
                <c:pt idx="112">
                  <c:v>0.439688715953306</c:v>
                </c:pt>
                <c:pt idx="113">
                  <c:v>0.443579766536964</c:v>
                </c:pt>
                <c:pt idx="114">
                  <c:v>0.447470817120621</c:v>
                </c:pt>
                <c:pt idx="115">
                  <c:v>0.451361867704279</c:v>
                </c:pt>
                <c:pt idx="116">
                  <c:v>0.455252918287937</c:v>
                </c:pt>
                <c:pt idx="117">
                  <c:v>0.459143968871594</c:v>
                </c:pt>
                <c:pt idx="118">
                  <c:v>0.463035019455252</c:v>
                </c:pt>
                <c:pt idx="119">
                  <c:v>0.466926070038909</c:v>
                </c:pt>
                <c:pt idx="120">
                  <c:v>0.470817120622567</c:v>
                </c:pt>
                <c:pt idx="121">
                  <c:v>0.474708171206224</c:v>
                </c:pt>
                <c:pt idx="122">
                  <c:v>0.478599221789882</c:v>
                </c:pt>
                <c:pt idx="123">
                  <c:v>0.48249027237354</c:v>
                </c:pt>
                <c:pt idx="124">
                  <c:v>0.486381322957197</c:v>
                </c:pt>
                <c:pt idx="125">
                  <c:v>0.490272373540855</c:v>
                </c:pt>
                <c:pt idx="126">
                  <c:v>0.494163424124512</c:v>
                </c:pt>
                <c:pt idx="127">
                  <c:v>0.49805447470817</c:v>
                </c:pt>
                <c:pt idx="128">
                  <c:v>0.501945525291827</c:v>
                </c:pt>
                <c:pt idx="129">
                  <c:v>0.505836575875485</c:v>
                </c:pt>
                <c:pt idx="130">
                  <c:v>0.509727626459143</c:v>
                </c:pt>
                <c:pt idx="131">
                  <c:v>0.5136186770428</c:v>
                </c:pt>
                <c:pt idx="132">
                  <c:v>0.517509727626458</c:v>
                </c:pt>
                <c:pt idx="133">
                  <c:v>0.521400778210115</c:v>
                </c:pt>
                <c:pt idx="134">
                  <c:v>0.525291828793773</c:v>
                </c:pt>
                <c:pt idx="135">
                  <c:v>0.52918287937743</c:v>
                </c:pt>
                <c:pt idx="136">
                  <c:v>0.533073929961088</c:v>
                </c:pt>
                <c:pt idx="137">
                  <c:v>0.536964980544746</c:v>
                </c:pt>
                <c:pt idx="138">
                  <c:v>0.540856031128403</c:v>
                </c:pt>
                <c:pt idx="139">
                  <c:v>0.544747081712061</c:v>
                </c:pt>
                <c:pt idx="140">
                  <c:v>0.548638132295718</c:v>
                </c:pt>
                <c:pt idx="141">
                  <c:v>0.552529182879376</c:v>
                </c:pt>
                <c:pt idx="142">
                  <c:v>0.556420233463033</c:v>
                </c:pt>
                <c:pt idx="143">
                  <c:v>0.560311284046691</c:v>
                </c:pt>
                <c:pt idx="144">
                  <c:v>0.564202334630349</c:v>
                </c:pt>
                <c:pt idx="145">
                  <c:v>0.568093385214006</c:v>
                </c:pt>
                <c:pt idx="146">
                  <c:v>0.571984435797664</c:v>
                </c:pt>
                <c:pt idx="147">
                  <c:v>0.575875486381321</c:v>
                </c:pt>
                <c:pt idx="148">
                  <c:v>0.579766536964979</c:v>
                </c:pt>
                <c:pt idx="149">
                  <c:v>0.583657587548636</c:v>
                </c:pt>
                <c:pt idx="150">
                  <c:v>0.587548638132294</c:v>
                </c:pt>
                <c:pt idx="151">
                  <c:v>0.591439688715952</c:v>
                </c:pt>
                <c:pt idx="152">
                  <c:v>0.595330739299609</c:v>
                </c:pt>
                <c:pt idx="153">
                  <c:v>0.599221789883267</c:v>
                </c:pt>
                <c:pt idx="154">
                  <c:v>0.603112840466924</c:v>
                </c:pt>
                <c:pt idx="155">
                  <c:v>0.607003891050582</c:v>
                </c:pt>
                <c:pt idx="156">
                  <c:v>0.610894941634239</c:v>
                </c:pt>
                <c:pt idx="157">
                  <c:v>0.614785992217897</c:v>
                </c:pt>
                <c:pt idx="158">
                  <c:v>0.618677042801555</c:v>
                </c:pt>
                <c:pt idx="159">
                  <c:v>0.622568093385212</c:v>
                </c:pt>
                <c:pt idx="160">
                  <c:v>0.62645914396887</c:v>
                </c:pt>
                <c:pt idx="161">
                  <c:v>0.630350194552527</c:v>
                </c:pt>
                <c:pt idx="162">
                  <c:v>0.634241245136185</c:v>
                </c:pt>
                <c:pt idx="163">
                  <c:v>0.638132295719842</c:v>
                </c:pt>
                <c:pt idx="164">
                  <c:v>0.6420233463035</c:v>
                </c:pt>
                <c:pt idx="165">
                  <c:v>0.645914396887158</c:v>
                </c:pt>
                <c:pt idx="166">
                  <c:v>0.649805447470815</c:v>
                </c:pt>
                <c:pt idx="167">
                  <c:v>0.653696498054473</c:v>
                </c:pt>
                <c:pt idx="168">
                  <c:v>0.65758754863813</c:v>
                </c:pt>
                <c:pt idx="169">
                  <c:v>0.661478599221788</c:v>
                </c:pt>
                <c:pt idx="170">
                  <c:v>0.665369649805445</c:v>
                </c:pt>
                <c:pt idx="171">
                  <c:v>0.669260700389103</c:v>
                </c:pt>
                <c:pt idx="172">
                  <c:v>0.673151750972761</c:v>
                </c:pt>
                <c:pt idx="173">
                  <c:v>0.677042801556418</c:v>
                </c:pt>
                <c:pt idx="174">
                  <c:v>0.680933852140076</c:v>
                </c:pt>
                <c:pt idx="175">
                  <c:v>0.684824902723733</c:v>
                </c:pt>
                <c:pt idx="176">
                  <c:v>0.688715953307391</c:v>
                </c:pt>
                <c:pt idx="177">
                  <c:v>0.692607003891048</c:v>
                </c:pt>
                <c:pt idx="178">
                  <c:v>0.696498054474706</c:v>
                </c:pt>
                <c:pt idx="179">
                  <c:v>0.700389105058364</c:v>
                </c:pt>
                <c:pt idx="180">
                  <c:v>0.704280155642021</c:v>
                </c:pt>
                <c:pt idx="181">
                  <c:v>0.708171206225679</c:v>
                </c:pt>
                <c:pt idx="182">
                  <c:v>0.712062256809336</c:v>
                </c:pt>
                <c:pt idx="183">
                  <c:v>0.715953307392994</c:v>
                </c:pt>
                <c:pt idx="184">
                  <c:v>0.719844357976652</c:v>
                </c:pt>
                <c:pt idx="185">
                  <c:v>0.723735408560309</c:v>
                </c:pt>
                <c:pt idx="186">
                  <c:v>0.727626459143967</c:v>
                </c:pt>
                <c:pt idx="187">
                  <c:v>0.731517509727624</c:v>
                </c:pt>
                <c:pt idx="188">
                  <c:v>0.735408560311282</c:v>
                </c:pt>
                <c:pt idx="189">
                  <c:v>0.739299610894939</c:v>
                </c:pt>
                <c:pt idx="190">
                  <c:v>0.743190661478597</c:v>
                </c:pt>
                <c:pt idx="191">
                  <c:v>0.747081712062255</c:v>
                </c:pt>
                <c:pt idx="192">
                  <c:v>0.750972762645912</c:v>
                </c:pt>
                <c:pt idx="193">
                  <c:v>0.75486381322957</c:v>
                </c:pt>
                <c:pt idx="194">
                  <c:v>0.758754863813227</c:v>
                </c:pt>
                <c:pt idx="195">
                  <c:v>0.762645914396885</c:v>
                </c:pt>
                <c:pt idx="196">
                  <c:v>0.766536964980542</c:v>
                </c:pt>
                <c:pt idx="197">
                  <c:v>0.7704280155642</c:v>
                </c:pt>
                <c:pt idx="198">
                  <c:v>0.774319066147858</c:v>
                </c:pt>
                <c:pt idx="199">
                  <c:v>0.778210116731515</c:v>
                </c:pt>
                <c:pt idx="200">
                  <c:v>0.782101167315173</c:v>
                </c:pt>
                <c:pt idx="201">
                  <c:v>0.78599221789883</c:v>
                </c:pt>
                <c:pt idx="202">
                  <c:v>0.789883268482488</c:v>
                </c:pt>
                <c:pt idx="203">
                  <c:v>0.793774319066145</c:v>
                </c:pt>
                <c:pt idx="204">
                  <c:v>0.797665369649803</c:v>
                </c:pt>
                <c:pt idx="205">
                  <c:v>0.801556420233461</c:v>
                </c:pt>
                <c:pt idx="206">
                  <c:v>0.805447470817118</c:v>
                </c:pt>
                <c:pt idx="207">
                  <c:v>0.809338521400776</c:v>
                </c:pt>
                <c:pt idx="208">
                  <c:v>0.813229571984433</c:v>
                </c:pt>
                <c:pt idx="209">
                  <c:v>0.817120622568091</c:v>
                </c:pt>
                <c:pt idx="210">
                  <c:v>0.821011673151748</c:v>
                </c:pt>
                <c:pt idx="211">
                  <c:v>0.824902723735406</c:v>
                </c:pt>
                <c:pt idx="212">
                  <c:v>0.828793774319064</c:v>
                </c:pt>
                <c:pt idx="213">
                  <c:v>0.832684824902721</c:v>
                </c:pt>
                <c:pt idx="214">
                  <c:v>0.836575875486379</c:v>
                </c:pt>
                <c:pt idx="215">
                  <c:v>0.840466926070036</c:v>
                </c:pt>
                <c:pt idx="216">
                  <c:v>0.844357976653694</c:v>
                </c:pt>
                <c:pt idx="217">
                  <c:v>0.848249027237351</c:v>
                </c:pt>
                <c:pt idx="218">
                  <c:v>0.852140077821009</c:v>
                </c:pt>
                <c:pt idx="219">
                  <c:v>0.856031128404667</c:v>
                </c:pt>
                <c:pt idx="220">
                  <c:v>0.859922178988324</c:v>
                </c:pt>
                <c:pt idx="221">
                  <c:v>0.863813229571982</c:v>
                </c:pt>
                <c:pt idx="222">
                  <c:v>0.867704280155639</c:v>
                </c:pt>
                <c:pt idx="223">
                  <c:v>0.871595330739297</c:v>
                </c:pt>
                <c:pt idx="224">
                  <c:v>0.875486381322954</c:v>
                </c:pt>
                <c:pt idx="225">
                  <c:v>0.879377431906612</c:v>
                </c:pt>
                <c:pt idx="226">
                  <c:v>0.88326848249027</c:v>
                </c:pt>
                <c:pt idx="227">
                  <c:v>0.887159533073927</c:v>
                </c:pt>
                <c:pt idx="228">
                  <c:v>0.891050583657585</c:v>
                </c:pt>
                <c:pt idx="229">
                  <c:v>0.894941634241242</c:v>
                </c:pt>
                <c:pt idx="230">
                  <c:v>0.8988326848249</c:v>
                </c:pt>
                <c:pt idx="231">
                  <c:v>0.902723735408558</c:v>
                </c:pt>
                <c:pt idx="232">
                  <c:v>0.906614785992215</c:v>
                </c:pt>
                <c:pt idx="233">
                  <c:v>0.910505836575873</c:v>
                </c:pt>
                <c:pt idx="234">
                  <c:v>0.91439688715953</c:v>
                </c:pt>
                <c:pt idx="235">
                  <c:v>0.918287937743188</c:v>
                </c:pt>
                <c:pt idx="236">
                  <c:v>0.922178988326845</c:v>
                </c:pt>
                <c:pt idx="237">
                  <c:v>0.926070038910503</c:v>
                </c:pt>
                <c:pt idx="238">
                  <c:v>0.929961089494161</c:v>
                </c:pt>
                <c:pt idx="239">
                  <c:v>0.933852140077818</c:v>
                </c:pt>
                <c:pt idx="240">
                  <c:v>0.937743190661476</c:v>
                </c:pt>
                <c:pt idx="241">
                  <c:v>0.941634241245133</c:v>
                </c:pt>
                <c:pt idx="242">
                  <c:v>0.945525291828791</c:v>
                </c:pt>
                <c:pt idx="243">
                  <c:v>0.949416342412448</c:v>
                </c:pt>
                <c:pt idx="244">
                  <c:v>0.953307392996106</c:v>
                </c:pt>
                <c:pt idx="245">
                  <c:v>0.957198443579764</c:v>
                </c:pt>
                <c:pt idx="246">
                  <c:v>0.961089494163421</c:v>
                </c:pt>
                <c:pt idx="247">
                  <c:v>0.964980544747079</c:v>
                </c:pt>
                <c:pt idx="248">
                  <c:v>0.968871595330736</c:v>
                </c:pt>
                <c:pt idx="249">
                  <c:v>0.972762645914394</c:v>
                </c:pt>
                <c:pt idx="250">
                  <c:v>0.976653696498051</c:v>
                </c:pt>
                <c:pt idx="251">
                  <c:v>0.980544747081709</c:v>
                </c:pt>
                <c:pt idx="252">
                  <c:v>0.984435797665367</c:v>
                </c:pt>
                <c:pt idx="253">
                  <c:v>0.988326848249024</c:v>
                </c:pt>
                <c:pt idx="254">
                  <c:v>0.992217898832682</c:v>
                </c:pt>
                <c:pt idx="255">
                  <c:v>0.996108949416339</c:v>
                </c:pt>
                <c:pt idx="256">
                  <c:v>0.999999999999997</c:v>
                </c:pt>
              </c:numCache>
            </c:numRef>
          </c:yVal>
          <c:smooth val="0"/>
        </c:ser>
        <c:dLbls>
          <c:showLegendKey val="0"/>
          <c:showVal val="0"/>
          <c:showCatName val="0"/>
          <c:showSerName val="0"/>
          <c:showPercent val="0"/>
          <c:showBubbleSize val="0"/>
        </c:dLbls>
        <c:axId val="-2031277608"/>
        <c:axId val="-2135441864"/>
      </c:scatterChart>
      <c:valAx>
        <c:axId val="-2031277608"/>
        <c:scaling>
          <c:orientation val="minMax"/>
          <c:max val="1.0"/>
          <c:min val="-0.8"/>
        </c:scaling>
        <c:delete val="0"/>
        <c:axPos val="b"/>
        <c:numFmt formatCode="General" sourceLinked="1"/>
        <c:majorTickMark val="out"/>
        <c:minorTickMark val="none"/>
        <c:tickLblPos val="nextTo"/>
        <c:txPr>
          <a:bodyPr/>
          <a:lstStyle/>
          <a:p>
            <a:pPr>
              <a:defRPr>
                <a:solidFill>
                  <a:srgbClr val="14202E"/>
                </a:solidFill>
              </a:defRPr>
            </a:pPr>
            <a:endParaRPr lang="ja-JP"/>
          </a:p>
        </c:txPr>
        <c:crossAx val="-2135441864"/>
        <c:crosses val="autoZero"/>
        <c:crossBetween val="midCat"/>
      </c:valAx>
      <c:valAx>
        <c:axId val="-2135441864"/>
        <c:scaling>
          <c:orientation val="minMax"/>
          <c:max val="1.0"/>
        </c:scaling>
        <c:delete val="0"/>
        <c:axPos val="l"/>
        <c:majorGridlines/>
        <c:numFmt formatCode="General" sourceLinked="1"/>
        <c:majorTickMark val="out"/>
        <c:minorTickMark val="none"/>
        <c:tickLblPos val="nextTo"/>
        <c:txPr>
          <a:bodyPr/>
          <a:lstStyle/>
          <a:p>
            <a:pPr>
              <a:defRPr>
                <a:solidFill>
                  <a:srgbClr val="14202E"/>
                </a:solidFill>
              </a:defRPr>
            </a:pPr>
            <a:endParaRPr lang="ja-JP"/>
          </a:p>
        </c:txPr>
        <c:crossAx val="-2031277608"/>
        <c:crosses val="autoZero"/>
        <c:crossBetween val="midCat"/>
      </c:valAx>
    </c:plotArea>
    <c:plotVisOnly val="1"/>
    <c:dispBlanksAs val="gap"/>
    <c:showDLblsOverMax val="0"/>
  </c:chart>
  <c:txPr>
    <a:bodyPr/>
    <a:lstStyle/>
    <a:p>
      <a:pPr>
        <a:defRPr sz="1800">
          <a:solidFill>
            <a:schemeClr val="bg2"/>
          </a:solidFill>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XIENCE</c:v>
          </c:tx>
          <c:spPr>
            <a:ln w="31750">
              <a:noFill/>
            </a:ln>
          </c:spPr>
          <c:marker>
            <c:symbol val="circle"/>
            <c:size val="10"/>
            <c:spPr>
              <a:solidFill>
                <a:srgbClr val="FF6666"/>
              </a:solidFill>
              <a:ln>
                <a:solidFill>
                  <a:srgbClr val="FF0000"/>
                </a:solidFill>
              </a:ln>
            </c:spPr>
          </c:marker>
          <c:xVal>
            <c:numRef>
              <c:f>Sheet1!$C$2:$C$36</c:f>
              <c:numCache>
                <c:formatCode>General</c:formatCode>
                <c:ptCount val="35"/>
                <c:pt idx="0">
                  <c:v>-0.31</c:v>
                </c:pt>
                <c:pt idx="1">
                  <c:v>-0.22</c:v>
                </c:pt>
                <c:pt idx="2">
                  <c:v>-0.0899999999999998</c:v>
                </c:pt>
                <c:pt idx="3">
                  <c:v>-0.0800000000000001</c:v>
                </c:pt>
                <c:pt idx="4">
                  <c:v>-0.0649999999999999</c:v>
                </c:pt>
                <c:pt idx="5">
                  <c:v>-0.06</c:v>
                </c:pt>
                <c:pt idx="6">
                  <c:v>-0.0499999999999998</c:v>
                </c:pt>
                <c:pt idx="7">
                  <c:v>-0.0350000000000001</c:v>
                </c:pt>
                <c:pt idx="8">
                  <c:v>-0.0249999999999999</c:v>
                </c:pt>
                <c:pt idx="9">
                  <c:v>-0.02</c:v>
                </c:pt>
                <c:pt idx="10">
                  <c:v>-0.02</c:v>
                </c:pt>
                <c:pt idx="11">
                  <c:v>-0.0149999999999999</c:v>
                </c:pt>
                <c:pt idx="12">
                  <c:v>0.00999999999999978</c:v>
                </c:pt>
                <c:pt idx="13">
                  <c:v>0.00999999999999978</c:v>
                </c:pt>
                <c:pt idx="14">
                  <c:v>0.00999999999999978</c:v>
                </c:pt>
                <c:pt idx="15">
                  <c:v>0.0250000000000004</c:v>
                </c:pt>
                <c:pt idx="16">
                  <c:v>0.0299999999999998</c:v>
                </c:pt>
                <c:pt idx="17">
                  <c:v>0.0299999999999998</c:v>
                </c:pt>
                <c:pt idx="18">
                  <c:v>0.0300000000000002</c:v>
                </c:pt>
                <c:pt idx="19">
                  <c:v>0.0350000000000001</c:v>
                </c:pt>
                <c:pt idx="20">
                  <c:v>0.0499999999999998</c:v>
                </c:pt>
                <c:pt idx="21">
                  <c:v>0.0750000000000002</c:v>
                </c:pt>
                <c:pt idx="22">
                  <c:v>0.0800000000000001</c:v>
                </c:pt>
                <c:pt idx="23">
                  <c:v>0.11</c:v>
                </c:pt>
                <c:pt idx="24">
                  <c:v>0.12</c:v>
                </c:pt>
                <c:pt idx="25">
                  <c:v>0.15</c:v>
                </c:pt>
                <c:pt idx="26">
                  <c:v>0.15</c:v>
                </c:pt>
                <c:pt idx="27">
                  <c:v>0.17</c:v>
                </c:pt>
                <c:pt idx="28">
                  <c:v>0.175</c:v>
                </c:pt>
                <c:pt idx="29">
                  <c:v>0.2</c:v>
                </c:pt>
                <c:pt idx="30">
                  <c:v>0.21</c:v>
                </c:pt>
                <c:pt idx="31">
                  <c:v>0.36</c:v>
                </c:pt>
                <c:pt idx="32">
                  <c:v>0.37</c:v>
                </c:pt>
                <c:pt idx="33">
                  <c:v>0.38</c:v>
                </c:pt>
                <c:pt idx="34">
                  <c:v>0.55</c:v>
                </c:pt>
              </c:numCache>
            </c:numRef>
          </c:xVal>
          <c:yVal>
            <c:numRef>
              <c:f>Sheet1!$D$2:$D$36</c:f>
              <c:numCache>
                <c:formatCode>General</c:formatCode>
                <c:ptCount val="35"/>
                <c:pt idx="0">
                  <c:v>0.0285714285714286</c:v>
                </c:pt>
                <c:pt idx="1">
                  <c:v>0.0571428571428571</c:v>
                </c:pt>
                <c:pt idx="2">
                  <c:v>0.0857142857142857</c:v>
                </c:pt>
                <c:pt idx="3">
                  <c:v>0.114285714285714</c:v>
                </c:pt>
                <c:pt idx="4">
                  <c:v>0.142857142857143</c:v>
                </c:pt>
                <c:pt idx="5">
                  <c:v>0.171428571428571</c:v>
                </c:pt>
                <c:pt idx="6">
                  <c:v>0.2</c:v>
                </c:pt>
                <c:pt idx="7">
                  <c:v>0.228571428571429</c:v>
                </c:pt>
                <c:pt idx="8">
                  <c:v>0.257142857142857</c:v>
                </c:pt>
                <c:pt idx="9">
                  <c:v>0.285714285714286</c:v>
                </c:pt>
                <c:pt idx="10">
                  <c:v>0.314285714285714</c:v>
                </c:pt>
                <c:pt idx="11">
                  <c:v>0.342857142857143</c:v>
                </c:pt>
                <c:pt idx="12">
                  <c:v>0.371428571428571</c:v>
                </c:pt>
                <c:pt idx="13">
                  <c:v>0.4</c:v>
                </c:pt>
                <c:pt idx="14">
                  <c:v>0.428571428571429</c:v>
                </c:pt>
                <c:pt idx="15">
                  <c:v>0.457142857142857</c:v>
                </c:pt>
                <c:pt idx="16">
                  <c:v>0.485714285714286</c:v>
                </c:pt>
                <c:pt idx="17">
                  <c:v>0.514285714285714</c:v>
                </c:pt>
                <c:pt idx="18">
                  <c:v>0.542857142857143</c:v>
                </c:pt>
                <c:pt idx="19">
                  <c:v>0.571428571428572</c:v>
                </c:pt>
                <c:pt idx="20">
                  <c:v>0.6</c:v>
                </c:pt>
                <c:pt idx="21">
                  <c:v>0.628571428571429</c:v>
                </c:pt>
                <c:pt idx="22">
                  <c:v>0.657142857142857</c:v>
                </c:pt>
                <c:pt idx="23">
                  <c:v>0.685714285714286</c:v>
                </c:pt>
                <c:pt idx="24">
                  <c:v>0.714285714285714</c:v>
                </c:pt>
                <c:pt idx="25">
                  <c:v>0.742857142857143</c:v>
                </c:pt>
                <c:pt idx="26">
                  <c:v>0.771428571428572</c:v>
                </c:pt>
                <c:pt idx="27">
                  <c:v>0.8</c:v>
                </c:pt>
                <c:pt idx="28">
                  <c:v>0.828571428571429</c:v>
                </c:pt>
                <c:pt idx="29">
                  <c:v>0.857142857142857</c:v>
                </c:pt>
                <c:pt idx="30">
                  <c:v>0.885714285714286</c:v>
                </c:pt>
                <c:pt idx="31">
                  <c:v>0.914285714285714</c:v>
                </c:pt>
                <c:pt idx="32">
                  <c:v>0.942857142857143</c:v>
                </c:pt>
                <c:pt idx="33">
                  <c:v>0.971428571428572</c:v>
                </c:pt>
                <c:pt idx="34">
                  <c:v>1.0</c:v>
                </c:pt>
              </c:numCache>
            </c:numRef>
          </c:yVal>
          <c:smooth val="0"/>
        </c:ser>
        <c:ser>
          <c:idx val="1"/>
          <c:order val="1"/>
          <c:tx>
            <c:v>BVS</c:v>
          </c:tx>
          <c:spPr>
            <a:ln w="31750">
              <a:noFill/>
            </a:ln>
            <a:effectLst/>
          </c:spPr>
          <c:marker>
            <c:symbol val="circle"/>
            <c:size val="10"/>
            <c:spPr>
              <a:solidFill>
                <a:srgbClr val="0000FF"/>
              </a:solidFill>
              <a:ln>
                <a:solidFill>
                  <a:schemeClr val="tx1"/>
                </a:solidFill>
              </a:ln>
              <a:effectLst/>
            </c:spPr>
          </c:marker>
          <c:xVal>
            <c:numRef>
              <c:f>Sheet1!$G$2:$G$76</c:f>
              <c:numCache>
                <c:formatCode>General</c:formatCode>
                <c:ptCount val="75"/>
                <c:pt idx="0">
                  <c:v>-0.36</c:v>
                </c:pt>
                <c:pt idx="1">
                  <c:v>-0.23</c:v>
                </c:pt>
                <c:pt idx="2">
                  <c:v>-0.215</c:v>
                </c:pt>
                <c:pt idx="3">
                  <c:v>-0.21</c:v>
                </c:pt>
                <c:pt idx="4">
                  <c:v>-0.17</c:v>
                </c:pt>
                <c:pt idx="5">
                  <c:v>-0.15</c:v>
                </c:pt>
                <c:pt idx="6">
                  <c:v>-0.135</c:v>
                </c:pt>
                <c:pt idx="7">
                  <c:v>-0.135</c:v>
                </c:pt>
                <c:pt idx="8">
                  <c:v>-0.0750000000000002</c:v>
                </c:pt>
                <c:pt idx="9">
                  <c:v>-0.0700000000000001</c:v>
                </c:pt>
                <c:pt idx="10">
                  <c:v>-0.0700000000000001</c:v>
                </c:pt>
                <c:pt idx="11">
                  <c:v>-0.0499999999999998</c:v>
                </c:pt>
                <c:pt idx="12">
                  <c:v>-0.0499999999999998</c:v>
                </c:pt>
                <c:pt idx="13">
                  <c:v>-0.0449999999999999</c:v>
                </c:pt>
                <c:pt idx="14">
                  <c:v>-0.04</c:v>
                </c:pt>
                <c:pt idx="15">
                  <c:v>-0.0299999999999998</c:v>
                </c:pt>
                <c:pt idx="16">
                  <c:v>-0.0249999999999999</c:v>
                </c:pt>
                <c:pt idx="17">
                  <c:v>-0.02</c:v>
                </c:pt>
                <c:pt idx="18">
                  <c:v>-0.0199999999999998</c:v>
                </c:pt>
                <c:pt idx="19">
                  <c:v>-0.0100000000000002</c:v>
                </c:pt>
                <c:pt idx="20">
                  <c:v>-0.01</c:v>
                </c:pt>
                <c:pt idx="21">
                  <c:v>-0.00499999999999989</c:v>
                </c:pt>
                <c:pt idx="22">
                  <c:v>0.00999999999999978</c:v>
                </c:pt>
                <c:pt idx="23">
                  <c:v>0.0100000000000002</c:v>
                </c:pt>
                <c:pt idx="24">
                  <c:v>0.0199999999999996</c:v>
                </c:pt>
                <c:pt idx="25">
                  <c:v>0.0199999999999996</c:v>
                </c:pt>
                <c:pt idx="26">
                  <c:v>0.02</c:v>
                </c:pt>
                <c:pt idx="27">
                  <c:v>0.0249999999999999</c:v>
                </c:pt>
                <c:pt idx="28">
                  <c:v>0.0299999999999998</c:v>
                </c:pt>
                <c:pt idx="29">
                  <c:v>0.0349999999999997</c:v>
                </c:pt>
                <c:pt idx="30">
                  <c:v>0.04</c:v>
                </c:pt>
                <c:pt idx="31">
                  <c:v>0.04</c:v>
                </c:pt>
                <c:pt idx="32">
                  <c:v>0.0500000000000003</c:v>
                </c:pt>
                <c:pt idx="33">
                  <c:v>0.0549999999999999</c:v>
                </c:pt>
                <c:pt idx="34">
                  <c:v>0.0550000000000001</c:v>
                </c:pt>
                <c:pt idx="35">
                  <c:v>0.0550000000000001</c:v>
                </c:pt>
                <c:pt idx="36">
                  <c:v>0.0599999999999996</c:v>
                </c:pt>
                <c:pt idx="37">
                  <c:v>0.06</c:v>
                </c:pt>
                <c:pt idx="38">
                  <c:v>0.0700000000000003</c:v>
                </c:pt>
                <c:pt idx="39">
                  <c:v>0.0800000000000001</c:v>
                </c:pt>
                <c:pt idx="40">
                  <c:v>0.0800000000000001</c:v>
                </c:pt>
                <c:pt idx="41">
                  <c:v>0.0800000000000001</c:v>
                </c:pt>
                <c:pt idx="42">
                  <c:v>0.0849999999999999</c:v>
                </c:pt>
                <c:pt idx="43">
                  <c:v>0.0899999999999998</c:v>
                </c:pt>
                <c:pt idx="44">
                  <c:v>0.0899999999999998</c:v>
                </c:pt>
                <c:pt idx="45">
                  <c:v>0.0900000000000001</c:v>
                </c:pt>
                <c:pt idx="46">
                  <c:v>0.1</c:v>
                </c:pt>
                <c:pt idx="47">
                  <c:v>0.109999999999999</c:v>
                </c:pt>
                <c:pt idx="48">
                  <c:v>0.11</c:v>
                </c:pt>
                <c:pt idx="49">
                  <c:v>0.115</c:v>
                </c:pt>
                <c:pt idx="50">
                  <c:v>0.12</c:v>
                </c:pt>
                <c:pt idx="51">
                  <c:v>0.12</c:v>
                </c:pt>
                <c:pt idx="52">
                  <c:v>0.12</c:v>
                </c:pt>
                <c:pt idx="53">
                  <c:v>0.12</c:v>
                </c:pt>
                <c:pt idx="54">
                  <c:v>0.125</c:v>
                </c:pt>
                <c:pt idx="55">
                  <c:v>0.13</c:v>
                </c:pt>
                <c:pt idx="56">
                  <c:v>0.14</c:v>
                </c:pt>
                <c:pt idx="57">
                  <c:v>0.145</c:v>
                </c:pt>
                <c:pt idx="58">
                  <c:v>0.145</c:v>
                </c:pt>
                <c:pt idx="59">
                  <c:v>0.155</c:v>
                </c:pt>
                <c:pt idx="60">
                  <c:v>0.16</c:v>
                </c:pt>
                <c:pt idx="61">
                  <c:v>0.16</c:v>
                </c:pt>
                <c:pt idx="62">
                  <c:v>0.165</c:v>
                </c:pt>
                <c:pt idx="63">
                  <c:v>0.17</c:v>
                </c:pt>
                <c:pt idx="64">
                  <c:v>0.17</c:v>
                </c:pt>
                <c:pt idx="65">
                  <c:v>0.19</c:v>
                </c:pt>
                <c:pt idx="66">
                  <c:v>0.23</c:v>
                </c:pt>
                <c:pt idx="67">
                  <c:v>0.25</c:v>
                </c:pt>
                <c:pt idx="68">
                  <c:v>0.27</c:v>
                </c:pt>
                <c:pt idx="69">
                  <c:v>0.29</c:v>
                </c:pt>
                <c:pt idx="70">
                  <c:v>0.315</c:v>
                </c:pt>
                <c:pt idx="71">
                  <c:v>0.32</c:v>
                </c:pt>
                <c:pt idx="72">
                  <c:v>0.35</c:v>
                </c:pt>
                <c:pt idx="73">
                  <c:v>0.35</c:v>
                </c:pt>
                <c:pt idx="74">
                  <c:v>0.41</c:v>
                </c:pt>
              </c:numCache>
            </c:numRef>
          </c:xVal>
          <c:yVal>
            <c:numRef>
              <c:f>Sheet1!$H$2:$H$76</c:f>
              <c:numCache>
                <c:formatCode>General</c:formatCode>
                <c:ptCount val="75"/>
                <c:pt idx="0">
                  <c:v>0.0133333333333333</c:v>
                </c:pt>
                <c:pt idx="1">
                  <c:v>0.0266666666666667</c:v>
                </c:pt>
                <c:pt idx="2">
                  <c:v>0.04</c:v>
                </c:pt>
                <c:pt idx="3">
                  <c:v>0.0533333333333333</c:v>
                </c:pt>
                <c:pt idx="4">
                  <c:v>0.0666666666666667</c:v>
                </c:pt>
                <c:pt idx="5">
                  <c:v>0.08</c:v>
                </c:pt>
                <c:pt idx="6">
                  <c:v>0.0933333333333333</c:v>
                </c:pt>
                <c:pt idx="7">
                  <c:v>0.106666666666667</c:v>
                </c:pt>
                <c:pt idx="8">
                  <c:v>0.12</c:v>
                </c:pt>
                <c:pt idx="9">
                  <c:v>0.133333333333333</c:v>
                </c:pt>
                <c:pt idx="10">
                  <c:v>0.146666666666667</c:v>
                </c:pt>
                <c:pt idx="11">
                  <c:v>0.16</c:v>
                </c:pt>
                <c:pt idx="12">
                  <c:v>0.173333333333333</c:v>
                </c:pt>
                <c:pt idx="13">
                  <c:v>0.186666666666667</c:v>
                </c:pt>
                <c:pt idx="14">
                  <c:v>0.2</c:v>
                </c:pt>
                <c:pt idx="15">
                  <c:v>0.213333333333333</c:v>
                </c:pt>
                <c:pt idx="16">
                  <c:v>0.226666666666667</c:v>
                </c:pt>
                <c:pt idx="17">
                  <c:v>0.24</c:v>
                </c:pt>
                <c:pt idx="18">
                  <c:v>0.253333333333333</c:v>
                </c:pt>
                <c:pt idx="19">
                  <c:v>0.266666666666667</c:v>
                </c:pt>
                <c:pt idx="20">
                  <c:v>0.28</c:v>
                </c:pt>
                <c:pt idx="21">
                  <c:v>0.293333333333333</c:v>
                </c:pt>
                <c:pt idx="22">
                  <c:v>0.306666666666667</c:v>
                </c:pt>
                <c:pt idx="23">
                  <c:v>0.32</c:v>
                </c:pt>
                <c:pt idx="24">
                  <c:v>0.333333333333333</c:v>
                </c:pt>
                <c:pt idx="25">
                  <c:v>0.346666666666666</c:v>
                </c:pt>
                <c:pt idx="26">
                  <c:v>0.36</c:v>
                </c:pt>
                <c:pt idx="27">
                  <c:v>0.373333333333333</c:v>
                </c:pt>
                <c:pt idx="28">
                  <c:v>0.386666666666666</c:v>
                </c:pt>
                <c:pt idx="29">
                  <c:v>0.4</c:v>
                </c:pt>
                <c:pt idx="30">
                  <c:v>0.413333333333333</c:v>
                </c:pt>
                <c:pt idx="31">
                  <c:v>0.426666666666666</c:v>
                </c:pt>
                <c:pt idx="32">
                  <c:v>0.44</c:v>
                </c:pt>
                <c:pt idx="33">
                  <c:v>0.453333333333333</c:v>
                </c:pt>
                <c:pt idx="34">
                  <c:v>0.466666666666666</c:v>
                </c:pt>
                <c:pt idx="35">
                  <c:v>0.48</c:v>
                </c:pt>
                <c:pt idx="36">
                  <c:v>0.493333333333333</c:v>
                </c:pt>
                <c:pt idx="37">
                  <c:v>0.506666666666666</c:v>
                </c:pt>
                <c:pt idx="38">
                  <c:v>0.52</c:v>
                </c:pt>
                <c:pt idx="39">
                  <c:v>0.533333333333333</c:v>
                </c:pt>
                <c:pt idx="40">
                  <c:v>0.546666666666666</c:v>
                </c:pt>
                <c:pt idx="41">
                  <c:v>0.559999999999999</c:v>
                </c:pt>
                <c:pt idx="42">
                  <c:v>0.573333333333333</c:v>
                </c:pt>
                <c:pt idx="43">
                  <c:v>0.586666666666666</c:v>
                </c:pt>
                <c:pt idx="44">
                  <c:v>0.599999999999999</c:v>
                </c:pt>
                <c:pt idx="45">
                  <c:v>0.613333333333333</c:v>
                </c:pt>
                <c:pt idx="46">
                  <c:v>0.626666666666666</c:v>
                </c:pt>
                <c:pt idx="47">
                  <c:v>0.639999999999999</c:v>
                </c:pt>
                <c:pt idx="48">
                  <c:v>0.653333333333333</c:v>
                </c:pt>
                <c:pt idx="49">
                  <c:v>0.666666666666666</c:v>
                </c:pt>
                <c:pt idx="50">
                  <c:v>0.679999999999999</c:v>
                </c:pt>
                <c:pt idx="51">
                  <c:v>0.693333333333332</c:v>
                </c:pt>
                <c:pt idx="52">
                  <c:v>0.706666666666666</c:v>
                </c:pt>
                <c:pt idx="53">
                  <c:v>0.719999999999999</c:v>
                </c:pt>
                <c:pt idx="54">
                  <c:v>0.733333333333332</c:v>
                </c:pt>
                <c:pt idx="55">
                  <c:v>0.746666666666666</c:v>
                </c:pt>
                <c:pt idx="56">
                  <c:v>0.759999999999999</c:v>
                </c:pt>
                <c:pt idx="57">
                  <c:v>0.773333333333332</c:v>
                </c:pt>
                <c:pt idx="58">
                  <c:v>0.786666666666666</c:v>
                </c:pt>
                <c:pt idx="59">
                  <c:v>0.799999999999999</c:v>
                </c:pt>
                <c:pt idx="60">
                  <c:v>0.813333333333332</c:v>
                </c:pt>
                <c:pt idx="61">
                  <c:v>0.826666666666666</c:v>
                </c:pt>
                <c:pt idx="62">
                  <c:v>0.839999999999999</c:v>
                </c:pt>
                <c:pt idx="63">
                  <c:v>0.853333333333332</c:v>
                </c:pt>
                <c:pt idx="64">
                  <c:v>0.866666666666666</c:v>
                </c:pt>
                <c:pt idx="65">
                  <c:v>0.879999999999999</c:v>
                </c:pt>
                <c:pt idx="66">
                  <c:v>0.893333333333332</c:v>
                </c:pt>
                <c:pt idx="67">
                  <c:v>0.906666666666665</c:v>
                </c:pt>
                <c:pt idx="68">
                  <c:v>0.919999999999999</c:v>
                </c:pt>
                <c:pt idx="69">
                  <c:v>0.933333333333332</c:v>
                </c:pt>
                <c:pt idx="70">
                  <c:v>0.946666666666665</c:v>
                </c:pt>
                <c:pt idx="71">
                  <c:v>0.959999999999999</c:v>
                </c:pt>
                <c:pt idx="72">
                  <c:v>0.973333333333332</c:v>
                </c:pt>
                <c:pt idx="73">
                  <c:v>0.986666666666665</c:v>
                </c:pt>
                <c:pt idx="74">
                  <c:v>0.999999999999999</c:v>
                </c:pt>
              </c:numCache>
            </c:numRef>
          </c:yVal>
          <c:smooth val="0"/>
        </c:ser>
        <c:dLbls>
          <c:showLegendKey val="0"/>
          <c:showVal val="0"/>
          <c:showCatName val="0"/>
          <c:showSerName val="0"/>
          <c:showPercent val="0"/>
          <c:showBubbleSize val="0"/>
        </c:dLbls>
        <c:axId val="-2054125736"/>
        <c:axId val="-2136895096"/>
      </c:scatterChart>
      <c:valAx>
        <c:axId val="-2054125736"/>
        <c:scaling>
          <c:orientation val="minMax"/>
          <c:max val="1.0"/>
          <c:min val="-0.8"/>
        </c:scaling>
        <c:delete val="0"/>
        <c:axPos val="b"/>
        <c:numFmt formatCode="General" sourceLinked="1"/>
        <c:majorTickMark val="out"/>
        <c:minorTickMark val="none"/>
        <c:tickLblPos val="nextTo"/>
        <c:spPr>
          <a:ln>
            <a:solidFill>
              <a:schemeClr val="accent4">
                <a:lumMod val="75000"/>
              </a:schemeClr>
            </a:solidFill>
          </a:ln>
        </c:spPr>
        <c:txPr>
          <a:bodyPr/>
          <a:lstStyle/>
          <a:p>
            <a:pPr>
              <a:defRPr sz="1600"/>
            </a:pPr>
            <a:endParaRPr lang="ja-JP"/>
          </a:p>
        </c:txPr>
        <c:crossAx val="-2136895096"/>
        <c:crosses val="autoZero"/>
        <c:crossBetween val="midCat"/>
      </c:valAx>
      <c:valAx>
        <c:axId val="-2136895096"/>
        <c:scaling>
          <c:orientation val="minMax"/>
          <c:max val="1.0"/>
        </c:scaling>
        <c:delete val="0"/>
        <c:axPos val="l"/>
        <c:majorGridlines>
          <c:spPr>
            <a:ln>
              <a:solidFill>
                <a:schemeClr val="accent3">
                  <a:lumMod val="75000"/>
                </a:schemeClr>
              </a:solidFill>
            </a:ln>
          </c:spPr>
        </c:majorGridlines>
        <c:numFmt formatCode="General" sourceLinked="1"/>
        <c:majorTickMark val="out"/>
        <c:minorTickMark val="none"/>
        <c:tickLblPos val="nextTo"/>
        <c:spPr>
          <a:ln>
            <a:solidFill>
              <a:schemeClr val="accent4">
                <a:lumMod val="75000"/>
              </a:schemeClr>
            </a:solidFill>
          </a:ln>
        </c:spPr>
        <c:txPr>
          <a:bodyPr/>
          <a:lstStyle/>
          <a:p>
            <a:pPr>
              <a:defRPr sz="1800">
                <a:latin typeface="Calibri"/>
              </a:defRPr>
            </a:pPr>
            <a:endParaRPr lang="ja-JP"/>
          </a:p>
        </c:txPr>
        <c:crossAx val="-2054125736"/>
        <c:crosses val="autoZero"/>
        <c:crossBetween val="midCat"/>
      </c:valAx>
      <c:spPr>
        <a:noFill/>
        <a:ln w="25400">
          <a:noFill/>
        </a:ln>
      </c:spPr>
    </c:plotArea>
    <c:plotVisOnly val="1"/>
    <c:dispBlanksAs val="gap"/>
    <c:showDLblsOverMax val="0"/>
  </c:chart>
  <c:txPr>
    <a:bodyPr/>
    <a:lstStyle/>
    <a:p>
      <a:pPr>
        <a:defRPr>
          <a:solidFill>
            <a:schemeClr val="bg2"/>
          </a:solidFill>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XIENCE</c:v>
          </c:tx>
          <c:spPr>
            <a:ln w="47625">
              <a:noFill/>
            </a:ln>
            <a:effectLst/>
          </c:spPr>
          <c:marker>
            <c:symbol val="circle"/>
            <c:size val="4"/>
            <c:spPr>
              <a:solidFill>
                <a:srgbClr val="FF0000"/>
              </a:solidFill>
              <a:ln w="254">
                <a:solidFill>
                  <a:schemeClr val="bg1"/>
                </a:solidFill>
              </a:ln>
              <a:effectLst/>
            </c:spPr>
          </c:marker>
          <c:xVal>
            <c:numRef>
              <c:f>Sheet1!$C$2:$C$139</c:f>
              <c:numCache>
                <c:formatCode>General</c:formatCode>
                <c:ptCount val="138"/>
                <c:pt idx="0">
                  <c:v>-0.3274</c:v>
                </c:pt>
                <c:pt idx="1">
                  <c:v>-0.2244</c:v>
                </c:pt>
                <c:pt idx="2">
                  <c:v>-0.1722</c:v>
                </c:pt>
                <c:pt idx="3">
                  <c:v>-0.1691</c:v>
                </c:pt>
                <c:pt idx="4">
                  <c:v>-0.1615667</c:v>
                </c:pt>
                <c:pt idx="5">
                  <c:v>-0.1215</c:v>
                </c:pt>
                <c:pt idx="6">
                  <c:v>-0.1128</c:v>
                </c:pt>
                <c:pt idx="7">
                  <c:v>-0.0804</c:v>
                </c:pt>
                <c:pt idx="8">
                  <c:v>-0.07545</c:v>
                </c:pt>
                <c:pt idx="9">
                  <c:v>-0.069</c:v>
                </c:pt>
                <c:pt idx="10">
                  <c:v>-0.0588</c:v>
                </c:pt>
                <c:pt idx="11">
                  <c:v>-0.05335</c:v>
                </c:pt>
                <c:pt idx="12">
                  <c:v>-0.046</c:v>
                </c:pt>
                <c:pt idx="13">
                  <c:v>-0.0397</c:v>
                </c:pt>
                <c:pt idx="14">
                  <c:v>-0.0025</c:v>
                </c:pt>
                <c:pt idx="15">
                  <c:v>-0.0024</c:v>
                </c:pt>
                <c:pt idx="16">
                  <c:v>0.00365</c:v>
                </c:pt>
                <c:pt idx="17">
                  <c:v>0.0111333</c:v>
                </c:pt>
                <c:pt idx="18">
                  <c:v>0.0117</c:v>
                </c:pt>
                <c:pt idx="19">
                  <c:v>0.0124</c:v>
                </c:pt>
                <c:pt idx="20">
                  <c:v>0.0134</c:v>
                </c:pt>
                <c:pt idx="21">
                  <c:v>0.0217</c:v>
                </c:pt>
                <c:pt idx="22">
                  <c:v>0.0335</c:v>
                </c:pt>
                <c:pt idx="23">
                  <c:v>0.03535</c:v>
                </c:pt>
                <c:pt idx="24">
                  <c:v>0.0360667</c:v>
                </c:pt>
                <c:pt idx="25">
                  <c:v>0.0487</c:v>
                </c:pt>
                <c:pt idx="26">
                  <c:v>0.0517</c:v>
                </c:pt>
                <c:pt idx="27">
                  <c:v>0.05475</c:v>
                </c:pt>
                <c:pt idx="28">
                  <c:v>0.0662</c:v>
                </c:pt>
                <c:pt idx="29">
                  <c:v>0.0684</c:v>
                </c:pt>
                <c:pt idx="30">
                  <c:v>0.0712</c:v>
                </c:pt>
                <c:pt idx="31">
                  <c:v>0.07155</c:v>
                </c:pt>
                <c:pt idx="32">
                  <c:v>0.0755</c:v>
                </c:pt>
                <c:pt idx="33">
                  <c:v>0.08085</c:v>
                </c:pt>
                <c:pt idx="34">
                  <c:v>0.0863</c:v>
                </c:pt>
                <c:pt idx="35">
                  <c:v>0.0909</c:v>
                </c:pt>
                <c:pt idx="36">
                  <c:v>0.1032</c:v>
                </c:pt>
                <c:pt idx="37">
                  <c:v>0.1049</c:v>
                </c:pt>
                <c:pt idx="38">
                  <c:v>0.1094</c:v>
                </c:pt>
                <c:pt idx="39">
                  <c:v>0.1141</c:v>
                </c:pt>
                <c:pt idx="40">
                  <c:v>0.1170333</c:v>
                </c:pt>
                <c:pt idx="41">
                  <c:v>0.11955</c:v>
                </c:pt>
                <c:pt idx="42">
                  <c:v>0.1224</c:v>
                </c:pt>
                <c:pt idx="43">
                  <c:v>0.1225</c:v>
                </c:pt>
                <c:pt idx="44">
                  <c:v>0.1287</c:v>
                </c:pt>
                <c:pt idx="45">
                  <c:v>0.13205</c:v>
                </c:pt>
                <c:pt idx="46">
                  <c:v>0.147</c:v>
                </c:pt>
                <c:pt idx="47">
                  <c:v>0.1514</c:v>
                </c:pt>
                <c:pt idx="48">
                  <c:v>0.15185</c:v>
                </c:pt>
                <c:pt idx="49">
                  <c:v>0.15855</c:v>
                </c:pt>
                <c:pt idx="50">
                  <c:v>0.1627</c:v>
                </c:pt>
                <c:pt idx="51">
                  <c:v>0.173</c:v>
                </c:pt>
                <c:pt idx="52">
                  <c:v>0.1733</c:v>
                </c:pt>
                <c:pt idx="53">
                  <c:v>0.1919</c:v>
                </c:pt>
                <c:pt idx="54">
                  <c:v>0.1953</c:v>
                </c:pt>
                <c:pt idx="55">
                  <c:v>0.2015</c:v>
                </c:pt>
                <c:pt idx="56">
                  <c:v>0.2066</c:v>
                </c:pt>
                <c:pt idx="57">
                  <c:v>0.21035</c:v>
                </c:pt>
                <c:pt idx="58">
                  <c:v>0.2116</c:v>
                </c:pt>
                <c:pt idx="59">
                  <c:v>0.2133</c:v>
                </c:pt>
                <c:pt idx="60">
                  <c:v>0.2219</c:v>
                </c:pt>
                <c:pt idx="61">
                  <c:v>0.2288</c:v>
                </c:pt>
                <c:pt idx="62">
                  <c:v>0.23105</c:v>
                </c:pt>
                <c:pt idx="63">
                  <c:v>0.2404</c:v>
                </c:pt>
                <c:pt idx="64">
                  <c:v>0.2405</c:v>
                </c:pt>
                <c:pt idx="65">
                  <c:v>0.2449667</c:v>
                </c:pt>
                <c:pt idx="66">
                  <c:v>0.25275</c:v>
                </c:pt>
                <c:pt idx="67">
                  <c:v>0.26385</c:v>
                </c:pt>
                <c:pt idx="68">
                  <c:v>0.26475</c:v>
                </c:pt>
                <c:pt idx="69">
                  <c:v>0.26655</c:v>
                </c:pt>
                <c:pt idx="70">
                  <c:v>0.26735</c:v>
                </c:pt>
                <c:pt idx="71">
                  <c:v>0.28105</c:v>
                </c:pt>
                <c:pt idx="72">
                  <c:v>0.2815</c:v>
                </c:pt>
                <c:pt idx="73">
                  <c:v>0.2816</c:v>
                </c:pt>
                <c:pt idx="74">
                  <c:v>0.2825</c:v>
                </c:pt>
                <c:pt idx="75">
                  <c:v>0.2842333</c:v>
                </c:pt>
                <c:pt idx="76">
                  <c:v>0.2849</c:v>
                </c:pt>
                <c:pt idx="77">
                  <c:v>0.286</c:v>
                </c:pt>
                <c:pt idx="78">
                  <c:v>0.2881333</c:v>
                </c:pt>
                <c:pt idx="79">
                  <c:v>0.29245</c:v>
                </c:pt>
                <c:pt idx="80">
                  <c:v>0.29815</c:v>
                </c:pt>
                <c:pt idx="81">
                  <c:v>0.30455</c:v>
                </c:pt>
                <c:pt idx="82">
                  <c:v>0.3076</c:v>
                </c:pt>
                <c:pt idx="83">
                  <c:v>0.3088333</c:v>
                </c:pt>
                <c:pt idx="84">
                  <c:v>0.3206</c:v>
                </c:pt>
                <c:pt idx="85">
                  <c:v>0.32955</c:v>
                </c:pt>
                <c:pt idx="86">
                  <c:v>0.3327</c:v>
                </c:pt>
                <c:pt idx="87">
                  <c:v>0.33405</c:v>
                </c:pt>
                <c:pt idx="88">
                  <c:v>0.3345667</c:v>
                </c:pt>
                <c:pt idx="89">
                  <c:v>0.3363667</c:v>
                </c:pt>
                <c:pt idx="90">
                  <c:v>0.3394</c:v>
                </c:pt>
                <c:pt idx="91">
                  <c:v>0.33995</c:v>
                </c:pt>
                <c:pt idx="92">
                  <c:v>0.3444</c:v>
                </c:pt>
                <c:pt idx="93">
                  <c:v>0.3457</c:v>
                </c:pt>
                <c:pt idx="94">
                  <c:v>0.3576</c:v>
                </c:pt>
                <c:pt idx="95">
                  <c:v>0.3694</c:v>
                </c:pt>
                <c:pt idx="96">
                  <c:v>0.3727</c:v>
                </c:pt>
                <c:pt idx="97">
                  <c:v>0.38045</c:v>
                </c:pt>
                <c:pt idx="98">
                  <c:v>0.38395</c:v>
                </c:pt>
                <c:pt idx="99">
                  <c:v>0.3857</c:v>
                </c:pt>
                <c:pt idx="100">
                  <c:v>0.3875333</c:v>
                </c:pt>
                <c:pt idx="101">
                  <c:v>0.38975</c:v>
                </c:pt>
                <c:pt idx="102">
                  <c:v>0.4069</c:v>
                </c:pt>
                <c:pt idx="103">
                  <c:v>0.4123667</c:v>
                </c:pt>
                <c:pt idx="104">
                  <c:v>0.4124</c:v>
                </c:pt>
                <c:pt idx="105">
                  <c:v>0.4141</c:v>
                </c:pt>
                <c:pt idx="106">
                  <c:v>0.4174</c:v>
                </c:pt>
                <c:pt idx="107">
                  <c:v>0.4401</c:v>
                </c:pt>
                <c:pt idx="108">
                  <c:v>0.4401</c:v>
                </c:pt>
                <c:pt idx="109">
                  <c:v>0.4508</c:v>
                </c:pt>
                <c:pt idx="110">
                  <c:v>0.4529</c:v>
                </c:pt>
                <c:pt idx="111">
                  <c:v>0.4586</c:v>
                </c:pt>
                <c:pt idx="112">
                  <c:v>0.46435</c:v>
                </c:pt>
                <c:pt idx="113">
                  <c:v>0.4696</c:v>
                </c:pt>
                <c:pt idx="114">
                  <c:v>0.47325</c:v>
                </c:pt>
                <c:pt idx="115">
                  <c:v>0.4877</c:v>
                </c:pt>
                <c:pt idx="116">
                  <c:v>0.4899</c:v>
                </c:pt>
                <c:pt idx="117">
                  <c:v>0.4924</c:v>
                </c:pt>
                <c:pt idx="118">
                  <c:v>0.4942</c:v>
                </c:pt>
                <c:pt idx="119">
                  <c:v>0.49425</c:v>
                </c:pt>
                <c:pt idx="120">
                  <c:v>0.4966</c:v>
                </c:pt>
                <c:pt idx="121">
                  <c:v>0.5092</c:v>
                </c:pt>
                <c:pt idx="122">
                  <c:v>0.515</c:v>
                </c:pt>
                <c:pt idx="123">
                  <c:v>0.5174</c:v>
                </c:pt>
                <c:pt idx="124">
                  <c:v>0.54595</c:v>
                </c:pt>
                <c:pt idx="125">
                  <c:v>0.55825</c:v>
                </c:pt>
                <c:pt idx="126">
                  <c:v>0.5608333</c:v>
                </c:pt>
                <c:pt idx="127">
                  <c:v>0.5946</c:v>
                </c:pt>
                <c:pt idx="128">
                  <c:v>0.6163</c:v>
                </c:pt>
                <c:pt idx="129">
                  <c:v>0.6501</c:v>
                </c:pt>
                <c:pt idx="130">
                  <c:v>0.6732</c:v>
                </c:pt>
                <c:pt idx="131">
                  <c:v>0.70675</c:v>
                </c:pt>
                <c:pt idx="132">
                  <c:v>0.7110333</c:v>
                </c:pt>
                <c:pt idx="133">
                  <c:v>0.7248667</c:v>
                </c:pt>
                <c:pt idx="134">
                  <c:v>0.75255</c:v>
                </c:pt>
                <c:pt idx="135">
                  <c:v>0.8638</c:v>
                </c:pt>
                <c:pt idx="136">
                  <c:v>0.9009</c:v>
                </c:pt>
                <c:pt idx="137">
                  <c:v>1.3866</c:v>
                </c:pt>
              </c:numCache>
            </c:numRef>
          </c:xVal>
          <c:yVal>
            <c:numRef>
              <c:f>Sheet1!$D$2:$D$139</c:f>
              <c:numCache>
                <c:formatCode>General</c:formatCode>
                <c:ptCount val="138"/>
                <c:pt idx="0">
                  <c:v>0.0072463768115942</c:v>
                </c:pt>
                <c:pt idx="1">
                  <c:v>0.0144927536231884</c:v>
                </c:pt>
                <c:pt idx="2">
                  <c:v>0.0217391304347826</c:v>
                </c:pt>
                <c:pt idx="3">
                  <c:v>0.0289855072463768</c:v>
                </c:pt>
                <c:pt idx="4">
                  <c:v>0.036231884057971</c:v>
                </c:pt>
                <c:pt idx="5">
                  <c:v>0.0434782608695652</c:v>
                </c:pt>
                <c:pt idx="6">
                  <c:v>0.0507246376811594</c:v>
                </c:pt>
                <c:pt idx="7">
                  <c:v>0.0579710144927536</c:v>
                </c:pt>
                <c:pt idx="8">
                  <c:v>0.0652173913043478</c:v>
                </c:pt>
                <c:pt idx="9">
                  <c:v>0.072463768115942</c:v>
                </c:pt>
                <c:pt idx="10">
                  <c:v>0.0797101449275362</c:v>
                </c:pt>
                <c:pt idx="11">
                  <c:v>0.0869565217391304</c:v>
                </c:pt>
                <c:pt idx="12">
                  <c:v>0.0942028985507246</c:v>
                </c:pt>
                <c:pt idx="13">
                  <c:v>0.101449275362319</c:v>
                </c:pt>
                <c:pt idx="14">
                  <c:v>0.108695652173913</c:v>
                </c:pt>
                <c:pt idx="15">
                  <c:v>0.115942028985507</c:v>
                </c:pt>
                <c:pt idx="16">
                  <c:v>0.123188405797101</c:v>
                </c:pt>
                <c:pt idx="17">
                  <c:v>0.130434782608696</c:v>
                </c:pt>
                <c:pt idx="18">
                  <c:v>0.13768115942029</c:v>
                </c:pt>
                <c:pt idx="19">
                  <c:v>0.144927536231884</c:v>
                </c:pt>
                <c:pt idx="20">
                  <c:v>0.152173913043478</c:v>
                </c:pt>
                <c:pt idx="21">
                  <c:v>0.159420289855072</c:v>
                </c:pt>
                <c:pt idx="22">
                  <c:v>0.166666666666667</c:v>
                </c:pt>
                <c:pt idx="23">
                  <c:v>0.173913043478261</c:v>
                </c:pt>
                <c:pt idx="24">
                  <c:v>0.181159420289855</c:v>
                </c:pt>
                <c:pt idx="25">
                  <c:v>0.188405797101449</c:v>
                </c:pt>
                <c:pt idx="26">
                  <c:v>0.195652173913044</c:v>
                </c:pt>
                <c:pt idx="27">
                  <c:v>0.202898550724638</c:v>
                </c:pt>
                <c:pt idx="28">
                  <c:v>0.210144927536232</c:v>
                </c:pt>
                <c:pt idx="29">
                  <c:v>0.217391304347826</c:v>
                </c:pt>
                <c:pt idx="30">
                  <c:v>0.22463768115942</c:v>
                </c:pt>
                <c:pt idx="31">
                  <c:v>0.231884057971015</c:v>
                </c:pt>
                <c:pt idx="32">
                  <c:v>0.239130434782609</c:v>
                </c:pt>
                <c:pt idx="33">
                  <c:v>0.246376811594203</c:v>
                </c:pt>
                <c:pt idx="34">
                  <c:v>0.253623188405797</c:v>
                </c:pt>
                <c:pt idx="35">
                  <c:v>0.260869565217391</c:v>
                </c:pt>
                <c:pt idx="36">
                  <c:v>0.268115942028986</c:v>
                </c:pt>
                <c:pt idx="37">
                  <c:v>0.27536231884058</c:v>
                </c:pt>
                <c:pt idx="38">
                  <c:v>0.282608695652174</c:v>
                </c:pt>
                <c:pt idx="39">
                  <c:v>0.289855072463768</c:v>
                </c:pt>
                <c:pt idx="40">
                  <c:v>0.297101449275362</c:v>
                </c:pt>
                <c:pt idx="41">
                  <c:v>0.304347826086956</c:v>
                </c:pt>
                <c:pt idx="42">
                  <c:v>0.311594202898551</c:v>
                </c:pt>
                <c:pt idx="43">
                  <c:v>0.318840579710145</c:v>
                </c:pt>
                <c:pt idx="44">
                  <c:v>0.326086956521739</c:v>
                </c:pt>
                <c:pt idx="45">
                  <c:v>0.333333333333333</c:v>
                </c:pt>
                <c:pt idx="46">
                  <c:v>0.340579710144927</c:v>
                </c:pt>
                <c:pt idx="47">
                  <c:v>0.347826086956521</c:v>
                </c:pt>
                <c:pt idx="48">
                  <c:v>0.355072463768116</c:v>
                </c:pt>
                <c:pt idx="49">
                  <c:v>0.36231884057971</c:v>
                </c:pt>
                <c:pt idx="50">
                  <c:v>0.369565217391304</c:v>
                </c:pt>
                <c:pt idx="51">
                  <c:v>0.376811594202898</c:v>
                </c:pt>
                <c:pt idx="52">
                  <c:v>0.384057971014492</c:v>
                </c:pt>
                <c:pt idx="53">
                  <c:v>0.391304347826087</c:v>
                </c:pt>
                <c:pt idx="54">
                  <c:v>0.398550724637681</c:v>
                </c:pt>
                <c:pt idx="55">
                  <c:v>0.405797101449275</c:v>
                </c:pt>
                <c:pt idx="56">
                  <c:v>0.413043478260869</c:v>
                </c:pt>
                <c:pt idx="57">
                  <c:v>0.420289855072463</c:v>
                </c:pt>
                <c:pt idx="58">
                  <c:v>0.427536231884057</c:v>
                </c:pt>
                <c:pt idx="59">
                  <c:v>0.434782608695652</c:v>
                </c:pt>
                <c:pt idx="60">
                  <c:v>0.442028985507246</c:v>
                </c:pt>
                <c:pt idx="61">
                  <c:v>0.44927536231884</c:v>
                </c:pt>
                <c:pt idx="62">
                  <c:v>0.456521739130434</c:v>
                </c:pt>
                <c:pt idx="63">
                  <c:v>0.463768115942028</c:v>
                </c:pt>
                <c:pt idx="64">
                  <c:v>0.471014492753623</c:v>
                </c:pt>
                <c:pt idx="65">
                  <c:v>0.478260869565217</c:v>
                </c:pt>
                <c:pt idx="66">
                  <c:v>0.485507246376811</c:v>
                </c:pt>
                <c:pt idx="67">
                  <c:v>0.492753623188405</c:v>
                </c:pt>
                <c:pt idx="68">
                  <c:v>0.499999999999999</c:v>
                </c:pt>
                <c:pt idx="69">
                  <c:v>0.507246376811593</c:v>
                </c:pt>
                <c:pt idx="70">
                  <c:v>0.514492753623188</c:v>
                </c:pt>
                <c:pt idx="71">
                  <c:v>0.521739130434782</c:v>
                </c:pt>
                <c:pt idx="72">
                  <c:v>0.528985507246376</c:v>
                </c:pt>
                <c:pt idx="73">
                  <c:v>0.53623188405797</c:v>
                </c:pt>
                <c:pt idx="74">
                  <c:v>0.543478260869565</c:v>
                </c:pt>
                <c:pt idx="75">
                  <c:v>0.550724637681159</c:v>
                </c:pt>
                <c:pt idx="76">
                  <c:v>0.557971014492753</c:v>
                </c:pt>
                <c:pt idx="77">
                  <c:v>0.565217391304347</c:v>
                </c:pt>
                <c:pt idx="78">
                  <c:v>0.572463768115942</c:v>
                </c:pt>
                <c:pt idx="79">
                  <c:v>0.579710144927536</c:v>
                </c:pt>
                <c:pt idx="80">
                  <c:v>0.58695652173913</c:v>
                </c:pt>
                <c:pt idx="81">
                  <c:v>0.594202898550724</c:v>
                </c:pt>
                <c:pt idx="82">
                  <c:v>0.601449275362318</c:v>
                </c:pt>
                <c:pt idx="83">
                  <c:v>0.608695652173913</c:v>
                </c:pt>
                <c:pt idx="84">
                  <c:v>0.615942028985507</c:v>
                </c:pt>
                <c:pt idx="85">
                  <c:v>0.623188405797101</c:v>
                </c:pt>
                <c:pt idx="86">
                  <c:v>0.630434782608695</c:v>
                </c:pt>
                <c:pt idx="87">
                  <c:v>0.63768115942029</c:v>
                </c:pt>
                <c:pt idx="88">
                  <c:v>0.644927536231884</c:v>
                </c:pt>
                <c:pt idx="89">
                  <c:v>0.652173913043478</c:v>
                </c:pt>
                <c:pt idx="90">
                  <c:v>0.659420289855072</c:v>
                </c:pt>
                <c:pt idx="91">
                  <c:v>0.666666666666667</c:v>
                </c:pt>
                <c:pt idx="92">
                  <c:v>0.673913043478261</c:v>
                </c:pt>
                <c:pt idx="93">
                  <c:v>0.681159420289855</c:v>
                </c:pt>
                <c:pt idx="94">
                  <c:v>0.688405797101449</c:v>
                </c:pt>
                <c:pt idx="95">
                  <c:v>0.695652173913043</c:v>
                </c:pt>
                <c:pt idx="96">
                  <c:v>0.702898550724638</c:v>
                </c:pt>
                <c:pt idx="97">
                  <c:v>0.710144927536232</c:v>
                </c:pt>
                <c:pt idx="98">
                  <c:v>0.717391304347826</c:v>
                </c:pt>
                <c:pt idx="99">
                  <c:v>0.72463768115942</c:v>
                </c:pt>
                <c:pt idx="100">
                  <c:v>0.731884057971015</c:v>
                </c:pt>
                <c:pt idx="101">
                  <c:v>0.739130434782609</c:v>
                </c:pt>
                <c:pt idx="102">
                  <c:v>0.746376811594203</c:v>
                </c:pt>
                <c:pt idx="103">
                  <c:v>0.753623188405797</c:v>
                </c:pt>
                <c:pt idx="104">
                  <c:v>0.760869565217392</c:v>
                </c:pt>
                <c:pt idx="105">
                  <c:v>0.768115942028986</c:v>
                </c:pt>
                <c:pt idx="106">
                  <c:v>0.77536231884058</c:v>
                </c:pt>
                <c:pt idx="107">
                  <c:v>0.782608695652174</c:v>
                </c:pt>
                <c:pt idx="108">
                  <c:v>0.789855072463769</c:v>
                </c:pt>
                <c:pt idx="109">
                  <c:v>0.797101449275363</c:v>
                </c:pt>
                <c:pt idx="110">
                  <c:v>0.804347826086957</c:v>
                </c:pt>
                <c:pt idx="111">
                  <c:v>0.811594202898551</c:v>
                </c:pt>
                <c:pt idx="112">
                  <c:v>0.818840579710146</c:v>
                </c:pt>
                <c:pt idx="113">
                  <c:v>0.82608695652174</c:v>
                </c:pt>
                <c:pt idx="114">
                  <c:v>0.833333333333334</c:v>
                </c:pt>
                <c:pt idx="115">
                  <c:v>0.840579710144928</c:v>
                </c:pt>
                <c:pt idx="116">
                  <c:v>0.847826086956522</c:v>
                </c:pt>
                <c:pt idx="117">
                  <c:v>0.855072463768117</c:v>
                </c:pt>
                <c:pt idx="118">
                  <c:v>0.862318840579711</c:v>
                </c:pt>
                <c:pt idx="119">
                  <c:v>0.869565217391305</c:v>
                </c:pt>
                <c:pt idx="120">
                  <c:v>0.876811594202899</c:v>
                </c:pt>
                <c:pt idx="121">
                  <c:v>0.884057971014494</c:v>
                </c:pt>
                <c:pt idx="122">
                  <c:v>0.891304347826088</c:v>
                </c:pt>
                <c:pt idx="123">
                  <c:v>0.898550724637682</c:v>
                </c:pt>
                <c:pt idx="124">
                  <c:v>0.905797101449276</c:v>
                </c:pt>
                <c:pt idx="125">
                  <c:v>0.913043478260871</c:v>
                </c:pt>
                <c:pt idx="126">
                  <c:v>0.920289855072465</c:v>
                </c:pt>
                <c:pt idx="127">
                  <c:v>0.927536231884059</c:v>
                </c:pt>
                <c:pt idx="128">
                  <c:v>0.934782608695653</c:v>
                </c:pt>
                <c:pt idx="129">
                  <c:v>0.942028985507248</c:v>
                </c:pt>
                <c:pt idx="130">
                  <c:v>0.949275362318842</c:v>
                </c:pt>
                <c:pt idx="131">
                  <c:v>0.956521739130436</c:v>
                </c:pt>
                <c:pt idx="132">
                  <c:v>0.96376811594203</c:v>
                </c:pt>
                <c:pt idx="133">
                  <c:v>0.971014492753624</c:v>
                </c:pt>
                <c:pt idx="134">
                  <c:v>0.978260869565219</c:v>
                </c:pt>
                <c:pt idx="135">
                  <c:v>0.985507246376813</c:v>
                </c:pt>
                <c:pt idx="136">
                  <c:v>0.992753623188407</c:v>
                </c:pt>
                <c:pt idx="137">
                  <c:v>1.000000000000001</c:v>
                </c:pt>
              </c:numCache>
            </c:numRef>
          </c:yVal>
          <c:smooth val="0"/>
        </c:ser>
        <c:ser>
          <c:idx val="1"/>
          <c:order val="1"/>
          <c:tx>
            <c:v>BVS</c:v>
          </c:tx>
          <c:spPr>
            <a:ln w="47625">
              <a:noFill/>
            </a:ln>
            <a:effectLst/>
          </c:spPr>
          <c:marker>
            <c:symbol val="circle"/>
            <c:size val="4"/>
            <c:spPr>
              <a:solidFill>
                <a:srgbClr val="0000FF"/>
              </a:solidFill>
              <a:ln w="127">
                <a:solidFill>
                  <a:schemeClr val="bg1"/>
                </a:solidFill>
              </a:ln>
              <a:effectLst/>
            </c:spPr>
          </c:marker>
          <c:xVal>
            <c:numRef>
              <c:f>Sheet1!$H$2:$H$283</c:f>
              <c:numCache>
                <c:formatCode>General</c:formatCode>
                <c:ptCount val="282"/>
                <c:pt idx="0">
                  <c:v>-0.4586</c:v>
                </c:pt>
                <c:pt idx="1">
                  <c:v>-0.3747333</c:v>
                </c:pt>
                <c:pt idx="2">
                  <c:v>-0.3674</c:v>
                </c:pt>
                <c:pt idx="3">
                  <c:v>-0.2927</c:v>
                </c:pt>
                <c:pt idx="4">
                  <c:v>-0.26035</c:v>
                </c:pt>
                <c:pt idx="5">
                  <c:v>-0.2551</c:v>
                </c:pt>
                <c:pt idx="6">
                  <c:v>-0.2432</c:v>
                </c:pt>
                <c:pt idx="7">
                  <c:v>-0.2303</c:v>
                </c:pt>
                <c:pt idx="8">
                  <c:v>-0.2143333</c:v>
                </c:pt>
                <c:pt idx="9">
                  <c:v>-0.2125</c:v>
                </c:pt>
                <c:pt idx="10">
                  <c:v>-0.1939</c:v>
                </c:pt>
                <c:pt idx="11">
                  <c:v>-0.18695</c:v>
                </c:pt>
                <c:pt idx="12">
                  <c:v>-0.18645</c:v>
                </c:pt>
                <c:pt idx="13">
                  <c:v>-0.18005</c:v>
                </c:pt>
                <c:pt idx="14">
                  <c:v>-0.1748</c:v>
                </c:pt>
                <c:pt idx="15">
                  <c:v>-0.1356667</c:v>
                </c:pt>
                <c:pt idx="16">
                  <c:v>-0.1282</c:v>
                </c:pt>
                <c:pt idx="17">
                  <c:v>-0.126</c:v>
                </c:pt>
                <c:pt idx="18">
                  <c:v>-0.1234</c:v>
                </c:pt>
                <c:pt idx="19">
                  <c:v>-0.10375</c:v>
                </c:pt>
                <c:pt idx="20">
                  <c:v>-0.09705</c:v>
                </c:pt>
                <c:pt idx="21">
                  <c:v>-0.0862</c:v>
                </c:pt>
                <c:pt idx="22">
                  <c:v>-0.0778</c:v>
                </c:pt>
                <c:pt idx="23">
                  <c:v>-0.0762</c:v>
                </c:pt>
                <c:pt idx="24">
                  <c:v>-0.0755333</c:v>
                </c:pt>
                <c:pt idx="25">
                  <c:v>-0.0748</c:v>
                </c:pt>
                <c:pt idx="26">
                  <c:v>-0.0643</c:v>
                </c:pt>
                <c:pt idx="27">
                  <c:v>-0.0635</c:v>
                </c:pt>
                <c:pt idx="28">
                  <c:v>-0.0625</c:v>
                </c:pt>
                <c:pt idx="29">
                  <c:v>-0.06205</c:v>
                </c:pt>
                <c:pt idx="30">
                  <c:v>-0.061133</c:v>
                </c:pt>
                <c:pt idx="31">
                  <c:v>-0.0563</c:v>
                </c:pt>
                <c:pt idx="32">
                  <c:v>-0.0515</c:v>
                </c:pt>
                <c:pt idx="33">
                  <c:v>-0.0427</c:v>
                </c:pt>
                <c:pt idx="34">
                  <c:v>-0.03895</c:v>
                </c:pt>
                <c:pt idx="35">
                  <c:v>-0.03605</c:v>
                </c:pt>
                <c:pt idx="36">
                  <c:v>-0.0349</c:v>
                </c:pt>
                <c:pt idx="37">
                  <c:v>-0.033633</c:v>
                </c:pt>
                <c:pt idx="38">
                  <c:v>-0.031667</c:v>
                </c:pt>
                <c:pt idx="39">
                  <c:v>-0.0256</c:v>
                </c:pt>
                <c:pt idx="40">
                  <c:v>-0.00755</c:v>
                </c:pt>
                <c:pt idx="41">
                  <c:v>-0.00385</c:v>
                </c:pt>
                <c:pt idx="42">
                  <c:v>0.0122</c:v>
                </c:pt>
                <c:pt idx="43">
                  <c:v>0.01345</c:v>
                </c:pt>
                <c:pt idx="44">
                  <c:v>0.0216667</c:v>
                </c:pt>
                <c:pt idx="45">
                  <c:v>0.0224</c:v>
                </c:pt>
                <c:pt idx="46">
                  <c:v>0.02305</c:v>
                </c:pt>
                <c:pt idx="47">
                  <c:v>0.0232</c:v>
                </c:pt>
                <c:pt idx="48">
                  <c:v>0.02715</c:v>
                </c:pt>
                <c:pt idx="49">
                  <c:v>0.0336</c:v>
                </c:pt>
                <c:pt idx="50">
                  <c:v>0.0347</c:v>
                </c:pt>
                <c:pt idx="51">
                  <c:v>0.0353</c:v>
                </c:pt>
                <c:pt idx="52">
                  <c:v>0.0370667</c:v>
                </c:pt>
                <c:pt idx="53">
                  <c:v>0.04005</c:v>
                </c:pt>
                <c:pt idx="54">
                  <c:v>0.0403</c:v>
                </c:pt>
                <c:pt idx="55">
                  <c:v>0.0474</c:v>
                </c:pt>
                <c:pt idx="56">
                  <c:v>0.0502</c:v>
                </c:pt>
                <c:pt idx="57">
                  <c:v>0.0551</c:v>
                </c:pt>
                <c:pt idx="58">
                  <c:v>0.05705</c:v>
                </c:pt>
                <c:pt idx="59">
                  <c:v>0.0574</c:v>
                </c:pt>
                <c:pt idx="60">
                  <c:v>0.0628667</c:v>
                </c:pt>
                <c:pt idx="61">
                  <c:v>0.06895</c:v>
                </c:pt>
                <c:pt idx="62">
                  <c:v>0.07185</c:v>
                </c:pt>
                <c:pt idx="63">
                  <c:v>0.07235</c:v>
                </c:pt>
                <c:pt idx="64">
                  <c:v>0.0781</c:v>
                </c:pt>
                <c:pt idx="65">
                  <c:v>0.08175</c:v>
                </c:pt>
                <c:pt idx="66">
                  <c:v>0.0834</c:v>
                </c:pt>
                <c:pt idx="67">
                  <c:v>0.088</c:v>
                </c:pt>
                <c:pt idx="68">
                  <c:v>0.09285</c:v>
                </c:pt>
                <c:pt idx="69">
                  <c:v>0.0976333</c:v>
                </c:pt>
                <c:pt idx="70">
                  <c:v>0.1025</c:v>
                </c:pt>
                <c:pt idx="71">
                  <c:v>0.1035</c:v>
                </c:pt>
                <c:pt idx="72">
                  <c:v>0.10585</c:v>
                </c:pt>
                <c:pt idx="73">
                  <c:v>0.1068667</c:v>
                </c:pt>
                <c:pt idx="74">
                  <c:v>0.10965</c:v>
                </c:pt>
                <c:pt idx="75">
                  <c:v>0.112</c:v>
                </c:pt>
                <c:pt idx="76">
                  <c:v>0.113</c:v>
                </c:pt>
                <c:pt idx="77">
                  <c:v>0.1218</c:v>
                </c:pt>
                <c:pt idx="78">
                  <c:v>0.12485</c:v>
                </c:pt>
                <c:pt idx="79">
                  <c:v>0.12695</c:v>
                </c:pt>
                <c:pt idx="80">
                  <c:v>0.1278</c:v>
                </c:pt>
                <c:pt idx="81">
                  <c:v>0.136</c:v>
                </c:pt>
                <c:pt idx="82">
                  <c:v>0.13685</c:v>
                </c:pt>
                <c:pt idx="83">
                  <c:v>0.1374333</c:v>
                </c:pt>
                <c:pt idx="84">
                  <c:v>0.1381</c:v>
                </c:pt>
                <c:pt idx="85">
                  <c:v>0.13835</c:v>
                </c:pt>
                <c:pt idx="86">
                  <c:v>0.1418</c:v>
                </c:pt>
                <c:pt idx="87">
                  <c:v>0.14935</c:v>
                </c:pt>
                <c:pt idx="88">
                  <c:v>0.1494</c:v>
                </c:pt>
                <c:pt idx="89">
                  <c:v>0.15135</c:v>
                </c:pt>
                <c:pt idx="90">
                  <c:v>0.15485</c:v>
                </c:pt>
                <c:pt idx="91">
                  <c:v>0.1661667</c:v>
                </c:pt>
                <c:pt idx="92">
                  <c:v>0.1688</c:v>
                </c:pt>
                <c:pt idx="93">
                  <c:v>0.1715</c:v>
                </c:pt>
                <c:pt idx="94">
                  <c:v>0.17275</c:v>
                </c:pt>
                <c:pt idx="95">
                  <c:v>0.173</c:v>
                </c:pt>
                <c:pt idx="96">
                  <c:v>0.17415</c:v>
                </c:pt>
                <c:pt idx="97">
                  <c:v>0.1753</c:v>
                </c:pt>
                <c:pt idx="98">
                  <c:v>0.1816</c:v>
                </c:pt>
                <c:pt idx="99">
                  <c:v>0.1829</c:v>
                </c:pt>
                <c:pt idx="100">
                  <c:v>0.185</c:v>
                </c:pt>
                <c:pt idx="101">
                  <c:v>0.1888</c:v>
                </c:pt>
                <c:pt idx="102">
                  <c:v>0.1939</c:v>
                </c:pt>
                <c:pt idx="103">
                  <c:v>0.19405</c:v>
                </c:pt>
                <c:pt idx="104">
                  <c:v>0.19455</c:v>
                </c:pt>
                <c:pt idx="105">
                  <c:v>0.2032333</c:v>
                </c:pt>
                <c:pt idx="106">
                  <c:v>0.2068</c:v>
                </c:pt>
                <c:pt idx="107">
                  <c:v>0.2081</c:v>
                </c:pt>
                <c:pt idx="108">
                  <c:v>0.2083</c:v>
                </c:pt>
                <c:pt idx="109">
                  <c:v>0.212</c:v>
                </c:pt>
                <c:pt idx="110">
                  <c:v>0.2168</c:v>
                </c:pt>
                <c:pt idx="111">
                  <c:v>0.2170333</c:v>
                </c:pt>
                <c:pt idx="112">
                  <c:v>0.2212</c:v>
                </c:pt>
                <c:pt idx="113">
                  <c:v>0.2237667</c:v>
                </c:pt>
                <c:pt idx="114">
                  <c:v>0.2266</c:v>
                </c:pt>
                <c:pt idx="115">
                  <c:v>0.2274</c:v>
                </c:pt>
                <c:pt idx="116">
                  <c:v>0.2306</c:v>
                </c:pt>
                <c:pt idx="117">
                  <c:v>0.2318</c:v>
                </c:pt>
                <c:pt idx="118">
                  <c:v>0.23405</c:v>
                </c:pt>
                <c:pt idx="119">
                  <c:v>0.2363</c:v>
                </c:pt>
                <c:pt idx="120">
                  <c:v>0.24225</c:v>
                </c:pt>
                <c:pt idx="121">
                  <c:v>0.2478</c:v>
                </c:pt>
                <c:pt idx="122">
                  <c:v>0.24865</c:v>
                </c:pt>
                <c:pt idx="123">
                  <c:v>0.2519</c:v>
                </c:pt>
                <c:pt idx="124">
                  <c:v>0.2535</c:v>
                </c:pt>
                <c:pt idx="125">
                  <c:v>0.2541333</c:v>
                </c:pt>
                <c:pt idx="126">
                  <c:v>0.25715</c:v>
                </c:pt>
                <c:pt idx="127">
                  <c:v>0.25715</c:v>
                </c:pt>
                <c:pt idx="128">
                  <c:v>0.25825</c:v>
                </c:pt>
                <c:pt idx="129">
                  <c:v>0.26285</c:v>
                </c:pt>
                <c:pt idx="130">
                  <c:v>0.26315</c:v>
                </c:pt>
                <c:pt idx="131">
                  <c:v>0.2714</c:v>
                </c:pt>
                <c:pt idx="132">
                  <c:v>0.2721</c:v>
                </c:pt>
                <c:pt idx="133">
                  <c:v>0.2737</c:v>
                </c:pt>
                <c:pt idx="134">
                  <c:v>0.2761</c:v>
                </c:pt>
                <c:pt idx="135">
                  <c:v>0.2765333</c:v>
                </c:pt>
                <c:pt idx="136">
                  <c:v>0.27705</c:v>
                </c:pt>
                <c:pt idx="137">
                  <c:v>0.2802</c:v>
                </c:pt>
                <c:pt idx="138">
                  <c:v>0.2810667</c:v>
                </c:pt>
                <c:pt idx="139">
                  <c:v>0.2827667</c:v>
                </c:pt>
                <c:pt idx="140">
                  <c:v>0.2832</c:v>
                </c:pt>
                <c:pt idx="141">
                  <c:v>0.2832</c:v>
                </c:pt>
                <c:pt idx="142">
                  <c:v>0.28565</c:v>
                </c:pt>
                <c:pt idx="143">
                  <c:v>0.29055</c:v>
                </c:pt>
                <c:pt idx="144">
                  <c:v>0.2924</c:v>
                </c:pt>
                <c:pt idx="145">
                  <c:v>0.3079</c:v>
                </c:pt>
                <c:pt idx="146">
                  <c:v>0.3143</c:v>
                </c:pt>
                <c:pt idx="147">
                  <c:v>0.31845</c:v>
                </c:pt>
                <c:pt idx="148">
                  <c:v>0.3186</c:v>
                </c:pt>
                <c:pt idx="149">
                  <c:v>0.3189</c:v>
                </c:pt>
                <c:pt idx="150">
                  <c:v>0.32625</c:v>
                </c:pt>
                <c:pt idx="151">
                  <c:v>0.3281</c:v>
                </c:pt>
                <c:pt idx="152">
                  <c:v>0.3353</c:v>
                </c:pt>
                <c:pt idx="153">
                  <c:v>0.338</c:v>
                </c:pt>
                <c:pt idx="154">
                  <c:v>0.33925</c:v>
                </c:pt>
                <c:pt idx="155">
                  <c:v>0.3445</c:v>
                </c:pt>
                <c:pt idx="156">
                  <c:v>0.3475</c:v>
                </c:pt>
                <c:pt idx="157">
                  <c:v>0.3516</c:v>
                </c:pt>
                <c:pt idx="158">
                  <c:v>0.3535</c:v>
                </c:pt>
                <c:pt idx="159">
                  <c:v>0.35505</c:v>
                </c:pt>
                <c:pt idx="160">
                  <c:v>0.3599</c:v>
                </c:pt>
                <c:pt idx="161">
                  <c:v>0.3614</c:v>
                </c:pt>
                <c:pt idx="162">
                  <c:v>0.3622</c:v>
                </c:pt>
                <c:pt idx="163">
                  <c:v>0.3623667</c:v>
                </c:pt>
                <c:pt idx="164">
                  <c:v>0.363</c:v>
                </c:pt>
                <c:pt idx="165">
                  <c:v>0.3630333</c:v>
                </c:pt>
                <c:pt idx="166">
                  <c:v>0.3644</c:v>
                </c:pt>
                <c:pt idx="167">
                  <c:v>0.3651</c:v>
                </c:pt>
                <c:pt idx="168">
                  <c:v>0.367</c:v>
                </c:pt>
                <c:pt idx="169">
                  <c:v>0.3695333</c:v>
                </c:pt>
                <c:pt idx="170">
                  <c:v>0.3698</c:v>
                </c:pt>
                <c:pt idx="171">
                  <c:v>0.37315</c:v>
                </c:pt>
                <c:pt idx="172">
                  <c:v>0.37585</c:v>
                </c:pt>
                <c:pt idx="173">
                  <c:v>0.3765</c:v>
                </c:pt>
                <c:pt idx="174">
                  <c:v>0.37855</c:v>
                </c:pt>
                <c:pt idx="175">
                  <c:v>0.3788</c:v>
                </c:pt>
                <c:pt idx="176">
                  <c:v>0.3805</c:v>
                </c:pt>
                <c:pt idx="177">
                  <c:v>0.38925</c:v>
                </c:pt>
                <c:pt idx="178">
                  <c:v>0.3906</c:v>
                </c:pt>
                <c:pt idx="179">
                  <c:v>0.3953</c:v>
                </c:pt>
                <c:pt idx="180">
                  <c:v>0.4029</c:v>
                </c:pt>
                <c:pt idx="181">
                  <c:v>0.4063</c:v>
                </c:pt>
                <c:pt idx="182">
                  <c:v>0.4132</c:v>
                </c:pt>
                <c:pt idx="183">
                  <c:v>0.4134333</c:v>
                </c:pt>
                <c:pt idx="184">
                  <c:v>0.41555</c:v>
                </c:pt>
                <c:pt idx="185">
                  <c:v>0.4176</c:v>
                </c:pt>
                <c:pt idx="186">
                  <c:v>0.4184</c:v>
                </c:pt>
                <c:pt idx="187">
                  <c:v>0.4210667</c:v>
                </c:pt>
                <c:pt idx="188">
                  <c:v>0.42265</c:v>
                </c:pt>
                <c:pt idx="189">
                  <c:v>0.4228</c:v>
                </c:pt>
                <c:pt idx="190">
                  <c:v>0.4245</c:v>
                </c:pt>
                <c:pt idx="191">
                  <c:v>0.4246</c:v>
                </c:pt>
                <c:pt idx="192">
                  <c:v>0.4273</c:v>
                </c:pt>
                <c:pt idx="193">
                  <c:v>0.4313</c:v>
                </c:pt>
                <c:pt idx="194">
                  <c:v>0.4379</c:v>
                </c:pt>
                <c:pt idx="195">
                  <c:v>0.4389</c:v>
                </c:pt>
                <c:pt idx="196">
                  <c:v>0.43915</c:v>
                </c:pt>
                <c:pt idx="197">
                  <c:v>0.4429</c:v>
                </c:pt>
                <c:pt idx="198">
                  <c:v>0.44305</c:v>
                </c:pt>
                <c:pt idx="199">
                  <c:v>0.4457</c:v>
                </c:pt>
                <c:pt idx="200">
                  <c:v>0.4595</c:v>
                </c:pt>
                <c:pt idx="201">
                  <c:v>0.4633667</c:v>
                </c:pt>
                <c:pt idx="202">
                  <c:v>0.4647333</c:v>
                </c:pt>
                <c:pt idx="203">
                  <c:v>0.4653</c:v>
                </c:pt>
                <c:pt idx="204">
                  <c:v>0.4684</c:v>
                </c:pt>
                <c:pt idx="205">
                  <c:v>0.47155</c:v>
                </c:pt>
                <c:pt idx="206">
                  <c:v>0.47745</c:v>
                </c:pt>
                <c:pt idx="207">
                  <c:v>0.48395</c:v>
                </c:pt>
                <c:pt idx="208">
                  <c:v>0.4855</c:v>
                </c:pt>
                <c:pt idx="209">
                  <c:v>0.4913</c:v>
                </c:pt>
                <c:pt idx="210">
                  <c:v>0.4914</c:v>
                </c:pt>
                <c:pt idx="211">
                  <c:v>0.49325</c:v>
                </c:pt>
                <c:pt idx="212">
                  <c:v>0.4946</c:v>
                </c:pt>
                <c:pt idx="213">
                  <c:v>0.4956</c:v>
                </c:pt>
                <c:pt idx="214">
                  <c:v>0.4978</c:v>
                </c:pt>
                <c:pt idx="215">
                  <c:v>0.502</c:v>
                </c:pt>
                <c:pt idx="216">
                  <c:v>0.50425</c:v>
                </c:pt>
                <c:pt idx="217">
                  <c:v>0.5043667</c:v>
                </c:pt>
                <c:pt idx="218">
                  <c:v>0.50495</c:v>
                </c:pt>
                <c:pt idx="219">
                  <c:v>0.51765</c:v>
                </c:pt>
                <c:pt idx="220">
                  <c:v>0.52395</c:v>
                </c:pt>
                <c:pt idx="221">
                  <c:v>0.53635</c:v>
                </c:pt>
                <c:pt idx="222">
                  <c:v>0.5403</c:v>
                </c:pt>
                <c:pt idx="223">
                  <c:v>0.5429</c:v>
                </c:pt>
                <c:pt idx="224">
                  <c:v>0.5486</c:v>
                </c:pt>
                <c:pt idx="225">
                  <c:v>0.5488</c:v>
                </c:pt>
                <c:pt idx="226">
                  <c:v>0.5513</c:v>
                </c:pt>
                <c:pt idx="227">
                  <c:v>0.5554</c:v>
                </c:pt>
                <c:pt idx="228">
                  <c:v>0.5617</c:v>
                </c:pt>
                <c:pt idx="229">
                  <c:v>0.56275</c:v>
                </c:pt>
                <c:pt idx="230">
                  <c:v>0.5649</c:v>
                </c:pt>
                <c:pt idx="231">
                  <c:v>0.5679</c:v>
                </c:pt>
                <c:pt idx="232">
                  <c:v>0.5688</c:v>
                </c:pt>
                <c:pt idx="233">
                  <c:v>0.5714</c:v>
                </c:pt>
                <c:pt idx="234">
                  <c:v>0.57745</c:v>
                </c:pt>
                <c:pt idx="235">
                  <c:v>0.58025</c:v>
                </c:pt>
                <c:pt idx="236">
                  <c:v>0.60335</c:v>
                </c:pt>
                <c:pt idx="237">
                  <c:v>0.6037333</c:v>
                </c:pt>
                <c:pt idx="238">
                  <c:v>0.6131333</c:v>
                </c:pt>
                <c:pt idx="239">
                  <c:v>0.6149</c:v>
                </c:pt>
                <c:pt idx="240">
                  <c:v>0.6223</c:v>
                </c:pt>
                <c:pt idx="241">
                  <c:v>0.6323</c:v>
                </c:pt>
                <c:pt idx="242">
                  <c:v>0.641</c:v>
                </c:pt>
                <c:pt idx="243">
                  <c:v>0.6473</c:v>
                </c:pt>
                <c:pt idx="244">
                  <c:v>0.6583</c:v>
                </c:pt>
                <c:pt idx="245">
                  <c:v>0.6732</c:v>
                </c:pt>
                <c:pt idx="246">
                  <c:v>0.68155</c:v>
                </c:pt>
                <c:pt idx="247">
                  <c:v>0.6954</c:v>
                </c:pt>
                <c:pt idx="248">
                  <c:v>0.702</c:v>
                </c:pt>
                <c:pt idx="249">
                  <c:v>0.7068</c:v>
                </c:pt>
                <c:pt idx="250">
                  <c:v>0.7179</c:v>
                </c:pt>
                <c:pt idx="251">
                  <c:v>0.71915</c:v>
                </c:pt>
                <c:pt idx="252">
                  <c:v>0.733</c:v>
                </c:pt>
                <c:pt idx="253">
                  <c:v>0.7354333</c:v>
                </c:pt>
                <c:pt idx="254">
                  <c:v>0.75075</c:v>
                </c:pt>
                <c:pt idx="255">
                  <c:v>0.75295</c:v>
                </c:pt>
                <c:pt idx="256">
                  <c:v>0.77625</c:v>
                </c:pt>
                <c:pt idx="257">
                  <c:v>0.8287</c:v>
                </c:pt>
                <c:pt idx="258">
                  <c:v>0.84405</c:v>
                </c:pt>
                <c:pt idx="259">
                  <c:v>0.85515</c:v>
                </c:pt>
                <c:pt idx="260">
                  <c:v>0.86155</c:v>
                </c:pt>
                <c:pt idx="261">
                  <c:v>0.9349</c:v>
                </c:pt>
                <c:pt idx="262">
                  <c:v>0.95245</c:v>
                </c:pt>
                <c:pt idx="263">
                  <c:v>0.9585</c:v>
                </c:pt>
                <c:pt idx="264">
                  <c:v>0.9749</c:v>
                </c:pt>
                <c:pt idx="265">
                  <c:v>0.982</c:v>
                </c:pt>
                <c:pt idx="266">
                  <c:v>1.0806</c:v>
                </c:pt>
                <c:pt idx="267">
                  <c:v>1.0815</c:v>
                </c:pt>
                <c:pt idx="268">
                  <c:v>1.1771</c:v>
                </c:pt>
                <c:pt idx="269">
                  <c:v>1.3989</c:v>
                </c:pt>
                <c:pt idx="270">
                  <c:v>1.4204</c:v>
                </c:pt>
                <c:pt idx="271">
                  <c:v>1.4711</c:v>
                </c:pt>
                <c:pt idx="272">
                  <c:v>1.49715</c:v>
                </c:pt>
                <c:pt idx="273">
                  <c:v>1.81885</c:v>
                </c:pt>
                <c:pt idx="274">
                  <c:v>1.83635</c:v>
                </c:pt>
                <c:pt idx="275">
                  <c:v>1.83795</c:v>
                </c:pt>
                <c:pt idx="276">
                  <c:v>2.15545</c:v>
                </c:pt>
                <c:pt idx="277">
                  <c:v>2.2877333</c:v>
                </c:pt>
                <c:pt idx="278">
                  <c:v>2.306</c:v>
                </c:pt>
                <c:pt idx="279">
                  <c:v>2.3782333</c:v>
                </c:pt>
                <c:pt idx="280">
                  <c:v>2.434149999999998</c:v>
                </c:pt>
                <c:pt idx="281">
                  <c:v>2.43725</c:v>
                </c:pt>
              </c:numCache>
            </c:numRef>
          </c:xVal>
          <c:yVal>
            <c:numRef>
              <c:f>Sheet1!$I$2:$I$283</c:f>
              <c:numCache>
                <c:formatCode>General</c:formatCode>
                <c:ptCount val="282"/>
                <c:pt idx="0">
                  <c:v>0.00354609929078014</c:v>
                </c:pt>
                <c:pt idx="1">
                  <c:v>0.00709219858156028</c:v>
                </c:pt>
                <c:pt idx="2">
                  <c:v>0.0106382978723404</c:v>
                </c:pt>
                <c:pt idx="3">
                  <c:v>0.0141843971631206</c:v>
                </c:pt>
                <c:pt idx="4">
                  <c:v>0.0177304964539007</c:v>
                </c:pt>
                <c:pt idx="5">
                  <c:v>0.0212765957446808</c:v>
                </c:pt>
                <c:pt idx="6">
                  <c:v>0.024822695035461</c:v>
                </c:pt>
                <c:pt idx="7">
                  <c:v>0.0283687943262411</c:v>
                </c:pt>
                <c:pt idx="8">
                  <c:v>0.0319148936170213</c:v>
                </c:pt>
                <c:pt idx="9">
                  <c:v>0.0354609929078014</c:v>
                </c:pt>
                <c:pt idx="10">
                  <c:v>0.0390070921985815</c:v>
                </c:pt>
                <c:pt idx="11">
                  <c:v>0.0425531914893617</c:v>
                </c:pt>
                <c:pt idx="12">
                  <c:v>0.0460992907801418</c:v>
                </c:pt>
                <c:pt idx="13">
                  <c:v>0.049645390070922</c:v>
                </c:pt>
                <c:pt idx="14">
                  <c:v>0.0531914893617021</c:v>
                </c:pt>
                <c:pt idx="15">
                  <c:v>0.0567375886524822</c:v>
                </c:pt>
                <c:pt idx="16">
                  <c:v>0.0602836879432624</c:v>
                </c:pt>
                <c:pt idx="17">
                  <c:v>0.0638297872340425</c:v>
                </c:pt>
                <c:pt idx="18">
                  <c:v>0.0673758865248227</c:v>
                </c:pt>
                <c:pt idx="19">
                  <c:v>0.0709219858156028</c:v>
                </c:pt>
                <c:pt idx="20">
                  <c:v>0.074468085106383</c:v>
                </c:pt>
                <c:pt idx="21">
                  <c:v>0.0780141843971631</c:v>
                </c:pt>
                <c:pt idx="22">
                  <c:v>0.0815602836879433</c:v>
                </c:pt>
                <c:pt idx="23">
                  <c:v>0.0851063829787234</c:v>
                </c:pt>
                <c:pt idx="24">
                  <c:v>0.0886524822695035</c:v>
                </c:pt>
                <c:pt idx="25">
                  <c:v>0.0921985815602837</c:v>
                </c:pt>
                <c:pt idx="26">
                  <c:v>0.0957446808510638</c:v>
                </c:pt>
                <c:pt idx="27">
                  <c:v>0.099290780141844</c:v>
                </c:pt>
                <c:pt idx="28">
                  <c:v>0.102836879432624</c:v>
                </c:pt>
                <c:pt idx="29">
                  <c:v>0.106382978723404</c:v>
                </c:pt>
                <c:pt idx="30">
                  <c:v>0.109929078014184</c:v>
                </c:pt>
                <c:pt idx="31">
                  <c:v>0.113475177304965</c:v>
                </c:pt>
                <c:pt idx="32">
                  <c:v>0.117021276595745</c:v>
                </c:pt>
                <c:pt idx="33">
                  <c:v>0.120567375886525</c:v>
                </c:pt>
                <c:pt idx="34">
                  <c:v>0.124113475177305</c:v>
                </c:pt>
                <c:pt idx="35">
                  <c:v>0.127659574468085</c:v>
                </c:pt>
                <c:pt idx="36">
                  <c:v>0.131205673758865</c:v>
                </c:pt>
                <c:pt idx="37">
                  <c:v>0.134751773049645</c:v>
                </c:pt>
                <c:pt idx="38">
                  <c:v>0.138297872340426</c:v>
                </c:pt>
                <c:pt idx="39">
                  <c:v>0.141843971631206</c:v>
                </c:pt>
                <c:pt idx="40">
                  <c:v>0.145390070921986</c:v>
                </c:pt>
                <c:pt idx="41">
                  <c:v>0.148936170212766</c:v>
                </c:pt>
                <c:pt idx="42">
                  <c:v>0.152482269503546</c:v>
                </c:pt>
                <c:pt idx="43">
                  <c:v>0.156028368794326</c:v>
                </c:pt>
                <c:pt idx="44">
                  <c:v>0.159574468085106</c:v>
                </c:pt>
                <c:pt idx="45">
                  <c:v>0.163120567375887</c:v>
                </c:pt>
                <c:pt idx="46">
                  <c:v>0.166666666666667</c:v>
                </c:pt>
                <c:pt idx="47">
                  <c:v>0.170212765957447</c:v>
                </c:pt>
                <c:pt idx="48">
                  <c:v>0.173758865248227</c:v>
                </c:pt>
                <c:pt idx="49">
                  <c:v>0.177304964539007</c:v>
                </c:pt>
                <c:pt idx="50">
                  <c:v>0.180851063829787</c:v>
                </c:pt>
                <c:pt idx="51">
                  <c:v>0.184397163120568</c:v>
                </c:pt>
                <c:pt idx="52">
                  <c:v>0.187943262411348</c:v>
                </c:pt>
                <c:pt idx="53">
                  <c:v>0.191489361702128</c:v>
                </c:pt>
                <c:pt idx="54">
                  <c:v>0.195035460992908</c:v>
                </c:pt>
                <c:pt idx="55">
                  <c:v>0.198581560283688</c:v>
                </c:pt>
                <c:pt idx="56">
                  <c:v>0.202127659574468</c:v>
                </c:pt>
                <c:pt idx="57">
                  <c:v>0.205673758865248</c:v>
                </c:pt>
                <c:pt idx="58">
                  <c:v>0.209219858156029</c:v>
                </c:pt>
                <c:pt idx="59">
                  <c:v>0.212765957446809</c:v>
                </c:pt>
                <c:pt idx="60">
                  <c:v>0.216312056737589</c:v>
                </c:pt>
                <c:pt idx="61">
                  <c:v>0.219858156028369</c:v>
                </c:pt>
                <c:pt idx="62">
                  <c:v>0.223404255319149</c:v>
                </c:pt>
                <c:pt idx="63">
                  <c:v>0.226950354609929</c:v>
                </c:pt>
                <c:pt idx="64">
                  <c:v>0.230496453900709</c:v>
                </c:pt>
                <c:pt idx="65">
                  <c:v>0.23404255319149</c:v>
                </c:pt>
                <c:pt idx="66">
                  <c:v>0.23758865248227</c:v>
                </c:pt>
                <c:pt idx="67">
                  <c:v>0.24113475177305</c:v>
                </c:pt>
                <c:pt idx="68">
                  <c:v>0.24468085106383</c:v>
                </c:pt>
                <c:pt idx="69">
                  <c:v>0.24822695035461</c:v>
                </c:pt>
                <c:pt idx="70">
                  <c:v>0.25177304964539</c:v>
                </c:pt>
                <c:pt idx="71">
                  <c:v>0.25531914893617</c:v>
                </c:pt>
                <c:pt idx="72">
                  <c:v>0.258865248226951</c:v>
                </c:pt>
                <c:pt idx="73">
                  <c:v>0.262411347517731</c:v>
                </c:pt>
                <c:pt idx="74">
                  <c:v>0.265957446808511</c:v>
                </c:pt>
                <c:pt idx="75">
                  <c:v>0.269503546099291</c:v>
                </c:pt>
                <c:pt idx="76">
                  <c:v>0.273049645390071</c:v>
                </c:pt>
                <c:pt idx="77">
                  <c:v>0.276595744680851</c:v>
                </c:pt>
                <c:pt idx="78">
                  <c:v>0.280141843971631</c:v>
                </c:pt>
                <c:pt idx="79">
                  <c:v>0.283687943262412</c:v>
                </c:pt>
                <c:pt idx="80">
                  <c:v>0.287234042553192</c:v>
                </c:pt>
                <c:pt idx="81">
                  <c:v>0.290780141843972</c:v>
                </c:pt>
                <c:pt idx="82">
                  <c:v>0.294326241134752</c:v>
                </c:pt>
                <c:pt idx="83">
                  <c:v>0.297872340425532</c:v>
                </c:pt>
                <c:pt idx="84">
                  <c:v>0.301418439716312</c:v>
                </c:pt>
                <c:pt idx="85">
                  <c:v>0.304964539007092</c:v>
                </c:pt>
                <c:pt idx="86">
                  <c:v>0.308510638297873</c:v>
                </c:pt>
                <c:pt idx="87">
                  <c:v>0.312056737588653</c:v>
                </c:pt>
                <c:pt idx="88">
                  <c:v>0.315602836879433</c:v>
                </c:pt>
                <c:pt idx="89">
                  <c:v>0.319148936170213</c:v>
                </c:pt>
                <c:pt idx="90">
                  <c:v>0.322695035460993</c:v>
                </c:pt>
                <c:pt idx="91">
                  <c:v>0.326241134751773</c:v>
                </c:pt>
                <c:pt idx="92">
                  <c:v>0.329787234042554</c:v>
                </c:pt>
                <c:pt idx="93">
                  <c:v>0.333333333333334</c:v>
                </c:pt>
                <c:pt idx="94">
                  <c:v>0.336879432624114</c:v>
                </c:pt>
                <c:pt idx="95">
                  <c:v>0.340425531914894</c:v>
                </c:pt>
                <c:pt idx="96">
                  <c:v>0.343971631205674</c:v>
                </c:pt>
                <c:pt idx="97">
                  <c:v>0.347517730496454</c:v>
                </c:pt>
                <c:pt idx="98">
                  <c:v>0.351063829787234</c:v>
                </c:pt>
                <c:pt idx="99">
                  <c:v>0.354609929078015</c:v>
                </c:pt>
                <c:pt idx="100">
                  <c:v>0.358156028368795</c:v>
                </c:pt>
                <c:pt idx="101">
                  <c:v>0.361702127659575</c:v>
                </c:pt>
                <c:pt idx="102">
                  <c:v>0.365248226950355</c:v>
                </c:pt>
                <c:pt idx="103">
                  <c:v>0.368794326241135</c:v>
                </c:pt>
                <c:pt idx="104">
                  <c:v>0.372340425531915</c:v>
                </c:pt>
                <c:pt idx="105">
                  <c:v>0.375886524822695</c:v>
                </c:pt>
                <c:pt idx="106">
                  <c:v>0.379432624113476</c:v>
                </c:pt>
                <c:pt idx="107">
                  <c:v>0.382978723404256</c:v>
                </c:pt>
                <c:pt idx="108">
                  <c:v>0.386524822695036</c:v>
                </c:pt>
                <c:pt idx="109">
                  <c:v>0.390070921985816</c:v>
                </c:pt>
                <c:pt idx="110">
                  <c:v>0.393617021276596</c:v>
                </c:pt>
                <c:pt idx="111">
                  <c:v>0.397163120567376</c:v>
                </c:pt>
                <c:pt idx="112">
                  <c:v>0.400709219858156</c:v>
                </c:pt>
                <c:pt idx="113">
                  <c:v>0.404255319148937</c:v>
                </c:pt>
                <c:pt idx="114">
                  <c:v>0.407801418439717</c:v>
                </c:pt>
                <c:pt idx="115">
                  <c:v>0.411347517730497</c:v>
                </c:pt>
                <c:pt idx="116">
                  <c:v>0.414893617021277</c:v>
                </c:pt>
                <c:pt idx="117">
                  <c:v>0.418439716312057</c:v>
                </c:pt>
                <c:pt idx="118">
                  <c:v>0.421985815602837</c:v>
                </c:pt>
                <c:pt idx="119">
                  <c:v>0.425531914893617</c:v>
                </c:pt>
                <c:pt idx="120">
                  <c:v>0.429078014184398</c:v>
                </c:pt>
                <c:pt idx="121">
                  <c:v>0.432624113475178</c:v>
                </c:pt>
                <c:pt idx="122">
                  <c:v>0.436170212765958</c:v>
                </c:pt>
                <c:pt idx="123">
                  <c:v>0.439716312056738</c:v>
                </c:pt>
                <c:pt idx="124">
                  <c:v>0.443262411347518</c:v>
                </c:pt>
                <c:pt idx="125">
                  <c:v>0.446808510638298</c:v>
                </c:pt>
                <c:pt idx="126">
                  <c:v>0.450354609929079</c:v>
                </c:pt>
                <c:pt idx="127">
                  <c:v>0.453900709219859</c:v>
                </c:pt>
                <c:pt idx="128">
                  <c:v>0.457446808510639</c:v>
                </c:pt>
                <c:pt idx="129">
                  <c:v>0.460992907801419</c:v>
                </c:pt>
                <c:pt idx="130">
                  <c:v>0.464539007092199</c:v>
                </c:pt>
                <c:pt idx="131">
                  <c:v>0.468085106382979</c:v>
                </c:pt>
                <c:pt idx="132">
                  <c:v>0.471631205673759</c:v>
                </c:pt>
                <c:pt idx="133">
                  <c:v>0.47517730496454</c:v>
                </c:pt>
                <c:pt idx="134">
                  <c:v>0.47872340425532</c:v>
                </c:pt>
                <c:pt idx="135">
                  <c:v>0.4822695035461</c:v>
                </c:pt>
                <c:pt idx="136">
                  <c:v>0.48581560283688</c:v>
                </c:pt>
                <c:pt idx="137">
                  <c:v>0.48936170212766</c:v>
                </c:pt>
                <c:pt idx="138">
                  <c:v>0.49290780141844</c:v>
                </c:pt>
                <c:pt idx="139">
                  <c:v>0.49645390070922</c:v>
                </c:pt>
                <c:pt idx="140">
                  <c:v>0.500000000000001</c:v>
                </c:pt>
                <c:pt idx="141">
                  <c:v>0.503546099290781</c:v>
                </c:pt>
                <c:pt idx="142">
                  <c:v>0.507092198581561</c:v>
                </c:pt>
                <c:pt idx="143">
                  <c:v>0.510638297872341</c:v>
                </c:pt>
                <c:pt idx="144">
                  <c:v>0.514184397163121</c:v>
                </c:pt>
                <c:pt idx="145">
                  <c:v>0.517730496453901</c:v>
                </c:pt>
                <c:pt idx="146">
                  <c:v>0.521276595744681</c:v>
                </c:pt>
                <c:pt idx="147">
                  <c:v>0.524822695035461</c:v>
                </c:pt>
                <c:pt idx="148">
                  <c:v>0.528368794326241</c:v>
                </c:pt>
                <c:pt idx="149">
                  <c:v>0.531914893617021</c:v>
                </c:pt>
                <c:pt idx="150">
                  <c:v>0.535460992907801</c:v>
                </c:pt>
                <c:pt idx="151">
                  <c:v>0.539007092198582</c:v>
                </c:pt>
                <c:pt idx="152">
                  <c:v>0.542553191489362</c:v>
                </c:pt>
                <c:pt idx="153">
                  <c:v>0.546099290780142</c:v>
                </c:pt>
                <c:pt idx="154">
                  <c:v>0.549645390070922</c:v>
                </c:pt>
                <c:pt idx="155">
                  <c:v>0.553191489361702</c:v>
                </c:pt>
                <c:pt idx="156">
                  <c:v>0.556737588652482</c:v>
                </c:pt>
                <c:pt idx="157">
                  <c:v>0.560283687943262</c:v>
                </c:pt>
                <c:pt idx="158">
                  <c:v>0.563829787234042</c:v>
                </c:pt>
                <c:pt idx="159">
                  <c:v>0.567375886524822</c:v>
                </c:pt>
                <c:pt idx="160">
                  <c:v>0.570921985815602</c:v>
                </c:pt>
                <c:pt idx="161">
                  <c:v>0.574468085106382</c:v>
                </c:pt>
                <c:pt idx="162">
                  <c:v>0.578014184397163</c:v>
                </c:pt>
                <c:pt idx="163">
                  <c:v>0.581560283687943</c:v>
                </c:pt>
                <c:pt idx="164">
                  <c:v>0.585106382978723</c:v>
                </c:pt>
                <c:pt idx="165">
                  <c:v>0.588652482269503</c:v>
                </c:pt>
                <c:pt idx="166">
                  <c:v>0.592198581560283</c:v>
                </c:pt>
                <c:pt idx="167">
                  <c:v>0.595744680851063</c:v>
                </c:pt>
                <c:pt idx="168">
                  <c:v>0.599290780141843</c:v>
                </c:pt>
                <c:pt idx="169">
                  <c:v>0.602836879432623</c:v>
                </c:pt>
                <c:pt idx="170">
                  <c:v>0.606382978723403</c:v>
                </c:pt>
                <c:pt idx="171">
                  <c:v>0.609929078014183</c:v>
                </c:pt>
                <c:pt idx="172">
                  <c:v>0.613475177304963</c:v>
                </c:pt>
                <c:pt idx="173">
                  <c:v>0.617021276595743</c:v>
                </c:pt>
                <c:pt idx="174">
                  <c:v>0.620567375886524</c:v>
                </c:pt>
                <c:pt idx="175">
                  <c:v>0.624113475177304</c:v>
                </c:pt>
                <c:pt idx="176">
                  <c:v>0.627659574468084</c:v>
                </c:pt>
                <c:pt idx="177">
                  <c:v>0.631205673758864</c:v>
                </c:pt>
                <c:pt idx="178">
                  <c:v>0.634751773049644</c:v>
                </c:pt>
                <c:pt idx="179">
                  <c:v>0.638297872340424</c:v>
                </c:pt>
                <c:pt idx="180">
                  <c:v>0.641843971631204</c:v>
                </c:pt>
                <c:pt idx="181">
                  <c:v>0.645390070921984</c:v>
                </c:pt>
                <c:pt idx="182">
                  <c:v>0.648936170212764</c:v>
                </c:pt>
                <c:pt idx="183">
                  <c:v>0.652482269503544</c:v>
                </c:pt>
                <c:pt idx="184">
                  <c:v>0.656028368794324</c:v>
                </c:pt>
                <c:pt idx="185">
                  <c:v>0.659574468085105</c:v>
                </c:pt>
                <c:pt idx="186">
                  <c:v>0.663120567375885</c:v>
                </c:pt>
                <c:pt idx="187">
                  <c:v>0.666666666666665</c:v>
                </c:pt>
                <c:pt idx="188">
                  <c:v>0.670212765957445</c:v>
                </c:pt>
                <c:pt idx="189">
                  <c:v>0.673758865248225</c:v>
                </c:pt>
                <c:pt idx="190">
                  <c:v>0.677304964539005</c:v>
                </c:pt>
                <c:pt idx="191">
                  <c:v>0.680851063829785</c:v>
                </c:pt>
                <c:pt idx="192">
                  <c:v>0.684397163120565</c:v>
                </c:pt>
                <c:pt idx="193">
                  <c:v>0.687943262411345</c:v>
                </c:pt>
                <c:pt idx="194">
                  <c:v>0.691489361702125</c:v>
                </c:pt>
                <c:pt idx="195">
                  <c:v>0.695035460992905</c:v>
                </c:pt>
                <c:pt idx="196">
                  <c:v>0.698581560283686</c:v>
                </c:pt>
                <c:pt idx="197">
                  <c:v>0.702127659574466</c:v>
                </c:pt>
                <c:pt idx="198">
                  <c:v>0.705673758865246</c:v>
                </c:pt>
                <c:pt idx="199">
                  <c:v>0.709219858156026</c:v>
                </c:pt>
                <c:pt idx="200">
                  <c:v>0.712765957446806</c:v>
                </c:pt>
                <c:pt idx="201">
                  <c:v>0.716312056737586</c:v>
                </c:pt>
                <c:pt idx="202">
                  <c:v>0.719858156028366</c:v>
                </c:pt>
                <c:pt idx="203">
                  <c:v>0.723404255319146</c:v>
                </c:pt>
                <c:pt idx="204">
                  <c:v>0.726950354609926</c:v>
                </c:pt>
                <c:pt idx="205">
                  <c:v>0.730496453900706</c:v>
                </c:pt>
                <c:pt idx="206">
                  <c:v>0.734042553191487</c:v>
                </c:pt>
                <c:pt idx="207">
                  <c:v>0.737588652482267</c:v>
                </c:pt>
                <c:pt idx="208">
                  <c:v>0.741134751773047</c:v>
                </c:pt>
                <c:pt idx="209">
                  <c:v>0.744680851063827</c:v>
                </c:pt>
                <c:pt idx="210">
                  <c:v>0.748226950354607</c:v>
                </c:pt>
                <c:pt idx="211">
                  <c:v>0.751773049645387</c:v>
                </c:pt>
                <c:pt idx="212">
                  <c:v>0.755319148936167</c:v>
                </c:pt>
                <c:pt idx="213">
                  <c:v>0.758865248226947</c:v>
                </c:pt>
                <c:pt idx="214">
                  <c:v>0.762411347517727</c:v>
                </c:pt>
                <c:pt idx="215">
                  <c:v>0.765957446808507</c:v>
                </c:pt>
                <c:pt idx="216">
                  <c:v>0.769503546099287</c:v>
                </c:pt>
                <c:pt idx="217">
                  <c:v>0.773049645390068</c:v>
                </c:pt>
                <c:pt idx="218">
                  <c:v>0.776595744680848</c:v>
                </c:pt>
                <c:pt idx="219">
                  <c:v>0.780141843971628</c:v>
                </c:pt>
                <c:pt idx="220">
                  <c:v>0.783687943262408</c:v>
                </c:pt>
                <c:pt idx="221">
                  <c:v>0.787234042553188</c:v>
                </c:pt>
                <c:pt idx="222">
                  <c:v>0.790780141843968</c:v>
                </c:pt>
                <c:pt idx="223">
                  <c:v>0.794326241134748</c:v>
                </c:pt>
                <c:pt idx="224">
                  <c:v>0.797872340425528</c:v>
                </c:pt>
                <c:pt idx="225">
                  <c:v>0.801418439716308</c:v>
                </c:pt>
                <c:pt idx="226">
                  <c:v>0.804964539007088</c:v>
                </c:pt>
                <c:pt idx="227">
                  <c:v>0.808510638297868</c:v>
                </c:pt>
                <c:pt idx="228">
                  <c:v>0.812056737588649</c:v>
                </c:pt>
                <c:pt idx="229">
                  <c:v>0.815602836879429</c:v>
                </c:pt>
                <c:pt idx="230">
                  <c:v>0.819148936170209</c:v>
                </c:pt>
                <c:pt idx="231">
                  <c:v>0.822695035460989</c:v>
                </c:pt>
                <c:pt idx="232">
                  <c:v>0.826241134751769</c:v>
                </c:pt>
                <c:pt idx="233">
                  <c:v>0.829787234042549</c:v>
                </c:pt>
                <c:pt idx="234">
                  <c:v>0.833333333333329</c:v>
                </c:pt>
                <c:pt idx="235">
                  <c:v>0.836879432624109</c:v>
                </c:pt>
                <c:pt idx="236">
                  <c:v>0.840425531914889</c:v>
                </c:pt>
                <c:pt idx="237">
                  <c:v>0.843971631205669</c:v>
                </c:pt>
                <c:pt idx="238">
                  <c:v>0.847517730496449</c:v>
                </c:pt>
                <c:pt idx="239">
                  <c:v>0.85106382978723</c:v>
                </c:pt>
                <c:pt idx="240">
                  <c:v>0.85460992907801</c:v>
                </c:pt>
                <c:pt idx="241">
                  <c:v>0.85815602836879</c:v>
                </c:pt>
                <c:pt idx="242">
                  <c:v>0.86170212765957</c:v>
                </c:pt>
                <c:pt idx="243">
                  <c:v>0.86524822695035</c:v>
                </c:pt>
                <c:pt idx="244">
                  <c:v>0.86879432624113</c:v>
                </c:pt>
                <c:pt idx="245">
                  <c:v>0.87234042553191</c:v>
                </c:pt>
                <c:pt idx="246">
                  <c:v>0.87588652482269</c:v>
                </c:pt>
                <c:pt idx="247">
                  <c:v>0.87943262411347</c:v>
                </c:pt>
                <c:pt idx="248">
                  <c:v>0.88297872340425</c:v>
                </c:pt>
                <c:pt idx="249">
                  <c:v>0.88652482269503</c:v>
                </c:pt>
                <c:pt idx="250">
                  <c:v>0.890070921985811</c:v>
                </c:pt>
                <c:pt idx="251">
                  <c:v>0.893617021276591</c:v>
                </c:pt>
                <c:pt idx="252">
                  <c:v>0.897163120567371</c:v>
                </c:pt>
                <c:pt idx="253">
                  <c:v>0.900709219858151</c:v>
                </c:pt>
                <c:pt idx="254">
                  <c:v>0.904255319148931</c:v>
                </c:pt>
                <c:pt idx="255">
                  <c:v>0.907801418439711</c:v>
                </c:pt>
                <c:pt idx="256">
                  <c:v>0.911347517730491</c:v>
                </c:pt>
                <c:pt idx="257">
                  <c:v>0.914893617021271</c:v>
                </c:pt>
                <c:pt idx="258">
                  <c:v>0.918439716312051</c:v>
                </c:pt>
                <c:pt idx="259">
                  <c:v>0.921985815602831</c:v>
                </c:pt>
                <c:pt idx="260">
                  <c:v>0.925531914893612</c:v>
                </c:pt>
                <c:pt idx="261">
                  <c:v>0.929078014184392</c:v>
                </c:pt>
                <c:pt idx="262">
                  <c:v>0.932624113475172</c:v>
                </c:pt>
                <c:pt idx="263">
                  <c:v>0.936170212765952</c:v>
                </c:pt>
                <c:pt idx="264">
                  <c:v>0.939716312056732</c:v>
                </c:pt>
                <c:pt idx="265">
                  <c:v>0.943262411347512</c:v>
                </c:pt>
                <c:pt idx="266">
                  <c:v>0.946808510638292</c:v>
                </c:pt>
                <c:pt idx="267">
                  <c:v>0.950354609929072</c:v>
                </c:pt>
                <c:pt idx="268">
                  <c:v>0.953900709219852</c:v>
                </c:pt>
                <c:pt idx="269">
                  <c:v>0.957446808510632</c:v>
                </c:pt>
                <c:pt idx="270">
                  <c:v>0.960992907801412</c:v>
                </c:pt>
                <c:pt idx="271">
                  <c:v>0.964539007092193</c:v>
                </c:pt>
                <c:pt idx="272">
                  <c:v>0.968085106382973</c:v>
                </c:pt>
                <c:pt idx="273">
                  <c:v>0.971631205673753</c:v>
                </c:pt>
                <c:pt idx="274">
                  <c:v>0.975177304964533</c:v>
                </c:pt>
                <c:pt idx="275">
                  <c:v>0.978723404255313</c:v>
                </c:pt>
                <c:pt idx="276">
                  <c:v>0.982269503546093</c:v>
                </c:pt>
                <c:pt idx="277">
                  <c:v>0.985815602836873</c:v>
                </c:pt>
                <c:pt idx="278">
                  <c:v>0.989361702127653</c:v>
                </c:pt>
                <c:pt idx="279">
                  <c:v>0.992907801418433</c:v>
                </c:pt>
                <c:pt idx="280">
                  <c:v>0.996453900709213</c:v>
                </c:pt>
                <c:pt idx="281">
                  <c:v>0.999999999999993</c:v>
                </c:pt>
              </c:numCache>
            </c:numRef>
          </c:yVal>
          <c:smooth val="0"/>
        </c:ser>
        <c:dLbls>
          <c:showLegendKey val="0"/>
          <c:showVal val="0"/>
          <c:showCatName val="0"/>
          <c:showSerName val="0"/>
          <c:showPercent val="0"/>
          <c:showBubbleSize val="0"/>
        </c:dLbls>
        <c:axId val="2113259096"/>
        <c:axId val="-2108100248"/>
      </c:scatterChart>
      <c:valAx>
        <c:axId val="2113259096"/>
        <c:scaling>
          <c:orientation val="minMax"/>
        </c:scaling>
        <c:delete val="0"/>
        <c:axPos val="b"/>
        <c:numFmt formatCode="General" sourceLinked="1"/>
        <c:majorTickMark val="out"/>
        <c:minorTickMark val="none"/>
        <c:tickLblPos val="nextTo"/>
        <c:crossAx val="-2108100248"/>
        <c:crosses val="autoZero"/>
        <c:crossBetween val="midCat"/>
      </c:valAx>
      <c:valAx>
        <c:axId val="-2108100248"/>
        <c:scaling>
          <c:orientation val="minMax"/>
          <c:max val="1.0"/>
        </c:scaling>
        <c:delete val="0"/>
        <c:axPos val="l"/>
        <c:majorGridlines/>
        <c:numFmt formatCode="General" sourceLinked="1"/>
        <c:majorTickMark val="out"/>
        <c:minorTickMark val="none"/>
        <c:tickLblPos val="nextTo"/>
        <c:crossAx val="2113259096"/>
        <c:crosses val="autoZero"/>
        <c:crossBetween val="midCat"/>
      </c:valAx>
    </c:plotArea>
    <c:plotVisOnly val="1"/>
    <c:dispBlanksAs val="gap"/>
    <c:showDLblsOverMax val="0"/>
  </c:chart>
  <c:txPr>
    <a:bodyPr/>
    <a:lstStyle/>
    <a:p>
      <a:pPr>
        <a:defRPr sz="1800">
          <a:solidFill>
            <a:srgbClr val="14202E"/>
          </a:solidFill>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43660620725264"/>
          <c:y val="0.157415927304744"/>
          <c:w val="0.929543880485724"/>
          <c:h val="0.673960198401753"/>
        </c:manualLayout>
      </c:layout>
      <c:barChart>
        <c:barDir val="col"/>
        <c:grouping val="clustered"/>
        <c:varyColors val="0"/>
        <c:ser>
          <c:idx val="0"/>
          <c:order val="0"/>
          <c:tx>
            <c:strRef>
              <c:f>'Data for lancet'!$E$2</c:f>
              <c:strCache>
                <c:ptCount val="1"/>
                <c:pt idx="0">
                  <c:v>BVS</c:v>
                </c:pt>
              </c:strCache>
            </c:strRef>
          </c:tx>
          <c:spPr>
            <a:ln>
              <a:solidFill>
                <a:schemeClr val="tx1"/>
              </a:solidFill>
            </a:ln>
          </c:spPr>
          <c:invertIfNegative val="0"/>
          <c:errBars>
            <c:errBarType val="both"/>
            <c:errValType val="stdErr"/>
            <c:noEndCap val="0"/>
          </c:errBars>
          <c:cat>
            <c:multiLvlStrRef>
              <c:f>'Data for lancet'!$B$3:$C$17</c:f>
              <c:multiLvlStrCache>
                <c:ptCount val="15"/>
                <c:lvl>
                  <c:pt idx="0">
                    <c:v>BASELINE</c:v>
                  </c:pt>
                  <c:pt idx="1">
                    <c:v>MONTH 6</c:v>
                  </c:pt>
                  <c:pt idx="2">
                    <c:v>YEAR 1</c:v>
                  </c:pt>
                  <c:pt idx="3">
                    <c:v>YEAR 2</c:v>
                  </c:pt>
                  <c:pt idx="4">
                    <c:v>YEAR 3</c:v>
                  </c:pt>
                  <c:pt idx="5">
                    <c:v>BASELINE</c:v>
                  </c:pt>
                  <c:pt idx="6">
                    <c:v>MONTH 6</c:v>
                  </c:pt>
                  <c:pt idx="7">
                    <c:v>YEAR 1</c:v>
                  </c:pt>
                  <c:pt idx="8">
                    <c:v>YEAR 2</c:v>
                  </c:pt>
                  <c:pt idx="9">
                    <c:v>YEAR 3</c:v>
                  </c:pt>
                  <c:pt idx="10">
                    <c:v>BASELINE</c:v>
                  </c:pt>
                  <c:pt idx="11">
                    <c:v>MONTH 6</c:v>
                  </c:pt>
                  <c:pt idx="12">
                    <c:v>YEAR 1</c:v>
                  </c:pt>
                  <c:pt idx="13">
                    <c:v>YEAR 2</c:v>
                  </c:pt>
                  <c:pt idx="14">
                    <c:v>YEAR 3</c:v>
                  </c:pt>
                </c:lvl>
                <c:lvl>
                  <c:pt idx="0">
                    <c:v>% Angina Free</c:v>
                  </c:pt>
                  <c:pt idx="5">
                    <c:v>Physical Limitation</c:v>
                  </c:pt>
                  <c:pt idx="10">
                    <c:v>Treatment Satisfaction</c:v>
                  </c:pt>
                </c:lvl>
              </c:multiLvlStrCache>
            </c:multiLvlStrRef>
          </c:cat>
          <c:val>
            <c:numRef>
              <c:f>'Data for lancet'!$E$3:$E$17</c:f>
              <c:numCache>
                <c:formatCode>General</c:formatCode>
                <c:ptCount val="15"/>
                <c:pt idx="0">
                  <c:v>29.1021671826625</c:v>
                </c:pt>
                <c:pt idx="1">
                  <c:v>72.5552050473186</c:v>
                </c:pt>
                <c:pt idx="2">
                  <c:v>74.11003236245925</c:v>
                </c:pt>
                <c:pt idx="3">
                  <c:v>76.95167286245334</c:v>
                </c:pt>
                <c:pt idx="4">
                  <c:v>73.955</c:v>
                </c:pt>
                <c:pt idx="5">
                  <c:v>74.8777078965757</c:v>
                </c:pt>
                <c:pt idx="6">
                  <c:v>87.6198083067092</c:v>
                </c:pt>
                <c:pt idx="7">
                  <c:v>86.9316098276495</c:v>
                </c:pt>
                <c:pt idx="8">
                  <c:v>86.7843511450382</c:v>
                </c:pt>
                <c:pt idx="9">
                  <c:v>87.02942251461982</c:v>
                </c:pt>
                <c:pt idx="10">
                  <c:v>67.85236625514401</c:v>
                </c:pt>
                <c:pt idx="11">
                  <c:v>84.9654591895971</c:v>
                </c:pt>
                <c:pt idx="12">
                  <c:v>85.6487455197132</c:v>
                </c:pt>
                <c:pt idx="13">
                  <c:v>93.38282247764997</c:v>
                </c:pt>
                <c:pt idx="14">
                  <c:v>93.12224061800001</c:v>
                </c:pt>
              </c:numCache>
            </c:numRef>
          </c:val>
        </c:ser>
        <c:ser>
          <c:idx val="1"/>
          <c:order val="1"/>
          <c:tx>
            <c:strRef>
              <c:f>'Data for lancet'!$L$2</c:f>
              <c:strCache>
                <c:ptCount val="1"/>
                <c:pt idx="0">
                  <c:v>XIENCE</c:v>
                </c:pt>
              </c:strCache>
            </c:strRef>
          </c:tx>
          <c:spPr>
            <a:ln>
              <a:solidFill>
                <a:schemeClr val="tx1"/>
              </a:solidFill>
            </a:ln>
          </c:spPr>
          <c:invertIfNegative val="0"/>
          <c:errBars>
            <c:errBarType val="both"/>
            <c:errValType val="stdErr"/>
            <c:noEndCap val="0"/>
          </c:errBars>
          <c:cat>
            <c:multiLvlStrRef>
              <c:f>'Data for lancet'!$B$3:$C$17</c:f>
              <c:multiLvlStrCache>
                <c:ptCount val="15"/>
                <c:lvl>
                  <c:pt idx="0">
                    <c:v>BASELINE</c:v>
                  </c:pt>
                  <c:pt idx="1">
                    <c:v>MONTH 6</c:v>
                  </c:pt>
                  <c:pt idx="2">
                    <c:v>YEAR 1</c:v>
                  </c:pt>
                  <c:pt idx="3">
                    <c:v>YEAR 2</c:v>
                  </c:pt>
                  <c:pt idx="4">
                    <c:v>YEAR 3</c:v>
                  </c:pt>
                  <c:pt idx="5">
                    <c:v>BASELINE</c:v>
                  </c:pt>
                  <c:pt idx="6">
                    <c:v>MONTH 6</c:v>
                  </c:pt>
                  <c:pt idx="7">
                    <c:v>YEAR 1</c:v>
                  </c:pt>
                  <c:pt idx="8">
                    <c:v>YEAR 2</c:v>
                  </c:pt>
                  <c:pt idx="9">
                    <c:v>YEAR 3</c:v>
                  </c:pt>
                  <c:pt idx="10">
                    <c:v>BASELINE</c:v>
                  </c:pt>
                  <c:pt idx="11">
                    <c:v>MONTH 6</c:v>
                  </c:pt>
                  <c:pt idx="12">
                    <c:v>YEAR 1</c:v>
                  </c:pt>
                  <c:pt idx="13">
                    <c:v>YEAR 2</c:v>
                  </c:pt>
                  <c:pt idx="14">
                    <c:v>YEAR 3</c:v>
                  </c:pt>
                </c:lvl>
                <c:lvl>
                  <c:pt idx="0">
                    <c:v>% Angina Free</c:v>
                  </c:pt>
                  <c:pt idx="5">
                    <c:v>Physical Limitation</c:v>
                  </c:pt>
                  <c:pt idx="10">
                    <c:v>Treatment Satisfaction</c:v>
                  </c:pt>
                </c:lvl>
              </c:multiLvlStrCache>
            </c:multiLvlStrRef>
          </c:cat>
          <c:val>
            <c:numRef>
              <c:f>'Data for lancet'!$L$3:$L$17</c:f>
              <c:numCache>
                <c:formatCode>General</c:formatCode>
                <c:ptCount val="15"/>
                <c:pt idx="0">
                  <c:v>29.26829268292673</c:v>
                </c:pt>
                <c:pt idx="1">
                  <c:v>72.7848101265822</c:v>
                </c:pt>
                <c:pt idx="2">
                  <c:v>73.07692307692308</c:v>
                </c:pt>
                <c:pt idx="3">
                  <c:v>78.10218978102191</c:v>
                </c:pt>
                <c:pt idx="4">
                  <c:v>72.9032</c:v>
                </c:pt>
                <c:pt idx="5">
                  <c:v>72.4365569272977</c:v>
                </c:pt>
                <c:pt idx="6">
                  <c:v>86.3095238095238</c:v>
                </c:pt>
                <c:pt idx="7">
                  <c:v>85.86276674025018</c:v>
                </c:pt>
                <c:pt idx="8">
                  <c:v>85.47497879558934</c:v>
                </c:pt>
                <c:pt idx="9">
                  <c:v>85.861111111</c:v>
                </c:pt>
                <c:pt idx="10">
                  <c:v>65.2376919602529</c:v>
                </c:pt>
                <c:pt idx="11">
                  <c:v>85.3616352201258</c:v>
                </c:pt>
                <c:pt idx="12">
                  <c:v>84.9026590693258</c:v>
                </c:pt>
                <c:pt idx="13">
                  <c:v>91.9598765432098</c:v>
                </c:pt>
                <c:pt idx="14">
                  <c:v>91.70751634</c:v>
                </c:pt>
              </c:numCache>
            </c:numRef>
          </c:val>
        </c:ser>
        <c:dLbls>
          <c:showLegendKey val="0"/>
          <c:showVal val="0"/>
          <c:showCatName val="0"/>
          <c:showSerName val="0"/>
          <c:showPercent val="0"/>
          <c:showBubbleSize val="0"/>
        </c:dLbls>
        <c:gapWidth val="150"/>
        <c:axId val="-2030670184"/>
        <c:axId val="-2030667208"/>
      </c:barChart>
      <c:catAx>
        <c:axId val="-2030670184"/>
        <c:scaling>
          <c:orientation val="minMax"/>
        </c:scaling>
        <c:delete val="0"/>
        <c:axPos val="b"/>
        <c:majorTickMark val="out"/>
        <c:minorTickMark val="none"/>
        <c:tickLblPos val="nextTo"/>
        <c:crossAx val="-2030667208"/>
        <c:crosses val="autoZero"/>
        <c:auto val="1"/>
        <c:lblAlgn val="ctr"/>
        <c:lblOffset val="100"/>
        <c:noMultiLvlLbl val="0"/>
      </c:catAx>
      <c:valAx>
        <c:axId val="-2030667208"/>
        <c:scaling>
          <c:orientation val="minMax"/>
          <c:max val="100.0"/>
        </c:scaling>
        <c:delete val="0"/>
        <c:axPos val="l"/>
        <c:majorGridlines/>
        <c:title>
          <c:tx>
            <c:rich>
              <a:bodyPr rot="-5400000" vert="horz"/>
              <a:lstStyle/>
              <a:p>
                <a:pPr>
                  <a:defRPr/>
                </a:pPr>
                <a:r>
                  <a:rPr lang="en-US"/>
                  <a:t>SAQ Score</a:t>
                </a:r>
              </a:p>
            </c:rich>
          </c:tx>
          <c:layout/>
          <c:overlay val="0"/>
        </c:title>
        <c:numFmt formatCode="General" sourceLinked="1"/>
        <c:majorTickMark val="out"/>
        <c:minorTickMark val="none"/>
        <c:tickLblPos val="nextTo"/>
        <c:crossAx val="-2030670184"/>
        <c:crosses val="autoZero"/>
        <c:crossBetween val="between"/>
        <c:majorUnit val="10.0"/>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0.04671</cdr:x>
      <cdr:y>0.5777</cdr:y>
    </cdr:from>
    <cdr:to>
      <cdr:x>0.1086</cdr:x>
      <cdr:y>0.62227</cdr:y>
    </cdr:to>
    <cdr:sp macro="" textlink="">
      <cdr:nvSpPr>
        <cdr:cNvPr id="3" name="TextBox 2"/>
        <cdr:cNvSpPr txBox="1"/>
      </cdr:nvSpPr>
      <cdr:spPr>
        <a:xfrm xmlns:a="http://schemas.openxmlformats.org/drawingml/2006/main">
          <a:off x="404792" y="3638078"/>
          <a:ext cx="536398" cy="280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0.97*</a:t>
          </a:r>
        </a:p>
      </cdr:txBody>
    </cdr:sp>
  </cdr:relSizeAnchor>
  <cdr:relSizeAnchor xmlns:cdr="http://schemas.openxmlformats.org/drawingml/2006/chartDrawing">
    <cdr:from>
      <cdr:x>0.07251</cdr:x>
      <cdr:y>0.28487</cdr:y>
    </cdr:from>
    <cdr:to>
      <cdr:x>0.1344</cdr:x>
      <cdr:y>0.32945</cdr:y>
    </cdr:to>
    <cdr:sp macro="" textlink="">
      <cdr:nvSpPr>
        <cdr:cNvPr id="4" name="TextBox 1"/>
        <cdr:cNvSpPr txBox="1"/>
      </cdr:nvSpPr>
      <cdr:spPr>
        <a:xfrm xmlns:a="http://schemas.openxmlformats.org/drawingml/2006/main">
          <a:off x="628448" y="1793974"/>
          <a:ext cx="536399" cy="280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0.96*</a:t>
          </a:r>
        </a:p>
      </cdr:txBody>
    </cdr:sp>
  </cdr:relSizeAnchor>
  <cdr:relSizeAnchor xmlns:cdr="http://schemas.openxmlformats.org/drawingml/2006/chartDrawing">
    <cdr:from>
      <cdr:x>0.10694</cdr:x>
      <cdr:y>0.27663</cdr:y>
    </cdr:from>
    <cdr:to>
      <cdr:x>0.17282</cdr:x>
      <cdr:y>0.3212</cdr:y>
    </cdr:to>
    <cdr:sp macro="" textlink="">
      <cdr:nvSpPr>
        <cdr:cNvPr id="5" name="TextBox 1"/>
        <cdr:cNvSpPr txBox="1"/>
      </cdr:nvSpPr>
      <cdr:spPr>
        <a:xfrm xmlns:a="http://schemas.openxmlformats.org/drawingml/2006/main">
          <a:off x="926871" y="1742083"/>
          <a:ext cx="570979" cy="28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0.98*</a:t>
          </a:r>
        </a:p>
      </cdr:txBody>
    </cdr:sp>
  </cdr:relSizeAnchor>
  <cdr:relSizeAnchor xmlns:cdr="http://schemas.openxmlformats.org/drawingml/2006/chartDrawing">
    <cdr:from>
      <cdr:x>0.20592</cdr:x>
      <cdr:y>0.27069</cdr:y>
    </cdr:from>
    <cdr:to>
      <cdr:x>0.2718</cdr:x>
      <cdr:y>0.31526</cdr:y>
    </cdr:to>
    <cdr:sp macro="" textlink="">
      <cdr:nvSpPr>
        <cdr:cNvPr id="6" name="TextBox 1"/>
        <cdr:cNvSpPr txBox="1"/>
      </cdr:nvSpPr>
      <cdr:spPr>
        <a:xfrm xmlns:a="http://schemas.openxmlformats.org/drawingml/2006/main">
          <a:off x="1784708" y="1704676"/>
          <a:ext cx="570979" cy="2806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0.33</a:t>
          </a:r>
          <a:r>
            <a:rPr lang="en-US" sz="1000" baseline="30000"/>
            <a:t>+</a:t>
          </a:r>
        </a:p>
      </cdr:txBody>
    </cdr:sp>
  </cdr:relSizeAnchor>
  <cdr:relSizeAnchor xmlns:cdr="http://schemas.openxmlformats.org/drawingml/2006/chartDrawing">
    <cdr:from>
      <cdr:x>0.22573</cdr:x>
      <cdr:y>0.14966</cdr:y>
    </cdr:from>
    <cdr:to>
      <cdr:x>0.29161</cdr:x>
      <cdr:y>0.19392</cdr:y>
    </cdr:to>
    <cdr:sp macro="" textlink="">
      <cdr:nvSpPr>
        <cdr:cNvPr id="7" name="TextBox 1"/>
        <cdr:cNvSpPr txBox="1"/>
      </cdr:nvSpPr>
      <cdr:spPr>
        <a:xfrm xmlns:a="http://schemas.openxmlformats.org/drawingml/2006/main">
          <a:off x="1956355" y="942488"/>
          <a:ext cx="570979"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0.86</a:t>
          </a:r>
          <a:r>
            <a:rPr lang="en-US" sz="1000" baseline="30000"/>
            <a:t>+</a:t>
          </a:r>
        </a:p>
      </cdr:txBody>
    </cdr:sp>
  </cdr:relSizeAnchor>
  <cdr:relSizeAnchor xmlns:cdr="http://schemas.openxmlformats.org/drawingml/2006/chartDrawing">
    <cdr:from>
      <cdr:x>0.35642</cdr:x>
      <cdr:y>0.43235</cdr:y>
    </cdr:from>
    <cdr:to>
      <cdr:x>0.4223</cdr:x>
      <cdr:y>0.47661</cdr:y>
    </cdr:to>
    <cdr:sp macro="" textlink="">
      <cdr:nvSpPr>
        <cdr:cNvPr id="8" name="TextBox 1"/>
        <cdr:cNvSpPr txBox="1"/>
      </cdr:nvSpPr>
      <cdr:spPr>
        <a:xfrm xmlns:a="http://schemas.openxmlformats.org/drawingml/2006/main">
          <a:off x="3089086" y="2722734"/>
          <a:ext cx="570979"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0.57</a:t>
          </a:r>
          <a:r>
            <a:rPr lang="en-US" sz="1100" baseline="30000"/>
            <a:t>+</a:t>
          </a:r>
        </a:p>
      </cdr:txBody>
    </cdr:sp>
  </cdr:relSizeAnchor>
  <cdr:relSizeAnchor xmlns:cdr="http://schemas.openxmlformats.org/drawingml/2006/chartDrawing">
    <cdr:from>
      <cdr:x>0.3844</cdr:x>
      <cdr:y>0.38209</cdr:y>
    </cdr:from>
    <cdr:to>
      <cdr:x>0.45027</cdr:x>
      <cdr:y>0.42635</cdr:y>
    </cdr:to>
    <cdr:sp macro="" textlink="">
      <cdr:nvSpPr>
        <cdr:cNvPr id="9" name="TextBox 1"/>
        <cdr:cNvSpPr txBox="1"/>
      </cdr:nvSpPr>
      <cdr:spPr>
        <a:xfrm xmlns:a="http://schemas.openxmlformats.org/drawingml/2006/main">
          <a:off x="3331580" y="2406220"/>
          <a:ext cx="570893"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0.35</a:t>
          </a:r>
          <a:r>
            <a:rPr lang="en-US" sz="1000" baseline="30000"/>
            <a:t>+</a:t>
          </a:r>
        </a:p>
      </cdr:txBody>
    </cdr:sp>
  </cdr:relSizeAnchor>
  <cdr:relSizeAnchor xmlns:cdr="http://schemas.openxmlformats.org/drawingml/2006/chartDrawing">
    <cdr:from>
      <cdr:x>0.41453</cdr:x>
      <cdr:y>0.40553</cdr:y>
    </cdr:from>
    <cdr:to>
      <cdr:x>0.48041</cdr:x>
      <cdr:y>0.44979</cdr:y>
    </cdr:to>
    <cdr:sp macro="" textlink="">
      <cdr:nvSpPr>
        <cdr:cNvPr id="10" name="TextBox 1"/>
        <cdr:cNvSpPr txBox="1"/>
      </cdr:nvSpPr>
      <cdr:spPr>
        <a:xfrm xmlns:a="http://schemas.openxmlformats.org/drawingml/2006/main">
          <a:off x="3592688" y="2553834"/>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0.73</a:t>
          </a:r>
          <a:r>
            <a:rPr lang="en-US" sz="1000" baseline="30000"/>
            <a:t>+</a:t>
          </a:r>
        </a:p>
      </cdr:txBody>
    </cdr:sp>
  </cdr:relSizeAnchor>
  <cdr:relSizeAnchor xmlns:cdr="http://schemas.openxmlformats.org/drawingml/2006/chartDrawing">
    <cdr:from>
      <cdr:x>0.50683</cdr:x>
      <cdr:y>0.274</cdr:y>
    </cdr:from>
    <cdr:to>
      <cdr:x>0.57271</cdr:x>
      <cdr:y>0.31827</cdr:y>
    </cdr:to>
    <cdr:sp macro="" textlink="">
      <cdr:nvSpPr>
        <cdr:cNvPr id="11" name="TextBox 1"/>
        <cdr:cNvSpPr txBox="1"/>
      </cdr:nvSpPr>
      <cdr:spPr>
        <a:xfrm xmlns:a="http://schemas.openxmlformats.org/drawingml/2006/main">
          <a:off x="4392639" y="1725520"/>
          <a:ext cx="570979" cy="278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0.77</a:t>
          </a:r>
          <a:r>
            <a:rPr lang="en-US" sz="1000" baseline="30000"/>
            <a:t>+</a:t>
          </a:r>
        </a:p>
      </cdr:txBody>
    </cdr:sp>
  </cdr:relSizeAnchor>
  <cdr:relSizeAnchor xmlns:cdr="http://schemas.openxmlformats.org/drawingml/2006/chartDrawing">
    <cdr:from>
      <cdr:x>0.81774</cdr:x>
      <cdr:y>0.32177</cdr:y>
    </cdr:from>
    <cdr:to>
      <cdr:x>0.88362</cdr:x>
      <cdr:y>0.36603</cdr:y>
    </cdr:to>
    <cdr:sp macro="" textlink="">
      <cdr:nvSpPr>
        <cdr:cNvPr id="12" name="TextBox 1"/>
        <cdr:cNvSpPr txBox="1"/>
      </cdr:nvSpPr>
      <cdr:spPr>
        <a:xfrm xmlns:a="http://schemas.openxmlformats.org/drawingml/2006/main">
          <a:off x="7087329" y="2026353"/>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0.49</a:t>
          </a:r>
          <a:r>
            <a:rPr lang="en-US" sz="1000" baseline="30000"/>
            <a:t>+</a:t>
          </a:r>
        </a:p>
      </cdr:txBody>
    </cdr:sp>
  </cdr:relSizeAnchor>
  <cdr:relSizeAnchor xmlns:cdr="http://schemas.openxmlformats.org/drawingml/2006/chartDrawing">
    <cdr:from>
      <cdr:x>0.53489</cdr:x>
      <cdr:y>0.18554</cdr:y>
    </cdr:from>
    <cdr:to>
      <cdr:x>0.60077</cdr:x>
      <cdr:y>0.2298</cdr:y>
    </cdr:to>
    <cdr:sp macro="" textlink="">
      <cdr:nvSpPr>
        <cdr:cNvPr id="13" name="TextBox 1"/>
        <cdr:cNvSpPr txBox="1"/>
      </cdr:nvSpPr>
      <cdr:spPr>
        <a:xfrm xmlns:a="http://schemas.openxmlformats.org/drawingml/2006/main">
          <a:off x="4635872" y="1168441"/>
          <a:ext cx="570979" cy="278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0.46</a:t>
          </a:r>
          <a:r>
            <a:rPr lang="en-US" sz="1000" baseline="30000"/>
            <a:t>+</a:t>
          </a:r>
        </a:p>
      </cdr:txBody>
    </cdr:sp>
  </cdr:relSizeAnchor>
  <cdr:relSizeAnchor xmlns:cdr="http://schemas.openxmlformats.org/drawingml/2006/chartDrawing">
    <cdr:from>
      <cdr:x>0.57023</cdr:x>
      <cdr:y>0.19248</cdr:y>
    </cdr:from>
    <cdr:to>
      <cdr:x>0.63611</cdr:x>
      <cdr:y>0.23674</cdr:y>
    </cdr:to>
    <cdr:sp macro="" textlink="">
      <cdr:nvSpPr>
        <cdr:cNvPr id="14" name="TextBox 1"/>
        <cdr:cNvSpPr txBox="1"/>
      </cdr:nvSpPr>
      <cdr:spPr>
        <a:xfrm xmlns:a="http://schemas.openxmlformats.org/drawingml/2006/main">
          <a:off x="4942165" y="1212147"/>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0.48</a:t>
          </a:r>
          <a:r>
            <a:rPr lang="en-US" sz="1000" baseline="30000"/>
            <a:t>+</a:t>
          </a:r>
        </a:p>
      </cdr:txBody>
    </cdr:sp>
  </cdr:relSizeAnchor>
  <cdr:relSizeAnchor xmlns:cdr="http://schemas.openxmlformats.org/drawingml/2006/chartDrawing">
    <cdr:from>
      <cdr:x>0.66352</cdr:x>
      <cdr:y>0.42629</cdr:y>
    </cdr:from>
    <cdr:to>
      <cdr:x>0.7294</cdr:x>
      <cdr:y>0.47055</cdr:y>
    </cdr:to>
    <cdr:sp macro="" textlink="">
      <cdr:nvSpPr>
        <cdr:cNvPr id="15" name="TextBox 1"/>
        <cdr:cNvSpPr txBox="1"/>
      </cdr:nvSpPr>
      <cdr:spPr>
        <a:xfrm xmlns:a="http://schemas.openxmlformats.org/drawingml/2006/main">
          <a:off x="5750726" y="2684570"/>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0.30</a:t>
          </a:r>
          <a:r>
            <a:rPr lang="en-US" sz="1000" baseline="30000"/>
            <a:t>+</a:t>
          </a:r>
        </a:p>
      </cdr:txBody>
    </cdr:sp>
  </cdr:relSizeAnchor>
  <cdr:relSizeAnchor xmlns:cdr="http://schemas.openxmlformats.org/drawingml/2006/chartDrawing">
    <cdr:from>
      <cdr:x>0.69298</cdr:x>
      <cdr:y>0.26681</cdr:y>
    </cdr:from>
    <cdr:to>
      <cdr:x>0.75885</cdr:x>
      <cdr:y>0.31108</cdr:y>
    </cdr:to>
    <cdr:sp macro="" textlink="">
      <cdr:nvSpPr>
        <cdr:cNvPr id="16" name="TextBox 1"/>
        <cdr:cNvSpPr txBox="1"/>
      </cdr:nvSpPr>
      <cdr:spPr>
        <a:xfrm xmlns:a="http://schemas.openxmlformats.org/drawingml/2006/main">
          <a:off x="6006009" y="1680241"/>
          <a:ext cx="570893" cy="278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0.35</a:t>
          </a:r>
          <a:r>
            <a:rPr lang="en-US" sz="1000" baseline="30000"/>
            <a:t>+</a:t>
          </a:r>
        </a:p>
      </cdr:txBody>
    </cdr:sp>
  </cdr:relSizeAnchor>
  <cdr:relSizeAnchor xmlns:cdr="http://schemas.openxmlformats.org/drawingml/2006/chartDrawing">
    <cdr:from>
      <cdr:x>0.72649</cdr:x>
      <cdr:y>0.27044</cdr:y>
    </cdr:from>
    <cdr:to>
      <cdr:x>0.79237</cdr:x>
      <cdr:y>0.3147</cdr:y>
    </cdr:to>
    <cdr:sp macro="" textlink="">
      <cdr:nvSpPr>
        <cdr:cNvPr id="17" name="TextBox 1"/>
        <cdr:cNvSpPr txBox="1"/>
      </cdr:nvSpPr>
      <cdr:spPr>
        <a:xfrm xmlns:a="http://schemas.openxmlformats.org/drawingml/2006/main">
          <a:off x="6296474" y="1703102"/>
          <a:ext cx="570979"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0.55</a:t>
          </a:r>
          <a:r>
            <a:rPr lang="en-US" sz="1000" baseline="30000"/>
            <a:t>+</a:t>
          </a:r>
        </a:p>
      </cdr:txBody>
    </cdr:sp>
  </cdr:relSizeAnchor>
  <cdr:relSizeAnchor xmlns:cdr="http://schemas.openxmlformats.org/drawingml/2006/chartDrawing">
    <cdr:from>
      <cdr:x>0.84949</cdr:x>
      <cdr:y>0.20467</cdr:y>
    </cdr:from>
    <cdr:to>
      <cdr:x>0.91537</cdr:x>
      <cdr:y>0.24894</cdr:y>
    </cdr:to>
    <cdr:sp macro="" textlink="">
      <cdr:nvSpPr>
        <cdr:cNvPr id="18" name="TextBox 1"/>
        <cdr:cNvSpPr txBox="1"/>
      </cdr:nvSpPr>
      <cdr:spPr>
        <a:xfrm xmlns:a="http://schemas.openxmlformats.org/drawingml/2006/main">
          <a:off x="7362533" y="1288915"/>
          <a:ext cx="570980" cy="2787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0.78</a:t>
          </a:r>
          <a:r>
            <a:rPr lang="en-US" sz="1000" baseline="30000"/>
            <a:t>+</a:t>
          </a:r>
        </a:p>
      </cdr:txBody>
    </cdr:sp>
  </cdr:relSizeAnchor>
  <cdr:relSizeAnchor xmlns:cdr="http://schemas.openxmlformats.org/drawingml/2006/chartDrawing">
    <cdr:from>
      <cdr:x>0.88202</cdr:x>
      <cdr:y>0.20298</cdr:y>
    </cdr:from>
    <cdr:to>
      <cdr:x>0.9479</cdr:x>
      <cdr:y>0.24725</cdr:y>
    </cdr:to>
    <cdr:sp macro="" textlink="">
      <cdr:nvSpPr>
        <cdr:cNvPr id="19" name="TextBox 1"/>
        <cdr:cNvSpPr txBox="1"/>
      </cdr:nvSpPr>
      <cdr:spPr>
        <a:xfrm xmlns:a="http://schemas.openxmlformats.org/drawingml/2006/main">
          <a:off x="7644472" y="1278270"/>
          <a:ext cx="570980" cy="2787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0.35</a:t>
          </a:r>
          <a:r>
            <a:rPr lang="en-US" sz="1000" baseline="30000"/>
            <a:t>+</a:t>
          </a:r>
        </a:p>
      </cdr:txBody>
    </cdr:sp>
  </cdr:relSizeAnchor>
  <cdr:relSizeAnchor xmlns:cdr="http://schemas.openxmlformats.org/drawingml/2006/chartDrawing">
    <cdr:from>
      <cdr:x>0.26197</cdr:x>
      <cdr:y>0.14485</cdr:y>
    </cdr:from>
    <cdr:to>
      <cdr:x>0.32785</cdr:x>
      <cdr:y>0.18911</cdr:y>
    </cdr:to>
    <cdr:sp macro="" textlink="">
      <cdr:nvSpPr>
        <cdr:cNvPr id="20" name="TextBox 1"/>
        <cdr:cNvSpPr txBox="1"/>
      </cdr:nvSpPr>
      <cdr:spPr>
        <a:xfrm xmlns:a="http://schemas.openxmlformats.org/drawingml/2006/main">
          <a:off x="2270520" y="912196"/>
          <a:ext cx="570979" cy="278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0.89</a:t>
          </a:r>
          <a:r>
            <a:rPr lang="en-US" sz="1000" baseline="30000"/>
            <a:t>+</a:t>
          </a:r>
        </a:p>
      </cdr:txBody>
    </cdr:sp>
  </cdr:relSizeAnchor>
  <cdr:relSizeAnchor xmlns:cdr="http://schemas.openxmlformats.org/drawingml/2006/chartDrawing">
    <cdr:from>
      <cdr:x>0.60184</cdr:x>
      <cdr:y>0.19261</cdr:y>
    </cdr:from>
    <cdr:to>
      <cdr:x>0.66772</cdr:x>
      <cdr:y>0.23718</cdr:y>
    </cdr:to>
    <cdr:sp macro="" textlink="">
      <cdr:nvSpPr>
        <cdr:cNvPr id="21" name="TextBox 1"/>
        <cdr:cNvSpPr txBox="1"/>
      </cdr:nvSpPr>
      <cdr:spPr>
        <a:xfrm xmlns:a="http://schemas.openxmlformats.org/drawingml/2006/main">
          <a:off x="5216146" y="1212966"/>
          <a:ext cx="570979" cy="28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0.53</a:t>
          </a:r>
          <a:r>
            <a:rPr lang="en-US" sz="1000" baseline="30000"/>
            <a:t>+</a:t>
          </a:r>
        </a:p>
      </cdr:txBody>
    </cdr:sp>
  </cdr:relSizeAnchor>
  <cdr:relSizeAnchor xmlns:cdr="http://schemas.openxmlformats.org/drawingml/2006/chartDrawing">
    <cdr:from>
      <cdr:x>0.44722</cdr:x>
      <cdr:y>0.41848</cdr:y>
    </cdr:from>
    <cdr:to>
      <cdr:x>0.5131</cdr:x>
      <cdr:y>0.46274</cdr:y>
    </cdr:to>
    <cdr:sp macro="" textlink="">
      <cdr:nvSpPr>
        <cdr:cNvPr id="22" name="TextBox 1"/>
        <cdr:cNvSpPr txBox="1"/>
      </cdr:nvSpPr>
      <cdr:spPr>
        <a:xfrm xmlns:a="http://schemas.openxmlformats.org/drawingml/2006/main">
          <a:off x="3876020" y="2635387"/>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0.99</a:t>
          </a:r>
          <a:r>
            <a:rPr lang="en-US" sz="1000" baseline="30000"/>
            <a:t>+</a:t>
          </a:r>
        </a:p>
      </cdr:txBody>
    </cdr:sp>
  </cdr:relSizeAnchor>
  <cdr:relSizeAnchor xmlns:cdr="http://schemas.openxmlformats.org/drawingml/2006/chartDrawing">
    <cdr:from>
      <cdr:x>0.29632</cdr:x>
      <cdr:y>0.14635</cdr:y>
    </cdr:from>
    <cdr:to>
      <cdr:x>0.3622</cdr:x>
      <cdr:y>0.19061</cdr:y>
    </cdr:to>
    <cdr:sp macro="" textlink="">
      <cdr:nvSpPr>
        <cdr:cNvPr id="23" name="TextBox 1"/>
        <cdr:cNvSpPr txBox="1"/>
      </cdr:nvSpPr>
      <cdr:spPr>
        <a:xfrm xmlns:a="http://schemas.openxmlformats.org/drawingml/2006/main">
          <a:off x="2568204" y="921643"/>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0.78</a:t>
          </a:r>
          <a:r>
            <a:rPr lang="en-US" sz="1000" baseline="30000"/>
            <a:t>+</a:t>
          </a:r>
        </a:p>
      </cdr:txBody>
    </cdr:sp>
  </cdr:relSizeAnchor>
  <cdr:relSizeAnchor xmlns:cdr="http://schemas.openxmlformats.org/drawingml/2006/chartDrawing">
    <cdr:from>
      <cdr:x>0.9096</cdr:x>
      <cdr:y>0.1476</cdr:y>
    </cdr:from>
    <cdr:to>
      <cdr:x>0.97548</cdr:x>
      <cdr:y>0.19187</cdr:y>
    </cdr:to>
    <cdr:sp macro="" textlink="">
      <cdr:nvSpPr>
        <cdr:cNvPr id="24" name="TextBox 1"/>
        <cdr:cNvSpPr txBox="1"/>
      </cdr:nvSpPr>
      <cdr:spPr>
        <a:xfrm xmlns:a="http://schemas.openxmlformats.org/drawingml/2006/main">
          <a:off x="7883442" y="929514"/>
          <a:ext cx="570980" cy="2787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0.30</a:t>
          </a:r>
          <a:r>
            <a:rPr lang="en-US" sz="1100" baseline="30000"/>
            <a:t>+</a:t>
          </a:r>
        </a:p>
      </cdr:txBody>
    </cdr:sp>
  </cdr:relSizeAnchor>
  <cdr:relSizeAnchor xmlns:cdr="http://schemas.openxmlformats.org/drawingml/2006/chartDrawing">
    <cdr:from>
      <cdr:x>0.75911</cdr:x>
      <cdr:y>0.25912</cdr:y>
    </cdr:from>
    <cdr:to>
      <cdr:x>0.82499</cdr:x>
      <cdr:y>0.30338</cdr:y>
    </cdr:to>
    <cdr:sp macro="" textlink="">
      <cdr:nvSpPr>
        <cdr:cNvPr id="25" name="TextBox 1"/>
        <cdr:cNvSpPr txBox="1"/>
      </cdr:nvSpPr>
      <cdr:spPr>
        <a:xfrm xmlns:a="http://schemas.openxmlformats.org/drawingml/2006/main">
          <a:off x="6579151" y="1631814"/>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0.60</a:t>
          </a:r>
          <a:r>
            <a:rPr lang="en-US" sz="1000" baseline="30000"/>
            <a:t>+</a:t>
          </a:r>
        </a:p>
      </cdr:txBody>
    </cdr:sp>
  </cdr:relSizeAnchor>
  <cdr:relSizeAnchor xmlns:cdr="http://schemas.openxmlformats.org/drawingml/2006/chartDrawing">
    <cdr:from>
      <cdr:x>0.13607</cdr:x>
      <cdr:y>0.24611</cdr:y>
    </cdr:from>
    <cdr:to>
      <cdr:x>0.20195</cdr:x>
      <cdr:y>0.29068</cdr:y>
    </cdr:to>
    <cdr:sp macro="" textlink="">
      <cdr:nvSpPr>
        <cdr:cNvPr id="26" name="TextBox 1"/>
        <cdr:cNvSpPr txBox="1"/>
      </cdr:nvSpPr>
      <cdr:spPr>
        <a:xfrm xmlns:a="http://schemas.openxmlformats.org/drawingml/2006/main">
          <a:off x="1179281" y="1549883"/>
          <a:ext cx="570980" cy="28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0.79*</a:t>
          </a:r>
        </a:p>
      </cdr:txBody>
    </cdr:sp>
  </cdr:relSizeAnchor>
  <cdr:relSizeAnchor xmlns:cdr="http://schemas.openxmlformats.org/drawingml/2006/chartDrawing">
    <cdr:from>
      <cdr:x>0.16662</cdr:x>
      <cdr:y>0.27807</cdr:y>
    </cdr:from>
    <cdr:to>
      <cdr:x>0.2325</cdr:x>
      <cdr:y>0.32264</cdr:y>
    </cdr:to>
    <cdr:sp macro="" textlink="">
      <cdr:nvSpPr>
        <cdr:cNvPr id="27" name="TextBox 1"/>
        <cdr:cNvSpPr txBox="1"/>
      </cdr:nvSpPr>
      <cdr:spPr>
        <a:xfrm xmlns:a="http://schemas.openxmlformats.org/drawingml/2006/main">
          <a:off x="1444126" y="1751130"/>
          <a:ext cx="570980" cy="28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0.82*</a:t>
          </a:r>
        </a:p>
      </cdr:txBody>
    </cdr:sp>
  </cdr:relSizeAnchor>
  <cdr:relSizeAnchor xmlns:cdr="http://schemas.openxmlformats.org/drawingml/2006/chartDrawing">
    <cdr:from>
      <cdr:x>0.32739</cdr:x>
      <cdr:y>0.14682</cdr:y>
    </cdr:from>
    <cdr:to>
      <cdr:x>0.39327</cdr:x>
      <cdr:y>0.19108</cdr:y>
    </cdr:to>
    <cdr:sp macro="" textlink="">
      <cdr:nvSpPr>
        <cdr:cNvPr id="28" name="TextBox 1"/>
        <cdr:cNvSpPr txBox="1"/>
      </cdr:nvSpPr>
      <cdr:spPr>
        <a:xfrm xmlns:a="http://schemas.openxmlformats.org/drawingml/2006/main">
          <a:off x="2837453" y="924581"/>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0.79</a:t>
          </a:r>
          <a:r>
            <a:rPr lang="en-US" sz="1000" baseline="30000"/>
            <a:t>+</a:t>
          </a:r>
        </a:p>
      </cdr:txBody>
    </cdr:sp>
  </cdr:relSizeAnchor>
  <cdr:relSizeAnchor xmlns:cdr="http://schemas.openxmlformats.org/drawingml/2006/chartDrawing">
    <cdr:from>
      <cdr:x>0.48088</cdr:x>
      <cdr:y>0.40432</cdr:y>
    </cdr:from>
    <cdr:to>
      <cdr:x>0.54676</cdr:x>
      <cdr:y>0.44858</cdr:y>
    </cdr:to>
    <cdr:sp macro="" textlink="">
      <cdr:nvSpPr>
        <cdr:cNvPr id="29" name="TextBox 1"/>
        <cdr:cNvSpPr txBox="1"/>
      </cdr:nvSpPr>
      <cdr:spPr>
        <a:xfrm xmlns:a="http://schemas.openxmlformats.org/drawingml/2006/main">
          <a:off x="4167804" y="2546192"/>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0.85</a:t>
          </a:r>
          <a:r>
            <a:rPr lang="en-US" sz="1000" baseline="30000"/>
            <a:t>+</a:t>
          </a:r>
        </a:p>
      </cdr:txBody>
    </cdr:sp>
  </cdr:relSizeAnchor>
  <cdr:relSizeAnchor xmlns:cdr="http://schemas.openxmlformats.org/drawingml/2006/chartDrawing">
    <cdr:from>
      <cdr:x>0.63347</cdr:x>
      <cdr:y>0.19432</cdr:y>
    </cdr:from>
    <cdr:to>
      <cdr:x>0.69935</cdr:x>
      <cdr:y>0.23889</cdr:y>
    </cdr:to>
    <cdr:sp macro="" textlink="">
      <cdr:nvSpPr>
        <cdr:cNvPr id="30" name="TextBox 1"/>
        <cdr:cNvSpPr txBox="1"/>
      </cdr:nvSpPr>
      <cdr:spPr>
        <a:xfrm xmlns:a="http://schemas.openxmlformats.org/drawingml/2006/main">
          <a:off x="5490285" y="1223714"/>
          <a:ext cx="570979" cy="28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0.54</a:t>
          </a:r>
          <a:r>
            <a:rPr lang="en-US" sz="1000" baseline="30000"/>
            <a:t>+</a:t>
          </a:r>
        </a:p>
      </cdr:txBody>
    </cdr:sp>
  </cdr:relSizeAnchor>
  <cdr:relSizeAnchor xmlns:cdr="http://schemas.openxmlformats.org/drawingml/2006/chartDrawing">
    <cdr:from>
      <cdr:x>0.78515</cdr:x>
      <cdr:y>0.26932</cdr:y>
    </cdr:from>
    <cdr:to>
      <cdr:x>0.85103</cdr:x>
      <cdr:y>0.31358</cdr:y>
    </cdr:to>
    <cdr:sp macro="" textlink="">
      <cdr:nvSpPr>
        <cdr:cNvPr id="31" name="TextBox 1"/>
        <cdr:cNvSpPr txBox="1"/>
      </cdr:nvSpPr>
      <cdr:spPr>
        <a:xfrm xmlns:a="http://schemas.openxmlformats.org/drawingml/2006/main">
          <a:off x="6804891" y="1696028"/>
          <a:ext cx="570980" cy="278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0.47</a:t>
          </a:r>
          <a:r>
            <a:rPr lang="en-US" sz="1000" baseline="30000"/>
            <a:t>+</a:t>
          </a:r>
        </a:p>
      </cdr:txBody>
    </cdr:sp>
  </cdr:relSizeAnchor>
  <cdr:relSizeAnchor xmlns:cdr="http://schemas.openxmlformats.org/drawingml/2006/chartDrawing">
    <cdr:from>
      <cdr:x>0.9446</cdr:x>
      <cdr:y>0.14807</cdr:y>
    </cdr:from>
    <cdr:to>
      <cdr:x>1</cdr:x>
      <cdr:y>0.19234</cdr:y>
    </cdr:to>
    <cdr:sp macro="" textlink="">
      <cdr:nvSpPr>
        <cdr:cNvPr id="32" name="TextBox 1"/>
        <cdr:cNvSpPr txBox="1"/>
      </cdr:nvSpPr>
      <cdr:spPr>
        <a:xfrm xmlns:a="http://schemas.openxmlformats.org/drawingml/2006/main">
          <a:off x="8186777" y="932452"/>
          <a:ext cx="480186" cy="2787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t>0.27</a:t>
          </a:r>
          <a:r>
            <a:rPr lang="en-US" sz="1100" baseline="30000"/>
            <a:t>+</a:t>
          </a:r>
        </a:p>
      </cdr:txBody>
    </cdr:sp>
  </cdr:relSizeAnchor>
  <cdr:relSizeAnchor xmlns:cdr="http://schemas.openxmlformats.org/drawingml/2006/chartDrawing">
    <cdr:from>
      <cdr:x>0.07148</cdr:x>
      <cdr:y>0.04058</cdr:y>
    </cdr:from>
    <cdr:to>
      <cdr:x>0.09024</cdr:x>
      <cdr:y>0.06394</cdr:y>
    </cdr:to>
    <cdr:sp macro="" textlink="">
      <cdr:nvSpPr>
        <cdr:cNvPr id="2" name="Rectangle 1"/>
        <cdr:cNvSpPr/>
      </cdr:nvSpPr>
      <cdr:spPr>
        <a:xfrm xmlns:a="http://schemas.openxmlformats.org/drawingml/2006/main">
          <a:off x="619512" y="255550"/>
          <a:ext cx="162622" cy="147134"/>
        </a:xfrm>
        <a:prstGeom xmlns:a="http://schemas.openxmlformats.org/drawingml/2006/main" prst="rect">
          <a:avLst/>
        </a:prstGeom>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0.07109</cdr:x>
      <cdr:y>0.07939</cdr:y>
    </cdr:from>
    <cdr:to>
      <cdr:x>0.08985</cdr:x>
      <cdr:y>0.10275</cdr:y>
    </cdr:to>
    <cdr:sp macro="" textlink="">
      <cdr:nvSpPr>
        <cdr:cNvPr id="33" name="Rectangle 32"/>
        <cdr:cNvSpPr/>
      </cdr:nvSpPr>
      <cdr:spPr>
        <a:xfrm xmlns:a="http://schemas.openxmlformats.org/drawingml/2006/main">
          <a:off x="616105" y="499947"/>
          <a:ext cx="162622" cy="147134"/>
        </a:xfrm>
        <a:prstGeom xmlns:a="http://schemas.openxmlformats.org/drawingml/2006/main" prst="rect">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0.08667</cdr:x>
      <cdr:y>0.03197</cdr:y>
    </cdr:from>
    <cdr:to>
      <cdr:x>0.38599</cdr:x>
      <cdr:y>0.06271</cdr:y>
    </cdr:to>
    <cdr:sp macro="" textlink="">
      <cdr:nvSpPr>
        <cdr:cNvPr id="34" name="TextBox 33"/>
        <cdr:cNvSpPr txBox="1"/>
      </cdr:nvSpPr>
      <cdr:spPr>
        <a:xfrm xmlns:a="http://schemas.openxmlformats.org/drawingml/2006/main">
          <a:off x="751158" y="201343"/>
          <a:ext cx="2594208" cy="19359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dirty="0"/>
            <a:t>Bioresorbable scaffold</a:t>
          </a:r>
        </a:p>
      </cdr:txBody>
    </cdr:sp>
  </cdr:relSizeAnchor>
  <cdr:relSizeAnchor xmlns:cdr="http://schemas.openxmlformats.org/drawingml/2006/chartDrawing">
    <cdr:from>
      <cdr:x>0.08806</cdr:x>
      <cdr:y>0.07078</cdr:y>
    </cdr:from>
    <cdr:to>
      <cdr:x>0.38738</cdr:x>
      <cdr:y>0.10152</cdr:y>
    </cdr:to>
    <cdr:sp macro="" textlink="">
      <cdr:nvSpPr>
        <cdr:cNvPr id="35" name="TextBox 1"/>
        <cdr:cNvSpPr txBox="1"/>
      </cdr:nvSpPr>
      <cdr:spPr>
        <a:xfrm xmlns:a="http://schemas.openxmlformats.org/drawingml/2006/main">
          <a:off x="763239" y="445741"/>
          <a:ext cx="2594208" cy="19359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Metallic stent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98563" y="703263"/>
            <a:ext cx="4689475"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a:extLst/>
        </p:spPr>
        <p:txBody>
          <a:bodyPr vert="horz" wrap="square" lIns="94038" tIns="47020" rIns="94038" bIns="470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C5FCD248-A9A1-424B-B1F4-46FAE91D7317}" type="slidenum">
              <a:rPr lang="en-US" smtClean="0">
                <a:ea typeface="ヒラギノ角ゴ Pro W3"/>
                <a:cs typeface="ヒラギノ角ゴ Pro W3"/>
              </a:rPr>
              <a:pPr/>
              <a:t>1</a:t>
            </a:fld>
            <a:endParaRPr lang="en-US" smtClean="0">
              <a:ea typeface="ヒラギノ角ゴ Pro W3"/>
              <a:cs typeface="ヒラギノ角ゴ Pro W3"/>
            </a:endParaRPr>
          </a:p>
        </p:txBody>
      </p:sp>
      <p:sp>
        <p:nvSpPr>
          <p:cNvPr id="15362" name="Rectangle 2"/>
          <p:cNvSpPr>
            <a:spLocks noGrp="1" noRot="1" noChangeAspect="1" noChangeArrowheads="1" noTextEdit="1"/>
          </p:cNvSpPr>
          <p:nvPr>
            <p:ph type="sldImg"/>
          </p:nvPr>
        </p:nvSpPr>
        <p:spPr>
          <a:xfrm>
            <a:off x="1200150" y="703263"/>
            <a:ext cx="4686300" cy="3514725"/>
          </a:xfrm>
          <a:ln/>
        </p:spPr>
      </p:sp>
      <p:sp>
        <p:nvSpPr>
          <p:cNvPr id="15363" name="Rectangle 3"/>
          <p:cNvSpPr>
            <a:spLocks noGrp="1" noChangeArrowheads="1"/>
          </p:cNvSpPr>
          <p:nvPr>
            <p:ph type="body" idx="1"/>
          </p:nvPr>
        </p:nvSpPr>
        <p:spPr>
          <a:xfrm>
            <a:off x="708025" y="4451350"/>
            <a:ext cx="5670550" cy="4217988"/>
          </a:xfrm>
          <a:noFill/>
        </p:spPr>
        <p:txBody>
          <a:bodyPr/>
          <a:lstStyle/>
          <a:p>
            <a:pPr eaLnBrk="1" hangingPunct="1"/>
            <a:endParaRPr lang="en-US" smtClean="0"/>
          </a:p>
        </p:txBody>
      </p:sp>
    </p:spTree>
    <p:extLst>
      <p:ext uri="{BB962C8B-B14F-4D97-AF65-F5344CB8AC3E}">
        <p14:creationId xmlns:p14="http://schemas.microsoft.com/office/powerpoint/2010/main" val="13807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7C329-9738-4C80-8C62-758E54FAF61D}"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63947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11</a:t>
            </a:fld>
            <a:endParaRPr lang="en-US" smtClean="0">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1198563" y="703263"/>
            <a:ext cx="4689475" cy="3516312"/>
          </a:xfrm>
          <a:ln/>
        </p:spPr>
      </p:sp>
      <p:sp>
        <p:nvSpPr>
          <p:cNvPr id="1331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406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solidFill>
                  <a:prstClr val="black"/>
                </a:solidFill>
                <a:latin typeface="Calibri"/>
                <a:cs typeface="ヒラギノ角ゴ Pro W3"/>
              </a:rPr>
              <a:pPr/>
              <a:t>16</a:t>
            </a:fld>
            <a:endParaRPr lang="en-US" smtClean="0">
              <a:solidFill>
                <a:prstClr val="black"/>
              </a:solidFill>
              <a:latin typeface="Calibri"/>
              <a:cs typeface="ヒラギノ角ゴ Pro W3"/>
            </a:endParaRPr>
          </a:p>
        </p:txBody>
      </p:sp>
      <p:sp>
        <p:nvSpPr>
          <p:cNvPr id="13314" name="Rectangle 2"/>
          <p:cNvSpPr>
            <a:spLocks noGrp="1" noRot="1" noChangeAspect="1" noChangeArrowheads="1" noTextEdit="1"/>
          </p:cNvSpPr>
          <p:nvPr>
            <p:ph type="sldImg"/>
          </p:nvPr>
        </p:nvSpPr>
        <p:spPr>
          <a:xfrm>
            <a:off x="1198563" y="703263"/>
            <a:ext cx="4689475" cy="3516312"/>
          </a:xfrm>
          <a:ln/>
        </p:spPr>
      </p:sp>
      <p:sp>
        <p:nvSpPr>
          <p:cNvPr id="1331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406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solidFill>
                  <a:prstClr val="black"/>
                </a:solidFill>
                <a:latin typeface="Calibri"/>
                <a:cs typeface="ヒラギノ角ゴ Pro W3"/>
              </a:rPr>
              <a:pPr/>
              <a:t>17</a:t>
            </a:fld>
            <a:endParaRPr lang="en-US" smtClean="0">
              <a:solidFill>
                <a:prstClr val="black"/>
              </a:solidFill>
              <a:latin typeface="Calibri"/>
              <a:cs typeface="ヒラギノ角ゴ Pro W3"/>
            </a:endParaRPr>
          </a:p>
        </p:txBody>
      </p:sp>
      <p:sp>
        <p:nvSpPr>
          <p:cNvPr id="13314" name="Rectangle 2"/>
          <p:cNvSpPr>
            <a:spLocks noGrp="1" noRot="1" noChangeAspect="1" noChangeArrowheads="1" noTextEdit="1"/>
          </p:cNvSpPr>
          <p:nvPr>
            <p:ph type="sldImg"/>
          </p:nvPr>
        </p:nvSpPr>
        <p:spPr>
          <a:xfrm>
            <a:off x="1198563" y="703263"/>
            <a:ext cx="4689475" cy="3516312"/>
          </a:xfrm>
          <a:ln/>
        </p:spPr>
      </p:sp>
      <p:sp>
        <p:nvSpPr>
          <p:cNvPr id="1331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406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18</a:t>
            </a:fld>
            <a:endParaRPr lang="en-US" smtClean="0">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1198563" y="703263"/>
            <a:ext cx="4689475" cy="3516312"/>
          </a:xfrm>
          <a:ln/>
        </p:spPr>
      </p:sp>
      <p:sp>
        <p:nvSpPr>
          <p:cNvPr id="1331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406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3946525"/>
            <a:ext cx="8185150" cy="946150"/>
          </a:xfrm>
          <a:prstGeom prst="rect">
            <a:avLst/>
          </a:prstGeom>
          <a:noFill/>
          <a:ln>
            <a:noFill/>
          </a:ln>
          <a:effectLst>
            <a:outerShdw dist="45791" dir="8778596" algn="ctr" rotWithShape="0">
              <a:schemeClr val="bg2"/>
            </a:outerShdw>
          </a:effectLst>
          <a:extLst/>
        </p:spPr>
        <p:txBody>
          <a:bodyPr anchor="ctr" anchorCtr="1"/>
          <a:lstStyle/>
          <a:p>
            <a:pPr algn="ctr">
              <a:lnSpc>
                <a:spcPct val="95000"/>
              </a:lnSpc>
              <a:buClr>
                <a:srgbClr val="FDE25E"/>
              </a:buClr>
              <a:defRPr/>
            </a:pPr>
            <a:endParaRPr lang="en-US" sz="2600">
              <a:solidFill>
                <a:srgbClr val="DDDDDD"/>
              </a:solidFill>
              <a:ea typeface="ヒラギノ角ゴ Pro W3" pitchFamily="-111" charset="-128"/>
            </a:endParaRPr>
          </a:p>
          <a:p>
            <a:pPr algn="ctr">
              <a:lnSpc>
                <a:spcPct val="95000"/>
              </a:lnSpc>
              <a:buClr>
                <a:srgbClr val="FDE25E"/>
              </a:buClr>
              <a:defRPr/>
            </a:pPr>
            <a:endParaRPr lang="en-US" sz="2600">
              <a:solidFill>
                <a:srgbClr val="DDDDDD"/>
              </a:solidFill>
              <a:ea typeface="ヒラギノ角ゴ Pro W3" pitchFamily="-111" charset="-128"/>
            </a:endParaRPr>
          </a:p>
        </p:txBody>
      </p:sp>
      <p:sp>
        <p:nvSpPr>
          <p:cNvPr id="5123" name="Rectangle 3"/>
          <p:cNvSpPr>
            <a:spLocks noGrp="1" noChangeArrowheads="1"/>
          </p:cNvSpPr>
          <p:nvPr>
            <p:ph type="ctrTitle"/>
          </p:nvPr>
        </p:nvSpPr>
        <p:spPr>
          <a:xfrm>
            <a:off x="792163" y="1427163"/>
            <a:ext cx="7589837" cy="609600"/>
          </a:xfrm>
          <a:extLst/>
        </p:spPr>
        <p:txBody>
          <a:bodyPr lIns="0" rIns="0" anchor="ctr">
            <a:spAutoFit/>
          </a:bodyPr>
          <a:lstStyle>
            <a:lvl1pPr>
              <a:lnSpc>
                <a:spcPct val="85000"/>
              </a:lnSpc>
              <a:defRPr sz="4000">
                <a:solidFill>
                  <a:schemeClr val="bg1"/>
                </a:solidFill>
              </a:defRPr>
            </a:lvl1pPr>
          </a:lstStyle>
          <a:p>
            <a:pPr lvl="0"/>
            <a:r>
              <a:rPr lang="en-US" noProof="0" dirty="0" smtClean="0"/>
              <a:t>Click to edit Master title style</a:t>
            </a:r>
          </a:p>
        </p:txBody>
      </p:sp>
      <p:sp>
        <p:nvSpPr>
          <p:cNvPr id="5124" name="Rectangle 4"/>
          <p:cNvSpPr>
            <a:spLocks noGrp="1" noChangeArrowheads="1"/>
          </p:cNvSpPr>
          <p:nvPr>
            <p:ph type="subTitle" idx="1"/>
          </p:nvPr>
        </p:nvSpPr>
        <p:spPr>
          <a:xfrm>
            <a:off x="457200" y="3224213"/>
            <a:ext cx="8185150" cy="889000"/>
          </a:xfrm>
          <a:extLst/>
        </p:spPr>
        <p:txBody>
          <a:bodyPr anchorCtr="1"/>
          <a:lstStyle>
            <a:lvl1pPr marL="0" indent="0" algn="ctr">
              <a:buSzTx/>
              <a:buFontTx/>
              <a:buNone/>
              <a:defRPr sz="3400" i="1"/>
            </a:lvl1pPr>
          </a:lstStyle>
          <a:p>
            <a:pPr lvl="0"/>
            <a:r>
              <a:rPr lang="en-US" noProof="0" smtClean="0"/>
              <a:t>Click to edit Master subtitle style</a:t>
            </a:r>
          </a:p>
        </p:txBody>
      </p:sp>
    </p:spTree>
    <p:extLst>
      <p:ext uri="{BB962C8B-B14F-4D97-AF65-F5344CB8AC3E}">
        <p14:creationId xmlns:p14="http://schemas.microsoft.com/office/powerpoint/2010/main" val="579443758"/>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480997"/>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95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95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254452"/>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4774080"/>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740539"/>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915401"/>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7139362"/>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3781620"/>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55575"/>
            <a:ext cx="7769225" cy="75565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4795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22400774"/>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ransition xmlns:p14="http://schemas.microsoft.com/office/powerpoint/2010/main">
    <p:wipe dir="r"/>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600" b="1">
          <a:solidFill>
            <a:srgbClr val="053763"/>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30000"/>
        </a:spcBef>
        <a:spcAft>
          <a:spcPct val="0"/>
        </a:spcAft>
        <a:buClr>
          <a:schemeClr val="bg1"/>
        </a:buClr>
        <a:buSzPct val="110000"/>
        <a:buChar char="•"/>
        <a:defRPr sz="3000" b="1">
          <a:solidFill>
            <a:schemeClr val="bg1"/>
          </a:solidFill>
          <a:latin typeface="+mn-lt"/>
          <a:ea typeface="+mn-ea"/>
          <a:cs typeface="+mn-cs"/>
        </a:defRPr>
      </a:lvl1pPr>
      <a:lvl2pPr marL="742950" indent="-285750" algn="l" rtl="0" eaLnBrk="0" fontAlgn="base" hangingPunct="0">
        <a:spcBef>
          <a:spcPct val="30000"/>
        </a:spcBef>
        <a:spcAft>
          <a:spcPct val="0"/>
        </a:spcAft>
        <a:buClr>
          <a:schemeClr val="bg1"/>
        </a:buClr>
        <a:buSzPct val="70000"/>
        <a:buFont typeface="Wingdings 2" pitchFamily="18" charset="2"/>
        <a:buChar char="¡"/>
        <a:defRPr sz="2800" b="1">
          <a:solidFill>
            <a:srgbClr val="053763"/>
          </a:solidFill>
          <a:latin typeface="+mn-lt"/>
        </a:defRPr>
      </a:lvl2pPr>
      <a:lvl3pPr marL="1143000" indent="-228600" algn="l" rtl="0" eaLnBrk="0" fontAlgn="base" hangingPunct="0">
        <a:spcBef>
          <a:spcPct val="30000"/>
        </a:spcBef>
        <a:spcAft>
          <a:spcPct val="0"/>
        </a:spcAft>
        <a:buChar char="•"/>
        <a:defRPr sz="2400" b="1">
          <a:solidFill>
            <a:srgbClr val="053763"/>
          </a:solidFill>
          <a:latin typeface="+mn-lt"/>
        </a:defRPr>
      </a:lvl3pPr>
      <a:lvl4pPr marL="1600200" indent="-228600" algn="l" rtl="0" eaLnBrk="0" fontAlgn="base" hangingPunct="0">
        <a:spcBef>
          <a:spcPct val="30000"/>
        </a:spcBef>
        <a:spcAft>
          <a:spcPct val="0"/>
        </a:spcAft>
        <a:buChar char="–"/>
        <a:defRPr sz="2000" b="1">
          <a:solidFill>
            <a:srgbClr val="053763"/>
          </a:solidFill>
          <a:latin typeface="+mn-lt"/>
        </a:defRPr>
      </a:lvl4pPr>
      <a:lvl5pPr marL="2057400" indent="-228600" algn="l" rtl="0" eaLnBrk="0" fontAlgn="base" hangingPunct="0">
        <a:spcBef>
          <a:spcPct val="30000"/>
        </a:spcBef>
        <a:spcAft>
          <a:spcPct val="0"/>
        </a:spcAft>
        <a:buChar char="»"/>
        <a:defRPr sz="2000" b="1">
          <a:solidFill>
            <a:srgbClr val="053763"/>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76882" y="1339524"/>
            <a:ext cx="7808555" cy="1671227"/>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3600" b="1">
                <a:solidFill>
                  <a:srgbClr val="053763"/>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r>
              <a:rPr lang="en-US" altLang="ja-JP" sz="2400" i="0" dirty="0" smtClean="0">
                <a:solidFill>
                  <a:srgbClr val="000090"/>
                </a:solidFill>
              </a:rPr>
              <a:t>ABSORB II: Three-year Clinical Outcomes from a Prospective, Randomized Trial of an Everolimus-Eluting Bioresorbable Vascular Scaffold vs. an Everolimus-Eluting Metallic Stent in Patients with Coronary Artery Disease</a:t>
            </a:r>
            <a:endParaRPr lang="ja-JP" altLang="ja-JP" sz="2400" i="0" dirty="0">
              <a:solidFill>
                <a:srgbClr val="000090"/>
              </a:solidFill>
            </a:endParaRPr>
          </a:p>
        </p:txBody>
      </p:sp>
      <p:sp>
        <p:nvSpPr>
          <p:cNvPr id="9" name="Rectangle 3"/>
          <p:cNvSpPr txBox="1">
            <a:spLocks noChangeArrowheads="1"/>
          </p:cNvSpPr>
          <p:nvPr/>
        </p:nvSpPr>
        <p:spPr bwMode="auto">
          <a:xfrm>
            <a:off x="456646" y="3411749"/>
            <a:ext cx="8185150" cy="715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bg1"/>
              </a:buClr>
              <a:buSzPct val="110000"/>
              <a:buChar char="•"/>
              <a:defRPr sz="3000" b="1">
                <a:solidFill>
                  <a:schemeClr val="bg1"/>
                </a:solidFill>
                <a:latin typeface="+mn-lt"/>
                <a:ea typeface="+mn-ea"/>
                <a:cs typeface="+mn-cs"/>
              </a:defRPr>
            </a:lvl1pPr>
            <a:lvl2pPr marL="742950" indent="-285750" algn="l" rtl="0" eaLnBrk="0" fontAlgn="base" hangingPunct="0">
              <a:spcBef>
                <a:spcPct val="30000"/>
              </a:spcBef>
              <a:spcAft>
                <a:spcPct val="0"/>
              </a:spcAft>
              <a:buClr>
                <a:schemeClr val="bg1"/>
              </a:buClr>
              <a:buSzPct val="70000"/>
              <a:buFont typeface="Wingdings 2" pitchFamily="18" charset="2"/>
              <a:buChar char="¡"/>
              <a:defRPr sz="2800" b="1">
                <a:solidFill>
                  <a:srgbClr val="053763"/>
                </a:solidFill>
                <a:latin typeface="+mn-lt"/>
              </a:defRPr>
            </a:lvl2pPr>
            <a:lvl3pPr marL="1143000" indent="-228600" algn="l" rtl="0" eaLnBrk="0" fontAlgn="base" hangingPunct="0">
              <a:spcBef>
                <a:spcPct val="30000"/>
              </a:spcBef>
              <a:spcAft>
                <a:spcPct val="0"/>
              </a:spcAft>
              <a:buChar char="•"/>
              <a:defRPr sz="2400" b="1">
                <a:solidFill>
                  <a:srgbClr val="053763"/>
                </a:solidFill>
                <a:latin typeface="+mn-lt"/>
              </a:defRPr>
            </a:lvl3pPr>
            <a:lvl4pPr marL="1600200" indent="-228600" algn="l" rtl="0" eaLnBrk="0" fontAlgn="base" hangingPunct="0">
              <a:spcBef>
                <a:spcPct val="30000"/>
              </a:spcBef>
              <a:spcAft>
                <a:spcPct val="0"/>
              </a:spcAft>
              <a:buChar char="–"/>
              <a:defRPr sz="2000" b="1">
                <a:solidFill>
                  <a:srgbClr val="053763"/>
                </a:solidFill>
                <a:latin typeface="+mn-lt"/>
              </a:defRPr>
            </a:lvl4pPr>
            <a:lvl5pPr marL="2057400" indent="-228600" algn="l" rtl="0" eaLnBrk="0" fontAlgn="base" hangingPunct="0">
              <a:spcBef>
                <a:spcPct val="30000"/>
              </a:spcBef>
              <a:spcAft>
                <a:spcPct val="0"/>
              </a:spcAft>
              <a:buChar char="»"/>
              <a:defRPr sz="2000" b="1">
                <a:solidFill>
                  <a:srgbClr val="053763"/>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lgn="ctr" eaLnBrk="1" hangingPunct="1">
              <a:buNone/>
            </a:pPr>
            <a:r>
              <a:rPr lang="en-GB" altLang="ja-JP" sz="2000" i="0" dirty="0" smtClean="0"/>
              <a:t>Patrick W. </a:t>
            </a:r>
            <a:r>
              <a:rPr lang="en-GB" altLang="ja-JP" sz="2000" i="0" dirty="0" err="1" smtClean="0"/>
              <a:t>Serruys</a:t>
            </a:r>
            <a:r>
              <a:rPr lang="en-GB" altLang="ja-JP" sz="2000" i="0" dirty="0" smtClean="0"/>
              <a:t> MD. PhD.</a:t>
            </a:r>
            <a:r>
              <a:rPr lang="en-GB" altLang="ja-JP" sz="2000" i="0" baseline="30000" dirty="0" smtClean="0"/>
              <a:t>1</a:t>
            </a:r>
            <a:endParaRPr lang="en-GB" altLang="ja-JP" sz="2000" i="0" dirty="0" smtClean="0"/>
          </a:p>
          <a:p>
            <a:pPr marL="0" indent="0" algn="ctr" eaLnBrk="1" hangingPunct="1">
              <a:buNone/>
            </a:pPr>
            <a:r>
              <a:rPr lang="en-GB" altLang="ja-JP" sz="2000" i="0" dirty="0" smtClean="0"/>
              <a:t>Bernard Chevalier MD.</a:t>
            </a:r>
            <a:r>
              <a:rPr lang="en-GB" altLang="ja-JP" sz="2000" i="0" baseline="30000" dirty="0" smtClean="0"/>
              <a:t>2</a:t>
            </a:r>
          </a:p>
          <a:p>
            <a:pPr marL="0" indent="0" algn="ctr" eaLnBrk="1" hangingPunct="1">
              <a:buNone/>
            </a:pPr>
            <a:r>
              <a:rPr lang="en-US" altLang="ja-JP" sz="2000" i="0" dirty="0" err="1" smtClean="0"/>
              <a:t>Yoshinobu</a:t>
            </a:r>
            <a:r>
              <a:rPr lang="ja-JP" altLang="en-US" sz="2000" i="0" dirty="0" smtClean="0"/>
              <a:t> </a:t>
            </a:r>
            <a:r>
              <a:rPr lang="en-US" altLang="ja-JP" sz="2000" i="0" dirty="0" err="1" smtClean="0"/>
              <a:t>Onuma</a:t>
            </a:r>
            <a:r>
              <a:rPr lang="ja-JP" altLang="en-US" sz="2000" i="0" dirty="0" smtClean="0"/>
              <a:t> </a:t>
            </a:r>
            <a:r>
              <a:rPr lang="en-US" altLang="ja-JP" sz="2000" i="0" dirty="0" smtClean="0"/>
              <a:t>MD.</a:t>
            </a:r>
            <a:r>
              <a:rPr lang="ja-JP" altLang="en-US" sz="2000" i="0" dirty="0" smtClean="0"/>
              <a:t> </a:t>
            </a:r>
            <a:r>
              <a:rPr lang="en-US" altLang="ja-JP" sz="2000" i="0" dirty="0" smtClean="0"/>
              <a:t>PhD.</a:t>
            </a:r>
            <a:r>
              <a:rPr lang="en-US" altLang="ja-JP" sz="2000" i="0" baseline="30000" dirty="0" smtClean="0"/>
              <a:t>3</a:t>
            </a:r>
            <a:r>
              <a:rPr lang="ja-JP" altLang="ja-JP" sz="2000" i="0" dirty="0" smtClean="0"/>
              <a:t> </a:t>
            </a:r>
            <a:endParaRPr lang="en-US" altLang="ja-JP" sz="2000" i="0" dirty="0" smtClean="0"/>
          </a:p>
          <a:p>
            <a:pPr marL="0" indent="0" algn="ctr" eaLnBrk="1" hangingPunct="1">
              <a:buNone/>
            </a:pPr>
            <a:r>
              <a:rPr lang="en-GB" altLang="ja-JP" sz="2000" i="0" dirty="0" smtClean="0"/>
              <a:t>on behalf of ABSORB II investigators</a:t>
            </a:r>
            <a:endParaRPr lang="en-US" altLang="ja-JP" sz="2000" i="0" dirty="0" smtClean="0"/>
          </a:p>
          <a:p>
            <a:pPr marL="0" indent="0" algn="ctr">
              <a:buNone/>
            </a:pPr>
            <a:r>
              <a:rPr lang="en-GB" altLang="ja-JP" sz="1200" i="0" dirty="0" smtClean="0"/>
              <a:t>1. NHLI, Imperial College London, London, United Kingdom,</a:t>
            </a:r>
            <a:endParaRPr lang="ja-JP" altLang="ja-JP" sz="1200" i="0" dirty="0" smtClean="0"/>
          </a:p>
          <a:p>
            <a:pPr marL="0" indent="0" algn="ctr">
              <a:buNone/>
            </a:pPr>
            <a:r>
              <a:rPr lang="en-US" altLang="ja-JP" sz="1200" i="0" dirty="0" smtClean="0"/>
              <a:t>2. </a:t>
            </a:r>
            <a:r>
              <a:rPr lang="en-US" altLang="ja-JP" sz="1200" i="0" dirty="0" err="1" smtClean="0"/>
              <a:t>Institut</a:t>
            </a:r>
            <a:r>
              <a:rPr lang="en-US" altLang="ja-JP" sz="1200" i="0" dirty="0" smtClean="0"/>
              <a:t> Jacques Cartier, Massy, France</a:t>
            </a:r>
            <a:r>
              <a:rPr lang="ja-JP" altLang="ja-JP" sz="1200" i="0" dirty="0" smtClean="0"/>
              <a:t> </a:t>
            </a:r>
            <a:endParaRPr lang="en-US" altLang="ja-JP" sz="1200" i="0" dirty="0" smtClean="0"/>
          </a:p>
          <a:p>
            <a:pPr marL="0" indent="0" algn="ctr">
              <a:buNone/>
            </a:pPr>
            <a:r>
              <a:rPr lang="en-US" altLang="ja-JP" sz="1200" i="0" dirty="0" smtClean="0"/>
              <a:t>3. </a:t>
            </a:r>
            <a:r>
              <a:rPr lang="en-US" altLang="ja-JP" sz="1200" i="0" dirty="0" err="1" smtClean="0"/>
              <a:t>Cardialysis</a:t>
            </a:r>
            <a:r>
              <a:rPr lang="en-US" altLang="ja-JP" sz="1200" i="0" dirty="0" smtClean="0"/>
              <a:t>, Rotterdam, the Netherlands / Erasmus university</a:t>
            </a:r>
            <a:endParaRPr lang="en-US" sz="1200" i="0" dirty="0" smtClean="0"/>
          </a:p>
        </p:txBody>
      </p:sp>
      <p:sp>
        <p:nvSpPr>
          <p:cNvPr id="16" name="テキスト ボックス 15"/>
          <p:cNvSpPr txBox="1"/>
          <p:nvPr/>
        </p:nvSpPr>
        <p:spPr>
          <a:xfrm>
            <a:off x="187822" y="178885"/>
            <a:ext cx="5493434" cy="923330"/>
          </a:xfrm>
          <a:prstGeom prst="rect">
            <a:avLst/>
          </a:prstGeom>
          <a:noFill/>
        </p:spPr>
        <p:txBody>
          <a:bodyPr wrap="none" rtlCol="0">
            <a:spAutoFit/>
          </a:bodyPr>
          <a:lstStyle/>
          <a:p>
            <a:r>
              <a:rPr kumimoji="1" lang="en-US" altLang="ja-JP" i="0" dirty="0" smtClean="0">
                <a:solidFill>
                  <a:schemeClr val="accent6">
                    <a:lumMod val="50000"/>
                  </a:schemeClr>
                </a:solidFill>
              </a:rPr>
              <a:t>TCT 2016, Washington convention center</a:t>
            </a:r>
          </a:p>
          <a:p>
            <a:r>
              <a:rPr kumimoji="1" lang="en-US" altLang="ja-JP" i="0" dirty="0" smtClean="0">
                <a:solidFill>
                  <a:schemeClr val="accent6">
                    <a:lumMod val="50000"/>
                  </a:schemeClr>
                </a:solidFill>
              </a:rPr>
              <a:t>Main arena I, Sunday Oct. 30, 12:30-12:40 pm</a:t>
            </a:r>
          </a:p>
          <a:p>
            <a:r>
              <a:rPr kumimoji="1" lang="en-US" altLang="ja-JP" i="0" dirty="0" smtClean="0">
                <a:solidFill>
                  <a:schemeClr val="accent6">
                    <a:lumMod val="50000"/>
                  </a:schemeClr>
                </a:solidFill>
              </a:rPr>
              <a:t>Plenary Session VI First Report Investigations 1</a:t>
            </a:r>
            <a:endParaRPr kumimoji="1" lang="ja-JP" altLang="en-US" i="0" dirty="0">
              <a:solidFill>
                <a:schemeClr val="accent6">
                  <a:lumMod val="50000"/>
                </a:schemeClr>
              </a:solidFill>
            </a:endParaRPr>
          </a:p>
        </p:txBody>
      </p:sp>
      <p:grpSp>
        <p:nvGrpSpPr>
          <p:cNvPr id="5" name="図形グループ 4"/>
          <p:cNvGrpSpPr/>
          <p:nvPr/>
        </p:nvGrpSpPr>
        <p:grpSpPr>
          <a:xfrm>
            <a:off x="130176" y="5718441"/>
            <a:ext cx="8840867" cy="590519"/>
            <a:chOff x="641295" y="5842344"/>
            <a:chExt cx="8840867" cy="590519"/>
          </a:xfrm>
        </p:grpSpPr>
        <p:grpSp>
          <p:nvGrpSpPr>
            <p:cNvPr id="4" name="図形グループ 3"/>
            <p:cNvGrpSpPr/>
            <p:nvPr/>
          </p:nvGrpSpPr>
          <p:grpSpPr>
            <a:xfrm>
              <a:off x="641295" y="5842344"/>
              <a:ext cx="5398748" cy="590519"/>
              <a:chOff x="3351596" y="5741677"/>
              <a:chExt cx="5398748" cy="590519"/>
            </a:xfrm>
          </p:grpSpPr>
          <p:grpSp>
            <p:nvGrpSpPr>
              <p:cNvPr id="10" name="図形グループ 9"/>
              <p:cNvGrpSpPr/>
              <p:nvPr/>
            </p:nvGrpSpPr>
            <p:grpSpPr>
              <a:xfrm>
                <a:off x="3351596" y="5780341"/>
                <a:ext cx="5398748" cy="507489"/>
                <a:chOff x="3351596" y="5780341"/>
                <a:chExt cx="5398748" cy="507489"/>
              </a:xfrm>
            </p:grpSpPr>
            <p:grpSp>
              <p:nvGrpSpPr>
                <p:cNvPr id="11" name="図形グループ 10"/>
                <p:cNvGrpSpPr/>
                <p:nvPr/>
              </p:nvGrpSpPr>
              <p:grpSpPr>
                <a:xfrm>
                  <a:off x="3351596" y="5846968"/>
                  <a:ext cx="1758652" cy="431185"/>
                  <a:chOff x="5640194" y="6143564"/>
                  <a:chExt cx="2050655" cy="502778"/>
                </a:xfrm>
              </p:grpSpPr>
              <p:pic>
                <p:nvPicPr>
                  <p:cNvPr id="14" name="Picture 7"/>
                  <p:cNvPicPr>
                    <a:picLocks noChangeAspect="1"/>
                  </p:cNvPicPr>
                  <p:nvPr/>
                </p:nvPicPr>
                <p:blipFill rotWithShape="1">
                  <a:blip r:embed="rId2"/>
                  <a:srcRect r="75228"/>
                  <a:stretch/>
                </p:blipFill>
                <p:spPr>
                  <a:xfrm>
                    <a:off x="5640194" y="6143564"/>
                    <a:ext cx="502557" cy="495992"/>
                  </a:xfrm>
                  <a:prstGeom prst="rect">
                    <a:avLst/>
                  </a:prstGeom>
                </p:spPr>
              </p:pic>
              <p:pic>
                <p:nvPicPr>
                  <p:cNvPr id="15" name="Picture 7"/>
                  <p:cNvPicPr>
                    <a:picLocks noChangeAspect="1"/>
                  </p:cNvPicPr>
                  <p:nvPr/>
                </p:nvPicPr>
                <p:blipFill rotWithShape="1">
                  <a:blip r:embed="rId2">
                    <a:biLevel thresh="75000"/>
                  </a:blip>
                  <a:srcRect l="23692"/>
                  <a:stretch/>
                </p:blipFill>
                <p:spPr>
                  <a:xfrm>
                    <a:off x="6142750" y="6150350"/>
                    <a:ext cx="1548099" cy="495992"/>
                  </a:xfrm>
                  <a:prstGeom prst="rect">
                    <a:avLst/>
                  </a:prstGeom>
                </p:spPr>
              </p:pic>
            </p:grpSp>
            <p:pic>
              <p:nvPicPr>
                <p:cNvPr id="12" name="図 11" descr="500px-AbbottLaboratories.svg_.png"/>
                <p:cNvPicPr>
                  <a:picLocks noChangeAspect="1"/>
                </p:cNvPicPr>
                <p:nvPr/>
              </p:nvPicPr>
              <p:blipFill rotWithShape="1">
                <a:blip r:embed="rId3">
                  <a:extLst>
                    <a:ext uri="{28A0092B-C50C-407E-A947-70E740481C1C}">
                      <a14:useLocalDpi xmlns:a14="http://schemas.microsoft.com/office/drawing/2010/main" val="0"/>
                    </a:ext>
                  </a:extLst>
                </a:blip>
                <a:srcRect r="62568"/>
                <a:stretch/>
              </p:blipFill>
              <p:spPr>
                <a:xfrm>
                  <a:off x="6806943" y="5780341"/>
                  <a:ext cx="726335" cy="504506"/>
                </a:xfrm>
                <a:prstGeom prst="rect">
                  <a:avLst/>
                </a:prstGeom>
              </p:spPr>
            </p:pic>
            <p:pic>
              <p:nvPicPr>
                <p:cNvPr id="13" name="図 12" descr="500px-AbbottLaboratories.svg_.png"/>
                <p:cNvPicPr>
                  <a:picLocks noChangeAspect="1"/>
                </p:cNvPicPr>
                <p:nvPr/>
              </p:nvPicPr>
              <p:blipFill rotWithShape="1">
                <a:blip r:embed="rId3">
                  <a:biLevel thresh="25000"/>
                  <a:extLst>
                    <a:ext uri="{28A0092B-C50C-407E-A947-70E740481C1C}">
                      <a14:useLocalDpi xmlns:a14="http://schemas.microsoft.com/office/drawing/2010/main" val="0"/>
                    </a:ext>
                  </a:extLst>
                </a:blip>
                <a:srcRect l="36315"/>
                <a:stretch/>
              </p:blipFill>
              <p:spPr>
                <a:xfrm>
                  <a:off x="7514602" y="5783324"/>
                  <a:ext cx="1235742" cy="504506"/>
                </a:xfrm>
                <a:prstGeom prst="rect">
                  <a:avLst/>
                </a:prstGeom>
              </p:spPr>
            </p:pic>
          </p:grpSp>
          <p:pic>
            <p:nvPicPr>
              <p:cNvPr id="3" name="図 2" descr="chu_cartier_mass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994" y="5741677"/>
                <a:ext cx="590519" cy="590519"/>
              </a:xfrm>
              <a:prstGeom prst="rect">
                <a:avLst/>
              </a:prstGeom>
            </p:spPr>
          </p:pic>
        </p:grpSp>
        <p:grpSp>
          <p:nvGrpSpPr>
            <p:cNvPr id="2" name="図形グループ 1"/>
            <p:cNvGrpSpPr>
              <a:grpSpLocks noChangeAspect="1"/>
            </p:cNvGrpSpPr>
            <p:nvPr/>
          </p:nvGrpSpPr>
          <p:grpSpPr>
            <a:xfrm>
              <a:off x="7589345" y="5929664"/>
              <a:ext cx="1892817" cy="331431"/>
              <a:chOff x="7453837" y="222525"/>
              <a:chExt cx="2821796" cy="494094"/>
            </a:xfrm>
          </p:grpSpPr>
          <p:pic>
            <p:nvPicPr>
              <p:cNvPr id="17" name="Picture 6"/>
              <p:cNvPicPr>
                <a:picLocks noChangeAspect="1"/>
              </p:cNvPicPr>
              <p:nvPr/>
            </p:nvPicPr>
            <p:blipFill rotWithShape="1">
              <a:blip r:embed="rId5"/>
              <a:srcRect t="1" b="28694"/>
              <a:stretch/>
            </p:blipFill>
            <p:spPr>
              <a:xfrm>
                <a:off x="7453837" y="222525"/>
                <a:ext cx="2799175" cy="365837"/>
              </a:xfrm>
              <a:prstGeom prst="rect">
                <a:avLst/>
              </a:prstGeom>
            </p:spPr>
          </p:pic>
          <p:pic>
            <p:nvPicPr>
              <p:cNvPr id="18" name="Picture 6"/>
              <p:cNvPicPr>
                <a:picLocks noChangeAspect="1"/>
              </p:cNvPicPr>
              <p:nvPr/>
            </p:nvPicPr>
            <p:blipFill rotWithShape="1">
              <a:blip r:embed="rId5">
                <a:duotone>
                  <a:prstClr val="black"/>
                  <a:srgbClr val="D9C3A5">
                    <a:tint val="50000"/>
                    <a:satMod val="180000"/>
                  </a:srgbClr>
                </a:duotone>
              </a:blip>
              <a:srcRect t="65278"/>
              <a:stretch/>
            </p:blipFill>
            <p:spPr>
              <a:xfrm>
                <a:off x="7476458" y="538476"/>
                <a:ext cx="2799175" cy="178143"/>
              </a:xfrm>
              <a:prstGeom prst="rect">
                <a:avLst/>
              </a:prstGeom>
            </p:spPr>
          </p:pic>
        </p:grpSp>
      </p:grpSp>
      <p:pic>
        <p:nvPicPr>
          <p:cNvPr id="19" name="図 18" descr="Logo-Erasmus-M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286" y="5810691"/>
            <a:ext cx="1134613" cy="447299"/>
          </a:xfrm>
          <a:prstGeom prst="rect">
            <a:avLst/>
          </a:prstGeom>
        </p:spPr>
      </p:pic>
    </p:spTree>
    <p:extLst>
      <p:ext uri="{BB962C8B-B14F-4D97-AF65-F5344CB8AC3E}">
        <p14:creationId xmlns:p14="http://schemas.microsoft.com/office/powerpoint/2010/main" val="32917563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636" t="24234" r="15659" b="44438"/>
          <a:stretch/>
        </p:blipFill>
        <p:spPr bwMode="auto">
          <a:xfrm>
            <a:off x="218745" y="1061856"/>
            <a:ext cx="4281604" cy="284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034" t="30779" r="10678" b="44257"/>
          <a:stretch/>
        </p:blipFill>
        <p:spPr bwMode="auto">
          <a:xfrm>
            <a:off x="4680589" y="4505183"/>
            <a:ext cx="4279254" cy="201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556" t="32289" r="9194" b="41498"/>
          <a:stretch/>
        </p:blipFill>
        <p:spPr bwMode="auto">
          <a:xfrm>
            <a:off x="191262" y="4505183"/>
            <a:ext cx="4264624" cy="201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108" t="21373" r="22116" b="45573"/>
          <a:stretch/>
        </p:blipFill>
        <p:spPr bwMode="auto">
          <a:xfrm>
            <a:off x="4680589" y="1051642"/>
            <a:ext cx="4280614" cy="284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5"/>
          <p:cNvSpPr txBox="1"/>
          <p:nvPr/>
        </p:nvSpPr>
        <p:spPr>
          <a:xfrm>
            <a:off x="2926838" y="4505183"/>
            <a:ext cx="1529048" cy="830997"/>
          </a:xfrm>
          <a:prstGeom prst="rect">
            <a:avLst/>
          </a:prstGeom>
          <a:solidFill>
            <a:srgbClr val="000000">
              <a:alpha val="34000"/>
            </a:srgbClr>
          </a:solidFill>
        </p:spPr>
        <p:txBody>
          <a:bodyPr wrap="square" rtlCol="0">
            <a:spAutoFit/>
          </a:bodyPr>
          <a:lstStyle/>
          <a:p>
            <a:pPr algn="r" fontAlgn="auto">
              <a:spcBef>
                <a:spcPts val="0"/>
              </a:spcBef>
              <a:spcAft>
                <a:spcPts val="0"/>
              </a:spcAft>
            </a:pPr>
            <a:r>
              <a:rPr lang="en-US" sz="1600" i="0" dirty="0">
                <a:solidFill>
                  <a:srgbClr val="FFFFFF"/>
                </a:solidFill>
                <a:latin typeface="Tahoma" panose="020B0604030504040204" pitchFamily="34" charset="0"/>
                <a:ea typeface="Tahoma" panose="020B0604030504040204" pitchFamily="34" charset="0"/>
                <a:cs typeface="Tahoma" panose="020B0604030504040204" pitchFamily="34" charset="0"/>
              </a:rPr>
              <a:t>mean stent diameter </a:t>
            </a:r>
          </a:p>
          <a:p>
            <a:pPr algn="r" fontAlgn="auto">
              <a:spcBef>
                <a:spcPts val="0"/>
              </a:spcBef>
              <a:spcAft>
                <a:spcPts val="0"/>
              </a:spcAft>
            </a:pPr>
            <a:r>
              <a:rPr lang="en-US" sz="1600" i="0" dirty="0">
                <a:solidFill>
                  <a:srgbClr val="FFFFFF"/>
                </a:solidFill>
                <a:latin typeface="Tahoma" panose="020B0604030504040204" pitchFamily="34" charset="0"/>
                <a:ea typeface="Tahoma" panose="020B0604030504040204" pitchFamily="34" charset="0"/>
                <a:cs typeface="Tahoma" panose="020B0604030504040204" pitchFamily="34" charset="0"/>
              </a:rPr>
              <a:t>3.12 mm</a:t>
            </a:r>
          </a:p>
        </p:txBody>
      </p:sp>
      <p:sp>
        <p:nvSpPr>
          <p:cNvPr id="33" name="TextBox 5"/>
          <p:cNvSpPr txBox="1"/>
          <p:nvPr/>
        </p:nvSpPr>
        <p:spPr>
          <a:xfrm>
            <a:off x="1921794" y="1050776"/>
            <a:ext cx="2534092" cy="523220"/>
          </a:xfrm>
          <a:prstGeom prst="rect">
            <a:avLst/>
          </a:prstGeom>
          <a:solidFill>
            <a:schemeClr val="bg2">
              <a:alpha val="42000"/>
            </a:schemeClr>
          </a:solidFill>
        </p:spPr>
        <p:txBody>
          <a:bodyPr wrap="none" rtlCol="0">
            <a:spAutoFit/>
          </a:bodyPr>
          <a:lstStyle/>
          <a:p>
            <a:pPr algn="ctr" fontAlgn="auto">
              <a:spcBef>
                <a:spcPts val="0"/>
              </a:spcBef>
              <a:spcAft>
                <a:spcPts val="0"/>
              </a:spcAft>
            </a:pPr>
            <a:r>
              <a:rPr lang="en-US" sz="1200" i="0" dirty="0">
                <a:solidFill>
                  <a:prstClr val="white"/>
                </a:solidFill>
                <a:latin typeface="Tahoma" panose="020B0604030504040204" pitchFamily="34" charset="0"/>
                <a:ea typeface="Tahoma" panose="020B0604030504040204" pitchFamily="34" charset="0"/>
                <a:cs typeface="Tahoma" panose="020B0604030504040204" pitchFamily="34" charset="0"/>
              </a:rPr>
              <a:t>in-stent </a:t>
            </a:r>
            <a:r>
              <a:rPr lang="en-US" altLang="ja-JP" sz="1200" i="0" dirty="0">
                <a:solidFill>
                  <a:prstClr val="white"/>
                </a:solidFill>
                <a:latin typeface="Tahoma" panose="020B0604030504040204" pitchFamily="34" charset="0"/>
                <a:ea typeface="Tahoma" panose="020B0604030504040204" pitchFamily="34" charset="0"/>
                <a:cs typeface="Tahoma" panose="020B0604030504040204" pitchFamily="34" charset="0"/>
              </a:rPr>
              <a:t>mean</a:t>
            </a:r>
            <a:r>
              <a:rPr lang="ja-JP" altLang="en-US" sz="1200" i="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1200" i="0" dirty="0">
                <a:solidFill>
                  <a:prstClr val="white"/>
                </a:solidFill>
                <a:latin typeface="Tahoma" panose="020B0604030504040204" pitchFamily="34" charset="0"/>
                <a:ea typeface="Tahoma" panose="020B0604030504040204" pitchFamily="34" charset="0"/>
                <a:cs typeface="Tahoma" panose="020B0604030504040204" pitchFamily="34" charset="0"/>
              </a:rPr>
              <a:t>lumen diameter</a:t>
            </a:r>
          </a:p>
          <a:p>
            <a:pPr algn="ctr" fontAlgn="auto">
              <a:spcBef>
                <a:spcPts val="0"/>
              </a:spcBef>
              <a:spcAft>
                <a:spcPts val="0"/>
              </a:spcAft>
            </a:pPr>
            <a:r>
              <a:rPr lang="en-US" sz="1600" i="0" dirty="0">
                <a:solidFill>
                  <a:prstClr val="white"/>
                </a:solidFill>
                <a:latin typeface="Tahoma" panose="020B0604030504040204" pitchFamily="34" charset="0"/>
                <a:ea typeface="Tahoma" panose="020B0604030504040204" pitchFamily="34" charset="0"/>
                <a:cs typeface="Tahoma" panose="020B0604030504040204" pitchFamily="34" charset="0"/>
              </a:rPr>
              <a:t>2.53 mm</a:t>
            </a:r>
          </a:p>
        </p:txBody>
      </p:sp>
      <p:sp>
        <p:nvSpPr>
          <p:cNvPr id="34" name="TextBox 5"/>
          <p:cNvSpPr txBox="1"/>
          <p:nvPr/>
        </p:nvSpPr>
        <p:spPr>
          <a:xfrm>
            <a:off x="6425752" y="1050776"/>
            <a:ext cx="2534092" cy="523220"/>
          </a:xfrm>
          <a:prstGeom prst="rect">
            <a:avLst/>
          </a:prstGeom>
          <a:solidFill>
            <a:schemeClr val="bg2">
              <a:alpha val="42000"/>
            </a:schemeClr>
          </a:solidFill>
        </p:spPr>
        <p:txBody>
          <a:bodyPr wrap="none" rtlCol="0">
            <a:spAutoFit/>
          </a:bodyPr>
          <a:lstStyle/>
          <a:p>
            <a:pPr algn="ctr" fontAlgn="auto">
              <a:spcBef>
                <a:spcPts val="0"/>
              </a:spcBef>
              <a:spcAft>
                <a:spcPts val="0"/>
              </a:spcAft>
            </a:pPr>
            <a:r>
              <a:rPr lang="en-US" sz="1200" i="0" dirty="0">
                <a:solidFill>
                  <a:prstClr val="white"/>
                </a:solidFill>
                <a:latin typeface="Tahoma" panose="020B0604030504040204" pitchFamily="34" charset="0"/>
                <a:ea typeface="Tahoma" panose="020B0604030504040204" pitchFamily="34" charset="0"/>
                <a:cs typeface="Tahoma" panose="020B0604030504040204" pitchFamily="34" charset="0"/>
              </a:rPr>
              <a:t>in-stent </a:t>
            </a:r>
            <a:r>
              <a:rPr lang="en-US" altLang="ja-JP" sz="1200" i="0" dirty="0">
                <a:solidFill>
                  <a:prstClr val="white"/>
                </a:solidFill>
                <a:latin typeface="Tahoma" panose="020B0604030504040204" pitchFamily="34" charset="0"/>
                <a:ea typeface="Tahoma" panose="020B0604030504040204" pitchFamily="34" charset="0"/>
                <a:cs typeface="Tahoma" panose="020B0604030504040204" pitchFamily="34" charset="0"/>
              </a:rPr>
              <a:t>mean </a:t>
            </a:r>
            <a:r>
              <a:rPr lang="en-US" sz="1200" i="0" dirty="0">
                <a:solidFill>
                  <a:prstClr val="white"/>
                </a:solidFill>
                <a:latin typeface="Tahoma" panose="020B0604030504040204" pitchFamily="34" charset="0"/>
                <a:ea typeface="Tahoma" panose="020B0604030504040204" pitchFamily="34" charset="0"/>
                <a:cs typeface="Tahoma" panose="020B0604030504040204" pitchFamily="34" charset="0"/>
              </a:rPr>
              <a:t>lumen diameter</a:t>
            </a:r>
          </a:p>
          <a:p>
            <a:pPr algn="ctr" fontAlgn="auto">
              <a:spcBef>
                <a:spcPts val="0"/>
              </a:spcBef>
              <a:spcAft>
                <a:spcPts val="0"/>
              </a:spcAft>
            </a:pPr>
            <a:r>
              <a:rPr lang="en-US" sz="1600" i="0" dirty="0">
                <a:solidFill>
                  <a:prstClr val="white"/>
                </a:solidFill>
                <a:latin typeface="Tahoma" panose="020B0604030504040204" pitchFamily="34" charset="0"/>
                <a:ea typeface="Tahoma" panose="020B0604030504040204" pitchFamily="34" charset="0"/>
                <a:cs typeface="Tahoma" panose="020B0604030504040204" pitchFamily="34" charset="0"/>
              </a:rPr>
              <a:t>2.63 mm</a:t>
            </a:r>
          </a:p>
        </p:txBody>
      </p:sp>
      <p:sp>
        <p:nvSpPr>
          <p:cNvPr id="36" name="TextBox 35"/>
          <p:cNvSpPr txBox="1"/>
          <p:nvPr/>
        </p:nvSpPr>
        <p:spPr>
          <a:xfrm>
            <a:off x="4876674" y="2350749"/>
            <a:ext cx="1512168" cy="369332"/>
          </a:xfrm>
          <a:prstGeom prst="rect">
            <a:avLst/>
          </a:prstGeom>
          <a:solidFill>
            <a:schemeClr val="accent5">
              <a:lumMod val="50000"/>
            </a:schemeClr>
          </a:solidFill>
          <a:ln>
            <a:solidFill>
              <a:schemeClr val="tx1"/>
            </a:solidFill>
          </a:ln>
        </p:spPr>
        <p:txBody>
          <a:bodyPr wrap="square" rtlCol="0">
            <a:spAutoFit/>
          </a:bodyPr>
          <a:lstStyle/>
          <a:p>
            <a:pPr fontAlgn="auto">
              <a:spcBef>
                <a:spcPts val="0"/>
              </a:spcBef>
              <a:spcAft>
                <a:spcPts val="0"/>
              </a:spcAft>
            </a:pPr>
            <a:r>
              <a:rPr lang="en-US" i="0" dirty="0">
                <a:solidFill>
                  <a:srgbClr val="FFFFFF"/>
                </a:solidFill>
                <a:latin typeface="Tahoma" panose="020B0604030504040204" pitchFamily="34" charset="0"/>
                <a:ea typeface="Tahoma" panose="020B0604030504040204" pitchFamily="34" charset="0"/>
                <a:cs typeface="Tahoma" panose="020B0604030504040204" pitchFamily="34" charset="0"/>
              </a:rPr>
              <a:t> +0.10 mm</a:t>
            </a:r>
          </a:p>
        </p:txBody>
      </p:sp>
      <p:sp>
        <p:nvSpPr>
          <p:cNvPr id="26" name="TextBox 5"/>
          <p:cNvSpPr txBox="1"/>
          <p:nvPr/>
        </p:nvSpPr>
        <p:spPr>
          <a:xfrm>
            <a:off x="7430795" y="4514113"/>
            <a:ext cx="1529048" cy="830997"/>
          </a:xfrm>
          <a:prstGeom prst="rect">
            <a:avLst/>
          </a:prstGeom>
          <a:solidFill>
            <a:srgbClr val="000000">
              <a:alpha val="34000"/>
            </a:srgbClr>
          </a:solidFill>
        </p:spPr>
        <p:txBody>
          <a:bodyPr wrap="square" rtlCol="0">
            <a:spAutoFit/>
          </a:bodyPr>
          <a:lstStyle/>
          <a:p>
            <a:pPr algn="r" fontAlgn="auto">
              <a:spcBef>
                <a:spcPts val="0"/>
              </a:spcBef>
              <a:spcAft>
                <a:spcPts val="0"/>
              </a:spcAft>
            </a:pPr>
            <a:r>
              <a:rPr lang="en-US" sz="1600" i="0" dirty="0">
                <a:solidFill>
                  <a:srgbClr val="FFFFFF"/>
                </a:solidFill>
                <a:latin typeface="Tahoma" panose="020B0604030504040204" pitchFamily="34" charset="0"/>
                <a:ea typeface="Tahoma" panose="020B0604030504040204" pitchFamily="34" charset="0"/>
                <a:cs typeface="Tahoma" panose="020B0604030504040204" pitchFamily="34" charset="0"/>
              </a:rPr>
              <a:t>mean stent diameter </a:t>
            </a:r>
          </a:p>
          <a:p>
            <a:pPr algn="r" fontAlgn="auto">
              <a:spcBef>
                <a:spcPts val="0"/>
              </a:spcBef>
              <a:spcAft>
                <a:spcPts val="0"/>
              </a:spcAft>
            </a:pPr>
            <a:r>
              <a:rPr lang="en-US" sz="1600" i="0" dirty="0">
                <a:solidFill>
                  <a:srgbClr val="FFFFFF"/>
                </a:solidFill>
                <a:latin typeface="Tahoma" panose="020B0604030504040204" pitchFamily="34" charset="0"/>
                <a:ea typeface="Tahoma" panose="020B0604030504040204" pitchFamily="34" charset="0"/>
                <a:cs typeface="Tahoma" panose="020B0604030504040204" pitchFamily="34" charset="0"/>
              </a:rPr>
              <a:t>3.07 mm</a:t>
            </a:r>
          </a:p>
        </p:txBody>
      </p:sp>
      <p:sp>
        <p:nvSpPr>
          <p:cNvPr id="27" name="TextBox 5"/>
          <p:cNvSpPr txBox="1"/>
          <p:nvPr/>
        </p:nvSpPr>
        <p:spPr>
          <a:xfrm>
            <a:off x="218745" y="434247"/>
            <a:ext cx="2520242" cy="492443"/>
          </a:xfrm>
          <a:prstGeom prst="rect">
            <a:avLst/>
          </a:prstGeom>
          <a:noFill/>
        </p:spPr>
        <p:txBody>
          <a:bodyPr wrap="none" rtlCol="0">
            <a:spAutoFit/>
          </a:bodyPr>
          <a:lstStyle/>
          <a:p>
            <a:pPr fontAlgn="auto">
              <a:spcBef>
                <a:spcPts val="0"/>
              </a:spcBef>
              <a:spcAft>
                <a:spcPts val="0"/>
              </a:spcAft>
            </a:pPr>
            <a:r>
              <a:rPr lang="en-US" sz="2600" i="0" dirty="0">
                <a:solidFill>
                  <a:srgbClr val="000000"/>
                </a:solidFill>
                <a:latin typeface="Tahoma" panose="020B0604030504040204" pitchFamily="34" charset="0"/>
                <a:ea typeface="Tahoma" panose="020B0604030504040204" pitchFamily="34" charset="0"/>
                <a:cs typeface="Tahoma" panose="020B0604030504040204" pitchFamily="34" charset="0"/>
              </a:rPr>
              <a:t>Before nitrate</a:t>
            </a:r>
          </a:p>
        </p:txBody>
      </p:sp>
      <p:sp>
        <p:nvSpPr>
          <p:cNvPr id="28" name="TextBox 7"/>
          <p:cNvSpPr txBox="1"/>
          <p:nvPr/>
        </p:nvSpPr>
        <p:spPr>
          <a:xfrm>
            <a:off x="4714181" y="434247"/>
            <a:ext cx="2252540" cy="492443"/>
          </a:xfrm>
          <a:prstGeom prst="rect">
            <a:avLst/>
          </a:prstGeom>
          <a:noFill/>
        </p:spPr>
        <p:txBody>
          <a:bodyPr wrap="none" rtlCol="0">
            <a:spAutoFit/>
          </a:bodyPr>
          <a:lstStyle/>
          <a:p>
            <a:pPr fontAlgn="auto">
              <a:spcBef>
                <a:spcPts val="0"/>
              </a:spcBef>
              <a:spcAft>
                <a:spcPts val="0"/>
              </a:spcAft>
            </a:pPr>
            <a:r>
              <a:rPr lang="en-US" sz="2600" i="0" dirty="0">
                <a:solidFill>
                  <a:srgbClr val="000000"/>
                </a:solidFill>
                <a:latin typeface="Tahoma" panose="020B0604030504040204" pitchFamily="34" charset="0"/>
                <a:ea typeface="Tahoma" panose="020B0604030504040204" pitchFamily="34" charset="0"/>
                <a:cs typeface="Tahoma" panose="020B0604030504040204" pitchFamily="34" charset="0"/>
              </a:rPr>
              <a:t>After nitrate</a:t>
            </a:r>
          </a:p>
        </p:txBody>
      </p:sp>
      <p:sp>
        <p:nvSpPr>
          <p:cNvPr id="29" name="テキスト ボックス 28"/>
          <p:cNvSpPr txBox="1"/>
          <p:nvPr/>
        </p:nvSpPr>
        <p:spPr>
          <a:xfrm>
            <a:off x="420604" y="0"/>
            <a:ext cx="8313102" cy="523220"/>
          </a:xfrm>
          <a:prstGeom prst="rect">
            <a:avLst/>
          </a:prstGeom>
          <a:noFill/>
        </p:spPr>
        <p:txBody>
          <a:bodyPr wrap="square" rtlCol="0">
            <a:spAutoFit/>
          </a:bodyPr>
          <a:lstStyle/>
          <a:p>
            <a:r>
              <a:rPr kumimoji="1" lang="en-US" altLang="ja-JP" sz="2800" i="0" dirty="0">
                <a:solidFill>
                  <a:srgbClr val="000090"/>
                </a:solidFill>
              </a:rPr>
              <a:t>Case example of Vasomotion in Xience</a:t>
            </a:r>
          </a:p>
        </p:txBody>
      </p:sp>
      <p:sp>
        <p:nvSpPr>
          <p:cNvPr id="3" name="上カーブ矢印 2"/>
          <p:cNvSpPr/>
          <p:nvPr/>
        </p:nvSpPr>
        <p:spPr bwMode="auto">
          <a:xfrm>
            <a:off x="3751943" y="1712686"/>
            <a:ext cx="3737428" cy="529771"/>
          </a:xfrm>
          <a:prstGeom prst="curved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a:endParaRPr lang="ja-JP" altLang="en-US">
              <a:effectLst>
                <a:outerShdw blurRad="38100" dist="38100" dir="2700000" algn="tl">
                  <a:srgbClr val="000000">
                    <a:alpha val="43137"/>
                  </a:srgbClr>
                </a:outerShdw>
              </a:effectLst>
              <a:ea typeface="ヒラギノ角ゴ Pro W3" pitchFamily="-111" charset="-128"/>
            </a:endParaRPr>
          </a:p>
        </p:txBody>
      </p:sp>
      <p:pic>
        <p:nvPicPr>
          <p:cNvPr id="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4630" t="13305" r="2301" b="68249"/>
          <a:stretch/>
        </p:blipFill>
        <p:spPr bwMode="auto">
          <a:xfrm>
            <a:off x="4680590" y="5513735"/>
            <a:ext cx="2137674" cy="100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4621" t="13368" r="3204" b="68574"/>
          <a:stretch/>
        </p:blipFill>
        <p:spPr bwMode="auto">
          <a:xfrm>
            <a:off x="191262" y="5513735"/>
            <a:ext cx="2138280" cy="100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55013" t="13245" r="2975" b="68470"/>
          <a:stretch/>
        </p:blipFill>
        <p:spPr bwMode="auto">
          <a:xfrm>
            <a:off x="4680591" y="2896999"/>
            <a:ext cx="2137673" cy="98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52291" t="10371" r="25001" b="70403"/>
          <a:stretch/>
        </p:blipFill>
        <p:spPr bwMode="auto">
          <a:xfrm>
            <a:off x="218745" y="2896999"/>
            <a:ext cx="2110797" cy="10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0814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4130665772"/>
              </p:ext>
            </p:extLst>
          </p:nvPr>
        </p:nvGraphicFramePr>
        <p:xfrm>
          <a:off x="568862" y="955130"/>
          <a:ext cx="8369170" cy="5147767"/>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rot="16200000">
            <a:off x="-1111706" y="3191880"/>
            <a:ext cx="2993127" cy="461665"/>
          </a:xfrm>
          <a:prstGeom prst="rect">
            <a:avLst/>
          </a:prstGeom>
          <a:noFill/>
        </p:spPr>
        <p:txBody>
          <a:bodyPr wrap="none" rtlCol="0">
            <a:spAutoFit/>
          </a:bodyPr>
          <a:lstStyle/>
          <a:p>
            <a:pPr fontAlgn="auto">
              <a:spcBef>
                <a:spcPts val="0"/>
              </a:spcBef>
              <a:spcAft>
                <a:spcPts val="0"/>
              </a:spcAft>
              <a:defRPr/>
            </a:pPr>
            <a:r>
              <a:rPr lang="en-US" altLang="ja-JP" sz="2400" i="0" kern="0" dirty="0">
                <a:solidFill>
                  <a:srgbClr val="000000"/>
                </a:solidFill>
                <a:latin typeface="Calibri"/>
                <a:ea typeface="ＭＳ Ｐゴシック"/>
                <a:cs typeface="+mn-cs"/>
              </a:rPr>
              <a:t>Cumulative frequency</a:t>
            </a:r>
            <a:endParaRPr kumimoji="1" lang="ja-JP" altLang="en-US" sz="2400" i="0" kern="0" dirty="0">
              <a:solidFill>
                <a:srgbClr val="000000"/>
              </a:solidFill>
              <a:latin typeface="Calibri"/>
              <a:ea typeface="ＭＳ Ｐゴシック"/>
              <a:cs typeface="+mn-cs"/>
            </a:endParaRPr>
          </a:p>
        </p:txBody>
      </p:sp>
      <p:sp>
        <p:nvSpPr>
          <p:cNvPr id="14" name="テキスト ボックス 13"/>
          <p:cNvSpPr txBox="1"/>
          <p:nvPr/>
        </p:nvSpPr>
        <p:spPr>
          <a:xfrm>
            <a:off x="2138510" y="5942484"/>
            <a:ext cx="5455039" cy="461665"/>
          </a:xfrm>
          <a:prstGeom prst="rect">
            <a:avLst/>
          </a:prstGeom>
          <a:noFill/>
        </p:spPr>
        <p:txBody>
          <a:bodyPr wrap="none" rtlCol="0">
            <a:spAutoFit/>
          </a:bodyPr>
          <a:lstStyle/>
          <a:p>
            <a:pPr fontAlgn="auto">
              <a:spcBef>
                <a:spcPts val="0"/>
              </a:spcBef>
              <a:spcAft>
                <a:spcPts val="0"/>
              </a:spcAft>
              <a:defRPr/>
            </a:pPr>
            <a:r>
              <a:rPr kumimoji="1" lang="en-US" altLang="ja-JP" sz="2400" i="0" kern="0" dirty="0">
                <a:solidFill>
                  <a:srgbClr val="000000"/>
                </a:solidFill>
                <a:latin typeface="Calibri"/>
                <a:ea typeface="ＭＳ Ｐゴシック"/>
                <a:cs typeface="+mn-cs"/>
              </a:rPr>
              <a:t>Late luminal loss (in-stent/scaffold) (mm)</a:t>
            </a:r>
            <a:endParaRPr kumimoji="1" lang="ja-JP" altLang="en-US" sz="2400" i="0" kern="0" dirty="0">
              <a:solidFill>
                <a:srgbClr val="000000"/>
              </a:solidFill>
              <a:latin typeface="Calibri"/>
              <a:ea typeface="ＭＳ Ｐゴシック"/>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880886261"/>
              </p:ext>
            </p:extLst>
          </p:nvPr>
        </p:nvGraphicFramePr>
        <p:xfrm>
          <a:off x="4425416" y="3228958"/>
          <a:ext cx="3771600" cy="479774"/>
        </p:xfrm>
        <a:graphic>
          <a:graphicData uri="http://schemas.openxmlformats.org/drawingml/2006/table">
            <a:tbl>
              <a:tblPr/>
              <a:tblGrid>
                <a:gridCol w="878186"/>
                <a:gridCol w="762923"/>
                <a:gridCol w="2130491"/>
              </a:tblGrid>
              <a:tr h="47977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is-IS" sz="2000" b="1" i="0" u="none" strike="noStrike" dirty="0" smtClean="0">
                          <a:solidFill>
                            <a:srgbClr val="000000"/>
                          </a:solidFill>
                          <a:effectLst/>
                          <a:latin typeface="Calibri"/>
                          <a:cs typeface="Calibri"/>
                        </a:rPr>
                        <a:t>XIENCE</a:t>
                      </a:r>
                      <a:endParaRPr lang="is-IS"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is-IS" sz="2000" b="1" i="0" u="none" strike="noStrike" dirty="0">
                          <a:solidFill>
                            <a:srgbClr val="000000"/>
                          </a:solidFill>
                          <a:effectLst/>
                          <a:latin typeface="Calibri"/>
                          <a:cs typeface="Calibri"/>
                        </a:rPr>
                        <a:t>n=</a:t>
                      </a:r>
                      <a:r>
                        <a:rPr lang="is-IS" sz="2000" b="1" i="0" u="none" strike="noStrike" dirty="0" smtClean="0">
                          <a:solidFill>
                            <a:srgbClr val="000000"/>
                          </a:solidFill>
                          <a:effectLst/>
                          <a:latin typeface="Calibri"/>
                          <a:cs typeface="Calibri"/>
                        </a:rPr>
                        <a:t>151</a:t>
                      </a:r>
                      <a:endParaRPr lang="is-IS"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hr-HR" sz="2000" b="1" i="0" u="none" strike="noStrike" dirty="0" smtClean="0">
                          <a:solidFill>
                            <a:srgbClr val="000000"/>
                          </a:solidFill>
                          <a:effectLst/>
                          <a:latin typeface="Calibri"/>
                          <a:cs typeface="Calibri"/>
                        </a:rPr>
                        <a:t>0.2</a:t>
                      </a:r>
                      <a:r>
                        <a:rPr lang="en-US" altLang="ja-JP" sz="2000" b="1" i="0" u="none" strike="noStrike" dirty="0" smtClean="0">
                          <a:solidFill>
                            <a:srgbClr val="000000"/>
                          </a:solidFill>
                          <a:effectLst/>
                          <a:latin typeface="Calibri"/>
                          <a:cs typeface="Calibri"/>
                        </a:rPr>
                        <a:t>50</a:t>
                      </a:r>
                      <a:r>
                        <a:rPr lang="hr-HR" sz="2000" b="1" i="0" u="none" strike="noStrike" dirty="0" smtClean="0">
                          <a:solidFill>
                            <a:srgbClr val="000000"/>
                          </a:solidFill>
                          <a:effectLst/>
                          <a:latin typeface="Calibri"/>
                          <a:cs typeface="Calibri"/>
                        </a:rPr>
                        <a:t>±0.2</a:t>
                      </a:r>
                      <a:r>
                        <a:rPr lang="en-US" altLang="ja-JP" sz="2000" b="1" i="0" u="none" strike="noStrike" dirty="0" smtClean="0">
                          <a:solidFill>
                            <a:srgbClr val="000000"/>
                          </a:solidFill>
                          <a:effectLst/>
                          <a:latin typeface="Calibri"/>
                          <a:cs typeface="Calibri"/>
                        </a:rPr>
                        <a:t>50</a:t>
                      </a:r>
                      <a:r>
                        <a:rPr lang="hr-HR" sz="2000" b="1" i="0" u="none" strike="noStrike" dirty="0" smtClean="0">
                          <a:solidFill>
                            <a:srgbClr val="000000"/>
                          </a:solidFill>
                          <a:effectLst/>
                          <a:latin typeface="Calibri"/>
                          <a:cs typeface="Calibri"/>
                        </a:rPr>
                        <a:t> </a:t>
                      </a:r>
                      <a:r>
                        <a:rPr lang="hr-HR" sz="2000" b="1" i="0" u="none" strike="noStrike" dirty="0">
                          <a:solidFill>
                            <a:srgbClr val="000000"/>
                          </a:solidFill>
                          <a:effectLst/>
                          <a:latin typeface="Calibri"/>
                          <a:cs typeface="Calibri"/>
                        </a:rPr>
                        <a:t>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7" name="テキスト ボックス 16"/>
          <p:cNvSpPr txBox="1"/>
          <p:nvPr/>
        </p:nvSpPr>
        <p:spPr>
          <a:xfrm>
            <a:off x="5962832" y="4260289"/>
            <a:ext cx="1928733" cy="369332"/>
          </a:xfrm>
          <a:prstGeom prst="rect">
            <a:avLst/>
          </a:prstGeom>
          <a:noFill/>
        </p:spPr>
        <p:txBody>
          <a:bodyPr wrap="none" rtlCol="0">
            <a:spAutoFit/>
          </a:bodyPr>
          <a:lstStyle/>
          <a:p>
            <a:pPr fontAlgn="auto">
              <a:spcBef>
                <a:spcPts val="0"/>
              </a:spcBef>
              <a:spcAft>
                <a:spcPts val="0"/>
              </a:spcAft>
              <a:defRPr/>
            </a:pPr>
            <a:r>
              <a:rPr lang="en-US" altLang="ja-JP" i="0" kern="0" dirty="0">
                <a:solidFill>
                  <a:srgbClr val="000000"/>
                </a:solidFill>
                <a:latin typeface="Calibri"/>
                <a:ea typeface="ＭＳ Ｐゴシック"/>
                <a:cs typeface="Calibri"/>
              </a:rPr>
              <a:t>P </a:t>
            </a:r>
            <a:r>
              <a:rPr kumimoji="1" lang="en-US" altLang="ja-JP" i="0" kern="0" baseline="-25000" dirty="0">
                <a:solidFill>
                  <a:srgbClr val="000000"/>
                </a:solidFill>
                <a:latin typeface="Calibri"/>
                <a:ea typeface="ＭＳ Ｐゴシック"/>
                <a:cs typeface="Calibri"/>
              </a:rPr>
              <a:t>non-inferiority </a:t>
            </a:r>
            <a:r>
              <a:rPr lang="ja-JP" altLang="ja-JP" i="0" kern="0" dirty="0">
                <a:solidFill>
                  <a:srgbClr val="000000"/>
                </a:solidFill>
                <a:latin typeface="Calibri"/>
                <a:ea typeface="ＭＳ Ｐゴシック"/>
                <a:cs typeface="Calibri"/>
              </a:rPr>
              <a:t>=</a:t>
            </a:r>
            <a:r>
              <a:rPr lang="en-US" altLang="ja-JP" i="0" kern="0" dirty="0">
                <a:solidFill>
                  <a:srgbClr val="000000"/>
                </a:solidFill>
                <a:latin typeface="Calibri"/>
                <a:ea typeface="ＭＳ Ｐゴシック"/>
                <a:cs typeface="Calibri"/>
              </a:rPr>
              <a:t> 0.78</a:t>
            </a:r>
            <a:endParaRPr kumimoji="1" lang="ja-JP" altLang="en-US" i="0" kern="0" dirty="0">
              <a:solidFill>
                <a:srgbClr val="000000"/>
              </a:solidFill>
              <a:latin typeface="Calibri"/>
              <a:ea typeface="ＭＳ Ｐゴシック"/>
              <a:cs typeface="Calibri"/>
            </a:endParaRPr>
          </a:p>
        </p:txBody>
      </p:sp>
      <p:sp>
        <p:nvSpPr>
          <p:cNvPr id="18" name="円/楕円 17"/>
          <p:cNvSpPr/>
          <p:nvPr/>
        </p:nvSpPr>
        <p:spPr>
          <a:xfrm>
            <a:off x="3993950" y="3460158"/>
            <a:ext cx="251734" cy="234325"/>
          </a:xfrm>
          <a:prstGeom prst="ellipse">
            <a:avLst/>
          </a:prstGeom>
          <a:solidFill>
            <a:srgbClr val="FF0000"/>
          </a:solidFill>
          <a:ln w="9525" cap="flat" cmpd="sng" algn="ctr">
            <a:solidFill>
              <a:sysClr val="window" lastClr="FFFFFF"/>
            </a:solidFill>
            <a:prstDash val="solid"/>
          </a:ln>
          <a:effectLst/>
        </p:spPr>
        <p:txBody>
          <a:bodyPr rtlCol="0" anchor="ctr"/>
          <a:lstStyle/>
          <a:p>
            <a:pPr algn="ctr" fontAlgn="auto">
              <a:spcBef>
                <a:spcPts val="0"/>
              </a:spcBef>
              <a:spcAft>
                <a:spcPts val="0"/>
              </a:spcAft>
              <a:defRPr/>
            </a:pPr>
            <a:endParaRPr kumimoji="1" lang="ja-JP" altLang="en-US" b="0" i="0" kern="0">
              <a:solidFill>
                <a:schemeClr val="tx1"/>
              </a:solidFill>
              <a:latin typeface="Calibri"/>
              <a:ea typeface="ＭＳ Ｐゴシック"/>
              <a:cs typeface="+mn-cs"/>
            </a:endParaRPr>
          </a:p>
        </p:txBody>
      </p:sp>
      <p:sp>
        <p:nvSpPr>
          <p:cNvPr id="19" name="円/楕円 18"/>
          <p:cNvSpPr/>
          <p:nvPr/>
        </p:nvSpPr>
        <p:spPr>
          <a:xfrm>
            <a:off x="3998464" y="3931376"/>
            <a:ext cx="251734" cy="234325"/>
          </a:xfrm>
          <a:prstGeom prst="ellipse">
            <a:avLst/>
          </a:prstGeom>
          <a:solidFill>
            <a:srgbClr val="0000FF"/>
          </a:solidFill>
          <a:ln w="9525" cap="flat" cmpd="sng" algn="ctr">
            <a:solidFill>
              <a:sysClr val="window" lastClr="FFFFFF"/>
            </a:solidFill>
            <a:prstDash val="solid"/>
          </a:ln>
          <a:effectLst/>
        </p:spPr>
        <p:txBody>
          <a:bodyPr rtlCol="0" anchor="ctr"/>
          <a:lstStyle/>
          <a:p>
            <a:pPr algn="ctr" fontAlgn="auto">
              <a:spcBef>
                <a:spcPts val="0"/>
              </a:spcBef>
              <a:spcAft>
                <a:spcPts val="0"/>
              </a:spcAft>
              <a:defRPr/>
            </a:pPr>
            <a:endParaRPr kumimoji="1" lang="ja-JP" altLang="en-US" b="0" i="0" kern="0">
              <a:solidFill>
                <a:schemeClr val="tx1"/>
              </a:solidFill>
              <a:latin typeface="Calibri"/>
              <a:ea typeface="ＭＳ Ｐゴシック"/>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3008545480"/>
              </p:ext>
            </p:extLst>
          </p:nvPr>
        </p:nvGraphicFramePr>
        <p:xfrm>
          <a:off x="4440296" y="3672585"/>
          <a:ext cx="3771600" cy="479774"/>
        </p:xfrm>
        <a:graphic>
          <a:graphicData uri="http://schemas.openxmlformats.org/drawingml/2006/table">
            <a:tbl>
              <a:tblPr/>
              <a:tblGrid>
                <a:gridCol w="878186"/>
                <a:gridCol w="762923"/>
                <a:gridCol w="2130491"/>
              </a:tblGrid>
              <a:tr h="47977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cs-CZ" sz="2000" b="1" i="0" u="none" strike="noStrike" dirty="0" err="1" smtClean="0">
                          <a:solidFill>
                            <a:srgbClr val="000000"/>
                          </a:solidFill>
                          <a:effectLst/>
                          <a:latin typeface="Calibri"/>
                          <a:cs typeface="Calibri"/>
                        </a:rPr>
                        <a:t>Absorb</a:t>
                      </a:r>
                      <a:endParaRPr lang="cs-CZ"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cs-CZ" sz="2000" b="1" i="0" u="none" strike="noStrike" dirty="0">
                          <a:solidFill>
                            <a:srgbClr val="000000"/>
                          </a:solidFill>
                          <a:effectLst/>
                          <a:latin typeface="Calibri"/>
                          <a:cs typeface="Calibri"/>
                        </a:rPr>
                        <a:t>n</a:t>
                      </a:r>
                      <a:r>
                        <a:rPr lang="cs-CZ" sz="2000" b="1" i="0" u="none" strike="noStrike" dirty="0" smtClean="0">
                          <a:solidFill>
                            <a:srgbClr val="000000"/>
                          </a:solidFill>
                          <a:effectLst/>
                          <a:latin typeface="Calibri"/>
                          <a:cs typeface="Calibri"/>
                        </a:rPr>
                        <a:t>=298</a:t>
                      </a:r>
                      <a:endParaRPr lang="cs-CZ" sz="2000" b="1" i="0" u="none" strike="noStrike" dirty="0">
                        <a:solidFill>
                          <a:srgbClr val="000000"/>
                        </a:solidFill>
                        <a:effectLst/>
                        <a:latin typeface="Calibri"/>
                        <a:cs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b"/>
                      <a:r>
                        <a:rPr lang="it-IT" sz="2000" b="1" i="0" u="none" strike="noStrike" dirty="0" smtClean="0">
                          <a:solidFill>
                            <a:srgbClr val="000000"/>
                          </a:solidFill>
                          <a:effectLst/>
                          <a:latin typeface="Calibri"/>
                          <a:cs typeface="Calibri"/>
                        </a:rPr>
                        <a:t>0.371±0.449 </a:t>
                      </a:r>
                      <a:r>
                        <a:rPr lang="it-IT" sz="2000" b="1" i="0" u="none" strike="noStrike" dirty="0">
                          <a:solidFill>
                            <a:srgbClr val="000000"/>
                          </a:solidFill>
                          <a:effectLst/>
                          <a:latin typeface="Calibri"/>
                          <a:cs typeface="Calibri"/>
                        </a:rPr>
                        <a:t>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36" name="図形グループ 35"/>
          <p:cNvGrpSpPr/>
          <p:nvPr/>
        </p:nvGrpSpPr>
        <p:grpSpPr>
          <a:xfrm>
            <a:off x="5304326" y="1949670"/>
            <a:ext cx="4210493" cy="3431707"/>
            <a:chOff x="5933522" y="1124670"/>
            <a:chExt cx="3607207" cy="5070578"/>
          </a:xfrm>
        </p:grpSpPr>
        <p:cxnSp>
          <p:nvCxnSpPr>
            <p:cNvPr id="37" name="直線コネクタ 4"/>
            <p:cNvCxnSpPr/>
            <p:nvPr/>
          </p:nvCxnSpPr>
          <p:spPr>
            <a:xfrm>
              <a:off x="6018633" y="1124670"/>
              <a:ext cx="7237" cy="4544584"/>
            </a:xfrm>
            <a:prstGeom prst="line">
              <a:avLst/>
            </a:prstGeom>
            <a:noFill/>
            <a:ln w="25400" cap="flat" cmpd="sng" algn="ctr">
              <a:solidFill>
                <a:sysClr val="windowText" lastClr="000000"/>
              </a:solidFill>
              <a:prstDash val="solid"/>
              <a:miter lim="800000"/>
            </a:ln>
            <a:effectLst/>
          </p:spPr>
        </p:cxnSp>
        <p:cxnSp>
          <p:nvCxnSpPr>
            <p:cNvPr id="38" name="直線コネクタ 5"/>
            <p:cNvCxnSpPr/>
            <p:nvPr/>
          </p:nvCxnSpPr>
          <p:spPr>
            <a:xfrm flipH="1">
              <a:off x="5933522" y="5111010"/>
              <a:ext cx="2848388" cy="0"/>
            </a:xfrm>
            <a:prstGeom prst="line">
              <a:avLst/>
            </a:prstGeom>
            <a:noFill/>
            <a:ln w="25400" cap="flat" cmpd="sng" algn="ctr">
              <a:solidFill>
                <a:sysClr val="windowText" lastClr="000000"/>
              </a:solidFill>
              <a:prstDash val="solid"/>
              <a:miter lim="800000"/>
            </a:ln>
            <a:effectLst/>
          </p:spPr>
        </p:cxnSp>
        <p:cxnSp>
          <p:nvCxnSpPr>
            <p:cNvPr id="39" name="直線コネクタ 18"/>
            <p:cNvCxnSpPr/>
            <p:nvPr/>
          </p:nvCxnSpPr>
          <p:spPr>
            <a:xfrm>
              <a:off x="7319633" y="1968948"/>
              <a:ext cx="0" cy="3700306"/>
            </a:xfrm>
            <a:prstGeom prst="line">
              <a:avLst/>
            </a:prstGeom>
            <a:noFill/>
            <a:ln w="28575" cap="flat" cmpd="sng" algn="ctr">
              <a:solidFill>
                <a:srgbClr val="FF0000"/>
              </a:solidFill>
              <a:prstDash val="sysDash"/>
              <a:miter lim="800000"/>
            </a:ln>
            <a:effectLst/>
          </p:spPr>
        </p:cxnSp>
        <p:sp>
          <p:nvSpPr>
            <p:cNvPr id="40" name="テキスト ボックス 20"/>
            <p:cNvSpPr txBox="1"/>
            <p:nvPr/>
          </p:nvSpPr>
          <p:spPr>
            <a:xfrm>
              <a:off x="6319132" y="1480865"/>
              <a:ext cx="2007776" cy="66897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b="1" i="0" u="none" strike="noStrike" kern="0" cap="none" spc="0" normalizeH="0" baseline="0" noProof="0" dirty="0" smtClean="0">
                  <a:ln>
                    <a:noFill/>
                  </a:ln>
                  <a:solidFill>
                    <a:srgbClr val="FF0000"/>
                  </a:solidFill>
                  <a:effectLst/>
                  <a:uLnTx/>
                  <a:uFillTx/>
                  <a:latin typeface="Tahoma" charset="0"/>
                  <a:ea typeface="Tahoma" charset="0"/>
                  <a:cs typeface="Tahoma" charset="0"/>
                </a:rPr>
                <a:t>NI Margin</a:t>
              </a:r>
              <a:endParaRPr kumimoji="1" lang="ja-JP" altLang="en-US" b="1" i="0" u="none" strike="noStrike" kern="0" cap="none" spc="0" normalizeH="0" baseline="0" noProof="0" dirty="0">
                <a:ln>
                  <a:noFill/>
                </a:ln>
                <a:solidFill>
                  <a:srgbClr val="FF0000"/>
                </a:solidFill>
                <a:effectLst/>
                <a:uLnTx/>
                <a:uFillTx/>
                <a:latin typeface="Tahoma" charset="0"/>
                <a:ea typeface="Tahoma" charset="0"/>
                <a:cs typeface="Tahoma" charset="0"/>
              </a:endParaRPr>
            </a:p>
          </p:txBody>
        </p:sp>
        <p:sp>
          <p:nvSpPr>
            <p:cNvPr id="41" name="テキスト ボックス 22"/>
            <p:cNvSpPr txBox="1"/>
            <p:nvPr/>
          </p:nvSpPr>
          <p:spPr>
            <a:xfrm>
              <a:off x="6828605" y="5526276"/>
              <a:ext cx="1000635" cy="66897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b="1" i="0" u="none" strike="noStrike" kern="0" cap="none" spc="0" normalizeH="0" baseline="0" noProof="0" dirty="0" smtClean="0">
                  <a:ln>
                    <a:noFill/>
                  </a:ln>
                  <a:solidFill>
                    <a:srgbClr val="FF0000"/>
                  </a:solidFill>
                  <a:effectLst/>
                  <a:uLnTx/>
                  <a:uFillTx/>
                  <a:latin typeface="Tahoma" charset="0"/>
                  <a:ea typeface="Tahoma" charset="0"/>
                  <a:cs typeface="Tahoma" charset="0"/>
                </a:rPr>
                <a:t>0.14</a:t>
              </a:r>
            </a:p>
          </p:txBody>
        </p:sp>
        <p:sp>
          <p:nvSpPr>
            <p:cNvPr id="42" name="正方形/長方形 23"/>
            <p:cNvSpPr/>
            <p:nvPr/>
          </p:nvSpPr>
          <p:spPr>
            <a:xfrm>
              <a:off x="7421201" y="3584607"/>
              <a:ext cx="2119528" cy="5574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smtClean="0">
                  <a:ln>
                    <a:noFill/>
                  </a:ln>
                  <a:solidFill>
                    <a:srgbClr val="000090"/>
                  </a:solidFill>
                  <a:effectLst/>
                  <a:uLnTx/>
                  <a:uFillTx/>
                  <a:latin typeface="Tahoma" charset="0"/>
                  <a:ea typeface="Tahoma" charset="0"/>
                  <a:cs typeface="Tahoma" charset="0"/>
                </a:rPr>
                <a:t>95%CI (0.06 – 0.19)</a:t>
              </a:r>
              <a:endParaRPr kumimoji="1" lang="ja-JP" altLang="en-US" sz="1400" b="1" i="0" u="none" strike="noStrike" kern="0" cap="none" spc="0" normalizeH="0" baseline="0" noProof="0" dirty="0">
                <a:ln>
                  <a:noFill/>
                </a:ln>
                <a:solidFill>
                  <a:srgbClr val="000090"/>
                </a:solidFill>
                <a:effectLst/>
                <a:uLnTx/>
                <a:uFillTx/>
                <a:latin typeface="Tahoma" charset="0"/>
                <a:ea typeface="Tahoma" charset="0"/>
                <a:cs typeface="Tahoma" charset="0"/>
              </a:endParaRPr>
            </a:p>
          </p:txBody>
        </p:sp>
        <p:cxnSp>
          <p:nvCxnSpPr>
            <p:cNvPr id="43" name="直線矢印コネクタ 3"/>
            <p:cNvCxnSpPr/>
            <p:nvPr/>
          </p:nvCxnSpPr>
          <p:spPr>
            <a:xfrm>
              <a:off x="6518043" y="3029722"/>
              <a:ext cx="1453553" cy="0"/>
            </a:xfrm>
            <a:prstGeom prst="straightConnector1">
              <a:avLst/>
            </a:prstGeom>
            <a:noFill/>
            <a:ln w="38100" cap="flat" cmpd="sng" algn="ctr">
              <a:solidFill>
                <a:srgbClr val="000090"/>
              </a:solidFill>
              <a:prstDash val="solid"/>
              <a:miter lim="800000"/>
              <a:headEnd type="oval"/>
              <a:tailEnd type="oval"/>
            </a:ln>
            <a:effectLst/>
          </p:spPr>
        </p:cxnSp>
        <p:sp>
          <p:nvSpPr>
            <p:cNvPr id="44" name="テキスト ボックス 12"/>
            <p:cNvSpPr txBox="1"/>
            <p:nvPr/>
          </p:nvSpPr>
          <p:spPr>
            <a:xfrm>
              <a:off x="5990384" y="5262081"/>
              <a:ext cx="255516" cy="6132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a:ln>
                    <a:noFill/>
                  </a:ln>
                  <a:solidFill>
                    <a:prstClr val="black"/>
                  </a:solidFill>
                  <a:effectLst/>
                  <a:uLnTx/>
                  <a:uFillTx/>
                  <a:latin typeface="Tahoma" charset="0"/>
                  <a:ea typeface="Tahoma" charset="0"/>
                  <a:cs typeface="Tahoma" charset="0"/>
                </a:rPr>
                <a:t>0</a:t>
              </a:r>
              <a:endParaRPr kumimoji="1" lang="en-US" altLang="ja-JP" sz="1600" b="1" i="0" u="none" strike="noStrike" kern="0" cap="none" spc="0" normalizeH="0" baseline="0" noProof="0" dirty="0" smtClean="0">
                <a:ln>
                  <a:noFill/>
                </a:ln>
                <a:solidFill>
                  <a:prstClr val="black"/>
                </a:solidFill>
                <a:effectLst/>
                <a:uLnTx/>
                <a:uFillTx/>
                <a:latin typeface="Tahoma" charset="0"/>
                <a:ea typeface="Tahoma" charset="0"/>
                <a:cs typeface="Tahoma" charset="0"/>
              </a:endParaRPr>
            </a:p>
          </p:txBody>
        </p:sp>
        <p:sp>
          <p:nvSpPr>
            <p:cNvPr id="45" name="円/楕円 44"/>
            <p:cNvSpPr/>
            <p:nvPr/>
          </p:nvSpPr>
          <p:spPr bwMode="auto">
            <a:xfrm>
              <a:off x="7191779" y="2923288"/>
              <a:ext cx="123366" cy="212078"/>
            </a:xfrm>
            <a:prstGeom prst="ellipse">
              <a:avLst/>
            </a:prstGeom>
            <a:solidFill>
              <a:srgbClr val="000090"/>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6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6" name="テキスト ボックス 45"/>
            <p:cNvSpPr txBox="1"/>
            <p:nvPr/>
          </p:nvSpPr>
          <p:spPr>
            <a:xfrm>
              <a:off x="7403635" y="3129182"/>
              <a:ext cx="700282" cy="724722"/>
            </a:xfrm>
            <a:prstGeom prst="rect">
              <a:avLst/>
            </a:prstGeom>
            <a:noFill/>
          </p:spPr>
          <p:txBody>
            <a:bodyPr wrap="none" rtlCol="0">
              <a:spAutoFit/>
            </a:bodyPr>
            <a:lstStyle/>
            <a:p>
              <a:r>
                <a:rPr kumimoji="1" lang="en-US" altLang="ja-JP" sz="2000" i="0" dirty="0" smtClean="0">
                  <a:solidFill>
                    <a:srgbClr val="000090"/>
                  </a:solidFill>
                </a:rPr>
                <a:t>0.12</a:t>
              </a:r>
              <a:endParaRPr kumimoji="1" lang="ja-JP" altLang="en-US" sz="2000" i="0" dirty="0">
                <a:solidFill>
                  <a:srgbClr val="000090"/>
                </a:solidFill>
              </a:endParaRPr>
            </a:p>
          </p:txBody>
        </p:sp>
        <p:sp>
          <p:nvSpPr>
            <p:cNvPr id="47" name="テキスト ボックス 46"/>
            <p:cNvSpPr txBox="1"/>
            <p:nvPr/>
          </p:nvSpPr>
          <p:spPr>
            <a:xfrm>
              <a:off x="7327781" y="3970770"/>
              <a:ext cx="1962112" cy="613224"/>
            </a:xfrm>
            <a:prstGeom prst="rect">
              <a:avLst/>
            </a:prstGeom>
            <a:noFill/>
          </p:spPr>
          <p:txBody>
            <a:bodyPr wrap="none" rtlCol="0">
              <a:spAutoFit/>
            </a:bodyPr>
            <a:lstStyle/>
            <a:p>
              <a:r>
                <a:rPr kumimoji="1" lang="en-US" altLang="ja-JP" sz="1600" i="0" dirty="0" smtClean="0">
                  <a:solidFill>
                    <a:srgbClr val="000090"/>
                  </a:solidFill>
                </a:rPr>
                <a:t>P </a:t>
              </a:r>
              <a:r>
                <a:rPr kumimoji="1" lang="en-US" altLang="ja-JP" sz="1600" i="0" baseline="-25000" dirty="0" smtClean="0">
                  <a:solidFill>
                    <a:srgbClr val="000090"/>
                  </a:solidFill>
                </a:rPr>
                <a:t>non-inferiority </a:t>
              </a:r>
              <a:r>
                <a:rPr kumimoji="1" lang="en-US" altLang="ja-JP" sz="1600" i="0" dirty="0" smtClean="0">
                  <a:solidFill>
                    <a:srgbClr val="000090"/>
                  </a:solidFill>
                </a:rPr>
                <a:t>= 0.78</a:t>
              </a:r>
              <a:endParaRPr kumimoji="1" lang="ja-JP" altLang="en-US" sz="1600" i="0" dirty="0">
                <a:solidFill>
                  <a:srgbClr val="000090"/>
                </a:solidFill>
              </a:endParaRPr>
            </a:p>
          </p:txBody>
        </p:sp>
      </p:grpSp>
      <p:grpSp>
        <p:nvGrpSpPr>
          <p:cNvPr id="5" name="図形グループ 4"/>
          <p:cNvGrpSpPr/>
          <p:nvPr/>
        </p:nvGrpSpPr>
        <p:grpSpPr>
          <a:xfrm>
            <a:off x="3470483" y="1013009"/>
            <a:ext cx="5313568" cy="1833409"/>
            <a:chOff x="3470483" y="1013009"/>
            <a:chExt cx="5313568" cy="1833409"/>
          </a:xfrm>
        </p:grpSpPr>
        <p:sp>
          <p:nvSpPr>
            <p:cNvPr id="3" name="円/楕円 2"/>
            <p:cNvSpPr/>
            <p:nvPr/>
          </p:nvSpPr>
          <p:spPr bwMode="auto">
            <a:xfrm>
              <a:off x="7443664" y="1013009"/>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0000FF"/>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 name="円/楕円 14"/>
            <p:cNvSpPr/>
            <p:nvPr/>
          </p:nvSpPr>
          <p:spPr bwMode="auto">
            <a:xfrm>
              <a:off x="3470483" y="2604177"/>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0" name="円/楕円 19"/>
            <p:cNvSpPr/>
            <p:nvPr/>
          </p:nvSpPr>
          <p:spPr bwMode="auto">
            <a:xfrm>
              <a:off x="7352055" y="1053546"/>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0000FF"/>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1" name="円/楕円 20"/>
            <p:cNvSpPr/>
            <p:nvPr/>
          </p:nvSpPr>
          <p:spPr bwMode="auto">
            <a:xfrm>
              <a:off x="6955649" y="1112272"/>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0000FF"/>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2" name="円/楕円 21"/>
            <p:cNvSpPr/>
            <p:nvPr/>
          </p:nvSpPr>
          <p:spPr bwMode="auto">
            <a:xfrm>
              <a:off x="7262208" y="1073815"/>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0000FF"/>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 name="円/楕円 22"/>
            <p:cNvSpPr/>
            <p:nvPr/>
          </p:nvSpPr>
          <p:spPr bwMode="auto">
            <a:xfrm>
              <a:off x="6337255" y="1117859"/>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0000FF"/>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4" name="円/楕円 23"/>
            <p:cNvSpPr/>
            <p:nvPr/>
          </p:nvSpPr>
          <p:spPr bwMode="auto">
            <a:xfrm>
              <a:off x="6254746" y="1160150"/>
              <a:ext cx="234909" cy="242241"/>
            </a:xfrm>
            <a:prstGeom prst="ellipse">
              <a:avLst/>
            </a:prstGeom>
            <a:no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7" name="円/楕円 26"/>
            <p:cNvSpPr/>
            <p:nvPr/>
          </p:nvSpPr>
          <p:spPr bwMode="auto">
            <a:xfrm>
              <a:off x="5584969" y="1187758"/>
              <a:ext cx="234909" cy="242241"/>
            </a:xfrm>
            <a:prstGeom prst="ellipse">
              <a:avLst/>
            </a:prstGeom>
            <a:noFill/>
            <a:ln w="12700" cap="flat" cmpd="sng" algn="ctr">
              <a:solidFill>
                <a:srgbClr val="0080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8" name="円/楕円 27"/>
            <p:cNvSpPr/>
            <p:nvPr/>
          </p:nvSpPr>
          <p:spPr bwMode="auto">
            <a:xfrm>
              <a:off x="5487778" y="1200685"/>
              <a:ext cx="234909" cy="242241"/>
            </a:xfrm>
            <a:prstGeom prst="ellipse">
              <a:avLst/>
            </a:prstGeom>
            <a:noFill/>
            <a:ln w="12700" cap="flat" cmpd="sng" algn="ctr">
              <a:solidFill>
                <a:schemeClr val="tx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9" name="円/楕円 28"/>
            <p:cNvSpPr/>
            <p:nvPr/>
          </p:nvSpPr>
          <p:spPr bwMode="auto">
            <a:xfrm>
              <a:off x="6104105" y="2413576"/>
              <a:ext cx="234909" cy="242241"/>
            </a:xfrm>
            <a:prstGeom prst="ellipse">
              <a:avLst/>
            </a:prstGeom>
            <a:noFill/>
            <a:ln w="127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0" name="円/楕円 29"/>
            <p:cNvSpPr/>
            <p:nvPr/>
          </p:nvSpPr>
          <p:spPr bwMode="auto">
            <a:xfrm>
              <a:off x="6106169" y="1483395"/>
              <a:ext cx="234909" cy="242241"/>
            </a:xfrm>
            <a:prstGeom prst="ellipse">
              <a:avLst/>
            </a:prstGeom>
            <a:no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1" name="円/楕円 30"/>
            <p:cNvSpPr/>
            <p:nvPr/>
          </p:nvSpPr>
          <p:spPr bwMode="auto">
            <a:xfrm>
              <a:off x="6104414" y="2112935"/>
              <a:ext cx="234909" cy="242241"/>
            </a:xfrm>
            <a:prstGeom prst="ellipse">
              <a:avLst/>
            </a:prstGeom>
            <a:noFill/>
            <a:ln w="12700" cap="flat" cmpd="sng" algn="ctr">
              <a:solidFill>
                <a:srgbClr val="0080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2" name="円/楕円 31"/>
            <p:cNvSpPr/>
            <p:nvPr/>
          </p:nvSpPr>
          <p:spPr bwMode="auto">
            <a:xfrm>
              <a:off x="6109996" y="1810215"/>
              <a:ext cx="234909" cy="242241"/>
            </a:xfrm>
            <a:prstGeom prst="ellipse">
              <a:avLst/>
            </a:prstGeom>
            <a:noFill/>
            <a:ln w="12700" cap="flat" cmpd="sng" algn="ctr">
              <a:solidFill>
                <a:schemeClr val="tx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 name="テキスト ボックス 3"/>
            <p:cNvSpPr txBox="1"/>
            <p:nvPr/>
          </p:nvSpPr>
          <p:spPr>
            <a:xfrm>
              <a:off x="6415940" y="1411414"/>
              <a:ext cx="1935521" cy="369332"/>
            </a:xfrm>
            <a:prstGeom prst="rect">
              <a:avLst/>
            </a:prstGeom>
            <a:noFill/>
          </p:spPr>
          <p:txBody>
            <a:bodyPr wrap="none" rtlCol="0">
              <a:spAutoFit/>
            </a:bodyPr>
            <a:lstStyle/>
            <a:p>
              <a:r>
                <a:rPr kumimoji="1" lang="en-US" altLang="ja-JP" i="0" dirty="0" smtClean="0">
                  <a:solidFill>
                    <a:srgbClr val="FF0000"/>
                  </a:solidFill>
                </a:rPr>
                <a:t>Acute </a:t>
              </a:r>
              <a:r>
                <a:rPr kumimoji="1" lang="en-US" altLang="ja-JP" i="0" dirty="0" err="1" smtClean="0">
                  <a:solidFill>
                    <a:srgbClr val="FF0000"/>
                  </a:solidFill>
                </a:rPr>
                <a:t>ScT</a:t>
              </a:r>
              <a:r>
                <a:rPr kumimoji="1" lang="en-US" altLang="ja-JP" i="0" dirty="0" smtClean="0">
                  <a:solidFill>
                    <a:srgbClr val="FF0000"/>
                  </a:solidFill>
                </a:rPr>
                <a:t> (n=1)</a:t>
              </a:r>
              <a:endParaRPr kumimoji="1" lang="ja-JP" altLang="en-US" i="0" dirty="0">
                <a:solidFill>
                  <a:srgbClr val="FF0000"/>
                </a:solidFill>
              </a:endParaRPr>
            </a:p>
          </p:txBody>
        </p:sp>
        <p:sp>
          <p:nvSpPr>
            <p:cNvPr id="33" name="テキスト ボックス 32"/>
            <p:cNvSpPr txBox="1"/>
            <p:nvPr/>
          </p:nvSpPr>
          <p:spPr>
            <a:xfrm>
              <a:off x="6450885" y="1710627"/>
              <a:ext cx="2333166" cy="369332"/>
            </a:xfrm>
            <a:prstGeom prst="rect">
              <a:avLst/>
            </a:prstGeom>
            <a:noFill/>
          </p:spPr>
          <p:txBody>
            <a:bodyPr wrap="none" rtlCol="0">
              <a:spAutoFit/>
            </a:bodyPr>
            <a:lstStyle/>
            <a:p>
              <a:r>
                <a:rPr kumimoji="1" lang="en-US" altLang="ja-JP" i="0" dirty="0" smtClean="0">
                  <a:solidFill>
                    <a:schemeClr val="tx2">
                      <a:lumMod val="50000"/>
                    </a:schemeClr>
                  </a:solidFill>
                </a:rPr>
                <a:t>Subacute </a:t>
              </a:r>
              <a:r>
                <a:rPr kumimoji="1" lang="en-US" altLang="ja-JP" i="0" dirty="0" err="1" smtClean="0">
                  <a:solidFill>
                    <a:schemeClr val="tx2">
                      <a:lumMod val="50000"/>
                    </a:schemeClr>
                  </a:solidFill>
                </a:rPr>
                <a:t>ScT</a:t>
              </a:r>
              <a:r>
                <a:rPr kumimoji="1" lang="en-US" altLang="ja-JP" i="0" dirty="0" smtClean="0">
                  <a:solidFill>
                    <a:schemeClr val="tx2">
                      <a:lumMod val="50000"/>
                    </a:schemeClr>
                  </a:solidFill>
                </a:rPr>
                <a:t> (n=1)</a:t>
              </a:r>
              <a:endParaRPr kumimoji="1" lang="ja-JP" altLang="en-US" i="0" dirty="0">
                <a:solidFill>
                  <a:schemeClr val="tx2">
                    <a:lumMod val="50000"/>
                  </a:schemeClr>
                </a:solidFill>
              </a:endParaRPr>
            </a:p>
          </p:txBody>
        </p:sp>
        <p:sp>
          <p:nvSpPr>
            <p:cNvPr id="34" name="テキスト ボックス 33"/>
            <p:cNvSpPr txBox="1"/>
            <p:nvPr/>
          </p:nvSpPr>
          <p:spPr>
            <a:xfrm>
              <a:off x="6449126" y="2002499"/>
              <a:ext cx="1768821" cy="369332"/>
            </a:xfrm>
            <a:prstGeom prst="rect">
              <a:avLst/>
            </a:prstGeom>
            <a:noFill/>
          </p:spPr>
          <p:txBody>
            <a:bodyPr wrap="none" rtlCol="0">
              <a:spAutoFit/>
            </a:bodyPr>
            <a:lstStyle/>
            <a:p>
              <a:r>
                <a:rPr kumimoji="1" lang="en-US" altLang="ja-JP" i="0" dirty="0" smtClean="0">
                  <a:solidFill>
                    <a:srgbClr val="008040"/>
                  </a:solidFill>
                </a:rPr>
                <a:t>Late </a:t>
              </a:r>
              <a:r>
                <a:rPr kumimoji="1" lang="en-US" altLang="ja-JP" i="0" dirty="0" err="1" smtClean="0">
                  <a:solidFill>
                    <a:srgbClr val="008040"/>
                  </a:solidFill>
                </a:rPr>
                <a:t>ScT</a:t>
              </a:r>
              <a:r>
                <a:rPr kumimoji="1" lang="en-US" altLang="ja-JP" i="0" dirty="0" smtClean="0">
                  <a:solidFill>
                    <a:srgbClr val="008040"/>
                  </a:solidFill>
                </a:rPr>
                <a:t> (n=1)</a:t>
              </a:r>
              <a:endParaRPr kumimoji="1" lang="ja-JP" altLang="en-US" i="0" dirty="0">
                <a:solidFill>
                  <a:srgbClr val="008040"/>
                </a:solidFill>
              </a:endParaRPr>
            </a:p>
          </p:txBody>
        </p:sp>
        <p:sp>
          <p:nvSpPr>
            <p:cNvPr id="35" name="テキスト ボックス 34"/>
            <p:cNvSpPr txBox="1"/>
            <p:nvPr/>
          </p:nvSpPr>
          <p:spPr>
            <a:xfrm>
              <a:off x="6442565" y="2350556"/>
              <a:ext cx="2333592" cy="369332"/>
            </a:xfrm>
            <a:prstGeom prst="rect">
              <a:avLst/>
            </a:prstGeom>
            <a:noFill/>
          </p:spPr>
          <p:txBody>
            <a:bodyPr wrap="none" rtlCol="0">
              <a:spAutoFit/>
            </a:bodyPr>
            <a:lstStyle/>
            <a:p>
              <a:r>
                <a:rPr kumimoji="1" lang="en-US" altLang="ja-JP" i="0" dirty="0" smtClean="0">
                  <a:solidFill>
                    <a:srgbClr val="000090"/>
                  </a:solidFill>
                </a:rPr>
                <a:t>Very Late </a:t>
              </a:r>
              <a:r>
                <a:rPr kumimoji="1" lang="en-US" altLang="ja-JP" i="0" dirty="0" err="1" smtClean="0">
                  <a:solidFill>
                    <a:srgbClr val="000090"/>
                  </a:solidFill>
                </a:rPr>
                <a:t>ScT</a:t>
              </a:r>
              <a:r>
                <a:rPr kumimoji="1" lang="en-US" altLang="ja-JP" i="0" dirty="0" smtClean="0">
                  <a:solidFill>
                    <a:srgbClr val="000090"/>
                  </a:solidFill>
                </a:rPr>
                <a:t> (n=6)</a:t>
              </a:r>
              <a:endParaRPr kumimoji="1" lang="ja-JP" altLang="en-US" i="0" dirty="0">
                <a:solidFill>
                  <a:srgbClr val="000090"/>
                </a:solidFill>
              </a:endParaRPr>
            </a:p>
          </p:txBody>
        </p:sp>
      </p:grpSp>
      <p:sp>
        <p:nvSpPr>
          <p:cNvPr id="2" name="テキスト ボックス 1"/>
          <p:cNvSpPr txBox="1"/>
          <p:nvPr/>
        </p:nvSpPr>
        <p:spPr>
          <a:xfrm>
            <a:off x="420604" y="0"/>
            <a:ext cx="8313102" cy="738664"/>
          </a:xfrm>
          <a:prstGeom prst="rect">
            <a:avLst/>
          </a:prstGeom>
          <a:noFill/>
        </p:spPr>
        <p:txBody>
          <a:bodyPr wrap="square" rtlCol="0">
            <a:spAutoFit/>
          </a:bodyPr>
          <a:lstStyle/>
          <a:p>
            <a:r>
              <a:rPr kumimoji="1" lang="en-US" altLang="ja-JP" sz="2400" i="0" dirty="0" smtClean="0">
                <a:solidFill>
                  <a:srgbClr val="000090"/>
                </a:solidFill>
              </a:rPr>
              <a:t>Co-primary endpoint: angiographic late luminal loss</a:t>
            </a:r>
            <a:endParaRPr kumimoji="1" lang="en-US" altLang="ja-JP" sz="2400" i="0" dirty="0" smtClean="0">
              <a:solidFill>
                <a:schemeClr val="bg2"/>
              </a:solidFill>
            </a:endParaRPr>
          </a:p>
          <a:p>
            <a:r>
              <a:rPr kumimoji="1" lang="en-US" altLang="ja-JP" i="0" dirty="0" smtClean="0">
                <a:solidFill>
                  <a:schemeClr val="bg2"/>
                </a:solidFill>
              </a:rPr>
              <a:t>Cumulative frequency distribution curves of late luminal loss at 3 years</a:t>
            </a:r>
            <a:endParaRPr kumimoji="1" lang="ja-JP" altLang="en-US" i="0" dirty="0">
              <a:solidFill>
                <a:schemeClr val="bg2"/>
              </a:solidFill>
            </a:endParaRPr>
          </a:p>
        </p:txBody>
      </p:sp>
    </p:spTree>
    <p:extLst>
      <p:ext uri="{BB962C8B-B14F-4D97-AF65-F5344CB8AC3E}">
        <p14:creationId xmlns:p14="http://schemas.microsoft.com/office/powerpoint/2010/main" val="9926222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7" dur="500"/>
                                        <p:tgtEl>
                                          <p:spTgt spid="12">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11" dur="500"/>
                                        <p:tgtEl>
                                          <p:spTgt spid="12">
                                            <p:graphicEl>
                                              <a:chart seriesIdx="1" categoryIdx="-4" bldStep="series"/>
                                            </p:graphic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P spid="17" grpId="0"/>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60613454"/>
              </p:ext>
            </p:extLst>
          </p:nvPr>
        </p:nvGraphicFramePr>
        <p:xfrm>
          <a:off x="355887" y="1118316"/>
          <a:ext cx="8475809" cy="2701619"/>
        </p:xfrm>
        <a:graphic>
          <a:graphicData uri="http://schemas.openxmlformats.org/drawingml/2006/table">
            <a:tbl>
              <a:tblPr/>
              <a:tblGrid>
                <a:gridCol w="3648879"/>
                <a:gridCol w="1985008"/>
                <a:gridCol w="1735526"/>
                <a:gridCol w="1106396"/>
              </a:tblGrid>
              <a:tr h="469705">
                <a:tc>
                  <a:txBody>
                    <a:bodyPr/>
                    <a:lstStyle/>
                    <a:p>
                      <a:pPr algn="l" fontAlgn="ctr"/>
                      <a:endParaRPr lang="ja-JP" sz="14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600" b="0" i="0" u="none" strike="noStrike" dirty="0" smtClean="0">
                          <a:solidFill>
                            <a:schemeClr val="tx1"/>
                          </a:solidFill>
                          <a:effectLst/>
                          <a:latin typeface="Arial"/>
                        </a:rPr>
                        <a:t>Absorb </a:t>
                      </a:r>
                    </a:p>
                    <a:p>
                      <a:pPr algn="ctr" fontAlgn="ctr"/>
                      <a:r>
                        <a:rPr lang="en-US" altLang="ja-JP" sz="1600" b="0" i="0" u="none" strike="noStrike" dirty="0" smtClean="0">
                          <a:solidFill>
                            <a:schemeClr val="tx1"/>
                          </a:solidFill>
                          <a:effectLst/>
                          <a:latin typeface="Arial"/>
                        </a:rPr>
                        <a:t>335 patients</a:t>
                      </a:r>
                      <a:r>
                        <a:rPr lang="ja-JP" sz="1600" b="0" i="0" u="none" strike="noStrike" dirty="0" smtClean="0">
                          <a:solidFill>
                            <a:schemeClr val="tx1"/>
                          </a:solidFill>
                          <a:effectLst/>
                          <a:latin typeface="Arial"/>
                        </a:rPr>
                        <a:t> </a:t>
                      </a:r>
                      <a:endParaRPr lang="ja-JP" sz="1600" b="0"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ctr"/>
                      <a:r>
                        <a:rPr lang="en-US" altLang="ja-JP" sz="1600" b="0" i="0" u="none" strike="noStrike" dirty="0" smtClean="0">
                          <a:solidFill>
                            <a:schemeClr val="tx1"/>
                          </a:solidFill>
                          <a:effectLst/>
                          <a:latin typeface="Arial"/>
                        </a:rPr>
                        <a:t>Xience </a:t>
                      </a:r>
                    </a:p>
                    <a:p>
                      <a:pPr algn="ctr" fontAlgn="ctr"/>
                      <a:r>
                        <a:rPr lang="en-US" altLang="ja-JP" sz="1600" b="0" i="0" u="none" strike="noStrike" dirty="0" smtClean="0">
                          <a:solidFill>
                            <a:schemeClr val="tx1"/>
                          </a:solidFill>
                          <a:effectLst/>
                          <a:latin typeface="Arial"/>
                        </a:rPr>
                        <a:t>166 patients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ctr"/>
                      <a:r>
                        <a:rPr lang="ja-JP" sz="1600" b="0" i="0" u="none" strike="noStrike" dirty="0">
                          <a:solidFill>
                            <a:schemeClr val="bg2"/>
                          </a:solidFill>
                          <a:effectLst/>
                          <a:latin typeface="Arial"/>
                        </a:rPr>
                        <a:t>p value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0087">
                <a:tc>
                  <a:txBody>
                    <a:bodyPr/>
                    <a:lstStyle/>
                    <a:p>
                      <a:pPr algn="l" fontAlgn="ctr"/>
                      <a:r>
                        <a:rPr lang="en-US" altLang="ja-JP" sz="1600" b="1" i="0" u="none" strike="noStrike" dirty="0" smtClean="0">
                          <a:solidFill>
                            <a:schemeClr val="bg2"/>
                          </a:solidFill>
                          <a:effectLst/>
                          <a:latin typeface="Arial"/>
                        </a:rPr>
                        <a:t>Definite</a:t>
                      </a:r>
                      <a:endParaRPr lang="ja-JP" sz="16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2·5%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8</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0·0%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0</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0·06</a:t>
                      </a: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430288">
                <a:tc>
                  <a:txBody>
                    <a:bodyPr/>
                    <a:lstStyle/>
                    <a:p>
                      <a:pPr algn="l" fontAlgn="ctr"/>
                      <a:r>
                        <a:rPr lang="ja-JP" sz="1400" b="1" i="0" u="none" strike="noStrike" dirty="0">
                          <a:solidFill>
                            <a:schemeClr val="bg2"/>
                          </a:solidFill>
                          <a:effectLst/>
                          <a:latin typeface="Arial"/>
                        </a:rPr>
                        <a:t>Acute (0–1 day) </a:t>
                      </a:r>
                    </a:p>
                  </a:txBody>
                  <a:tcPr marL="3048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0·3%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1</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0·0%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0</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1·0</a:t>
                      </a:r>
                    </a:p>
                  </a:txBody>
                  <a:tcPr marL="12700" marR="12700" marT="12700" marB="0" anchor="ctr">
                    <a:lnL>
                      <a:noFill/>
                    </a:lnL>
                    <a:lnR>
                      <a:noFill/>
                    </a:lnR>
                    <a:lnT w="12700" cap="flat" cmpd="sng" algn="ctr">
                      <a:noFill/>
                      <a:prstDash val="solid"/>
                      <a:round/>
                      <a:headEnd type="none" w="med" len="med"/>
                      <a:tailEnd type="none" w="med" len="med"/>
                    </a:lnT>
                    <a:lnB>
                      <a:noFill/>
                    </a:lnB>
                  </a:tcPr>
                </a:tc>
              </a:tr>
              <a:tr h="430288">
                <a:tc>
                  <a:txBody>
                    <a:bodyPr/>
                    <a:lstStyle/>
                    <a:p>
                      <a:pPr algn="l" fontAlgn="ctr"/>
                      <a:r>
                        <a:rPr lang="ja-JP" sz="1400" b="1" i="0" u="none" strike="noStrike" dirty="0">
                          <a:solidFill>
                            <a:schemeClr val="bg2"/>
                          </a:solidFill>
                          <a:effectLst/>
                          <a:latin typeface="Arial"/>
                        </a:rPr>
                        <a:t>Sub-acute (2–30 days) </a:t>
                      </a:r>
                    </a:p>
                  </a:txBody>
                  <a:tcPr marL="3048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0·3%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1</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0·0%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0</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1·0</a:t>
                      </a:r>
                    </a:p>
                  </a:txBody>
                  <a:tcPr marL="12700" marR="12700" marT="12700" marB="0" anchor="ctr">
                    <a:lnL>
                      <a:noFill/>
                    </a:lnL>
                    <a:lnR>
                      <a:noFill/>
                    </a:lnR>
                    <a:lnT w="12700" cap="flat" cmpd="sng" algn="ctr">
                      <a:noFill/>
                      <a:prstDash val="solid"/>
                      <a:round/>
                      <a:headEnd type="none" w="med" len="med"/>
                      <a:tailEnd type="none" w="med" len="med"/>
                    </a:lnT>
                    <a:lnB>
                      <a:noFill/>
                    </a:lnB>
                  </a:tcPr>
                </a:tc>
              </a:tr>
              <a:tr h="430288">
                <a:tc>
                  <a:txBody>
                    <a:bodyPr/>
                    <a:lstStyle/>
                    <a:p>
                      <a:pPr algn="l" fontAlgn="ctr"/>
                      <a:r>
                        <a:rPr lang="ja-JP" sz="1400" b="1" i="0" u="none" strike="noStrike" dirty="0">
                          <a:solidFill>
                            <a:schemeClr val="bg2"/>
                          </a:solidFill>
                          <a:effectLst/>
                          <a:latin typeface="Arial"/>
                        </a:rPr>
                        <a:t>Late (31–365 days) </a:t>
                      </a:r>
                    </a:p>
                  </a:txBody>
                  <a:tcPr marL="3048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0·0%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0</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rPr>
                        <a:t>0·0%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0</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a:solidFill>
                            <a:schemeClr val="bg2"/>
                          </a:solidFill>
                          <a:effectLst/>
                          <a:latin typeface="Arial"/>
                        </a:rPr>
                        <a:t>1·0</a:t>
                      </a:r>
                    </a:p>
                  </a:txBody>
                  <a:tcPr marL="12700" marR="12700" marT="12700" marB="0" anchor="ctr">
                    <a:lnL>
                      <a:noFill/>
                    </a:lnL>
                    <a:lnR>
                      <a:noFill/>
                    </a:lnR>
                    <a:lnT w="12700" cap="flat" cmpd="sng" algn="ctr">
                      <a:noFill/>
                      <a:prstDash val="solid"/>
                      <a:round/>
                      <a:headEnd type="none" w="med" len="med"/>
                      <a:tailEnd type="none" w="med" len="med"/>
                    </a:lnT>
                    <a:lnB>
                      <a:noFill/>
                    </a:lnB>
                  </a:tcPr>
                </a:tc>
              </a:tr>
              <a:tr h="430288">
                <a:tc>
                  <a:txBody>
                    <a:bodyPr/>
                    <a:lstStyle/>
                    <a:p>
                      <a:pPr algn="l" fontAlgn="ctr"/>
                      <a:r>
                        <a:rPr lang="ja-JP" sz="1400" b="1" i="0" u="none" strike="noStrike" dirty="0">
                          <a:solidFill>
                            <a:schemeClr val="bg2"/>
                          </a:solidFill>
                          <a:effectLst/>
                          <a:latin typeface="Arial"/>
                        </a:rPr>
                        <a:t>Very late (&gt;365 days)</a:t>
                      </a:r>
                    </a:p>
                  </a:txBody>
                  <a:tcPr marL="3048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solidFill>
                          <a:effectLst/>
                          <a:latin typeface="Arial"/>
                        </a:rPr>
                        <a:t>1·8%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6</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solidFill>
                          <a:effectLst/>
                          <a:latin typeface="Arial"/>
                        </a:rPr>
                        <a:t>0·0% </a:t>
                      </a:r>
                      <a:r>
                        <a:rPr lang="ja-JP" sz="2000" b="1" i="0" u="none" strike="noStrike" dirty="0" smtClean="0">
                          <a:solidFill>
                            <a:schemeClr val="bg2"/>
                          </a:solidFill>
                          <a:effectLst/>
                          <a:latin typeface="Arial"/>
                        </a:rPr>
                        <a:t>(</a:t>
                      </a:r>
                      <a:r>
                        <a:rPr lang="en-US" altLang="ja-JP" sz="2000" b="1" i="0" u="none" strike="noStrike" dirty="0" smtClean="0">
                          <a:solidFill>
                            <a:schemeClr val="bg2"/>
                          </a:solidFill>
                          <a:effectLst/>
                          <a:latin typeface="Arial"/>
                        </a:rPr>
                        <a:t>0</a:t>
                      </a:r>
                      <a:r>
                        <a:rPr lang="ja-JP" sz="2000" b="1" i="0" u="none" strike="noStrike" dirty="0" smtClean="0">
                          <a:solidFill>
                            <a:schemeClr val="bg2"/>
                          </a:solidFill>
                          <a:effectLst/>
                          <a:latin typeface="Arial"/>
                        </a:rPr>
                        <a:t>)</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solidFill>
                          <a:effectLst/>
                          <a:latin typeface="Arial"/>
                        </a:rPr>
                        <a:t>0·19</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テキスト ボックス 4"/>
          <p:cNvSpPr txBox="1"/>
          <p:nvPr/>
        </p:nvSpPr>
        <p:spPr>
          <a:xfrm>
            <a:off x="279399" y="82664"/>
            <a:ext cx="5770730" cy="584776"/>
          </a:xfrm>
          <a:prstGeom prst="rect">
            <a:avLst/>
          </a:prstGeom>
          <a:noFill/>
        </p:spPr>
        <p:txBody>
          <a:bodyPr wrap="none" rtlCol="0">
            <a:spAutoFit/>
          </a:bodyPr>
          <a:lstStyle/>
          <a:p>
            <a:r>
              <a:rPr kumimoji="1" lang="en-US" altLang="ja-JP" sz="3200" i="0" dirty="0" smtClean="0">
                <a:solidFill>
                  <a:srgbClr val="000090"/>
                </a:solidFill>
                <a:latin typeface="Arial"/>
                <a:cs typeface="Arial"/>
              </a:rPr>
              <a:t>Scaffold or stent thrombosis</a:t>
            </a:r>
            <a:endParaRPr kumimoji="1" lang="ja-JP" altLang="en-US" sz="3200" i="0" dirty="0">
              <a:solidFill>
                <a:srgbClr val="000090"/>
              </a:solidFill>
              <a:latin typeface="Arial"/>
              <a:cs typeface="Arial"/>
            </a:endParaRPr>
          </a:p>
        </p:txBody>
      </p:sp>
      <p:graphicFrame>
        <p:nvGraphicFramePr>
          <p:cNvPr id="6" name="表 5"/>
          <p:cNvGraphicFramePr>
            <a:graphicFrameLocks noGrp="1"/>
          </p:cNvGraphicFramePr>
          <p:nvPr>
            <p:extLst>
              <p:ext uri="{D42A27DB-BD31-4B8C-83A1-F6EECF244321}">
                <p14:modId xmlns:p14="http://schemas.microsoft.com/office/powerpoint/2010/main" val="450283035"/>
              </p:ext>
            </p:extLst>
          </p:nvPr>
        </p:nvGraphicFramePr>
        <p:xfrm>
          <a:off x="355886" y="3922866"/>
          <a:ext cx="8475809" cy="2344997"/>
        </p:xfrm>
        <a:graphic>
          <a:graphicData uri="http://schemas.openxmlformats.org/drawingml/2006/table">
            <a:tbl>
              <a:tblPr/>
              <a:tblGrid>
                <a:gridCol w="3648879"/>
                <a:gridCol w="1985008"/>
                <a:gridCol w="1735526"/>
                <a:gridCol w="1106396"/>
              </a:tblGrid>
              <a:tr h="511441">
                <a:tc>
                  <a:txBody>
                    <a:bodyPr/>
                    <a:lstStyle/>
                    <a:p>
                      <a:pPr algn="l" fontAlgn="ctr"/>
                      <a:r>
                        <a:rPr lang="en-US" altLang="ja-JP" sz="1600" b="1" i="0" u="none" strike="noStrike" dirty="0" smtClean="0">
                          <a:solidFill>
                            <a:schemeClr val="bg2"/>
                          </a:solidFill>
                          <a:effectLst/>
                          <a:latin typeface="Arial"/>
                        </a:rPr>
                        <a:t>Definite or probable</a:t>
                      </a:r>
                      <a:endParaRPr lang="ja-JP" sz="1600" b="1" i="0" u="none" strike="noStrike" dirty="0">
                        <a:solidFill>
                          <a:schemeClr val="bg2"/>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1800" b="1" i="0" u="none" strike="noStrike" dirty="0">
                          <a:solidFill>
                            <a:schemeClr val="bg2"/>
                          </a:solidFill>
                          <a:effectLst/>
                          <a:latin typeface="Tahona"/>
                          <a:cs typeface="Tahona"/>
                        </a:rPr>
                        <a:t>2·</a:t>
                      </a:r>
                      <a:r>
                        <a:rPr lang="ja-JP" sz="1800" b="1" i="0" u="none" strike="noStrike" dirty="0" smtClean="0">
                          <a:solidFill>
                            <a:schemeClr val="bg2"/>
                          </a:solidFill>
                          <a:effectLst/>
                          <a:latin typeface="Tahona"/>
                          <a:cs typeface="Tahona"/>
                        </a:rPr>
                        <a:t>8% </a:t>
                      </a:r>
                      <a:r>
                        <a:rPr lang="ja-JP" sz="1800" b="1" i="0" u="none" strike="noStrike" dirty="0">
                          <a:solidFill>
                            <a:schemeClr val="bg2"/>
                          </a:solidFill>
                          <a:effectLst/>
                          <a:latin typeface="Tahona"/>
                          <a:cs typeface="Tahona"/>
                        </a:rPr>
                        <a:t>(9/320)</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1800" b="1" i="0" u="none" strike="noStrike" dirty="0" smtClean="0">
                          <a:solidFill>
                            <a:schemeClr val="bg2"/>
                          </a:solidFill>
                          <a:effectLst/>
                          <a:latin typeface="Tahona"/>
                          <a:cs typeface="Tahona"/>
                        </a:rPr>
                        <a:t>0</a:t>
                      </a:r>
                      <a:r>
                        <a:rPr lang="ja-JP" sz="1800" b="1" i="0" u="none" strike="noStrike" dirty="0">
                          <a:solidFill>
                            <a:schemeClr val="bg2"/>
                          </a:solidFill>
                          <a:effectLst/>
                          <a:latin typeface="Tahona"/>
                          <a:cs typeface="Tahona"/>
                        </a:rPr>
                        <a:t>·0% (0/159)</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1800" b="1" i="0" u="none" strike="noStrike" dirty="0" smtClean="0">
                          <a:solidFill>
                            <a:schemeClr val="bg2"/>
                          </a:solidFill>
                          <a:effectLst/>
                          <a:latin typeface="Tahona"/>
                          <a:cs typeface="Tahona"/>
                        </a:rPr>
                        <a:t>0</a:t>
                      </a:r>
                      <a:r>
                        <a:rPr lang="ja-JP" sz="1800" b="1" i="0" u="none" strike="noStrike" dirty="0">
                          <a:solidFill>
                            <a:schemeClr val="bg2"/>
                          </a:solidFill>
                          <a:effectLst/>
                          <a:latin typeface="Tahona"/>
                          <a:cs typeface="Tahona"/>
                        </a:rPr>
                        <a:t>·03</a:t>
                      </a:r>
                    </a:p>
                  </a:txBody>
                  <a:tcPr marL="12700" marR="12700" marT="12700" marB="0" anchor="ctr">
                    <a:lnL>
                      <a:noFill/>
                    </a:lnL>
                    <a:lnR>
                      <a:noFill/>
                    </a:lnR>
                    <a:lnT w="12700" cap="flat" cmpd="sng" algn="ctr">
                      <a:noFill/>
                      <a:prstDash val="solid"/>
                      <a:round/>
                      <a:headEnd type="none" w="med" len="med"/>
                      <a:tailEnd type="none" w="med" len="med"/>
                    </a:lnT>
                    <a:lnB>
                      <a:noFill/>
                    </a:lnB>
                  </a:tcPr>
                </a:tc>
              </a:tr>
              <a:tr h="458389">
                <a:tc>
                  <a:txBody>
                    <a:bodyPr/>
                    <a:lstStyle/>
                    <a:p>
                      <a:pPr algn="l" fontAlgn="ctr"/>
                      <a:r>
                        <a:rPr lang="ja-JP" sz="1400" b="1" i="0" u="none" strike="noStrike" dirty="0">
                          <a:solidFill>
                            <a:srgbClr val="7F7F7F"/>
                          </a:solidFill>
                          <a:effectLst/>
                          <a:latin typeface="Arial"/>
                        </a:rPr>
                        <a:t>Acute (0–1 day) </a:t>
                      </a:r>
                    </a:p>
                  </a:txBody>
                  <a:tcPr marL="3048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rgbClr val="7F7F7F"/>
                          </a:solidFill>
                          <a:effectLst/>
                          <a:latin typeface="Arial"/>
                        </a:rPr>
                        <a:t>0·3% (</a:t>
                      </a:r>
                      <a:r>
                        <a:rPr lang="ja-JP" sz="2000" b="1" i="0" u="none" strike="noStrike" dirty="0" smtClean="0">
                          <a:solidFill>
                            <a:srgbClr val="7F7F7F"/>
                          </a:solidFill>
                          <a:effectLst/>
                          <a:latin typeface="Arial"/>
                        </a:rPr>
                        <a:t>1)</a:t>
                      </a:r>
                      <a:endParaRPr lang="ja-JP" sz="2000" b="1" i="0" u="none" strike="noStrike" dirty="0">
                        <a:solidFill>
                          <a:srgbClr val="7F7F7F"/>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rgbClr val="7F7F7F"/>
                          </a:solidFill>
                          <a:effectLst/>
                          <a:latin typeface="Arial"/>
                        </a:rPr>
                        <a:t>0·0% (</a:t>
                      </a:r>
                      <a:r>
                        <a:rPr lang="ja-JP" sz="2000" b="1" i="0" u="none" strike="noStrike" dirty="0" smtClean="0">
                          <a:solidFill>
                            <a:srgbClr val="7F7F7F"/>
                          </a:solidFill>
                          <a:effectLst/>
                          <a:latin typeface="Arial"/>
                        </a:rPr>
                        <a:t>0)</a:t>
                      </a:r>
                      <a:endParaRPr lang="ja-JP" sz="2000" b="1" i="0" u="none" strike="noStrike" dirty="0">
                        <a:solidFill>
                          <a:srgbClr val="7F7F7F"/>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a:solidFill>
                            <a:srgbClr val="7F7F7F"/>
                          </a:solidFill>
                          <a:effectLst/>
                          <a:latin typeface="Arial"/>
                        </a:rPr>
                        <a:t>1·0</a:t>
                      </a:r>
                    </a:p>
                  </a:txBody>
                  <a:tcPr marL="12700" marR="12700" marT="12700" marB="0" anchor="ctr">
                    <a:lnL>
                      <a:noFill/>
                    </a:lnL>
                    <a:lnR>
                      <a:noFill/>
                    </a:lnR>
                    <a:lnT w="12700" cap="flat" cmpd="sng" algn="ctr">
                      <a:noFill/>
                      <a:prstDash val="solid"/>
                      <a:round/>
                      <a:headEnd type="none" w="med" len="med"/>
                      <a:tailEnd type="none" w="med" len="med"/>
                    </a:lnT>
                    <a:lnB>
                      <a:noFill/>
                    </a:lnB>
                  </a:tcPr>
                </a:tc>
              </a:tr>
              <a:tr h="458389">
                <a:tc>
                  <a:txBody>
                    <a:bodyPr/>
                    <a:lstStyle/>
                    <a:p>
                      <a:pPr algn="l" fontAlgn="ctr"/>
                      <a:r>
                        <a:rPr lang="ja-JP" sz="1400" b="1" i="0" u="none" strike="noStrike" dirty="0">
                          <a:solidFill>
                            <a:srgbClr val="7F7F7F"/>
                          </a:solidFill>
                          <a:effectLst/>
                          <a:latin typeface="Arial"/>
                        </a:rPr>
                        <a:t>Sub-acute (2–30 days) </a:t>
                      </a:r>
                    </a:p>
                  </a:txBody>
                  <a:tcPr marL="3048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rgbClr val="7F7F7F"/>
                          </a:solidFill>
                          <a:effectLst/>
                          <a:latin typeface="Arial"/>
                        </a:rPr>
                        <a:t>0·3% (</a:t>
                      </a:r>
                      <a:r>
                        <a:rPr lang="ja-JP" sz="2000" b="1" i="0" u="none" strike="noStrike" dirty="0" smtClean="0">
                          <a:solidFill>
                            <a:srgbClr val="7F7F7F"/>
                          </a:solidFill>
                          <a:effectLst/>
                          <a:latin typeface="Arial"/>
                        </a:rPr>
                        <a:t>1)</a:t>
                      </a:r>
                      <a:endParaRPr lang="ja-JP" sz="2000" b="1" i="0" u="none" strike="noStrike" dirty="0">
                        <a:solidFill>
                          <a:srgbClr val="7F7F7F"/>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rgbClr val="7F7F7F"/>
                          </a:solidFill>
                          <a:effectLst/>
                          <a:latin typeface="Arial"/>
                        </a:rPr>
                        <a:t>0·0% (</a:t>
                      </a:r>
                      <a:r>
                        <a:rPr lang="ja-JP" sz="2000" b="1" i="0" u="none" strike="noStrike" dirty="0" smtClean="0">
                          <a:solidFill>
                            <a:srgbClr val="7F7F7F"/>
                          </a:solidFill>
                          <a:effectLst/>
                          <a:latin typeface="Arial"/>
                        </a:rPr>
                        <a:t>0)</a:t>
                      </a:r>
                      <a:endParaRPr lang="ja-JP" sz="2000" b="1" i="0" u="none" strike="noStrike" dirty="0">
                        <a:solidFill>
                          <a:srgbClr val="7F7F7F"/>
                        </a:solidFill>
                        <a:effectLst/>
                        <a:latin typeface="Arial"/>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ja-JP" sz="2000" b="1" i="0" u="none" strike="noStrike" dirty="0">
                          <a:solidFill>
                            <a:srgbClr val="7F7F7F"/>
                          </a:solidFill>
                          <a:effectLst/>
                          <a:latin typeface="Arial"/>
                        </a:rPr>
                        <a:t>1·0</a:t>
                      </a:r>
                    </a:p>
                  </a:txBody>
                  <a:tcPr marL="12700" marR="12700" marT="12700" marB="0" anchor="ctr">
                    <a:lnL>
                      <a:noFill/>
                    </a:lnL>
                    <a:lnR>
                      <a:noFill/>
                    </a:lnR>
                    <a:lnT w="12700" cap="flat" cmpd="sng" algn="ctr">
                      <a:noFill/>
                      <a:prstDash val="solid"/>
                      <a:round/>
                      <a:headEnd type="none" w="med" len="med"/>
                      <a:tailEnd type="none" w="med" len="med"/>
                    </a:lnT>
                    <a:lnB>
                      <a:noFill/>
                    </a:lnB>
                  </a:tcPr>
                </a:tc>
              </a:tr>
              <a:tr h="458389">
                <a:tc>
                  <a:txBody>
                    <a:bodyPr/>
                    <a:lstStyle/>
                    <a:p>
                      <a:pPr algn="l" fontAlgn="ctr"/>
                      <a:r>
                        <a:rPr lang="ja-JP" sz="1400" b="1" i="0" u="none" strike="noStrike" dirty="0">
                          <a:solidFill>
                            <a:srgbClr val="000000"/>
                          </a:solidFill>
                          <a:effectLst/>
                          <a:latin typeface="Tahoma"/>
                          <a:cs typeface="Tahoma"/>
                        </a:rPr>
                        <a:t>Late (31–365 days) </a:t>
                      </a:r>
                    </a:p>
                  </a:txBody>
                  <a:tcPr marL="304800" marR="12700" marT="12700" marB="0" anchor="ctr">
                    <a:lnL>
                      <a:noFill/>
                    </a:lnL>
                    <a:lnR>
                      <a:noFill/>
                    </a:lnR>
                    <a:lnT>
                      <a:noFill/>
                    </a:lnT>
                    <a:lnB>
                      <a:noFill/>
                    </a:lnB>
                  </a:tcPr>
                </a:tc>
                <a:tc>
                  <a:txBody>
                    <a:bodyPr/>
                    <a:lstStyle/>
                    <a:p>
                      <a:pPr algn="ctr" fontAlgn="ctr"/>
                      <a:r>
                        <a:rPr lang="ja-JP" sz="2000" b="1" i="0" u="none" strike="noStrike" dirty="0">
                          <a:solidFill>
                            <a:srgbClr val="000000"/>
                          </a:solidFill>
                          <a:effectLst/>
                          <a:latin typeface="Tahoma"/>
                          <a:cs typeface="Tahoma"/>
                        </a:rPr>
                        <a:t>0·3% (</a:t>
                      </a:r>
                      <a:r>
                        <a:rPr lang="ja-JP" sz="2000" b="1" i="0" u="none" strike="noStrike" dirty="0" smtClean="0">
                          <a:solidFill>
                            <a:srgbClr val="000000"/>
                          </a:solidFill>
                          <a:effectLst/>
                          <a:latin typeface="Tahoma"/>
                          <a:cs typeface="Tahoma"/>
                        </a:rPr>
                        <a:t>1)</a:t>
                      </a:r>
                      <a:endParaRPr lang="ja-JP" sz="2000" b="1" i="0" u="none" strike="noStrike" dirty="0">
                        <a:solidFill>
                          <a:srgbClr val="000000"/>
                        </a:solidFill>
                        <a:effectLst/>
                        <a:latin typeface="Tahoma"/>
                        <a:cs typeface="Tahoma"/>
                      </a:endParaRPr>
                    </a:p>
                  </a:txBody>
                  <a:tcPr marL="12700" marR="12700" marT="12700" marB="0" anchor="ctr">
                    <a:lnL>
                      <a:noFill/>
                    </a:lnL>
                    <a:lnR>
                      <a:noFill/>
                    </a:lnR>
                    <a:lnT>
                      <a:noFill/>
                    </a:lnT>
                    <a:lnB>
                      <a:noFill/>
                    </a:lnB>
                  </a:tcPr>
                </a:tc>
                <a:tc>
                  <a:txBody>
                    <a:bodyPr/>
                    <a:lstStyle/>
                    <a:p>
                      <a:pPr algn="ctr" fontAlgn="ctr"/>
                      <a:r>
                        <a:rPr lang="ja-JP" sz="2000" b="1" i="0" u="none" strike="noStrike" dirty="0">
                          <a:solidFill>
                            <a:srgbClr val="000000"/>
                          </a:solidFill>
                          <a:effectLst/>
                          <a:latin typeface="Tahoma"/>
                          <a:cs typeface="Tahoma"/>
                        </a:rPr>
                        <a:t>0·0% (</a:t>
                      </a:r>
                      <a:r>
                        <a:rPr lang="ja-JP" sz="2000" b="1" i="0" u="none" strike="noStrike" dirty="0" smtClean="0">
                          <a:solidFill>
                            <a:srgbClr val="000000"/>
                          </a:solidFill>
                          <a:effectLst/>
                          <a:latin typeface="Tahoma"/>
                          <a:cs typeface="Tahoma"/>
                        </a:rPr>
                        <a:t>0)</a:t>
                      </a:r>
                      <a:endParaRPr lang="ja-JP" sz="2000" b="1" i="0" u="none" strike="noStrike" dirty="0">
                        <a:solidFill>
                          <a:srgbClr val="000000"/>
                        </a:solidFill>
                        <a:effectLst/>
                        <a:latin typeface="Tahoma"/>
                        <a:cs typeface="Tahoma"/>
                      </a:endParaRPr>
                    </a:p>
                  </a:txBody>
                  <a:tcPr marL="12700" marR="12700" marT="12700" marB="0" anchor="ctr">
                    <a:lnL>
                      <a:noFill/>
                    </a:lnL>
                    <a:lnR>
                      <a:noFill/>
                    </a:lnR>
                    <a:lnT>
                      <a:noFill/>
                    </a:lnT>
                    <a:lnB>
                      <a:noFill/>
                    </a:lnB>
                  </a:tcPr>
                </a:tc>
                <a:tc>
                  <a:txBody>
                    <a:bodyPr/>
                    <a:lstStyle/>
                    <a:p>
                      <a:pPr algn="ctr" fontAlgn="ctr"/>
                      <a:r>
                        <a:rPr lang="ja-JP" sz="2000" b="1" i="0" u="none" strike="noStrike" dirty="0">
                          <a:solidFill>
                            <a:srgbClr val="000000"/>
                          </a:solidFill>
                          <a:effectLst/>
                          <a:latin typeface="Tahoma"/>
                          <a:cs typeface="Tahoma"/>
                        </a:rPr>
                        <a:t>1·0</a:t>
                      </a:r>
                    </a:p>
                  </a:txBody>
                  <a:tcPr marL="12700" marR="12700" marT="12700" marB="0" anchor="ctr">
                    <a:lnL>
                      <a:noFill/>
                    </a:lnL>
                    <a:lnR>
                      <a:noFill/>
                    </a:lnR>
                    <a:lnT>
                      <a:noFill/>
                    </a:lnT>
                    <a:lnB>
                      <a:noFill/>
                    </a:lnB>
                  </a:tcPr>
                </a:tc>
              </a:tr>
              <a:tr h="458389">
                <a:tc>
                  <a:txBody>
                    <a:bodyPr/>
                    <a:lstStyle/>
                    <a:p>
                      <a:pPr algn="l" fontAlgn="ctr"/>
                      <a:r>
                        <a:rPr lang="ja-JP" sz="1400" b="0" i="0" u="none" strike="noStrike" dirty="0">
                          <a:solidFill>
                            <a:schemeClr val="bg2">
                              <a:lumMod val="50000"/>
                              <a:lumOff val="50000"/>
                            </a:schemeClr>
                          </a:solidFill>
                          <a:effectLst/>
                          <a:latin typeface="Arial"/>
                        </a:rPr>
                        <a:t>Very late (&gt;365 days)</a:t>
                      </a:r>
                    </a:p>
                  </a:txBody>
                  <a:tcPr marL="3048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lumMod val="50000"/>
                              <a:lumOff val="50000"/>
                            </a:schemeClr>
                          </a:solidFill>
                          <a:effectLst/>
                          <a:latin typeface="Arial"/>
                        </a:rPr>
                        <a:t>1·8% (</a:t>
                      </a:r>
                      <a:r>
                        <a:rPr lang="ja-JP" sz="2000" b="1" i="0" u="none" strike="noStrike" dirty="0" smtClean="0">
                          <a:solidFill>
                            <a:schemeClr val="bg2">
                              <a:lumMod val="50000"/>
                              <a:lumOff val="50000"/>
                            </a:schemeClr>
                          </a:solidFill>
                          <a:effectLst/>
                          <a:latin typeface="Arial"/>
                        </a:rPr>
                        <a:t>6)</a:t>
                      </a:r>
                      <a:endParaRPr lang="ja-JP" sz="2000" b="1" i="0" u="none" strike="noStrike" dirty="0">
                        <a:solidFill>
                          <a:schemeClr val="bg2">
                            <a:lumMod val="50000"/>
                            <a:lumOff val="50000"/>
                          </a:schemeClr>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lumMod val="50000"/>
                              <a:lumOff val="50000"/>
                            </a:schemeClr>
                          </a:solidFill>
                          <a:effectLst/>
                          <a:latin typeface="Arial"/>
                        </a:rPr>
                        <a:t>0·0% (</a:t>
                      </a:r>
                      <a:r>
                        <a:rPr lang="ja-JP" sz="2000" b="1" i="0" u="none" strike="noStrike" dirty="0" smtClean="0">
                          <a:solidFill>
                            <a:schemeClr val="bg2">
                              <a:lumMod val="50000"/>
                              <a:lumOff val="50000"/>
                            </a:schemeClr>
                          </a:solidFill>
                          <a:effectLst/>
                          <a:latin typeface="Arial"/>
                        </a:rPr>
                        <a:t>0)</a:t>
                      </a:r>
                      <a:endParaRPr lang="ja-JP" sz="2000" b="1" i="0" u="none" strike="noStrike" dirty="0">
                        <a:solidFill>
                          <a:schemeClr val="bg2">
                            <a:lumMod val="50000"/>
                            <a:lumOff val="50000"/>
                          </a:schemeClr>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lumMod val="50000"/>
                              <a:lumOff val="50000"/>
                            </a:schemeClr>
                          </a:solidFill>
                          <a:effectLst/>
                          <a:latin typeface="Arial"/>
                        </a:rPr>
                        <a:t>0·19</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r>
            </a:tbl>
          </a:graphicData>
        </a:graphic>
      </p:graphicFrame>
      <p:sp>
        <p:nvSpPr>
          <p:cNvPr id="2" name="テキスト ボックス 1"/>
          <p:cNvSpPr txBox="1"/>
          <p:nvPr/>
        </p:nvSpPr>
        <p:spPr>
          <a:xfrm>
            <a:off x="4752919" y="700392"/>
            <a:ext cx="2350258" cy="369332"/>
          </a:xfrm>
          <a:prstGeom prst="rect">
            <a:avLst/>
          </a:prstGeom>
          <a:noFill/>
        </p:spPr>
        <p:txBody>
          <a:bodyPr wrap="none" rtlCol="0">
            <a:spAutoFit/>
          </a:bodyPr>
          <a:lstStyle/>
          <a:p>
            <a:r>
              <a:rPr kumimoji="1" lang="en-US" altLang="ja-JP" dirty="0" smtClean="0">
                <a:solidFill>
                  <a:schemeClr val="bg1"/>
                </a:solidFill>
              </a:rPr>
              <a:t>2 : 1 randomization</a:t>
            </a:r>
            <a:endParaRPr kumimoji="1" lang="ja-JP" altLang="en-US" dirty="0">
              <a:solidFill>
                <a:schemeClr val="bg1"/>
              </a:solidFill>
            </a:endParaRPr>
          </a:p>
        </p:txBody>
      </p:sp>
    </p:spTree>
    <p:extLst>
      <p:ext uri="{BB962C8B-B14F-4D97-AF65-F5344CB8AC3E}">
        <p14:creationId xmlns:p14="http://schemas.microsoft.com/office/powerpoint/2010/main" val="42698870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DAPT S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813" y="2305070"/>
            <a:ext cx="4156634" cy="3635996"/>
          </a:xfrm>
          <a:prstGeom prst="rect">
            <a:avLst/>
          </a:prstGeom>
        </p:spPr>
      </p:pic>
      <p:sp>
        <p:nvSpPr>
          <p:cNvPr id="7" name="正方形/長方形 6"/>
          <p:cNvSpPr/>
          <p:nvPr/>
        </p:nvSpPr>
        <p:spPr>
          <a:xfrm>
            <a:off x="957853" y="516570"/>
            <a:ext cx="1463686" cy="55961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kumimoji="1" lang="ja-JP" altLang="en-US" b="0" i="0">
              <a:solidFill>
                <a:prstClr val="white"/>
              </a:solidFill>
              <a:latin typeface="Calibri"/>
              <a:ea typeface="ＭＳ Ｐゴシック"/>
            </a:endParaRPr>
          </a:p>
        </p:txBody>
      </p:sp>
      <p:graphicFrame>
        <p:nvGraphicFramePr>
          <p:cNvPr id="9" name="表 8"/>
          <p:cNvGraphicFramePr>
            <a:graphicFrameLocks noGrp="1"/>
          </p:cNvGraphicFramePr>
          <p:nvPr>
            <p:extLst>
              <p:ext uri="{D42A27DB-BD31-4B8C-83A1-F6EECF244321}">
                <p14:modId xmlns:p14="http://schemas.microsoft.com/office/powerpoint/2010/main" val="558139820"/>
              </p:ext>
            </p:extLst>
          </p:nvPr>
        </p:nvGraphicFramePr>
        <p:xfrm>
          <a:off x="234591" y="702438"/>
          <a:ext cx="8634644" cy="1013460"/>
        </p:xfrm>
        <a:graphic>
          <a:graphicData uri="http://schemas.openxmlformats.org/drawingml/2006/table">
            <a:tbl>
              <a:tblPr/>
              <a:tblGrid>
                <a:gridCol w="3964635"/>
                <a:gridCol w="1943059"/>
                <a:gridCol w="1943059"/>
                <a:gridCol w="783891"/>
              </a:tblGrid>
              <a:tr h="228600">
                <a:tc>
                  <a:txBody>
                    <a:bodyPr/>
                    <a:lstStyle/>
                    <a:p>
                      <a:pPr algn="l" fontAlgn="ctr"/>
                      <a:endParaRPr lang="ja-JP" sz="2800" b="0"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smtClean="0">
                          <a:solidFill>
                            <a:schemeClr val="tx1"/>
                          </a:solidFill>
                          <a:effectLst/>
                          <a:latin typeface="Arial"/>
                        </a:rPr>
                        <a:t>Absorb</a:t>
                      </a:r>
                      <a:r>
                        <a:rPr lang="ja-JP" sz="1600" b="1" i="0" u="none" strike="noStrike" dirty="0" smtClean="0">
                          <a:solidFill>
                            <a:schemeClr val="tx1"/>
                          </a:solidFill>
                          <a:effectLst/>
                          <a:latin typeface="Arial"/>
                        </a:rPr>
                        <a:t> </a:t>
                      </a:r>
                      <a:endParaRPr lang="en-US" altLang="ja-JP" sz="1600" b="1" i="0" u="none" strike="noStrike" dirty="0" smtClean="0">
                        <a:solidFill>
                          <a:schemeClr val="tx1"/>
                        </a:solidFill>
                        <a:effectLst/>
                        <a:latin typeface="Arial"/>
                      </a:endParaRPr>
                    </a:p>
                    <a:p>
                      <a:pPr algn="ctr" fontAlgn="ctr"/>
                      <a:r>
                        <a:rPr lang="en-US" altLang="ja-JP" sz="1600" b="1" i="0" u="none" strike="noStrike" dirty="0" smtClean="0">
                          <a:solidFill>
                            <a:schemeClr val="tx1"/>
                          </a:solidFill>
                          <a:effectLst/>
                          <a:latin typeface="Arial"/>
                        </a:rPr>
                        <a:t>335 patients</a:t>
                      </a:r>
                      <a:endParaRPr lang="ja-JP" sz="1600" b="1" i="0" u="none" strike="noStrike" dirty="0">
                        <a:solidFill>
                          <a:schemeClr val="tx1"/>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altLang="ja-JP" sz="1600" b="1" i="0" u="none" strike="noStrike" dirty="0" smtClean="0">
                          <a:solidFill>
                            <a:schemeClr val="tx1"/>
                          </a:solidFill>
                          <a:effectLst/>
                          <a:latin typeface="Arial"/>
                        </a:rPr>
                        <a:t>Xience</a:t>
                      </a:r>
                      <a:r>
                        <a:rPr lang="ja-JP" sz="1600" b="1" i="0" u="none" strike="noStrike" dirty="0" smtClean="0">
                          <a:solidFill>
                            <a:schemeClr val="tx1"/>
                          </a:solidFill>
                          <a:effectLst/>
                          <a:latin typeface="Arial"/>
                        </a:rPr>
                        <a:t> </a:t>
                      </a:r>
                      <a:endParaRPr lang="en-US" altLang="ja-JP" sz="1600" b="1" i="0" u="none" strike="noStrike" dirty="0" smtClean="0">
                        <a:solidFill>
                          <a:schemeClr val="tx1"/>
                        </a:solidFill>
                        <a:effectLst/>
                        <a:latin typeface="Arial"/>
                      </a:endParaRPr>
                    </a:p>
                    <a:p>
                      <a:pPr algn="ctr" fontAlgn="ctr"/>
                      <a:r>
                        <a:rPr lang="en-US" altLang="ja-JP" sz="1600" b="1" i="0" u="none" strike="noStrike" dirty="0" smtClean="0">
                          <a:solidFill>
                            <a:schemeClr val="tx1"/>
                          </a:solidFill>
                          <a:effectLst/>
                          <a:latin typeface="Arial"/>
                        </a:rPr>
                        <a:t>166 patients</a:t>
                      </a:r>
                      <a:endParaRPr lang="ja-JP" sz="1600" b="1" i="0" u="none" strike="noStrike" dirty="0">
                        <a:solidFill>
                          <a:schemeClr val="tx1"/>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altLang="ja-JP" sz="1600" b="1" i="0" u="none" strike="noStrike" dirty="0" smtClean="0">
                          <a:solidFill>
                            <a:srgbClr val="000000"/>
                          </a:solidFill>
                          <a:effectLst/>
                          <a:latin typeface="Arial"/>
                        </a:rPr>
                        <a:t>p value</a:t>
                      </a:r>
                      <a:endParaRPr lang="ja-JP" sz="1600" b="1"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fontAlgn="ctr"/>
                      <a:r>
                        <a:rPr lang="ja-JP" sz="1400" b="0" i="0" u="none" strike="noStrike" dirty="0">
                          <a:solidFill>
                            <a:srgbClr val="000000"/>
                          </a:solidFill>
                          <a:effectLst/>
                          <a:latin typeface="Arial"/>
                        </a:rPr>
                        <a:t>Patients on </a:t>
                      </a:r>
                      <a:r>
                        <a:rPr lang="en-US" altLang="ja-JP" sz="1400" b="0" i="0" u="none" strike="noStrike" dirty="0" smtClean="0">
                          <a:solidFill>
                            <a:srgbClr val="000000"/>
                          </a:solidFill>
                          <a:effectLst/>
                          <a:latin typeface="Arial"/>
                        </a:rPr>
                        <a:t>DAPT </a:t>
                      </a:r>
                      <a:r>
                        <a:rPr lang="ja-JP" sz="1400" b="0" i="0" u="none" strike="noStrike" dirty="0" smtClean="0">
                          <a:solidFill>
                            <a:srgbClr val="000000"/>
                          </a:solidFill>
                          <a:effectLst/>
                          <a:latin typeface="Arial"/>
                        </a:rPr>
                        <a:t>at </a:t>
                      </a:r>
                      <a:r>
                        <a:rPr lang="ja-JP" sz="1400" b="0" i="0" u="none" strike="noStrike" dirty="0">
                          <a:solidFill>
                            <a:srgbClr val="000000"/>
                          </a:solidFill>
                          <a:effectLst/>
                          <a:latin typeface="Arial"/>
                        </a:rPr>
                        <a:t>day 1095</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smtClean="0">
                          <a:solidFill>
                            <a:srgbClr val="000000"/>
                          </a:solidFill>
                          <a:effectLst/>
                          <a:latin typeface="Arial"/>
                        </a:rPr>
                        <a:t>30.5%</a:t>
                      </a:r>
                      <a:endParaRPr lang="ja-JP" sz="1600" b="1"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smtClean="0">
                          <a:solidFill>
                            <a:srgbClr val="000000"/>
                          </a:solidFill>
                          <a:effectLst/>
                          <a:latin typeface="Arial"/>
                        </a:rPr>
                        <a:t>29.5%</a:t>
                      </a:r>
                      <a:endParaRPr lang="ja-JP" sz="1600" b="1"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1400" b="0" i="0" u="none" strike="noStrike">
                          <a:solidFill>
                            <a:srgbClr val="000000"/>
                          </a:solidFill>
                          <a:effectLst/>
                          <a:latin typeface="Arial"/>
                        </a:rPr>
                        <a:t>0·81</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fontAlgn="ctr"/>
                      <a:r>
                        <a:rPr lang="en-US" altLang="ja-JP" sz="1400" b="0" i="0" u="none" strike="noStrike" dirty="0" smtClean="0">
                          <a:solidFill>
                            <a:srgbClr val="000000"/>
                          </a:solidFill>
                          <a:effectLst/>
                          <a:latin typeface="Arial"/>
                        </a:rPr>
                        <a:t>Overall d</a:t>
                      </a:r>
                      <a:r>
                        <a:rPr lang="ja-JP" sz="1400" b="0" i="0" u="none" strike="noStrike" dirty="0" smtClean="0">
                          <a:solidFill>
                            <a:srgbClr val="000000"/>
                          </a:solidFill>
                          <a:effectLst/>
                          <a:latin typeface="Arial"/>
                        </a:rPr>
                        <a:t>uration </a:t>
                      </a:r>
                      <a:r>
                        <a:rPr lang="ja-JP" sz="1400" b="0" i="0" u="none" strike="noStrike" dirty="0">
                          <a:solidFill>
                            <a:srgbClr val="000000"/>
                          </a:solidFill>
                          <a:effectLst/>
                          <a:latin typeface="Arial"/>
                        </a:rPr>
                        <a:t>(day) of </a:t>
                      </a:r>
                      <a:r>
                        <a:rPr lang="en-US" altLang="ja-JP" sz="1400" b="0" i="0" u="none" strike="noStrike" dirty="0" smtClean="0">
                          <a:solidFill>
                            <a:srgbClr val="000000"/>
                          </a:solidFill>
                          <a:effectLst/>
                          <a:latin typeface="Arial"/>
                        </a:rPr>
                        <a:t>DAPT</a:t>
                      </a:r>
                      <a:endParaRPr lang="ja-JP" sz="1400" b="0"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smtClean="0">
                          <a:solidFill>
                            <a:srgbClr val="000000"/>
                          </a:solidFill>
                          <a:effectLst/>
                          <a:latin typeface="Arial"/>
                        </a:rPr>
                        <a:t>566 days</a:t>
                      </a:r>
                      <a:endParaRPr lang="ja-JP" sz="1600" b="1"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smtClean="0">
                          <a:solidFill>
                            <a:srgbClr val="000000"/>
                          </a:solidFill>
                          <a:effectLst/>
                          <a:latin typeface="Arial"/>
                        </a:rPr>
                        <a:t>561 days</a:t>
                      </a:r>
                      <a:endParaRPr lang="ja-JP" sz="1600" b="1" i="0" u="none" strike="noStrike" dirty="0">
                        <a:solidFill>
                          <a:srgbClr val="000000"/>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1400" b="0" i="0" u="none" strike="noStrike" dirty="0">
                          <a:solidFill>
                            <a:srgbClr val="000000"/>
                          </a:solidFill>
                          <a:effectLst/>
                          <a:latin typeface="Arial"/>
                        </a:rPr>
                        <a:t>0·88</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テキスト ボックス 2"/>
          <p:cNvSpPr txBox="1"/>
          <p:nvPr/>
        </p:nvSpPr>
        <p:spPr>
          <a:xfrm>
            <a:off x="129430" y="97076"/>
            <a:ext cx="4378122" cy="523220"/>
          </a:xfrm>
          <a:prstGeom prst="rect">
            <a:avLst/>
          </a:prstGeom>
          <a:noFill/>
        </p:spPr>
        <p:txBody>
          <a:bodyPr wrap="none" rtlCol="0">
            <a:spAutoFit/>
          </a:bodyPr>
          <a:lstStyle/>
          <a:p>
            <a:r>
              <a:rPr kumimoji="1" lang="en-US" altLang="ja-JP" sz="2800" i="0" dirty="0" smtClean="0">
                <a:solidFill>
                  <a:srgbClr val="000090"/>
                </a:solidFill>
              </a:rPr>
              <a:t>Dual antiplatelet therapy</a:t>
            </a:r>
            <a:endParaRPr kumimoji="1" lang="ja-JP" altLang="en-US" sz="2800" i="0" dirty="0">
              <a:solidFill>
                <a:srgbClr val="000090"/>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4236084202"/>
              </p:ext>
            </p:extLst>
          </p:nvPr>
        </p:nvGraphicFramePr>
        <p:xfrm>
          <a:off x="293905" y="2038596"/>
          <a:ext cx="841661" cy="3478549"/>
        </p:xfrm>
        <a:graphic>
          <a:graphicData uri="http://schemas.openxmlformats.org/drawingml/2006/table">
            <a:tbl>
              <a:tblPr/>
              <a:tblGrid>
                <a:gridCol w="456951"/>
                <a:gridCol w="384710"/>
              </a:tblGrid>
              <a:tr h="525064">
                <a:tc>
                  <a:txBody>
                    <a:bodyPr/>
                    <a:lstStyle/>
                    <a:p>
                      <a:pPr algn="l" fontAlgn="ctr"/>
                      <a:endParaRPr lang="en-US" sz="900" b="1" i="0" u="none" strike="noStrike" dirty="0">
                        <a:solidFill>
                          <a:srgbClr val="000000"/>
                        </a:solidFill>
                        <a:effectLst/>
                        <a:latin typeface="Tahoma"/>
                      </a:endParaRP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Tahoma"/>
                        </a:rPr>
                        <a:t>Time (day)</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dirty="0">
                          <a:solidFill>
                            <a:srgbClr val="000000"/>
                          </a:solidFill>
                          <a:effectLst/>
                          <a:latin typeface="Tahoma"/>
                        </a:rPr>
                        <a:t>AST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Tahoma"/>
                        </a:rPr>
                        <a:t>0</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dirty="0">
                          <a:solidFill>
                            <a:srgbClr val="000000"/>
                          </a:solidFill>
                          <a:effectLst/>
                          <a:latin typeface="Tahoma"/>
                        </a:rPr>
                        <a:t>SAST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is-IS" sz="1100" b="1" i="0" u="none" strike="noStrike" dirty="0">
                          <a:solidFill>
                            <a:srgbClr val="000000"/>
                          </a:solidFill>
                          <a:effectLst/>
                          <a:latin typeface="Tahoma"/>
                        </a:rPr>
                        <a:t>2</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a:solidFill>
                            <a:srgbClr val="000000"/>
                          </a:solidFill>
                          <a:effectLst/>
                          <a:latin typeface="Tahoma"/>
                        </a:rPr>
                        <a:t>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altLang="ja-JP" sz="1100" b="1" i="0" u="none" strike="noStrike">
                          <a:solidFill>
                            <a:srgbClr val="000000"/>
                          </a:solidFill>
                          <a:effectLst/>
                          <a:latin typeface="Tahoma"/>
                        </a:rPr>
                        <a:t>335</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a:solidFill>
                            <a:srgbClr val="000000"/>
                          </a:solidFill>
                          <a:effectLst/>
                          <a:latin typeface="Tahoma"/>
                        </a:rPr>
                        <a:t>VLST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altLang="ja-JP" sz="1100" b="1" i="0" u="none" strike="noStrike">
                          <a:solidFill>
                            <a:srgbClr val="000000"/>
                          </a:solidFill>
                          <a:effectLst/>
                          <a:latin typeface="Tahoma"/>
                        </a:rPr>
                        <a:t>447</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a:solidFill>
                            <a:srgbClr val="000000"/>
                          </a:solidFill>
                          <a:effectLst/>
                          <a:latin typeface="Tahoma"/>
                        </a:rPr>
                        <a:t>VLST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fi-FI" sz="1100" b="1" i="0" u="none" strike="noStrike" dirty="0">
                          <a:solidFill>
                            <a:srgbClr val="000000"/>
                          </a:solidFill>
                          <a:effectLst/>
                          <a:latin typeface="Tahoma"/>
                        </a:rPr>
                        <a:t>602</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dirty="0">
                          <a:solidFill>
                            <a:srgbClr val="000000"/>
                          </a:solidFill>
                          <a:effectLst/>
                          <a:latin typeface="Tahoma"/>
                        </a:rPr>
                        <a:t>VLST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is-IS" sz="1100" b="1" i="0" u="none" strike="noStrike">
                          <a:solidFill>
                            <a:srgbClr val="000000"/>
                          </a:solidFill>
                          <a:effectLst/>
                          <a:latin typeface="Tahoma"/>
                        </a:rPr>
                        <a:t>967</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a:solidFill>
                            <a:srgbClr val="000000"/>
                          </a:solidFill>
                          <a:effectLst/>
                          <a:latin typeface="Tahoma"/>
                        </a:rPr>
                        <a:t>VLST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Tahoma"/>
                        </a:rPr>
                        <a:t>981</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a:solidFill>
                            <a:srgbClr val="000000"/>
                          </a:solidFill>
                          <a:effectLst/>
                          <a:latin typeface="Tahoma"/>
                        </a:rPr>
                        <a:t>VLST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fi-FI" sz="1100" b="1" i="0" u="none" strike="noStrike">
                          <a:solidFill>
                            <a:srgbClr val="000000"/>
                          </a:solidFill>
                          <a:effectLst/>
                          <a:latin typeface="Tahoma"/>
                        </a:rPr>
                        <a:t>1022</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28165">
                <a:tc>
                  <a:txBody>
                    <a:bodyPr/>
                    <a:lstStyle/>
                    <a:p>
                      <a:pPr algn="ctr" fontAlgn="ctr"/>
                      <a:r>
                        <a:rPr lang="en-US" sz="1100" b="1" i="0" u="none" strike="noStrike">
                          <a:solidFill>
                            <a:srgbClr val="000000"/>
                          </a:solidFill>
                          <a:effectLst/>
                          <a:latin typeface="Tahoma"/>
                        </a:rPr>
                        <a:t>VLST</a:t>
                      </a:r>
                    </a:p>
                  </a:txBody>
                  <a:tcPr marL="12700" marR="12700" marT="12700" marB="0" anchor="ctr">
                    <a:lnL>
                      <a:noFill/>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is-IS" sz="1100" b="1" i="0" u="none" strike="noStrike" dirty="0">
                          <a:solidFill>
                            <a:srgbClr val="000000"/>
                          </a:solidFill>
                          <a:effectLst/>
                          <a:latin typeface="Tahoma"/>
                        </a:rPr>
                        <a:t>1082</a:t>
                      </a:r>
                    </a:p>
                  </a:txBody>
                  <a:tcPr marL="12700" marR="12700" marT="1270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grpSp>
        <p:nvGrpSpPr>
          <p:cNvPr id="2" name="図形グループ 1"/>
          <p:cNvGrpSpPr/>
          <p:nvPr/>
        </p:nvGrpSpPr>
        <p:grpSpPr>
          <a:xfrm>
            <a:off x="422143" y="1721792"/>
            <a:ext cx="8902115" cy="5067205"/>
            <a:chOff x="4019111" y="1721792"/>
            <a:chExt cx="8902115" cy="5067205"/>
          </a:xfrm>
        </p:grpSpPr>
        <p:grpSp>
          <p:nvGrpSpPr>
            <p:cNvPr id="10" name="図形グループ 9"/>
            <p:cNvGrpSpPr/>
            <p:nvPr/>
          </p:nvGrpSpPr>
          <p:grpSpPr>
            <a:xfrm>
              <a:off x="4783012" y="2062860"/>
              <a:ext cx="4074828" cy="4236631"/>
              <a:chOff x="2094617" y="821522"/>
              <a:chExt cx="7117185" cy="6019348"/>
            </a:xfrm>
          </p:grpSpPr>
          <p:grpSp>
            <p:nvGrpSpPr>
              <p:cNvPr id="11" name="図形グループ 10"/>
              <p:cNvGrpSpPr/>
              <p:nvPr/>
            </p:nvGrpSpPr>
            <p:grpSpPr>
              <a:xfrm>
                <a:off x="2094617" y="821522"/>
                <a:ext cx="7117185" cy="6019348"/>
                <a:chOff x="2232196" y="821522"/>
                <a:chExt cx="7117185" cy="6019348"/>
              </a:xfrm>
            </p:grpSpPr>
            <p:sp>
              <p:nvSpPr>
                <p:cNvPr id="17" name="円/楕円 16"/>
                <p:cNvSpPr>
                  <a:spLocks noChangeAspect="1"/>
                </p:cNvSpPr>
                <p:nvPr/>
              </p:nvSpPr>
              <p:spPr>
                <a:xfrm>
                  <a:off x="2263945" y="2184392"/>
                  <a:ext cx="111789" cy="1061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18" name="円/楕円 17"/>
                <p:cNvSpPr>
                  <a:spLocks noChangeAspect="1"/>
                </p:cNvSpPr>
                <p:nvPr/>
              </p:nvSpPr>
              <p:spPr>
                <a:xfrm>
                  <a:off x="4152011" y="2654292"/>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19" name="円/楕円 18"/>
                <p:cNvSpPr>
                  <a:spLocks noChangeAspect="1"/>
                </p:cNvSpPr>
                <p:nvPr/>
              </p:nvSpPr>
              <p:spPr>
                <a:xfrm>
                  <a:off x="2232196" y="1722959"/>
                  <a:ext cx="111789" cy="1061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0" name="円/楕円 19"/>
                <p:cNvSpPr>
                  <a:spLocks noChangeAspect="1"/>
                </p:cNvSpPr>
                <p:nvPr/>
              </p:nvSpPr>
              <p:spPr>
                <a:xfrm>
                  <a:off x="4822994" y="3124191"/>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1" name="円/楕円 20"/>
                <p:cNvSpPr>
                  <a:spLocks noChangeAspect="1"/>
                </p:cNvSpPr>
                <p:nvPr/>
              </p:nvSpPr>
              <p:spPr>
                <a:xfrm>
                  <a:off x="5599810" y="3583508"/>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2" name="円/楕円 21"/>
                <p:cNvSpPr>
                  <a:spLocks noChangeAspect="1"/>
                </p:cNvSpPr>
                <p:nvPr/>
              </p:nvSpPr>
              <p:spPr>
                <a:xfrm>
                  <a:off x="7646627" y="4053408"/>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3" name="円/楕円 22"/>
                <p:cNvSpPr>
                  <a:spLocks noChangeAspect="1"/>
                </p:cNvSpPr>
                <p:nvPr/>
              </p:nvSpPr>
              <p:spPr>
                <a:xfrm>
                  <a:off x="7755804" y="4523309"/>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4" name="円/楕円 23"/>
                <p:cNvSpPr>
                  <a:spLocks noChangeAspect="1"/>
                </p:cNvSpPr>
                <p:nvPr/>
              </p:nvSpPr>
              <p:spPr>
                <a:xfrm>
                  <a:off x="7950536" y="4982616"/>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5" name="円/楕円 24"/>
                <p:cNvSpPr>
                  <a:spLocks noChangeAspect="1"/>
                </p:cNvSpPr>
                <p:nvPr/>
              </p:nvSpPr>
              <p:spPr>
                <a:xfrm flipH="1">
                  <a:off x="6803119" y="920742"/>
                  <a:ext cx="233342" cy="221673"/>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26" name="テキスト ボックス 25"/>
                <p:cNvSpPr txBox="1"/>
                <p:nvPr/>
              </p:nvSpPr>
              <p:spPr>
                <a:xfrm>
                  <a:off x="7036462" y="821522"/>
                  <a:ext cx="2312919" cy="35988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2"/>
                      </a:solidFill>
                      <a:effectLst/>
                      <a:uLnTx/>
                      <a:uFillTx/>
                      <a:latin typeface="Calibri"/>
                      <a:ea typeface="ＭＳ Ｐゴシック"/>
                      <a:cs typeface="+mn-cs"/>
                    </a:rPr>
                    <a:t>Scaffold thrombosis</a:t>
                  </a:r>
                  <a:endParaRPr kumimoji="1" lang="ja-JP" altLang="en-US" sz="1200" b="0" i="0" u="none" strike="noStrike" kern="0" cap="none" spc="0" normalizeH="0" baseline="0" noProof="0" dirty="0" smtClean="0">
                    <a:ln>
                      <a:noFill/>
                    </a:ln>
                    <a:solidFill>
                      <a:schemeClr val="bg2"/>
                    </a:solidFill>
                    <a:effectLst/>
                    <a:uLnTx/>
                    <a:uFillTx/>
                    <a:latin typeface="Calibri"/>
                    <a:ea typeface="ＭＳ Ｐゴシック"/>
                    <a:cs typeface="+mn-cs"/>
                  </a:endParaRPr>
                </a:p>
              </p:txBody>
            </p:sp>
            <p:sp>
              <p:nvSpPr>
                <p:cNvPr id="27" name="テキスト ボックス 26"/>
                <p:cNvSpPr txBox="1"/>
                <p:nvPr/>
              </p:nvSpPr>
              <p:spPr>
                <a:xfrm>
                  <a:off x="4224142" y="6401012"/>
                  <a:ext cx="3125732" cy="43985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i="0" u="none" strike="noStrike" kern="0" cap="none" spc="0" normalizeH="0" baseline="0" noProof="0" dirty="0" smtClean="0">
                      <a:ln>
                        <a:noFill/>
                      </a:ln>
                      <a:solidFill>
                        <a:schemeClr val="bg2"/>
                      </a:solidFill>
                      <a:effectLst/>
                      <a:uLnTx/>
                      <a:uFillTx/>
                      <a:latin typeface="Calibri"/>
                      <a:ea typeface="ＭＳ Ｐゴシック"/>
                      <a:cs typeface="+mn-cs"/>
                    </a:rPr>
                    <a:t>Time to event (days)</a:t>
                  </a:r>
                  <a:endParaRPr kumimoji="1" lang="ja-JP" altLang="en-US" sz="1600" i="0" u="none" strike="noStrike" kern="0" cap="none" spc="0" normalizeH="0" baseline="0" noProof="0" dirty="0" smtClean="0">
                    <a:ln>
                      <a:noFill/>
                    </a:ln>
                    <a:solidFill>
                      <a:schemeClr val="bg2"/>
                    </a:solidFill>
                    <a:effectLst/>
                    <a:uLnTx/>
                    <a:uFillTx/>
                    <a:latin typeface="Calibri"/>
                    <a:ea typeface="ＭＳ Ｐゴシック"/>
                    <a:cs typeface="+mn-cs"/>
                  </a:endParaRPr>
                </a:p>
              </p:txBody>
            </p:sp>
            <p:cxnSp>
              <p:nvCxnSpPr>
                <p:cNvPr id="28" name="直線コネクタ 27"/>
                <p:cNvCxnSpPr/>
                <p:nvPr/>
              </p:nvCxnSpPr>
              <p:spPr>
                <a:xfrm>
                  <a:off x="4413250" y="1014095"/>
                  <a:ext cx="960077" cy="0"/>
                </a:xfrm>
                <a:prstGeom prst="line">
                  <a:avLst/>
                </a:prstGeom>
                <a:noFill/>
                <a:ln w="38100" cap="flat" cmpd="sng" algn="ctr">
                  <a:solidFill>
                    <a:srgbClr val="0000FF"/>
                  </a:solidFill>
                  <a:prstDash val="solid"/>
                </a:ln>
                <a:effectLst/>
              </p:spPr>
            </p:cxnSp>
            <p:sp>
              <p:nvSpPr>
                <p:cNvPr id="29" name="テキスト ボックス 28"/>
                <p:cNvSpPr txBox="1"/>
                <p:nvPr/>
              </p:nvSpPr>
              <p:spPr>
                <a:xfrm>
                  <a:off x="5413020" y="829429"/>
                  <a:ext cx="1255179" cy="35988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2"/>
                      </a:solidFill>
                      <a:effectLst/>
                      <a:uLnTx/>
                      <a:uFillTx/>
                      <a:latin typeface="Calibri"/>
                      <a:ea typeface="ＭＳ Ｐゴシック"/>
                      <a:cs typeface="+mn-cs"/>
                    </a:rPr>
                    <a:t>DAPT use</a:t>
                  </a:r>
                  <a:endParaRPr kumimoji="1" lang="ja-JP" altLang="en-US" sz="1200" b="0" i="0" u="none" strike="noStrike" kern="0" cap="none" spc="0" normalizeH="0" baseline="0" noProof="0" dirty="0" smtClean="0">
                    <a:ln>
                      <a:noFill/>
                    </a:ln>
                    <a:solidFill>
                      <a:schemeClr val="bg2"/>
                    </a:solidFill>
                    <a:effectLst/>
                    <a:uLnTx/>
                    <a:uFillTx/>
                    <a:latin typeface="Calibri"/>
                    <a:ea typeface="ＭＳ Ｐゴシック"/>
                    <a:cs typeface="+mn-cs"/>
                  </a:endParaRPr>
                </a:p>
              </p:txBody>
            </p:sp>
          </p:grpSp>
          <p:sp>
            <p:nvSpPr>
              <p:cNvPr id="12" name="円/楕円 11"/>
              <p:cNvSpPr>
                <a:spLocks noChangeAspect="1"/>
              </p:cNvSpPr>
              <p:nvPr/>
            </p:nvSpPr>
            <p:spPr>
              <a:xfrm>
                <a:off x="8124117" y="5452500"/>
                <a:ext cx="108000" cy="10259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cxnSp>
            <p:nvCxnSpPr>
              <p:cNvPr id="13" name="直線コネクタ 12"/>
              <p:cNvCxnSpPr/>
              <p:nvPr/>
            </p:nvCxnSpPr>
            <p:spPr>
              <a:xfrm>
                <a:off x="2142168" y="3180427"/>
                <a:ext cx="1886535" cy="0"/>
              </a:xfrm>
              <a:prstGeom prst="line">
                <a:avLst/>
              </a:prstGeom>
              <a:noFill/>
              <a:ln w="38100" cap="flat" cmpd="sng" algn="ctr">
                <a:solidFill>
                  <a:srgbClr val="0000FF"/>
                </a:solidFill>
                <a:prstDash val="solid"/>
              </a:ln>
              <a:effectLst/>
            </p:spPr>
          </p:cxnSp>
          <p:sp>
            <p:nvSpPr>
              <p:cNvPr id="14" name="乗算記号 13"/>
              <p:cNvSpPr/>
              <p:nvPr/>
            </p:nvSpPr>
            <p:spPr>
              <a:xfrm>
                <a:off x="4161503" y="3512163"/>
                <a:ext cx="233894" cy="240563"/>
              </a:xfrm>
              <a:prstGeom prst="mathMultiply">
                <a:avLst/>
              </a:prstGeom>
              <a:solidFill>
                <a:schemeClr val="bg2"/>
              </a:solidFill>
              <a:ln w="9525" cap="flat" cmpd="sng" algn="ctr">
                <a:solidFill>
                  <a:schemeClr val="bg2"/>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smtClean="0">
                  <a:ln>
                    <a:noFill/>
                  </a:ln>
                  <a:solidFill>
                    <a:schemeClr val="bg2"/>
                  </a:solidFill>
                  <a:effectLst/>
                  <a:uLnTx/>
                  <a:uFillTx/>
                  <a:latin typeface="Calibri"/>
                  <a:ea typeface="ＭＳ Ｐゴシック"/>
                  <a:cs typeface="+mn-cs"/>
                </a:endParaRPr>
              </a:p>
            </p:txBody>
          </p:sp>
          <p:sp>
            <p:nvSpPr>
              <p:cNvPr id="15" name="テキスト ボックス 14"/>
              <p:cNvSpPr txBox="1"/>
              <p:nvPr/>
            </p:nvSpPr>
            <p:spPr>
              <a:xfrm>
                <a:off x="3916228" y="3686107"/>
                <a:ext cx="1087945" cy="3198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smtClean="0">
                    <a:ln>
                      <a:noFill/>
                    </a:ln>
                    <a:solidFill>
                      <a:schemeClr val="bg2"/>
                    </a:solidFill>
                    <a:effectLst/>
                    <a:uLnTx/>
                    <a:uFillTx/>
                    <a:latin typeface="Calibri"/>
                    <a:ea typeface="ＭＳ Ｐゴシック"/>
                    <a:cs typeface="+mn-cs"/>
                  </a:rPr>
                  <a:t>unknown</a:t>
                </a:r>
                <a:endParaRPr kumimoji="1" lang="ja-JP" altLang="en-US" sz="1000" b="0" i="0" u="none" strike="noStrike" kern="0" cap="none" spc="0" normalizeH="0" baseline="0" noProof="0" dirty="0" smtClean="0">
                  <a:ln>
                    <a:noFill/>
                  </a:ln>
                  <a:solidFill>
                    <a:schemeClr val="bg2"/>
                  </a:solidFill>
                  <a:effectLst/>
                  <a:uLnTx/>
                  <a:uFillTx/>
                  <a:latin typeface="Calibri"/>
                  <a:ea typeface="ＭＳ Ｐゴシック"/>
                  <a:cs typeface="+mn-cs"/>
                </a:endParaRPr>
              </a:p>
            </p:txBody>
          </p:sp>
        </p:grpSp>
        <p:sp>
          <p:nvSpPr>
            <p:cNvPr id="31" name="テキスト ボックス 30"/>
            <p:cNvSpPr txBox="1"/>
            <p:nvPr/>
          </p:nvSpPr>
          <p:spPr>
            <a:xfrm>
              <a:off x="4019111" y="1721792"/>
              <a:ext cx="4520325" cy="369332"/>
            </a:xfrm>
            <a:prstGeom prst="rect">
              <a:avLst/>
            </a:prstGeom>
            <a:noFill/>
          </p:spPr>
          <p:txBody>
            <a:bodyPr wrap="none" rtlCol="0">
              <a:spAutoFit/>
            </a:bodyPr>
            <a:lstStyle/>
            <a:p>
              <a:r>
                <a:rPr kumimoji="1" lang="en-US" altLang="ja-JP" i="0" dirty="0" smtClean="0">
                  <a:solidFill>
                    <a:srgbClr val="000090"/>
                  </a:solidFill>
                </a:rPr>
                <a:t>DAPT use in scaffold thrombosis cases</a:t>
              </a:r>
              <a:endParaRPr kumimoji="1" lang="ja-JP" altLang="en-US" i="0" dirty="0">
                <a:solidFill>
                  <a:srgbClr val="000090"/>
                </a:solidFill>
              </a:endParaRPr>
            </a:p>
          </p:txBody>
        </p:sp>
        <p:sp>
          <p:nvSpPr>
            <p:cNvPr id="32" name="テキスト ボックス 31"/>
            <p:cNvSpPr txBox="1"/>
            <p:nvPr/>
          </p:nvSpPr>
          <p:spPr>
            <a:xfrm>
              <a:off x="5462061" y="6450443"/>
              <a:ext cx="7459165" cy="338554"/>
            </a:xfrm>
            <a:prstGeom prst="rect">
              <a:avLst/>
            </a:prstGeom>
            <a:noFill/>
          </p:spPr>
          <p:txBody>
            <a:bodyPr wrap="square" rtlCol="0">
              <a:spAutoFit/>
            </a:bodyPr>
            <a:lstStyle/>
            <a:p>
              <a:r>
                <a:rPr lang="en-GB" altLang="ja-JP" sz="1600" i="0" dirty="0">
                  <a:solidFill>
                    <a:srgbClr val="FFFFFF"/>
                  </a:solidFill>
                </a:rPr>
                <a:t>T</a:t>
              </a:r>
              <a:r>
                <a:rPr lang="en-GB" altLang="ja-JP" sz="1600" i="0" dirty="0" smtClean="0">
                  <a:solidFill>
                    <a:srgbClr val="FFFFFF"/>
                  </a:solidFill>
                </a:rPr>
                <a:t>he </a:t>
              </a:r>
              <a:r>
                <a:rPr lang="en-GB" altLang="ja-JP" sz="1600" i="0" dirty="0">
                  <a:solidFill>
                    <a:srgbClr val="FFFFFF"/>
                  </a:solidFill>
                </a:rPr>
                <a:t>patients with late or very late scaffold thrombosis were not on </a:t>
              </a:r>
              <a:r>
                <a:rPr lang="en-US" altLang="ja-JP" sz="1600" i="0" dirty="0" smtClean="0">
                  <a:solidFill>
                    <a:srgbClr val="FFFFFF"/>
                  </a:solidFill>
                </a:rPr>
                <a:t>DAPT.</a:t>
              </a:r>
              <a:endParaRPr kumimoji="1" lang="ja-JP" altLang="en-US" sz="1600" i="0" dirty="0">
                <a:solidFill>
                  <a:srgbClr val="FFFFFF"/>
                </a:solidFill>
              </a:endParaRPr>
            </a:p>
          </p:txBody>
        </p:sp>
      </p:grpSp>
      <p:graphicFrame>
        <p:nvGraphicFramePr>
          <p:cNvPr id="34" name="表 33"/>
          <p:cNvGraphicFramePr>
            <a:graphicFrameLocks noGrp="1"/>
          </p:cNvGraphicFramePr>
          <p:nvPr>
            <p:extLst>
              <p:ext uri="{D42A27DB-BD31-4B8C-83A1-F6EECF244321}">
                <p14:modId xmlns:p14="http://schemas.microsoft.com/office/powerpoint/2010/main" val="945853946"/>
              </p:ext>
            </p:extLst>
          </p:nvPr>
        </p:nvGraphicFramePr>
        <p:xfrm>
          <a:off x="5519432" y="2222097"/>
          <a:ext cx="3354924" cy="2711185"/>
        </p:xfrm>
        <a:graphic>
          <a:graphicData uri="http://schemas.openxmlformats.org/drawingml/2006/table">
            <a:tbl>
              <a:tblPr/>
              <a:tblGrid>
                <a:gridCol w="1766244"/>
                <a:gridCol w="826113"/>
                <a:gridCol w="762567"/>
              </a:tblGrid>
              <a:tr h="685170">
                <a:tc>
                  <a:txBody>
                    <a:bodyPr/>
                    <a:lstStyle/>
                    <a:p>
                      <a:pPr algn="ctr" fontAlgn="b"/>
                      <a:r>
                        <a:rPr lang="en-US" altLang="ja-JP" sz="1800" b="1" i="0" u="none" strike="noStrike" dirty="0" smtClean="0">
                          <a:solidFill>
                            <a:srgbClr val="000000"/>
                          </a:solidFill>
                          <a:effectLst/>
                          <a:latin typeface="Thaoma"/>
                          <a:cs typeface="Thaoma"/>
                        </a:rPr>
                        <a:t>Absorb</a:t>
                      </a:r>
                      <a:endParaRPr lang="ja-JP" altLang="en-US" sz="1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1800" b="1" i="0" u="none" strike="noStrike" dirty="0" smtClean="0">
                          <a:solidFill>
                            <a:srgbClr val="000000"/>
                          </a:solidFill>
                          <a:effectLst/>
                          <a:latin typeface="Thaoma"/>
                          <a:cs typeface="Thaoma"/>
                        </a:rPr>
                        <a:t>no</a:t>
                      </a:r>
                      <a:r>
                        <a:rPr lang="ja-JP" altLang="en-US" sz="1800" b="1" i="0" u="none" strike="noStrike" dirty="0" smtClean="0">
                          <a:solidFill>
                            <a:srgbClr val="000000"/>
                          </a:solidFill>
                          <a:effectLst/>
                          <a:latin typeface="Thaoma"/>
                          <a:cs typeface="Thaoma"/>
                        </a:rPr>
                        <a:t> </a:t>
                      </a:r>
                      <a:r>
                        <a:rPr lang="en-US" sz="1800" b="1" i="0" u="none" strike="noStrike" dirty="0" smtClean="0">
                          <a:solidFill>
                            <a:srgbClr val="000000"/>
                          </a:solidFill>
                          <a:effectLst/>
                          <a:latin typeface="Thaoma"/>
                          <a:cs typeface="Thaoma"/>
                        </a:rPr>
                        <a:t>VLST</a:t>
                      </a:r>
                      <a:endParaRPr lang="en-US" sz="1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Thaoma"/>
                          <a:cs typeface="Thaoma"/>
                        </a:rPr>
                        <a:t>VLST</a:t>
                      </a:r>
                      <a:endParaRPr lang="en-US" sz="1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20004">
                <a:tc>
                  <a:txBody>
                    <a:bodyPr/>
                    <a:lstStyle/>
                    <a:p>
                      <a:pPr lvl="0" algn="ctr" fontAlgn="b"/>
                      <a:r>
                        <a:rPr lang="en-US" sz="1800" b="1" i="0" u="none" strike="noStrike" dirty="0">
                          <a:solidFill>
                            <a:srgbClr val="000000"/>
                          </a:solidFill>
                          <a:effectLst/>
                          <a:latin typeface="Thaoma"/>
                          <a:cs typeface="Thaoma"/>
                        </a:rPr>
                        <a:t>DAPT </a:t>
                      </a:r>
                      <a:r>
                        <a:rPr lang="en-US" sz="1800" b="1" i="0" u="none" strike="noStrike" dirty="0" smtClean="0">
                          <a:solidFill>
                            <a:srgbClr val="000000"/>
                          </a:solidFill>
                          <a:effectLst/>
                          <a:latin typeface="Thaoma"/>
                          <a:cs typeface="Thaoma"/>
                        </a:rPr>
                        <a:t>3y without interruption</a:t>
                      </a:r>
                      <a:endParaRPr lang="en-US" sz="1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2800" b="1" i="0" u="none" strike="noStrike" dirty="0" smtClean="0">
                          <a:solidFill>
                            <a:srgbClr val="000000"/>
                          </a:solidFill>
                          <a:effectLst/>
                          <a:latin typeface="Thaoma"/>
                          <a:cs typeface="Thaoma"/>
                        </a:rPr>
                        <a:t>63</a:t>
                      </a:r>
                      <a:endParaRPr lang="is-IS" sz="2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2800" b="1" i="0" u="none" strike="noStrike" dirty="0" smtClean="0">
                          <a:solidFill>
                            <a:srgbClr val="000000"/>
                          </a:solidFill>
                          <a:effectLst/>
                          <a:latin typeface="Thaoma"/>
                          <a:cs typeface="Thaoma"/>
                        </a:rPr>
                        <a:t>0</a:t>
                      </a:r>
                      <a:endParaRPr lang="is-IS" sz="2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06011">
                <a:tc>
                  <a:txBody>
                    <a:bodyPr/>
                    <a:lstStyle/>
                    <a:p>
                      <a:pPr lvl="0" algn="ctr" fontAlgn="b"/>
                      <a:r>
                        <a:rPr lang="en-US" sz="1800" b="1" i="0" u="none" strike="noStrike" dirty="0">
                          <a:solidFill>
                            <a:srgbClr val="000000"/>
                          </a:solidFill>
                          <a:effectLst/>
                          <a:latin typeface="Thaoma"/>
                          <a:cs typeface="Thaoma"/>
                        </a:rPr>
                        <a:t>DAPT </a:t>
                      </a:r>
                      <a:r>
                        <a:rPr lang="en-US" sz="1800" b="1" i="0" u="none" strike="noStrike" dirty="0" smtClean="0">
                          <a:solidFill>
                            <a:srgbClr val="000000"/>
                          </a:solidFill>
                          <a:effectLst/>
                          <a:latin typeface="Thaoma"/>
                          <a:cs typeface="Thaoma"/>
                        </a:rPr>
                        <a:t>with interruption</a:t>
                      </a:r>
                      <a:endParaRPr lang="en-US" sz="1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2800" b="1" i="0" u="none" strike="noStrike" dirty="0" smtClean="0">
                          <a:solidFill>
                            <a:srgbClr val="000000"/>
                          </a:solidFill>
                          <a:effectLst/>
                          <a:latin typeface="Thaoma"/>
                          <a:cs typeface="Thaoma"/>
                        </a:rPr>
                        <a:t>266</a:t>
                      </a:r>
                      <a:endParaRPr lang="fi-FI" sz="2800" b="1" i="0" u="none" strike="noStrike" dirty="0">
                        <a:solidFill>
                          <a:srgbClr val="000000"/>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2800" b="1" i="0" u="none" strike="noStrike" dirty="0" smtClean="0">
                          <a:solidFill>
                            <a:srgbClr val="0000FF"/>
                          </a:solidFill>
                          <a:effectLst/>
                          <a:latin typeface="Thaoma"/>
                          <a:cs typeface="Thaoma"/>
                        </a:rPr>
                        <a:t>6</a:t>
                      </a:r>
                      <a:endParaRPr lang="en-US" altLang="ja-JP" sz="2800" b="1" i="0" u="none" strike="noStrike" dirty="0">
                        <a:solidFill>
                          <a:srgbClr val="0000FF"/>
                        </a:solidFill>
                        <a:effectLst/>
                        <a:latin typeface="Thaoma"/>
                        <a:cs typeface="Tha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6" name="テキスト ボックス 35"/>
          <p:cNvSpPr txBox="1"/>
          <p:nvPr/>
        </p:nvSpPr>
        <p:spPr>
          <a:xfrm>
            <a:off x="7638423" y="5119565"/>
            <a:ext cx="1166380" cy="369332"/>
          </a:xfrm>
          <a:prstGeom prst="rect">
            <a:avLst/>
          </a:prstGeom>
          <a:noFill/>
        </p:spPr>
        <p:txBody>
          <a:bodyPr wrap="none" rtlCol="0">
            <a:spAutoFit/>
          </a:bodyPr>
          <a:lstStyle/>
          <a:p>
            <a:pPr fontAlgn="auto">
              <a:spcBef>
                <a:spcPts val="0"/>
              </a:spcBef>
              <a:spcAft>
                <a:spcPts val="0"/>
              </a:spcAft>
            </a:pPr>
            <a:r>
              <a:rPr kumimoji="1" lang="en-US" altLang="ja-JP" i="0" dirty="0" smtClean="0">
                <a:solidFill>
                  <a:prstClr val="black"/>
                </a:solidFill>
                <a:latin typeface="Arial"/>
                <a:ea typeface="ＭＳ Ｐゴシック"/>
                <a:cs typeface="Arial"/>
              </a:rPr>
              <a:t>p = 0.599</a:t>
            </a:r>
            <a:endParaRPr kumimoji="1" lang="ja-JP" altLang="en-US" i="0" dirty="0">
              <a:solidFill>
                <a:prstClr val="black"/>
              </a:solidFill>
              <a:latin typeface="Arial"/>
              <a:ea typeface="ＭＳ Ｐゴシック"/>
              <a:cs typeface="Arial"/>
            </a:endParaRPr>
          </a:p>
        </p:txBody>
      </p:sp>
      <p:sp>
        <p:nvSpPr>
          <p:cNvPr id="6" name="テキスト ボックス 5"/>
          <p:cNvSpPr txBox="1"/>
          <p:nvPr/>
        </p:nvSpPr>
        <p:spPr>
          <a:xfrm>
            <a:off x="6879483" y="5805666"/>
            <a:ext cx="1975220" cy="338554"/>
          </a:xfrm>
          <a:prstGeom prst="rect">
            <a:avLst/>
          </a:prstGeom>
          <a:noFill/>
        </p:spPr>
        <p:txBody>
          <a:bodyPr wrap="none" rtlCol="0">
            <a:spAutoFit/>
          </a:bodyPr>
          <a:lstStyle/>
          <a:p>
            <a:r>
              <a:rPr kumimoji="1" lang="en-US" altLang="ja-JP" sz="1600" i="0" dirty="0" smtClean="0">
                <a:solidFill>
                  <a:schemeClr val="bg2"/>
                </a:solidFill>
              </a:rPr>
              <a:t>Fisher’s exact test</a:t>
            </a:r>
            <a:endParaRPr kumimoji="1" lang="ja-JP" altLang="en-US" sz="1600" i="0" dirty="0">
              <a:solidFill>
                <a:schemeClr val="bg2"/>
              </a:solidFill>
            </a:endParaRPr>
          </a:p>
        </p:txBody>
      </p:sp>
      <p:sp>
        <p:nvSpPr>
          <p:cNvPr id="4" name="テキスト ボックス 3"/>
          <p:cNvSpPr txBox="1"/>
          <p:nvPr/>
        </p:nvSpPr>
        <p:spPr>
          <a:xfrm>
            <a:off x="1182189" y="3154939"/>
            <a:ext cx="1237083" cy="461665"/>
          </a:xfrm>
          <a:prstGeom prst="rect">
            <a:avLst/>
          </a:prstGeom>
          <a:noFill/>
        </p:spPr>
        <p:txBody>
          <a:bodyPr wrap="none" rtlCol="0">
            <a:spAutoFit/>
          </a:bodyPr>
          <a:lstStyle/>
          <a:p>
            <a:r>
              <a:rPr kumimoji="1" lang="en-US" altLang="ja-JP" sz="1200" dirty="0" smtClean="0">
                <a:solidFill>
                  <a:schemeClr val="bg1"/>
                </a:solidFill>
              </a:rPr>
              <a:t>Probable </a:t>
            </a:r>
          </a:p>
          <a:p>
            <a:r>
              <a:rPr kumimoji="1" lang="en-US" altLang="ja-JP" sz="1200" dirty="0">
                <a:solidFill>
                  <a:schemeClr val="bg1"/>
                </a:solidFill>
              </a:rPr>
              <a:t>T</a:t>
            </a:r>
            <a:r>
              <a:rPr kumimoji="1" lang="en-US" altLang="ja-JP" sz="1200" dirty="0" smtClean="0">
                <a:solidFill>
                  <a:schemeClr val="bg1"/>
                </a:solidFill>
              </a:rPr>
              <a:t>hrombolysis</a:t>
            </a:r>
            <a:endParaRPr kumimoji="1" lang="ja-JP" altLang="en-US" sz="1200" dirty="0">
              <a:solidFill>
                <a:schemeClr val="bg1"/>
              </a:solidFill>
            </a:endParaRPr>
          </a:p>
        </p:txBody>
      </p:sp>
    </p:spTree>
    <p:extLst>
      <p:ext uri="{BB962C8B-B14F-4D97-AF65-F5344CB8AC3E}">
        <p14:creationId xmlns:p14="http://schemas.microsoft.com/office/powerpoint/2010/main" val="375654070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43443176"/>
              </p:ext>
            </p:extLst>
          </p:nvPr>
        </p:nvGraphicFramePr>
        <p:xfrm>
          <a:off x="126994" y="578360"/>
          <a:ext cx="8763176" cy="433391"/>
        </p:xfrm>
        <a:graphic>
          <a:graphicData uri="http://schemas.openxmlformats.org/drawingml/2006/table">
            <a:tbl>
              <a:tblPr/>
              <a:tblGrid>
                <a:gridCol w="3522349"/>
                <a:gridCol w="1825216"/>
                <a:gridCol w="1739827"/>
                <a:gridCol w="1675784"/>
              </a:tblGrid>
              <a:tr h="272966">
                <a:tc>
                  <a:txBody>
                    <a:bodyPr/>
                    <a:lstStyle/>
                    <a:p>
                      <a:pPr algn="l" fontAlgn="ctr"/>
                      <a:endParaRPr lang="ja-JP" altLang="en-US" sz="1400" b="0" i="0" u="none" strike="noStrike" dirty="0">
                        <a:solidFill>
                          <a:schemeClr val="tx1"/>
                        </a:solidFill>
                        <a:effectLst/>
                        <a:latin typeface="Arial"/>
                      </a:endParaRPr>
                    </a:p>
                  </a:txBody>
                  <a:tcPr marL="6672" marR="6672" marT="667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Arial"/>
                        </a:rPr>
                        <a:t>Absorb</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dirty="0" smtClean="0">
                          <a:solidFill>
                            <a:schemeClr val="tx1"/>
                          </a:solidFill>
                          <a:effectLst/>
                          <a:latin typeface="+mn-lt"/>
                        </a:rPr>
                        <a:t>298 lesions</a:t>
                      </a:r>
                    </a:p>
                  </a:txBody>
                  <a:tcPr marL="6672" marR="6672" marT="667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ctr"/>
                      <a:r>
                        <a:rPr lang="en-US" sz="1400" b="1" i="0" u="none" strike="noStrike" dirty="0" smtClean="0">
                          <a:solidFill>
                            <a:schemeClr val="tx1"/>
                          </a:solidFill>
                          <a:effectLst/>
                          <a:latin typeface="Arial"/>
                        </a:rPr>
                        <a:t>Xience</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dirty="0" smtClean="0">
                          <a:solidFill>
                            <a:schemeClr val="tx1"/>
                          </a:solidFill>
                          <a:effectLst/>
                          <a:latin typeface="+mn-lt"/>
                        </a:rPr>
                        <a:t>151 lesions</a:t>
                      </a:r>
                    </a:p>
                  </a:txBody>
                  <a:tcPr marL="6672" marR="6672" marT="667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chemeClr val="bg2"/>
                          </a:solidFill>
                          <a:effectLst/>
                          <a:latin typeface="Arial"/>
                        </a:rPr>
                        <a:t>p value</a:t>
                      </a:r>
                    </a:p>
                  </a:txBody>
                  <a:tcPr marL="6672" marR="6672" marT="6672"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テキスト ボックス 5"/>
          <p:cNvSpPr txBox="1"/>
          <p:nvPr/>
        </p:nvSpPr>
        <p:spPr>
          <a:xfrm>
            <a:off x="2999" y="10375"/>
            <a:ext cx="5652108" cy="523220"/>
          </a:xfrm>
          <a:prstGeom prst="rect">
            <a:avLst/>
          </a:prstGeom>
          <a:noFill/>
        </p:spPr>
        <p:txBody>
          <a:bodyPr wrap="none" rtlCol="0">
            <a:spAutoFit/>
          </a:bodyPr>
          <a:lstStyle/>
          <a:p>
            <a:r>
              <a:rPr kumimoji="1" lang="en-US" altLang="ja-JP" sz="2800" i="0" dirty="0" smtClean="0">
                <a:solidFill>
                  <a:srgbClr val="000090"/>
                </a:solidFill>
              </a:rPr>
              <a:t>Secondary </a:t>
            </a:r>
            <a:r>
              <a:rPr kumimoji="1" lang="en-US" altLang="ja-JP" sz="2800" i="0" dirty="0">
                <a:solidFill>
                  <a:srgbClr val="000090"/>
                </a:solidFill>
              </a:rPr>
              <a:t>a</a:t>
            </a:r>
            <a:r>
              <a:rPr kumimoji="1" lang="en-US" altLang="ja-JP" sz="2800" i="0" dirty="0" smtClean="0">
                <a:solidFill>
                  <a:srgbClr val="000090"/>
                </a:solidFill>
              </a:rPr>
              <a:t>ngiographic results</a:t>
            </a:r>
            <a:endParaRPr kumimoji="1" lang="ja-JP" altLang="en-US" sz="2800" i="0" dirty="0">
              <a:solidFill>
                <a:srgbClr val="00009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014628102"/>
              </p:ext>
            </p:extLst>
          </p:nvPr>
        </p:nvGraphicFramePr>
        <p:xfrm>
          <a:off x="132575" y="1220837"/>
          <a:ext cx="8757596" cy="2269616"/>
        </p:xfrm>
        <a:graphic>
          <a:graphicData uri="http://schemas.openxmlformats.org/drawingml/2006/table">
            <a:tbl>
              <a:tblPr/>
              <a:tblGrid>
                <a:gridCol w="3520106"/>
                <a:gridCol w="1824054"/>
                <a:gridCol w="1738719"/>
                <a:gridCol w="1674717"/>
              </a:tblGrid>
              <a:tr h="266811">
                <a:tc>
                  <a:txBody>
                    <a:bodyPr/>
                    <a:lstStyle/>
                    <a:p>
                      <a:pPr algn="l" fontAlgn="ctr"/>
                      <a:r>
                        <a:rPr lang="en-US" sz="1400" b="1" i="0" u="none" strike="noStrike" dirty="0">
                          <a:solidFill>
                            <a:srgbClr val="000000"/>
                          </a:solidFill>
                          <a:effectLst/>
                          <a:latin typeface="Arial"/>
                        </a:rPr>
                        <a:t>In-scaffold/stent assessment</a:t>
                      </a:r>
                    </a:p>
                  </a:txBody>
                  <a:tcPr marL="6672" marR="6672" marT="6672" marB="0" anchor="ctr">
                    <a:lnL>
                      <a:noFill/>
                    </a:lnL>
                    <a:lnR>
                      <a:noFill/>
                    </a:lnR>
                    <a:lnT>
                      <a:noFill/>
                    </a:lnT>
                    <a:lnB>
                      <a:noFill/>
                    </a:lnB>
                  </a:tcPr>
                </a:tc>
                <a:tc>
                  <a:txBody>
                    <a:bodyPr/>
                    <a:lstStyle/>
                    <a:p>
                      <a:pPr algn="l" fontAlgn="ctr"/>
                      <a:endParaRPr lang="ja-JP" altLang="en-US" sz="1400" b="0"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l" fontAlgn="ctr"/>
                      <a:endParaRPr lang="ja-JP" altLang="en-US" sz="1400" b="0" i="0" u="none" strike="noStrike">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endParaRPr lang="ja-JP" altLang="en-US" sz="1400" b="0" i="0" u="none" strike="noStrike" dirty="0">
                        <a:solidFill>
                          <a:srgbClr val="000000"/>
                        </a:solidFill>
                        <a:effectLst/>
                        <a:latin typeface="Arial"/>
                      </a:endParaRPr>
                    </a:p>
                  </a:txBody>
                  <a:tcPr marL="6672" marR="6672" marT="6672" marB="0" anchor="ctr">
                    <a:lnL>
                      <a:noFill/>
                    </a:lnL>
                    <a:lnR>
                      <a:noFill/>
                    </a:lnR>
                    <a:lnT>
                      <a:noFill/>
                    </a:lnT>
                    <a:lnB>
                      <a:noFill/>
                    </a:lnB>
                  </a:tcPr>
                </a:tc>
              </a:tr>
              <a:tr h="286115">
                <a:tc>
                  <a:txBody>
                    <a:bodyPr/>
                    <a:lstStyle/>
                    <a:p>
                      <a:pPr algn="l" fontAlgn="ctr"/>
                      <a:r>
                        <a:rPr lang="en-US" sz="1400" b="1" i="0" u="none" strike="noStrike">
                          <a:solidFill>
                            <a:srgbClr val="000000"/>
                          </a:solidFill>
                          <a:effectLst/>
                          <a:latin typeface="Arial"/>
                        </a:rPr>
                        <a:t>Minimum lumen diameter </a:t>
                      </a:r>
                    </a:p>
                  </a:txBody>
                  <a:tcPr marL="80059" marR="6672" marT="6672"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endParaRPr lang="ja-JP" altLang="en-US" sz="1600" b="0" i="0" u="none" strike="noStrike">
                        <a:solidFill>
                          <a:srgbClr val="000000"/>
                        </a:solidFill>
                        <a:effectLst/>
                        <a:latin typeface="Arial"/>
                      </a:endParaRPr>
                    </a:p>
                  </a:txBody>
                  <a:tcPr marL="6672" marR="6672" marT="6672" marB="0" anchor="ctr">
                    <a:lnL>
                      <a:noFill/>
                    </a:lnL>
                    <a:lnR>
                      <a:noFill/>
                    </a:lnR>
                    <a:lnT>
                      <a:noFill/>
                    </a:lnT>
                    <a:lnB>
                      <a:noFill/>
                    </a:lnB>
                  </a:tcPr>
                </a:tc>
              </a:tr>
              <a:tr h="286115">
                <a:tc>
                  <a:txBody>
                    <a:bodyPr/>
                    <a:lstStyle/>
                    <a:p>
                      <a:pPr algn="l" fontAlgn="ctr"/>
                      <a:r>
                        <a:rPr lang="en-US" sz="1400" b="0" i="0" u="none" strike="noStrike" dirty="0">
                          <a:solidFill>
                            <a:srgbClr val="000000"/>
                          </a:solidFill>
                          <a:effectLst/>
                          <a:latin typeface="Arial"/>
                        </a:rPr>
                        <a:t>  Pre-procedure diameter (mm) </a:t>
                      </a:r>
                    </a:p>
                  </a:txBody>
                  <a:tcPr marL="160118"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1·</a:t>
                      </a:r>
                      <a:r>
                        <a:rPr lang="is-IS" sz="1600" b="1" i="0" u="none" strike="noStrike" dirty="0" smtClean="0">
                          <a:solidFill>
                            <a:srgbClr val="000000"/>
                          </a:solidFill>
                          <a:effectLst/>
                          <a:latin typeface="Arial"/>
                        </a:rPr>
                        <a:t>06</a:t>
                      </a:r>
                      <a:endParaRPr lang="is-IS"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1·</a:t>
                      </a:r>
                      <a:r>
                        <a:rPr lang="is-IS" sz="1600" b="1" i="0" u="none" strike="noStrike" dirty="0" smtClean="0">
                          <a:solidFill>
                            <a:srgbClr val="000000"/>
                          </a:solidFill>
                          <a:effectLst/>
                          <a:latin typeface="Arial"/>
                        </a:rPr>
                        <a:t>06</a:t>
                      </a:r>
                      <a:endParaRPr lang="is-IS"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de-DE" sz="1600" b="0" i="0" u="none" strike="noStrike">
                          <a:solidFill>
                            <a:srgbClr val="000000"/>
                          </a:solidFill>
                          <a:effectLst/>
                          <a:latin typeface="Arial"/>
                        </a:rPr>
                        <a:t>0·81</a:t>
                      </a:r>
                    </a:p>
                  </a:txBody>
                  <a:tcPr marL="6672" marR="6672" marT="6672" marB="0" anchor="ctr">
                    <a:lnL>
                      <a:noFill/>
                    </a:lnL>
                    <a:lnR>
                      <a:noFill/>
                    </a:lnR>
                    <a:lnT>
                      <a:noFill/>
                    </a:lnT>
                    <a:lnB>
                      <a:noFill/>
                    </a:lnB>
                  </a:tcPr>
                </a:tc>
              </a:tr>
              <a:tr h="286115">
                <a:tc>
                  <a:txBody>
                    <a:bodyPr/>
                    <a:lstStyle/>
                    <a:p>
                      <a:pPr algn="l" fontAlgn="ctr"/>
                      <a:r>
                        <a:rPr lang="en-US" sz="1400" b="0" i="0" u="none" strike="noStrike" dirty="0">
                          <a:solidFill>
                            <a:srgbClr val="000000"/>
                          </a:solidFill>
                          <a:effectLst/>
                          <a:latin typeface="Arial"/>
                        </a:rPr>
                        <a:t>  Acute gain (mm) </a:t>
                      </a:r>
                    </a:p>
                  </a:txBody>
                  <a:tcPr marL="160118"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1·</a:t>
                      </a:r>
                      <a:r>
                        <a:rPr lang="is-IS" sz="1600" b="1" i="0" u="none" strike="noStrike" dirty="0" smtClean="0">
                          <a:solidFill>
                            <a:srgbClr val="000000"/>
                          </a:solidFill>
                          <a:effectLst/>
                          <a:latin typeface="Arial"/>
                        </a:rPr>
                        <a:t>16</a:t>
                      </a:r>
                      <a:endParaRPr lang="is-IS"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1·</a:t>
                      </a:r>
                      <a:r>
                        <a:rPr lang="is-IS" sz="1600" b="1" i="0" u="none" strike="noStrike" dirty="0" smtClean="0">
                          <a:solidFill>
                            <a:srgbClr val="000000"/>
                          </a:solidFill>
                          <a:effectLst/>
                          <a:latin typeface="Arial"/>
                        </a:rPr>
                        <a:t>45</a:t>
                      </a:r>
                      <a:endParaRPr lang="is-IS"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hr-HR" sz="1600" b="0" i="0" u="none" strike="noStrike" dirty="0">
                          <a:solidFill>
                            <a:srgbClr val="000000"/>
                          </a:solidFill>
                          <a:effectLst/>
                          <a:latin typeface="Arial"/>
                        </a:rPr>
                        <a:t>&lt;0·0001</a:t>
                      </a:r>
                    </a:p>
                  </a:txBody>
                  <a:tcPr marL="6672" marR="6672" marT="6672" marB="0" anchor="ctr">
                    <a:lnL>
                      <a:noFill/>
                    </a:lnL>
                    <a:lnR>
                      <a:noFill/>
                    </a:lnR>
                    <a:lnT>
                      <a:noFill/>
                    </a:lnT>
                    <a:lnB>
                      <a:noFill/>
                    </a:lnB>
                  </a:tcPr>
                </a:tc>
              </a:tr>
              <a:tr h="286115">
                <a:tc>
                  <a:txBody>
                    <a:bodyPr/>
                    <a:lstStyle/>
                    <a:p>
                      <a:pPr algn="l" fontAlgn="ctr"/>
                      <a:r>
                        <a:rPr lang="en-US" sz="1400" b="0" i="0" u="none" strike="noStrike" dirty="0">
                          <a:solidFill>
                            <a:srgbClr val="000000"/>
                          </a:solidFill>
                          <a:effectLst/>
                          <a:latin typeface="Arial"/>
                        </a:rPr>
                        <a:t>  Post-procedure diameter (mm) </a:t>
                      </a:r>
                    </a:p>
                  </a:txBody>
                  <a:tcPr marL="160118" marR="6672" marT="6672" marB="0" anchor="ctr">
                    <a:lnL>
                      <a:noFill/>
                    </a:lnL>
                    <a:lnR>
                      <a:noFill/>
                    </a:lnR>
                    <a:lnT>
                      <a:noFill/>
                    </a:lnT>
                    <a:lnB>
                      <a:noFill/>
                    </a:lnB>
                  </a:tcPr>
                </a:tc>
                <a:tc>
                  <a:txBody>
                    <a:bodyPr/>
                    <a:lstStyle/>
                    <a:p>
                      <a:pPr algn="ctr" fontAlgn="ctr"/>
                      <a:r>
                        <a:rPr lang="it-IT" sz="1600" b="1" i="0" u="none" strike="noStrike" dirty="0">
                          <a:solidFill>
                            <a:srgbClr val="000000"/>
                          </a:solidFill>
                          <a:effectLst/>
                          <a:latin typeface="Arial"/>
                        </a:rPr>
                        <a:t>2·</a:t>
                      </a:r>
                      <a:r>
                        <a:rPr lang="it-IT" sz="1600" b="1" i="0" u="none" strike="noStrike" dirty="0" smtClean="0">
                          <a:solidFill>
                            <a:srgbClr val="000000"/>
                          </a:solidFill>
                          <a:effectLst/>
                          <a:latin typeface="Arial"/>
                        </a:rPr>
                        <a:t>22</a:t>
                      </a:r>
                      <a:endParaRPr lang="it-IT"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it-IT" sz="1600" b="1" i="0" u="none" strike="noStrike" dirty="0">
                          <a:solidFill>
                            <a:srgbClr val="000000"/>
                          </a:solidFill>
                          <a:effectLst/>
                          <a:latin typeface="Arial"/>
                        </a:rPr>
                        <a:t>2·</a:t>
                      </a:r>
                      <a:r>
                        <a:rPr lang="it-IT" sz="1600" b="1" i="0" u="none" strike="noStrike" dirty="0" smtClean="0">
                          <a:solidFill>
                            <a:srgbClr val="000000"/>
                          </a:solidFill>
                          <a:effectLst/>
                          <a:latin typeface="Arial"/>
                        </a:rPr>
                        <a:t>50</a:t>
                      </a:r>
                      <a:endParaRPr lang="it-IT"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hr-HR" sz="1600" b="0" i="0" u="none" strike="noStrike">
                          <a:solidFill>
                            <a:srgbClr val="000000"/>
                          </a:solidFill>
                          <a:effectLst/>
                          <a:latin typeface="Arial"/>
                        </a:rPr>
                        <a:t>&lt;0·0001</a:t>
                      </a:r>
                    </a:p>
                  </a:txBody>
                  <a:tcPr marL="6672" marR="6672" marT="6672" marB="0" anchor="ctr">
                    <a:lnL>
                      <a:noFill/>
                    </a:lnL>
                    <a:lnR>
                      <a:noFill/>
                    </a:lnR>
                    <a:lnT>
                      <a:noFill/>
                    </a:lnT>
                    <a:lnB>
                      <a:noFill/>
                    </a:lnB>
                  </a:tcPr>
                </a:tc>
              </a:tr>
              <a:tr h="286115">
                <a:tc>
                  <a:txBody>
                    <a:bodyPr/>
                    <a:lstStyle/>
                    <a:p>
                      <a:pPr lvl="0" algn="l" fontAlgn="ctr"/>
                      <a:r>
                        <a:rPr lang="en-US" sz="1400" b="0" i="0" u="none" strike="noStrike" dirty="0" smtClean="0">
                          <a:solidFill>
                            <a:srgbClr val="FF0000"/>
                          </a:solidFill>
                          <a:effectLst/>
                          <a:latin typeface="Arial"/>
                        </a:rPr>
                        <a:t>    Late </a:t>
                      </a:r>
                      <a:r>
                        <a:rPr lang="en-US" sz="1400" b="0" i="0" u="none" strike="noStrike" dirty="0">
                          <a:solidFill>
                            <a:srgbClr val="FF0000"/>
                          </a:solidFill>
                          <a:effectLst/>
                          <a:latin typeface="Arial"/>
                        </a:rPr>
                        <a:t>loss (mm) </a:t>
                      </a:r>
                    </a:p>
                  </a:txBody>
                  <a:tcPr marL="80059" marR="6672" marT="6672" marB="0" anchor="ctr">
                    <a:lnL>
                      <a:noFill/>
                    </a:lnL>
                    <a:lnR>
                      <a:noFill/>
                    </a:lnR>
                    <a:lnT>
                      <a:noFill/>
                    </a:lnT>
                    <a:lnB>
                      <a:noFill/>
                    </a:lnB>
                  </a:tcPr>
                </a:tc>
                <a:tc>
                  <a:txBody>
                    <a:bodyPr/>
                    <a:lstStyle/>
                    <a:p>
                      <a:pPr algn="ctr" fontAlgn="ctr"/>
                      <a:r>
                        <a:rPr lang="is-IS" sz="1600" b="1" i="0" u="none" strike="noStrike" dirty="0">
                          <a:solidFill>
                            <a:srgbClr val="FF0000"/>
                          </a:solidFill>
                          <a:effectLst/>
                          <a:latin typeface="Arial"/>
                        </a:rPr>
                        <a:t>0·</a:t>
                      </a:r>
                      <a:r>
                        <a:rPr lang="is-IS" sz="1600" b="1" i="0" u="none" strike="noStrike" dirty="0" smtClean="0">
                          <a:solidFill>
                            <a:srgbClr val="FF0000"/>
                          </a:solidFill>
                          <a:effectLst/>
                          <a:latin typeface="Arial"/>
                        </a:rPr>
                        <a:t>37</a:t>
                      </a:r>
                      <a:endParaRPr lang="is-IS" sz="1600" b="1" i="0" u="none" strike="noStrike" dirty="0">
                        <a:solidFill>
                          <a:srgbClr val="FF0000"/>
                        </a:solidFill>
                        <a:effectLst/>
                        <a:latin typeface="Arial"/>
                      </a:endParaRPr>
                    </a:p>
                  </a:txBody>
                  <a:tcPr marL="6672" marR="6672" marT="6672" marB="0" anchor="ctr">
                    <a:lnL>
                      <a:noFill/>
                    </a:lnL>
                    <a:lnR>
                      <a:noFill/>
                    </a:lnR>
                    <a:lnT>
                      <a:noFill/>
                    </a:lnT>
                    <a:lnB>
                      <a:noFill/>
                    </a:lnB>
                  </a:tcPr>
                </a:tc>
                <a:tc>
                  <a:txBody>
                    <a:bodyPr/>
                    <a:lstStyle/>
                    <a:p>
                      <a:pPr algn="ctr" fontAlgn="ctr"/>
                      <a:r>
                        <a:rPr lang="it-IT" sz="1600" b="1" i="0" u="none" strike="noStrike" dirty="0">
                          <a:solidFill>
                            <a:srgbClr val="FF0000"/>
                          </a:solidFill>
                          <a:effectLst/>
                          <a:latin typeface="Arial"/>
                        </a:rPr>
                        <a:t>0·25 </a:t>
                      </a:r>
                    </a:p>
                  </a:txBody>
                  <a:tcPr marL="6672" marR="6672" marT="6672" marB="0" anchor="ctr">
                    <a:lnL>
                      <a:noFill/>
                    </a:lnL>
                    <a:lnR>
                      <a:noFill/>
                    </a:lnR>
                    <a:lnT>
                      <a:noFill/>
                    </a:lnT>
                    <a:lnB>
                      <a:noFill/>
                    </a:lnB>
                  </a:tcPr>
                </a:tc>
                <a:tc>
                  <a:txBody>
                    <a:bodyPr/>
                    <a:lstStyle/>
                    <a:p>
                      <a:pPr algn="ctr" fontAlgn="ctr"/>
                      <a:r>
                        <a:rPr lang="en-US" sz="1600" b="0" i="0" u="none" strike="noStrike" dirty="0">
                          <a:solidFill>
                            <a:srgbClr val="FF0000"/>
                          </a:solidFill>
                          <a:effectLst/>
                          <a:latin typeface="Arial"/>
                        </a:rPr>
                        <a:t>0</a:t>
                      </a:r>
                      <a:r>
                        <a:rPr lang="en-US" sz="1600" b="0" i="0" u="none" strike="noStrike" dirty="0" smtClean="0">
                          <a:solidFill>
                            <a:srgbClr val="FF0000"/>
                          </a:solidFill>
                          <a:effectLst/>
                          <a:latin typeface="Arial"/>
                        </a:rPr>
                        <a:t>·0003</a:t>
                      </a:r>
                      <a:endParaRPr lang="en-US" sz="1100" b="0" i="0" u="none" strike="noStrike" dirty="0">
                        <a:solidFill>
                          <a:srgbClr val="FF0000"/>
                        </a:solidFill>
                        <a:effectLst/>
                        <a:latin typeface="Arial"/>
                      </a:endParaRPr>
                    </a:p>
                  </a:txBody>
                  <a:tcPr marL="6672" marR="6672" marT="6672" marB="0" anchor="ctr">
                    <a:lnL>
                      <a:noFill/>
                    </a:lnL>
                    <a:lnR>
                      <a:noFill/>
                    </a:lnR>
                    <a:lnT>
                      <a:noFill/>
                    </a:lnT>
                    <a:lnB>
                      <a:noFill/>
                    </a:lnB>
                  </a:tcPr>
                </a:tc>
              </a:tr>
              <a:tr h="286115">
                <a:tc>
                  <a:txBody>
                    <a:bodyPr/>
                    <a:lstStyle/>
                    <a:p>
                      <a:pPr algn="l" fontAlgn="ctr"/>
                      <a:r>
                        <a:rPr lang="en-US" sz="1400" b="0" i="0" u="none" strike="noStrike" dirty="0">
                          <a:solidFill>
                            <a:srgbClr val="000000"/>
                          </a:solidFill>
                          <a:effectLst/>
                          <a:latin typeface="Arial"/>
                        </a:rPr>
                        <a:t>  Follow-up diameter (mm) </a:t>
                      </a:r>
                    </a:p>
                  </a:txBody>
                  <a:tcPr marL="160118" marR="6672" marT="6672" marB="0" anchor="ctr">
                    <a:lnL>
                      <a:noFill/>
                    </a:lnL>
                    <a:lnR>
                      <a:noFill/>
                    </a:lnR>
                    <a:lnT>
                      <a:noFill/>
                    </a:lnT>
                    <a:lnB>
                      <a:noFill/>
                    </a:lnB>
                  </a:tcPr>
                </a:tc>
                <a:tc>
                  <a:txBody>
                    <a:bodyPr/>
                    <a:lstStyle/>
                    <a:p>
                      <a:pPr algn="ctr" fontAlgn="ctr"/>
                      <a:r>
                        <a:rPr lang="de-DE" sz="1600" b="1" i="0" u="none" strike="noStrike" dirty="0">
                          <a:solidFill>
                            <a:srgbClr val="000000"/>
                          </a:solidFill>
                          <a:effectLst/>
                          <a:latin typeface="Arial"/>
                        </a:rPr>
                        <a:t>1·86 </a:t>
                      </a:r>
                    </a:p>
                  </a:txBody>
                  <a:tcPr marL="6672"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2·</a:t>
                      </a:r>
                      <a:r>
                        <a:rPr lang="is-IS" sz="1600" b="1" i="0" u="none" strike="noStrike" dirty="0" smtClean="0">
                          <a:solidFill>
                            <a:srgbClr val="000000"/>
                          </a:solidFill>
                          <a:effectLst/>
                          <a:latin typeface="Arial"/>
                        </a:rPr>
                        <a:t>25</a:t>
                      </a:r>
                      <a:endParaRPr lang="is-IS"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hr-HR" sz="1600" b="0" i="0" u="none" strike="noStrike" dirty="0">
                          <a:solidFill>
                            <a:srgbClr val="000000"/>
                          </a:solidFill>
                          <a:effectLst/>
                          <a:latin typeface="Arial"/>
                        </a:rPr>
                        <a:t>&lt;0·0001</a:t>
                      </a:r>
                    </a:p>
                  </a:txBody>
                  <a:tcPr marL="6672" marR="6672" marT="6672" marB="0" anchor="ctr">
                    <a:lnL>
                      <a:noFill/>
                    </a:lnL>
                    <a:lnR>
                      <a:noFill/>
                    </a:lnR>
                    <a:lnT>
                      <a:noFill/>
                    </a:lnT>
                    <a:lnB>
                      <a:noFill/>
                    </a:lnB>
                  </a:tcPr>
                </a:tc>
              </a:tr>
              <a:tr h="286115">
                <a:tc>
                  <a:txBody>
                    <a:bodyPr/>
                    <a:lstStyle/>
                    <a:p>
                      <a:pPr algn="l" fontAlgn="ctr"/>
                      <a:r>
                        <a:rPr lang="en-US" sz="1400" b="0" i="0" u="none" strike="noStrike">
                          <a:solidFill>
                            <a:srgbClr val="000000"/>
                          </a:solidFill>
                          <a:effectLst/>
                          <a:latin typeface="Arial"/>
                        </a:rPr>
                        <a:t>  Net gain (mm) </a:t>
                      </a:r>
                    </a:p>
                  </a:txBody>
                  <a:tcPr marL="160118"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0·</a:t>
                      </a:r>
                      <a:r>
                        <a:rPr lang="is-IS" sz="1600" b="1" i="0" u="none" strike="noStrike" dirty="0" smtClean="0">
                          <a:solidFill>
                            <a:srgbClr val="000000"/>
                          </a:solidFill>
                          <a:effectLst/>
                          <a:latin typeface="Arial"/>
                        </a:rPr>
                        <a:t>80</a:t>
                      </a:r>
                      <a:endParaRPr lang="is-IS" sz="1600" b="1" i="0" u="none" strike="noStrike" dirty="0">
                        <a:solidFill>
                          <a:srgbClr val="000000"/>
                        </a:solidFill>
                        <a:effectLst/>
                        <a:latin typeface="Arial"/>
                      </a:endParaRPr>
                    </a:p>
                  </a:txBody>
                  <a:tcPr marL="6672" marR="6672" marT="6672"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1·20 </a:t>
                      </a:r>
                    </a:p>
                  </a:txBody>
                  <a:tcPr marL="6672" marR="6672" marT="6672" marB="0" anchor="ctr">
                    <a:lnL>
                      <a:noFill/>
                    </a:lnL>
                    <a:lnR>
                      <a:noFill/>
                    </a:lnR>
                    <a:lnT>
                      <a:noFill/>
                    </a:lnT>
                    <a:lnB>
                      <a:noFill/>
                    </a:lnB>
                  </a:tcPr>
                </a:tc>
                <a:tc>
                  <a:txBody>
                    <a:bodyPr/>
                    <a:lstStyle/>
                    <a:p>
                      <a:pPr algn="ctr" fontAlgn="ctr"/>
                      <a:r>
                        <a:rPr lang="hr-HR" sz="1600" b="0" i="0" u="none" strike="noStrike" dirty="0">
                          <a:solidFill>
                            <a:srgbClr val="000000"/>
                          </a:solidFill>
                          <a:effectLst/>
                          <a:latin typeface="Arial"/>
                        </a:rPr>
                        <a:t>&lt;0·0001</a:t>
                      </a:r>
                    </a:p>
                  </a:txBody>
                  <a:tcPr marL="6672" marR="6672" marT="6672" marB="0" anchor="ctr">
                    <a:lnL>
                      <a:noFill/>
                    </a:lnL>
                    <a:lnR>
                      <a:noFill/>
                    </a:lnR>
                    <a:lnT>
                      <a:noFill/>
                    </a:lnT>
                    <a:lnB>
                      <a:noFill/>
                    </a:lnB>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739581304"/>
              </p:ext>
            </p:extLst>
          </p:nvPr>
        </p:nvGraphicFramePr>
        <p:xfrm>
          <a:off x="132256" y="3687098"/>
          <a:ext cx="8757915" cy="2461867"/>
        </p:xfrm>
        <a:graphic>
          <a:graphicData uri="http://schemas.openxmlformats.org/drawingml/2006/table">
            <a:tbl>
              <a:tblPr/>
              <a:tblGrid>
                <a:gridCol w="3520234"/>
                <a:gridCol w="1824121"/>
                <a:gridCol w="1738782"/>
                <a:gridCol w="1674778"/>
              </a:tblGrid>
              <a:tr h="357979">
                <a:tc>
                  <a:txBody>
                    <a:bodyPr/>
                    <a:lstStyle/>
                    <a:p>
                      <a:pPr algn="l" fontAlgn="ctr"/>
                      <a:r>
                        <a:rPr lang="en-US" sz="1400" b="1" i="0" u="none" strike="noStrike" dirty="0">
                          <a:solidFill>
                            <a:schemeClr val="bg2"/>
                          </a:solidFill>
                          <a:effectLst/>
                          <a:latin typeface="Arial"/>
                        </a:rPr>
                        <a:t>Percent Diameter stenosis </a:t>
                      </a:r>
                    </a:p>
                  </a:txBody>
                  <a:tcPr marL="80059" marR="6672" marT="6672" marB="0" anchor="ctr">
                    <a:lnL>
                      <a:noFill/>
                    </a:lnL>
                    <a:lnR>
                      <a:noFill/>
                    </a:lnR>
                    <a:lnT>
                      <a:noFill/>
                    </a:lnT>
                    <a:lnB>
                      <a:noFill/>
                    </a:lnB>
                  </a:tcPr>
                </a:tc>
                <a:tc>
                  <a:txBody>
                    <a:bodyPr/>
                    <a:lstStyle/>
                    <a:p>
                      <a:pPr algn="l" fontAlgn="ctr"/>
                      <a:endParaRPr lang="ja-JP" altLang="en-US" sz="1600" b="0"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l" fontAlgn="ctr"/>
                      <a:endParaRPr lang="ja-JP" altLang="en-US" sz="1600" b="0" i="0" u="none" strike="noStrike">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endParaRPr lang="ja-JP" altLang="en-US" sz="1600" b="0" i="0" u="none" strike="noStrike" dirty="0">
                        <a:solidFill>
                          <a:schemeClr val="bg2"/>
                        </a:solidFill>
                        <a:effectLst/>
                        <a:latin typeface="Arial"/>
                      </a:endParaRPr>
                    </a:p>
                  </a:txBody>
                  <a:tcPr marL="6672" marR="6672" marT="6672" marB="0" anchor="ctr">
                    <a:lnL>
                      <a:noFill/>
                    </a:lnL>
                    <a:lnR>
                      <a:noFill/>
                    </a:lnR>
                    <a:lnT>
                      <a:noFill/>
                    </a:lnT>
                    <a:lnB>
                      <a:noFill/>
                    </a:lnB>
                  </a:tcPr>
                </a:tc>
              </a:tr>
              <a:tr h="406738">
                <a:tc>
                  <a:txBody>
                    <a:bodyPr/>
                    <a:lstStyle/>
                    <a:p>
                      <a:pPr algn="l" fontAlgn="ctr"/>
                      <a:r>
                        <a:rPr lang="en-US" sz="1400" b="0" i="0" u="none" strike="noStrike" dirty="0">
                          <a:solidFill>
                            <a:schemeClr val="bg2"/>
                          </a:solidFill>
                          <a:effectLst/>
                          <a:latin typeface="Arial"/>
                        </a:rPr>
                        <a:t>  Pre-procedure </a:t>
                      </a:r>
                      <a:r>
                        <a:rPr lang="en-US" sz="1400" b="0" i="0" u="none" strike="noStrike" dirty="0" smtClean="0">
                          <a:solidFill>
                            <a:schemeClr val="bg2"/>
                          </a:solidFill>
                          <a:effectLst/>
                          <a:latin typeface="Arial"/>
                        </a:rPr>
                        <a:t>(</a:t>
                      </a:r>
                      <a:r>
                        <a:rPr lang="en-US" sz="1400" b="0" i="0" u="none" strike="noStrike" dirty="0">
                          <a:solidFill>
                            <a:schemeClr val="bg2"/>
                          </a:solidFill>
                          <a:effectLst/>
                          <a:latin typeface="Arial"/>
                        </a:rPr>
                        <a:t>%) </a:t>
                      </a:r>
                    </a:p>
                  </a:txBody>
                  <a:tcPr marL="160118" marR="6672" marT="6672" marB="0" anchor="ctr">
                    <a:lnL>
                      <a:noFill/>
                    </a:lnL>
                    <a:lnR>
                      <a:noFill/>
                    </a:lnR>
                    <a:lnT>
                      <a:noFill/>
                    </a:lnT>
                    <a:lnB>
                      <a:noFill/>
                    </a:lnB>
                  </a:tcPr>
                </a:tc>
                <a:tc>
                  <a:txBody>
                    <a:bodyPr/>
                    <a:lstStyle/>
                    <a:p>
                      <a:pPr algn="ctr" fontAlgn="ctr"/>
                      <a:r>
                        <a:rPr lang="is-IS" sz="1600" b="1" i="0" u="none" strike="noStrike" dirty="0" smtClean="0">
                          <a:solidFill>
                            <a:schemeClr val="bg2"/>
                          </a:solidFill>
                          <a:effectLst/>
                          <a:latin typeface="Arial"/>
                        </a:rPr>
                        <a:t>59%</a:t>
                      </a:r>
                      <a:endParaRPr lang="is-IS" sz="1600" b="1"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r>
                        <a:rPr lang="is-IS" sz="1600" b="1" i="0" u="none" strike="noStrike" dirty="0" smtClean="0">
                          <a:solidFill>
                            <a:schemeClr val="bg2"/>
                          </a:solidFill>
                          <a:effectLst/>
                          <a:latin typeface="Arial"/>
                        </a:rPr>
                        <a:t>59%</a:t>
                      </a:r>
                      <a:endParaRPr lang="is-IS" sz="1600" b="1"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r>
                        <a:rPr lang="de-DE" sz="1600" b="0" i="0" u="none" strike="noStrike" dirty="0">
                          <a:solidFill>
                            <a:schemeClr val="bg2"/>
                          </a:solidFill>
                          <a:effectLst/>
                          <a:latin typeface="Arial"/>
                        </a:rPr>
                        <a:t>0·83</a:t>
                      </a:r>
                    </a:p>
                  </a:txBody>
                  <a:tcPr marL="6672" marR="6672" marT="6672" marB="0" anchor="ctr">
                    <a:lnL>
                      <a:noFill/>
                    </a:lnL>
                    <a:lnR>
                      <a:noFill/>
                    </a:lnR>
                    <a:lnT>
                      <a:noFill/>
                    </a:lnT>
                    <a:lnB>
                      <a:noFill/>
                    </a:lnB>
                  </a:tcPr>
                </a:tc>
              </a:tr>
              <a:tr h="406738">
                <a:tc>
                  <a:txBody>
                    <a:bodyPr/>
                    <a:lstStyle/>
                    <a:p>
                      <a:pPr algn="l" fontAlgn="ctr"/>
                      <a:r>
                        <a:rPr lang="en-US" sz="1400" b="0" i="0" u="none" strike="noStrike" dirty="0">
                          <a:solidFill>
                            <a:schemeClr val="bg2"/>
                          </a:solidFill>
                          <a:effectLst/>
                          <a:latin typeface="Arial"/>
                        </a:rPr>
                        <a:t>  Post-procedure </a:t>
                      </a:r>
                      <a:r>
                        <a:rPr lang="en-US" sz="1400" b="0" i="0" u="none" strike="noStrike" dirty="0" smtClean="0">
                          <a:solidFill>
                            <a:schemeClr val="bg2"/>
                          </a:solidFill>
                          <a:effectLst/>
                          <a:latin typeface="Arial"/>
                        </a:rPr>
                        <a:t>(</a:t>
                      </a:r>
                      <a:r>
                        <a:rPr lang="en-US" sz="1400" b="0" i="0" u="none" strike="noStrike" dirty="0">
                          <a:solidFill>
                            <a:schemeClr val="bg2"/>
                          </a:solidFill>
                          <a:effectLst/>
                          <a:latin typeface="Arial"/>
                        </a:rPr>
                        <a:t>%) </a:t>
                      </a:r>
                    </a:p>
                  </a:txBody>
                  <a:tcPr marL="160118" marR="6672" marT="6672"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15·</a:t>
                      </a:r>
                      <a:r>
                        <a:rPr lang="is-IS" sz="1600" b="1" i="0" u="none" strike="noStrike" dirty="0" smtClean="0">
                          <a:solidFill>
                            <a:schemeClr val="bg2"/>
                          </a:solidFill>
                          <a:effectLst/>
                          <a:latin typeface="Arial"/>
                        </a:rPr>
                        <a:t>6%</a:t>
                      </a:r>
                      <a:endParaRPr lang="is-IS" sz="1600" b="1"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10</a:t>
                      </a:r>
                      <a:r>
                        <a:rPr lang="is-IS" sz="1600" b="1" i="0" u="none" strike="noStrike" dirty="0" smtClean="0">
                          <a:solidFill>
                            <a:schemeClr val="bg2"/>
                          </a:solidFill>
                          <a:effectLst/>
                          <a:latin typeface="Arial"/>
                        </a:rPr>
                        <a:t>·1%</a:t>
                      </a:r>
                      <a:endParaRPr lang="is-IS" sz="1600" b="1"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r>
                        <a:rPr lang="hr-HR" sz="1600" b="0" i="0" u="none" strike="noStrike" dirty="0">
                          <a:solidFill>
                            <a:schemeClr val="bg2"/>
                          </a:solidFill>
                          <a:effectLst/>
                          <a:latin typeface="Arial"/>
                        </a:rPr>
                        <a:t>&lt;0·0001</a:t>
                      </a:r>
                    </a:p>
                  </a:txBody>
                  <a:tcPr marL="6672" marR="6672" marT="6672" marB="0" anchor="ctr">
                    <a:lnL>
                      <a:noFill/>
                    </a:lnL>
                    <a:lnR>
                      <a:noFill/>
                    </a:lnR>
                    <a:lnT>
                      <a:noFill/>
                    </a:lnT>
                    <a:lnB>
                      <a:noFill/>
                    </a:lnB>
                  </a:tcPr>
                </a:tc>
              </a:tr>
              <a:tr h="406738">
                <a:tc>
                  <a:txBody>
                    <a:bodyPr/>
                    <a:lstStyle/>
                    <a:p>
                      <a:pPr algn="l" fontAlgn="ctr"/>
                      <a:r>
                        <a:rPr lang="en-US" sz="1400" b="0" i="0" u="none" strike="noStrike" dirty="0">
                          <a:solidFill>
                            <a:schemeClr val="bg2"/>
                          </a:solidFill>
                          <a:effectLst/>
                          <a:latin typeface="Arial"/>
                        </a:rPr>
                        <a:t>  Follow-up </a:t>
                      </a:r>
                      <a:r>
                        <a:rPr lang="en-US" sz="1400" b="0" i="0" u="none" strike="noStrike" dirty="0" smtClean="0">
                          <a:solidFill>
                            <a:schemeClr val="bg2"/>
                          </a:solidFill>
                          <a:effectLst/>
                          <a:latin typeface="Arial"/>
                        </a:rPr>
                        <a:t>(</a:t>
                      </a:r>
                      <a:r>
                        <a:rPr lang="en-US" sz="1400" b="0" i="0" u="none" strike="noStrike" dirty="0">
                          <a:solidFill>
                            <a:schemeClr val="bg2"/>
                          </a:solidFill>
                          <a:effectLst/>
                          <a:latin typeface="Arial"/>
                        </a:rPr>
                        <a:t>%) </a:t>
                      </a:r>
                    </a:p>
                  </a:txBody>
                  <a:tcPr marL="160118" marR="6672" marT="6672"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25·</a:t>
                      </a:r>
                      <a:r>
                        <a:rPr lang="is-IS" sz="1600" b="1" i="0" u="none" strike="noStrike" dirty="0" smtClean="0">
                          <a:solidFill>
                            <a:schemeClr val="bg2"/>
                          </a:solidFill>
                          <a:effectLst/>
                          <a:latin typeface="Arial"/>
                        </a:rPr>
                        <a:t>8%</a:t>
                      </a:r>
                      <a:endParaRPr lang="is-IS" sz="1600" b="1"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r>
                        <a:rPr lang="it-IT" sz="1600" b="1" i="0" u="none" strike="noStrike" dirty="0">
                          <a:solidFill>
                            <a:schemeClr val="bg2"/>
                          </a:solidFill>
                          <a:effectLst/>
                          <a:latin typeface="Arial"/>
                        </a:rPr>
                        <a:t>15·</a:t>
                      </a:r>
                      <a:r>
                        <a:rPr lang="it-IT" sz="1600" b="1" i="0" u="none" strike="noStrike" dirty="0" smtClean="0">
                          <a:solidFill>
                            <a:schemeClr val="bg2"/>
                          </a:solidFill>
                          <a:effectLst/>
                          <a:latin typeface="Arial"/>
                        </a:rPr>
                        <a:t>7%</a:t>
                      </a:r>
                      <a:endParaRPr lang="it-IT" sz="1600" b="1" i="0" u="none" strike="noStrike" dirty="0">
                        <a:solidFill>
                          <a:schemeClr val="bg2"/>
                        </a:solidFill>
                        <a:effectLst/>
                        <a:latin typeface="Arial"/>
                      </a:endParaRPr>
                    </a:p>
                  </a:txBody>
                  <a:tcPr marL="6672" marR="6672" marT="6672" marB="0" anchor="ctr">
                    <a:lnL>
                      <a:noFill/>
                    </a:lnL>
                    <a:lnR>
                      <a:noFill/>
                    </a:lnR>
                    <a:lnT>
                      <a:noFill/>
                    </a:lnT>
                    <a:lnB>
                      <a:noFill/>
                    </a:lnB>
                  </a:tcPr>
                </a:tc>
                <a:tc>
                  <a:txBody>
                    <a:bodyPr/>
                    <a:lstStyle/>
                    <a:p>
                      <a:pPr algn="ctr" fontAlgn="ctr"/>
                      <a:r>
                        <a:rPr lang="hr-HR" sz="1600" b="0" i="0" u="none" strike="noStrike">
                          <a:solidFill>
                            <a:schemeClr val="bg2"/>
                          </a:solidFill>
                          <a:effectLst/>
                          <a:latin typeface="Arial"/>
                        </a:rPr>
                        <a:t>&lt;0·0001</a:t>
                      </a:r>
                    </a:p>
                  </a:txBody>
                  <a:tcPr marL="6672" marR="6672" marT="6672" marB="0" anchor="ctr">
                    <a:lnL>
                      <a:noFill/>
                    </a:lnL>
                    <a:lnR>
                      <a:noFill/>
                    </a:lnR>
                    <a:lnT>
                      <a:noFill/>
                    </a:lnT>
                    <a:lnB>
                      <a:noFill/>
                    </a:lnB>
                  </a:tcPr>
                </a:tc>
              </a:tr>
              <a:tr h="441837">
                <a:tc>
                  <a:txBody>
                    <a:bodyPr/>
                    <a:lstStyle/>
                    <a:p>
                      <a:pPr algn="l" fontAlgn="ctr"/>
                      <a:r>
                        <a:rPr lang="en-US" sz="1400" b="1" i="0" u="none" strike="noStrike" dirty="0" smtClean="0">
                          <a:solidFill>
                            <a:srgbClr val="FF0000"/>
                          </a:solidFill>
                          <a:effectLst/>
                          <a:latin typeface="Arial"/>
                        </a:rPr>
                        <a:t>In-device binary </a:t>
                      </a:r>
                      <a:r>
                        <a:rPr lang="en-US" sz="1400" b="1" i="0" u="none" strike="noStrike" dirty="0">
                          <a:solidFill>
                            <a:srgbClr val="FF0000"/>
                          </a:solidFill>
                          <a:effectLst/>
                          <a:latin typeface="Arial"/>
                        </a:rPr>
                        <a:t>restenosis (%)</a:t>
                      </a:r>
                    </a:p>
                  </a:txBody>
                  <a:tcPr marL="6672" marR="6672" marT="6672"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pt-BR" sz="1600" b="1" i="0" u="none" strike="noStrike" dirty="0">
                          <a:solidFill>
                            <a:schemeClr val="bg2"/>
                          </a:solidFill>
                          <a:effectLst/>
                          <a:latin typeface="Arial"/>
                        </a:rPr>
                        <a:t>7·0% </a:t>
                      </a:r>
                      <a:endParaRPr lang="pt-BR" sz="1600" b="1" i="0" u="none" strike="noStrike" dirty="0" smtClean="0">
                        <a:solidFill>
                          <a:schemeClr val="bg2"/>
                        </a:solidFill>
                        <a:effectLst/>
                        <a:latin typeface="Arial"/>
                      </a:endParaRPr>
                    </a:p>
                  </a:txBody>
                  <a:tcPr marL="6672" marR="6672" marT="6672"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pt-BR" sz="1600" b="1" i="0" u="none" strike="noStrike" dirty="0">
                          <a:solidFill>
                            <a:schemeClr val="bg2"/>
                          </a:solidFill>
                          <a:effectLst/>
                          <a:latin typeface="Arial"/>
                        </a:rPr>
                        <a:t>0·7</a:t>
                      </a:r>
                      <a:r>
                        <a:rPr lang="pt-BR" sz="1600" b="1" i="0" u="none" strike="noStrike" dirty="0" smtClean="0">
                          <a:solidFill>
                            <a:schemeClr val="bg2"/>
                          </a:solidFill>
                          <a:effectLst/>
                          <a:latin typeface="Arial"/>
                        </a:rPr>
                        <a:t>%</a:t>
                      </a:r>
                    </a:p>
                  </a:txBody>
                  <a:tcPr marL="6672" marR="6672" marT="6672"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de-DE" sz="1600" b="0" i="0" u="none" strike="noStrike" dirty="0">
                          <a:solidFill>
                            <a:schemeClr val="bg2"/>
                          </a:solidFill>
                          <a:effectLst/>
                          <a:latin typeface="Arial"/>
                        </a:rPr>
                        <a:t>0·003</a:t>
                      </a:r>
                    </a:p>
                  </a:txBody>
                  <a:tcPr marL="6672" marR="6672" marT="6672" marB="0" anchor="ctr">
                    <a:lnL>
                      <a:noFill/>
                    </a:lnL>
                    <a:lnR>
                      <a:noFill/>
                    </a:lnR>
                    <a:lnT>
                      <a:noFill/>
                    </a:lnT>
                    <a:lnB w="12700" cap="flat" cmpd="sng" algn="ctr">
                      <a:noFill/>
                      <a:prstDash val="solid"/>
                      <a:round/>
                      <a:headEnd type="none" w="med" len="med"/>
                      <a:tailEnd type="none" w="med" len="med"/>
                    </a:lnB>
                  </a:tcPr>
                </a:tc>
              </a:tr>
              <a:tr h="441837">
                <a:tc>
                  <a:txBody>
                    <a:bodyPr/>
                    <a:lstStyle/>
                    <a:p>
                      <a:pPr algn="l" fontAlgn="ctr"/>
                      <a:r>
                        <a:rPr lang="en-US" sz="1400" b="1" i="0" u="none" strike="noStrike" dirty="0" smtClean="0">
                          <a:solidFill>
                            <a:srgbClr val="FF0000"/>
                          </a:solidFill>
                          <a:effectLst/>
                          <a:latin typeface="Arial"/>
                        </a:rPr>
                        <a:t>In-segment binary restenosis (%)</a:t>
                      </a:r>
                      <a:endParaRPr lang="en-US" sz="1400" b="1" i="0" u="none" strike="noStrike" dirty="0">
                        <a:solidFill>
                          <a:srgbClr val="FF0000"/>
                        </a:solidFill>
                        <a:effectLst/>
                        <a:latin typeface="Arial"/>
                      </a:endParaRPr>
                    </a:p>
                  </a:txBody>
                  <a:tcPr marL="6672" marR="6672" marT="6672"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ctr"/>
                      <a:r>
                        <a:rPr lang="pt-BR" sz="1600" b="1" i="0" u="none" strike="noStrike" dirty="0">
                          <a:solidFill>
                            <a:schemeClr val="bg2"/>
                          </a:solidFill>
                          <a:effectLst/>
                          <a:latin typeface="Arial"/>
                        </a:rPr>
                        <a:t>8</a:t>
                      </a:r>
                      <a:r>
                        <a:rPr lang="pt-BR" sz="1600" b="1" i="0" u="none" strike="noStrike" dirty="0" smtClean="0">
                          <a:solidFill>
                            <a:schemeClr val="bg2"/>
                          </a:solidFill>
                          <a:effectLst/>
                          <a:latin typeface="Arial"/>
                        </a:rPr>
                        <a:t>·</a:t>
                      </a:r>
                      <a:r>
                        <a:rPr lang="pt-BR" sz="1600" b="1" i="0" u="none" strike="noStrike" dirty="0">
                          <a:solidFill>
                            <a:schemeClr val="bg2"/>
                          </a:solidFill>
                          <a:effectLst/>
                          <a:latin typeface="Arial"/>
                        </a:rPr>
                        <a:t>4</a:t>
                      </a:r>
                      <a:r>
                        <a:rPr lang="pt-BR" sz="1600" b="1" i="0" u="none" strike="noStrike" dirty="0" smtClean="0">
                          <a:solidFill>
                            <a:schemeClr val="bg2"/>
                          </a:solidFill>
                          <a:effectLst/>
                          <a:latin typeface="Arial"/>
                        </a:rPr>
                        <a:t>% </a:t>
                      </a:r>
                    </a:p>
                  </a:txBody>
                  <a:tcPr marL="6672" marR="6672" marT="6672"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ctr"/>
                      <a:r>
                        <a:rPr lang="pt-BR" sz="1600" b="1" i="0" u="none" strike="noStrike" dirty="0">
                          <a:solidFill>
                            <a:schemeClr val="bg2"/>
                          </a:solidFill>
                          <a:effectLst/>
                          <a:latin typeface="Arial"/>
                        </a:rPr>
                        <a:t>3</a:t>
                      </a:r>
                      <a:r>
                        <a:rPr lang="pt-BR" sz="1600" b="1" i="0" u="none" strike="noStrike" dirty="0" smtClean="0">
                          <a:solidFill>
                            <a:schemeClr val="bg2"/>
                          </a:solidFill>
                          <a:effectLst/>
                          <a:latin typeface="Arial"/>
                        </a:rPr>
                        <a:t>·</a:t>
                      </a:r>
                      <a:r>
                        <a:rPr lang="pt-BR" sz="1600" b="1" i="0" u="none" strike="noStrike" dirty="0">
                          <a:solidFill>
                            <a:schemeClr val="bg2"/>
                          </a:solidFill>
                          <a:effectLst/>
                          <a:latin typeface="Arial"/>
                        </a:rPr>
                        <a:t>3</a:t>
                      </a:r>
                      <a:r>
                        <a:rPr lang="pt-BR" sz="1600" b="1" i="0" u="none" strike="noStrike" dirty="0" smtClean="0">
                          <a:solidFill>
                            <a:schemeClr val="bg2"/>
                          </a:solidFill>
                          <a:effectLst/>
                          <a:latin typeface="Arial"/>
                        </a:rPr>
                        <a:t>%</a:t>
                      </a:r>
                    </a:p>
                  </a:txBody>
                  <a:tcPr marL="6672" marR="6672" marT="6672"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ctr"/>
                      <a:r>
                        <a:rPr lang="de-DE" sz="1600" b="0" i="0" u="none" strike="noStrike" dirty="0">
                          <a:solidFill>
                            <a:schemeClr val="bg2"/>
                          </a:solidFill>
                          <a:effectLst/>
                          <a:latin typeface="Arial"/>
                        </a:rPr>
                        <a:t>0·</a:t>
                      </a:r>
                      <a:r>
                        <a:rPr lang="de-DE" sz="1600" b="0" i="0" u="none" strike="noStrike" dirty="0" smtClean="0">
                          <a:solidFill>
                            <a:schemeClr val="bg2"/>
                          </a:solidFill>
                          <a:effectLst/>
                          <a:latin typeface="Arial"/>
                        </a:rPr>
                        <a:t>042</a:t>
                      </a:r>
                      <a:endParaRPr lang="de-DE" sz="1600" b="0" i="0" u="none" strike="noStrike" dirty="0">
                        <a:solidFill>
                          <a:schemeClr val="bg2"/>
                        </a:solidFill>
                        <a:effectLst/>
                        <a:latin typeface="Arial"/>
                      </a:endParaRPr>
                    </a:p>
                  </a:txBody>
                  <a:tcPr marL="6672" marR="6672" marT="6672" marB="0" anchor="ctr">
                    <a:lnL>
                      <a:noFill/>
                    </a:lnL>
                    <a:lnR>
                      <a:noFill/>
                    </a:lnR>
                    <a:lnT>
                      <a:noFill/>
                    </a:lnT>
                    <a:lnB w="12700" cap="flat" cmpd="sng" algn="ctr">
                      <a:solidFill>
                        <a:srgbClr val="FFFFFF"/>
                      </a:solidFill>
                      <a:prstDash val="solid"/>
                      <a:round/>
                      <a:headEnd type="none" w="med" len="med"/>
                      <a:tailEnd type="none" w="med" len="med"/>
                    </a:lnB>
                  </a:tcPr>
                </a:tc>
              </a:tr>
            </a:tbl>
          </a:graphicData>
        </a:graphic>
      </p:graphicFrame>
      <p:grpSp>
        <p:nvGrpSpPr>
          <p:cNvPr id="17" name="図形グループ 16"/>
          <p:cNvGrpSpPr/>
          <p:nvPr/>
        </p:nvGrpSpPr>
        <p:grpSpPr>
          <a:xfrm>
            <a:off x="5313875" y="1972991"/>
            <a:ext cx="319468" cy="1523017"/>
            <a:chOff x="5346649" y="2866094"/>
            <a:chExt cx="319468" cy="1523017"/>
          </a:xfrm>
        </p:grpSpPr>
        <p:sp>
          <p:nvSpPr>
            <p:cNvPr id="12" name="テキスト ボックス 11"/>
            <p:cNvSpPr txBox="1"/>
            <p:nvPr/>
          </p:nvSpPr>
          <p:spPr>
            <a:xfrm>
              <a:off x="5346649" y="3462227"/>
              <a:ext cx="319468" cy="369332"/>
            </a:xfrm>
            <a:prstGeom prst="rect">
              <a:avLst/>
            </a:prstGeom>
            <a:noFill/>
          </p:spPr>
          <p:txBody>
            <a:bodyPr wrap="none" rtlCol="0">
              <a:spAutoFit/>
            </a:bodyPr>
            <a:lstStyle/>
            <a:p>
              <a:r>
                <a:rPr kumimoji="1" lang="en-US" altLang="ja-JP" i="0" dirty="0" smtClean="0">
                  <a:solidFill>
                    <a:srgbClr val="FF0000"/>
                  </a:solidFill>
                </a:rPr>
                <a:t>&gt;</a:t>
              </a:r>
              <a:endParaRPr kumimoji="1" lang="ja-JP" altLang="en-US" i="0" dirty="0">
                <a:solidFill>
                  <a:srgbClr val="FF0000"/>
                </a:solidFill>
              </a:endParaRPr>
            </a:p>
          </p:txBody>
        </p:sp>
        <p:sp>
          <p:nvSpPr>
            <p:cNvPr id="13" name="テキスト ボックス 12"/>
            <p:cNvSpPr txBox="1"/>
            <p:nvPr/>
          </p:nvSpPr>
          <p:spPr>
            <a:xfrm>
              <a:off x="5346649" y="2866094"/>
              <a:ext cx="319468" cy="369332"/>
            </a:xfrm>
            <a:prstGeom prst="rect">
              <a:avLst/>
            </a:prstGeom>
            <a:noFill/>
          </p:spPr>
          <p:txBody>
            <a:bodyPr wrap="none" rtlCol="0">
              <a:spAutoFit/>
            </a:bodyPr>
            <a:lstStyle/>
            <a:p>
              <a:r>
                <a:rPr kumimoji="1" lang="en-US" altLang="ja-JP" i="0" dirty="0">
                  <a:solidFill>
                    <a:srgbClr val="FF0000"/>
                  </a:solidFill>
                </a:rPr>
                <a:t>&lt;</a:t>
              </a:r>
              <a:endParaRPr kumimoji="1" lang="ja-JP" altLang="en-US" i="0" dirty="0">
                <a:solidFill>
                  <a:srgbClr val="FF0000"/>
                </a:solidFill>
              </a:endParaRPr>
            </a:p>
          </p:txBody>
        </p:sp>
        <p:sp>
          <p:nvSpPr>
            <p:cNvPr id="14" name="テキスト ボックス 13"/>
            <p:cNvSpPr txBox="1"/>
            <p:nvPr/>
          </p:nvSpPr>
          <p:spPr>
            <a:xfrm>
              <a:off x="5346649" y="4019779"/>
              <a:ext cx="319468" cy="369332"/>
            </a:xfrm>
            <a:prstGeom prst="rect">
              <a:avLst/>
            </a:prstGeom>
            <a:noFill/>
          </p:spPr>
          <p:txBody>
            <a:bodyPr wrap="none" rtlCol="0">
              <a:spAutoFit/>
            </a:bodyPr>
            <a:lstStyle/>
            <a:p>
              <a:r>
                <a:rPr kumimoji="1" lang="en-US" altLang="ja-JP" i="0" dirty="0">
                  <a:solidFill>
                    <a:srgbClr val="FF0000"/>
                  </a:solidFill>
                </a:rPr>
                <a:t>&lt;</a:t>
              </a:r>
              <a:endParaRPr kumimoji="1" lang="ja-JP" altLang="en-US" i="0" dirty="0">
                <a:solidFill>
                  <a:srgbClr val="FF0000"/>
                </a:solidFill>
              </a:endParaRPr>
            </a:p>
          </p:txBody>
        </p:sp>
      </p:grpSp>
      <p:grpSp>
        <p:nvGrpSpPr>
          <p:cNvPr id="2" name="図形グループ 1"/>
          <p:cNvGrpSpPr/>
          <p:nvPr/>
        </p:nvGrpSpPr>
        <p:grpSpPr>
          <a:xfrm>
            <a:off x="5346649" y="4088573"/>
            <a:ext cx="332577" cy="2209390"/>
            <a:chOff x="5346649" y="4088573"/>
            <a:chExt cx="332577" cy="2209390"/>
          </a:xfrm>
        </p:grpSpPr>
        <p:grpSp>
          <p:nvGrpSpPr>
            <p:cNvPr id="18" name="図形グループ 17"/>
            <p:cNvGrpSpPr/>
            <p:nvPr/>
          </p:nvGrpSpPr>
          <p:grpSpPr>
            <a:xfrm>
              <a:off x="5346649" y="4088573"/>
              <a:ext cx="319468" cy="1789735"/>
              <a:chOff x="5346649" y="4669310"/>
              <a:chExt cx="319468" cy="1222383"/>
            </a:xfrm>
          </p:grpSpPr>
          <p:sp>
            <p:nvSpPr>
              <p:cNvPr id="5" name="テキスト ボックス 4"/>
              <p:cNvSpPr txBox="1"/>
              <p:nvPr/>
            </p:nvSpPr>
            <p:spPr>
              <a:xfrm>
                <a:off x="5346649" y="5201239"/>
                <a:ext cx="319468" cy="369332"/>
              </a:xfrm>
              <a:prstGeom prst="rect">
                <a:avLst/>
              </a:prstGeom>
              <a:noFill/>
            </p:spPr>
            <p:txBody>
              <a:bodyPr wrap="none" rtlCol="0">
                <a:spAutoFit/>
              </a:bodyPr>
              <a:lstStyle/>
              <a:p>
                <a:r>
                  <a:rPr kumimoji="1" lang="en-US" altLang="ja-JP" i="0" dirty="0" smtClean="0">
                    <a:solidFill>
                      <a:srgbClr val="FF0000"/>
                    </a:solidFill>
                  </a:rPr>
                  <a:t>&gt;</a:t>
                </a:r>
                <a:endParaRPr kumimoji="1" lang="ja-JP" altLang="en-US" i="0" dirty="0">
                  <a:solidFill>
                    <a:srgbClr val="FF0000"/>
                  </a:solidFill>
                </a:endParaRPr>
              </a:p>
            </p:txBody>
          </p:sp>
          <p:sp>
            <p:nvSpPr>
              <p:cNvPr id="9" name="テキスト ボックス 8"/>
              <p:cNvSpPr txBox="1"/>
              <p:nvPr/>
            </p:nvSpPr>
            <p:spPr>
              <a:xfrm>
                <a:off x="5346649" y="5522361"/>
                <a:ext cx="319468" cy="369332"/>
              </a:xfrm>
              <a:prstGeom prst="rect">
                <a:avLst/>
              </a:prstGeom>
              <a:noFill/>
            </p:spPr>
            <p:txBody>
              <a:bodyPr wrap="none" rtlCol="0">
                <a:spAutoFit/>
              </a:bodyPr>
              <a:lstStyle/>
              <a:p>
                <a:r>
                  <a:rPr kumimoji="1" lang="en-US" altLang="ja-JP" i="0" dirty="0" smtClean="0">
                    <a:solidFill>
                      <a:srgbClr val="FF0000"/>
                    </a:solidFill>
                  </a:rPr>
                  <a:t>&gt;</a:t>
                </a:r>
                <a:endParaRPr kumimoji="1" lang="ja-JP" altLang="en-US" i="0" dirty="0">
                  <a:solidFill>
                    <a:srgbClr val="FF0000"/>
                  </a:solidFill>
                </a:endParaRPr>
              </a:p>
            </p:txBody>
          </p:sp>
          <p:sp>
            <p:nvSpPr>
              <p:cNvPr id="10" name="テキスト ボックス 9"/>
              <p:cNvSpPr txBox="1"/>
              <p:nvPr/>
            </p:nvSpPr>
            <p:spPr>
              <a:xfrm>
                <a:off x="5346649" y="4910183"/>
                <a:ext cx="319468" cy="369332"/>
              </a:xfrm>
              <a:prstGeom prst="rect">
                <a:avLst/>
              </a:prstGeom>
              <a:noFill/>
            </p:spPr>
            <p:txBody>
              <a:bodyPr wrap="none" rtlCol="0">
                <a:spAutoFit/>
              </a:bodyPr>
              <a:lstStyle/>
              <a:p>
                <a:r>
                  <a:rPr kumimoji="1" lang="en-US" altLang="ja-JP" i="0" dirty="0" smtClean="0">
                    <a:solidFill>
                      <a:srgbClr val="FF0000"/>
                    </a:solidFill>
                  </a:rPr>
                  <a:t>&gt;</a:t>
                </a:r>
                <a:endParaRPr kumimoji="1" lang="ja-JP" altLang="en-US" i="0" dirty="0">
                  <a:solidFill>
                    <a:srgbClr val="FF0000"/>
                  </a:solidFill>
                </a:endParaRPr>
              </a:p>
            </p:txBody>
          </p:sp>
          <p:sp>
            <p:nvSpPr>
              <p:cNvPr id="11" name="テキスト ボックス 10"/>
              <p:cNvSpPr txBox="1"/>
              <p:nvPr/>
            </p:nvSpPr>
            <p:spPr>
              <a:xfrm>
                <a:off x="5346649" y="4669310"/>
                <a:ext cx="319468" cy="369332"/>
              </a:xfrm>
              <a:prstGeom prst="rect">
                <a:avLst/>
              </a:prstGeom>
              <a:noFill/>
            </p:spPr>
            <p:txBody>
              <a:bodyPr wrap="none" rtlCol="0">
                <a:spAutoFit/>
              </a:bodyPr>
              <a:lstStyle/>
              <a:p>
                <a:r>
                  <a:rPr kumimoji="1" lang="en-US" altLang="ja-JP" i="0" dirty="0">
                    <a:solidFill>
                      <a:srgbClr val="FF0000"/>
                    </a:solidFill>
                  </a:rPr>
                  <a:t>=</a:t>
                </a:r>
                <a:endParaRPr kumimoji="1" lang="ja-JP" altLang="en-US" i="0" dirty="0">
                  <a:solidFill>
                    <a:srgbClr val="FF0000"/>
                  </a:solidFill>
                </a:endParaRPr>
              </a:p>
            </p:txBody>
          </p:sp>
        </p:grpSp>
        <p:sp>
          <p:nvSpPr>
            <p:cNvPr id="19" name="テキスト ボックス 18"/>
            <p:cNvSpPr txBox="1"/>
            <p:nvPr/>
          </p:nvSpPr>
          <p:spPr>
            <a:xfrm>
              <a:off x="5359758" y="5757211"/>
              <a:ext cx="319468" cy="540752"/>
            </a:xfrm>
            <a:prstGeom prst="rect">
              <a:avLst/>
            </a:prstGeom>
            <a:noFill/>
          </p:spPr>
          <p:txBody>
            <a:bodyPr wrap="none" rtlCol="0">
              <a:spAutoFit/>
            </a:bodyPr>
            <a:lstStyle/>
            <a:p>
              <a:r>
                <a:rPr kumimoji="1" lang="en-US" altLang="ja-JP" i="0" dirty="0" smtClean="0">
                  <a:solidFill>
                    <a:srgbClr val="FF0000"/>
                  </a:solidFill>
                </a:rPr>
                <a:t>&gt;</a:t>
              </a:r>
              <a:endParaRPr kumimoji="1" lang="ja-JP" altLang="en-US" i="0" dirty="0">
                <a:solidFill>
                  <a:srgbClr val="FF0000"/>
                </a:solidFill>
              </a:endParaRPr>
            </a:p>
          </p:txBody>
        </p:sp>
      </p:grpSp>
      <p:sp>
        <p:nvSpPr>
          <p:cNvPr id="21" name="テキスト ボックス 20"/>
          <p:cNvSpPr txBox="1"/>
          <p:nvPr/>
        </p:nvSpPr>
        <p:spPr>
          <a:xfrm>
            <a:off x="5307515" y="2870262"/>
            <a:ext cx="319468" cy="369332"/>
          </a:xfrm>
          <a:prstGeom prst="rect">
            <a:avLst/>
          </a:prstGeom>
          <a:noFill/>
        </p:spPr>
        <p:txBody>
          <a:bodyPr wrap="none" rtlCol="0">
            <a:spAutoFit/>
          </a:bodyPr>
          <a:lstStyle/>
          <a:p>
            <a:r>
              <a:rPr kumimoji="1" lang="en-US" altLang="ja-JP" i="0" dirty="0">
                <a:solidFill>
                  <a:srgbClr val="FF0000"/>
                </a:solidFill>
              </a:rPr>
              <a:t>&lt;</a:t>
            </a:r>
            <a:endParaRPr kumimoji="1" lang="ja-JP" altLang="en-US" i="0" dirty="0">
              <a:solidFill>
                <a:srgbClr val="FF0000"/>
              </a:solidFill>
            </a:endParaRPr>
          </a:p>
        </p:txBody>
      </p:sp>
      <p:sp>
        <p:nvSpPr>
          <p:cNvPr id="22" name="テキスト ボックス 21"/>
          <p:cNvSpPr txBox="1"/>
          <p:nvPr/>
        </p:nvSpPr>
        <p:spPr>
          <a:xfrm>
            <a:off x="5301155" y="2253369"/>
            <a:ext cx="319468" cy="369332"/>
          </a:xfrm>
          <a:prstGeom prst="rect">
            <a:avLst/>
          </a:prstGeom>
          <a:noFill/>
        </p:spPr>
        <p:txBody>
          <a:bodyPr wrap="none" rtlCol="0">
            <a:spAutoFit/>
          </a:bodyPr>
          <a:lstStyle/>
          <a:p>
            <a:r>
              <a:rPr kumimoji="1" lang="en-US" altLang="ja-JP" i="0" dirty="0">
                <a:solidFill>
                  <a:srgbClr val="FF0000"/>
                </a:solidFill>
              </a:rPr>
              <a:t>&lt;</a:t>
            </a:r>
            <a:endParaRPr kumimoji="1" lang="ja-JP" altLang="en-US" i="0" dirty="0">
              <a:solidFill>
                <a:srgbClr val="FF0000"/>
              </a:solidFill>
            </a:endParaRPr>
          </a:p>
        </p:txBody>
      </p:sp>
      <p:sp>
        <p:nvSpPr>
          <p:cNvPr id="23" name="テキスト ボックス 22"/>
          <p:cNvSpPr txBox="1"/>
          <p:nvPr/>
        </p:nvSpPr>
        <p:spPr>
          <a:xfrm>
            <a:off x="5315864" y="1713297"/>
            <a:ext cx="319468" cy="540752"/>
          </a:xfrm>
          <a:prstGeom prst="rect">
            <a:avLst/>
          </a:prstGeom>
          <a:noFill/>
        </p:spPr>
        <p:txBody>
          <a:bodyPr wrap="none" rtlCol="0">
            <a:spAutoFit/>
          </a:bodyPr>
          <a:lstStyle/>
          <a:p>
            <a:r>
              <a:rPr kumimoji="1" lang="en-US" altLang="ja-JP" i="0" dirty="0">
                <a:solidFill>
                  <a:srgbClr val="FF0000"/>
                </a:solidFill>
              </a:rPr>
              <a:t>=</a:t>
            </a:r>
            <a:endParaRPr kumimoji="1" lang="ja-JP" altLang="en-US" i="0" dirty="0">
              <a:solidFill>
                <a:srgbClr val="FF0000"/>
              </a:solidFill>
            </a:endParaRPr>
          </a:p>
        </p:txBody>
      </p:sp>
    </p:spTree>
    <p:extLst>
      <p:ext uri="{BB962C8B-B14F-4D97-AF65-F5344CB8AC3E}">
        <p14:creationId xmlns:p14="http://schemas.microsoft.com/office/powerpoint/2010/main" val="7006405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80013709"/>
              </p:ext>
            </p:extLst>
          </p:nvPr>
        </p:nvGraphicFramePr>
        <p:xfrm>
          <a:off x="565230" y="648569"/>
          <a:ext cx="8324939" cy="1783080"/>
        </p:xfrm>
        <a:graphic>
          <a:graphicData uri="http://schemas.openxmlformats.org/drawingml/2006/table">
            <a:tbl>
              <a:tblPr/>
              <a:tblGrid>
                <a:gridCol w="4352492"/>
                <a:gridCol w="1636889"/>
                <a:gridCol w="1474885"/>
                <a:gridCol w="860673"/>
              </a:tblGrid>
              <a:tr h="306816">
                <a:tc>
                  <a:txBody>
                    <a:bodyPr/>
                    <a:lstStyle/>
                    <a:p>
                      <a:pPr algn="l" fontAlgn="ctr"/>
                      <a:endParaRPr lang="ja-JP" altLang="en-US" sz="16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Arial"/>
                        </a:rPr>
                        <a:t>Absorb</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chemeClr val="tx1"/>
                          </a:solidFill>
                          <a:effectLst/>
                          <a:latin typeface="+mn-lt"/>
                        </a:rPr>
                        <a:t>247 lesions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ctr"/>
                      <a:r>
                        <a:rPr lang="en-US" sz="1600" b="1" i="0" u="none" strike="noStrike" dirty="0" smtClean="0">
                          <a:solidFill>
                            <a:schemeClr val="tx1"/>
                          </a:solidFill>
                          <a:effectLst/>
                          <a:latin typeface="Arial"/>
                        </a:rPr>
                        <a:t>Xience</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chemeClr val="tx1"/>
                          </a:solidFill>
                          <a:effectLst/>
                          <a:latin typeface="+mn-lt"/>
                        </a:rPr>
                        <a:t>136 lesions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ctr"/>
                      <a:r>
                        <a:rPr lang="en-US" sz="1600" b="1" i="0" u="none" strike="noStrike" dirty="0">
                          <a:solidFill>
                            <a:schemeClr val="bg2"/>
                          </a:solidFill>
                          <a:effectLst/>
                          <a:latin typeface="Arial"/>
                        </a:rPr>
                        <a:t>p value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57842">
                <a:tc>
                  <a:txBody>
                    <a:bodyPr/>
                    <a:lstStyle/>
                    <a:p>
                      <a:pPr algn="l" fontAlgn="ctr"/>
                      <a:endParaRPr lang="ja-JP" altLang="en-US" sz="1600" b="0"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en-US" sz="16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en-US" sz="16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ja-JP" altLang="en-US" sz="1600" b="0"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57842">
                <a:tc>
                  <a:txBody>
                    <a:bodyPr/>
                    <a:lstStyle/>
                    <a:p>
                      <a:pPr algn="l" fontAlgn="ctr"/>
                      <a:r>
                        <a:rPr lang="en-US" sz="1600" b="1" i="0" u="none" strike="noStrike" dirty="0">
                          <a:solidFill>
                            <a:schemeClr val="bg2"/>
                          </a:solidFill>
                          <a:effectLst/>
                          <a:latin typeface="Arial"/>
                        </a:rPr>
                        <a:t>Mean lumen area </a:t>
                      </a: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ja-JP" altLang="en-US" sz="1600" b="1" i="0" u="none" strike="noStrike" dirty="0">
                        <a:solidFill>
                          <a:schemeClr val="bg2"/>
                        </a:solidFill>
                        <a:effectLst/>
                        <a:latin typeface="Arial"/>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ja-JP" altLang="en-US" sz="1600" b="1" i="0" u="none" strike="noStrike" dirty="0">
                        <a:solidFill>
                          <a:schemeClr val="bg2"/>
                        </a:solidFill>
                        <a:effectLst/>
                        <a:latin typeface="Arial"/>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ja-JP" altLang="en-US" sz="1600" b="0" i="0" u="none" strike="noStrike" dirty="0">
                        <a:solidFill>
                          <a:schemeClr val="bg2"/>
                        </a:solidFill>
                        <a:effectLst/>
                        <a:latin typeface="Arial"/>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a:noFill/>
                    </a:lnB>
                  </a:tcPr>
                </a:tc>
              </a:tr>
              <a:tr h="157842">
                <a:tc>
                  <a:txBody>
                    <a:bodyPr/>
                    <a:lstStyle/>
                    <a:p>
                      <a:pPr lvl="1" algn="l" fontAlgn="ctr"/>
                      <a:r>
                        <a:rPr lang="en-US" sz="1600" b="0" i="0" u="none" strike="noStrike" dirty="0" smtClean="0">
                          <a:solidFill>
                            <a:schemeClr val="bg2"/>
                          </a:solidFill>
                          <a:effectLst/>
                          <a:latin typeface="Arial"/>
                        </a:rPr>
                        <a:t>Pre</a:t>
                      </a:r>
                      <a:r>
                        <a:rPr lang="en-US" sz="1600" b="0" i="0" u="none" strike="noStrike" dirty="0">
                          <a:solidFill>
                            <a:schemeClr val="bg2"/>
                          </a:solidFill>
                          <a:effectLst/>
                          <a:latin typeface="Arial"/>
                        </a:rPr>
                        <a:t>-procedure </a:t>
                      </a:r>
                      <a:r>
                        <a:rPr lang="en-US" sz="1600" b="0" i="0" u="none" strike="noStrike" dirty="0" smtClean="0">
                          <a:solidFill>
                            <a:schemeClr val="bg2"/>
                          </a:solidFill>
                          <a:effectLst/>
                          <a:latin typeface="Arial"/>
                        </a:rPr>
                        <a:t>(</a:t>
                      </a:r>
                      <a:r>
                        <a:rPr lang="en-US" sz="1600" b="0" i="0" u="none" strike="noStrike" dirty="0">
                          <a:solidFill>
                            <a:schemeClr val="bg2"/>
                          </a:solidFill>
                          <a:effectLst/>
                          <a:latin typeface="Arial"/>
                        </a:rPr>
                        <a:t>mm</a:t>
                      </a:r>
                      <a:r>
                        <a:rPr lang="en-US" sz="1600" b="0" i="0" u="none" strike="noStrike" baseline="30000" dirty="0">
                          <a:solidFill>
                            <a:schemeClr val="bg2"/>
                          </a:solidFill>
                          <a:effectLst/>
                          <a:latin typeface="Arial"/>
                        </a:rPr>
                        <a:t>2</a:t>
                      </a:r>
                      <a:r>
                        <a:rPr lang="en-US" sz="1600" b="0" i="0" u="none" strike="noStrike" dirty="0">
                          <a:solidFill>
                            <a:schemeClr val="bg2"/>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4·</a:t>
                      </a:r>
                      <a:r>
                        <a:rPr lang="is-IS" sz="1600" b="1" i="0" u="none" strike="noStrike" dirty="0" smtClean="0">
                          <a:solidFill>
                            <a:schemeClr val="bg2"/>
                          </a:solidFill>
                          <a:effectLst/>
                          <a:latin typeface="Arial"/>
                        </a:rPr>
                        <a:t>81</a:t>
                      </a:r>
                      <a:endParaRPr lang="is-IS" sz="1600" b="1" i="0" u="none" strike="noStrike" dirty="0">
                        <a:solidFill>
                          <a:schemeClr val="bg2"/>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5·</a:t>
                      </a:r>
                      <a:r>
                        <a:rPr lang="is-IS" sz="1600" b="1" i="0" u="none" strike="noStrike" dirty="0" smtClean="0">
                          <a:solidFill>
                            <a:schemeClr val="bg2"/>
                          </a:solidFill>
                          <a:effectLst/>
                          <a:latin typeface="Arial"/>
                        </a:rPr>
                        <a:t>02</a:t>
                      </a:r>
                      <a:endParaRPr lang="is-IS" sz="1600" b="1" i="0" u="none" strike="noStrike" dirty="0">
                        <a:solidFill>
                          <a:schemeClr val="bg2"/>
                        </a:solidFill>
                        <a:effectLst/>
                        <a:latin typeface="Arial"/>
                      </a:endParaRPr>
                    </a:p>
                  </a:txBody>
                  <a:tcPr marL="12700" marR="12700" marT="12700" marB="0" anchor="ctr">
                    <a:lnL>
                      <a:noFill/>
                    </a:lnL>
                    <a:lnR>
                      <a:noFill/>
                    </a:lnR>
                    <a:lnT>
                      <a:noFill/>
                    </a:lnT>
                    <a:lnB>
                      <a:noFill/>
                    </a:lnB>
                  </a:tcPr>
                </a:tc>
                <a:tc>
                  <a:txBody>
                    <a:bodyPr/>
                    <a:lstStyle/>
                    <a:p>
                      <a:pPr algn="ctr" fontAlgn="ctr"/>
                      <a:r>
                        <a:rPr lang="de-DE" sz="1600" b="0" i="0" u="none" strike="noStrike" dirty="0">
                          <a:solidFill>
                            <a:schemeClr val="bg2"/>
                          </a:solidFill>
                          <a:effectLst/>
                          <a:latin typeface="Arial"/>
                        </a:rPr>
                        <a:t>0·1568</a:t>
                      </a:r>
                    </a:p>
                  </a:txBody>
                  <a:tcPr marL="12700" marR="12700" marT="12700" marB="0" anchor="ctr">
                    <a:lnL>
                      <a:noFill/>
                    </a:lnL>
                    <a:lnR>
                      <a:noFill/>
                    </a:lnR>
                    <a:lnT>
                      <a:noFill/>
                    </a:lnT>
                    <a:lnB>
                      <a:noFill/>
                    </a:lnB>
                  </a:tcPr>
                </a:tc>
              </a:tr>
              <a:tr h="157842">
                <a:tc>
                  <a:txBody>
                    <a:bodyPr/>
                    <a:lstStyle/>
                    <a:p>
                      <a:pPr lvl="1" algn="l" fontAlgn="ctr"/>
                      <a:r>
                        <a:rPr lang="en-US" sz="1600" b="0" i="0" u="none" strike="noStrike" dirty="0" smtClean="0">
                          <a:solidFill>
                            <a:schemeClr val="bg2"/>
                          </a:solidFill>
                          <a:effectLst/>
                          <a:latin typeface="Arial"/>
                        </a:rPr>
                        <a:t>Post</a:t>
                      </a:r>
                      <a:r>
                        <a:rPr lang="en-US" sz="1600" b="0" i="0" u="none" strike="noStrike" dirty="0">
                          <a:solidFill>
                            <a:schemeClr val="bg2"/>
                          </a:solidFill>
                          <a:effectLst/>
                          <a:latin typeface="Arial"/>
                        </a:rPr>
                        <a:t>-procedure </a:t>
                      </a:r>
                      <a:r>
                        <a:rPr lang="en-US" sz="1600" b="0" i="0" u="none" strike="noStrike" dirty="0" smtClean="0">
                          <a:solidFill>
                            <a:schemeClr val="bg2"/>
                          </a:solidFill>
                          <a:effectLst/>
                          <a:latin typeface="Arial"/>
                        </a:rPr>
                        <a:t>(</a:t>
                      </a:r>
                      <a:r>
                        <a:rPr lang="en-US" sz="1600" b="0" i="0" u="none" strike="noStrike" dirty="0">
                          <a:solidFill>
                            <a:schemeClr val="bg2"/>
                          </a:solidFill>
                          <a:effectLst/>
                          <a:latin typeface="Arial"/>
                        </a:rPr>
                        <a:t>mm</a:t>
                      </a:r>
                      <a:r>
                        <a:rPr lang="en-US" sz="1600" b="0" i="0" u="none" strike="noStrike" baseline="30000" dirty="0">
                          <a:solidFill>
                            <a:schemeClr val="bg2"/>
                          </a:solidFill>
                          <a:effectLst/>
                          <a:latin typeface="Arial"/>
                        </a:rPr>
                        <a:t>2</a:t>
                      </a:r>
                      <a:r>
                        <a:rPr lang="en-US" sz="1600" b="0" i="0" u="none" strike="noStrike" dirty="0">
                          <a:solidFill>
                            <a:schemeClr val="bg2"/>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6·</a:t>
                      </a:r>
                      <a:r>
                        <a:rPr lang="is-IS" sz="1600" b="1" i="0" u="none" strike="noStrike" dirty="0" smtClean="0">
                          <a:solidFill>
                            <a:schemeClr val="bg2"/>
                          </a:solidFill>
                          <a:effectLst/>
                          <a:latin typeface="Arial"/>
                        </a:rPr>
                        <a:t>05</a:t>
                      </a:r>
                      <a:endParaRPr lang="is-IS" sz="1600" b="1" i="0" u="none" strike="noStrike" dirty="0">
                        <a:solidFill>
                          <a:schemeClr val="bg2"/>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6·</a:t>
                      </a:r>
                      <a:r>
                        <a:rPr lang="is-IS" sz="1600" b="1" i="0" u="none" strike="noStrike" dirty="0" smtClean="0">
                          <a:solidFill>
                            <a:schemeClr val="bg2"/>
                          </a:solidFill>
                          <a:effectLst/>
                          <a:latin typeface="Arial"/>
                        </a:rPr>
                        <a:t>81 </a:t>
                      </a:r>
                      <a:endParaRPr lang="is-IS" sz="1600" b="1" i="0" u="none" strike="noStrike" dirty="0">
                        <a:solidFill>
                          <a:schemeClr val="bg2"/>
                        </a:solidFill>
                        <a:effectLst/>
                        <a:latin typeface="Arial"/>
                      </a:endParaRPr>
                    </a:p>
                  </a:txBody>
                  <a:tcPr marL="12700" marR="12700" marT="12700" marB="0" anchor="ctr">
                    <a:lnL>
                      <a:noFill/>
                    </a:lnL>
                    <a:lnR>
                      <a:noFill/>
                    </a:lnR>
                    <a:lnT>
                      <a:noFill/>
                    </a:lnT>
                    <a:lnB>
                      <a:noFill/>
                    </a:lnB>
                  </a:tcPr>
                </a:tc>
                <a:tc>
                  <a:txBody>
                    <a:bodyPr/>
                    <a:lstStyle/>
                    <a:p>
                      <a:pPr algn="ctr" fontAlgn="ctr"/>
                      <a:r>
                        <a:rPr lang="tr-TR" sz="1600" b="0" i="0" u="none" strike="noStrike">
                          <a:solidFill>
                            <a:schemeClr val="bg2"/>
                          </a:solidFill>
                          <a:effectLst/>
                          <a:latin typeface="Arial"/>
                        </a:rPr>
                        <a:t>&lt;0·0001 </a:t>
                      </a:r>
                    </a:p>
                  </a:txBody>
                  <a:tcPr marL="12700" marR="12700" marT="12700" marB="0" anchor="ctr">
                    <a:lnL>
                      <a:noFill/>
                    </a:lnL>
                    <a:lnR>
                      <a:noFill/>
                    </a:lnR>
                    <a:lnT>
                      <a:noFill/>
                    </a:lnT>
                    <a:lnB>
                      <a:noFill/>
                    </a:lnB>
                  </a:tcPr>
                </a:tc>
              </a:tr>
              <a:tr h="157842">
                <a:tc>
                  <a:txBody>
                    <a:bodyPr/>
                    <a:lstStyle/>
                    <a:p>
                      <a:pPr lvl="1" algn="l" fontAlgn="ctr"/>
                      <a:r>
                        <a:rPr lang="en-US" sz="1600" b="0" i="0" u="none" strike="noStrike" dirty="0" smtClean="0">
                          <a:solidFill>
                            <a:schemeClr val="bg2"/>
                          </a:solidFill>
                          <a:effectLst/>
                          <a:latin typeface="Arial"/>
                        </a:rPr>
                        <a:t>Follow</a:t>
                      </a:r>
                      <a:r>
                        <a:rPr lang="en-US" sz="1600" b="0" i="0" u="none" strike="noStrike" dirty="0">
                          <a:solidFill>
                            <a:schemeClr val="bg2"/>
                          </a:solidFill>
                          <a:effectLst/>
                          <a:latin typeface="Arial"/>
                        </a:rPr>
                        <a:t>-up </a:t>
                      </a:r>
                      <a:r>
                        <a:rPr lang="en-US" sz="1600" b="0" i="0" u="none" strike="noStrike" dirty="0" smtClean="0">
                          <a:solidFill>
                            <a:schemeClr val="bg2"/>
                          </a:solidFill>
                          <a:effectLst/>
                          <a:latin typeface="Arial"/>
                        </a:rPr>
                        <a:t>(</a:t>
                      </a:r>
                      <a:r>
                        <a:rPr lang="en-US" sz="1600" b="0" i="0" u="none" strike="noStrike" dirty="0">
                          <a:solidFill>
                            <a:schemeClr val="bg2"/>
                          </a:solidFill>
                          <a:effectLst/>
                          <a:latin typeface="Arial"/>
                        </a:rPr>
                        <a:t>mm</a:t>
                      </a:r>
                      <a:r>
                        <a:rPr lang="en-US" sz="1600" b="0" i="0" u="none" strike="noStrike" baseline="30000" dirty="0">
                          <a:solidFill>
                            <a:schemeClr val="bg2"/>
                          </a:solidFill>
                          <a:effectLst/>
                          <a:latin typeface="Arial"/>
                        </a:rPr>
                        <a:t>2</a:t>
                      </a:r>
                      <a:r>
                        <a:rPr lang="en-US" sz="1600" b="0" i="0" u="none" strike="noStrike" dirty="0">
                          <a:solidFill>
                            <a:schemeClr val="bg2"/>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6·</a:t>
                      </a:r>
                      <a:r>
                        <a:rPr lang="is-IS" sz="1600" b="1" i="0" u="none" strike="noStrike" dirty="0" smtClean="0">
                          <a:solidFill>
                            <a:schemeClr val="bg2"/>
                          </a:solidFill>
                          <a:effectLst/>
                          <a:latin typeface="Arial"/>
                        </a:rPr>
                        <a:t>12</a:t>
                      </a:r>
                      <a:endParaRPr lang="is-IS" sz="1600" b="1" i="0" u="none" strike="noStrike" dirty="0">
                        <a:solidFill>
                          <a:schemeClr val="bg2"/>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chemeClr val="bg2"/>
                          </a:solidFill>
                          <a:effectLst/>
                          <a:latin typeface="Arial"/>
                        </a:rPr>
                        <a:t>6·</a:t>
                      </a:r>
                      <a:r>
                        <a:rPr lang="is-IS" sz="1600" b="1" i="0" u="none" strike="noStrike" dirty="0" smtClean="0">
                          <a:solidFill>
                            <a:schemeClr val="bg2"/>
                          </a:solidFill>
                          <a:effectLst/>
                          <a:latin typeface="Arial"/>
                        </a:rPr>
                        <a:t>66</a:t>
                      </a:r>
                      <a:endParaRPr lang="is-IS" sz="1600" b="1" i="0" u="none" strike="noStrike" dirty="0">
                        <a:solidFill>
                          <a:schemeClr val="bg2"/>
                        </a:solidFill>
                        <a:effectLst/>
                        <a:latin typeface="Arial"/>
                      </a:endParaRPr>
                    </a:p>
                  </a:txBody>
                  <a:tcPr marL="12700" marR="12700" marT="12700" marB="0" anchor="ctr">
                    <a:lnL>
                      <a:noFill/>
                    </a:lnL>
                    <a:lnR>
                      <a:noFill/>
                    </a:lnR>
                    <a:lnT>
                      <a:noFill/>
                    </a:lnT>
                    <a:lnB>
                      <a:noFill/>
                    </a:lnB>
                  </a:tcPr>
                </a:tc>
                <a:tc>
                  <a:txBody>
                    <a:bodyPr/>
                    <a:lstStyle/>
                    <a:p>
                      <a:pPr algn="ctr" fontAlgn="ctr"/>
                      <a:r>
                        <a:rPr lang="de-DE" sz="1600" b="0" i="0" u="none" strike="noStrike" dirty="0">
                          <a:solidFill>
                            <a:schemeClr val="bg2"/>
                          </a:solidFill>
                          <a:effectLst/>
                          <a:latin typeface="Arial"/>
                        </a:rPr>
                        <a:t>0·003</a:t>
                      </a:r>
                    </a:p>
                  </a:txBody>
                  <a:tcPr marL="12700" marR="12700" marT="12700" marB="0" anchor="ctr">
                    <a:lnL>
                      <a:noFill/>
                    </a:lnL>
                    <a:lnR>
                      <a:noFill/>
                    </a:lnR>
                    <a:lnT>
                      <a:noFill/>
                    </a:lnT>
                    <a:lnB>
                      <a:noFill/>
                    </a:lnB>
                  </a:tcPr>
                </a:tc>
              </a:tr>
            </a:tbl>
          </a:graphicData>
        </a:graphic>
      </p:graphicFrame>
      <p:sp>
        <p:nvSpPr>
          <p:cNvPr id="6" name="テキスト ボックス 5"/>
          <p:cNvSpPr txBox="1"/>
          <p:nvPr/>
        </p:nvSpPr>
        <p:spPr>
          <a:xfrm>
            <a:off x="93133" y="67733"/>
            <a:ext cx="5652284" cy="523220"/>
          </a:xfrm>
          <a:prstGeom prst="rect">
            <a:avLst/>
          </a:prstGeom>
          <a:noFill/>
        </p:spPr>
        <p:txBody>
          <a:bodyPr wrap="none" rtlCol="0">
            <a:spAutoFit/>
          </a:bodyPr>
          <a:lstStyle/>
          <a:p>
            <a:r>
              <a:rPr kumimoji="1" lang="en-US" altLang="ja-JP" sz="2800" i="0" dirty="0" smtClean="0">
                <a:solidFill>
                  <a:srgbClr val="000090"/>
                </a:solidFill>
              </a:rPr>
              <a:t>Intravascular ultrasound results</a:t>
            </a:r>
            <a:endParaRPr kumimoji="1" lang="ja-JP" altLang="en-US" sz="2800" i="0" dirty="0">
              <a:solidFill>
                <a:srgbClr val="00009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132212689"/>
              </p:ext>
            </p:extLst>
          </p:nvPr>
        </p:nvGraphicFramePr>
        <p:xfrm>
          <a:off x="572209" y="2854686"/>
          <a:ext cx="8324939" cy="837817"/>
        </p:xfrm>
        <a:graphic>
          <a:graphicData uri="http://schemas.openxmlformats.org/drawingml/2006/table">
            <a:tbl>
              <a:tblPr/>
              <a:tblGrid>
                <a:gridCol w="4345513"/>
                <a:gridCol w="1622778"/>
                <a:gridCol w="1495975"/>
                <a:gridCol w="860673"/>
              </a:tblGrid>
              <a:tr h="361751">
                <a:tc>
                  <a:txBody>
                    <a:bodyPr/>
                    <a:lstStyle/>
                    <a:p>
                      <a:pPr algn="l" fontAlgn="ctr"/>
                      <a:r>
                        <a:rPr lang="en-US" sz="1600" b="1" i="0" u="none" strike="noStrike" dirty="0">
                          <a:solidFill>
                            <a:srgbClr val="FF0000"/>
                          </a:solidFill>
                          <a:effectLst/>
                          <a:latin typeface="Arial"/>
                        </a:rPr>
                        <a:t>Major secondary endpoint</a:t>
                      </a: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endParaRPr lang="ja-JP" altLang="en-US" sz="1600" b="0" i="0" u="none" strike="noStrike" dirty="0">
                        <a:solidFill>
                          <a:srgbClr val="FF000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endParaRPr lang="ja-JP" altLang="en-US" sz="1600" b="0" i="0" u="none" strike="noStrike" dirty="0">
                        <a:solidFill>
                          <a:srgbClr val="FF000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endParaRPr lang="ja-JP" altLang="en-US" sz="1600" b="0" i="0" u="none" strike="noStrike" dirty="0">
                        <a:solidFill>
                          <a:srgbClr val="FF000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361751">
                <a:tc>
                  <a:txBody>
                    <a:bodyPr/>
                    <a:lstStyle/>
                    <a:p>
                      <a:pPr lvl="1" algn="l" fontAlgn="ctr"/>
                      <a:r>
                        <a:rPr lang="en-US" sz="1600" b="0" i="0" u="none" strike="noStrike" dirty="0" smtClean="0">
                          <a:solidFill>
                            <a:srgbClr val="FF0000"/>
                          </a:solidFill>
                          <a:effectLst/>
                          <a:latin typeface="Arial"/>
                        </a:rPr>
                        <a:t>Mean </a:t>
                      </a:r>
                      <a:r>
                        <a:rPr lang="en-US" sz="1600" b="0" i="0" u="none" strike="noStrike" dirty="0">
                          <a:solidFill>
                            <a:srgbClr val="FF0000"/>
                          </a:solidFill>
                          <a:effectLst/>
                          <a:latin typeface="Arial"/>
                        </a:rPr>
                        <a:t>Change in mean lumen area from </a:t>
                      </a:r>
                      <a:r>
                        <a:rPr lang="en-US" sz="1600" b="0" i="0" u="none" strike="noStrike" dirty="0" err="1">
                          <a:solidFill>
                            <a:srgbClr val="FF0000"/>
                          </a:solidFill>
                          <a:effectLst/>
                          <a:latin typeface="Arial"/>
                        </a:rPr>
                        <a:t>postprocedure</a:t>
                      </a:r>
                      <a:r>
                        <a:rPr lang="en-US" sz="1600" b="0" i="0" u="none" strike="noStrike" dirty="0">
                          <a:solidFill>
                            <a:srgbClr val="FF0000"/>
                          </a:solidFill>
                          <a:effectLst/>
                          <a:latin typeface="Arial"/>
                        </a:rPr>
                        <a:t> to 3 years (mm</a:t>
                      </a:r>
                      <a:r>
                        <a:rPr lang="en-US" sz="1600" b="0" i="0" u="none" strike="noStrike" baseline="30000" dirty="0">
                          <a:solidFill>
                            <a:srgbClr val="FF0000"/>
                          </a:solidFill>
                          <a:effectLst/>
                          <a:latin typeface="Arial"/>
                        </a:rPr>
                        <a:t>2</a:t>
                      </a:r>
                      <a:r>
                        <a:rPr lang="en-US" sz="1600" b="0" i="0" u="none" strike="noStrike" dirty="0">
                          <a:solidFill>
                            <a:srgbClr val="FF0000"/>
                          </a:solidFill>
                          <a:effectLst/>
                          <a:latin typeface="Arial"/>
                        </a:rPr>
                        <a:t>)</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2000" b="1" i="0" u="none" strike="noStrike" dirty="0" smtClean="0">
                          <a:solidFill>
                            <a:srgbClr val="FF0000"/>
                          </a:solidFill>
                          <a:effectLst/>
                          <a:latin typeface="Arial"/>
                        </a:rPr>
                        <a:t>+ 0</a:t>
                      </a:r>
                      <a:r>
                        <a:rPr lang="is-IS" sz="2000" b="1" i="0" u="none" strike="noStrike" dirty="0">
                          <a:solidFill>
                            <a:srgbClr val="FF0000"/>
                          </a:solidFill>
                          <a:effectLst/>
                          <a:latin typeface="Arial"/>
                        </a:rPr>
                        <a:t>·</a:t>
                      </a:r>
                      <a:r>
                        <a:rPr lang="is-IS" sz="2000" b="1" i="0" u="none" strike="noStrike" dirty="0" smtClean="0">
                          <a:solidFill>
                            <a:srgbClr val="FF0000"/>
                          </a:solidFill>
                          <a:effectLst/>
                          <a:latin typeface="Arial"/>
                        </a:rPr>
                        <a:t>07</a:t>
                      </a:r>
                      <a:endParaRPr lang="is-IS" sz="2000" b="1" i="0" u="none" strike="noStrike" dirty="0">
                        <a:solidFill>
                          <a:srgbClr val="FF0000"/>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2000" b="1" i="0" u="none" strike="noStrike" dirty="0" smtClean="0">
                          <a:solidFill>
                            <a:srgbClr val="FF0000"/>
                          </a:solidFill>
                          <a:effectLst/>
                          <a:latin typeface="Arial"/>
                        </a:rPr>
                        <a:t>- 0</a:t>
                      </a:r>
                      <a:r>
                        <a:rPr lang="is-IS" sz="2000" b="1" i="0" u="none" strike="noStrike" dirty="0">
                          <a:solidFill>
                            <a:srgbClr val="FF0000"/>
                          </a:solidFill>
                          <a:effectLst/>
                          <a:latin typeface="Arial"/>
                        </a:rPr>
                        <a:t>·</a:t>
                      </a:r>
                      <a:r>
                        <a:rPr lang="is-IS" sz="2000" b="1" i="0" u="none" strike="noStrike" dirty="0" smtClean="0">
                          <a:solidFill>
                            <a:srgbClr val="FF0000"/>
                          </a:solidFill>
                          <a:effectLst/>
                          <a:latin typeface="Arial"/>
                        </a:rPr>
                        <a:t>15 </a:t>
                      </a:r>
                      <a:endParaRPr lang="is-IS" sz="2000" b="1" i="0" u="none" strike="noStrike" dirty="0">
                        <a:solidFill>
                          <a:srgbClr val="FF0000"/>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de-DE" sz="1600" b="0" i="0" u="none" strike="noStrike" dirty="0">
                          <a:solidFill>
                            <a:srgbClr val="FF0000"/>
                          </a:solidFill>
                          <a:effectLst/>
                          <a:latin typeface="Arial"/>
                        </a:rPr>
                        <a:t>0·02</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671134716"/>
              </p:ext>
            </p:extLst>
          </p:nvPr>
        </p:nvGraphicFramePr>
        <p:xfrm>
          <a:off x="565231" y="4102013"/>
          <a:ext cx="8324939" cy="2657414"/>
        </p:xfrm>
        <a:graphic>
          <a:graphicData uri="http://schemas.openxmlformats.org/drawingml/2006/table">
            <a:tbl>
              <a:tblPr/>
              <a:tblGrid>
                <a:gridCol w="4345436"/>
                <a:gridCol w="1622777"/>
                <a:gridCol w="1496053"/>
                <a:gridCol w="860673"/>
              </a:tblGrid>
              <a:tr h="361751">
                <a:tc>
                  <a:txBody>
                    <a:bodyPr/>
                    <a:lstStyle/>
                    <a:p>
                      <a:pPr algn="l" fontAlgn="ctr"/>
                      <a:r>
                        <a:rPr lang="en-US" sz="1600" b="1" i="0" u="none" strike="noStrike" dirty="0">
                          <a:solidFill>
                            <a:srgbClr val="000000"/>
                          </a:solidFill>
                          <a:effectLst/>
                          <a:latin typeface="Arial"/>
                        </a:rPr>
                        <a:t>Minimal lumen area </a:t>
                      </a:r>
                    </a:p>
                  </a:txBody>
                  <a:tcPr marL="12700" marR="12700" marT="12700" marB="0" anchor="ctr">
                    <a:lnL>
                      <a:noFill/>
                    </a:lnL>
                    <a:lnR>
                      <a:noFill/>
                    </a:lnR>
                    <a:lnT>
                      <a:noFill/>
                    </a:lnT>
                    <a:lnB>
                      <a:noFill/>
                    </a:lnB>
                  </a:tcPr>
                </a:tc>
                <a:tc>
                  <a:txBody>
                    <a:bodyPr/>
                    <a:lstStyle/>
                    <a:p>
                      <a:pPr algn="ctr" fontAlgn="ctr"/>
                      <a:endParaRPr lang="ja-JP" altLang="en-U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endParaRPr lang="ja-JP" altLang="en-US" sz="1600" b="1" i="0" u="none" strike="noStrike">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endParaRPr lang="ja-JP" altLang="en-US" sz="1600" b="0" i="0" u="none" strike="noStrike" dirty="0">
                        <a:solidFill>
                          <a:srgbClr val="000000"/>
                        </a:solidFill>
                        <a:effectLst/>
                        <a:latin typeface="Arial"/>
                      </a:endParaRP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Pre</a:t>
                      </a:r>
                      <a:r>
                        <a:rPr lang="en-US" sz="1600" b="0" i="0" u="none" strike="noStrike" dirty="0">
                          <a:solidFill>
                            <a:srgbClr val="000000"/>
                          </a:solidFill>
                          <a:effectLst/>
                          <a:latin typeface="Arial"/>
                        </a:rPr>
                        <a:t>-procedure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2·</a:t>
                      </a:r>
                      <a:r>
                        <a:rPr lang="is-IS" sz="1600" b="1" i="0" u="none" strike="noStrike" dirty="0" smtClean="0">
                          <a:solidFill>
                            <a:srgbClr val="000000"/>
                          </a:solidFill>
                          <a:effectLst/>
                          <a:latin typeface="Arial"/>
                        </a:rPr>
                        <a:t>01</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2·</a:t>
                      </a:r>
                      <a:r>
                        <a:rPr lang="is-IS" sz="1600" b="1" i="0" u="none" strike="noStrike" dirty="0" smtClean="0">
                          <a:solidFill>
                            <a:srgbClr val="000000"/>
                          </a:solidFill>
                          <a:effectLst/>
                          <a:latin typeface="Arial"/>
                        </a:rPr>
                        <a:t>11</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de-DE" sz="1600" b="0" i="0" u="none" strike="noStrike" dirty="0">
                          <a:solidFill>
                            <a:srgbClr val="000000"/>
                          </a:solidFill>
                          <a:effectLst/>
                          <a:latin typeface="Arial"/>
                        </a:rPr>
                        <a:t>0·2714</a:t>
                      </a: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Acute </a:t>
                      </a:r>
                      <a:r>
                        <a:rPr lang="en-US" sz="1600" b="0" i="0" u="none" strike="noStrike" dirty="0">
                          <a:solidFill>
                            <a:srgbClr val="000000"/>
                          </a:solidFill>
                          <a:effectLst/>
                          <a:latin typeface="Arial"/>
                        </a:rPr>
                        <a:t>gain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2·</a:t>
                      </a:r>
                      <a:r>
                        <a:rPr lang="is-IS" sz="1600" b="1" i="0" u="none" strike="noStrike" dirty="0" smtClean="0">
                          <a:solidFill>
                            <a:srgbClr val="000000"/>
                          </a:solidFill>
                          <a:effectLst/>
                          <a:latin typeface="Arial"/>
                        </a:rPr>
                        <a:t>89</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3·</a:t>
                      </a:r>
                      <a:r>
                        <a:rPr lang="is-IS" sz="1600" b="1" i="0" u="none" strike="noStrike" dirty="0" smtClean="0">
                          <a:solidFill>
                            <a:srgbClr val="000000"/>
                          </a:solidFill>
                          <a:effectLst/>
                          <a:latin typeface="Arial"/>
                        </a:rPr>
                        <a:t>64</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hr-HR" sz="1600" b="0" i="0" u="none" strike="noStrike" dirty="0">
                          <a:solidFill>
                            <a:srgbClr val="000000"/>
                          </a:solidFill>
                          <a:effectLst/>
                          <a:latin typeface="Arial"/>
                        </a:rPr>
                        <a:t>&lt;0·0001</a:t>
                      </a: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Post</a:t>
                      </a:r>
                      <a:r>
                        <a:rPr lang="en-US" sz="1600" b="0" i="0" u="none" strike="noStrike" dirty="0">
                          <a:solidFill>
                            <a:srgbClr val="000000"/>
                          </a:solidFill>
                          <a:effectLst/>
                          <a:latin typeface="Arial"/>
                        </a:rPr>
                        <a:t>-procedure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4·</a:t>
                      </a:r>
                      <a:r>
                        <a:rPr lang="is-IS" sz="1600" b="1" i="0" u="none" strike="noStrike" dirty="0" smtClean="0">
                          <a:solidFill>
                            <a:srgbClr val="000000"/>
                          </a:solidFill>
                          <a:effectLst/>
                          <a:latin typeface="Arial"/>
                        </a:rPr>
                        <a:t>88</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a:solidFill>
                            <a:srgbClr val="000000"/>
                          </a:solidFill>
                          <a:effectLst/>
                          <a:latin typeface="Arial"/>
                        </a:rPr>
                        <a:t>5·</a:t>
                      </a:r>
                      <a:r>
                        <a:rPr lang="is-IS" sz="1600" b="1" i="0" u="none" strike="noStrike" dirty="0" smtClean="0">
                          <a:solidFill>
                            <a:srgbClr val="000000"/>
                          </a:solidFill>
                          <a:effectLst/>
                          <a:latin typeface="Arial"/>
                        </a:rPr>
                        <a:t>72</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tr-TR" sz="1600" b="0" i="0" u="none" strike="noStrike" dirty="0">
                          <a:solidFill>
                            <a:srgbClr val="000000"/>
                          </a:solidFill>
                          <a:effectLst/>
                          <a:latin typeface="Arial"/>
                        </a:rPr>
                        <a:t>&lt;0·0001 </a:t>
                      </a:r>
                    </a:p>
                  </a:txBody>
                  <a:tcPr marL="12700" marR="12700" marT="12700" marB="0" anchor="ctr">
                    <a:lnL>
                      <a:noFill/>
                    </a:lnL>
                    <a:lnR>
                      <a:noFill/>
                    </a:lnR>
                    <a:lnT>
                      <a:noFill/>
                    </a:lnT>
                    <a:lnB>
                      <a:noFill/>
                    </a:lnB>
                  </a:tcPr>
                </a:tc>
              </a:tr>
              <a:tr h="483478">
                <a:tc>
                  <a:txBody>
                    <a:bodyPr/>
                    <a:lstStyle/>
                    <a:p>
                      <a:pPr lvl="1" algn="l" fontAlgn="ctr"/>
                      <a:r>
                        <a:rPr lang="en-US" sz="1600" b="0" i="0" u="none" strike="noStrike" dirty="0" smtClean="0">
                          <a:solidFill>
                            <a:srgbClr val="000000"/>
                          </a:solidFill>
                          <a:effectLst/>
                          <a:latin typeface="Arial"/>
                        </a:rPr>
                        <a:t>Late loss (</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a:noFill/>
                    </a:lnB>
                  </a:tcPr>
                </a:tc>
                <a:tc>
                  <a:txBody>
                    <a:bodyPr/>
                    <a:lstStyle/>
                    <a:p>
                      <a:pPr algn="ctr" fontAlgn="ctr"/>
                      <a:r>
                        <a:rPr lang="is-IS" sz="1600" b="1" i="0" u="none" strike="noStrike" dirty="0" smtClean="0">
                          <a:solidFill>
                            <a:srgbClr val="000000"/>
                          </a:solidFill>
                          <a:effectLst/>
                          <a:latin typeface="Arial"/>
                        </a:rPr>
                        <a:t>0.56</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is-IS" sz="1600" b="1" i="0" u="none" strike="noStrike" dirty="0" smtClean="0">
                          <a:solidFill>
                            <a:srgbClr val="000000"/>
                          </a:solidFill>
                          <a:effectLst/>
                          <a:latin typeface="Arial"/>
                        </a:rPr>
                        <a:t>0.33</a:t>
                      </a:r>
                      <a:endParaRPr lang="is-IS" sz="1600" b="1" i="0" u="none" strike="noStrike" dirty="0">
                        <a:solidFill>
                          <a:srgbClr val="000000"/>
                        </a:solidFill>
                        <a:effectLst/>
                        <a:latin typeface="Arial"/>
                      </a:endParaRPr>
                    </a:p>
                  </a:txBody>
                  <a:tcPr marL="12700" marR="12700" marT="12700" marB="0" anchor="ctr">
                    <a:lnL>
                      <a:noFill/>
                    </a:lnL>
                    <a:lnR>
                      <a:noFill/>
                    </a:lnR>
                    <a:lnT>
                      <a:noFill/>
                    </a:lnT>
                    <a:lnB>
                      <a:noFill/>
                    </a:lnB>
                  </a:tcPr>
                </a:tc>
                <a:tc>
                  <a:txBody>
                    <a:bodyPr/>
                    <a:lstStyle/>
                    <a:p>
                      <a:pPr algn="ctr" fontAlgn="ctr"/>
                      <a:r>
                        <a:rPr lang="hr-HR" sz="1600" b="0" i="0" u="none" strike="noStrike" dirty="0" smtClean="0">
                          <a:solidFill>
                            <a:srgbClr val="000000"/>
                          </a:solidFill>
                          <a:effectLst/>
                          <a:latin typeface="Arial"/>
                        </a:rPr>
                        <a:t>0.0401</a:t>
                      </a:r>
                      <a:endParaRPr lang="hr-HR" sz="1600" b="0" i="0" u="none" strike="noStrike" dirty="0">
                        <a:solidFill>
                          <a:srgbClr val="000000"/>
                        </a:solidFill>
                        <a:effectLst/>
                        <a:latin typeface="Arial"/>
                      </a:endParaRPr>
                    </a:p>
                  </a:txBody>
                  <a:tcPr marL="12700" marR="12700" marT="12700" marB="0" anchor="ctr">
                    <a:lnL>
                      <a:noFill/>
                    </a:lnL>
                    <a:lnR>
                      <a:noFill/>
                    </a:lnR>
                    <a:lnT>
                      <a:noFill/>
                    </a:lnT>
                    <a:lnB>
                      <a:noFill/>
                    </a:lnB>
                  </a:tcPr>
                </a:tc>
              </a:tr>
              <a:tr h="361751">
                <a:tc>
                  <a:txBody>
                    <a:bodyPr/>
                    <a:lstStyle/>
                    <a:p>
                      <a:pPr lvl="1" algn="l" fontAlgn="ctr"/>
                      <a:r>
                        <a:rPr lang="en-US" sz="1600" b="0" i="0" u="none" strike="noStrike" dirty="0" smtClean="0">
                          <a:solidFill>
                            <a:srgbClr val="000000"/>
                          </a:solidFill>
                          <a:effectLst/>
                          <a:latin typeface="Arial"/>
                        </a:rPr>
                        <a:t>Follow</a:t>
                      </a:r>
                      <a:r>
                        <a:rPr lang="en-US" sz="1600" b="0" i="0" u="none" strike="noStrike" dirty="0">
                          <a:solidFill>
                            <a:srgbClr val="000000"/>
                          </a:solidFill>
                          <a:effectLst/>
                          <a:latin typeface="Arial"/>
                        </a:rPr>
                        <a:t>-up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mm</a:t>
                      </a:r>
                      <a:r>
                        <a:rPr lang="en-US" sz="1600" b="0" i="0" u="none" strike="noStrike" baseline="30000" dirty="0">
                          <a:solidFill>
                            <a:srgbClr val="000000"/>
                          </a:solidFill>
                          <a:effectLst/>
                          <a:latin typeface="Arial"/>
                        </a:rPr>
                        <a:t>2</a:t>
                      </a:r>
                      <a:r>
                        <a:rPr lang="en-US" sz="1600" b="0" i="0" u="none" strike="noStrike" dirty="0">
                          <a:solidFill>
                            <a:srgbClr val="000000"/>
                          </a:solidFill>
                          <a:effectLst/>
                          <a:latin typeface="Arial"/>
                        </a:rPr>
                        <a:t>) </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1600" b="1" i="0" u="none" strike="noStrike" dirty="0">
                          <a:solidFill>
                            <a:srgbClr val="000000"/>
                          </a:solidFill>
                          <a:effectLst/>
                          <a:latin typeface="Arial"/>
                        </a:rPr>
                        <a:t>4·</a:t>
                      </a:r>
                      <a:r>
                        <a:rPr lang="is-IS" sz="1600" b="1" i="0" u="none" strike="noStrike" dirty="0" smtClean="0">
                          <a:solidFill>
                            <a:srgbClr val="000000"/>
                          </a:solidFill>
                          <a:effectLst/>
                          <a:latin typeface="Arial"/>
                        </a:rPr>
                        <a:t>32</a:t>
                      </a:r>
                      <a:endParaRPr lang="is-IS" sz="1600" b="1" i="0" u="none" strike="noStrike" dirty="0">
                        <a:solidFill>
                          <a:srgbClr val="000000"/>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is-IS" sz="1600" b="1" i="0" u="none" strike="noStrike" dirty="0">
                          <a:solidFill>
                            <a:srgbClr val="000000"/>
                          </a:solidFill>
                          <a:effectLst/>
                          <a:latin typeface="Arial"/>
                        </a:rPr>
                        <a:t>5·</a:t>
                      </a:r>
                      <a:r>
                        <a:rPr lang="is-IS" sz="1600" b="1" i="0" u="none" strike="noStrike" dirty="0" smtClean="0">
                          <a:solidFill>
                            <a:srgbClr val="000000"/>
                          </a:solidFill>
                          <a:effectLst/>
                          <a:latin typeface="Arial"/>
                        </a:rPr>
                        <a:t>38</a:t>
                      </a:r>
                      <a:endParaRPr lang="is-IS" sz="1600" b="1" i="0" u="none" strike="noStrike" dirty="0">
                        <a:solidFill>
                          <a:srgbClr val="000000"/>
                        </a:solidFill>
                        <a:effectLst/>
                        <a:latin typeface="Arial"/>
                      </a:endParaRP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
                        </a:rPr>
                        <a:t>&lt;0·0001 </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r>
            </a:tbl>
          </a:graphicData>
        </a:graphic>
      </p:graphicFrame>
      <p:sp>
        <p:nvSpPr>
          <p:cNvPr id="9" name="テキスト ボックス 8"/>
          <p:cNvSpPr txBox="1"/>
          <p:nvPr/>
        </p:nvSpPr>
        <p:spPr>
          <a:xfrm>
            <a:off x="6390645" y="1585016"/>
            <a:ext cx="319468" cy="369332"/>
          </a:xfrm>
          <a:prstGeom prst="rect">
            <a:avLst/>
          </a:prstGeom>
          <a:noFill/>
        </p:spPr>
        <p:txBody>
          <a:bodyPr wrap="none" rtlCol="0">
            <a:spAutoFit/>
          </a:bodyPr>
          <a:lstStyle/>
          <a:p>
            <a:r>
              <a:rPr kumimoji="1" lang="en-US" altLang="ja-JP" i="0" dirty="0">
                <a:solidFill>
                  <a:srgbClr val="FF0000"/>
                </a:solidFill>
              </a:rPr>
              <a:t>=</a:t>
            </a:r>
            <a:endParaRPr kumimoji="1" lang="ja-JP" altLang="en-US" i="0" dirty="0">
              <a:solidFill>
                <a:srgbClr val="FF0000"/>
              </a:solidFill>
            </a:endParaRPr>
          </a:p>
        </p:txBody>
      </p:sp>
      <p:sp>
        <p:nvSpPr>
          <p:cNvPr id="10" name="テキスト ボックス 9"/>
          <p:cNvSpPr txBox="1"/>
          <p:nvPr/>
        </p:nvSpPr>
        <p:spPr>
          <a:xfrm>
            <a:off x="6390645" y="1843249"/>
            <a:ext cx="319468" cy="369332"/>
          </a:xfrm>
          <a:prstGeom prst="rect">
            <a:avLst/>
          </a:prstGeom>
          <a:noFill/>
        </p:spPr>
        <p:txBody>
          <a:bodyPr wrap="none" rtlCol="0">
            <a:spAutoFit/>
          </a:bodyPr>
          <a:lstStyle/>
          <a:p>
            <a:r>
              <a:rPr kumimoji="1" lang="en-US" altLang="ja-JP" i="0" dirty="0" smtClean="0">
                <a:solidFill>
                  <a:srgbClr val="FF0000"/>
                </a:solidFill>
              </a:rPr>
              <a:t>&lt;</a:t>
            </a:r>
            <a:endParaRPr kumimoji="1" lang="ja-JP" altLang="en-US" i="0" dirty="0">
              <a:solidFill>
                <a:srgbClr val="FF0000"/>
              </a:solidFill>
            </a:endParaRPr>
          </a:p>
        </p:txBody>
      </p:sp>
      <p:sp>
        <p:nvSpPr>
          <p:cNvPr id="11" name="テキスト ボックス 10"/>
          <p:cNvSpPr txBox="1"/>
          <p:nvPr/>
        </p:nvSpPr>
        <p:spPr>
          <a:xfrm>
            <a:off x="6390645" y="2115597"/>
            <a:ext cx="319468" cy="369332"/>
          </a:xfrm>
          <a:prstGeom prst="rect">
            <a:avLst/>
          </a:prstGeom>
          <a:noFill/>
        </p:spPr>
        <p:txBody>
          <a:bodyPr wrap="none" rtlCol="0">
            <a:spAutoFit/>
          </a:bodyPr>
          <a:lstStyle/>
          <a:p>
            <a:r>
              <a:rPr kumimoji="1" lang="en-US" altLang="ja-JP" i="0" dirty="0" smtClean="0">
                <a:solidFill>
                  <a:srgbClr val="FF0000"/>
                </a:solidFill>
              </a:rPr>
              <a:t>&lt;</a:t>
            </a:r>
            <a:endParaRPr kumimoji="1" lang="ja-JP" altLang="en-US" i="0" dirty="0">
              <a:solidFill>
                <a:srgbClr val="FF0000"/>
              </a:solidFill>
            </a:endParaRPr>
          </a:p>
        </p:txBody>
      </p:sp>
      <p:sp>
        <p:nvSpPr>
          <p:cNvPr id="12" name="テキスト ボックス 11"/>
          <p:cNvSpPr txBox="1"/>
          <p:nvPr/>
        </p:nvSpPr>
        <p:spPr>
          <a:xfrm>
            <a:off x="6390645" y="3283997"/>
            <a:ext cx="319468" cy="369332"/>
          </a:xfrm>
          <a:prstGeom prst="rect">
            <a:avLst/>
          </a:prstGeom>
          <a:noFill/>
        </p:spPr>
        <p:txBody>
          <a:bodyPr wrap="none" rtlCol="0">
            <a:spAutoFit/>
          </a:bodyPr>
          <a:lstStyle/>
          <a:p>
            <a:r>
              <a:rPr kumimoji="1" lang="en-US" altLang="ja-JP" i="0" dirty="0">
                <a:solidFill>
                  <a:srgbClr val="FF0000"/>
                </a:solidFill>
              </a:rPr>
              <a:t>&gt;</a:t>
            </a:r>
            <a:endParaRPr kumimoji="1" lang="ja-JP" altLang="en-US" i="0" dirty="0">
              <a:solidFill>
                <a:srgbClr val="FF0000"/>
              </a:solidFill>
            </a:endParaRPr>
          </a:p>
        </p:txBody>
      </p:sp>
      <p:sp>
        <p:nvSpPr>
          <p:cNvPr id="13" name="テキスト ボックス 12"/>
          <p:cNvSpPr txBox="1"/>
          <p:nvPr/>
        </p:nvSpPr>
        <p:spPr>
          <a:xfrm>
            <a:off x="6390645" y="6353125"/>
            <a:ext cx="319468" cy="369332"/>
          </a:xfrm>
          <a:prstGeom prst="rect">
            <a:avLst/>
          </a:prstGeom>
          <a:noFill/>
        </p:spPr>
        <p:txBody>
          <a:bodyPr wrap="none" rtlCol="0">
            <a:spAutoFit/>
          </a:bodyPr>
          <a:lstStyle/>
          <a:p>
            <a:r>
              <a:rPr kumimoji="1" lang="en-US" altLang="ja-JP" i="0" dirty="0">
                <a:solidFill>
                  <a:srgbClr val="FF0000"/>
                </a:solidFill>
              </a:rPr>
              <a:t>&lt;</a:t>
            </a:r>
            <a:endParaRPr kumimoji="1" lang="en-US" altLang="ja-JP" i="0" dirty="0" smtClean="0">
              <a:solidFill>
                <a:srgbClr val="FF0000"/>
              </a:solidFill>
            </a:endParaRPr>
          </a:p>
        </p:txBody>
      </p:sp>
      <p:sp>
        <p:nvSpPr>
          <p:cNvPr id="14" name="テキスト ボックス 13"/>
          <p:cNvSpPr txBox="1"/>
          <p:nvPr/>
        </p:nvSpPr>
        <p:spPr>
          <a:xfrm>
            <a:off x="6390645" y="5489533"/>
            <a:ext cx="319468" cy="369332"/>
          </a:xfrm>
          <a:prstGeom prst="rect">
            <a:avLst/>
          </a:prstGeom>
          <a:noFill/>
        </p:spPr>
        <p:txBody>
          <a:bodyPr wrap="none" rtlCol="0">
            <a:spAutoFit/>
          </a:bodyPr>
          <a:lstStyle/>
          <a:p>
            <a:r>
              <a:rPr kumimoji="1" lang="en-US" altLang="ja-JP" i="0" dirty="0">
                <a:solidFill>
                  <a:srgbClr val="FF0000"/>
                </a:solidFill>
              </a:rPr>
              <a:t>&lt;</a:t>
            </a:r>
            <a:endParaRPr kumimoji="1" lang="en-US" altLang="ja-JP" i="0" dirty="0" smtClean="0">
              <a:solidFill>
                <a:srgbClr val="FF0000"/>
              </a:solidFill>
            </a:endParaRPr>
          </a:p>
        </p:txBody>
      </p:sp>
      <p:sp>
        <p:nvSpPr>
          <p:cNvPr id="15" name="テキスト ボックス 14"/>
          <p:cNvSpPr txBox="1"/>
          <p:nvPr/>
        </p:nvSpPr>
        <p:spPr>
          <a:xfrm>
            <a:off x="6390645" y="4982971"/>
            <a:ext cx="319468" cy="369332"/>
          </a:xfrm>
          <a:prstGeom prst="rect">
            <a:avLst/>
          </a:prstGeom>
          <a:noFill/>
        </p:spPr>
        <p:txBody>
          <a:bodyPr wrap="none" rtlCol="0">
            <a:spAutoFit/>
          </a:bodyPr>
          <a:lstStyle/>
          <a:p>
            <a:r>
              <a:rPr kumimoji="1" lang="en-US" altLang="ja-JP" i="0" dirty="0">
                <a:solidFill>
                  <a:srgbClr val="FF0000"/>
                </a:solidFill>
              </a:rPr>
              <a:t>&lt;</a:t>
            </a:r>
            <a:endParaRPr kumimoji="1" lang="en-US" altLang="ja-JP" i="0" dirty="0" smtClean="0">
              <a:solidFill>
                <a:srgbClr val="FF0000"/>
              </a:solidFill>
            </a:endParaRPr>
          </a:p>
        </p:txBody>
      </p:sp>
      <p:sp>
        <p:nvSpPr>
          <p:cNvPr id="16" name="テキスト ボックス 15"/>
          <p:cNvSpPr txBox="1"/>
          <p:nvPr/>
        </p:nvSpPr>
        <p:spPr>
          <a:xfrm>
            <a:off x="6390645" y="4503192"/>
            <a:ext cx="319468" cy="369332"/>
          </a:xfrm>
          <a:prstGeom prst="rect">
            <a:avLst/>
          </a:prstGeom>
          <a:noFill/>
        </p:spPr>
        <p:txBody>
          <a:bodyPr wrap="none" rtlCol="0">
            <a:spAutoFit/>
          </a:bodyPr>
          <a:lstStyle/>
          <a:p>
            <a:r>
              <a:rPr kumimoji="1" lang="en-US" altLang="ja-JP" i="0" dirty="0">
                <a:solidFill>
                  <a:srgbClr val="FF0000"/>
                </a:solidFill>
              </a:rPr>
              <a:t>=</a:t>
            </a:r>
            <a:endParaRPr kumimoji="1" lang="ja-JP" altLang="en-US" i="0" dirty="0">
              <a:solidFill>
                <a:srgbClr val="FF0000"/>
              </a:solidFill>
            </a:endParaRPr>
          </a:p>
        </p:txBody>
      </p:sp>
      <p:sp>
        <p:nvSpPr>
          <p:cNvPr id="17" name="テキスト ボックス 16"/>
          <p:cNvSpPr txBox="1"/>
          <p:nvPr/>
        </p:nvSpPr>
        <p:spPr>
          <a:xfrm>
            <a:off x="6383289" y="5970383"/>
            <a:ext cx="319468" cy="369332"/>
          </a:xfrm>
          <a:prstGeom prst="rect">
            <a:avLst/>
          </a:prstGeom>
          <a:noFill/>
        </p:spPr>
        <p:txBody>
          <a:bodyPr wrap="none" rtlCol="0">
            <a:spAutoFit/>
          </a:bodyPr>
          <a:lstStyle/>
          <a:p>
            <a:r>
              <a:rPr kumimoji="1" lang="en-US" altLang="ja-JP" i="0" dirty="0">
                <a:solidFill>
                  <a:srgbClr val="FF0000"/>
                </a:solidFill>
              </a:rPr>
              <a:t>&gt;</a:t>
            </a:r>
            <a:endParaRPr kumimoji="1" lang="en-US" altLang="ja-JP" i="0" dirty="0" smtClean="0">
              <a:solidFill>
                <a:srgbClr val="FF0000"/>
              </a:solidFill>
            </a:endParaRPr>
          </a:p>
        </p:txBody>
      </p:sp>
    </p:spTree>
    <p:extLst>
      <p:ext uri="{BB962C8B-B14F-4D97-AF65-F5344CB8AC3E}">
        <p14:creationId xmlns:p14="http://schemas.microsoft.com/office/powerpoint/2010/main" val="95963659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62549" y="236092"/>
            <a:ext cx="9004227" cy="892552"/>
          </a:xfrm>
          <a:prstGeom prst="rect">
            <a:avLst/>
          </a:prstGeom>
          <a:noFill/>
        </p:spPr>
        <p:txBody>
          <a:bodyPr wrap="square" rtlCol="0">
            <a:spAutoFit/>
          </a:bodyPr>
          <a:lstStyle/>
          <a:p>
            <a:r>
              <a:rPr kumimoji="1" lang="en-US" altLang="ja-JP" sz="2800" i="0" dirty="0" smtClean="0">
                <a:solidFill>
                  <a:srgbClr val="000090"/>
                </a:solidFill>
              </a:rPr>
              <a:t>Kaplan Meier curves </a:t>
            </a:r>
            <a:r>
              <a:rPr kumimoji="1" lang="en-US" altLang="ja-JP" sz="2400" i="0" dirty="0" smtClean="0">
                <a:solidFill>
                  <a:srgbClr val="000090"/>
                </a:solidFill>
              </a:rPr>
              <a:t>for Device- and Patient-</a:t>
            </a:r>
            <a:r>
              <a:rPr kumimoji="1" lang="en-US" altLang="en-US" sz="2400" i="0" dirty="0">
                <a:solidFill>
                  <a:srgbClr val="000090"/>
                </a:solidFill>
              </a:rPr>
              <a:t> </a:t>
            </a:r>
            <a:r>
              <a:rPr kumimoji="1" lang="en-US" altLang="ja-JP" sz="2400" i="0" dirty="0" smtClean="0">
                <a:solidFill>
                  <a:srgbClr val="000090"/>
                </a:solidFill>
              </a:rPr>
              <a:t>oriented</a:t>
            </a:r>
            <a:r>
              <a:rPr kumimoji="1" lang="ja-JP" altLang="en-US" sz="2400" i="0" dirty="0" smtClean="0">
                <a:solidFill>
                  <a:srgbClr val="000090"/>
                </a:solidFill>
              </a:rPr>
              <a:t> </a:t>
            </a:r>
            <a:r>
              <a:rPr kumimoji="1" lang="en-US" altLang="ja-JP" sz="2400" i="0" dirty="0" smtClean="0">
                <a:solidFill>
                  <a:srgbClr val="000090"/>
                </a:solidFill>
              </a:rPr>
              <a:t>composite</a:t>
            </a:r>
            <a:r>
              <a:rPr kumimoji="1" lang="ja-JP" altLang="en-US" sz="2400" i="0" dirty="0" smtClean="0">
                <a:solidFill>
                  <a:srgbClr val="000090"/>
                </a:solidFill>
              </a:rPr>
              <a:t> </a:t>
            </a:r>
            <a:r>
              <a:rPr kumimoji="1" lang="en-US" altLang="ja-JP" sz="2400" i="0" dirty="0" smtClean="0">
                <a:solidFill>
                  <a:srgbClr val="000090"/>
                </a:solidFill>
              </a:rPr>
              <a:t>endpoints</a:t>
            </a:r>
            <a:r>
              <a:rPr kumimoji="1" lang="ja-JP" altLang="en-US" sz="2400" i="0" dirty="0" smtClean="0">
                <a:solidFill>
                  <a:srgbClr val="000090"/>
                </a:solidFill>
              </a:rPr>
              <a:t> </a:t>
            </a:r>
            <a:r>
              <a:rPr kumimoji="1" lang="en-US" altLang="ja-JP" sz="2400" i="0" dirty="0" smtClean="0">
                <a:solidFill>
                  <a:srgbClr val="000090"/>
                </a:solidFill>
              </a:rPr>
              <a:t>(DOCE and POCE)</a:t>
            </a:r>
            <a:endParaRPr kumimoji="1" lang="ja-JP" altLang="en-US" sz="2400" i="0" dirty="0">
              <a:solidFill>
                <a:srgbClr val="000090"/>
              </a:solidFill>
            </a:endParaRPr>
          </a:p>
        </p:txBody>
      </p:sp>
      <p:grpSp>
        <p:nvGrpSpPr>
          <p:cNvPr id="43" name="図形グループ 42"/>
          <p:cNvGrpSpPr>
            <a:grpSpLocks noChangeAspect="1"/>
          </p:cNvGrpSpPr>
          <p:nvPr/>
        </p:nvGrpSpPr>
        <p:grpSpPr>
          <a:xfrm>
            <a:off x="4523944" y="1504395"/>
            <a:ext cx="4628197" cy="3365468"/>
            <a:chOff x="195198" y="1760715"/>
            <a:chExt cx="2831549" cy="2059006"/>
          </a:xfrm>
        </p:grpSpPr>
        <p:grpSp>
          <p:nvGrpSpPr>
            <p:cNvPr id="44" name="図形グループ 43"/>
            <p:cNvGrpSpPr/>
            <p:nvPr/>
          </p:nvGrpSpPr>
          <p:grpSpPr>
            <a:xfrm>
              <a:off x="195198" y="1891621"/>
              <a:ext cx="2831549" cy="1928100"/>
              <a:chOff x="2793" y="629789"/>
              <a:chExt cx="4291456" cy="2922200"/>
            </a:xfrm>
          </p:grpSpPr>
          <p:pic>
            <p:nvPicPr>
              <p:cNvPr id="49" name="Picture 4" descr="Plot of failed by days identified by armcd"/>
              <p:cNvPicPr>
                <a:picLocks noChangeAspect="1"/>
              </p:cNvPicPr>
              <p:nvPr/>
            </p:nvPicPr>
            <p:blipFill rotWithShape="1">
              <a:blip r:embed="rId2">
                <a:extLst>
                  <a:ext uri="{28A0092B-C50C-407E-A947-70E740481C1C}">
                    <a14:useLocalDpi xmlns:a14="http://schemas.microsoft.com/office/drawing/2010/main" val="0"/>
                  </a:ext>
                </a:extLst>
              </a:blip>
              <a:srcRect l="13433" t="17960" r="13477" b="24429"/>
              <a:stretch/>
            </p:blipFill>
            <p:spPr bwMode="auto">
              <a:xfrm>
                <a:off x="2793" y="672712"/>
                <a:ext cx="4291456" cy="2536818"/>
              </a:xfrm>
              <a:prstGeom prst="rect">
                <a:avLst/>
              </a:prstGeom>
              <a:noFill/>
              <a:ln>
                <a:noFill/>
              </a:ln>
              <a:extLst>
                <a:ext uri="{53640926-AAD7-44d8-BBD7-CCE9431645EC}">
                  <a14:shadowObscured xmlns:a14="http://schemas.microsoft.com/office/drawing/2010/main"/>
                </a:ext>
              </a:extLst>
            </p:spPr>
          </p:pic>
          <p:sp>
            <p:nvSpPr>
              <p:cNvPr id="50" name="テキスト ボックス 49"/>
              <p:cNvSpPr txBox="1"/>
              <p:nvPr/>
            </p:nvSpPr>
            <p:spPr>
              <a:xfrm rot="16200000">
                <a:off x="-919839" y="1692840"/>
                <a:ext cx="2382947" cy="256845"/>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Patient oriented clinical endpoint (%) </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51" name="テキスト ボックス 50"/>
              <p:cNvSpPr txBox="1"/>
              <p:nvPr/>
            </p:nvSpPr>
            <p:spPr>
              <a:xfrm>
                <a:off x="1501817" y="3209529"/>
                <a:ext cx="1992533" cy="342460"/>
              </a:xfrm>
              <a:prstGeom prst="rect">
                <a:avLst/>
              </a:prstGeom>
              <a:noFill/>
            </p:spPr>
            <p:txBody>
              <a:bodyPr wrap="none" rtlCol="0">
                <a:spAutoFit/>
              </a:bodyPr>
              <a:lstStyle/>
              <a:p>
                <a:pPr defTabSz="914400"/>
                <a:r>
                  <a:rPr lang="en-US" altLang="ja-JP" i="0" dirty="0" smtClean="0">
                    <a:solidFill>
                      <a:srgbClr val="000000"/>
                    </a:solidFill>
                    <a:latin typeface="Calibri"/>
                    <a:ea typeface="ＭＳ Ｐゴシック"/>
                  </a:rPr>
                  <a:t>Time to event (days)</a:t>
                </a:r>
                <a:endParaRPr lang="ja-JP" altLang="en-US" i="0" dirty="0">
                  <a:solidFill>
                    <a:srgbClr val="000000"/>
                  </a:solidFill>
                  <a:latin typeface="Calibri"/>
                  <a:ea typeface="ＭＳ Ｐゴシック"/>
                </a:endParaRPr>
              </a:p>
            </p:txBody>
          </p:sp>
          <p:sp>
            <p:nvSpPr>
              <p:cNvPr id="52" name="テキスト ボックス 51"/>
              <p:cNvSpPr txBox="1"/>
              <p:nvPr/>
            </p:nvSpPr>
            <p:spPr>
              <a:xfrm>
                <a:off x="1042770" y="742593"/>
                <a:ext cx="677746" cy="285383"/>
              </a:xfrm>
              <a:prstGeom prst="rect">
                <a:avLst/>
              </a:prstGeom>
              <a:solidFill>
                <a:srgbClr val="FFFFFF"/>
              </a:solidFill>
            </p:spPr>
            <p:txBody>
              <a:bodyPr wrap="none" rtlCol="0">
                <a:spAutoFit/>
              </a:bodyPr>
              <a:lstStyle/>
              <a:p>
                <a:pPr defTabSz="914400"/>
                <a:r>
                  <a:rPr lang="en-US" altLang="ja-JP" sz="1400" i="0" dirty="0" smtClean="0">
                    <a:solidFill>
                      <a:srgbClr val="000000"/>
                    </a:solidFill>
                    <a:latin typeface="Calibri"/>
                    <a:ea typeface="ＭＳ Ｐゴシック"/>
                  </a:rPr>
                  <a:t>Absorb</a:t>
                </a:r>
              </a:p>
            </p:txBody>
          </p:sp>
          <p:sp>
            <p:nvSpPr>
              <p:cNvPr id="53" name="テキスト ボックス 52"/>
              <p:cNvSpPr txBox="1"/>
              <p:nvPr/>
            </p:nvSpPr>
            <p:spPr>
              <a:xfrm>
                <a:off x="2006936" y="742593"/>
                <a:ext cx="634978" cy="285383"/>
              </a:xfrm>
              <a:prstGeom prst="rect">
                <a:avLst/>
              </a:prstGeom>
              <a:solidFill>
                <a:srgbClr val="FFFFFF"/>
              </a:solidFill>
            </p:spPr>
            <p:txBody>
              <a:bodyPr wrap="none" rtlCol="0">
                <a:spAutoFit/>
              </a:bodyPr>
              <a:lstStyle/>
              <a:p>
                <a:pPr defTabSz="914400"/>
                <a:r>
                  <a:rPr lang="en-US" altLang="ja-JP" sz="1400" i="0" dirty="0" smtClean="0">
                    <a:solidFill>
                      <a:srgbClr val="000000"/>
                    </a:solidFill>
                    <a:latin typeface="Calibri"/>
                    <a:ea typeface="ＭＳ Ｐゴシック"/>
                  </a:rPr>
                  <a:t>Xience</a:t>
                </a:r>
                <a:endParaRPr lang="ja-JP" altLang="en-US" sz="1400" i="0" dirty="0">
                  <a:solidFill>
                    <a:srgbClr val="000000"/>
                  </a:solidFill>
                  <a:latin typeface="Calibri"/>
                  <a:ea typeface="ＭＳ Ｐゴシック"/>
                </a:endParaRPr>
              </a:p>
            </p:txBody>
          </p:sp>
          <p:sp>
            <p:nvSpPr>
              <p:cNvPr id="54" name="正方形/長方形 53"/>
              <p:cNvSpPr/>
              <p:nvPr/>
            </p:nvSpPr>
            <p:spPr>
              <a:xfrm>
                <a:off x="437956" y="672712"/>
                <a:ext cx="170546" cy="2429073"/>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5" name="テキスト ボックス 54"/>
              <p:cNvSpPr txBox="1"/>
              <p:nvPr/>
            </p:nvSpPr>
            <p:spPr>
              <a:xfrm>
                <a:off x="345751" y="657676"/>
                <a:ext cx="315872" cy="256845"/>
              </a:xfrm>
              <a:prstGeom prst="rect">
                <a:avLst/>
              </a:prstGeom>
              <a:noFill/>
            </p:spPr>
            <p:txBody>
              <a:bodyPr wrap="none" rtlCol="0">
                <a:spAutoFit/>
              </a:bodyPr>
              <a:lstStyle/>
              <a:p>
                <a:pPr defTabSz="914400"/>
                <a:r>
                  <a:rPr lang="en-US" altLang="ja-JP" sz="1200" i="0" dirty="0" smtClean="0">
                    <a:solidFill>
                      <a:srgbClr val="000000"/>
                    </a:solidFill>
                    <a:latin typeface="Calibri"/>
                    <a:ea typeface="ＭＳ Ｐゴシック"/>
                  </a:rPr>
                  <a:t>25</a:t>
                </a:r>
                <a:endParaRPr lang="ja-JP" altLang="en-US" sz="1200" i="0" dirty="0">
                  <a:solidFill>
                    <a:srgbClr val="000000"/>
                  </a:solidFill>
                  <a:latin typeface="Calibri"/>
                  <a:ea typeface="ＭＳ Ｐゴシック"/>
                </a:endParaRPr>
              </a:p>
            </p:txBody>
          </p:sp>
          <p:sp>
            <p:nvSpPr>
              <p:cNvPr id="56" name="テキスト ボックス 55"/>
              <p:cNvSpPr txBox="1"/>
              <p:nvPr/>
            </p:nvSpPr>
            <p:spPr>
              <a:xfrm>
                <a:off x="345751" y="1073933"/>
                <a:ext cx="315872" cy="256845"/>
              </a:xfrm>
              <a:prstGeom prst="rect">
                <a:avLst/>
              </a:prstGeom>
              <a:noFill/>
            </p:spPr>
            <p:txBody>
              <a:bodyPr wrap="none" rtlCol="0">
                <a:spAutoFit/>
              </a:bodyPr>
              <a:lstStyle/>
              <a:p>
                <a:pPr defTabSz="914400"/>
                <a:r>
                  <a:rPr lang="en-US" altLang="ja-JP" sz="1200" i="0" dirty="0" smtClean="0">
                    <a:solidFill>
                      <a:srgbClr val="000000"/>
                    </a:solidFill>
                    <a:latin typeface="Calibri"/>
                    <a:ea typeface="ＭＳ Ｐゴシック"/>
                  </a:rPr>
                  <a:t>20</a:t>
                </a:r>
                <a:endParaRPr lang="ja-JP" altLang="en-US" sz="1200" i="0" dirty="0">
                  <a:solidFill>
                    <a:srgbClr val="000000"/>
                  </a:solidFill>
                  <a:latin typeface="Calibri"/>
                  <a:ea typeface="ＭＳ Ｐゴシック"/>
                </a:endParaRPr>
              </a:p>
            </p:txBody>
          </p:sp>
          <p:sp>
            <p:nvSpPr>
              <p:cNvPr id="57" name="テキスト ボックス 56"/>
              <p:cNvSpPr txBox="1"/>
              <p:nvPr/>
            </p:nvSpPr>
            <p:spPr>
              <a:xfrm>
                <a:off x="345751" y="1486385"/>
                <a:ext cx="315872" cy="256845"/>
              </a:xfrm>
              <a:prstGeom prst="rect">
                <a:avLst/>
              </a:prstGeom>
              <a:noFill/>
            </p:spPr>
            <p:txBody>
              <a:bodyPr wrap="none" rtlCol="0">
                <a:spAutoFit/>
              </a:bodyPr>
              <a:lstStyle/>
              <a:p>
                <a:pPr defTabSz="914400"/>
                <a:r>
                  <a:rPr lang="en-US" altLang="ja-JP" sz="1200" i="0" dirty="0" smtClean="0">
                    <a:solidFill>
                      <a:srgbClr val="000000"/>
                    </a:solidFill>
                    <a:latin typeface="Calibri"/>
                    <a:ea typeface="ＭＳ Ｐゴシック"/>
                  </a:rPr>
                  <a:t>15</a:t>
                </a:r>
                <a:endParaRPr lang="ja-JP" altLang="en-US" sz="1200" i="0" dirty="0">
                  <a:solidFill>
                    <a:srgbClr val="000000"/>
                  </a:solidFill>
                  <a:latin typeface="Calibri"/>
                  <a:ea typeface="ＭＳ Ｐゴシック"/>
                </a:endParaRPr>
              </a:p>
            </p:txBody>
          </p:sp>
          <p:sp>
            <p:nvSpPr>
              <p:cNvPr id="58" name="テキスト ボックス 57"/>
              <p:cNvSpPr txBox="1"/>
              <p:nvPr/>
            </p:nvSpPr>
            <p:spPr>
              <a:xfrm>
                <a:off x="345751" y="1913364"/>
                <a:ext cx="315872" cy="256845"/>
              </a:xfrm>
              <a:prstGeom prst="rect">
                <a:avLst/>
              </a:prstGeom>
              <a:noFill/>
            </p:spPr>
            <p:txBody>
              <a:bodyPr wrap="none" rtlCol="0">
                <a:spAutoFit/>
              </a:bodyPr>
              <a:lstStyle/>
              <a:p>
                <a:pPr defTabSz="914400"/>
                <a:r>
                  <a:rPr lang="en-US" altLang="ja-JP" sz="1200" i="0" dirty="0" smtClean="0">
                    <a:solidFill>
                      <a:srgbClr val="000000"/>
                    </a:solidFill>
                    <a:latin typeface="Calibri"/>
                    <a:ea typeface="ＭＳ Ｐゴシック"/>
                  </a:rPr>
                  <a:t>10</a:t>
                </a:r>
                <a:endParaRPr lang="ja-JP" altLang="en-US" sz="1200" i="0" dirty="0">
                  <a:solidFill>
                    <a:srgbClr val="000000"/>
                  </a:solidFill>
                  <a:latin typeface="Calibri"/>
                  <a:ea typeface="ＭＳ Ｐゴシック"/>
                </a:endParaRPr>
              </a:p>
            </p:txBody>
          </p:sp>
          <p:sp>
            <p:nvSpPr>
              <p:cNvPr id="59" name="テキスト ボックス 58"/>
              <p:cNvSpPr txBox="1"/>
              <p:nvPr/>
            </p:nvSpPr>
            <p:spPr>
              <a:xfrm>
                <a:off x="436745" y="2319619"/>
                <a:ext cx="243551" cy="256845"/>
              </a:xfrm>
              <a:prstGeom prst="rect">
                <a:avLst/>
              </a:prstGeom>
              <a:noFill/>
            </p:spPr>
            <p:txBody>
              <a:bodyPr wrap="none" rtlCol="0">
                <a:spAutoFit/>
              </a:bodyPr>
              <a:lstStyle/>
              <a:p>
                <a:pPr defTabSz="914400"/>
                <a:r>
                  <a:rPr lang="en-US" altLang="ja-JP" sz="1200" i="0" dirty="0">
                    <a:solidFill>
                      <a:srgbClr val="000000"/>
                    </a:solidFill>
                    <a:latin typeface="Calibri"/>
                    <a:ea typeface="ＭＳ Ｐゴシック"/>
                  </a:rPr>
                  <a:t>5</a:t>
                </a:r>
                <a:endParaRPr lang="ja-JP" altLang="en-US" sz="1200" i="0" dirty="0">
                  <a:solidFill>
                    <a:srgbClr val="000000"/>
                  </a:solidFill>
                  <a:latin typeface="Calibri"/>
                  <a:ea typeface="ＭＳ Ｐゴシック"/>
                </a:endParaRPr>
              </a:p>
            </p:txBody>
          </p:sp>
          <p:sp>
            <p:nvSpPr>
              <p:cNvPr id="60" name="テキスト ボックス 59"/>
              <p:cNvSpPr txBox="1"/>
              <p:nvPr/>
            </p:nvSpPr>
            <p:spPr>
              <a:xfrm>
                <a:off x="436745" y="2755305"/>
                <a:ext cx="243551" cy="256845"/>
              </a:xfrm>
              <a:prstGeom prst="rect">
                <a:avLst/>
              </a:prstGeom>
              <a:noFill/>
            </p:spPr>
            <p:txBody>
              <a:bodyPr wrap="none" rtlCol="0">
                <a:spAutoFit/>
              </a:bodyPr>
              <a:lstStyle/>
              <a:p>
                <a:pPr defTabSz="914400"/>
                <a:r>
                  <a:rPr lang="en-US" altLang="ja-JP" sz="1200" i="0" dirty="0" smtClean="0">
                    <a:solidFill>
                      <a:srgbClr val="000000"/>
                    </a:solidFill>
                    <a:latin typeface="Calibri"/>
                    <a:ea typeface="ＭＳ Ｐゴシック"/>
                  </a:rPr>
                  <a:t>0</a:t>
                </a:r>
                <a:endParaRPr lang="ja-JP" altLang="en-US" sz="1200" i="0" dirty="0">
                  <a:solidFill>
                    <a:srgbClr val="000000"/>
                  </a:solidFill>
                  <a:latin typeface="Calibri"/>
                  <a:ea typeface="ＭＳ Ｐゴシック"/>
                </a:endParaRPr>
              </a:p>
            </p:txBody>
          </p:sp>
          <p:sp>
            <p:nvSpPr>
              <p:cNvPr id="61" name="テキスト ボックス 60"/>
              <p:cNvSpPr txBox="1"/>
              <p:nvPr/>
            </p:nvSpPr>
            <p:spPr>
              <a:xfrm>
                <a:off x="1046669" y="980152"/>
                <a:ext cx="1839813" cy="770534"/>
              </a:xfrm>
              <a:prstGeom prst="rect">
                <a:avLst/>
              </a:prstGeom>
              <a:solidFill>
                <a:srgbClr val="FFFFFF"/>
              </a:solidFill>
            </p:spPr>
            <p:txBody>
              <a:bodyPr wrap="square" rtlCol="0">
                <a:spAutoFit/>
              </a:bodyPr>
              <a:lstStyle/>
              <a:p>
                <a:pPr defTabSz="914400"/>
                <a:r>
                  <a:rPr lang="en-US" altLang="ja-JP" sz="1600" i="0" dirty="0" smtClean="0">
                    <a:solidFill>
                      <a:prstClr val="black"/>
                    </a:solidFill>
                    <a:latin typeface="Calibri"/>
                    <a:ea typeface="ＭＳ Ｐゴシック"/>
                  </a:rPr>
                  <a:t>HR [95% CI]</a:t>
                </a:r>
              </a:p>
              <a:p>
                <a:pPr defTabSz="914400"/>
                <a:r>
                  <a:rPr lang="en-US" altLang="ja-JP" sz="1600" i="0" dirty="0" smtClean="0">
                    <a:solidFill>
                      <a:prstClr val="black"/>
                    </a:solidFill>
                    <a:latin typeface="Calibri"/>
                    <a:ea typeface="ＭＳ Ｐゴシック"/>
                  </a:rPr>
                  <a:t>0.86 [0.58, 1.27]</a:t>
                </a:r>
              </a:p>
              <a:p>
                <a:pPr defTabSz="914400"/>
                <a:r>
                  <a:rPr lang="en-US" altLang="ja-JP" sz="1600" i="0" dirty="0" smtClean="0">
                    <a:solidFill>
                      <a:prstClr val="black"/>
                    </a:solidFill>
                    <a:latin typeface="Calibri"/>
                    <a:ea typeface="ＭＳ Ｐゴシック"/>
                  </a:rPr>
                  <a:t>p=0.44</a:t>
                </a:r>
                <a:endParaRPr lang="ja-JP" altLang="en-US" sz="1600" i="0" dirty="0">
                  <a:solidFill>
                    <a:prstClr val="black"/>
                  </a:solidFill>
                  <a:latin typeface="Calibri"/>
                  <a:ea typeface="ＭＳ Ｐゴシック"/>
                </a:endParaRPr>
              </a:p>
            </p:txBody>
          </p:sp>
        </p:grpSp>
        <p:sp>
          <p:nvSpPr>
            <p:cNvPr id="45" name="正方形/長方形 44"/>
            <p:cNvSpPr/>
            <p:nvPr/>
          </p:nvSpPr>
          <p:spPr bwMode="auto">
            <a:xfrm>
              <a:off x="2724908" y="1909264"/>
              <a:ext cx="260716" cy="13457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32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6" name="正方形/長方形 45"/>
            <p:cNvSpPr/>
            <p:nvPr/>
          </p:nvSpPr>
          <p:spPr bwMode="auto">
            <a:xfrm>
              <a:off x="2740868" y="2271672"/>
              <a:ext cx="204848" cy="16472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32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7" name="テキスト ボックス 46"/>
            <p:cNvSpPr txBox="1"/>
            <p:nvPr/>
          </p:nvSpPr>
          <p:spPr>
            <a:xfrm>
              <a:off x="2206771" y="2642325"/>
              <a:ext cx="646891" cy="282448"/>
            </a:xfrm>
            <a:prstGeom prst="rect">
              <a:avLst/>
            </a:prstGeom>
            <a:noFill/>
          </p:spPr>
          <p:txBody>
            <a:bodyPr wrap="none" rtlCol="0">
              <a:spAutoFit/>
            </a:bodyPr>
            <a:lstStyle/>
            <a:p>
              <a:r>
                <a:rPr kumimoji="1" lang="en-US" altLang="ja-JP" sz="2400" i="0" dirty="0" smtClean="0">
                  <a:solidFill>
                    <a:srgbClr val="0000FF"/>
                  </a:solidFill>
                </a:rPr>
                <a:t>20.8%</a:t>
              </a:r>
              <a:endParaRPr kumimoji="1" lang="ja-JP" altLang="en-US" sz="2400" i="0" dirty="0">
                <a:solidFill>
                  <a:srgbClr val="0000FF"/>
                </a:solidFill>
              </a:endParaRPr>
            </a:p>
          </p:txBody>
        </p:sp>
        <p:sp>
          <p:nvSpPr>
            <p:cNvPr id="48" name="テキスト ボックス 47"/>
            <p:cNvSpPr txBox="1"/>
            <p:nvPr/>
          </p:nvSpPr>
          <p:spPr>
            <a:xfrm>
              <a:off x="2156016" y="1760715"/>
              <a:ext cx="646891" cy="282448"/>
            </a:xfrm>
            <a:prstGeom prst="rect">
              <a:avLst/>
            </a:prstGeom>
            <a:noFill/>
          </p:spPr>
          <p:txBody>
            <a:bodyPr wrap="none" rtlCol="0">
              <a:spAutoFit/>
            </a:bodyPr>
            <a:lstStyle/>
            <a:p>
              <a:r>
                <a:rPr kumimoji="1" lang="en-US" altLang="ja-JP" sz="2400" i="0" dirty="0" smtClean="0">
                  <a:solidFill>
                    <a:srgbClr val="FF0000"/>
                  </a:solidFill>
                </a:rPr>
                <a:t>24.0%</a:t>
              </a:r>
              <a:endParaRPr kumimoji="1" lang="ja-JP" altLang="en-US" sz="2400" i="0" dirty="0">
                <a:solidFill>
                  <a:srgbClr val="FF0000"/>
                </a:solidFill>
              </a:endParaRPr>
            </a:p>
          </p:txBody>
        </p:sp>
      </p:grpSp>
      <p:grpSp>
        <p:nvGrpSpPr>
          <p:cNvPr id="62" name="図形グループ 61"/>
          <p:cNvGrpSpPr>
            <a:grpSpLocks noChangeAspect="1"/>
          </p:cNvGrpSpPr>
          <p:nvPr/>
        </p:nvGrpSpPr>
        <p:grpSpPr>
          <a:xfrm>
            <a:off x="8141" y="1371021"/>
            <a:ext cx="4792772" cy="3515578"/>
            <a:chOff x="192153" y="3882795"/>
            <a:chExt cx="2986007" cy="2190286"/>
          </a:xfrm>
        </p:grpSpPr>
        <p:grpSp>
          <p:nvGrpSpPr>
            <p:cNvPr id="63" name="図形グループ 62"/>
            <p:cNvGrpSpPr/>
            <p:nvPr/>
          </p:nvGrpSpPr>
          <p:grpSpPr>
            <a:xfrm>
              <a:off x="192153" y="3882795"/>
              <a:ext cx="2951808" cy="2190286"/>
              <a:chOff x="4509711" y="242640"/>
              <a:chExt cx="4473718" cy="3319567"/>
            </a:xfrm>
          </p:grpSpPr>
          <p:pic>
            <p:nvPicPr>
              <p:cNvPr id="68" name="Picture 1" descr="Plot of failed by days identified by armcd"/>
              <p:cNvPicPr>
                <a:picLocks noChangeAspect="1"/>
              </p:cNvPicPr>
              <p:nvPr/>
            </p:nvPicPr>
            <p:blipFill rotWithShape="1">
              <a:blip r:embed="rId3">
                <a:extLst>
                  <a:ext uri="{28A0092B-C50C-407E-A947-70E740481C1C}">
                    <a14:useLocalDpi xmlns:a14="http://schemas.microsoft.com/office/drawing/2010/main" val="0"/>
                  </a:ext>
                </a:extLst>
              </a:blip>
              <a:srcRect l="12505" t="8641" r="11315" b="24433"/>
              <a:stretch/>
            </p:blipFill>
            <p:spPr bwMode="auto">
              <a:xfrm>
                <a:off x="4509711" y="242640"/>
                <a:ext cx="4473718" cy="2947663"/>
              </a:xfrm>
              <a:prstGeom prst="rect">
                <a:avLst/>
              </a:prstGeom>
              <a:noFill/>
              <a:ln>
                <a:noFill/>
              </a:ln>
              <a:extLst>
                <a:ext uri="{53640926-AAD7-44d8-BBD7-CCE9431645EC}">
                  <a14:shadowObscured xmlns:a14="http://schemas.microsoft.com/office/drawing/2010/main"/>
                </a:ext>
              </a:extLst>
            </p:spPr>
          </p:pic>
          <p:sp>
            <p:nvSpPr>
              <p:cNvPr id="69" name="テキスト ボックス 68"/>
              <p:cNvSpPr txBox="1"/>
              <p:nvPr/>
            </p:nvSpPr>
            <p:spPr>
              <a:xfrm rot="16200000">
                <a:off x="3593178" y="1734195"/>
                <a:ext cx="2390320" cy="261555"/>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Device oriented clinical endpoint (%) </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70" name="テキスト ボックス 69"/>
              <p:cNvSpPr txBox="1"/>
              <p:nvPr/>
            </p:nvSpPr>
            <p:spPr>
              <a:xfrm>
                <a:off x="6006090" y="3213467"/>
                <a:ext cx="2029071" cy="3487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i="0" u="none" strike="noStrike" kern="0" cap="none" spc="0" normalizeH="0" baseline="0" noProof="0" dirty="0" smtClean="0">
                    <a:ln>
                      <a:noFill/>
                    </a:ln>
                    <a:solidFill>
                      <a:srgbClr val="000000"/>
                    </a:solidFill>
                    <a:effectLst/>
                    <a:uLnTx/>
                    <a:uFillTx/>
                    <a:latin typeface="Calibri"/>
                    <a:ea typeface="ＭＳ Ｐゴシック"/>
                  </a:rPr>
                  <a:t>Time to event (days)</a:t>
                </a:r>
                <a:endParaRPr kumimoji="0" lang="ja-JP" altLang="en-US"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71" name="テキスト ボックス 70"/>
              <p:cNvSpPr txBox="1"/>
              <p:nvPr/>
            </p:nvSpPr>
            <p:spPr>
              <a:xfrm>
                <a:off x="5604766" y="729808"/>
                <a:ext cx="690174" cy="29061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smtClean="0">
                    <a:ln>
                      <a:noFill/>
                    </a:ln>
                    <a:solidFill>
                      <a:srgbClr val="000000"/>
                    </a:solidFill>
                    <a:effectLst/>
                    <a:uLnTx/>
                    <a:uFillTx/>
                    <a:latin typeface="Calibri"/>
                    <a:ea typeface="ＭＳ Ｐゴシック"/>
                  </a:rPr>
                  <a:t>Absorb</a:t>
                </a:r>
              </a:p>
            </p:txBody>
          </p:sp>
          <p:sp>
            <p:nvSpPr>
              <p:cNvPr id="72" name="テキスト ボックス 71"/>
              <p:cNvSpPr txBox="1"/>
              <p:nvPr/>
            </p:nvSpPr>
            <p:spPr>
              <a:xfrm>
                <a:off x="6568934" y="729808"/>
                <a:ext cx="646622" cy="29061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smtClean="0">
                    <a:ln>
                      <a:noFill/>
                    </a:ln>
                    <a:solidFill>
                      <a:srgbClr val="000000"/>
                    </a:solidFill>
                    <a:effectLst/>
                    <a:uLnTx/>
                    <a:uFillTx/>
                    <a:latin typeface="Calibri"/>
                    <a:ea typeface="ＭＳ Ｐゴシック"/>
                  </a:rPr>
                  <a:t>Xience</a:t>
                </a:r>
                <a:endParaRPr kumimoji="0" lang="ja-JP" altLang="en-US" sz="14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73" name="正方形/長方形 72"/>
              <p:cNvSpPr/>
              <p:nvPr/>
            </p:nvSpPr>
            <p:spPr>
              <a:xfrm>
                <a:off x="5011498" y="681580"/>
                <a:ext cx="170546" cy="2429073"/>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i="0" u="none" strike="noStrike" kern="0" cap="none" spc="0" normalizeH="0" baseline="0" noProof="0" smtClean="0">
                  <a:ln>
                    <a:noFill/>
                  </a:ln>
                  <a:solidFill>
                    <a:prstClr val="white"/>
                  </a:solidFill>
                  <a:effectLst/>
                  <a:uLnTx/>
                  <a:uFillTx/>
                  <a:latin typeface="Calibri"/>
                  <a:ea typeface="ＭＳ Ｐゴシック"/>
                  <a:cs typeface="+mn-cs"/>
                </a:endParaRPr>
              </a:p>
            </p:txBody>
          </p:sp>
          <p:grpSp>
            <p:nvGrpSpPr>
              <p:cNvPr id="74" name="図形グループ 73"/>
              <p:cNvGrpSpPr/>
              <p:nvPr/>
            </p:nvGrpSpPr>
            <p:grpSpPr>
              <a:xfrm>
                <a:off x="4888339" y="630602"/>
                <a:ext cx="339013" cy="2359185"/>
                <a:chOff x="345750" y="865486"/>
                <a:chExt cx="339013" cy="2359185"/>
              </a:xfrm>
            </p:grpSpPr>
            <p:sp>
              <p:nvSpPr>
                <p:cNvPr id="76" name="テキスト ボックス 75"/>
                <p:cNvSpPr txBox="1"/>
                <p:nvPr/>
              </p:nvSpPr>
              <p:spPr>
                <a:xfrm>
                  <a:off x="345750" y="865486"/>
                  <a:ext cx="321664" cy="2615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25</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77" name="テキスト ボックス 76"/>
                <p:cNvSpPr txBox="1"/>
                <p:nvPr/>
              </p:nvSpPr>
              <p:spPr>
                <a:xfrm>
                  <a:off x="345750" y="1281743"/>
                  <a:ext cx="321664" cy="2615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20</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78" name="テキスト ボックス 77"/>
                <p:cNvSpPr txBox="1"/>
                <p:nvPr/>
              </p:nvSpPr>
              <p:spPr>
                <a:xfrm>
                  <a:off x="345750" y="1694193"/>
                  <a:ext cx="321664" cy="2615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15</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79" name="テキスト ボックス 78"/>
                <p:cNvSpPr txBox="1"/>
                <p:nvPr/>
              </p:nvSpPr>
              <p:spPr>
                <a:xfrm>
                  <a:off x="345750" y="2121170"/>
                  <a:ext cx="321664" cy="2615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10</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80" name="テキスト ボックス 79"/>
                <p:cNvSpPr txBox="1"/>
                <p:nvPr/>
              </p:nvSpPr>
              <p:spPr>
                <a:xfrm>
                  <a:off x="436746" y="2527428"/>
                  <a:ext cx="248017" cy="2615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5</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sp>
              <p:nvSpPr>
                <p:cNvPr id="81" name="テキスト ボックス 80"/>
                <p:cNvSpPr txBox="1"/>
                <p:nvPr/>
              </p:nvSpPr>
              <p:spPr>
                <a:xfrm>
                  <a:off x="436746" y="2963116"/>
                  <a:ext cx="248017" cy="2615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smtClean="0">
                      <a:ln>
                        <a:noFill/>
                      </a:ln>
                      <a:solidFill>
                        <a:srgbClr val="000000"/>
                      </a:solidFill>
                      <a:effectLst/>
                      <a:uLnTx/>
                      <a:uFillTx/>
                      <a:latin typeface="Calibri"/>
                      <a:ea typeface="ＭＳ Ｐゴシック"/>
                    </a:rPr>
                    <a:t>0</a:t>
                  </a:r>
                  <a:endParaRPr kumimoji="0" lang="ja-JP" altLang="en-US" sz="1200" i="0" u="none" strike="noStrike" kern="0" cap="none" spc="0" normalizeH="0" baseline="0" noProof="0" dirty="0" smtClean="0">
                    <a:ln>
                      <a:noFill/>
                    </a:ln>
                    <a:solidFill>
                      <a:srgbClr val="000000"/>
                    </a:solidFill>
                    <a:effectLst/>
                    <a:uLnTx/>
                    <a:uFillTx/>
                    <a:latin typeface="Calibri"/>
                    <a:ea typeface="ＭＳ Ｐゴシック"/>
                  </a:endParaRPr>
                </a:p>
              </p:txBody>
            </p:sp>
          </p:grpSp>
          <p:sp>
            <p:nvSpPr>
              <p:cNvPr id="75" name="テキスト ボックス 74"/>
              <p:cNvSpPr txBox="1"/>
              <p:nvPr/>
            </p:nvSpPr>
            <p:spPr>
              <a:xfrm>
                <a:off x="5649027" y="991418"/>
                <a:ext cx="1839812" cy="784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smtClean="0">
                    <a:ln>
                      <a:noFill/>
                    </a:ln>
                    <a:solidFill>
                      <a:prstClr val="black"/>
                    </a:solidFill>
                    <a:effectLst/>
                    <a:uLnTx/>
                    <a:uFillTx/>
                    <a:latin typeface="Calibri"/>
                    <a:ea typeface="ＭＳ Ｐゴシック"/>
                  </a:rPr>
                  <a:t>HR [95% CI]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smtClean="0">
                    <a:ln>
                      <a:noFill/>
                    </a:ln>
                    <a:solidFill>
                      <a:prstClr val="black"/>
                    </a:solidFill>
                    <a:effectLst/>
                    <a:uLnTx/>
                    <a:uFillTx/>
                    <a:latin typeface="Calibri"/>
                    <a:ea typeface="ＭＳ Ｐゴシック"/>
                  </a:rPr>
                  <a:t>2.17 [1.01, 4.69]</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smtClean="0">
                    <a:ln>
                      <a:noFill/>
                    </a:ln>
                    <a:solidFill>
                      <a:prstClr val="black"/>
                    </a:solidFill>
                    <a:effectLst/>
                    <a:uLnTx/>
                    <a:uFillTx/>
                    <a:latin typeface="Calibri"/>
                    <a:ea typeface="ＭＳ Ｐゴシック"/>
                  </a:rPr>
                  <a:t>p=0.043</a:t>
                </a:r>
                <a:endParaRPr kumimoji="0" lang="ja-JP" altLang="en-US" sz="1600" i="0" u="none" strike="noStrike" kern="0" cap="none" spc="0" normalizeH="0" baseline="0" noProof="0" dirty="0" smtClean="0">
                  <a:ln>
                    <a:noFill/>
                  </a:ln>
                  <a:solidFill>
                    <a:prstClr val="black"/>
                  </a:solidFill>
                  <a:effectLst/>
                  <a:uLnTx/>
                  <a:uFillTx/>
                  <a:latin typeface="Calibri"/>
                  <a:ea typeface="ＭＳ Ｐゴシック"/>
                </a:endParaRPr>
              </a:p>
            </p:txBody>
          </p:sp>
        </p:grpSp>
        <p:sp>
          <p:nvSpPr>
            <p:cNvPr id="64" name="正方形/長方形 63"/>
            <p:cNvSpPr/>
            <p:nvPr/>
          </p:nvSpPr>
          <p:spPr bwMode="auto">
            <a:xfrm>
              <a:off x="2767975" y="4912943"/>
              <a:ext cx="260716" cy="13457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32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5" name="正方形/長方形 64"/>
            <p:cNvSpPr/>
            <p:nvPr/>
          </p:nvSpPr>
          <p:spPr bwMode="auto">
            <a:xfrm>
              <a:off x="2760581" y="5208327"/>
              <a:ext cx="260716" cy="13457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32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6" name="テキスト ボックス 65"/>
            <p:cNvSpPr txBox="1"/>
            <p:nvPr/>
          </p:nvSpPr>
          <p:spPr>
            <a:xfrm>
              <a:off x="2626049" y="5089662"/>
              <a:ext cx="552111" cy="287628"/>
            </a:xfrm>
            <a:prstGeom prst="rect">
              <a:avLst/>
            </a:prstGeom>
            <a:noFill/>
          </p:spPr>
          <p:txBody>
            <a:bodyPr wrap="none" rtlCol="0">
              <a:spAutoFit/>
            </a:bodyPr>
            <a:lstStyle/>
            <a:p>
              <a:r>
                <a:rPr kumimoji="1" lang="en-US" altLang="ja-JP" sz="2400" i="0" dirty="0" smtClean="0">
                  <a:solidFill>
                    <a:srgbClr val="FF0000"/>
                  </a:solidFill>
                </a:rPr>
                <a:t>4.9%</a:t>
              </a:r>
              <a:endParaRPr kumimoji="1" lang="ja-JP" altLang="en-US" sz="2400" i="0" dirty="0">
                <a:solidFill>
                  <a:srgbClr val="FF0000"/>
                </a:solidFill>
              </a:endParaRPr>
            </a:p>
          </p:txBody>
        </p:sp>
        <p:sp>
          <p:nvSpPr>
            <p:cNvPr id="67" name="テキスト ボックス 66"/>
            <p:cNvSpPr txBox="1"/>
            <p:nvPr/>
          </p:nvSpPr>
          <p:spPr>
            <a:xfrm>
              <a:off x="2482786" y="4723792"/>
              <a:ext cx="658754" cy="287628"/>
            </a:xfrm>
            <a:prstGeom prst="rect">
              <a:avLst/>
            </a:prstGeom>
            <a:noFill/>
          </p:spPr>
          <p:txBody>
            <a:bodyPr wrap="none" rtlCol="0">
              <a:spAutoFit/>
            </a:bodyPr>
            <a:lstStyle/>
            <a:p>
              <a:r>
                <a:rPr kumimoji="1" lang="en-US" altLang="ja-JP" sz="2400" i="0" dirty="0" smtClean="0">
                  <a:solidFill>
                    <a:srgbClr val="0000FF"/>
                  </a:solidFill>
                </a:rPr>
                <a:t>10.4%</a:t>
              </a:r>
              <a:endParaRPr kumimoji="1" lang="ja-JP" altLang="en-US" sz="2400" i="0" dirty="0">
                <a:solidFill>
                  <a:srgbClr val="0000FF"/>
                </a:solidFill>
              </a:endParaRPr>
            </a:p>
          </p:txBody>
        </p:sp>
      </p:grpSp>
      <p:sp>
        <p:nvSpPr>
          <p:cNvPr id="3" name="テキスト ボックス 2"/>
          <p:cNvSpPr txBox="1"/>
          <p:nvPr/>
        </p:nvSpPr>
        <p:spPr>
          <a:xfrm>
            <a:off x="4618631" y="1230337"/>
            <a:ext cx="838841" cy="369332"/>
          </a:xfrm>
          <a:prstGeom prst="rect">
            <a:avLst/>
          </a:prstGeom>
          <a:solidFill>
            <a:srgbClr val="FFFFFF"/>
          </a:solidFill>
          <a:ln>
            <a:solidFill>
              <a:schemeClr val="bg1"/>
            </a:solidFill>
          </a:ln>
        </p:spPr>
        <p:txBody>
          <a:bodyPr wrap="none" rtlCol="0">
            <a:spAutoFit/>
          </a:bodyPr>
          <a:lstStyle/>
          <a:p>
            <a:r>
              <a:rPr kumimoji="1" lang="en-US" altLang="ja-JP" i="0" dirty="0" smtClean="0">
                <a:solidFill>
                  <a:srgbClr val="002E4B"/>
                </a:solidFill>
              </a:rPr>
              <a:t>POCE</a:t>
            </a:r>
            <a:endParaRPr kumimoji="1" lang="ja-JP" altLang="en-US" i="0" dirty="0">
              <a:solidFill>
                <a:srgbClr val="002E4B"/>
              </a:solidFill>
            </a:endParaRPr>
          </a:p>
        </p:txBody>
      </p:sp>
      <p:sp>
        <p:nvSpPr>
          <p:cNvPr id="40" name="テキスト ボックス 39"/>
          <p:cNvSpPr txBox="1"/>
          <p:nvPr/>
        </p:nvSpPr>
        <p:spPr>
          <a:xfrm>
            <a:off x="215196" y="1241526"/>
            <a:ext cx="851578" cy="369332"/>
          </a:xfrm>
          <a:prstGeom prst="rect">
            <a:avLst/>
          </a:prstGeom>
          <a:solidFill>
            <a:srgbClr val="FFFFFF"/>
          </a:solidFill>
          <a:ln>
            <a:solidFill>
              <a:srgbClr val="002E4B"/>
            </a:solidFill>
          </a:ln>
        </p:spPr>
        <p:txBody>
          <a:bodyPr wrap="none" rtlCol="0">
            <a:spAutoFit/>
          </a:bodyPr>
          <a:lstStyle/>
          <a:p>
            <a:r>
              <a:rPr kumimoji="1" lang="en-US" altLang="ja-JP" i="0" dirty="0">
                <a:solidFill>
                  <a:srgbClr val="002E4B"/>
                </a:solidFill>
              </a:rPr>
              <a:t>D</a:t>
            </a:r>
            <a:r>
              <a:rPr kumimoji="1" lang="en-US" altLang="ja-JP" i="0" dirty="0" smtClean="0">
                <a:solidFill>
                  <a:srgbClr val="002E4B"/>
                </a:solidFill>
              </a:rPr>
              <a:t>OCE</a:t>
            </a:r>
            <a:endParaRPr kumimoji="1" lang="ja-JP" altLang="en-US" i="0" dirty="0">
              <a:solidFill>
                <a:srgbClr val="002E4B"/>
              </a:solidFill>
            </a:endParaRPr>
          </a:p>
        </p:txBody>
      </p:sp>
      <p:sp>
        <p:nvSpPr>
          <p:cNvPr id="21" name="テキスト ボックス 20"/>
          <p:cNvSpPr txBox="1"/>
          <p:nvPr/>
        </p:nvSpPr>
        <p:spPr>
          <a:xfrm>
            <a:off x="302781" y="5079832"/>
            <a:ext cx="8578714" cy="830997"/>
          </a:xfrm>
          <a:prstGeom prst="rect">
            <a:avLst/>
          </a:prstGeom>
          <a:noFill/>
        </p:spPr>
        <p:txBody>
          <a:bodyPr wrap="square" rtlCol="0">
            <a:spAutoFit/>
          </a:bodyPr>
          <a:lstStyle/>
          <a:p>
            <a:r>
              <a:rPr lang="en-GB" altLang="ja-JP" sz="2400" i="0" dirty="0">
                <a:solidFill>
                  <a:srgbClr val="002E4B"/>
                </a:solidFill>
              </a:rPr>
              <a:t>T</a:t>
            </a:r>
            <a:r>
              <a:rPr lang="en-GB" altLang="ja-JP" sz="2400" i="0" dirty="0" smtClean="0">
                <a:solidFill>
                  <a:srgbClr val="002E4B"/>
                </a:solidFill>
              </a:rPr>
              <a:t>hree</a:t>
            </a:r>
            <a:r>
              <a:rPr lang="en-GB" altLang="ja-JP" sz="2400" i="0" dirty="0">
                <a:solidFill>
                  <a:srgbClr val="002E4B"/>
                </a:solidFill>
              </a:rPr>
              <a:t>-year protocol mandated imaging triggered subsequent revascularizations, clinically indicated or not.</a:t>
            </a:r>
            <a:r>
              <a:rPr lang="en-US" altLang="ja-JP" sz="2400" i="0" dirty="0">
                <a:solidFill>
                  <a:srgbClr val="002E4B"/>
                </a:solidFill>
              </a:rPr>
              <a:t> </a:t>
            </a:r>
            <a:endParaRPr kumimoji="1" lang="ja-JP" altLang="en-US" sz="2400" i="0" dirty="0">
              <a:solidFill>
                <a:srgbClr val="002E4B"/>
              </a:solidFill>
            </a:endParaRPr>
          </a:p>
        </p:txBody>
      </p:sp>
      <p:sp>
        <p:nvSpPr>
          <p:cNvPr id="82" name="テキスト ボックス 81"/>
          <p:cNvSpPr txBox="1"/>
          <p:nvPr/>
        </p:nvSpPr>
        <p:spPr>
          <a:xfrm>
            <a:off x="1108448" y="1076404"/>
            <a:ext cx="1371990" cy="738664"/>
          </a:xfrm>
          <a:prstGeom prst="rect">
            <a:avLst/>
          </a:prstGeom>
          <a:noFill/>
          <a:ln>
            <a:noFill/>
          </a:ln>
        </p:spPr>
        <p:txBody>
          <a:bodyPr wrap="none" rtlCol="0">
            <a:spAutoFit/>
          </a:bodyPr>
          <a:lstStyle/>
          <a:p>
            <a:r>
              <a:rPr kumimoji="1" lang="en-US" altLang="ja-JP" sz="1400" i="0" dirty="0" smtClean="0">
                <a:solidFill>
                  <a:srgbClr val="002E4B"/>
                </a:solidFill>
              </a:rPr>
              <a:t>Cardiac death</a:t>
            </a:r>
          </a:p>
          <a:p>
            <a:r>
              <a:rPr kumimoji="1" lang="en-US" altLang="ja-JP" sz="1400" i="0" dirty="0" smtClean="0">
                <a:solidFill>
                  <a:srgbClr val="002E4B"/>
                </a:solidFill>
              </a:rPr>
              <a:t>TV-MI</a:t>
            </a:r>
          </a:p>
          <a:p>
            <a:r>
              <a:rPr kumimoji="1" lang="en-US" altLang="ja-JP" sz="1400" i="0" dirty="0" smtClean="0">
                <a:solidFill>
                  <a:srgbClr val="002E4B"/>
                </a:solidFill>
              </a:rPr>
              <a:t>CI-TLR</a:t>
            </a:r>
            <a:endParaRPr kumimoji="1" lang="ja-JP" altLang="en-US" sz="1400" i="0" dirty="0">
              <a:solidFill>
                <a:srgbClr val="002E4B"/>
              </a:solidFill>
            </a:endParaRPr>
          </a:p>
        </p:txBody>
      </p:sp>
      <p:sp>
        <p:nvSpPr>
          <p:cNvPr id="83" name="テキスト ボックス 82"/>
          <p:cNvSpPr txBox="1"/>
          <p:nvPr/>
        </p:nvSpPr>
        <p:spPr>
          <a:xfrm>
            <a:off x="5542400" y="1074854"/>
            <a:ext cx="2040605" cy="738664"/>
          </a:xfrm>
          <a:prstGeom prst="rect">
            <a:avLst/>
          </a:prstGeom>
          <a:noFill/>
          <a:ln>
            <a:noFill/>
          </a:ln>
        </p:spPr>
        <p:txBody>
          <a:bodyPr wrap="none" rtlCol="0">
            <a:spAutoFit/>
          </a:bodyPr>
          <a:lstStyle/>
          <a:p>
            <a:r>
              <a:rPr kumimoji="1" lang="en-US" altLang="ja-JP" sz="1400" i="0" dirty="0" smtClean="0">
                <a:solidFill>
                  <a:srgbClr val="002E4B"/>
                </a:solidFill>
              </a:rPr>
              <a:t>All-cause death</a:t>
            </a:r>
          </a:p>
          <a:p>
            <a:r>
              <a:rPr kumimoji="1" lang="en-US" altLang="ja-JP" sz="1400" i="0" dirty="0" smtClean="0">
                <a:solidFill>
                  <a:srgbClr val="002E4B"/>
                </a:solidFill>
              </a:rPr>
              <a:t>Any-MI</a:t>
            </a:r>
          </a:p>
          <a:p>
            <a:r>
              <a:rPr kumimoji="1" lang="en-US" altLang="ja-JP" sz="1400" i="0" dirty="0" smtClean="0">
                <a:solidFill>
                  <a:srgbClr val="002E4B"/>
                </a:solidFill>
              </a:rPr>
              <a:t>Any revascularization</a:t>
            </a:r>
            <a:endParaRPr kumimoji="1" lang="ja-JP" altLang="en-US" sz="1400" i="0" dirty="0">
              <a:solidFill>
                <a:srgbClr val="002E4B"/>
              </a:solidFill>
            </a:endParaRPr>
          </a:p>
        </p:txBody>
      </p:sp>
    </p:spTree>
    <p:extLst>
      <p:ext uri="{BB962C8B-B14F-4D97-AF65-F5344CB8AC3E}">
        <p14:creationId xmlns:p14="http://schemas.microsoft.com/office/powerpoint/2010/main" val="27951474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84526760"/>
              </p:ext>
            </p:extLst>
          </p:nvPr>
        </p:nvGraphicFramePr>
        <p:xfrm>
          <a:off x="90723" y="683865"/>
          <a:ext cx="8847133" cy="4387377"/>
        </p:xfrm>
        <a:graphic>
          <a:graphicData uri="http://schemas.openxmlformats.org/drawingml/2006/table">
            <a:tbl>
              <a:tblPr/>
              <a:tblGrid>
                <a:gridCol w="3086003"/>
                <a:gridCol w="1678802"/>
                <a:gridCol w="1467804"/>
                <a:gridCol w="1678800"/>
                <a:gridCol w="935724"/>
              </a:tblGrid>
              <a:tr h="553534">
                <a:tc>
                  <a:txBody>
                    <a:bodyPr/>
                    <a:lstStyle/>
                    <a:p>
                      <a:pPr algn="l" fontAlgn="ctr"/>
                      <a:r>
                        <a:rPr lang="en-US" altLang="ja-JP" sz="2000" b="1" i="0" u="none" strike="noStrike" dirty="0" smtClean="0">
                          <a:solidFill>
                            <a:schemeClr val="bg2"/>
                          </a:solidFill>
                          <a:effectLst/>
                          <a:latin typeface="+mn-lt"/>
                        </a:rPr>
                        <a:t>Non-hierarchical</a:t>
                      </a:r>
                      <a:r>
                        <a:rPr lang="ja-JP" altLang="en-US" sz="2000" b="1" i="0" u="none" strike="noStrike" dirty="0" smtClean="0">
                          <a:solidFill>
                            <a:schemeClr val="bg2"/>
                          </a:solidFill>
                          <a:effectLst/>
                          <a:latin typeface="+mn-lt"/>
                        </a:rPr>
                        <a:t> </a:t>
                      </a:r>
                      <a:endParaRPr lang="ja-JP" altLang="ja-JP" sz="2000" b="1" i="0" u="none" strike="noStrike" dirty="0">
                        <a:solidFill>
                          <a:schemeClr val="bg2"/>
                        </a:solidFill>
                        <a:effectLst/>
                        <a:latin typeface="+mn-lt"/>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600" b="1" i="0" u="none" strike="noStrike" dirty="0" smtClean="0">
                          <a:solidFill>
                            <a:schemeClr val="tx1"/>
                          </a:solidFill>
                          <a:effectLst/>
                          <a:latin typeface="Arial"/>
                        </a:rPr>
                        <a:t>Absorb </a:t>
                      </a:r>
                    </a:p>
                    <a:p>
                      <a:pPr algn="ctr" fontAlgn="ctr"/>
                      <a:r>
                        <a:rPr lang="en-US" altLang="ja-JP" sz="1600" b="1" i="0" u="none" strike="noStrike" dirty="0" smtClean="0">
                          <a:solidFill>
                            <a:schemeClr val="tx1"/>
                          </a:solidFill>
                          <a:effectLst/>
                          <a:latin typeface="Arial"/>
                        </a:rPr>
                        <a:t>325 patients</a:t>
                      </a:r>
                      <a:endParaRPr lang="ja-JP" sz="1600" b="1"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ctr"/>
                      <a:r>
                        <a:rPr lang="en-US" altLang="ja-JP" sz="1600" b="1" i="0" u="none" strike="noStrike" dirty="0" smtClean="0">
                          <a:solidFill>
                            <a:schemeClr val="tx1"/>
                          </a:solidFill>
                          <a:effectLst/>
                          <a:latin typeface="Arial"/>
                        </a:rPr>
                        <a:t>Xience</a:t>
                      </a:r>
                      <a:r>
                        <a:rPr lang="ja-JP" sz="1600" b="1" i="0" u="none" strike="noStrike" dirty="0" smtClean="0">
                          <a:solidFill>
                            <a:schemeClr val="tx1"/>
                          </a:solidFill>
                          <a:effectLst/>
                          <a:latin typeface="Arial"/>
                        </a:rPr>
                        <a:t> </a:t>
                      </a:r>
                      <a:endParaRPr lang="en-US" altLang="ja-JP" sz="1600" b="1" i="0" u="none" strike="noStrike" dirty="0" smtClean="0">
                        <a:solidFill>
                          <a:schemeClr val="tx1"/>
                        </a:solidFill>
                        <a:effectLst/>
                        <a:latin typeface="Arial"/>
                      </a:endParaRPr>
                    </a:p>
                    <a:p>
                      <a:pPr algn="ctr" fontAlgn="ctr"/>
                      <a:r>
                        <a:rPr lang="en-US" altLang="ja-JP" sz="1600" b="1" i="0" u="none" strike="noStrike" dirty="0" smtClean="0">
                          <a:solidFill>
                            <a:schemeClr val="tx1"/>
                          </a:solidFill>
                          <a:effectLst/>
                          <a:latin typeface="Arial"/>
                        </a:rPr>
                        <a:t>161 patients</a:t>
                      </a:r>
                      <a:endParaRPr lang="ja-JP" sz="1600" b="1"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ctr"/>
                      <a:r>
                        <a:rPr lang="en-US" altLang="ja-JP" sz="1600" b="1" i="0" u="none" strike="noStrike" dirty="0" smtClean="0">
                          <a:solidFill>
                            <a:schemeClr val="bg2"/>
                          </a:solidFill>
                          <a:effectLst/>
                          <a:latin typeface="Arial"/>
                        </a:rPr>
                        <a:t>Relative Risk</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600" b="1" i="0" u="none" strike="noStrike" dirty="0" smtClean="0">
                          <a:solidFill>
                            <a:schemeClr val="bg2"/>
                          </a:solidFill>
                          <a:effectLst/>
                          <a:latin typeface="Arial"/>
                        </a:rPr>
                        <a:t>p value</a:t>
                      </a:r>
                      <a:endParaRPr lang="ja-JP" sz="16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099">
                <a:tc>
                  <a:txBody>
                    <a:bodyPr/>
                    <a:lstStyle/>
                    <a:p>
                      <a:pPr algn="l" fontAlgn="ctr"/>
                      <a:r>
                        <a:rPr lang="en-US" altLang="ja-JP" sz="1400" b="1" i="0" u="none" strike="noStrike" dirty="0" smtClean="0">
                          <a:solidFill>
                            <a:srgbClr val="FF0000"/>
                          </a:solidFill>
                          <a:effectLst/>
                          <a:latin typeface="Arial"/>
                        </a:rPr>
                        <a:t>Device-oriented composite endpoint [DOCE]</a:t>
                      </a:r>
                      <a:endParaRPr lang="ja-JP" sz="1400" b="1" i="0" u="none" strike="noStrike" dirty="0">
                        <a:solidFill>
                          <a:srgbClr val="FF000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10.5</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5.0</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FF0000"/>
                          </a:solidFill>
                          <a:effectLst/>
                          <a:uLnTx/>
                          <a:uFillTx/>
                          <a:latin typeface="Tahoma"/>
                          <a:ea typeface="+mn-ea"/>
                          <a:cs typeface="Tahoma"/>
                        </a:rPr>
                        <a:t>2·11 [1·00, 4·44] </a:t>
                      </a:r>
                      <a:endParaRPr kumimoji="0" lang="en-US" altLang="ja-JP" sz="1400" b="0" i="0" u="none" strike="noStrike" kern="1200" cap="none" spc="0" normalizeH="0" baseline="0" noProof="0" dirty="0">
                        <a:ln>
                          <a:noFill/>
                        </a:ln>
                        <a:solidFill>
                          <a:srgbClr val="FF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FF0000"/>
                          </a:solidFill>
                          <a:effectLst/>
                          <a:uLnTx/>
                          <a:uFillTx/>
                          <a:latin typeface="Tahoma"/>
                          <a:ea typeface="+mn-ea"/>
                          <a:cs typeface="Tahoma"/>
                        </a:rPr>
                        <a:t>0·04</a:t>
                      </a:r>
                      <a:endParaRPr kumimoji="0" lang="en-US" altLang="ja-JP" sz="1400" b="0" i="0" u="none" strike="noStrike" kern="1200" cap="none" spc="0" normalizeH="0" baseline="0" noProof="0" dirty="0">
                        <a:ln>
                          <a:noFill/>
                        </a:ln>
                        <a:solidFill>
                          <a:srgbClr val="FF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351227">
                <a:tc>
                  <a:txBody>
                    <a:bodyPr/>
                    <a:lstStyle/>
                    <a:p>
                      <a:pPr algn="l" fontAlgn="ctr"/>
                      <a:r>
                        <a:rPr lang="ja-JP" sz="1400" b="1" i="0" u="none" strike="noStrike" dirty="0">
                          <a:solidFill>
                            <a:srgbClr val="000000"/>
                          </a:solidFill>
                          <a:effectLst/>
                          <a:latin typeface="Arial"/>
                        </a:rPr>
                        <a:t>  </a:t>
                      </a:r>
                      <a:r>
                        <a:rPr lang="en-US" altLang="ja-JP" sz="1400" b="1" i="0" u="none" strike="noStrike" dirty="0" smtClean="0">
                          <a:solidFill>
                            <a:srgbClr val="000000"/>
                          </a:solidFill>
                          <a:effectLst/>
                          <a:latin typeface="Arial"/>
                        </a:rPr>
                        <a:t>Cardiac death</a:t>
                      </a:r>
                      <a:endParaRPr lang="ja-JP" sz="1400" b="1" i="0" u="none" strike="noStrike" dirty="0">
                        <a:solidFill>
                          <a:srgbClr val="00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0.9</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1.9</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0·50 [0·10, 2·43] </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0·40</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51227">
                <a:tc>
                  <a:txBody>
                    <a:bodyPr/>
                    <a:lstStyle/>
                    <a:p>
                      <a:pPr algn="l" fontAlgn="ctr"/>
                      <a:r>
                        <a:rPr lang="ja-JP" sz="1400" b="1" i="0" u="none" strike="noStrike" dirty="0">
                          <a:solidFill>
                            <a:srgbClr val="FF0000"/>
                          </a:solidFill>
                          <a:effectLst/>
                          <a:latin typeface="Arial"/>
                        </a:rPr>
                        <a:t>  </a:t>
                      </a:r>
                      <a:r>
                        <a:rPr lang="en-US" altLang="ja-JP" sz="1400" b="1" i="0" u="none" strike="noStrike" dirty="0" smtClean="0">
                          <a:solidFill>
                            <a:srgbClr val="FF0000"/>
                          </a:solidFill>
                          <a:effectLst/>
                          <a:latin typeface="Arial"/>
                        </a:rPr>
                        <a:t>Target vessel MI</a:t>
                      </a: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7.1% (23)</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1.2% (2)</a:t>
                      </a:r>
                      <a:endParaRPr lang="ja-JP" alt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pt-BR" altLang="ja-JP" sz="1400" b="0" i="0" u="none" strike="noStrike" dirty="0" smtClean="0">
                          <a:solidFill>
                            <a:srgbClr val="FF0000"/>
                          </a:solidFill>
                          <a:effectLst/>
                          <a:latin typeface="Tahoma"/>
                          <a:cs typeface="Tahoma"/>
                        </a:rPr>
                        <a:t>5.70 [1.36, 23.87] </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is-IS" altLang="ja-JP" sz="1400" b="0" i="0" u="none" strike="noStrike" dirty="0" smtClean="0">
                          <a:solidFill>
                            <a:srgbClr val="FF0000"/>
                          </a:solidFill>
                          <a:effectLst/>
                          <a:latin typeface="Tahoma"/>
                          <a:cs typeface="Tahoma"/>
                        </a:rPr>
                        <a:t>0.0061</a:t>
                      </a:r>
                    </a:p>
                  </a:txBody>
                  <a:tcPr marL="12700" marR="12700" marT="12700" marB="0" anchor="ctr">
                    <a:lnL>
                      <a:noFill/>
                    </a:lnL>
                    <a:lnR>
                      <a:noFill/>
                    </a:lnR>
                    <a:lnT w="12700" cap="flat" cmpd="sng" algn="ctr">
                      <a:noFill/>
                      <a:prstDash val="solid"/>
                      <a:round/>
                      <a:headEnd type="none" w="med" len="med"/>
                      <a:tailEnd type="none" w="med" len="med"/>
                    </a:lnT>
                    <a:lnB>
                      <a:noFill/>
                    </a:lnB>
                  </a:tcPr>
                </a:tc>
              </a:tr>
              <a:tr h="351227">
                <a:tc>
                  <a:txBody>
                    <a:bodyPr/>
                    <a:lstStyle/>
                    <a:p>
                      <a:pPr lvl="1" algn="l" fontAlgn="ctr"/>
                      <a:r>
                        <a:rPr lang="en-US" altLang="ja-JP" sz="1200" b="1" i="0" u="none" strike="noStrike" dirty="0" smtClean="0">
                          <a:solidFill>
                            <a:schemeClr val="bg2"/>
                          </a:solidFill>
                          <a:effectLst/>
                          <a:latin typeface="Arial"/>
                        </a:rPr>
                        <a:t>Periprocedural MI (WHO)</a:t>
                      </a: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chemeClr val="bg2"/>
                          </a:solidFill>
                          <a:effectLst/>
                          <a:latin typeface="Tahoma"/>
                          <a:cs typeface="Tahoma"/>
                        </a:rPr>
                        <a:t>3.9%(13)</a:t>
                      </a:r>
                      <a:endParaRPr lang="ja-JP" sz="2000" b="0" i="0" u="none" strike="noStrike" dirty="0">
                        <a:solidFill>
                          <a:schemeClr val="bg2"/>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chemeClr val="bg2"/>
                          </a:solidFill>
                          <a:effectLst/>
                          <a:latin typeface="Tahoma"/>
                          <a:cs typeface="Tahoma"/>
                        </a:rPr>
                        <a:t>1.2% (2)</a:t>
                      </a:r>
                      <a:endParaRPr lang="ja-JP" sz="2000" b="0" i="0" u="none" strike="noStrike" dirty="0">
                        <a:solidFill>
                          <a:schemeClr val="bg2"/>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chemeClr val="bg2"/>
                          </a:solidFill>
                          <a:effectLst/>
                          <a:latin typeface="Tahoma"/>
                          <a:cs typeface="Tahoma"/>
                        </a:rPr>
                        <a:t>3.22 [0.74, 14.11] </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chemeClr val="bg2"/>
                          </a:solidFill>
                          <a:effectLst/>
                          <a:latin typeface="Tahoma"/>
                          <a:cs typeface="Tahoma"/>
                        </a:rPr>
                        <a:t>0.16</a:t>
                      </a:r>
                      <a:endParaRPr lang="ja-JP" altLang="en-US" sz="1400" b="0" i="0" u="none" strike="noStrike" dirty="0">
                        <a:solidFill>
                          <a:schemeClr val="bg2"/>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51227">
                <a:tc>
                  <a:txBody>
                    <a:bodyPr/>
                    <a:lstStyle/>
                    <a:p>
                      <a:pPr lvl="1" algn="l" fontAlgn="ctr"/>
                      <a:r>
                        <a:rPr lang="en-US" altLang="ja-JP" sz="1200" b="1" i="0" u="none" strike="noStrike" dirty="0" smtClean="0">
                          <a:solidFill>
                            <a:srgbClr val="000000"/>
                          </a:solidFill>
                          <a:effectLst/>
                          <a:latin typeface="Arial"/>
                        </a:rPr>
                        <a:t>Spontaneous MI (WHO extended)</a:t>
                      </a: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3.1% (10) </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0%</a:t>
                      </a:r>
                      <a:r>
                        <a:rPr lang="en-US" altLang="ja-JP" sz="2000" b="0" i="0" u="none" strike="noStrike" baseline="0" dirty="0" smtClean="0">
                          <a:solidFill>
                            <a:srgbClr val="000000"/>
                          </a:solidFill>
                          <a:effectLst/>
                          <a:latin typeface="Tahoma"/>
                          <a:cs typeface="Tahoma"/>
                        </a:rPr>
                        <a:t> (0)</a:t>
                      </a:r>
                      <a:endParaRPr lang="en-US" altLang="ja-JP" sz="2000" b="0" i="0" u="none" strike="noStrike" dirty="0" smtClean="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000000"/>
                          </a:solidFill>
                          <a:effectLst/>
                          <a:latin typeface="Tahoma"/>
                          <a:cs typeface="Tahoma"/>
                        </a:rPr>
                        <a:t>NC [NC]</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GB" altLang="ja-JP" sz="1400" b="0" i="0" u="none" strike="noStrike" dirty="0" smtClean="0">
                          <a:solidFill>
                            <a:srgbClr val="000000"/>
                          </a:solidFill>
                          <a:effectLst/>
                          <a:latin typeface="Tahoma"/>
                          <a:cs typeface="Tahoma"/>
                        </a:rPr>
                        <a:t>0.06</a:t>
                      </a:r>
                      <a:endParaRPr lang="ja-JP" sz="14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51227">
                <a:tc>
                  <a:txBody>
                    <a:bodyPr/>
                    <a:lstStyle/>
                    <a:p>
                      <a:pPr algn="l" fontAlgn="ctr"/>
                      <a:r>
                        <a:rPr lang="ja-JP" altLang="ja-JP" sz="1400" b="1" i="0" u="none" strike="noStrike" dirty="0" smtClean="0">
                          <a:solidFill>
                            <a:srgbClr val="FF0000"/>
                          </a:solidFill>
                          <a:effectLst/>
                          <a:latin typeface="+mn-lt"/>
                        </a:rPr>
                        <a:t> </a:t>
                      </a:r>
                      <a:r>
                        <a:rPr lang="ja-JP" altLang="en-US" sz="1400" b="1" i="0" u="none" strike="noStrike" dirty="0" smtClean="0">
                          <a:solidFill>
                            <a:srgbClr val="FF0000"/>
                          </a:solidFill>
                          <a:effectLst/>
                          <a:latin typeface="+mn-lt"/>
                        </a:rPr>
                        <a:t> </a:t>
                      </a:r>
                      <a:r>
                        <a:rPr lang="en-US" altLang="ja-JP" sz="1400" b="1" i="0" u="none" strike="noStrike" dirty="0" smtClean="0">
                          <a:solidFill>
                            <a:srgbClr val="FF0000"/>
                          </a:solidFill>
                          <a:effectLst/>
                          <a:latin typeface="+mn-lt"/>
                        </a:rPr>
                        <a:t>Clinically indicated TLR</a:t>
                      </a:r>
                      <a:endParaRPr lang="ja-JP" sz="1400" b="1" i="0" u="none" strike="noStrike" dirty="0">
                        <a:solidFill>
                          <a:srgbClr val="FF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FF0000"/>
                          </a:solidFill>
                          <a:effectLst/>
                          <a:latin typeface="Tahoma"/>
                          <a:cs typeface="Tahoma"/>
                        </a:rPr>
                        <a:t>6.2</a:t>
                      </a:r>
                      <a:r>
                        <a:rPr lang="ja-JP" sz="2000" b="0" i="0" u="none" strike="noStrike" dirty="0" smtClean="0">
                          <a:solidFill>
                            <a:srgbClr val="FF0000"/>
                          </a:solidFill>
                          <a:effectLst/>
                          <a:latin typeface="Tahoma"/>
                          <a:cs typeface="Tahoma"/>
                        </a:rPr>
                        <a:t>%</a:t>
                      </a:r>
                      <a:r>
                        <a:rPr lang="en-US" altLang="ja-JP" sz="2000" b="0" i="0" u="none" strike="noStrike" dirty="0" smtClean="0">
                          <a:solidFill>
                            <a:srgbClr val="FF0000"/>
                          </a:solidFill>
                          <a:effectLst/>
                          <a:latin typeface="Tahoma"/>
                          <a:cs typeface="Tahoma"/>
                        </a:rPr>
                        <a:t>(20)</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FF0000"/>
                          </a:solidFill>
                          <a:effectLst/>
                          <a:latin typeface="Tahoma"/>
                          <a:cs typeface="Tahoma"/>
                        </a:rPr>
                        <a:t>1.9</a:t>
                      </a:r>
                      <a:r>
                        <a:rPr lang="ja-JP" sz="2000" b="0" i="0" u="none" strike="noStrike" dirty="0" smtClean="0">
                          <a:solidFill>
                            <a:srgbClr val="FF0000"/>
                          </a:solidFill>
                          <a:effectLst/>
                          <a:latin typeface="Tahoma"/>
                          <a:cs typeface="Tahoma"/>
                        </a:rPr>
                        <a:t>% </a:t>
                      </a:r>
                      <a:r>
                        <a:rPr lang="en-US" altLang="ja-JP" sz="2000" b="0" i="0" u="none" strike="noStrike" dirty="0" smtClean="0">
                          <a:solidFill>
                            <a:srgbClr val="FF0000"/>
                          </a:solidFill>
                          <a:effectLst/>
                          <a:latin typeface="Tahoma"/>
                          <a:cs typeface="Tahoma"/>
                        </a:rPr>
                        <a:t>(3)</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pt-BR" altLang="ja-JP" sz="1400" b="0" i="0" u="none" strike="noStrike" dirty="0" smtClean="0">
                          <a:solidFill>
                            <a:srgbClr val="FF0000"/>
                          </a:solidFill>
                          <a:effectLst/>
                          <a:latin typeface="Tahoma"/>
                          <a:cs typeface="Tahoma"/>
                        </a:rPr>
                        <a:t>3.30 [1.00, 10.95] </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nb-NO" altLang="ja-JP" sz="1400" b="0" i="0" u="none" strike="noStrike" dirty="0" smtClean="0">
                          <a:solidFill>
                            <a:srgbClr val="FF0000"/>
                          </a:solidFill>
                          <a:effectLst/>
                          <a:latin typeface="Tahoma"/>
                          <a:cs typeface="Tahoma"/>
                        </a:rPr>
                        <a:t>0.036</a:t>
                      </a:r>
                      <a:endParaRPr lang="ja-JP" sz="14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6099">
                <a:tc>
                  <a:txBody>
                    <a:bodyPr/>
                    <a:lstStyle/>
                    <a:p>
                      <a:pPr algn="l" fontAlgn="ctr"/>
                      <a:r>
                        <a:rPr lang="en-US" altLang="ja-JP" sz="1400" b="1" i="0" u="none" strike="noStrike" dirty="0" smtClean="0">
                          <a:solidFill>
                            <a:srgbClr val="000000"/>
                          </a:solidFill>
                          <a:effectLst/>
                          <a:latin typeface="+mn-lt"/>
                        </a:rPr>
                        <a:t>Patient-oriented composite endpoint [POCE]</a:t>
                      </a:r>
                      <a:endParaRPr lang="ja-JP" altLang="ja-JP" sz="1400" b="1" i="0" u="none" strike="noStrike" dirty="0">
                        <a:solidFill>
                          <a:srgbClr val="000000"/>
                        </a:solidFill>
                        <a:effectLst/>
                        <a:latin typeface="+mn-lt"/>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20.9</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24.2</a:t>
                      </a:r>
                      <a:r>
                        <a:rPr lang="ja-JP" sz="2000" b="0" i="0" u="none" strike="noStrike" dirty="0" smtClean="0">
                          <a:solidFill>
                            <a:srgbClr val="000000"/>
                          </a:solidFill>
                          <a:effectLst/>
                          <a:latin typeface="Tahoma"/>
                          <a:cs typeface="Tahoma"/>
                        </a:rPr>
                        <a:t>% </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0·86 [0·61, 1·22] </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0·40</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351227">
                <a:tc>
                  <a:txBody>
                    <a:bodyPr/>
                    <a:lstStyle/>
                    <a:p>
                      <a:pPr algn="l" fontAlgn="ctr"/>
                      <a:r>
                        <a:rPr lang="ja-JP" sz="1400" b="1" i="0" u="none" strike="noStrike" dirty="0">
                          <a:solidFill>
                            <a:srgbClr val="000000"/>
                          </a:solidFill>
                          <a:effectLst/>
                          <a:latin typeface="Arial"/>
                        </a:rPr>
                        <a:t>  </a:t>
                      </a:r>
                      <a:r>
                        <a:rPr lang="en-US" altLang="ja-JP" sz="1400" b="1" i="0" u="none" strike="noStrike" dirty="0" smtClean="0">
                          <a:solidFill>
                            <a:srgbClr val="000000"/>
                          </a:solidFill>
                          <a:effectLst/>
                          <a:latin typeface="Arial"/>
                        </a:rPr>
                        <a:t>All-cause death</a:t>
                      </a:r>
                      <a:endParaRPr lang="ja-JP" sz="1400" b="1" i="0" u="none" strike="noStrike" dirty="0">
                        <a:solidFill>
                          <a:srgbClr val="00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2.5</a:t>
                      </a:r>
                      <a:r>
                        <a:rPr lang="ja-JP" sz="2000" b="0" i="0" u="none" strike="noStrike" dirty="0" smtClean="0">
                          <a:solidFill>
                            <a:srgbClr val="000000"/>
                          </a:solidFill>
                          <a:effectLst/>
                          <a:latin typeface="Tahoma"/>
                          <a:cs typeface="Tahoma"/>
                        </a:rPr>
                        <a:t>% </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3.7</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0·66 [0·23, 1·87] </a:t>
                      </a:r>
                      <a:endParaRPr kumimoji="0" lang="ja-JP" altLang="en-US"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0·57</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51227">
                <a:tc>
                  <a:txBody>
                    <a:bodyPr/>
                    <a:lstStyle/>
                    <a:p>
                      <a:pPr algn="l" fontAlgn="ctr"/>
                      <a:r>
                        <a:rPr lang="en-US" altLang="ja-JP" sz="1400" b="1" i="0" u="none" strike="noStrike" dirty="0" smtClean="0">
                          <a:solidFill>
                            <a:srgbClr val="FF0000"/>
                          </a:solidFill>
                          <a:effectLst/>
                          <a:latin typeface="Arial"/>
                        </a:rPr>
                        <a:t>  Any MI</a:t>
                      </a:r>
                      <a:endParaRPr lang="ja-JP" sz="1400" b="1" i="0" u="none" strike="noStrike" dirty="0">
                        <a:solidFill>
                          <a:srgbClr val="FF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8.3</a:t>
                      </a:r>
                      <a:r>
                        <a:rPr lang="ja-JP" sz="2000" b="0" i="0" u="none" strike="noStrike" dirty="0" smtClean="0">
                          <a:solidFill>
                            <a:srgbClr val="FF0000"/>
                          </a:solidFill>
                          <a:effectLst/>
                          <a:latin typeface="Tahoma"/>
                          <a:cs typeface="Tahoma"/>
                        </a:rPr>
                        <a:t>% </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3.1</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altLang="ja-JP" sz="1400" dirty="0" smtClean="0">
                          <a:solidFill>
                            <a:srgbClr val="FF0000"/>
                          </a:solidFill>
                          <a:latin typeface="Tahoma"/>
                          <a:cs typeface="Tahoma"/>
                        </a:rPr>
                        <a:t>2.68 [1.05, 6.82] </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FF0000"/>
                          </a:solidFill>
                          <a:effectLst/>
                          <a:latin typeface="Tahoma"/>
                          <a:cs typeface="Tahoma"/>
                        </a:rPr>
                        <a:t>0.03</a:t>
                      </a:r>
                      <a:endParaRPr lang="ja-JP" sz="14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403056">
                <a:tc>
                  <a:txBody>
                    <a:bodyPr/>
                    <a:lstStyle/>
                    <a:p>
                      <a:pPr algn="l" fontAlgn="ctr"/>
                      <a:r>
                        <a:rPr lang="ja-JP" sz="1400" b="1" i="0" u="none" strike="noStrike" dirty="0">
                          <a:solidFill>
                            <a:srgbClr val="000000"/>
                          </a:solidFill>
                          <a:effectLst/>
                          <a:latin typeface="Arial"/>
                        </a:rPr>
                        <a:t>  </a:t>
                      </a:r>
                      <a:r>
                        <a:rPr lang="en-US" altLang="ja-JP" sz="1400" b="1" i="0" u="none" strike="noStrike" dirty="0" smtClean="0">
                          <a:solidFill>
                            <a:srgbClr val="000000"/>
                          </a:solidFill>
                          <a:effectLst/>
                          <a:latin typeface="Arial"/>
                        </a:rPr>
                        <a:t>Any revascularization</a:t>
                      </a:r>
                      <a:endParaRPr lang="ja-JP" sz="1400" b="1" i="0" u="none" strike="noStrike" dirty="0">
                        <a:solidFill>
                          <a:srgbClr val="00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Tahoma"/>
                          <a:cs typeface="Tahoma"/>
                        </a:rPr>
                        <a:t>15.1</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Tahoma"/>
                          <a:cs typeface="Tahoma"/>
                        </a:rPr>
                        <a:t>20.5</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pt-BR" altLang="ja-JP" sz="1400" b="0" i="0" u="none" strike="noStrike" dirty="0" smtClean="0">
                          <a:solidFill>
                            <a:srgbClr val="000000"/>
                          </a:solidFill>
                          <a:effectLst/>
                          <a:latin typeface="Tahoma"/>
                          <a:cs typeface="Tahoma"/>
                        </a:rPr>
                        <a:t>0.74 [0.49, 1.10] </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hr-HR" altLang="ja-JP" sz="1400" b="0" i="0" u="none" strike="noStrike" dirty="0" smtClean="0">
                          <a:solidFill>
                            <a:srgbClr val="000000"/>
                          </a:solidFill>
                          <a:effectLst/>
                          <a:latin typeface="Tahoma"/>
                          <a:cs typeface="Tahoma"/>
                        </a:rPr>
                        <a:t>0.13 </a:t>
                      </a:r>
                      <a:endParaRPr lang="ja-JP" sz="14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テキスト ボックス 5"/>
          <p:cNvSpPr txBox="1"/>
          <p:nvPr/>
        </p:nvSpPr>
        <p:spPr>
          <a:xfrm>
            <a:off x="0" y="5144711"/>
            <a:ext cx="9144001" cy="1713289"/>
          </a:xfrm>
          <a:prstGeom prst="rect">
            <a:avLst/>
          </a:prstGeom>
          <a:solidFill>
            <a:srgbClr val="FFFFFF"/>
          </a:solidFill>
        </p:spPr>
        <p:txBody>
          <a:bodyPr wrap="square" rtlCol="0">
            <a:spAutoFit/>
          </a:bodyPr>
          <a:lstStyle/>
          <a:p>
            <a:pPr>
              <a:lnSpc>
                <a:spcPct val="110000"/>
              </a:lnSpc>
            </a:pPr>
            <a:r>
              <a:rPr kumimoji="1" lang="en-US" altLang="ja-JP" sz="1600" i="0" dirty="0">
                <a:solidFill>
                  <a:srgbClr val="000000"/>
                </a:solidFill>
                <a:latin typeface="Tahoma"/>
                <a:cs typeface="Tahoma"/>
              </a:rPr>
              <a:t>The findings of higher non-clinically driven TVR/TLR rates for Xience could have been attributed to the unblinded nature of the intervention. Unblinded physicians may be prone to readily re-intervene in the control group in patients treated with Xience, whereas they might have been unconsciously reluctant to intervene in the experimental device arm (Absorb), although this assumption is purely speculative and has not been objectively documented. </a:t>
            </a:r>
            <a:endParaRPr kumimoji="1" lang="ja-JP" altLang="en-US" sz="1600" i="0" dirty="0">
              <a:solidFill>
                <a:srgbClr val="000000"/>
              </a:solidFill>
              <a:latin typeface="Tahoma"/>
              <a:cs typeface="Tahoma"/>
            </a:endParaRPr>
          </a:p>
        </p:txBody>
      </p:sp>
      <p:sp>
        <p:nvSpPr>
          <p:cNvPr id="3" name="正方形/長方形 2"/>
          <p:cNvSpPr/>
          <p:nvPr/>
        </p:nvSpPr>
        <p:spPr bwMode="auto">
          <a:xfrm>
            <a:off x="0" y="3503448"/>
            <a:ext cx="9144000" cy="335455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7" name="テキスト ボックス 6"/>
          <p:cNvSpPr txBox="1"/>
          <p:nvPr/>
        </p:nvSpPr>
        <p:spPr>
          <a:xfrm>
            <a:off x="321511" y="3785664"/>
            <a:ext cx="8503991" cy="2862322"/>
          </a:xfrm>
          <a:prstGeom prst="rect">
            <a:avLst/>
          </a:prstGeom>
          <a:noFill/>
        </p:spPr>
        <p:txBody>
          <a:bodyPr wrap="square" rtlCol="0">
            <a:spAutoFit/>
          </a:bodyPr>
          <a:lstStyle/>
          <a:p>
            <a:pPr marL="342900" indent="-342900">
              <a:buFont typeface="Arial"/>
              <a:buChar char="•"/>
            </a:pPr>
            <a:r>
              <a:rPr kumimoji="1" lang="en-US" altLang="ja-JP" sz="2000" i="0" dirty="0" smtClean="0">
                <a:solidFill>
                  <a:srgbClr val="000000"/>
                </a:solidFill>
                <a:latin typeface="Tahoma"/>
                <a:cs typeface="Tahoma"/>
              </a:rPr>
              <a:t>Out of 20 CI-TLR, 8 had a definite scaffold thrombosis with </a:t>
            </a:r>
            <a:r>
              <a:rPr kumimoji="1" lang="en-US" altLang="ja-JP" sz="2000" i="0" dirty="0" err="1" smtClean="0">
                <a:solidFill>
                  <a:srgbClr val="000000"/>
                </a:solidFill>
                <a:latin typeface="Tahoma"/>
                <a:cs typeface="Tahoma"/>
              </a:rPr>
              <a:t>STEMI.These</a:t>
            </a:r>
            <a:r>
              <a:rPr kumimoji="1" lang="en-US" altLang="ja-JP" sz="2000" i="0" dirty="0" smtClean="0">
                <a:solidFill>
                  <a:srgbClr val="000000"/>
                </a:solidFill>
                <a:latin typeface="Tahoma"/>
                <a:cs typeface="Tahoma"/>
              </a:rPr>
              <a:t> 8 definite scaffold </a:t>
            </a:r>
            <a:r>
              <a:rPr kumimoji="1" lang="en-US" altLang="ja-JP" sz="2000" i="0" smtClean="0">
                <a:solidFill>
                  <a:srgbClr val="000000"/>
                </a:solidFill>
                <a:latin typeface="Tahoma"/>
                <a:cs typeface="Tahoma"/>
              </a:rPr>
              <a:t>thromboses</a:t>
            </a:r>
            <a:r>
              <a:rPr kumimoji="1" lang="en-US" altLang="ja-JP" sz="2000" i="0" dirty="0" smtClean="0">
                <a:solidFill>
                  <a:srgbClr val="000000"/>
                </a:solidFill>
                <a:latin typeface="Tahoma"/>
                <a:cs typeface="Tahoma"/>
              </a:rPr>
              <a:t> are also tabulated in the category spontaneous MI in the hierarchical presentation.</a:t>
            </a:r>
          </a:p>
          <a:p>
            <a:pPr marL="342900" indent="-342900">
              <a:buFont typeface="Arial"/>
              <a:buChar char="•"/>
            </a:pPr>
            <a:endParaRPr kumimoji="1" lang="en-US" altLang="ja-JP" sz="2000" i="0" dirty="0" smtClean="0">
              <a:solidFill>
                <a:srgbClr val="000000"/>
              </a:solidFill>
              <a:latin typeface="Tahoma"/>
              <a:cs typeface="Tahoma"/>
            </a:endParaRPr>
          </a:p>
          <a:p>
            <a:pPr marL="342900" indent="-342900">
              <a:buFont typeface="Arial"/>
              <a:buChar char="•"/>
            </a:pPr>
            <a:r>
              <a:rPr kumimoji="1" lang="en-US" altLang="ja-JP" sz="2000" i="0" dirty="0" smtClean="0">
                <a:solidFill>
                  <a:srgbClr val="000000"/>
                </a:solidFill>
                <a:latin typeface="Tahoma"/>
                <a:cs typeface="Tahoma"/>
              </a:rPr>
              <a:t>Out</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of</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10</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spontaneous</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MI,</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9</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were</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due to</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scaffold</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thrombosis (8 definite and 1 probable)</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and</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1</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definite thrombosis case</a:t>
            </a:r>
            <a:r>
              <a:rPr kumimoji="1" lang="ja-JP" altLang="en-US" sz="2000" i="0" dirty="0" smtClean="0">
                <a:solidFill>
                  <a:srgbClr val="000000"/>
                </a:solidFill>
                <a:latin typeface="Tahoma"/>
                <a:cs typeface="Tahoma"/>
              </a:rPr>
              <a:t> </a:t>
            </a:r>
            <a:r>
              <a:rPr kumimoji="1" lang="en-US" altLang="ja-JP" sz="2000" i="0" dirty="0" smtClean="0">
                <a:solidFill>
                  <a:srgbClr val="000000"/>
                </a:solidFill>
                <a:latin typeface="Tahoma"/>
                <a:cs typeface="Tahoma"/>
              </a:rPr>
              <a:t>died. This case is also tabulated in the category cardiac death in the hierarchical presentation.</a:t>
            </a:r>
            <a:r>
              <a:rPr kumimoji="1" lang="ja-JP" altLang="en-US" sz="2000" i="0" dirty="0" smtClean="0">
                <a:solidFill>
                  <a:srgbClr val="000000"/>
                </a:solidFill>
                <a:latin typeface="Tahoma"/>
                <a:cs typeface="Tahoma"/>
              </a:rPr>
              <a:t>  </a:t>
            </a:r>
            <a:endParaRPr kumimoji="1" lang="ja-JP" altLang="en-US" sz="2000" i="0" dirty="0">
              <a:solidFill>
                <a:srgbClr val="000000"/>
              </a:solidFill>
              <a:latin typeface="Tahoma"/>
              <a:cs typeface="Tahoma"/>
            </a:endParaRPr>
          </a:p>
        </p:txBody>
      </p:sp>
      <p:sp>
        <p:nvSpPr>
          <p:cNvPr id="8" name="テキスト ボックス 7"/>
          <p:cNvSpPr txBox="1"/>
          <p:nvPr/>
        </p:nvSpPr>
        <p:spPr>
          <a:xfrm>
            <a:off x="4061925" y="289492"/>
            <a:ext cx="2350258" cy="369332"/>
          </a:xfrm>
          <a:prstGeom prst="rect">
            <a:avLst/>
          </a:prstGeom>
          <a:noFill/>
        </p:spPr>
        <p:txBody>
          <a:bodyPr wrap="none" rtlCol="0">
            <a:spAutoFit/>
          </a:bodyPr>
          <a:lstStyle/>
          <a:p>
            <a:r>
              <a:rPr kumimoji="1" lang="en-US" altLang="ja-JP" dirty="0" smtClean="0">
                <a:solidFill>
                  <a:schemeClr val="bg1"/>
                </a:solidFill>
              </a:rPr>
              <a:t>2 : 1 randomization</a:t>
            </a:r>
            <a:endParaRPr kumimoji="1" lang="ja-JP" altLang="en-US" dirty="0">
              <a:solidFill>
                <a:schemeClr val="bg1"/>
              </a:solidFill>
            </a:endParaRPr>
          </a:p>
        </p:txBody>
      </p:sp>
      <p:sp>
        <p:nvSpPr>
          <p:cNvPr id="9" name="テキスト ボックス 8"/>
          <p:cNvSpPr txBox="1"/>
          <p:nvPr/>
        </p:nvSpPr>
        <p:spPr>
          <a:xfrm>
            <a:off x="0" y="0"/>
            <a:ext cx="3718686" cy="584776"/>
          </a:xfrm>
          <a:prstGeom prst="rect">
            <a:avLst/>
          </a:prstGeom>
          <a:noFill/>
        </p:spPr>
        <p:txBody>
          <a:bodyPr wrap="none" rtlCol="0">
            <a:spAutoFit/>
          </a:bodyPr>
          <a:lstStyle/>
          <a:p>
            <a:r>
              <a:rPr kumimoji="1" lang="en-US" altLang="ja-JP" sz="3200" i="0" dirty="0">
                <a:solidFill>
                  <a:srgbClr val="000090"/>
                </a:solidFill>
                <a:latin typeface="Arial"/>
                <a:cs typeface="Arial"/>
              </a:rPr>
              <a:t>Clinical endpoints</a:t>
            </a:r>
            <a:endParaRPr kumimoji="1" lang="ja-JP" altLang="en-US" sz="3200" i="0" dirty="0">
              <a:solidFill>
                <a:srgbClr val="000090"/>
              </a:solidFill>
              <a:latin typeface="Arial"/>
              <a:cs typeface="Arial"/>
            </a:endParaRPr>
          </a:p>
        </p:txBody>
      </p:sp>
    </p:spTree>
    <p:extLst>
      <p:ext uri="{BB962C8B-B14F-4D97-AF65-F5344CB8AC3E}">
        <p14:creationId xmlns:p14="http://schemas.microsoft.com/office/powerpoint/2010/main" val="18351682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66740898"/>
              </p:ext>
            </p:extLst>
          </p:nvPr>
        </p:nvGraphicFramePr>
        <p:xfrm>
          <a:off x="90723" y="683862"/>
          <a:ext cx="8847133" cy="4369860"/>
        </p:xfrm>
        <a:graphic>
          <a:graphicData uri="http://schemas.openxmlformats.org/drawingml/2006/table">
            <a:tbl>
              <a:tblPr/>
              <a:tblGrid>
                <a:gridCol w="3086003"/>
                <a:gridCol w="1678802"/>
                <a:gridCol w="1467804"/>
                <a:gridCol w="1678800"/>
                <a:gridCol w="935724"/>
              </a:tblGrid>
              <a:tr h="551324">
                <a:tc>
                  <a:txBody>
                    <a:bodyPr/>
                    <a:lstStyle/>
                    <a:p>
                      <a:pPr algn="l" fontAlgn="ctr"/>
                      <a:r>
                        <a:rPr lang="en-US" altLang="ja-JP" sz="2000" b="1" i="0" u="none" strike="noStrike" dirty="0" smtClean="0">
                          <a:solidFill>
                            <a:schemeClr val="bg2"/>
                          </a:solidFill>
                          <a:effectLst/>
                          <a:latin typeface="Arial"/>
                        </a:rPr>
                        <a:t>Hierarchical</a:t>
                      </a:r>
                      <a:r>
                        <a:rPr lang="ja-JP" altLang="en-US" sz="2000" b="1" i="0" u="none" strike="noStrike" dirty="0" smtClean="0">
                          <a:solidFill>
                            <a:schemeClr val="bg2"/>
                          </a:solidFill>
                          <a:effectLst/>
                          <a:latin typeface="Arial"/>
                        </a:rPr>
                        <a:t> </a:t>
                      </a:r>
                      <a:endParaRPr lang="ja-JP" sz="20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600" b="1" i="0" u="none" strike="noStrike" dirty="0" smtClean="0">
                          <a:solidFill>
                            <a:schemeClr val="tx1"/>
                          </a:solidFill>
                          <a:effectLst/>
                          <a:latin typeface="Arial"/>
                        </a:rPr>
                        <a:t>Absorb </a:t>
                      </a:r>
                    </a:p>
                    <a:p>
                      <a:pPr algn="ctr" fontAlgn="ctr"/>
                      <a:r>
                        <a:rPr lang="en-US" altLang="ja-JP" sz="1600" b="1" i="0" u="none" strike="noStrike" dirty="0" smtClean="0">
                          <a:solidFill>
                            <a:schemeClr val="tx1"/>
                          </a:solidFill>
                          <a:effectLst/>
                          <a:latin typeface="Arial"/>
                        </a:rPr>
                        <a:t>325 patients</a:t>
                      </a:r>
                      <a:endParaRPr lang="ja-JP" sz="1600" b="1"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ctr"/>
                      <a:r>
                        <a:rPr lang="en-US" altLang="ja-JP" sz="1600" b="1" i="0" u="none" strike="noStrike" dirty="0" smtClean="0">
                          <a:solidFill>
                            <a:schemeClr val="tx1"/>
                          </a:solidFill>
                          <a:effectLst/>
                          <a:latin typeface="Arial"/>
                        </a:rPr>
                        <a:t>Xience</a:t>
                      </a:r>
                      <a:r>
                        <a:rPr lang="ja-JP" sz="1600" b="1" i="0" u="none" strike="noStrike" dirty="0" smtClean="0">
                          <a:solidFill>
                            <a:schemeClr val="tx1"/>
                          </a:solidFill>
                          <a:effectLst/>
                          <a:latin typeface="Arial"/>
                        </a:rPr>
                        <a:t> </a:t>
                      </a:r>
                      <a:endParaRPr lang="en-US" altLang="ja-JP" sz="1600" b="1" i="0" u="none" strike="noStrike" dirty="0" smtClean="0">
                        <a:solidFill>
                          <a:schemeClr val="tx1"/>
                        </a:solidFill>
                        <a:effectLst/>
                        <a:latin typeface="Arial"/>
                      </a:endParaRPr>
                    </a:p>
                    <a:p>
                      <a:pPr algn="ctr" fontAlgn="ctr"/>
                      <a:r>
                        <a:rPr lang="en-US" altLang="ja-JP" sz="1600" b="1" i="0" u="none" strike="noStrike" dirty="0" smtClean="0">
                          <a:solidFill>
                            <a:schemeClr val="tx1"/>
                          </a:solidFill>
                          <a:effectLst/>
                          <a:latin typeface="Arial"/>
                        </a:rPr>
                        <a:t>161 patients</a:t>
                      </a:r>
                      <a:endParaRPr lang="ja-JP" sz="1600" b="1" i="0" u="none" strike="noStrike" dirty="0">
                        <a:solidFill>
                          <a:schemeClr val="tx1"/>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ctr"/>
                      <a:r>
                        <a:rPr lang="en-US" altLang="ja-JP" sz="1600" b="1" i="0" u="none" strike="noStrike" dirty="0" smtClean="0">
                          <a:solidFill>
                            <a:schemeClr val="bg2"/>
                          </a:solidFill>
                          <a:effectLst/>
                          <a:latin typeface="Arial"/>
                        </a:rPr>
                        <a:t>Relative Risk</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600" b="1" i="0" u="none" strike="noStrike" dirty="0" smtClean="0">
                          <a:solidFill>
                            <a:schemeClr val="bg2"/>
                          </a:solidFill>
                          <a:effectLst/>
                          <a:latin typeface="Arial"/>
                        </a:rPr>
                        <a:t>p value</a:t>
                      </a:r>
                      <a:endParaRPr lang="ja-JP" sz="1600" b="1" i="0" u="none" strike="noStrike" dirty="0">
                        <a:solidFill>
                          <a:schemeClr val="bg2"/>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4157">
                <a:tc>
                  <a:txBody>
                    <a:bodyPr/>
                    <a:lstStyle/>
                    <a:p>
                      <a:pPr algn="l" fontAlgn="ctr"/>
                      <a:r>
                        <a:rPr lang="en-US" altLang="ja-JP" sz="1400" b="1" i="0" u="none" strike="noStrike" dirty="0" smtClean="0">
                          <a:solidFill>
                            <a:srgbClr val="FF0000"/>
                          </a:solidFill>
                          <a:effectLst/>
                          <a:latin typeface="Arial"/>
                        </a:rPr>
                        <a:t>Device-oriented composite endpoint [DOCE]</a:t>
                      </a:r>
                      <a:endParaRPr lang="ja-JP" sz="1400" b="1" i="0" u="none" strike="noStrike" dirty="0">
                        <a:solidFill>
                          <a:srgbClr val="FF0000"/>
                        </a:solidFill>
                        <a:effectLst/>
                        <a:latin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10.5</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5.0</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FF0000"/>
                          </a:solidFill>
                          <a:effectLst/>
                          <a:uLnTx/>
                          <a:uFillTx/>
                          <a:latin typeface="Tahoma"/>
                          <a:ea typeface="+mn-ea"/>
                          <a:cs typeface="Tahoma"/>
                        </a:rPr>
                        <a:t>2·11 [1·00, 4·44] </a:t>
                      </a:r>
                      <a:endParaRPr kumimoji="0" lang="en-US" altLang="ja-JP" sz="1400" b="0" i="0" u="none" strike="noStrike" kern="1200" cap="none" spc="0" normalizeH="0" baseline="0" noProof="0" dirty="0">
                        <a:ln>
                          <a:noFill/>
                        </a:ln>
                        <a:solidFill>
                          <a:srgbClr val="FF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FF0000"/>
                          </a:solidFill>
                          <a:effectLst/>
                          <a:uLnTx/>
                          <a:uFillTx/>
                          <a:latin typeface="Tahoma"/>
                          <a:ea typeface="+mn-ea"/>
                          <a:cs typeface="Tahoma"/>
                        </a:rPr>
                        <a:t>0·04</a:t>
                      </a:r>
                      <a:endParaRPr kumimoji="0" lang="en-US" altLang="ja-JP" sz="1400" b="0" i="0" u="none" strike="noStrike" kern="1200" cap="none" spc="0" normalizeH="0" baseline="0" noProof="0" dirty="0">
                        <a:ln>
                          <a:noFill/>
                        </a:ln>
                        <a:solidFill>
                          <a:srgbClr val="FF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349825">
                <a:tc>
                  <a:txBody>
                    <a:bodyPr/>
                    <a:lstStyle/>
                    <a:p>
                      <a:pPr algn="l" fontAlgn="ctr"/>
                      <a:r>
                        <a:rPr lang="ja-JP" sz="1400" b="1" i="0" u="none" strike="noStrike" dirty="0">
                          <a:solidFill>
                            <a:srgbClr val="000000"/>
                          </a:solidFill>
                          <a:effectLst/>
                          <a:latin typeface="Arial"/>
                        </a:rPr>
                        <a:t>  </a:t>
                      </a:r>
                      <a:r>
                        <a:rPr lang="en-US" altLang="ja-JP" sz="1400" b="1" i="0" u="none" strike="noStrike" dirty="0" smtClean="0">
                          <a:solidFill>
                            <a:srgbClr val="000000"/>
                          </a:solidFill>
                          <a:effectLst/>
                          <a:latin typeface="Arial"/>
                        </a:rPr>
                        <a:t>Cardiac death</a:t>
                      </a:r>
                      <a:endParaRPr lang="ja-JP" sz="1400" b="1" i="0" u="none" strike="noStrike" dirty="0">
                        <a:solidFill>
                          <a:srgbClr val="00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0.9</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1.9</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0·50 [0·10, 2·43] </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0·4</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49825">
                <a:tc>
                  <a:txBody>
                    <a:bodyPr/>
                    <a:lstStyle/>
                    <a:p>
                      <a:pPr algn="l" fontAlgn="ctr"/>
                      <a:r>
                        <a:rPr lang="ja-JP" sz="1400" b="1" i="0" u="none" strike="noStrike" dirty="0">
                          <a:solidFill>
                            <a:srgbClr val="FF0000"/>
                          </a:solidFill>
                          <a:effectLst/>
                          <a:latin typeface="Arial"/>
                        </a:rPr>
                        <a:t>  </a:t>
                      </a:r>
                      <a:r>
                        <a:rPr lang="en-US" altLang="ja-JP" sz="1400" b="1" i="0" u="none" strike="noStrike" dirty="0" smtClean="0">
                          <a:solidFill>
                            <a:srgbClr val="FF0000"/>
                          </a:solidFill>
                          <a:effectLst/>
                          <a:latin typeface="Arial"/>
                        </a:rPr>
                        <a:t>Target vessel MI</a:t>
                      </a: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6.5% (21)</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1.2% (2)</a:t>
                      </a:r>
                      <a:endParaRPr lang="ja-JP" alt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FF0000"/>
                          </a:solidFill>
                          <a:effectLst/>
                          <a:uLnTx/>
                          <a:uFillTx/>
                          <a:latin typeface="Tahoma"/>
                          <a:ea typeface="+mn-ea"/>
                          <a:cs typeface="Tahoma"/>
                        </a:rPr>
                        <a:t>5·20 [1·23, 21·91] </a:t>
                      </a:r>
                      <a:endParaRPr kumimoji="0" lang="en-US" altLang="ja-JP" sz="1400" b="0" i="0" u="none" strike="noStrike" kern="1200" cap="none" spc="0" normalizeH="0" baseline="0" noProof="0" dirty="0">
                        <a:ln>
                          <a:noFill/>
                        </a:ln>
                        <a:solidFill>
                          <a:srgbClr val="FF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FF0000"/>
                          </a:solidFill>
                          <a:effectLst/>
                          <a:uLnTx/>
                          <a:uFillTx/>
                          <a:latin typeface="Tahoma"/>
                          <a:ea typeface="+mn-ea"/>
                          <a:cs typeface="Tahoma"/>
                        </a:rPr>
                        <a:t>0·01</a:t>
                      </a:r>
                      <a:endParaRPr kumimoji="0" lang="en-US" altLang="ja-JP" sz="1400" b="0" i="0" u="none" strike="noStrike" kern="1200" cap="none" spc="0" normalizeH="0" baseline="0" noProof="0" dirty="0">
                        <a:ln>
                          <a:noFill/>
                        </a:ln>
                        <a:solidFill>
                          <a:srgbClr val="FF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49825">
                <a:tc>
                  <a:txBody>
                    <a:bodyPr/>
                    <a:lstStyle/>
                    <a:p>
                      <a:pPr lvl="1" algn="l" fontAlgn="ctr"/>
                      <a:r>
                        <a:rPr lang="en-US" altLang="ja-JP" sz="1200" b="1" i="0" u="none" strike="noStrike" dirty="0" smtClean="0">
                          <a:solidFill>
                            <a:srgbClr val="000000"/>
                          </a:solidFill>
                          <a:effectLst/>
                          <a:latin typeface="Arial"/>
                        </a:rPr>
                        <a:t>Periprocedural MI (WHO)</a:t>
                      </a: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3.9%(13)</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1.2% (2)</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000000"/>
                          </a:solidFill>
                          <a:effectLst/>
                          <a:latin typeface="Tahoma"/>
                          <a:cs typeface="Tahoma"/>
                        </a:rPr>
                        <a:t>3.22 [0.74, 14.11] </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000000"/>
                          </a:solidFill>
                          <a:effectLst/>
                          <a:latin typeface="Tahoma"/>
                          <a:cs typeface="Tahoma"/>
                        </a:rPr>
                        <a:t>0.16</a:t>
                      </a:r>
                      <a:endParaRPr lang="ja-JP" altLang="en-US" sz="14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49825">
                <a:tc>
                  <a:txBody>
                    <a:bodyPr/>
                    <a:lstStyle/>
                    <a:p>
                      <a:pPr lvl="1" algn="l" fontAlgn="ctr"/>
                      <a:r>
                        <a:rPr lang="en-US" altLang="ja-JP" sz="1200" b="1" i="0" u="none" strike="noStrike" dirty="0" smtClean="0">
                          <a:solidFill>
                            <a:srgbClr val="000000"/>
                          </a:solidFill>
                          <a:effectLst/>
                          <a:latin typeface="Arial"/>
                        </a:rPr>
                        <a:t>Spontaneous MI (WHO extended)</a:t>
                      </a: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2.5% (8) </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0%</a:t>
                      </a:r>
                      <a:r>
                        <a:rPr lang="en-US" altLang="ja-JP" sz="2000" b="0" i="0" u="none" strike="noStrike" baseline="0" dirty="0" smtClean="0">
                          <a:solidFill>
                            <a:srgbClr val="000000"/>
                          </a:solidFill>
                          <a:effectLst/>
                          <a:latin typeface="Tahoma"/>
                          <a:cs typeface="Tahoma"/>
                        </a:rPr>
                        <a:t> (0)</a:t>
                      </a:r>
                      <a:endParaRPr lang="en-US" altLang="ja-JP" sz="2000" b="0" i="0" u="none" strike="noStrike" dirty="0" smtClean="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000000"/>
                          </a:solidFill>
                          <a:effectLst/>
                          <a:latin typeface="Tahoma"/>
                          <a:cs typeface="Tahoma"/>
                        </a:rPr>
                        <a:t>NC [NC]</a:t>
                      </a: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GB" altLang="ja-JP" sz="1400" b="0" i="0" u="none" strike="noStrike" dirty="0" smtClean="0">
                          <a:solidFill>
                            <a:srgbClr val="000000"/>
                          </a:solidFill>
                          <a:effectLst/>
                          <a:latin typeface="Tahoma"/>
                          <a:cs typeface="Tahoma"/>
                        </a:rPr>
                        <a:t>0.0</a:t>
                      </a:r>
                      <a:r>
                        <a:rPr lang="en-US" altLang="ja-JP" sz="1400" b="0" i="0" u="none" strike="noStrike" dirty="0" smtClean="0">
                          <a:solidFill>
                            <a:srgbClr val="000000"/>
                          </a:solidFill>
                          <a:effectLst/>
                          <a:latin typeface="Tahoma"/>
                          <a:cs typeface="Tahoma"/>
                        </a:rPr>
                        <a:t>6</a:t>
                      </a:r>
                      <a:endParaRPr lang="ja-JP" sz="14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49825">
                <a:tc>
                  <a:txBody>
                    <a:bodyPr/>
                    <a:lstStyle/>
                    <a:p>
                      <a:pPr algn="l" fontAlgn="ctr"/>
                      <a:r>
                        <a:rPr lang="ja-JP" altLang="ja-JP" sz="1400" b="1" i="0" u="none" strike="noStrike" dirty="0" smtClean="0">
                          <a:solidFill>
                            <a:srgbClr val="000000"/>
                          </a:solidFill>
                          <a:effectLst/>
                          <a:latin typeface="+mn-lt"/>
                        </a:rPr>
                        <a:t> </a:t>
                      </a:r>
                      <a:r>
                        <a:rPr lang="ja-JP" altLang="en-US" sz="1400" b="1" i="0" u="none" strike="noStrike" dirty="0" smtClean="0">
                          <a:solidFill>
                            <a:srgbClr val="000000"/>
                          </a:solidFill>
                          <a:effectLst/>
                          <a:latin typeface="+mn-lt"/>
                        </a:rPr>
                        <a:t> </a:t>
                      </a:r>
                      <a:r>
                        <a:rPr lang="en-US" altLang="ja-JP" sz="1400" b="1" i="0" u="none" strike="noStrike" dirty="0" smtClean="0">
                          <a:solidFill>
                            <a:srgbClr val="000000"/>
                          </a:solidFill>
                          <a:effectLst/>
                          <a:latin typeface="+mn-lt"/>
                        </a:rPr>
                        <a:t>Clinically indicated TLR</a:t>
                      </a:r>
                      <a:endParaRPr lang="ja-JP" sz="1400" b="1" i="0" u="none" strike="noStrike" dirty="0">
                        <a:solidFill>
                          <a:srgbClr val="00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Tahoma"/>
                          <a:cs typeface="Tahoma"/>
                        </a:rPr>
                        <a:t>3.1</a:t>
                      </a:r>
                      <a:r>
                        <a:rPr lang="ja-JP" sz="2000" b="0" i="0" u="none" strike="noStrike" dirty="0" smtClean="0">
                          <a:solidFill>
                            <a:srgbClr val="000000"/>
                          </a:solidFill>
                          <a:effectLst/>
                          <a:latin typeface="Tahoma"/>
                          <a:cs typeface="Tahoma"/>
                        </a:rPr>
                        <a:t>%</a:t>
                      </a:r>
                      <a:r>
                        <a:rPr lang="ja-JP" altLang="en-US" sz="2000" b="0" i="0" u="none" strike="noStrike" dirty="0" smtClean="0">
                          <a:solidFill>
                            <a:srgbClr val="000000"/>
                          </a:solidFill>
                          <a:effectLst/>
                          <a:latin typeface="Tahoma"/>
                          <a:cs typeface="Tahoma"/>
                        </a:rPr>
                        <a:t> </a:t>
                      </a:r>
                      <a:r>
                        <a:rPr lang="en-US" altLang="ja-JP" sz="2000" b="0" i="0" u="none" strike="noStrike" dirty="0" smtClean="0">
                          <a:solidFill>
                            <a:srgbClr val="000000"/>
                          </a:solidFill>
                          <a:effectLst/>
                          <a:latin typeface="Tahoma"/>
                          <a:cs typeface="Tahoma"/>
                        </a:rPr>
                        <a:t>(10)</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Tahoma"/>
                          <a:cs typeface="Tahoma"/>
                        </a:rPr>
                        <a:t>1.9</a:t>
                      </a:r>
                      <a:r>
                        <a:rPr lang="ja-JP" sz="2000" b="0" i="0" u="none" strike="noStrike" dirty="0" smtClean="0">
                          <a:solidFill>
                            <a:srgbClr val="000000"/>
                          </a:solidFill>
                          <a:effectLst/>
                          <a:latin typeface="Tahoma"/>
                          <a:cs typeface="Tahoma"/>
                        </a:rPr>
                        <a:t>% </a:t>
                      </a:r>
                      <a:r>
                        <a:rPr lang="en-US" altLang="ja-JP" sz="2000" b="0" i="0" u="none" strike="noStrike" dirty="0" smtClean="0">
                          <a:solidFill>
                            <a:srgbClr val="000000"/>
                          </a:solidFill>
                          <a:effectLst/>
                          <a:latin typeface="Tahoma"/>
                          <a:cs typeface="Tahoma"/>
                        </a:rPr>
                        <a:t>(3)</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1·65 [0·46, 5·92] </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0·56</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4157">
                <a:tc>
                  <a:txBody>
                    <a:bodyPr/>
                    <a:lstStyle/>
                    <a:p>
                      <a:pPr algn="l" fontAlgn="ctr"/>
                      <a:r>
                        <a:rPr lang="en-US" altLang="ja-JP" sz="1400" b="1" i="0" u="none" strike="noStrike" dirty="0" smtClean="0">
                          <a:solidFill>
                            <a:srgbClr val="000000"/>
                          </a:solidFill>
                          <a:effectLst/>
                          <a:latin typeface="+mn-lt"/>
                        </a:rPr>
                        <a:t>Patient-oriented composite endpoint [POCE]</a:t>
                      </a:r>
                      <a:endParaRPr lang="ja-JP" altLang="ja-JP" sz="1400" b="1" i="0" u="none" strike="noStrike" dirty="0">
                        <a:solidFill>
                          <a:srgbClr val="000000"/>
                        </a:solidFill>
                        <a:effectLst/>
                        <a:latin typeface="+mn-lt"/>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20.9</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24.2</a:t>
                      </a:r>
                      <a:r>
                        <a:rPr lang="ja-JP" sz="2000" b="0" i="0" u="none" strike="noStrike" dirty="0" smtClean="0">
                          <a:solidFill>
                            <a:srgbClr val="000000"/>
                          </a:solidFill>
                          <a:effectLst/>
                          <a:latin typeface="Tahoma"/>
                          <a:cs typeface="Tahoma"/>
                        </a:rPr>
                        <a:t>% </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0·86 [0·61, 1·22] </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0·4</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349825">
                <a:tc>
                  <a:txBody>
                    <a:bodyPr/>
                    <a:lstStyle/>
                    <a:p>
                      <a:pPr algn="l" fontAlgn="ctr"/>
                      <a:r>
                        <a:rPr lang="ja-JP" sz="1400" b="1" i="0" u="none" strike="noStrike" dirty="0">
                          <a:solidFill>
                            <a:srgbClr val="000000"/>
                          </a:solidFill>
                          <a:effectLst/>
                          <a:latin typeface="Arial"/>
                        </a:rPr>
                        <a:t>  </a:t>
                      </a:r>
                      <a:r>
                        <a:rPr lang="en-US" altLang="ja-JP" sz="1400" b="1" i="0" u="none" strike="noStrike" dirty="0" smtClean="0">
                          <a:solidFill>
                            <a:srgbClr val="000000"/>
                          </a:solidFill>
                          <a:effectLst/>
                          <a:latin typeface="Arial"/>
                        </a:rPr>
                        <a:t>All-cause death</a:t>
                      </a:r>
                      <a:endParaRPr lang="ja-JP" sz="1400" b="1" i="0" u="none" strike="noStrike" dirty="0">
                        <a:solidFill>
                          <a:srgbClr val="00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2.5</a:t>
                      </a:r>
                      <a:r>
                        <a:rPr lang="ja-JP" sz="2000" b="0" i="0" u="none" strike="noStrike" dirty="0" smtClean="0">
                          <a:solidFill>
                            <a:srgbClr val="000000"/>
                          </a:solidFill>
                          <a:effectLst/>
                          <a:latin typeface="Tahoma"/>
                          <a:cs typeface="Tahoma"/>
                        </a:rPr>
                        <a:t>% </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000000"/>
                          </a:solidFill>
                          <a:effectLst/>
                          <a:latin typeface="Tahoma"/>
                          <a:cs typeface="Tahoma"/>
                        </a:rPr>
                        <a:t>3.7</a:t>
                      </a:r>
                      <a:r>
                        <a:rPr lang="ja-JP" sz="2000" b="0" i="0" u="none" strike="noStrike" dirty="0" smtClean="0">
                          <a:solidFill>
                            <a:srgbClr val="000000"/>
                          </a:solidFill>
                          <a:effectLst/>
                          <a:latin typeface="Tahoma"/>
                          <a:cs typeface="Tahoma"/>
                        </a:rPr>
                        <a:t>%</a:t>
                      </a:r>
                      <a:endParaRPr lang="ja-JP" sz="2000" b="0" i="0" u="none" strike="noStrike" dirty="0">
                        <a:solidFill>
                          <a:srgbClr val="00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0·66 [0·23, 1·87] </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srgbClr val="000000"/>
                          </a:solidFill>
                          <a:effectLst/>
                          <a:uLnTx/>
                          <a:uFillTx/>
                          <a:latin typeface="Tahoma"/>
                          <a:ea typeface="+mn-ea"/>
                          <a:cs typeface="Tahoma"/>
                        </a:rPr>
                        <a:t>0·57</a:t>
                      </a:r>
                      <a:endParaRPr kumimoji="0" lang="en-US" altLang="ja-JP" sz="1400" b="0" i="0" u="none" strike="noStrike" kern="1200" cap="none" spc="0" normalizeH="0" baseline="0" noProof="0" dirty="0">
                        <a:ln>
                          <a:noFill/>
                        </a:ln>
                        <a:solidFill>
                          <a:srgbClr val="000000"/>
                        </a:solidFill>
                        <a:effectLst/>
                        <a:uLnTx/>
                        <a:uFillTx/>
                        <a:latin typeface="Tahoma"/>
                        <a:ea typeface="+mn-e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349825">
                <a:tc>
                  <a:txBody>
                    <a:bodyPr/>
                    <a:lstStyle/>
                    <a:p>
                      <a:pPr algn="l" fontAlgn="ctr"/>
                      <a:r>
                        <a:rPr lang="en-US" altLang="ja-JP" sz="1400" b="1" i="0" u="none" strike="noStrike" dirty="0" smtClean="0">
                          <a:solidFill>
                            <a:srgbClr val="FF0000"/>
                          </a:solidFill>
                          <a:effectLst/>
                          <a:latin typeface="Arial"/>
                        </a:rPr>
                        <a:t>  Any MI</a:t>
                      </a:r>
                      <a:endParaRPr lang="ja-JP" sz="1400" b="1" i="0" u="none" strike="noStrike" dirty="0">
                        <a:solidFill>
                          <a:srgbClr val="FF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7.7</a:t>
                      </a:r>
                      <a:r>
                        <a:rPr lang="ja-JP" sz="2000" b="0" i="0" u="none" strike="noStrike" dirty="0" smtClean="0">
                          <a:solidFill>
                            <a:srgbClr val="FF0000"/>
                          </a:solidFill>
                          <a:effectLst/>
                          <a:latin typeface="Tahoma"/>
                          <a:cs typeface="Tahoma"/>
                        </a:rPr>
                        <a:t>% </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2000" b="0" i="0" u="none" strike="noStrike" dirty="0" smtClean="0">
                          <a:solidFill>
                            <a:srgbClr val="FF0000"/>
                          </a:solidFill>
                          <a:effectLst/>
                          <a:latin typeface="Tahoma"/>
                          <a:cs typeface="Tahoma"/>
                        </a:rPr>
                        <a:t>3.1</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FF0000"/>
                          </a:solidFill>
                          <a:effectLst/>
                          <a:latin typeface="Tahoma"/>
                          <a:cs typeface="Tahoma"/>
                        </a:rPr>
                        <a:t>2.48</a:t>
                      </a:r>
                      <a:r>
                        <a:rPr lang="ja-JP" altLang="en-US" sz="1400" b="0" i="0" u="none" strike="noStrike" dirty="0" smtClean="0">
                          <a:solidFill>
                            <a:srgbClr val="FF0000"/>
                          </a:solidFill>
                          <a:effectLst/>
                          <a:latin typeface="Tahoma"/>
                          <a:cs typeface="Tahoma"/>
                        </a:rPr>
                        <a:t> </a:t>
                      </a:r>
                      <a:r>
                        <a:rPr lang="en-US" altLang="ja-JP" sz="1400" b="0" i="0" u="none" strike="noStrike" dirty="0" smtClean="0">
                          <a:solidFill>
                            <a:srgbClr val="FF0000"/>
                          </a:solidFill>
                          <a:effectLst/>
                          <a:latin typeface="Tahoma"/>
                          <a:cs typeface="Tahoma"/>
                        </a:rPr>
                        <a:t>[0.97,</a:t>
                      </a:r>
                      <a:r>
                        <a:rPr lang="ja-JP" altLang="en-US" sz="1400" b="0" i="0" u="none" strike="noStrike" dirty="0" smtClean="0">
                          <a:solidFill>
                            <a:srgbClr val="FF0000"/>
                          </a:solidFill>
                          <a:effectLst/>
                          <a:latin typeface="Tahoma"/>
                          <a:cs typeface="Tahoma"/>
                        </a:rPr>
                        <a:t> </a:t>
                      </a:r>
                      <a:r>
                        <a:rPr lang="en-US" altLang="ja-JP" sz="1400" b="0" i="0" u="none" strike="noStrike" dirty="0" smtClean="0">
                          <a:solidFill>
                            <a:srgbClr val="FF0000"/>
                          </a:solidFill>
                          <a:effectLst/>
                          <a:latin typeface="Tahoma"/>
                          <a:cs typeface="Tahoma"/>
                        </a:rPr>
                        <a:t>6.35]</a:t>
                      </a:r>
                      <a:endParaRPr lang="ja-JP" sz="14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altLang="ja-JP" sz="1400" b="0" i="0" u="none" strike="noStrike" dirty="0" smtClean="0">
                          <a:solidFill>
                            <a:srgbClr val="FF0000"/>
                          </a:solidFill>
                          <a:effectLst/>
                          <a:latin typeface="Tahoma"/>
                          <a:cs typeface="Tahoma"/>
                        </a:rPr>
                        <a:t>0.0</a:t>
                      </a:r>
                      <a:r>
                        <a:rPr lang="ja-JP" sz="1400" b="0" i="0" u="none" strike="noStrike" dirty="0" smtClean="0">
                          <a:solidFill>
                            <a:srgbClr val="FF0000"/>
                          </a:solidFill>
                          <a:effectLst/>
                          <a:latin typeface="Tahoma"/>
                          <a:cs typeface="Tahoma"/>
                        </a:rPr>
                        <a:t>4</a:t>
                      </a:r>
                      <a:r>
                        <a:rPr lang="en-US" altLang="ja-JP" sz="1400" b="0" i="0" u="none" strike="noStrike" dirty="0" smtClean="0">
                          <a:solidFill>
                            <a:srgbClr val="FF0000"/>
                          </a:solidFill>
                          <a:effectLst/>
                          <a:latin typeface="Tahoma"/>
                          <a:cs typeface="Tahoma"/>
                        </a:rPr>
                        <a:t>8</a:t>
                      </a:r>
                      <a:endParaRPr lang="ja-JP" sz="14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a:noFill/>
                    </a:lnB>
                  </a:tcPr>
                </a:tc>
              </a:tr>
              <a:tr h="401447">
                <a:tc>
                  <a:txBody>
                    <a:bodyPr/>
                    <a:lstStyle/>
                    <a:p>
                      <a:pPr algn="l" fontAlgn="ctr"/>
                      <a:r>
                        <a:rPr lang="ja-JP" sz="1400" b="1" i="0" u="none" strike="noStrike" dirty="0">
                          <a:solidFill>
                            <a:srgbClr val="FF0000"/>
                          </a:solidFill>
                          <a:effectLst/>
                          <a:latin typeface="Arial"/>
                        </a:rPr>
                        <a:t>  </a:t>
                      </a:r>
                      <a:r>
                        <a:rPr lang="en-US" altLang="ja-JP" sz="1400" b="1" i="0" u="none" strike="noStrike" dirty="0" smtClean="0">
                          <a:solidFill>
                            <a:srgbClr val="FF0000"/>
                          </a:solidFill>
                          <a:effectLst/>
                          <a:latin typeface="Arial"/>
                        </a:rPr>
                        <a:t>Any revascularization</a:t>
                      </a:r>
                      <a:endParaRPr lang="ja-JP" sz="1400" b="1" i="0" u="none" strike="noStrike" dirty="0">
                        <a:solidFill>
                          <a:srgbClr val="FF0000"/>
                        </a:solidFill>
                        <a:effectLst/>
                        <a:latin typeface="Arial"/>
                      </a:endParaRPr>
                    </a:p>
                  </a:txBody>
                  <a:tcPr marL="1524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FF0000"/>
                          </a:solidFill>
                          <a:effectLst/>
                          <a:latin typeface="Tahoma"/>
                          <a:cs typeface="Tahoma"/>
                        </a:rPr>
                        <a:t>10.8</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000" b="0" i="0" u="none" strike="noStrike" dirty="0" smtClean="0">
                          <a:solidFill>
                            <a:srgbClr val="FF0000"/>
                          </a:solidFill>
                          <a:effectLst/>
                          <a:latin typeface="Tahoma"/>
                          <a:cs typeface="Tahoma"/>
                        </a:rPr>
                        <a:t>17.4</a:t>
                      </a:r>
                      <a:r>
                        <a:rPr lang="ja-JP" sz="2000" b="0" i="0" u="none" strike="noStrike" dirty="0" smtClean="0">
                          <a:solidFill>
                            <a:srgbClr val="FF0000"/>
                          </a:solidFill>
                          <a:effectLst/>
                          <a:latin typeface="Tahoma"/>
                          <a:cs typeface="Tahoma"/>
                        </a:rPr>
                        <a:t>%</a:t>
                      </a:r>
                      <a:endParaRPr lang="ja-JP" sz="20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pt-BR" altLang="ja-JP" sz="1400" b="0" i="0" u="none" strike="noStrike" dirty="0" smtClean="0">
                          <a:solidFill>
                            <a:srgbClr val="FF0000"/>
                          </a:solidFill>
                          <a:effectLst/>
                          <a:latin typeface="Tahoma"/>
                          <a:cs typeface="Tahoma"/>
                        </a:rPr>
                        <a:t>0·62 [0·39, 0·98] </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400" b="0" i="0" u="none" strike="noStrike" dirty="0" smtClean="0">
                          <a:solidFill>
                            <a:srgbClr val="FF0000"/>
                          </a:solidFill>
                          <a:effectLst/>
                          <a:latin typeface="Tahoma"/>
                          <a:cs typeface="Tahoma"/>
                        </a:rPr>
                        <a:t>0.04</a:t>
                      </a:r>
                      <a:endParaRPr lang="ja-JP" sz="1400" b="0" i="0" u="none" strike="noStrike" dirty="0">
                        <a:solidFill>
                          <a:srgbClr val="FF0000"/>
                        </a:solidFill>
                        <a:effectLst/>
                        <a:latin typeface="Tahoma"/>
                        <a:cs typeface="Tahoma"/>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テキスト ボックス 4"/>
          <p:cNvSpPr txBox="1"/>
          <p:nvPr/>
        </p:nvSpPr>
        <p:spPr>
          <a:xfrm>
            <a:off x="0" y="0"/>
            <a:ext cx="3718686" cy="584776"/>
          </a:xfrm>
          <a:prstGeom prst="rect">
            <a:avLst/>
          </a:prstGeom>
          <a:noFill/>
        </p:spPr>
        <p:txBody>
          <a:bodyPr wrap="none" rtlCol="0">
            <a:spAutoFit/>
          </a:bodyPr>
          <a:lstStyle/>
          <a:p>
            <a:r>
              <a:rPr kumimoji="1" lang="en-US" altLang="ja-JP" sz="3200" i="0" dirty="0">
                <a:solidFill>
                  <a:srgbClr val="000090"/>
                </a:solidFill>
                <a:latin typeface="Arial"/>
                <a:cs typeface="Arial"/>
              </a:rPr>
              <a:t>Clinical endpoints</a:t>
            </a:r>
            <a:endParaRPr kumimoji="1" lang="ja-JP" altLang="en-US" sz="3200" i="0" dirty="0">
              <a:solidFill>
                <a:srgbClr val="000090"/>
              </a:solidFill>
              <a:latin typeface="Arial"/>
              <a:cs typeface="Arial"/>
            </a:endParaRPr>
          </a:p>
        </p:txBody>
      </p:sp>
      <p:sp>
        <p:nvSpPr>
          <p:cNvPr id="6" name="テキスト ボックス 5"/>
          <p:cNvSpPr txBox="1"/>
          <p:nvPr/>
        </p:nvSpPr>
        <p:spPr>
          <a:xfrm>
            <a:off x="0" y="5144711"/>
            <a:ext cx="9144001" cy="1713289"/>
          </a:xfrm>
          <a:prstGeom prst="rect">
            <a:avLst/>
          </a:prstGeom>
          <a:solidFill>
            <a:srgbClr val="FFFFFF"/>
          </a:solidFill>
        </p:spPr>
        <p:txBody>
          <a:bodyPr wrap="square" rtlCol="0">
            <a:spAutoFit/>
          </a:bodyPr>
          <a:lstStyle/>
          <a:p>
            <a:pPr>
              <a:lnSpc>
                <a:spcPct val="110000"/>
              </a:lnSpc>
            </a:pPr>
            <a:r>
              <a:rPr kumimoji="1" lang="en-US" altLang="ja-JP" sz="1600" i="0" dirty="0">
                <a:solidFill>
                  <a:srgbClr val="000000"/>
                </a:solidFill>
                <a:latin typeface="Tahoma"/>
                <a:cs typeface="Tahoma"/>
              </a:rPr>
              <a:t>The findings of higher non-clinically driven TVR/TLR rates for Xience could have been attributed to the unblinded nature of the intervention. Unblinded physicians may be prone to readily re-intervene in the control group in patients treated with Xience, whereas they might have been unconsciously reluctant to intervene in the experimental device arm (Absorb), although this assumption is purely speculative and has not been objectively documented. </a:t>
            </a:r>
            <a:endParaRPr kumimoji="1" lang="ja-JP" altLang="en-US" sz="1600" i="0" dirty="0">
              <a:solidFill>
                <a:srgbClr val="000000"/>
              </a:solidFill>
              <a:latin typeface="Tahoma"/>
              <a:cs typeface="Tahoma"/>
            </a:endParaRPr>
          </a:p>
        </p:txBody>
      </p:sp>
      <p:sp>
        <p:nvSpPr>
          <p:cNvPr id="7" name="正方形/長方形 6"/>
          <p:cNvSpPr/>
          <p:nvPr/>
        </p:nvSpPr>
        <p:spPr bwMode="auto">
          <a:xfrm>
            <a:off x="0" y="3503448"/>
            <a:ext cx="9144000" cy="335455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8" name="テキスト ボックス 7"/>
          <p:cNvSpPr txBox="1"/>
          <p:nvPr/>
        </p:nvSpPr>
        <p:spPr>
          <a:xfrm>
            <a:off x="4061925" y="289492"/>
            <a:ext cx="2350258" cy="369332"/>
          </a:xfrm>
          <a:prstGeom prst="rect">
            <a:avLst/>
          </a:prstGeom>
          <a:noFill/>
        </p:spPr>
        <p:txBody>
          <a:bodyPr wrap="none" rtlCol="0">
            <a:spAutoFit/>
          </a:bodyPr>
          <a:lstStyle/>
          <a:p>
            <a:r>
              <a:rPr kumimoji="1" lang="en-US" altLang="ja-JP" dirty="0" smtClean="0">
                <a:solidFill>
                  <a:schemeClr val="bg1"/>
                </a:solidFill>
              </a:rPr>
              <a:t>2 : 1 randomization</a:t>
            </a:r>
            <a:endParaRPr kumimoji="1" lang="ja-JP" altLang="en-US" dirty="0">
              <a:solidFill>
                <a:schemeClr val="bg1"/>
              </a:solidFill>
            </a:endParaRPr>
          </a:p>
        </p:txBody>
      </p:sp>
    </p:spTree>
    <p:extLst>
      <p:ext uri="{BB962C8B-B14F-4D97-AF65-F5344CB8AC3E}">
        <p14:creationId xmlns:p14="http://schemas.microsoft.com/office/powerpoint/2010/main" val="9171696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1"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61962244"/>
              </p:ext>
            </p:extLst>
          </p:nvPr>
        </p:nvGraphicFramePr>
        <p:xfrm>
          <a:off x="194730" y="1118316"/>
          <a:ext cx="8723351" cy="3467655"/>
        </p:xfrm>
        <a:graphic>
          <a:graphicData uri="http://schemas.openxmlformats.org/drawingml/2006/table">
            <a:tbl>
              <a:tblPr/>
              <a:tblGrid>
                <a:gridCol w="3670881"/>
                <a:gridCol w="2300989"/>
                <a:gridCol w="1969217"/>
                <a:gridCol w="782264"/>
              </a:tblGrid>
              <a:tr h="594654">
                <a:tc>
                  <a:txBody>
                    <a:bodyPr/>
                    <a:lstStyle/>
                    <a:p>
                      <a:pPr algn="l" fontAlgn="ctr"/>
                      <a:endParaRPr lang="ja-JP" sz="1400" b="0" i="0" u="none" strike="noStrike" dirty="0">
                        <a:solidFill>
                          <a:schemeClr val="bg2"/>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1400" b="1" i="0" u="none" strike="noStrike" dirty="0" smtClean="0">
                          <a:solidFill>
                            <a:schemeClr val="tx1"/>
                          </a:solidFill>
                          <a:effectLst/>
                          <a:latin typeface="Arial"/>
                          <a:cs typeface="Arial"/>
                        </a:rPr>
                        <a:t>Absorb</a:t>
                      </a:r>
                    </a:p>
                    <a:p>
                      <a:pPr algn="ctr" fontAlgn="ctr"/>
                      <a:r>
                        <a:rPr lang="en-US" altLang="ja-JP" sz="1400" b="1" i="0" u="none" strike="noStrike" dirty="0" smtClean="0">
                          <a:solidFill>
                            <a:schemeClr val="tx1"/>
                          </a:solidFill>
                          <a:effectLst/>
                          <a:latin typeface="Arial"/>
                          <a:cs typeface="Arial"/>
                        </a:rPr>
                        <a:t>335</a:t>
                      </a:r>
                      <a:r>
                        <a:rPr lang="ja-JP" altLang="en-US" sz="1400" b="1" i="0" u="none" strike="noStrike" dirty="0" smtClean="0">
                          <a:solidFill>
                            <a:schemeClr val="tx1"/>
                          </a:solidFill>
                          <a:effectLst/>
                          <a:latin typeface="Arial"/>
                          <a:cs typeface="Arial"/>
                        </a:rPr>
                        <a:t> </a:t>
                      </a:r>
                      <a:r>
                        <a:rPr lang="en-US" altLang="ja-JP" sz="1400" b="1" i="0" u="none" strike="noStrike" dirty="0" smtClean="0">
                          <a:solidFill>
                            <a:schemeClr val="tx1"/>
                          </a:solidFill>
                          <a:effectLst/>
                          <a:latin typeface="Arial"/>
                          <a:cs typeface="Arial"/>
                        </a:rPr>
                        <a:t>patients</a:t>
                      </a:r>
                      <a:endParaRPr lang="ja-JP" sz="1400" b="1" i="0" u="none" strike="noStrike" dirty="0">
                        <a:solidFill>
                          <a:schemeClr val="tx1"/>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smtClean="0">
                          <a:solidFill>
                            <a:schemeClr val="tx1"/>
                          </a:solidFill>
                          <a:effectLst/>
                          <a:latin typeface="Arial"/>
                          <a:cs typeface="Arial"/>
                        </a:rPr>
                        <a:t>Xience</a:t>
                      </a:r>
                    </a:p>
                    <a:p>
                      <a:pPr algn="ctr" fontAlgn="ctr"/>
                      <a:r>
                        <a:rPr lang="en-US" altLang="ja-JP" sz="1400" b="1" i="0" u="none" strike="noStrike" dirty="0" smtClean="0">
                          <a:solidFill>
                            <a:schemeClr val="tx1"/>
                          </a:solidFill>
                          <a:effectLst/>
                          <a:latin typeface="Arial"/>
                          <a:cs typeface="Arial"/>
                        </a:rPr>
                        <a:t>166 patients</a:t>
                      </a:r>
                      <a:endParaRPr lang="ja-JP" sz="1400" b="1" i="0" u="none" strike="noStrike" dirty="0">
                        <a:solidFill>
                          <a:schemeClr val="tx1"/>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ctr"/>
                      <a:r>
                        <a:rPr lang="ja-JP" sz="1400" b="1" i="0" u="none" strike="noStrike" dirty="0">
                          <a:solidFill>
                            <a:schemeClr val="bg2"/>
                          </a:solidFill>
                          <a:effectLst/>
                          <a:latin typeface="Arial"/>
                          <a:cs typeface="Arial"/>
                        </a:rPr>
                        <a:t>p value</a:t>
                      </a:r>
                    </a:p>
                  </a:txBody>
                  <a:tcPr marL="7170" marR="7170" marT="717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9449">
                <a:tc>
                  <a:txBody>
                    <a:bodyPr/>
                    <a:lstStyle/>
                    <a:p>
                      <a:pPr algn="l" fontAlgn="ctr"/>
                      <a:r>
                        <a:rPr lang="en-US" altLang="ja-JP" sz="1400" b="1" i="0" u="none" strike="noStrike" dirty="0" smtClean="0">
                          <a:solidFill>
                            <a:schemeClr val="bg2"/>
                          </a:solidFill>
                          <a:effectLst/>
                          <a:latin typeface="Arial"/>
                          <a:cs typeface="Arial"/>
                        </a:rPr>
                        <a:t>Participated in exercise test</a:t>
                      </a:r>
                      <a:endParaRPr lang="ja-JP" sz="1400" b="1" i="0" u="none" strike="noStrike" dirty="0">
                        <a:solidFill>
                          <a:schemeClr val="bg2"/>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cs typeface="Arial"/>
                        </a:rPr>
                        <a:t>71·</a:t>
                      </a:r>
                      <a:r>
                        <a:rPr lang="ja-JP" sz="2000" b="1" i="0" u="none" strike="noStrike" dirty="0" smtClean="0">
                          <a:solidFill>
                            <a:schemeClr val="bg2"/>
                          </a:solidFill>
                          <a:effectLst/>
                          <a:latin typeface="Arial"/>
                          <a:cs typeface="Arial"/>
                        </a:rPr>
                        <a:t>3%</a:t>
                      </a:r>
                      <a:endParaRPr lang="ja-JP" sz="2000" b="1" i="0" u="none" strike="noStrike" dirty="0">
                        <a:solidFill>
                          <a:schemeClr val="bg2"/>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ja-JP" sz="2000" b="1" i="0" u="none" strike="noStrike" dirty="0">
                          <a:solidFill>
                            <a:schemeClr val="bg2"/>
                          </a:solidFill>
                          <a:effectLst/>
                          <a:latin typeface="Arial"/>
                          <a:cs typeface="Arial"/>
                        </a:rPr>
                        <a:t>72·</a:t>
                      </a:r>
                      <a:r>
                        <a:rPr lang="ja-JP" sz="2000" b="1" i="0" u="none" strike="noStrike" dirty="0" smtClean="0">
                          <a:solidFill>
                            <a:schemeClr val="bg2"/>
                          </a:solidFill>
                          <a:effectLst/>
                          <a:latin typeface="Arial"/>
                          <a:cs typeface="Arial"/>
                        </a:rPr>
                        <a:t>3%</a:t>
                      </a:r>
                      <a:endParaRPr lang="ja-JP" sz="2000" b="1" i="0" u="none" strike="noStrike" dirty="0">
                        <a:solidFill>
                          <a:schemeClr val="bg2"/>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8</a:t>
                      </a:r>
                      <a:r>
                        <a:rPr lang="en-US" altLang="ja-JP" sz="1400" b="0" i="0" u="none" strike="noStrike" dirty="0" smtClean="0">
                          <a:solidFill>
                            <a:schemeClr val="bg2"/>
                          </a:solidFill>
                          <a:effectLst/>
                          <a:latin typeface="Arial"/>
                          <a:cs typeface="Arial"/>
                        </a:rPr>
                        <a:t>3</a:t>
                      </a:r>
                      <a:endParaRPr lang="ja-JP" sz="1400" b="0" i="0" u="none" strike="noStrike" dirty="0">
                        <a:solidFill>
                          <a:schemeClr val="bg2"/>
                        </a:solidFill>
                        <a:effectLst/>
                        <a:latin typeface="Arial"/>
                        <a:cs typeface="Arial"/>
                      </a:endParaRPr>
                    </a:p>
                  </a:txBody>
                  <a:tcPr marL="7170" marR="7170" marT="7170" marB="0" anchor="ctr">
                    <a:lnL>
                      <a:noFill/>
                    </a:lnL>
                    <a:lnR>
                      <a:noFill/>
                    </a:lnR>
                    <a:lnT w="12700" cap="flat" cmpd="sng" algn="ctr">
                      <a:solidFill>
                        <a:scrgbClr r="0" g="0" b="0"/>
                      </a:solidFill>
                      <a:prstDash val="solid"/>
                      <a:round/>
                      <a:headEnd type="none" w="med" len="med"/>
                      <a:tailEnd type="none" w="med" len="med"/>
                    </a:lnT>
                    <a:lnB>
                      <a:noFill/>
                    </a:lnB>
                  </a:tcPr>
                </a:tc>
              </a:tr>
              <a:tr h="815803">
                <a:tc>
                  <a:txBody>
                    <a:bodyPr/>
                    <a:lstStyle/>
                    <a:p>
                      <a:pPr algn="l" fontAlgn="ctr"/>
                      <a:r>
                        <a:rPr lang="en-US" altLang="ja-JP" sz="1400" b="1" i="0" u="none" strike="noStrike" dirty="0" smtClean="0">
                          <a:solidFill>
                            <a:schemeClr val="bg2"/>
                          </a:solidFill>
                          <a:effectLst/>
                          <a:latin typeface="Arial"/>
                          <a:cs typeface="Arial"/>
                        </a:rPr>
                        <a:t>Patient without prior repeat revascularization</a:t>
                      </a:r>
                      <a:endParaRPr lang="ja-JP" sz="14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60·</a:t>
                      </a:r>
                      <a:r>
                        <a:rPr lang="ja-JP" sz="2000" b="1" i="0" u="none" strike="noStrike" dirty="0" smtClean="0">
                          <a:solidFill>
                            <a:schemeClr val="bg2"/>
                          </a:solidFill>
                          <a:effectLst/>
                          <a:latin typeface="Arial"/>
                          <a:cs typeface="Arial"/>
                        </a:rPr>
                        <a:t>6%</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56·</a:t>
                      </a:r>
                      <a:r>
                        <a:rPr lang="ja-JP" sz="2000" b="1" i="0" u="none" strike="noStrike" dirty="0" smtClean="0">
                          <a:solidFill>
                            <a:schemeClr val="bg2"/>
                          </a:solidFill>
                          <a:effectLst/>
                          <a:latin typeface="Arial"/>
                          <a:cs typeface="Arial"/>
                        </a:rPr>
                        <a:t>0%</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3</a:t>
                      </a:r>
                      <a:r>
                        <a:rPr lang="en-US" altLang="ja-JP" sz="1400" b="0" i="0" u="none" strike="noStrike" dirty="0" smtClean="0">
                          <a:solidFill>
                            <a:schemeClr val="bg2"/>
                          </a:solidFill>
                          <a:effectLst/>
                          <a:latin typeface="Arial"/>
                          <a:cs typeface="Arial"/>
                        </a:rPr>
                        <a:t>3</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277959">
                <a:tc>
                  <a:txBody>
                    <a:bodyPr/>
                    <a:lstStyle/>
                    <a:p>
                      <a:pPr algn="l" fontAlgn="ctr"/>
                      <a:r>
                        <a:rPr lang="en-US" altLang="ja-JP" sz="1400" b="1" i="0" u="none" strike="noStrike" dirty="0" smtClean="0">
                          <a:solidFill>
                            <a:schemeClr val="bg2"/>
                          </a:solidFill>
                          <a:effectLst/>
                          <a:latin typeface="Arial"/>
                          <a:cs typeface="Arial"/>
                        </a:rPr>
                        <a:t>Maximum heart rate </a:t>
                      </a:r>
                      <a:r>
                        <a:rPr lang="ja-JP" sz="1400" b="1" i="0" u="none" strike="noStrike" dirty="0" smtClean="0">
                          <a:solidFill>
                            <a:schemeClr val="bg2"/>
                          </a:solidFill>
                          <a:effectLst/>
                          <a:latin typeface="Arial"/>
                          <a:cs typeface="Arial"/>
                        </a:rPr>
                        <a:t>(</a:t>
                      </a:r>
                      <a:r>
                        <a:rPr lang="en-US" altLang="ja-JP" sz="1400" b="1" i="0" u="none" strike="noStrike" dirty="0" err="1" smtClean="0">
                          <a:solidFill>
                            <a:schemeClr val="bg2"/>
                          </a:solidFill>
                          <a:effectLst/>
                          <a:latin typeface="Arial"/>
                          <a:cs typeface="Arial"/>
                        </a:rPr>
                        <a:t>bpm</a:t>
                      </a:r>
                      <a:r>
                        <a:rPr lang="ja-JP" sz="1400" b="1" i="0" u="none" strike="noStrike" dirty="0" smtClean="0">
                          <a:solidFill>
                            <a:schemeClr val="bg2"/>
                          </a:solidFill>
                          <a:effectLst/>
                          <a:latin typeface="Arial"/>
                          <a:cs typeface="Arial"/>
                        </a:rPr>
                        <a:t>) </a:t>
                      </a:r>
                      <a:endParaRPr lang="ja-JP" sz="14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131·</a:t>
                      </a:r>
                      <a:r>
                        <a:rPr lang="ja-JP" sz="2000" b="1" i="0" u="none" strike="noStrike" dirty="0" smtClean="0">
                          <a:solidFill>
                            <a:schemeClr val="bg2"/>
                          </a:solidFill>
                          <a:effectLst/>
                          <a:latin typeface="Arial"/>
                          <a:cs typeface="Arial"/>
                        </a:rPr>
                        <a:t>0</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136·</a:t>
                      </a:r>
                      <a:r>
                        <a:rPr lang="ja-JP" sz="2000" b="1" i="0" u="none" strike="noStrike" dirty="0" smtClean="0">
                          <a:solidFill>
                            <a:schemeClr val="bg2"/>
                          </a:solidFill>
                          <a:effectLst/>
                          <a:latin typeface="Arial"/>
                          <a:cs typeface="Arial"/>
                        </a:rPr>
                        <a:t>2</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054</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546881">
                <a:tc>
                  <a:txBody>
                    <a:bodyPr/>
                    <a:lstStyle/>
                    <a:p>
                      <a:pPr algn="l" fontAlgn="ctr"/>
                      <a:r>
                        <a:rPr lang="en-US" altLang="ja-JP" sz="1400" b="1" i="0" u="none" strike="noStrike" dirty="0" smtClean="0">
                          <a:solidFill>
                            <a:schemeClr val="bg2"/>
                          </a:solidFill>
                          <a:effectLst/>
                          <a:latin typeface="Arial"/>
                          <a:cs typeface="Arial"/>
                        </a:rPr>
                        <a:t>Peak systolic</a:t>
                      </a:r>
                      <a:r>
                        <a:rPr lang="ja-JP" sz="1400" b="1" i="0" u="none" strike="noStrike" dirty="0" smtClean="0">
                          <a:solidFill>
                            <a:schemeClr val="bg2"/>
                          </a:solidFill>
                          <a:effectLst/>
                          <a:latin typeface="Arial"/>
                          <a:cs typeface="Arial"/>
                        </a:rPr>
                        <a:t> </a:t>
                      </a:r>
                      <a:r>
                        <a:rPr lang="en-US" altLang="ja-JP" sz="1400" b="1" i="0" u="none" strike="noStrike" dirty="0" smtClean="0">
                          <a:solidFill>
                            <a:schemeClr val="bg2"/>
                          </a:solidFill>
                          <a:effectLst/>
                          <a:latin typeface="Arial"/>
                          <a:cs typeface="Arial"/>
                        </a:rPr>
                        <a:t>blood</a:t>
                      </a:r>
                      <a:r>
                        <a:rPr lang="ja-JP" sz="1400" b="1" i="0" u="none" strike="noStrike" dirty="0" smtClean="0">
                          <a:solidFill>
                            <a:schemeClr val="bg2"/>
                          </a:solidFill>
                          <a:effectLst/>
                          <a:latin typeface="Arial"/>
                          <a:cs typeface="Arial"/>
                        </a:rPr>
                        <a:t> </a:t>
                      </a:r>
                      <a:r>
                        <a:rPr lang="en-US" altLang="ja-JP" sz="1400" b="1" i="0" u="none" strike="noStrike" dirty="0" smtClean="0">
                          <a:solidFill>
                            <a:schemeClr val="bg2"/>
                          </a:solidFill>
                          <a:effectLst/>
                          <a:latin typeface="Arial"/>
                          <a:cs typeface="Arial"/>
                        </a:rPr>
                        <a:t>pressure (mmHg)</a:t>
                      </a:r>
                      <a:endParaRPr lang="ja-JP" sz="14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178·</a:t>
                      </a:r>
                      <a:r>
                        <a:rPr lang="ja-JP" sz="2000" b="1" i="0" u="none" strike="noStrike" dirty="0" smtClean="0">
                          <a:solidFill>
                            <a:schemeClr val="bg2"/>
                          </a:solidFill>
                          <a:effectLst/>
                          <a:latin typeface="Arial"/>
                          <a:cs typeface="Arial"/>
                        </a:rPr>
                        <a:t>1</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181·</a:t>
                      </a:r>
                      <a:r>
                        <a:rPr lang="ja-JP" sz="2000" b="1" i="0" u="none" strike="noStrike" dirty="0" smtClean="0">
                          <a:solidFill>
                            <a:schemeClr val="bg2"/>
                          </a:solidFill>
                          <a:effectLst/>
                          <a:latin typeface="Arial"/>
                          <a:cs typeface="Arial"/>
                        </a:rPr>
                        <a:t>9</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30</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399449">
                <a:tc>
                  <a:txBody>
                    <a:bodyPr/>
                    <a:lstStyle/>
                    <a:p>
                      <a:pPr algn="l" fontAlgn="ctr"/>
                      <a:r>
                        <a:rPr lang="en-US" altLang="ja-JP" sz="1400" b="1" i="0" u="none" strike="noStrike" dirty="0" smtClean="0">
                          <a:solidFill>
                            <a:schemeClr val="bg2"/>
                          </a:solidFill>
                          <a:effectLst/>
                          <a:latin typeface="Arial"/>
                          <a:cs typeface="Arial"/>
                        </a:rPr>
                        <a:t>Exercise duration (min)</a:t>
                      </a:r>
                      <a:r>
                        <a:rPr lang="ja-JP" sz="1400" b="1" i="0" u="none" strike="noStrike" dirty="0" smtClean="0">
                          <a:solidFill>
                            <a:schemeClr val="bg2"/>
                          </a:solidFill>
                          <a:effectLst/>
                          <a:latin typeface="Arial"/>
                          <a:cs typeface="Arial"/>
                        </a:rPr>
                        <a:t> </a:t>
                      </a:r>
                      <a:endParaRPr lang="ja-JP" sz="14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8·</a:t>
                      </a:r>
                      <a:r>
                        <a:rPr lang="ja-JP" sz="2000" b="1" i="0" u="none" strike="noStrike" dirty="0" smtClean="0">
                          <a:solidFill>
                            <a:schemeClr val="bg2"/>
                          </a:solidFill>
                          <a:effectLst/>
                          <a:latin typeface="Arial"/>
                          <a:cs typeface="Arial"/>
                        </a:rPr>
                        <a:t>57</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9·</a:t>
                      </a:r>
                      <a:r>
                        <a:rPr lang="ja-JP" sz="2000" b="1" i="0" u="none" strike="noStrike" dirty="0" smtClean="0">
                          <a:solidFill>
                            <a:schemeClr val="bg2"/>
                          </a:solidFill>
                          <a:effectLst/>
                          <a:latin typeface="Arial"/>
                          <a:cs typeface="Arial"/>
                        </a:rPr>
                        <a:t>23</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11</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399449">
                <a:tc>
                  <a:txBody>
                    <a:bodyPr/>
                    <a:lstStyle/>
                    <a:p>
                      <a:pPr algn="l" fontAlgn="ctr"/>
                      <a:r>
                        <a:rPr lang="en-US" altLang="ja-JP" sz="1400" b="1" i="0" u="none" strike="noStrike" dirty="0" smtClean="0">
                          <a:solidFill>
                            <a:schemeClr val="bg2"/>
                          </a:solidFill>
                          <a:effectLst/>
                          <a:latin typeface="Arial"/>
                          <a:cs typeface="Arial"/>
                        </a:rPr>
                        <a:t>≥ 0.1 mV ST depression or chest pain</a:t>
                      </a:r>
                      <a:endParaRPr lang="ja-JP" sz="14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17·</a:t>
                      </a:r>
                      <a:r>
                        <a:rPr lang="ja-JP" sz="2000" b="1" i="0" u="none" strike="noStrike" dirty="0" smtClean="0">
                          <a:solidFill>
                            <a:schemeClr val="bg2"/>
                          </a:solidFill>
                          <a:effectLst/>
                          <a:latin typeface="Arial"/>
                          <a:cs typeface="Arial"/>
                        </a:rPr>
                        <a:t>3%</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11·</a:t>
                      </a:r>
                      <a:r>
                        <a:rPr lang="ja-JP" sz="2000" b="1" i="0" u="none" strike="noStrike" dirty="0" smtClean="0">
                          <a:solidFill>
                            <a:schemeClr val="bg2"/>
                          </a:solidFill>
                          <a:effectLst/>
                          <a:latin typeface="Arial"/>
                          <a:cs typeface="Arial"/>
                        </a:rPr>
                        <a:t>8%</a:t>
                      </a:r>
                      <a:endParaRPr lang="ja-JP" sz="20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0·23</a:t>
                      </a:r>
                    </a:p>
                  </a:txBody>
                  <a:tcPr marL="7170" marR="7170" marT="7170" marB="0" anchor="ctr">
                    <a:lnL>
                      <a:noFill/>
                    </a:lnL>
                    <a:lnR>
                      <a:noFill/>
                    </a:lnR>
                    <a:lnT>
                      <a:noFill/>
                    </a:lnT>
                    <a:lnB>
                      <a:noFill/>
                    </a:lnB>
                  </a:tcPr>
                </a:tc>
              </a:tr>
            </a:tbl>
          </a:graphicData>
        </a:graphic>
      </p:graphicFrame>
      <p:sp>
        <p:nvSpPr>
          <p:cNvPr id="5" name="テキスト ボックス 4"/>
          <p:cNvSpPr txBox="1"/>
          <p:nvPr/>
        </p:nvSpPr>
        <p:spPr>
          <a:xfrm>
            <a:off x="279399" y="194732"/>
            <a:ext cx="2717010" cy="584776"/>
          </a:xfrm>
          <a:prstGeom prst="rect">
            <a:avLst/>
          </a:prstGeom>
          <a:noFill/>
        </p:spPr>
        <p:txBody>
          <a:bodyPr wrap="none" rtlCol="0">
            <a:spAutoFit/>
          </a:bodyPr>
          <a:lstStyle/>
          <a:p>
            <a:r>
              <a:rPr lang="en-US" altLang="ja-JP" sz="3200" i="0" dirty="0">
                <a:solidFill>
                  <a:srgbClr val="000090"/>
                </a:solidFill>
                <a:latin typeface="Arial"/>
                <a:cs typeface="Arial"/>
              </a:rPr>
              <a:t>Exercise test</a:t>
            </a:r>
            <a:r>
              <a:rPr lang="ja-JP" altLang="ja-JP" sz="3200" i="0" dirty="0">
                <a:solidFill>
                  <a:srgbClr val="000090"/>
                </a:solidFill>
                <a:latin typeface="Arial"/>
                <a:cs typeface="Arial"/>
              </a:rPr>
              <a:t> </a:t>
            </a:r>
            <a:endParaRPr kumimoji="1" lang="ja-JP" altLang="en-US" sz="3200" i="0" dirty="0">
              <a:solidFill>
                <a:srgbClr val="000090"/>
              </a:solidFill>
              <a:latin typeface="Arial"/>
              <a:cs typeface="Arial"/>
            </a:endParaRPr>
          </a:p>
        </p:txBody>
      </p:sp>
      <p:graphicFrame>
        <p:nvGraphicFramePr>
          <p:cNvPr id="6" name="表 5"/>
          <p:cNvGraphicFramePr>
            <a:graphicFrameLocks noGrp="1"/>
          </p:cNvGraphicFramePr>
          <p:nvPr>
            <p:extLst>
              <p:ext uri="{D42A27DB-BD31-4B8C-83A1-F6EECF244321}">
                <p14:modId xmlns:p14="http://schemas.microsoft.com/office/powerpoint/2010/main" val="2259013300"/>
              </p:ext>
            </p:extLst>
          </p:nvPr>
        </p:nvGraphicFramePr>
        <p:xfrm>
          <a:off x="193453" y="4633916"/>
          <a:ext cx="8723351" cy="1510317"/>
        </p:xfrm>
        <a:graphic>
          <a:graphicData uri="http://schemas.openxmlformats.org/drawingml/2006/table">
            <a:tbl>
              <a:tblPr/>
              <a:tblGrid>
                <a:gridCol w="3670881"/>
                <a:gridCol w="2300989"/>
                <a:gridCol w="1969217"/>
                <a:gridCol w="782264"/>
              </a:tblGrid>
              <a:tr h="277959">
                <a:tc>
                  <a:txBody>
                    <a:bodyPr/>
                    <a:lstStyle/>
                    <a:p>
                      <a:pPr algn="l" fontAlgn="ctr"/>
                      <a:r>
                        <a:rPr lang="en-US" altLang="ja-JP" sz="1400" b="1" i="0" u="none" strike="noStrike" dirty="0" err="1" smtClean="0">
                          <a:solidFill>
                            <a:schemeClr val="bg2"/>
                          </a:solidFill>
                          <a:effectLst/>
                          <a:latin typeface="Arial"/>
                          <a:cs typeface="Arial"/>
                        </a:rPr>
                        <a:t>Antianginal</a:t>
                      </a:r>
                      <a:r>
                        <a:rPr lang="en-US" altLang="ja-JP" sz="1400" b="1" i="0" u="none" strike="noStrike" dirty="0" smtClean="0">
                          <a:solidFill>
                            <a:schemeClr val="bg2"/>
                          </a:solidFill>
                          <a:effectLst/>
                          <a:latin typeface="Arial"/>
                          <a:cs typeface="Arial"/>
                        </a:rPr>
                        <a:t> medication</a:t>
                      </a:r>
                      <a:endParaRPr lang="ja-JP" sz="1400" b="1" i="0" u="none" strike="noStrike" dirty="0">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endParaRPr lang="ja-JP" sz="2000" b="1" i="0" u="none" strike="noStrike">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endParaRPr lang="ja-JP" sz="2000" b="1" i="0" u="none" strike="noStrike">
                        <a:solidFill>
                          <a:schemeClr val="bg2"/>
                        </a:solidFill>
                        <a:effectLst/>
                        <a:latin typeface="Arial"/>
                        <a:cs typeface="Arial"/>
                      </a:endParaRPr>
                    </a:p>
                  </a:txBody>
                  <a:tcPr marL="7170" marR="7170" marT="7170" marB="0" anchor="ctr">
                    <a:lnL>
                      <a:noFill/>
                    </a:lnL>
                    <a:lnR>
                      <a:noFill/>
                    </a:lnR>
                    <a:lnT>
                      <a:noFill/>
                    </a:lnT>
                    <a:lnB>
                      <a:noFill/>
                    </a:lnB>
                  </a:tcPr>
                </a:tc>
                <a:tc>
                  <a:txBody>
                    <a:bodyPr/>
                    <a:lstStyle/>
                    <a:p>
                      <a:pPr algn="ctr" fontAlgn="ct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399449">
                <a:tc>
                  <a:txBody>
                    <a:bodyPr/>
                    <a:lstStyle/>
                    <a:p>
                      <a:pPr algn="l" fontAlgn="ctr"/>
                      <a:r>
                        <a:rPr lang="en-US" altLang="ja-JP" sz="1400" b="1" i="0" u="none" strike="noStrike" dirty="0" smtClean="0">
                          <a:solidFill>
                            <a:schemeClr val="bg2"/>
                          </a:solidFill>
                          <a:effectLst/>
                          <a:latin typeface="Arial"/>
                          <a:cs typeface="Arial"/>
                        </a:rPr>
                        <a:t>Beta blocker</a:t>
                      </a:r>
                      <a:endParaRPr lang="ja-JP" sz="1400" b="1" i="0" u="none" strike="noStrike" dirty="0">
                        <a:solidFill>
                          <a:schemeClr val="bg2"/>
                        </a:solidFill>
                        <a:effectLst/>
                        <a:latin typeface="Arial"/>
                        <a:cs typeface="Arial"/>
                      </a:endParaRPr>
                    </a:p>
                  </a:txBody>
                  <a:tcPr marL="172083" marR="7170" marT="7170" marB="0" anchor="ctr">
                    <a:lnL>
                      <a:noFill/>
                    </a:lnL>
                    <a:lnR>
                      <a:noFill/>
                    </a:lnR>
                    <a:lnT>
                      <a:noFill/>
                    </a:lnT>
                    <a:lnB>
                      <a:noFill/>
                    </a:lnB>
                  </a:tcPr>
                </a:tc>
                <a:tc>
                  <a:txBody>
                    <a:bodyPr/>
                    <a:lstStyle/>
                    <a:p>
                      <a:pPr algn="ctr" fontAlgn="ctr"/>
                      <a:r>
                        <a:rPr lang="ja-JP" sz="2000" b="1" i="0" u="none" strike="noStrike">
                          <a:solidFill>
                            <a:schemeClr val="bg2"/>
                          </a:solidFill>
                          <a:effectLst/>
                          <a:latin typeface="Arial"/>
                          <a:cs typeface="Arial"/>
                        </a:rPr>
                        <a:t>69·5%</a:t>
                      </a: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65·9%</a:t>
                      </a: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5</a:t>
                      </a:r>
                      <a:r>
                        <a:rPr lang="en-US" altLang="ja-JP" sz="1400" b="0" i="0" u="none" strike="noStrike" dirty="0" smtClean="0">
                          <a:solidFill>
                            <a:schemeClr val="bg2"/>
                          </a:solidFill>
                          <a:effectLst/>
                          <a:latin typeface="Arial"/>
                          <a:cs typeface="Arial"/>
                        </a:rPr>
                        <a:t>5</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399449">
                <a:tc>
                  <a:txBody>
                    <a:bodyPr/>
                    <a:lstStyle/>
                    <a:p>
                      <a:pPr algn="l" fontAlgn="ctr"/>
                      <a:r>
                        <a:rPr lang="en-US" altLang="ja-JP" sz="1400" b="1" i="0" u="none" strike="noStrike" dirty="0" smtClean="0">
                          <a:solidFill>
                            <a:schemeClr val="bg2"/>
                          </a:solidFill>
                          <a:effectLst/>
                          <a:latin typeface="Arial"/>
                          <a:cs typeface="Arial"/>
                        </a:rPr>
                        <a:t>Calcium channel blocker</a:t>
                      </a:r>
                      <a:endParaRPr lang="ja-JP" sz="1400" b="1" i="0" u="none" strike="noStrike" dirty="0">
                        <a:solidFill>
                          <a:schemeClr val="bg2"/>
                        </a:solidFill>
                        <a:effectLst/>
                        <a:latin typeface="Arial"/>
                        <a:cs typeface="Arial"/>
                      </a:endParaRPr>
                    </a:p>
                  </a:txBody>
                  <a:tcPr marL="172083" marR="7170" marT="7170" marB="0" anchor="ctr">
                    <a:lnL>
                      <a:noFill/>
                    </a:lnL>
                    <a:lnR>
                      <a:noFill/>
                    </a:lnR>
                    <a:lnT>
                      <a:noFill/>
                    </a:lnT>
                    <a:lnB>
                      <a:noFill/>
                    </a:lnB>
                  </a:tcPr>
                </a:tc>
                <a:tc>
                  <a:txBody>
                    <a:bodyPr/>
                    <a:lstStyle/>
                    <a:p>
                      <a:pPr algn="ctr" fontAlgn="ctr"/>
                      <a:r>
                        <a:rPr lang="ja-JP" sz="2000" b="1" i="0" u="none" strike="noStrike">
                          <a:solidFill>
                            <a:schemeClr val="bg2"/>
                          </a:solidFill>
                          <a:effectLst/>
                          <a:latin typeface="Arial"/>
                          <a:cs typeface="Arial"/>
                        </a:rPr>
                        <a:t>23·6%</a:t>
                      </a:r>
                    </a:p>
                  </a:txBody>
                  <a:tcPr marL="7170" marR="7170" marT="7170" marB="0" anchor="ctr">
                    <a:lnL>
                      <a:noFill/>
                    </a:lnL>
                    <a:lnR>
                      <a:noFill/>
                    </a:lnR>
                    <a:lnT>
                      <a:noFill/>
                    </a:lnT>
                    <a:lnB>
                      <a:noFill/>
                    </a:lnB>
                  </a:tcPr>
                </a:tc>
                <a:tc>
                  <a:txBody>
                    <a:bodyPr/>
                    <a:lstStyle/>
                    <a:p>
                      <a:pPr algn="ctr" fontAlgn="ctr"/>
                      <a:r>
                        <a:rPr lang="ja-JP" sz="2000" b="1" i="0" u="none" strike="noStrike" dirty="0">
                          <a:solidFill>
                            <a:schemeClr val="bg2"/>
                          </a:solidFill>
                          <a:effectLst/>
                          <a:latin typeface="Arial"/>
                          <a:cs typeface="Arial"/>
                        </a:rPr>
                        <a:t>24·2%</a:t>
                      </a:r>
                    </a:p>
                  </a:txBody>
                  <a:tcPr marL="7170" marR="7170" marT="7170" marB="0" anchor="ctr">
                    <a:lnL>
                      <a:noFill/>
                    </a:lnL>
                    <a:lnR>
                      <a:noFill/>
                    </a:lnR>
                    <a:lnT>
                      <a:noFill/>
                    </a:lnT>
                    <a:lnB>
                      <a:noFill/>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92</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a:noFill/>
                    </a:lnB>
                  </a:tcPr>
                </a:tc>
              </a:tr>
              <a:tr h="399449">
                <a:tc>
                  <a:txBody>
                    <a:bodyPr/>
                    <a:lstStyle/>
                    <a:p>
                      <a:pPr algn="l" fontAlgn="ctr"/>
                      <a:r>
                        <a:rPr lang="en-US" altLang="ja-JP" sz="1400" b="1" i="0" u="none" strike="noStrike" dirty="0" smtClean="0">
                          <a:solidFill>
                            <a:schemeClr val="bg2"/>
                          </a:solidFill>
                          <a:effectLst/>
                          <a:latin typeface="Arial"/>
                          <a:cs typeface="Arial"/>
                        </a:rPr>
                        <a:t>Nitrate</a:t>
                      </a:r>
                      <a:r>
                        <a:rPr lang="ja-JP" sz="1400" b="1" i="0" u="none" strike="noStrike" dirty="0" smtClean="0">
                          <a:solidFill>
                            <a:schemeClr val="bg2"/>
                          </a:solidFill>
                          <a:effectLst/>
                          <a:latin typeface="Arial"/>
                          <a:cs typeface="Arial"/>
                        </a:rPr>
                        <a:t> </a:t>
                      </a:r>
                      <a:endParaRPr lang="ja-JP" sz="1400" b="1" i="0" u="none" strike="noStrike" dirty="0">
                        <a:solidFill>
                          <a:schemeClr val="bg2"/>
                        </a:solidFill>
                        <a:effectLst/>
                        <a:latin typeface="Arial"/>
                        <a:cs typeface="Arial"/>
                      </a:endParaRPr>
                    </a:p>
                  </a:txBody>
                  <a:tcPr marL="172083" marR="7170" marT="717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solidFill>
                          <a:effectLst/>
                          <a:latin typeface="Arial"/>
                          <a:cs typeface="Arial"/>
                        </a:rPr>
                        <a:t>18·7%</a:t>
                      </a:r>
                    </a:p>
                  </a:txBody>
                  <a:tcPr marL="7170" marR="7170" marT="717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ja-JP" sz="2000" b="1" i="0" u="none" strike="noStrike" dirty="0">
                          <a:solidFill>
                            <a:schemeClr val="bg2"/>
                          </a:solidFill>
                          <a:effectLst/>
                          <a:latin typeface="Arial"/>
                          <a:cs typeface="Arial"/>
                        </a:rPr>
                        <a:t>26·4%</a:t>
                      </a:r>
                    </a:p>
                  </a:txBody>
                  <a:tcPr marL="7170" marR="7170" marT="717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ja-JP" sz="1400" b="0" i="0" u="none" strike="noStrike" dirty="0">
                          <a:solidFill>
                            <a:schemeClr val="bg2"/>
                          </a:solidFill>
                          <a:effectLst/>
                          <a:latin typeface="Arial"/>
                          <a:cs typeface="Arial"/>
                        </a:rPr>
                        <a:t>0·</a:t>
                      </a:r>
                      <a:r>
                        <a:rPr lang="ja-JP" sz="1400" b="0" i="0" u="none" strike="noStrike" dirty="0" smtClean="0">
                          <a:solidFill>
                            <a:schemeClr val="bg2"/>
                          </a:solidFill>
                          <a:effectLst/>
                          <a:latin typeface="Arial"/>
                          <a:cs typeface="Arial"/>
                        </a:rPr>
                        <a:t>1</a:t>
                      </a:r>
                      <a:r>
                        <a:rPr lang="en-US" altLang="ja-JP" sz="1400" b="0" i="0" u="none" strike="noStrike" dirty="0" smtClean="0">
                          <a:solidFill>
                            <a:schemeClr val="bg2"/>
                          </a:solidFill>
                          <a:effectLst/>
                          <a:latin typeface="Arial"/>
                          <a:cs typeface="Arial"/>
                        </a:rPr>
                        <a:t>4</a:t>
                      </a:r>
                      <a:endParaRPr lang="ja-JP" sz="1400" b="0" i="0" u="none" strike="noStrike" dirty="0">
                        <a:solidFill>
                          <a:schemeClr val="bg2"/>
                        </a:solidFill>
                        <a:effectLst/>
                        <a:latin typeface="Arial"/>
                        <a:cs typeface="Arial"/>
                      </a:endParaRPr>
                    </a:p>
                  </a:txBody>
                  <a:tcPr marL="7170" marR="7170" marT="7170" marB="0" anchor="ctr">
                    <a:lnL>
                      <a:noFill/>
                    </a:lnL>
                    <a:lnR>
                      <a:noFill/>
                    </a:lnR>
                    <a:lnT>
                      <a:noFill/>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1066800" y="1944688"/>
            <a:ext cx="5943600" cy="369332"/>
          </a:xfrm>
          <a:prstGeom prst="rect">
            <a:avLst/>
          </a:prstGeom>
          <a:noFill/>
          <a:ln w="9525">
            <a:noFill/>
            <a:miter lim="800000"/>
            <a:headEnd/>
            <a:tailEnd/>
          </a:ln>
        </p:spPr>
        <p:txBody>
          <a:bodyPr>
            <a:spAutoFit/>
          </a:bodyPr>
          <a:lstStyle/>
          <a:p>
            <a:pPr eaLnBrk="0" hangingPunct="0"/>
            <a:endParaRPr lang="en-US" b="0" i="0">
              <a:solidFill>
                <a:schemeClr val="tx1"/>
              </a:solidFill>
              <a:ea typeface="MS PGothic" pitchFamily="34" charset="-128"/>
              <a:cs typeface="ヒラギノ角ゴ Pro W3"/>
            </a:endParaRPr>
          </a:p>
        </p:txBody>
      </p:sp>
      <p:sp>
        <p:nvSpPr>
          <p:cNvPr id="14339" name="Rectangle 4"/>
          <p:cNvSpPr>
            <a:spLocks noGrp="1" noChangeArrowheads="1"/>
          </p:cNvSpPr>
          <p:nvPr>
            <p:ph type="title"/>
          </p:nvPr>
        </p:nvSpPr>
        <p:spPr/>
        <p:txBody>
          <a:bodyPr/>
          <a:lstStyle/>
          <a:p>
            <a:pPr eaLnBrk="1" hangingPunct="1"/>
            <a:r>
              <a:rPr lang="en-US" sz="2800"/>
              <a:t>Disclosure Statement of Financial Interest</a:t>
            </a:r>
          </a:p>
        </p:txBody>
      </p:sp>
      <p:sp>
        <p:nvSpPr>
          <p:cNvPr id="14340" name="Rectangle 5"/>
          <p:cNvSpPr>
            <a:spLocks noGrp="1" noChangeArrowheads="1"/>
          </p:cNvSpPr>
          <p:nvPr>
            <p:ph sz="half" idx="1"/>
          </p:nvPr>
        </p:nvSpPr>
        <p:spPr>
          <a:xfrm>
            <a:off x="533400" y="2535245"/>
            <a:ext cx="3810000" cy="2698751"/>
          </a:xfrm>
        </p:spPr>
        <p:txBody>
          <a:bodyPr/>
          <a:lstStyle/>
          <a:p>
            <a:pPr eaLnBrk="1" hangingPunct="1">
              <a:lnSpc>
                <a:spcPct val="80000"/>
              </a:lnSpc>
            </a:pPr>
            <a:r>
              <a:rPr lang="en-US" sz="1600" b="0" dirty="0"/>
              <a:t>Grant/Research Support</a:t>
            </a:r>
          </a:p>
          <a:p>
            <a:pPr eaLnBrk="1" hangingPunct="1">
              <a:lnSpc>
                <a:spcPct val="80000"/>
              </a:lnSpc>
            </a:pPr>
            <a:r>
              <a:rPr lang="en-US" sz="1600" b="0" dirty="0"/>
              <a:t>Consulting Fees/</a:t>
            </a:r>
            <a:r>
              <a:rPr lang="en-US" sz="1600" b="0" dirty="0" smtClean="0"/>
              <a:t>Honoraria</a:t>
            </a:r>
            <a:endParaRPr lang="en-US" sz="1600" b="0" dirty="0"/>
          </a:p>
        </p:txBody>
      </p:sp>
      <p:sp>
        <p:nvSpPr>
          <p:cNvPr id="14341" name="Rectangle 6"/>
          <p:cNvSpPr>
            <a:spLocks noGrp="1" noChangeArrowheads="1"/>
          </p:cNvSpPr>
          <p:nvPr>
            <p:ph sz="half" idx="2"/>
          </p:nvPr>
        </p:nvSpPr>
        <p:spPr>
          <a:xfrm>
            <a:off x="4724400" y="2535245"/>
            <a:ext cx="3810000" cy="3003551"/>
          </a:xfrm>
        </p:spPr>
        <p:txBody>
          <a:bodyPr/>
          <a:lstStyle/>
          <a:p>
            <a:pPr eaLnBrk="1" hangingPunct="1">
              <a:lnSpc>
                <a:spcPct val="80000"/>
              </a:lnSpc>
            </a:pPr>
            <a:r>
              <a:rPr lang="en-US" sz="1600" b="0" dirty="0" smtClean="0"/>
              <a:t>Abbott</a:t>
            </a:r>
          </a:p>
          <a:p>
            <a:pPr eaLnBrk="1" hangingPunct="1">
              <a:lnSpc>
                <a:spcPct val="80000"/>
              </a:lnSpc>
            </a:pPr>
            <a:r>
              <a:rPr lang="en-US" sz="1600" b="0" dirty="0" smtClean="0"/>
              <a:t>AstraZeneca</a:t>
            </a:r>
          </a:p>
          <a:p>
            <a:pPr eaLnBrk="1" hangingPunct="1">
              <a:lnSpc>
                <a:spcPct val="80000"/>
              </a:lnSpc>
            </a:pPr>
            <a:r>
              <a:rPr lang="en-US" sz="1600" b="0" dirty="0" smtClean="0"/>
              <a:t>Biotronik</a:t>
            </a:r>
          </a:p>
          <a:p>
            <a:pPr eaLnBrk="1" hangingPunct="1">
              <a:lnSpc>
                <a:spcPct val="80000"/>
              </a:lnSpc>
            </a:pPr>
            <a:r>
              <a:rPr lang="en-US" sz="1600" b="0" dirty="0" smtClean="0"/>
              <a:t>Boston scientific</a:t>
            </a:r>
          </a:p>
          <a:p>
            <a:pPr eaLnBrk="1" hangingPunct="1">
              <a:lnSpc>
                <a:spcPct val="80000"/>
              </a:lnSpc>
            </a:pPr>
            <a:r>
              <a:rPr lang="en-US" sz="1600" b="0" dirty="0" err="1" smtClean="0"/>
              <a:t>Cardialysis</a:t>
            </a:r>
            <a:endParaRPr lang="en-US" sz="1600" b="0" dirty="0" smtClean="0"/>
          </a:p>
          <a:p>
            <a:pPr eaLnBrk="1" hangingPunct="1">
              <a:lnSpc>
                <a:spcPct val="80000"/>
              </a:lnSpc>
            </a:pPr>
            <a:r>
              <a:rPr lang="en-US" sz="1600" b="0" dirty="0" smtClean="0"/>
              <a:t>GLG Research</a:t>
            </a:r>
          </a:p>
          <a:p>
            <a:pPr eaLnBrk="1" hangingPunct="1">
              <a:lnSpc>
                <a:spcPct val="80000"/>
              </a:lnSpc>
            </a:pPr>
            <a:r>
              <a:rPr lang="en-US" sz="1600" b="0" dirty="0" smtClean="0"/>
              <a:t>Medtronic</a:t>
            </a:r>
          </a:p>
          <a:p>
            <a:pPr eaLnBrk="1" hangingPunct="1">
              <a:lnSpc>
                <a:spcPct val="80000"/>
              </a:lnSpc>
            </a:pPr>
            <a:r>
              <a:rPr lang="en-US" sz="1600" b="0" dirty="0" err="1" smtClean="0"/>
              <a:t>Sinomedical</a:t>
            </a:r>
            <a:r>
              <a:rPr lang="en-US" sz="1600" b="0" dirty="0" smtClean="0"/>
              <a:t> </a:t>
            </a:r>
            <a:r>
              <a:rPr lang="en-US" sz="1600" b="0" dirty="0"/>
              <a:t>Sciences </a:t>
            </a:r>
            <a:r>
              <a:rPr lang="en-US" sz="1600" b="0" dirty="0" smtClean="0"/>
              <a:t>Technology </a:t>
            </a:r>
          </a:p>
          <a:p>
            <a:pPr eaLnBrk="1" hangingPunct="1">
              <a:lnSpc>
                <a:spcPct val="80000"/>
              </a:lnSpc>
            </a:pPr>
            <a:r>
              <a:rPr lang="en-US" sz="1600" b="0" dirty="0" err="1" smtClean="0"/>
              <a:t>Société</a:t>
            </a:r>
            <a:r>
              <a:rPr lang="en-US" sz="1600" b="0" dirty="0" smtClean="0"/>
              <a:t> </a:t>
            </a:r>
            <a:r>
              <a:rPr lang="en-US" sz="1600" b="0" dirty="0"/>
              <a:t>Europa Digital Publishing, </a:t>
            </a:r>
            <a:endParaRPr lang="en-US" sz="1600" b="0" dirty="0" smtClean="0"/>
          </a:p>
          <a:p>
            <a:pPr eaLnBrk="1" hangingPunct="1">
              <a:lnSpc>
                <a:spcPct val="80000"/>
              </a:lnSpc>
            </a:pPr>
            <a:r>
              <a:rPr lang="en-US" sz="1600" b="0" dirty="0" err="1" smtClean="0"/>
              <a:t>Stentys</a:t>
            </a:r>
            <a:r>
              <a:rPr lang="en-US" sz="1600" b="0" dirty="0" smtClean="0"/>
              <a:t> France</a:t>
            </a:r>
          </a:p>
          <a:p>
            <a:pPr eaLnBrk="1" hangingPunct="1">
              <a:lnSpc>
                <a:spcPct val="80000"/>
              </a:lnSpc>
            </a:pPr>
            <a:r>
              <a:rPr lang="en-US" sz="1600" b="0" dirty="0" smtClean="0"/>
              <a:t>Svelte </a:t>
            </a:r>
            <a:r>
              <a:rPr lang="en-US" sz="1600" b="0" dirty="0"/>
              <a:t>Medical </a:t>
            </a:r>
            <a:r>
              <a:rPr lang="en-US" sz="1600" b="0" dirty="0" smtClean="0"/>
              <a:t>Systems</a:t>
            </a:r>
          </a:p>
          <a:p>
            <a:pPr eaLnBrk="1" hangingPunct="1">
              <a:lnSpc>
                <a:spcPct val="80000"/>
              </a:lnSpc>
            </a:pPr>
            <a:r>
              <a:rPr lang="en-US" sz="1600" b="0" dirty="0" smtClean="0"/>
              <a:t>Volcano</a:t>
            </a:r>
          </a:p>
          <a:p>
            <a:pPr eaLnBrk="1" hangingPunct="1">
              <a:lnSpc>
                <a:spcPct val="80000"/>
              </a:lnSpc>
            </a:pPr>
            <a:r>
              <a:rPr lang="en-US" altLang="ja-JP" sz="1600" b="0" dirty="0" err="1" smtClean="0"/>
              <a:t>Qualimed</a:t>
            </a:r>
            <a:endParaRPr lang="en-US" sz="1600" b="0" dirty="0" smtClean="0"/>
          </a:p>
          <a:p>
            <a:pPr eaLnBrk="1" hangingPunct="1">
              <a:lnSpc>
                <a:spcPct val="80000"/>
              </a:lnSpc>
            </a:pPr>
            <a:r>
              <a:rPr lang="en-US" sz="1600" b="0" dirty="0" smtClean="0"/>
              <a:t>St</a:t>
            </a:r>
            <a:r>
              <a:rPr lang="en-US" sz="1600" b="0" dirty="0"/>
              <a:t>. Jude </a:t>
            </a:r>
            <a:r>
              <a:rPr lang="en-US" sz="1600" b="0" dirty="0" smtClean="0"/>
              <a:t>Medical</a:t>
            </a:r>
          </a:p>
        </p:txBody>
      </p:sp>
      <p:sp>
        <p:nvSpPr>
          <p:cNvPr id="548871" name="Text Box 7"/>
          <p:cNvSpPr txBox="1">
            <a:spLocks noChangeArrowheads="1"/>
          </p:cNvSpPr>
          <p:nvPr/>
        </p:nvSpPr>
        <p:spPr bwMode="auto">
          <a:xfrm>
            <a:off x="533400" y="1219201"/>
            <a:ext cx="8153400" cy="646331"/>
          </a:xfrm>
          <a:prstGeom prst="rect">
            <a:avLst/>
          </a:prstGeom>
          <a:noFill/>
          <a:ln>
            <a:noFill/>
          </a:ln>
          <a:effectLst/>
          <a:extLst/>
        </p:spPr>
        <p:txBody>
          <a:bodyPr>
            <a:spAutoFit/>
          </a:bodyPr>
          <a:lstStyle/>
          <a:p>
            <a:pPr eaLnBrk="0" hangingPunct="0">
              <a:defRPr/>
            </a:pPr>
            <a:r>
              <a:rPr lang="en-US" altLang="ja-JP" i="0" dirty="0">
                <a:solidFill>
                  <a:schemeClr val="bg1"/>
                </a:solidFill>
                <a:ea typeface="ヒラギノ角ゴ Pro W3" pitchFamily="-111" charset="-128"/>
              </a:rPr>
              <a:t>Within the past 12 months, I or my spouse/partner have had a financial interest/arrangement or affiliation with the organization(s) listed below.</a:t>
            </a:r>
            <a:endParaRPr lang="en-US" altLang="ja-JP" dirty="0">
              <a:solidFill>
                <a:schemeClr val="bg1"/>
              </a:solidFill>
              <a:ea typeface="ヒラギノ角ゴ Pro W3" pitchFamily="-111" charset="-128"/>
            </a:endParaRPr>
          </a:p>
        </p:txBody>
      </p:sp>
      <p:sp>
        <p:nvSpPr>
          <p:cNvPr id="14343" name="Text Box 8"/>
          <p:cNvSpPr txBox="1">
            <a:spLocks noChangeArrowheads="1"/>
          </p:cNvSpPr>
          <p:nvPr/>
        </p:nvSpPr>
        <p:spPr bwMode="auto">
          <a:xfrm>
            <a:off x="498283" y="2154244"/>
            <a:ext cx="3762568" cy="369332"/>
          </a:xfrm>
          <a:prstGeom prst="rect">
            <a:avLst/>
          </a:prstGeom>
          <a:noFill/>
          <a:ln w="9525">
            <a:noFill/>
            <a:miter lim="800000"/>
            <a:headEnd/>
            <a:tailEnd/>
          </a:ln>
        </p:spPr>
        <p:txBody>
          <a:bodyPr wrap="none">
            <a:spAutoFit/>
          </a:bodyPr>
          <a:lstStyle/>
          <a:p>
            <a:pPr algn="r"/>
            <a:r>
              <a:rPr lang="en-US" i="0" dirty="0">
                <a:solidFill>
                  <a:srgbClr val="14202E"/>
                </a:solidFill>
                <a:cs typeface="ヒラギノ角ゴ Pro W3"/>
              </a:rPr>
              <a:t>Affiliation/Financial Relationship</a:t>
            </a:r>
          </a:p>
        </p:txBody>
      </p:sp>
      <p:sp>
        <p:nvSpPr>
          <p:cNvPr id="14344" name="Text Box 9"/>
          <p:cNvSpPr txBox="1">
            <a:spLocks noChangeArrowheads="1"/>
          </p:cNvSpPr>
          <p:nvPr/>
        </p:nvSpPr>
        <p:spPr bwMode="auto">
          <a:xfrm>
            <a:off x="4724400" y="2154244"/>
            <a:ext cx="1261884" cy="369332"/>
          </a:xfrm>
          <a:prstGeom prst="rect">
            <a:avLst/>
          </a:prstGeom>
          <a:noFill/>
          <a:ln w="9525">
            <a:noFill/>
            <a:miter lim="800000"/>
            <a:headEnd/>
            <a:tailEnd/>
          </a:ln>
        </p:spPr>
        <p:txBody>
          <a:bodyPr wrap="none">
            <a:spAutoFit/>
          </a:bodyPr>
          <a:lstStyle/>
          <a:p>
            <a:r>
              <a:rPr lang="en-US" i="0">
                <a:solidFill>
                  <a:srgbClr val="14202E"/>
                </a:solidFill>
                <a:cs typeface="ヒラギノ角ゴ Pro W3"/>
              </a:rPr>
              <a:t>Company</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57853" y="516570"/>
            <a:ext cx="1463686" cy="55961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kumimoji="1" lang="ja-JP" altLang="en-US" b="0" i="0">
              <a:solidFill>
                <a:prstClr val="white"/>
              </a:solidFill>
              <a:latin typeface="Calibri"/>
              <a:ea typeface="ＭＳ Ｐゴシック"/>
            </a:endParaRPr>
          </a:p>
        </p:txBody>
      </p:sp>
      <p:sp>
        <p:nvSpPr>
          <p:cNvPr id="2" name="正方形/長方形 1"/>
          <p:cNvSpPr/>
          <p:nvPr/>
        </p:nvSpPr>
        <p:spPr>
          <a:xfrm>
            <a:off x="168418" y="0"/>
            <a:ext cx="8851188" cy="1415772"/>
          </a:xfrm>
          <a:prstGeom prst="rect">
            <a:avLst/>
          </a:prstGeom>
        </p:spPr>
        <p:txBody>
          <a:bodyPr wrap="square">
            <a:spAutoFit/>
          </a:bodyPr>
          <a:lstStyle/>
          <a:p>
            <a:r>
              <a:rPr lang="en-GB" altLang="ja-JP" sz="3200" i="0" dirty="0">
                <a:solidFill>
                  <a:srgbClr val="000090"/>
                </a:solidFill>
              </a:rPr>
              <a:t>Seattle Angina </a:t>
            </a:r>
            <a:r>
              <a:rPr lang="en-GB" altLang="ja-JP" sz="3200" i="0" dirty="0" smtClean="0">
                <a:solidFill>
                  <a:srgbClr val="000090"/>
                </a:solidFill>
              </a:rPr>
              <a:t>Questionnaire</a:t>
            </a:r>
            <a:r>
              <a:rPr lang="en-GB" altLang="ja-JP" sz="3200" i="0" dirty="0">
                <a:solidFill>
                  <a:srgbClr val="000090"/>
                </a:solidFill>
              </a:rPr>
              <a:t> </a:t>
            </a:r>
            <a:endParaRPr lang="en-GB" altLang="ja-JP" sz="3200" i="0" dirty="0" smtClean="0">
              <a:solidFill>
                <a:srgbClr val="000090"/>
              </a:solidFill>
            </a:endParaRPr>
          </a:p>
          <a:p>
            <a:r>
              <a:rPr lang="en-GB" altLang="ja-JP" i="0" dirty="0" smtClean="0">
                <a:solidFill>
                  <a:srgbClr val="002E4B"/>
                </a:solidFill>
              </a:rPr>
              <a:t>angina </a:t>
            </a:r>
            <a:r>
              <a:rPr lang="en-GB" altLang="ja-JP" i="0" dirty="0">
                <a:solidFill>
                  <a:srgbClr val="002E4B"/>
                </a:solidFill>
                <a:latin typeface="Arial"/>
                <a:cs typeface="Arial"/>
              </a:rPr>
              <a:t>stability, frequency, physical limitation, disease perception, and treatment </a:t>
            </a:r>
            <a:r>
              <a:rPr lang="en-GB" altLang="ja-JP" i="0" dirty="0" smtClean="0">
                <a:solidFill>
                  <a:srgbClr val="002E4B"/>
                </a:solidFill>
                <a:latin typeface="Arial"/>
                <a:cs typeface="Arial"/>
              </a:rPr>
              <a:t>satisfaction </a:t>
            </a:r>
            <a:r>
              <a:rPr lang="en-GB" altLang="ja-JP" sz="1600" i="0" dirty="0" smtClean="0">
                <a:solidFill>
                  <a:srgbClr val="002E4B"/>
                </a:solidFill>
                <a:latin typeface="Arial"/>
                <a:cs typeface="Arial"/>
              </a:rPr>
              <a:t>(Compliance in answering SAQ: </a:t>
            </a:r>
            <a:r>
              <a:rPr kumimoji="1" lang="en-US" altLang="ja-JP" sz="1600" i="0" dirty="0" smtClean="0">
                <a:solidFill>
                  <a:srgbClr val="002E4B"/>
                </a:solidFill>
                <a:latin typeface="Arial"/>
                <a:cs typeface="Arial"/>
              </a:rPr>
              <a:t>93</a:t>
            </a:r>
            <a:r>
              <a:rPr kumimoji="1" lang="en-US" altLang="ja-JP" sz="1600" i="0" dirty="0">
                <a:solidFill>
                  <a:srgbClr val="002E4B"/>
                </a:solidFill>
                <a:latin typeface="Arial"/>
                <a:cs typeface="Arial"/>
              </a:rPr>
              <a:t>% for both </a:t>
            </a:r>
            <a:r>
              <a:rPr kumimoji="1" lang="en-US" altLang="ja-JP" sz="1600" i="0" dirty="0" smtClean="0">
                <a:solidFill>
                  <a:srgbClr val="002E4B"/>
                </a:solidFill>
                <a:latin typeface="Arial"/>
                <a:cs typeface="Arial"/>
              </a:rPr>
              <a:t>arms at 3 years)</a:t>
            </a:r>
            <a:endParaRPr kumimoji="1" lang="ja-JP" altLang="en-US" sz="1600" i="0" dirty="0">
              <a:solidFill>
                <a:srgbClr val="002E4B"/>
              </a:solidFill>
              <a:latin typeface="Arial"/>
              <a:cs typeface="Arial"/>
            </a:endParaRPr>
          </a:p>
          <a:p>
            <a:r>
              <a:rPr lang="en-GB" altLang="ja-JP" sz="1600" i="0" dirty="0" smtClean="0">
                <a:solidFill>
                  <a:schemeClr val="bg1"/>
                </a:solidFill>
                <a:latin typeface="Arial"/>
                <a:cs typeface="Arial"/>
              </a:rPr>
              <a:t>  </a:t>
            </a:r>
            <a:endParaRPr lang="ja-JP" altLang="ja-JP" sz="1600" i="0" dirty="0">
              <a:solidFill>
                <a:schemeClr val="bg1"/>
              </a:solidFill>
              <a:latin typeface="Arial"/>
              <a:cs typeface="Arial"/>
            </a:endParaRPr>
          </a:p>
        </p:txBody>
      </p:sp>
      <p:graphicFrame>
        <p:nvGraphicFramePr>
          <p:cNvPr id="15" name="Chart 1"/>
          <p:cNvGraphicFramePr>
            <a:graphicFrameLocks noGrp="1"/>
          </p:cNvGraphicFramePr>
          <p:nvPr>
            <p:extLst>
              <p:ext uri="{D42A27DB-BD31-4B8C-83A1-F6EECF244321}">
                <p14:modId xmlns:p14="http://schemas.microsoft.com/office/powerpoint/2010/main" val="3355752583"/>
              </p:ext>
            </p:extLst>
          </p:nvPr>
        </p:nvGraphicFramePr>
        <p:xfrm>
          <a:off x="129430" y="906042"/>
          <a:ext cx="8785035" cy="5727472"/>
        </p:xfrm>
        <a:graphic>
          <a:graphicData uri="http://schemas.openxmlformats.org/drawingml/2006/chart">
            <c:chart xmlns:c="http://schemas.openxmlformats.org/drawingml/2006/chart" xmlns:r="http://schemas.openxmlformats.org/officeDocument/2006/relationships" r:id="rId2"/>
          </a:graphicData>
        </a:graphic>
      </p:graphicFrame>
      <p:sp>
        <p:nvSpPr>
          <p:cNvPr id="17" name="正方形/長方形 16"/>
          <p:cNvSpPr/>
          <p:nvPr/>
        </p:nvSpPr>
        <p:spPr bwMode="auto">
          <a:xfrm>
            <a:off x="954543" y="1100192"/>
            <a:ext cx="1447994" cy="533917"/>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6" name="テキスト ボックス 15"/>
          <p:cNvSpPr txBox="1"/>
          <p:nvPr/>
        </p:nvSpPr>
        <p:spPr>
          <a:xfrm>
            <a:off x="904160" y="987707"/>
            <a:ext cx="1571184" cy="597087"/>
          </a:xfrm>
          <a:prstGeom prst="rect">
            <a:avLst/>
          </a:prstGeom>
          <a:noFill/>
        </p:spPr>
        <p:txBody>
          <a:bodyPr wrap="square" rtlCol="0">
            <a:spAutoFit/>
          </a:bodyPr>
          <a:lstStyle/>
          <a:p>
            <a:pPr fontAlgn="auto">
              <a:lnSpc>
                <a:spcPct val="140000"/>
              </a:lnSpc>
              <a:spcBef>
                <a:spcPts val="0"/>
              </a:spcBef>
              <a:spcAft>
                <a:spcPts val="0"/>
              </a:spcAft>
            </a:pPr>
            <a:r>
              <a:rPr kumimoji="1" lang="en-US" altLang="ja-JP" sz="1200" i="0" dirty="0">
                <a:solidFill>
                  <a:srgbClr val="000000"/>
                </a:solidFill>
                <a:latin typeface="Calibri"/>
                <a:ea typeface="ＭＳ Ｐゴシック"/>
                <a:cs typeface="+mn-cs"/>
              </a:rPr>
              <a:t>Absorb</a:t>
            </a:r>
          </a:p>
          <a:p>
            <a:pPr fontAlgn="auto">
              <a:lnSpc>
                <a:spcPct val="140000"/>
              </a:lnSpc>
              <a:spcBef>
                <a:spcPts val="0"/>
              </a:spcBef>
              <a:spcAft>
                <a:spcPts val="0"/>
              </a:spcAft>
            </a:pPr>
            <a:r>
              <a:rPr kumimoji="1" lang="en-US" altLang="ja-JP" sz="1200" i="0" dirty="0">
                <a:solidFill>
                  <a:srgbClr val="000000"/>
                </a:solidFill>
                <a:latin typeface="Calibri"/>
                <a:ea typeface="ＭＳ Ｐゴシック"/>
                <a:cs typeface="+mn-cs"/>
              </a:rPr>
              <a:t>Xience</a:t>
            </a:r>
            <a:endParaRPr kumimoji="1" lang="ja-JP" altLang="en-US" sz="1200" i="0" dirty="0">
              <a:solidFill>
                <a:srgbClr val="000000"/>
              </a:solidFill>
              <a:latin typeface="Calibri"/>
              <a:ea typeface="ＭＳ Ｐゴシック"/>
              <a:cs typeface="+mn-cs"/>
            </a:endParaRPr>
          </a:p>
        </p:txBody>
      </p:sp>
      <p:cxnSp>
        <p:nvCxnSpPr>
          <p:cNvPr id="18" name="直線コネクタ 17"/>
          <p:cNvCxnSpPr/>
          <p:nvPr/>
        </p:nvCxnSpPr>
        <p:spPr bwMode="auto">
          <a:xfrm>
            <a:off x="3329103" y="1383396"/>
            <a:ext cx="8144" cy="4778924"/>
          </a:xfrm>
          <a:prstGeom prst="line">
            <a:avLst/>
          </a:prstGeom>
          <a:solidFill>
            <a:schemeClr val="accent1"/>
          </a:solidFill>
          <a:ln w="28575" cap="flat" cmpd="sng" algn="ctr">
            <a:solidFill>
              <a:srgbClr val="002E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6053916" y="1382092"/>
            <a:ext cx="8144" cy="4778924"/>
          </a:xfrm>
          <a:prstGeom prst="line">
            <a:avLst/>
          </a:prstGeom>
          <a:solidFill>
            <a:schemeClr val="accent1"/>
          </a:solidFill>
          <a:ln w="28575" cap="flat" cmpd="sng" algn="ctr">
            <a:solidFill>
              <a:srgbClr val="002E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08266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000090"/>
                </a:solidFill>
              </a:rPr>
              <a:t>Conclusions 1/2</a:t>
            </a:r>
            <a:endParaRPr kumimoji="1" lang="ja-JP" altLang="en-US" dirty="0">
              <a:solidFill>
                <a:srgbClr val="000090"/>
              </a:solidFill>
            </a:endParaRPr>
          </a:p>
        </p:txBody>
      </p:sp>
      <p:sp>
        <p:nvSpPr>
          <p:cNvPr id="3" name="コンテンツ プレースホルダー 2"/>
          <p:cNvSpPr>
            <a:spLocks noGrp="1"/>
          </p:cNvSpPr>
          <p:nvPr>
            <p:ph idx="1"/>
          </p:nvPr>
        </p:nvSpPr>
        <p:spPr>
          <a:xfrm>
            <a:off x="632565" y="780412"/>
            <a:ext cx="8029471" cy="4114800"/>
          </a:xfrm>
        </p:spPr>
        <p:txBody>
          <a:bodyPr/>
          <a:lstStyle/>
          <a:p>
            <a:r>
              <a:rPr lang="en-US" altLang="ja-JP" sz="2400" dirty="0">
                <a:solidFill>
                  <a:schemeClr val="bg2"/>
                </a:solidFill>
              </a:rPr>
              <a:t>The data presented in our report are the first randomized data published after a</a:t>
            </a:r>
            <a:r>
              <a:rPr lang="en-US" altLang="ja-JP" sz="2400" dirty="0" smtClean="0">
                <a:solidFill>
                  <a:schemeClr val="bg2"/>
                </a:solidFill>
              </a:rPr>
              <a:t> </a:t>
            </a:r>
            <a:r>
              <a:rPr lang="en-US" altLang="ja-JP" sz="2400" dirty="0">
                <a:solidFill>
                  <a:schemeClr val="bg2"/>
                </a:solidFill>
              </a:rPr>
              <a:t>period of observation of 3 years. </a:t>
            </a:r>
            <a:endParaRPr lang="en-US" altLang="ja-JP" sz="2400" dirty="0" smtClean="0">
              <a:solidFill>
                <a:schemeClr val="bg2"/>
              </a:solidFill>
            </a:endParaRPr>
          </a:p>
          <a:p>
            <a:r>
              <a:rPr lang="en-GB" altLang="ja-JP" sz="2400" dirty="0">
                <a:solidFill>
                  <a:schemeClr val="bg2"/>
                </a:solidFill>
              </a:rPr>
              <a:t>The trial did not meet its </a:t>
            </a:r>
            <a:r>
              <a:rPr lang="en-US" altLang="ja-JP" sz="2400" dirty="0" smtClean="0">
                <a:solidFill>
                  <a:schemeClr val="bg2"/>
                </a:solidFill>
              </a:rPr>
              <a:t>mechanistic</a:t>
            </a:r>
            <a:r>
              <a:rPr lang="ja-JP" altLang="en-US" sz="2400" dirty="0" smtClean="0">
                <a:solidFill>
                  <a:schemeClr val="bg2"/>
                </a:solidFill>
              </a:rPr>
              <a:t> </a:t>
            </a:r>
            <a:r>
              <a:rPr lang="en-GB" altLang="ja-JP" sz="2400" dirty="0" smtClean="0">
                <a:solidFill>
                  <a:schemeClr val="bg2"/>
                </a:solidFill>
              </a:rPr>
              <a:t>co</a:t>
            </a:r>
            <a:r>
              <a:rPr lang="en-GB" altLang="ja-JP" sz="2400" dirty="0">
                <a:solidFill>
                  <a:schemeClr val="bg2"/>
                </a:solidFill>
              </a:rPr>
              <a:t>-primary endpoints of </a:t>
            </a:r>
            <a:r>
              <a:rPr lang="en-GB" altLang="ja-JP" sz="2400" dirty="0">
                <a:solidFill>
                  <a:srgbClr val="000000"/>
                </a:solidFill>
              </a:rPr>
              <a:t>superior vasomotor reactivity because Xience showed unexpected vasomotion which had been hypothesised to be </a:t>
            </a:r>
            <a:r>
              <a:rPr lang="en-GB" altLang="ja-JP" sz="2400" dirty="0" smtClean="0">
                <a:solidFill>
                  <a:srgbClr val="000000"/>
                </a:solidFill>
              </a:rPr>
              <a:t>zero.</a:t>
            </a:r>
            <a:endParaRPr lang="en-GB" altLang="ja-JP" sz="2400" dirty="0">
              <a:solidFill>
                <a:srgbClr val="000000"/>
              </a:solidFill>
            </a:endParaRPr>
          </a:p>
          <a:p>
            <a:r>
              <a:rPr lang="en-GB" altLang="ja-JP" sz="2400" dirty="0" smtClean="0">
                <a:solidFill>
                  <a:schemeClr val="bg2"/>
                </a:solidFill>
              </a:rPr>
              <a:t>The </a:t>
            </a:r>
            <a:r>
              <a:rPr lang="en-GB" altLang="ja-JP" sz="2400" dirty="0">
                <a:solidFill>
                  <a:schemeClr val="bg2"/>
                </a:solidFill>
              </a:rPr>
              <a:t>trial did not meet its co-primary endpoints of </a:t>
            </a:r>
            <a:r>
              <a:rPr lang="en-GB" altLang="ja-JP" sz="2400" dirty="0" smtClean="0">
                <a:solidFill>
                  <a:schemeClr val="bg2"/>
                </a:solidFill>
              </a:rPr>
              <a:t>non</a:t>
            </a:r>
            <a:r>
              <a:rPr lang="en-GB" altLang="ja-JP" sz="2400" dirty="0">
                <a:solidFill>
                  <a:schemeClr val="bg2"/>
                </a:solidFill>
              </a:rPr>
              <a:t>-inferior late luminal loss with respect to Xience that was found to have lower late luminal loss </a:t>
            </a:r>
            <a:r>
              <a:rPr lang="en-GB" altLang="ja-JP" sz="2400" dirty="0" smtClean="0">
                <a:solidFill>
                  <a:schemeClr val="bg2"/>
                </a:solidFill>
              </a:rPr>
              <a:t>than </a:t>
            </a:r>
            <a:r>
              <a:rPr lang="en-GB" altLang="ja-JP" sz="2400" dirty="0">
                <a:solidFill>
                  <a:schemeClr val="bg2"/>
                </a:solidFill>
              </a:rPr>
              <a:t>Absorb</a:t>
            </a:r>
            <a:r>
              <a:rPr lang="en-GB" altLang="ja-JP" sz="2400" dirty="0" smtClean="0">
                <a:solidFill>
                  <a:schemeClr val="bg2"/>
                </a:solidFill>
              </a:rPr>
              <a:t>.</a:t>
            </a:r>
          </a:p>
          <a:p>
            <a:r>
              <a:rPr lang="en-US" altLang="ja-JP" sz="2400" dirty="0">
                <a:solidFill>
                  <a:schemeClr val="bg2"/>
                </a:solidFill>
              </a:rPr>
              <a:t>Serial intravascular ultrasound follow-up showed a significant difference between the stable mean lumen area of Absorb as opposed to a significant loss in mean lumen area for </a:t>
            </a:r>
            <a:r>
              <a:rPr lang="en-US" altLang="ja-JP" sz="2400" dirty="0" smtClean="0">
                <a:solidFill>
                  <a:schemeClr val="bg2"/>
                </a:solidFill>
              </a:rPr>
              <a:t>Xience.</a:t>
            </a:r>
            <a:r>
              <a:rPr lang="ja-JP" altLang="ja-JP" sz="2400" dirty="0" smtClean="0">
                <a:solidFill>
                  <a:schemeClr val="bg2"/>
                </a:solidFill>
              </a:rPr>
              <a:t> </a:t>
            </a:r>
            <a:endParaRPr kumimoji="1" lang="ja-JP" altLang="en-US" sz="2400" dirty="0">
              <a:solidFill>
                <a:schemeClr val="bg2"/>
              </a:solidFill>
            </a:endParaRPr>
          </a:p>
        </p:txBody>
      </p:sp>
    </p:spTree>
    <p:extLst>
      <p:ext uri="{BB962C8B-B14F-4D97-AF65-F5344CB8AC3E}">
        <p14:creationId xmlns:p14="http://schemas.microsoft.com/office/powerpoint/2010/main" val="266468766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en-US" altLang="ja-JP" dirty="0" smtClean="0">
                <a:solidFill>
                  <a:srgbClr val="000090"/>
                </a:solidFill>
              </a:rPr>
              <a:t>Conclusions 2/2</a:t>
            </a:r>
            <a:endParaRPr kumimoji="1" lang="ja-JP" altLang="en-US" dirty="0">
              <a:solidFill>
                <a:srgbClr val="000090"/>
              </a:solidFill>
            </a:endParaRPr>
          </a:p>
        </p:txBody>
      </p:sp>
      <p:sp>
        <p:nvSpPr>
          <p:cNvPr id="8" name="コンテンツ プレースホルダー 2"/>
          <p:cNvSpPr>
            <a:spLocks noGrp="1"/>
          </p:cNvSpPr>
          <p:nvPr>
            <p:ph idx="1"/>
          </p:nvPr>
        </p:nvSpPr>
        <p:spPr>
          <a:xfrm>
            <a:off x="632565" y="1061265"/>
            <a:ext cx="8029471" cy="4114800"/>
          </a:xfrm>
        </p:spPr>
        <p:txBody>
          <a:bodyPr/>
          <a:lstStyle/>
          <a:p>
            <a:r>
              <a:rPr lang="en-GB" altLang="ja-JP" sz="2400" dirty="0">
                <a:solidFill>
                  <a:schemeClr val="bg2"/>
                </a:solidFill>
              </a:rPr>
              <a:t>A higher rate of device oriented composite endpoint due to target vessel myocardial infarction </a:t>
            </a:r>
            <a:r>
              <a:rPr lang="en-GB" altLang="ja-JP" sz="2400" dirty="0" smtClean="0">
                <a:solidFill>
                  <a:schemeClr val="bg2"/>
                </a:solidFill>
              </a:rPr>
              <a:t>largely driven by </a:t>
            </a:r>
            <a:r>
              <a:rPr lang="en-GB" altLang="ja-JP" sz="2400" dirty="0" err="1">
                <a:solidFill>
                  <a:schemeClr val="bg2"/>
                </a:solidFill>
              </a:rPr>
              <a:t>peri</a:t>
            </a:r>
            <a:r>
              <a:rPr lang="en-GB" altLang="ja-JP" sz="2400" dirty="0">
                <a:solidFill>
                  <a:schemeClr val="bg2"/>
                </a:solidFill>
              </a:rPr>
              <a:t>-procedural myocardial infarction was observed in the Absorb arm. </a:t>
            </a:r>
          </a:p>
          <a:p>
            <a:r>
              <a:rPr lang="en-US" altLang="ja-JP" sz="2400" dirty="0">
                <a:solidFill>
                  <a:schemeClr val="bg2"/>
                </a:solidFill>
              </a:rPr>
              <a:t>The incidence of very late scaffold thrombosis is a </a:t>
            </a:r>
            <a:r>
              <a:rPr lang="en-US" altLang="ja-JP" sz="2400" dirty="0" smtClean="0">
                <a:solidFill>
                  <a:schemeClr val="bg2"/>
                </a:solidFill>
              </a:rPr>
              <a:t>signal </a:t>
            </a:r>
            <a:r>
              <a:rPr lang="en-US" altLang="ja-JP" sz="2400" dirty="0">
                <a:solidFill>
                  <a:schemeClr val="bg2"/>
                </a:solidFill>
              </a:rPr>
              <a:t>that warrants further careful monitoring of the patient having a clinical follow-up of longer than 2 years.</a:t>
            </a:r>
          </a:p>
          <a:p>
            <a:r>
              <a:rPr lang="en-GB" altLang="ja-JP" sz="2400" dirty="0">
                <a:solidFill>
                  <a:schemeClr val="bg2"/>
                </a:solidFill>
              </a:rPr>
              <a:t>T</a:t>
            </a:r>
            <a:r>
              <a:rPr lang="en-GB" altLang="ja-JP" sz="2400" dirty="0" smtClean="0">
                <a:solidFill>
                  <a:schemeClr val="bg2"/>
                </a:solidFill>
              </a:rPr>
              <a:t>he </a:t>
            </a:r>
            <a:r>
              <a:rPr lang="en-GB" altLang="ja-JP" sz="2400" dirty="0">
                <a:solidFill>
                  <a:schemeClr val="bg2"/>
                </a:solidFill>
              </a:rPr>
              <a:t>patient oriented composite endpoint, exercise testing </a:t>
            </a:r>
            <a:r>
              <a:rPr lang="en-GB" altLang="ja-JP" sz="2400" dirty="0" smtClean="0">
                <a:solidFill>
                  <a:schemeClr val="bg2"/>
                </a:solidFill>
              </a:rPr>
              <a:t>and anginal </a:t>
            </a:r>
            <a:r>
              <a:rPr lang="en-GB" altLang="ja-JP" sz="2400" dirty="0">
                <a:solidFill>
                  <a:schemeClr val="bg2"/>
                </a:solidFill>
              </a:rPr>
              <a:t>status </a:t>
            </a:r>
            <a:r>
              <a:rPr lang="en-US" altLang="ja-JP" sz="2400" dirty="0" smtClean="0">
                <a:solidFill>
                  <a:schemeClr val="bg2"/>
                </a:solidFill>
              </a:rPr>
              <a:t>(compliance:</a:t>
            </a:r>
            <a:r>
              <a:rPr lang="ja-JP" altLang="en-US" sz="2400" dirty="0" smtClean="0">
                <a:solidFill>
                  <a:schemeClr val="bg2"/>
                </a:solidFill>
              </a:rPr>
              <a:t> </a:t>
            </a:r>
            <a:r>
              <a:rPr lang="en-US" altLang="ja-JP" sz="2400" dirty="0" smtClean="0">
                <a:solidFill>
                  <a:schemeClr val="bg2"/>
                </a:solidFill>
              </a:rPr>
              <a:t>93%)</a:t>
            </a:r>
            <a:r>
              <a:rPr lang="ja-JP" altLang="en-US" sz="2400" dirty="0" smtClean="0">
                <a:solidFill>
                  <a:schemeClr val="bg2"/>
                </a:solidFill>
              </a:rPr>
              <a:t> </a:t>
            </a:r>
            <a:r>
              <a:rPr lang="en-GB" altLang="ja-JP" sz="2400" dirty="0" smtClean="0">
                <a:solidFill>
                  <a:schemeClr val="bg2"/>
                </a:solidFill>
              </a:rPr>
              <a:t>were </a:t>
            </a:r>
            <a:r>
              <a:rPr lang="en-GB" altLang="ja-JP" sz="2400" dirty="0">
                <a:solidFill>
                  <a:schemeClr val="bg2"/>
                </a:solidFill>
              </a:rPr>
              <a:t>not statistically different between both devices at 3 </a:t>
            </a:r>
            <a:r>
              <a:rPr lang="en-GB" altLang="ja-JP" sz="2400" dirty="0" smtClean="0">
                <a:solidFill>
                  <a:schemeClr val="bg2"/>
                </a:solidFill>
              </a:rPr>
              <a:t>years </a:t>
            </a:r>
            <a:r>
              <a:rPr lang="en-US" altLang="ja-JP" sz="2400" dirty="0" smtClean="0">
                <a:solidFill>
                  <a:schemeClr val="bg2"/>
                </a:solidFill>
              </a:rPr>
              <a:t>with</a:t>
            </a:r>
            <a:r>
              <a:rPr lang="ja-JP" altLang="en-US" sz="2400" dirty="0" smtClean="0">
                <a:solidFill>
                  <a:schemeClr val="bg2"/>
                </a:solidFill>
              </a:rPr>
              <a:t> </a:t>
            </a:r>
            <a:r>
              <a:rPr lang="en-US" altLang="ja-JP" sz="2400" dirty="0">
                <a:solidFill>
                  <a:schemeClr val="bg2"/>
                </a:solidFill>
              </a:rPr>
              <a:t>treatment</a:t>
            </a:r>
            <a:r>
              <a:rPr lang="ja-JP" altLang="en-US" sz="2400" dirty="0">
                <a:solidFill>
                  <a:schemeClr val="bg2"/>
                </a:solidFill>
              </a:rPr>
              <a:t> </a:t>
            </a:r>
            <a:r>
              <a:rPr lang="en-US" altLang="ja-JP" sz="2400" dirty="0">
                <a:solidFill>
                  <a:schemeClr val="bg2"/>
                </a:solidFill>
              </a:rPr>
              <a:t>satisfaction</a:t>
            </a:r>
            <a:r>
              <a:rPr lang="ja-JP" altLang="en-US" sz="2400" dirty="0">
                <a:solidFill>
                  <a:schemeClr val="bg2"/>
                </a:solidFill>
              </a:rPr>
              <a:t> </a:t>
            </a:r>
            <a:r>
              <a:rPr lang="en-US" altLang="ja-JP" sz="2400" dirty="0">
                <a:solidFill>
                  <a:schemeClr val="bg2"/>
                </a:solidFill>
              </a:rPr>
              <a:t>of</a:t>
            </a:r>
            <a:r>
              <a:rPr lang="ja-JP" altLang="en-US" sz="2400" dirty="0">
                <a:solidFill>
                  <a:schemeClr val="bg2"/>
                </a:solidFill>
              </a:rPr>
              <a:t> </a:t>
            </a:r>
            <a:r>
              <a:rPr lang="en-US" altLang="ja-JP" sz="2400" dirty="0">
                <a:solidFill>
                  <a:schemeClr val="bg2"/>
                </a:solidFill>
              </a:rPr>
              <a:t>&gt;90</a:t>
            </a:r>
            <a:r>
              <a:rPr lang="en-US" altLang="ja-JP" sz="2400" dirty="0" smtClean="0">
                <a:solidFill>
                  <a:schemeClr val="bg2"/>
                </a:solidFill>
              </a:rPr>
              <a:t>%</a:t>
            </a:r>
            <a:r>
              <a:rPr lang="en-US" altLang="en-US" sz="2400" dirty="0">
                <a:solidFill>
                  <a:schemeClr val="bg2"/>
                </a:solidFill>
              </a:rPr>
              <a:t> </a:t>
            </a:r>
            <a:r>
              <a:rPr lang="en-US" altLang="en-US" sz="2400" dirty="0" smtClean="0">
                <a:solidFill>
                  <a:schemeClr val="bg2"/>
                </a:solidFill>
              </a:rPr>
              <a:t>in both arms.</a:t>
            </a:r>
            <a:endParaRPr lang="en-GB" altLang="ja-JP" sz="2400" dirty="0">
              <a:solidFill>
                <a:schemeClr val="bg2"/>
              </a:solidFill>
            </a:endParaRPr>
          </a:p>
        </p:txBody>
      </p:sp>
    </p:spTree>
    <p:extLst>
      <p:ext uri="{BB962C8B-B14F-4D97-AF65-F5344CB8AC3E}">
        <p14:creationId xmlns:p14="http://schemas.microsoft.com/office/powerpoint/2010/main" val="24219115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図形グループ 9"/>
          <p:cNvGrpSpPr/>
          <p:nvPr/>
        </p:nvGrpSpPr>
        <p:grpSpPr>
          <a:xfrm>
            <a:off x="0" y="0"/>
            <a:ext cx="9144000" cy="4080809"/>
            <a:chOff x="0" y="799363"/>
            <a:chExt cx="9144000" cy="4080809"/>
          </a:xfrm>
        </p:grpSpPr>
        <p:pic>
          <p:nvPicPr>
            <p:cNvPr id="4" name="図 3" descr="Screen Shot 2016-10-26 at 12.32.27.png"/>
            <p:cNvPicPr>
              <a:picLocks noChangeAspect="1"/>
            </p:cNvPicPr>
            <p:nvPr/>
          </p:nvPicPr>
          <p:blipFill rotWithShape="1">
            <a:blip r:embed="rId2">
              <a:extLst>
                <a:ext uri="{28A0092B-C50C-407E-A947-70E740481C1C}">
                  <a14:useLocalDpi xmlns:a14="http://schemas.microsoft.com/office/drawing/2010/main" val="0"/>
                </a:ext>
              </a:extLst>
            </a:blip>
            <a:srcRect t="971" b="2886"/>
            <a:stretch/>
          </p:blipFill>
          <p:spPr>
            <a:xfrm>
              <a:off x="0" y="870604"/>
              <a:ext cx="9144000" cy="4009568"/>
            </a:xfrm>
            <a:prstGeom prst="rect">
              <a:avLst/>
            </a:prstGeom>
          </p:spPr>
        </p:pic>
        <p:sp>
          <p:nvSpPr>
            <p:cNvPr id="5" name="正方形/長方形 4"/>
            <p:cNvSpPr/>
            <p:nvPr/>
          </p:nvSpPr>
          <p:spPr bwMode="auto">
            <a:xfrm>
              <a:off x="2867611" y="1573476"/>
              <a:ext cx="3466692" cy="878591"/>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6" name="正方形/長方形 5"/>
            <p:cNvSpPr/>
            <p:nvPr/>
          </p:nvSpPr>
          <p:spPr bwMode="auto">
            <a:xfrm>
              <a:off x="2788363" y="2484662"/>
              <a:ext cx="3466692" cy="1591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7" name="正方形/長方形 6"/>
            <p:cNvSpPr/>
            <p:nvPr/>
          </p:nvSpPr>
          <p:spPr bwMode="auto">
            <a:xfrm>
              <a:off x="7284846" y="799363"/>
              <a:ext cx="1254714" cy="454626"/>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8" name="正方形/長方形 7"/>
            <p:cNvSpPr/>
            <p:nvPr/>
          </p:nvSpPr>
          <p:spPr bwMode="auto">
            <a:xfrm>
              <a:off x="7316798" y="1686585"/>
              <a:ext cx="1766563" cy="589764"/>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sp>
        <p:nvSpPr>
          <p:cNvPr id="9" name="テキスト ボックス 8"/>
          <p:cNvSpPr txBox="1"/>
          <p:nvPr/>
        </p:nvSpPr>
        <p:spPr>
          <a:xfrm>
            <a:off x="353703" y="4183867"/>
            <a:ext cx="8536297" cy="2308324"/>
          </a:xfrm>
          <a:prstGeom prst="rect">
            <a:avLst/>
          </a:prstGeom>
          <a:noFill/>
        </p:spPr>
        <p:txBody>
          <a:bodyPr wrap="square" rtlCol="0">
            <a:spAutoFit/>
          </a:bodyPr>
          <a:lstStyle/>
          <a:p>
            <a:r>
              <a:rPr lang="en-US" altLang="ja-JP" sz="2400" i="0" dirty="0" smtClean="0">
                <a:solidFill>
                  <a:srgbClr val="002E4B"/>
                </a:solidFill>
                <a:latin typeface="Calibri"/>
                <a:cs typeface="Calibri"/>
              </a:rPr>
              <a:t>“Future </a:t>
            </a:r>
            <a:r>
              <a:rPr lang="en-US" altLang="ja-JP" sz="2400" i="0" dirty="0">
                <a:solidFill>
                  <a:srgbClr val="002E4B"/>
                </a:solidFill>
                <a:latin typeface="Calibri"/>
                <a:cs typeface="Calibri"/>
              </a:rPr>
              <a:t>studies should investigate the clinical impact of accurate intravascular imaging in sizing the device and in </a:t>
            </a:r>
            <a:r>
              <a:rPr lang="en-US" altLang="ja-JP" sz="2400" i="0" dirty="0" smtClean="0">
                <a:solidFill>
                  <a:srgbClr val="002E4B"/>
                </a:solidFill>
                <a:latin typeface="Calibri"/>
                <a:cs typeface="Calibri"/>
              </a:rPr>
              <a:t>optimizing </a:t>
            </a:r>
            <a:r>
              <a:rPr lang="en-US" altLang="ja-JP" sz="2400" i="0" dirty="0">
                <a:solidFill>
                  <a:srgbClr val="002E4B"/>
                </a:solidFill>
                <a:latin typeface="Calibri"/>
                <a:cs typeface="Calibri"/>
              </a:rPr>
              <a:t>the scaffold implantation. The benefit and need for prolonged dual antiplatelet therapy after bioresorbable scaffold implantation could also become a topic for future clinical research</a:t>
            </a:r>
            <a:r>
              <a:rPr lang="en-US" altLang="ja-JP" sz="2400" i="0" dirty="0" smtClean="0">
                <a:solidFill>
                  <a:srgbClr val="002E4B"/>
                </a:solidFill>
                <a:latin typeface="Calibri"/>
                <a:cs typeface="Calibri"/>
              </a:rPr>
              <a:t>.”</a:t>
            </a:r>
            <a:endParaRPr lang="en-US" altLang="ja-JP" sz="2400" i="0" dirty="0">
              <a:solidFill>
                <a:srgbClr val="002E4B"/>
              </a:solidFill>
              <a:latin typeface="Calibri"/>
              <a:cs typeface="Calibri"/>
            </a:endParaRPr>
          </a:p>
          <a:p>
            <a:endParaRPr kumimoji="1" lang="ja-JP" altLang="en-US" sz="2400" i="0" dirty="0">
              <a:solidFill>
                <a:srgbClr val="002E4B"/>
              </a:solidFill>
              <a:latin typeface="Calibri"/>
              <a:cs typeface="Calibri"/>
            </a:endParaRPr>
          </a:p>
        </p:txBody>
      </p:sp>
    </p:spTree>
    <p:extLst>
      <p:ext uri="{BB962C8B-B14F-4D97-AF65-F5344CB8AC3E}">
        <p14:creationId xmlns:p14="http://schemas.microsoft.com/office/powerpoint/2010/main" val="40173192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000090"/>
                </a:solidFill>
              </a:rPr>
              <a:t>Background</a:t>
            </a:r>
            <a:endParaRPr kumimoji="1" lang="ja-JP" altLang="en-US" dirty="0">
              <a:solidFill>
                <a:srgbClr val="000090"/>
              </a:solidFill>
            </a:endParaRPr>
          </a:p>
        </p:txBody>
      </p:sp>
      <p:sp>
        <p:nvSpPr>
          <p:cNvPr id="3" name="コンテンツ プレースホルダー 2"/>
          <p:cNvSpPr>
            <a:spLocks noGrp="1"/>
          </p:cNvSpPr>
          <p:nvPr>
            <p:ph sz="half" idx="1"/>
          </p:nvPr>
        </p:nvSpPr>
        <p:spPr>
          <a:xfrm>
            <a:off x="408988" y="809625"/>
            <a:ext cx="8489142" cy="5302317"/>
          </a:xfrm>
        </p:spPr>
        <p:txBody>
          <a:bodyPr/>
          <a:lstStyle/>
          <a:p>
            <a:r>
              <a:rPr lang="en-GB" altLang="ja-JP" sz="2400" dirty="0" smtClean="0"/>
              <a:t>Absorb BRS was CE</a:t>
            </a:r>
            <a:r>
              <a:rPr lang="en-US" altLang="ja-JP" sz="2400" dirty="0" smtClean="0"/>
              <a:t>-</a:t>
            </a:r>
            <a:r>
              <a:rPr lang="en-GB" altLang="ja-JP" sz="2400" dirty="0" smtClean="0"/>
              <a:t>mark approved in December 2010 based on the data of the first in man trial (ABSORB Cohort B trial).</a:t>
            </a:r>
          </a:p>
          <a:p>
            <a:endParaRPr lang="en-GB" altLang="ja-JP" sz="900" dirty="0" smtClean="0"/>
          </a:p>
          <a:p>
            <a:r>
              <a:rPr lang="en-GB" altLang="ja-JP" sz="2400" dirty="0" smtClean="0"/>
              <a:t>“At the time of the study design in July 2011, clinical evidence has been attained without use of a comparator (Xience).” *</a:t>
            </a:r>
          </a:p>
          <a:p>
            <a:endParaRPr lang="en-GB" altLang="ja-JP" sz="2400" dirty="0" smtClean="0"/>
          </a:p>
          <a:p>
            <a:r>
              <a:rPr lang="en-US" altLang="ja-JP" sz="2400" dirty="0"/>
              <a:t>The absorb II study has been powered to demonstrate two mechanistic co primary end </a:t>
            </a:r>
            <a:r>
              <a:rPr lang="en-US" altLang="ja-JP" sz="2400" dirty="0" smtClean="0"/>
              <a:t>points</a:t>
            </a:r>
          </a:p>
          <a:p>
            <a:pPr lvl="1"/>
            <a:r>
              <a:rPr lang="en-US" altLang="ja-JP" sz="2000" dirty="0"/>
              <a:t>S</a:t>
            </a:r>
            <a:r>
              <a:rPr lang="en-US" altLang="ja-JP" sz="2000" dirty="0" smtClean="0"/>
              <a:t>uperiority </a:t>
            </a:r>
            <a:r>
              <a:rPr lang="en-US" altLang="ja-JP" sz="2000" dirty="0"/>
              <a:t>of the bioresorbable scaffold Absorb on the metallic stent Xience in vasomotion post intracoronary </a:t>
            </a:r>
            <a:r>
              <a:rPr lang="en-US" altLang="ja-JP" sz="2000" dirty="0" smtClean="0"/>
              <a:t>nitrate</a:t>
            </a:r>
          </a:p>
          <a:p>
            <a:pPr lvl="1"/>
            <a:r>
              <a:rPr lang="en-US" altLang="ja-JP" sz="2000" dirty="0"/>
              <a:t>N</a:t>
            </a:r>
            <a:r>
              <a:rPr lang="en-US" altLang="ja-JP" sz="2000" dirty="0" smtClean="0"/>
              <a:t>on </a:t>
            </a:r>
            <a:r>
              <a:rPr lang="en-US" altLang="ja-JP" sz="2000" dirty="0"/>
              <a:t>inferiority in late loss post intracoronary nitrate</a:t>
            </a:r>
            <a:endParaRPr lang="en-GB" altLang="ja-JP" sz="2000" dirty="0"/>
          </a:p>
          <a:p>
            <a:pPr lvl="1"/>
            <a:endParaRPr lang="en-GB" altLang="ja-JP" sz="2000" dirty="0" smtClean="0"/>
          </a:p>
          <a:p>
            <a:pPr lvl="1"/>
            <a:endParaRPr lang="en-GB" altLang="ja-JP" sz="400" dirty="0" smtClean="0"/>
          </a:p>
        </p:txBody>
      </p:sp>
      <p:sp>
        <p:nvSpPr>
          <p:cNvPr id="4" name="テキスト ボックス 3"/>
          <p:cNvSpPr txBox="1"/>
          <p:nvPr/>
        </p:nvSpPr>
        <p:spPr>
          <a:xfrm>
            <a:off x="3083590" y="6488668"/>
            <a:ext cx="6060410" cy="369332"/>
          </a:xfrm>
          <a:prstGeom prst="rect">
            <a:avLst/>
          </a:prstGeom>
          <a:noFill/>
        </p:spPr>
        <p:txBody>
          <a:bodyPr wrap="none" rtlCol="0">
            <a:spAutoFit/>
          </a:bodyPr>
          <a:lstStyle/>
          <a:p>
            <a:r>
              <a:rPr kumimoji="1" lang="en-US" altLang="ja-JP" i="0" dirty="0" smtClean="0">
                <a:solidFill>
                  <a:srgbClr val="FFFFFF"/>
                </a:solidFill>
              </a:rPr>
              <a:t> *</a:t>
            </a:r>
            <a:r>
              <a:rPr kumimoji="1" lang="en-US" altLang="ja-JP" i="0" dirty="0" err="1" smtClean="0">
                <a:solidFill>
                  <a:srgbClr val="FFFFFF"/>
                </a:solidFill>
              </a:rPr>
              <a:t>Serruys</a:t>
            </a:r>
            <a:r>
              <a:rPr kumimoji="1" lang="en-US" altLang="ja-JP" i="0" dirty="0" smtClean="0">
                <a:solidFill>
                  <a:srgbClr val="FFFFFF"/>
                </a:solidFill>
              </a:rPr>
              <a:t> et al. Lancet October </a:t>
            </a:r>
            <a:r>
              <a:rPr kumimoji="1" lang="en-US" altLang="ja-JP" i="0" dirty="0">
                <a:solidFill>
                  <a:srgbClr val="FFFFFF"/>
                </a:solidFill>
              </a:rPr>
              <a:t>30, 2016—16:30 (GMT) </a:t>
            </a:r>
          </a:p>
        </p:txBody>
      </p:sp>
    </p:spTree>
    <p:extLst>
      <p:ext uri="{BB962C8B-B14F-4D97-AF65-F5344CB8AC3E}">
        <p14:creationId xmlns:p14="http://schemas.microsoft.com/office/powerpoint/2010/main" val="261725261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Design and Methods</a:t>
            </a:r>
            <a:endParaRPr kumimoji="1" lang="ja-JP" altLang="en-US" dirty="0"/>
          </a:p>
        </p:txBody>
      </p:sp>
      <p:sp>
        <p:nvSpPr>
          <p:cNvPr id="3" name="コンテンツ プレースホルダー 2"/>
          <p:cNvSpPr>
            <a:spLocks noGrp="1"/>
          </p:cNvSpPr>
          <p:nvPr>
            <p:ph sz="half" idx="1"/>
          </p:nvPr>
        </p:nvSpPr>
        <p:spPr>
          <a:xfrm>
            <a:off x="278793" y="858061"/>
            <a:ext cx="8712259" cy="4114800"/>
          </a:xfrm>
        </p:spPr>
        <p:txBody>
          <a:bodyPr/>
          <a:lstStyle/>
          <a:p>
            <a:r>
              <a:rPr kumimoji="1" lang="en-US" altLang="ja-JP" sz="2200" dirty="0" smtClean="0"/>
              <a:t>ABSORB II trial, prospective, randomized, single blind</a:t>
            </a:r>
            <a:endParaRPr kumimoji="1" lang="en-US" altLang="ja-JP" sz="2200" dirty="0"/>
          </a:p>
          <a:p>
            <a:r>
              <a:rPr kumimoji="1" lang="en-US" altLang="ja-JP" sz="2200" dirty="0" smtClean="0"/>
              <a:t>501 patients randomized 2:1 to either Absorb or Xience</a:t>
            </a:r>
          </a:p>
          <a:p>
            <a:r>
              <a:rPr kumimoji="1" lang="en-US" altLang="ja-JP" sz="2200" dirty="0" smtClean="0"/>
              <a:t>Trial protocol allowed up to 2 de novo coronary lesions</a:t>
            </a:r>
          </a:p>
          <a:p>
            <a:r>
              <a:rPr kumimoji="1" lang="en-US" altLang="ja-JP" sz="2200" dirty="0" smtClean="0">
                <a:solidFill>
                  <a:srgbClr val="FF0000"/>
                </a:solidFill>
              </a:rPr>
              <a:t>Device sizing based on online QCA </a:t>
            </a:r>
            <a:r>
              <a:rPr kumimoji="1" lang="en-US" altLang="ja-JP" sz="2200" dirty="0" err="1" smtClean="0">
                <a:solidFill>
                  <a:srgbClr val="FF0000"/>
                </a:solidFill>
              </a:rPr>
              <a:t>Dmax</a:t>
            </a:r>
            <a:endParaRPr kumimoji="1" lang="en-US" altLang="ja-JP" sz="2200" dirty="0" smtClean="0">
              <a:solidFill>
                <a:srgbClr val="FF0000"/>
              </a:solidFill>
            </a:endParaRPr>
          </a:p>
          <a:p>
            <a:r>
              <a:rPr kumimoji="1" lang="en-US" altLang="ja-JP" sz="2200" dirty="0" smtClean="0">
                <a:solidFill>
                  <a:srgbClr val="FF0000"/>
                </a:solidFill>
              </a:rPr>
              <a:t>Pre-dilatation with undersized balloon by 0.5 mm</a:t>
            </a:r>
          </a:p>
          <a:p>
            <a:r>
              <a:rPr kumimoji="1" lang="en-US" altLang="ja-JP" sz="2200" dirty="0" smtClean="0">
                <a:solidFill>
                  <a:srgbClr val="FF0000"/>
                </a:solidFill>
              </a:rPr>
              <a:t>Post-dilatation: 61% in Absorb vs. 59% in Xience  </a:t>
            </a:r>
          </a:p>
          <a:p>
            <a:r>
              <a:rPr kumimoji="1" lang="en-US" altLang="ja-JP" sz="2200" dirty="0" smtClean="0"/>
              <a:t>Clinical follow-up at 30 and 180 days and 1, 2, and 3 years</a:t>
            </a:r>
          </a:p>
          <a:p>
            <a:r>
              <a:rPr kumimoji="1" lang="en-US" altLang="ja-JP" sz="2200" dirty="0" smtClean="0"/>
              <a:t>Repeat invasive imaging (QCA and QIVUS) at 3 years</a:t>
            </a:r>
          </a:p>
          <a:p>
            <a:r>
              <a:rPr kumimoji="1" lang="en-US" altLang="ja-JP" sz="2200" dirty="0" smtClean="0"/>
              <a:t>QCA pre and post nitrate to assess vasomotion</a:t>
            </a:r>
          </a:p>
          <a:p>
            <a:r>
              <a:rPr kumimoji="1" lang="en-US" altLang="ja-JP" sz="2200" dirty="0" smtClean="0"/>
              <a:t>Seattle angina questionnaires pre-implantation, </a:t>
            </a:r>
            <a:r>
              <a:rPr kumimoji="1" lang="en-US" altLang="ja-JP" sz="2200" dirty="0"/>
              <a:t>at 30 and 180 days </a:t>
            </a:r>
            <a:r>
              <a:rPr kumimoji="1" lang="en-US" altLang="ja-JP" sz="2200" dirty="0" smtClean="0"/>
              <a:t>and </a:t>
            </a:r>
            <a:r>
              <a:rPr kumimoji="1" lang="en-US" altLang="ja-JP" sz="2200" dirty="0"/>
              <a:t>1, 2, and 3 </a:t>
            </a:r>
            <a:r>
              <a:rPr kumimoji="1" lang="en-US" altLang="ja-JP" sz="2200" dirty="0" smtClean="0"/>
              <a:t>years</a:t>
            </a:r>
          </a:p>
          <a:p>
            <a:r>
              <a:rPr kumimoji="1" lang="en-US" altLang="ja-JP" sz="2200" dirty="0" smtClean="0"/>
              <a:t>Exercise testing with ECG: ST-T depression of ≥0.1 mV or chest pain, indicative of ischemia</a:t>
            </a:r>
          </a:p>
          <a:p>
            <a:endParaRPr kumimoji="1" lang="en-US" altLang="ja-JP" sz="2200" dirty="0"/>
          </a:p>
          <a:p>
            <a:endParaRPr kumimoji="1" lang="ja-JP" altLang="en-US" sz="2200" dirty="0"/>
          </a:p>
        </p:txBody>
      </p:sp>
      <p:sp>
        <p:nvSpPr>
          <p:cNvPr id="4" name="テキスト ボックス 3"/>
          <p:cNvSpPr txBox="1"/>
          <p:nvPr/>
        </p:nvSpPr>
        <p:spPr>
          <a:xfrm>
            <a:off x="3003906" y="6392760"/>
            <a:ext cx="4194501" cy="400110"/>
          </a:xfrm>
          <a:prstGeom prst="rect">
            <a:avLst/>
          </a:prstGeom>
          <a:noFill/>
        </p:spPr>
        <p:txBody>
          <a:bodyPr wrap="none" rtlCol="0">
            <a:spAutoFit/>
          </a:bodyPr>
          <a:lstStyle/>
          <a:p>
            <a:pPr lvl="0" eaLnBrk="0" hangingPunct="0">
              <a:spcBef>
                <a:spcPct val="30000"/>
              </a:spcBef>
              <a:buClr>
                <a:srgbClr val="002E4B"/>
              </a:buClr>
              <a:buSzPct val="110000"/>
            </a:pPr>
            <a:r>
              <a:rPr kumimoji="1" lang="en-US" altLang="ja-JP" sz="2000" kern="0" dirty="0">
                <a:solidFill>
                  <a:srgbClr val="002E4B"/>
                </a:solidFill>
                <a:latin typeface="Arial"/>
                <a:ea typeface="+mn-ea"/>
                <a:cs typeface="+mn-cs"/>
              </a:rPr>
              <a:t>Study Sponsor- Abbott </a:t>
            </a:r>
            <a:r>
              <a:rPr kumimoji="1" lang="en-US" altLang="ja-JP" sz="2000" kern="0" dirty="0" smtClean="0">
                <a:solidFill>
                  <a:srgbClr val="002E4B"/>
                </a:solidFill>
                <a:latin typeface="Arial"/>
                <a:ea typeface="+mn-ea"/>
                <a:cs typeface="+mn-cs"/>
              </a:rPr>
              <a:t>Vascular</a:t>
            </a:r>
            <a:endParaRPr kumimoji="1" lang="en-US" altLang="ja-JP" sz="2000" kern="0" dirty="0">
              <a:solidFill>
                <a:srgbClr val="002E4B"/>
              </a:solidFill>
              <a:latin typeface="Arial"/>
              <a:ea typeface="+mn-ea"/>
              <a:cs typeface="+mn-cs"/>
            </a:endParaRPr>
          </a:p>
        </p:txBody>
      </p:sp>
      <p:pic>
        <p:nvPicPr>
          <p:cNvPr id="5" name="図 4" descr="500px-AbbottLaboratories.svg_.png"/>
          <p:cNvPicPr>
            <a:picLocks noChangeAspect="1"/>
          </p:cNvPicPr>
          <p:nvPr/>
        </p:nvPicPr>
        <p:blipFill rotWithShape="1">
          <a:blip r:embed="rId2">
            <a:extLst>
              <a:ext uri="{28A0092B-C50C-407E-A947-70E740481C1C}">
                <a14:useLocalDpi xmlns:a14="http://schemas.microsoft.com/office/drawing/2010/main" val="0"/>
              </a:ext>
            </a:extLst>
          </a:blip>
          <a:srcRect r="62568"/>
          <a:stretch/>
        </p:blipFill>
        <p:spPr>
          <a:xfrm>
            <a:off x="7142993" y="6350511"/>
            <a:ext cx="726335" cy="504506"/>
          </a:xfrm>
          <a:prstGeom prst="rect">
            <a:avLst/>
          </a:prstGeom>
        </p:spPr>
      </p:pic>
      <p:pic>
        <p:nvPicPr>
          <p:cNvPr id="6" name="図 5" descr="500px-AbbottLaboratories.svg_.png"/>
          <p:cNvPicPr>
            <a:picLocks noChangeAspect="1"/>
          </p:cNvPicPr>
          <p:nvPr/>
        </p:nvPicPr>
        <p:blipFill rotWithShape="1">
          <a:blip r:embed="rId2">
            <a:biLevel thresh="25000"/>
            <a:extLst>
              <a:ext uri="{28A0092B-C50C-407E-A947-70E740481C1C}">
                <a14:useLocalDpi xmlns:a14="http://schemas.microsoft.com/office/drawing/2010/main" val="0"/>
              </a:ext>
            </a:extLst>
          </a:blip>
          <a:srcRect l="36315"/>
          <a:stretch/>
        </p:blipFill>
        <p:spPr>
          <a:xfrm>
            <a:off x="7850652" y="6353494"/>
            <a:ext cx="1235742" cy="504506"/>
          </a:xfrm>
          <a:prstGeom prst="rect">
            <a:avLst/>
          </a:prstGeom>
        </p:spPr>
      </p:pic>
    </p:spTree>
    <p:extLst>
      <p:ext uri="{BB962C8B-B14F-4D97-AF65-F5344CB8AC3E}">
        <p14:creationId xmlns:p14="http://schemas.microsoft.com/office/powerpoint/2010/main" val="362830188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09769" y="855484"/>
            <a:ext cx="8565119" cy="4114800"/>
          </a:xfrm>
        </p:spPr>
        <p:txBody>
          <a:bodyPr/>
          <a:lstStyle/>
          <a:p>
            <a:pPr>
              <a:buFont typeface="Wingdings" charset="2"/>
              <a:buChar char="v"/>
            </a:pPr>
            <a:r>
              <a:rPr lang="en-US" altLang="ja-JP" sz="2400" dirty="0">
                <a:solidFill>
                  <a:srgbClr val="000090"/>
                </a:solidFill>
              </a:rPr>
              <a:t>V</a:t>
            </a:r>
            <a:r>
              <a:rPr lang="en-US" altLang="ja-JP" sz="2400" dirty="0" smtClean="0">
                <a:solidFill>
                  <a:srgbClr val="000090"/>
                </a:solidFill>
              </a:rPr>
              <a:t>asomotion</a:t>
            </a:r>
            <a:r>
              <a:rPr lang="en-US" altLang="ja-JP" sz="2400" dirty="0" smtClean="0">
                <a:solidFill>
                  <a:schemeClr val="tx2"/>
                </a:solidFill>
              </a:rPr>
              <a:t> </a:t>
            </a:r>
            <a:r>
              <a:rPr lang="en-US" altLang="ja-JP" sz="2400" dirty="0">
                <a:solidFill>
                  <a:schemeClr val="bg2"/>
                </a:solidFill>
              </a:rPr>
              <a:t>assessed at 3-year follow-up by change in mean lumen diameter assessed </a:t>
            </a:r>
            <a:r>
              <a:rPr lang="en-US" altLang="ja-JP" sz="2400" dirty="0" smtClean="0">
                <a:solidFill>
                  <a:schemeClr val="bg2"/>
                </a:solidFill>
              </a:rPr>
              <a:t>by QCA </a:t>
            </a:r>
            <a:r>
              <a:rPr lang="en-US" altLang="ja-JP" sz="2400" dirty="0">
                <a:solidFill>
                  <a:schemeClr val="bg2"/>
                </a:solidFill>
              </a:rPr>
              <a:t>pre and post intracoronary nitrate </a:t>
            </a:r>
            <a:r>
              <a:rPr lang="en-US" altLang="ja-JP" sz="2400" dirty="0" smtClean="0">
                <a:solidFill>
                  <a:schemeClr val="bg2"/>
                </a:solidFill>
              </a:rPr>
              <a:t>and assumed to be 0.07 mm for Absorb and 0.0 mm for Xience Prime.</a:t>
            </a:r>
            <a:endParaRPr lang="en-US" altLang="ja-JP" sz="2400" dirty="0">
              <a:solidFill>
                <a:schemeClr val="bg2"/>
              </a:solidFill>
            </a:endParaRPr>
          </a:p>
          <a:p>
            <a:pPr lvl="1">
              <a:buFont typeface="Wingdings" charset="2"/>
              <a:buChar char="Ø"/>
            </a:pPr>
            <a:r>
              <a:rPr lang="en-US" altLang="ja-JP" sz="2000" dirty="0" smtClean="0">
                <a:solidFill>
                  <a:srgbClr val="FF0000"/>
                </a:solidFill>
              </a:rPr>
              <a:t>Superiority test </a:t>
            </a:r>
            <a:r>
              <a:rPr lang="en-US" altLang="ja-JP" sz="2000" dirty="0" smtClean="0">
                <a:solidFill>
                  <a:schemeClr val="bg2"/>
                </a:solidFill>
              </a:rPr>
              <a:t>using </a:t>
            </a:r>
            <a:r>
              <a:rPr lang="en-US" altLang="ja-JP" sz="2000" dirty="0">
                <a:solidFill>
                  <a:schemeClr val="bg2"/>
                </a:solidFill>
              </a:rPr>
              <a:t>a 2-sided t-test. </a:t>
            </a:r>
            <a:endParaRPr lang="en-US" altLang="ja-JP" sz="2000" dirty="0" smtClean="0">
              <a:solidFill>
                <a:schemeClr val="bg2"/>
              </a:solidFill>
            </a:endParaRPr>
          </a:p>
          <a:p>
            <a:pPr>
              <a:buFont typeface="Wingdings" charset="2"/>
              <a:buChar char="v"/>
            </a:pPr>
            <a:r>
              <a:rPr lang="en-US" altLang="ja-JP" sz="2400" dirty="0" smtClean="0">
                <a:solidFill>
                  <a:srgbClr val="000090"/>
                </a:solidFill>
              </a:rPr>
              <a:t>Angiographic late </a:t>
            </a:r>
            <a:r>
              <a:rPr lang="en-US" altLang="ja-JP" sz="2400" dirty="0">
                <a:solidFill>
                  <a:srgbClr val="000090"/>
                </a:solidFill>
              </a:rPr>
              <a:t>luminal </a:t>
            </a:r>
            <a:r>
              <a:rPr lang="en-US" altLang="ja-JP" sz="2400" dirty="0" smtClean="0">
                <a:solidFill>
                  <a:srgbClr val="000090"/>
                </a:solidFill>
              </a:rPr>
              <a:t>loss </a:t>
            </a:r>
            <a:r>
              <a:rPr lang="en-US" altLang="ja-JP" sz="2400" dirty="0">
                <a:solidFill>
                  <a:schemeClr val="bg2"/>
                </a:solidFill>
              </a:rPr>
              <a:t>at 3-year follow-up (minimum lumen diameter [MLD] at </a:t>
            </a:r>
            <a:r>
              <a:rPr lang="en-US" altLang="ja-JP" sz="2400" dirty="0" smtClean="0">
                <a:solidFill>
                  <a:schemeClr val="bg2"/>
                </a:solidFill>
              </a:rPr>
              <a:t>3 years </a:t>
            </a:r>
            <a:r>
              <a:rPr lang="en-US" altLang="ja-JP" sz="2400" dirty="0">
                <a:solidFill>
                  <a:schemeClr val="bg2"/>
                </a:solidFill>
              </a:rPr>
              <a:t>post-nitrate minus MLD post-procedure post-nitrate</a:t>
            </a:r>
            <a:r>
              <a:rPr lang="en-US" altLang="ja-JP" sz="2400" dirty="0" smtClean="0">
                <a:solidFill>
                  <a:schemeClr val="bg2"/>
                </a:solidFill>
              </a:rPr>
              <a:t>) </a:t>
            </a:r>
            <a:endParaRPr lang="en-US" altLang="ja-JP" sz="2400" dirty="0">
              <a:solidFill>
                <a:srgbClr val="FF0000"/>
              </a:solidFill>
            </a:endParaRPr>
          </a:p>
          <a:p>
            <a:pPr lvl="1">
              <a:buFont typeface="Wingdings" charset="2"/>
              <a:buChar char="Ø"/>
            </a:pPr>
            <a:r>
              <a:rPr lang="en-US" altLang="ja-JP" sz="2000" dirty="0">
                <a:solidFill>
                  <a:srgbClr val="FF0000"/>
                </a:solidFill>
              </a:rPr>
              <a:t>N</a:t>
            </a:r>
            <a:r>
              <a:rPr lang="en-US" altLang="ja-JP" sz="2000" dirty="0" smtClean="0">
                <a:solidFill>
                  <a:srgbClr val="FF0000"/>
                </a:solidFill>
              </a:rPr>
              <a:t>on</a:t>
            </a:r>
            <a:r>
              <a:rPr lang="en-US" altLang="ja-JP" sz="2000" dirty="0">
                <a:solidFill>
                  <a:srgbClr val="FF0000"/>
                </a:solidFill>
              </a:rPr>
              <a:t>-</a:t>
            </a:r>
            <a:r>
              <a:rPr lang="en-US" altLang="ja-JP" sz="2000" dirty="0" smtClean="0">
                <a:solidFill>
                  <a:srgbClr val="FF0000"/>
                </a:solidFill>
              </a:rPr>
              <a:t>inferiority test </a:t>
            </a:r>
            <a:r>
              <a:rPr lang="en-US" altLang="ja-JP" sz="2000" dirty="0">
                <a:solidFill>
                  <a:srgbClr val="000000"/>
                </a:solidFill>
              </a:rPr>
              <a:t>using a one-sided asymptotic test, against a non-inferiority margin of 0·14 mm. </a:t>
            </a:r>
            <a:endParaRPr lang="en-US" altLang="ja-JP" sz="2000" dirty="0" smtClean="0">
              <a:solidFill>
                <a:srgbClr val="000000"/>
              </a:solidFill>
            </a:endParaRPr>
          </a:p>
          <a:p>
            <a:pPr lvl="1">
              <a:buFont typeface="Wingdings" charset="2"/>
              <a:buChar char="Ø"/>
            </a:pPr>
            <a:endParaRPr lang="en-US" altLang="ja-JP" dirty="0" smtClean="0"/>
          </a:p>
          <a:p>
            <a:pPr marL="342900" lvl="1" indent="-342900">
              <a:buSzPct val="110000"/>
              <a:buFont typeface="Wingdings" charset="2"/>
              <a:buChar char="l"/>
            </a:pPr>
            <a:r>
              <a:rPr kumimoji="1" lang="en-US" altLang="ja-JP" sz="2000" dirty="0" smtClean="0"/>
              <a:t>Multiple </a:t>
            </a:r>
            <a:r>
              <a:rPr kumimoji="1" lang="en-US" altLang="ja-JP" sz="2000" dirty="0"/>
              <a:t>matched angiographic views for assessment of vasomotion and late </a:t>
            </a:r>
            <a:r>
              <a:rPr kumimoji="1" lang="en-US" altLang="ja-JP" sz="2000" dirty="0" smtClean="0"/>
              <a:t>loss.</a:t>
            </a:r>
            <a:endParaRPr kumimoji="1" lang="en-US" altLang="ja-JP" sz="2000" dirty="0"/>
          </a:p>
          <a:p>
            <a:pPr>
              <a:buFont typeface="Wingdings" charset="2"/>
              <a:buChar char="l"/>
            </a:pPr>
            <a:endParaRPr lang="ja-JP" altLang="ja-JP" sz="2400" dirty="0"/>
          </a:p>
        </p:txBody>
      </p:sp>
      <p:sp>
        <p:nvSpPr>
          <p:cNvPr id="4" name="正方形/長方形 3"/>
          <p:cNvSpPr/>
          <p:nvPr/>
        </p:nvSpPr>
        <p:spPr bwMode="auto">
          <a:xfrm>
            <a:off x="271049" y="782112"/>
            <a:ext cx="8650304" cy="4146065"/>
          </a:xfrm>
          <a:prstGeom prst="rect">
            <a:avLst/>
          </a:prstGeom>
          <a:no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 name="タイトル 1"/>
          <p:cNvSpPr>
            <a:spLocks noGrp="1"/>
          </p:cNvSpPr>
          <p:nvPr>
            <p:ph type="title"/>
          </p:nvPr>
        </p:nvSpPr>
        <p:spPr>
          <a:xfrm>
            <a:off x="684215" y="22815"/>
            <a:ext cx="7769225" cy="755651"/>
          </a:xfrm>
        </p:spPr>
        <p:txBody>
          <a:bodyPr/>
          <a:lstStyle/>
          <a:p>
            <a:r>
              <a:rPr lang="en-US" altLang="ja-JP" dirty="0">
                <a:solidFill>
                  <a:srgbClr val="000090"/>
                </a:solidFill>
              </a:rPr>
              <a:t>Co-primary endpoints</a:t>
            </a:r>
          </a:p>
        </p:txBody>
      </p:sp>
    </p:spTree>
    <p:extLst>
      <p:ext uri="{BB962C8B-B14F-4D97-AF65-F5344CB8AC3E}">
        <p14:creationId xmlns:p14="http://schemas.microsoft.com/office/powerpoint/2010/main" val="13400575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95721" y="179997"/>
            <a:ext cx="7769225" cy="755651"/>
          </a:xfrm>
        </p:spPr>
        <p:txBody>
          <a:bodyPr/>
          <a:lstStyle/>
          <a:p>
            <a:pPr algn="l"/>
            <a:r>
              <a:rPr kumimoji="1" lang="en-US" altLang="ja-JP" dirty="0" smtClean="0"/>
              <a:t>Secondary</a:t>
            </a:r>
            <a:r>
              <a:rPr kumimoji="1" lang="ja-JP" altLang="en-US" dirty="0" smtClean="0"/>
              <a:t> </a:t>
            </a:r>
            <a:r>
              <a:rPr kumimoji="1" lang="en-US" altLang="ja-JP" dirty="0" smtClean="0"/>
              <a:t>endpoints</a:t>
            </a:r>
            <a:endParaRPr kumimoji="1" lang="ja-JP" altLang="en-US" dirty="0"/>
          </a:p>
        </p:txBody>
      </p:sp>
      <p:sp>
        <p:nvSpPr>
          <p:cNvPr id="5" name="テキスト ボックス 4"/>
          <p:cNvSpPr txBox="1"/>
          <p:nvPr/>
        </p:nvSpPr>
        <p:spPr>
          <a:xfrm>
            <a:off x="345586" y="1133588"/>
            <a:ext cx="8475507" cy="1569660"/>
          </a:xfrm>
          <a:prstGeom prst="rect">
            <a:avLst/>
          </a:prstGeom>
          <a:noFill/>
        </p:spPr>
        <p:txBody>
          <a:bodyPr wrap="square" rtlCol="0">
            <a:spAutoFit/>
          </a:bodyPr>
          <a:lstStyle/>
          <a:p>
            <a:pPr marL="285750" indent="-285750">
              <a:buFont typeface="Wingdings" charset="2"/>
              <a:buChar char="v"/>
            </a:pPr>
            <a:r>
              <a:rPr lang="en-US" altLang="ja-JP" sz="2400" i="0" dirty="0" smtClean="0">
                <a:solidFill>
                  <a:srgbClr val="000090"/>
                </a:solidFill>
              </a:rPr>
              <a:t>Major </a:t>
            </a:r>
            <a:r>
              <a:rPr lang="en-US" altLang="ja-JP" sz="2400" i="0" dirty="0">
                <a:solidFill>
                  <a:srgbClr val="000090"/>
                </a:solidFill>
              </a:rPr>
              <a:t>Secondary </a:t>
            </a:r>
            <a:r>
              <a:rPr lang="en-US" altLang="ja-JP" sz="2400" i="0" dirty="0" smtClean="0">
                <a:solidFill>
                  <a:srgbClr val="000090"/>
                </a:solidFill>
              </a:rPr>
              <a:t>imaging endpoint</a:t>
            </a:r>
          </a:p>
          <a:p>
            <a:pPr marL="285750" indent="-285750">
              <a:buFont typeface="Wingdings" charset="2"/>
              <a:buChar char="v"/>
            </a:pPr>
            <a:endParaRPr lang="en-US" altLang="ja-JP" sz="2400" i="0" dirty="0" smtClean="0">
              <a:solidFill>
                <a:srgbClr val="000090"/>
              </a:solidFill>
            </a:endParaRPr>
          </a:p>
          <a:p>
            <a:pPr lvl="1"/>
            <a:r>
              <a:rPr lang="en-US" altLang="ja-JP" sz="2400" i="0" dirty="0">
                <a:solidFill>
                  <a:srgbClr val="000090"/>
                </a:solidFill>
              </a:rPr>
              <a:t>I</a:t>
            </a:r>
            <a:r>
              <a:rPr lang="en-US" altLang="ja-JP" sz="2400" i="0" dirty="0" smtClean="0">
                <a:solidFill>
                  <a:srgbClr val="000090"/>
                </a:solidFill>
              </a:rPr>
              <a:t>n</a:t>
            </a:r>
            <a:r>
              <a:rPr lang="en-US" altLang="ja-JP" sz="2400" i="0" dirty="0">
                <a:solidFill>
                  <a:srgbClr val="000090"/>
                </a:solidFill>
              </a:rPr>
              <a:t>-stent/scaffold mean lumen area change </a:t>
            </a:r>
            <a:r>
              <a:rPr lang="en-US" altLang="ja-JP" sz="2400" i="0" dirty="0" smtClean="0">
                <a:solidFill>
                  <a:srgbClr val="000090"/>
                </a:solidFill>
              </a:rPr>
              <a:t>from </a:t>
            </a:r>
            <a:r>
              <a:rPr lang="en-US" altLang="ja-JP" sz="2400" i="0" dirty="0">
                <a:solidFill>
                  <a:srgbClr val="000090"/>
                </a:solidFill>
              </a:rPr>
              <a:t>post- procedure to 3 years by IVUS </a:t>
            </a:r>
          </a:p>
        </p:txBody>
      </p:sp>
      <p:sp>
        <p:nvSpPr>
          <p:cNvPr id="6" name="テキスト ボックス 5"/>
          <p:cNvSpPr txBox="1"/>
          <p:nvPr/>
        </p:nvSpPr>
        <p:spPr>
          <a:xfrm>
            <a:off x="345940" y="2847752"/>
            <a:ext cx="8475507" cy="4585870"/>
          </a:xfrm>
          <a:prstGeom prst="rect">
            <a:avLst/>
          </a:prstGeom>
          <a:noFill/>
        </p:spPr>
        <p:txBody>
          <a:bodyPr wrap="square" rtlCol="0">
            <a:spAutoFit/>
          </a:bodyPr>
          <a:lstStyle/>
          <a:p>
            <a:pPr marL="285750" indent="-285750">
              <a:buFont typeface="Wingdings" charset="2"/>
              <a:buChar char="v"/>
            </a:pPr>
            <a:r>
              <a:rPr lang="en-US" altLang="ja-JP" sz="2400" i="0" dirty="0" smtClean="0">
                <a:solidFill>
                  <a:srgbClr val="000090"/>
                </a:solidFill>
              </a:rPr>
              <a:t>Secondary endpoints (ARC definitions)</a:t>
            </a:r>
          </a:p>
          <a:p>
            <a:pPr marL="742950" lvl="1" indent="-285750">
              <a:buFont typeface="Arial"/>
              <a:buChar char="•"/>
            </a:pPr>
            <a:r>
              <a:rPr lang="en-US" altLang="ja-JP" sz="2400" i="0" dirty="0" smtClean="0">
                <a:solidFill>
                  <a:schemeClr val="bg2"/>
                </a:solidFill>
              </a:rPr>
              <a:t>Clinical endpoints</a:t>
            </a:r>
          </a:p>
          <a:p>
            <a:pPr marL="1257300" lvl="2" indent="-342900">
              <a:buFont typeface="Wingdings" charset="2"/>
              <a:buChar char="Ø"/>
            </a:pPr>
            <a:r>
              <a:rPr lang="en-US" altLang="ja-JP" sz="2000" i="0" dirty="0" smtClean="0">
                <a:solidFill>
                  <a:schemeClr val="bg2"/>
                </a:solidFill>
              </a:rPr>
              <a:t>Device oriented composite endpoint</a:t>
            </a:r>
            <a:r>
              <a:rPr lang="ja-JP" altLang="en-US" sz="2000" i="0" dirty="0" smtClean="0">
                <a:solidFill>
                  <a:schemeClr val="bg2"/>
                </a:solidFill>
              </a:rPr>
              <a:t> </a:t>
            </a:r>
            <a:endParaRPr lang="en-US" altLang="ja-JP" sz="2000" i="0" dirty="0" smtClean="0">
              <a:solidFill>
                <a:schemeClr val="bg2"/>
              </a:solidFill>
            </a:endParaRPr>
          </a:p>
          <a:p>
            <a:pPr lvl="3"/>
            <a:r>
              <a:rPr lang="en-US" altLang="ja-JP" sz="2000" i="0" dirty="0" smtClean="0">
                <a:solidFill>
                  <a:schemeClr val="bg2"/>
                </a:solidFill>
              </a:rPr>
              <a:t>(cardiac death, target vessel MI</a:t>
            </a:r>
            <a:r>
              <a:rPr lang="en-US" altLang="ja-JP" sz="2000" i="0" dirty="0" smtClean="0">
                <a:solidFill>
                  <a:srgbClr val="FF0000"/>
                </a:solidFill>
              </a:rPr>
              <a:t>*</a:t>
            </a:r>
            <a:r>
              <a:rPr lang="en-US" altLang="ja-JP" sz="2000" i="0" dirty="0" smtClean="0">
                <a:solidFill>
                  <a:schemeClr val="bg2"/>
                </a:solidFill>
              </a:rPr>
              <a:t>, ischemia driven TLR)</a:t>
            </a:r>
          </a:p>
          <a:p>
            <a:pPr marL="1257300" lvl="2" indent="-342900">
              <a:buFont typeface="Wingdings" charset="2"/>
              <a:buChar char="Ø"/>
            </a:pPr>
            <a:r>
              <a:rPr lang="en-US" altLang="ja-JP" sz="2000" i="0" dirty="0" smtClean="0">
                <a:solidFill>
                  <a:schemeClr val="bg2"/>
                </a:solidFill>
              </a:rPr>
              <a:t>Patient oriented composite endpoint </a:t>
            </a:r>
          </a:p>
          <a:p>
            <a:pPr lvl="3"/>
            <a:r>
              <a:rPr lang="en-US" altLang="ja-JP" sz="2000" i="0" dirty="0" smtClean="0">
                <a:solidFill>
                  <a:schemeClr val="bg2"/>
                </a:solidFill>
              </a:rPr>
              <a:t>(all cause death, any MI, any revascularization)</a:t>
            </a:r>
          </a:p>
          <a:p>
            <a:pPr marL="742950" lvl="1" indent="-285750">
              <a:buFont typeface="Arial"/>
              <a:buChar char="•"/>
            </a:pPr>
            <a:r>
              <a:rPr lang="en-US" altLang="ja-JP" sz="2400" i="0" dirty="0" smtClean="0">
                <a:solidFill>
                  <a:schemeClr val="bg2"/>
                </a:solidFill>
              </a:rPr>
              <a:t>Quality of Life related endpoints</a:t>
            </a:r>
          </a:p>
          <a:p>
            <a:pPr marL="1257300" lvl="2" indent="-342900">
              <a:buFont typeface="Wingdings" charset="2"/>
              <a:buChar char="Ø"/>
            </a:pPr>
            <a:r>
              <a:rPr lang="en-US" altLang="ja-JP" sz="2000" i="0" dirty="0" smtClean="0">
                <a:solidFill>
                  <a:schemeClr val="bg2"/>
                </a:solidFill>
              </a:rPr>
              <a:t>Seattle angina questionnaire</a:t>
            </a:r>
          </a:p>
          <a:p>
            <a:pPr marL="800100" lvl="1" indent="-342900">
              <a:buFont typeface="Arial"/>
              <a:buChar char="•"/>
            </a:pPr>
            <a:r>
              <a:rPr lang="en-US" altLang="ja-JP" sz="2400" i="0" dirty="0" smtClean="0">
                <a:solidFill>
                  <a:schemeClr val="bg2"/>
                </a:solidFill>
              </a:rPr>
              <a:t>Angiographic and IVUS endpoints</a:t>
            </a:r>
          </a:p>
          <a:p>
            <a:pPr marL="285750" indent="-285750">
              <a:buFont typeface="Wingdings" charset="2"/>
              <a:buChar char="v"/>
            </a:pPr>
            <a:endParaRPr lang="en-US" altLang="ja-JP" sz="2400" i="0" dirty="0" smtClean="0">
              <a:solidFill>
                <a:schemeClr val="bg2"/>
              </a:solidFill>
            </a:endParaRPr>
          </a:p>
          <a:p>
            <a:pPr marL="285750" indent="-285750">
              <a:buFont typeface="Wingdings" charset="2"/>
              <a:buChar char="v"/>
            </a:pPr>
            <a:endParaRPr lang="en-US" altLang="ja-JP" sz="2400" i="0" dirty="0" smtClean="0">
              <a:solidFill>
                <a:schemeClr val="bg2"/>
              </a:solidFill>
            </a:endParaRPr>
          </a:p>
          <a:p>
            <a:pPr marL="285750" indent="-285750">
              <a:buFont typeface="Wingdings" charset="2"/>
              <a:buChar char="v"/>
            </a:pPr>
            <a:endParaRPr lang="en-US" altLang="ja-JP" sz="2400" i="0" dirty="0" smtClean="0">
              <a:solidFill>
                <a:schemeClr val="bg2"/>
              </a:solidFill>
            </a:endParaRPr>
          </a:p>
          <a:p>
            <a:pPr marL="285750" indent="-285750">
              <a:buFont typeface="Wingdings" charset="2"/>
              <a:buChar char="v"/>
            </a:pPr>
            <a:endParaRPr lang="en-US" altLang="ja-JP" sz="2400" i="0" dirty="0" smtClean="0">
              <a:solidFill>
                <a:schemeClr val="bg2"/>
              </a:solidFill>
            </a:endParaRPr>
          </a:p>
        </p:txBody>
      </p:sp>
      <p:sp>
        <p:nvSpPr>
          <p:cNvPr id="3" name="テキスト ボックス 2"/>
          <p:cNvSpPr txBox="1"/>
          <p:nvPr/>
        </p:nvSpPr>
        <p:spPr>
          <a:xfrm>
            <a:off x="3376597" y="6395983"/>
            <a:ext cx="5621851" cy="369332"/>
          </a:xfrm>
          <a:prstGeom prst="rect">
            <a:avLst/>
          </a:prstGeom>
          <a:noFill/>
        </p:spPr>
        <p:txBody>
          <a:bodyPr wrap="none" rtlCol="0">
            <a:spAutoFit/>
          </a:bodyPr>
          <a:lstStyle/>
          <a:p>
            <a:r>
              <a:rPr kumimoji="1" lang="en-US" altLang="ja-JP" i="0" dirty="0" smtClean="0">
                <a:solidFill>
                  <a:srgbClr val="FF0000"/>
                </a:solidFill>
              </a:rPr>
              <a:t>* MI definition – WHO or WHO extended definition </a:t>
            </a:r>
            <a:endParaRPr kumimoji="1" lang="ja-JP" altLang="en-US" i="0" dirty="0">
              <a:solidFill>
                <a:srgbClr val="FF0000"/>
              </a:solidFill>
            </a:endParaRPr>
          </a:p>
        </p:txBody>
      </p:sp>
    </p:spTree>
    <p:extLst>
      <p:ext uri="{BB962C8B-B14F-4D97-AF65-F5344CB8AC3E}">
        <p14:creationId xmlns:p14="http://schemas.microsoft.com/office/powerpoint/2010/main" val="143245356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719" y="132158"/>
            <a:ext cx="7769225" cy="755651"/>
          </a:xfrm>
        </p:spPr>
        <p:txBody>
          <a:bodyPr/>
          <a:lstStyle/>
          <a:p>
            <a:pPr algn="l"/>
            <a:r>
              <a:rPr kumimoji="1" lang="en-US" altLang="ja-JP" sz="2800" dirty="0" smtClean="0"/>
              <a:t>Definitions of clinical endpoints</a:t>
            </a:r>
            <a:endParaRPr kumimoji="1" lang="ja-JP" altLang="en-US" sz="2800" dirty="0"/>
          </a:p>
        </p:txBody>
      </p:sp>
      <p:sp>
        <p:nvSpPr>
          <p:cNvPr id="3" name="コンテンツ プレースホルダー 2"/>
          <p:cNvSpPr>
            <a:spLocks noGrp="1"/>
          </p:cNvSpPr>
          <p:nvPr>
            <p:ph sz="half" idx="1"/>
          </p:nvPr>
        </p:nvSpPr>
        <p:spPr>
          <a:xfrm>
            <a:off x="370015" y="1087916"/>
            <a:ext cx="8313024" cy="4371924"/>
          </a:xfrm>
        </p:spPr>
        <p:txBody>
          <a:bodyPr/>
          <a:lstStyle/>
          <a:p>
            <a:r>
              <a:rPr lang="en-US" altLang="ja-JP" dirty="0">
                <a:solidFill>
                  <a:srgbClr val="000090"/>
                </a:solidFill>
              </a:rPr>
              <a:t>Cardiac death </a:t>
            </a:r>
            <a:r>
              <a:rPr lang="en-US" altLang="ja-JP" dirty="0" smtClean="0">
                <a:solidFill>
                  <a:srgbClr val="000090"/>
                </a:solidFill>
              </a:rPr>
              <a:t>(ARC*) </a:t>
            </a:r>
          </a:p>
          <a:p>
            <a:r>
              <a:rPr lang="en-US" altLang="ja-JP" dirty="0" smtClean="0">
                <a:solidFill>
                  <a:srgbClr val="000090"/>
                </a:solidFill>
              </a:rPr>
              <a:t>Myocardial infarction</a:t>
            </a:r>
          </a:p>
          <a:p>
            <a:pPr marL="400050" lvl="1" indent="0">
              <a:buNone/>
            </a:pPr>
            <a:r>
              <a:rPr lang="en-US" altLang="ja-JP" dirty="0" smtClean="0">
                <a:solidFill>
                  <a:srgbClr val="000090"/>
                </a:solidFill>
              </a:rPr>
              <a:t>1) Per </a:t>
            </a:r>
            <a:r>
              <a:rPr lang="en-US" altLang="ja-JP" dirty="0">
                <a:solidFill>
                  <a:srgbClr val="000090"/>
                </a:solidFill>
              </a:rPr>
              <a:t>Protocol Definition </a:t>
            </a:r>
            <a:r>
              <a:rPr lang="en-US" altLang="ja-JP" dirty="0" smtClean="0">
                <a:solidFill>
                  <a:srgbClr val="000090"/>
                </a:solidFill>
              </a:rPr>
              <a:t>(the WHO Definition)</a:t>
            </a:r>
          </a:p>
          <a:p>
            <a:pPr lvl="1">
              <a:buFont typeface="Wingdings" charset="2"/>
              <a:buChar char="Ø"/>
            </a:pPr>
            <a:r>
              <a:rPr lang="en-US" altLang="ja-JP" sz="1800" dirty="0" smtClean="0"/>
              <a:t>Q </a:t>
            </a:r>
            <a:r>
              <a:rPr lang="en-US" altLang="ja-JP" sz="1800" dirty="0"/>
              <a:t>wave MI </a:t>
            </a:r>
          </a:p>
          <a:p>
            <a:pPr marL="800091" lvl="2" indent="0">
              <a:buNone/>
            </a:pPr>
            <a:r>
              <a:rPr lang="en-US" altLang="ja-JP" sz="1600" dirty="0" smtClean="0"/>
              <a:t>Development </a:t>
            </a:r>
            <a:r>
              <a:rPr lang="en-US" altLang="ja-JP" sz="1600" dirty="0"/>
              <a:t>of new, pathological Q wave on the ECG </a:t>
            </a:r>
          </a:p>
          <a:p>
            <a:pPr lvl="1">
              <a:buFont typeface="Wingdings" charset="2"/>
              <a:buChar char="Ø"/>
            </a:pPr>
            <a:r>
              <a:rPr lang="en-US" altLang="ja-JP" sz="1800" dirty="0" smtClean="0"/>
              <a:t>Non</a:t>
            </a:r>
            <a:r>
              <a:rPr lang="en-US" altLang="ja-JP" sz="1800" dirty="0"/>
              <a:t>-Q wave </a:t>
            </a:r>
            <a:r>
              <a:rPr lang="en-US" altLang="ja-JP" sz="1800" dirty="0" smtClean="0"/>
              <a:t>MI</a:t>
            </a:r>
            <a:endParaRPr lang="en-US" altLang="ja-JP" sz="1800" dirty="0"/>
          </a:p>
          <a:p>
            <a:pPr marL="800091" lvl="2" indent="0">
              <a:buNone/>
            </a:pPr>
            <a:r>
              <a:rPr lang="en-US" altLang="ja-JP" sz="1600" dirty="0" smtClean="0"/>
              <a:t>Elevation </a:t>
            </a:r>
            <a:r>
              <a:rPr lang="en-US" altLang="ja-JP" sz="1600" dirty="0"/>
              <a:t>of CK levels to ≥ two times </a:t>
            </a:r>
            <a:r>
              <a:rPr lang="en-US" altLang="ja-JP" sz="1600" dirty="0" smtClean="0"/>
              <a:t>the ULN with </a:t>
            </a:r>
            <a:r>
              <a:rPr lang="en-US" altLang="ja-JP" sz="1600" dirty="0"/>
              <a:t>elevated CK-MB </a:t>
            </a:r>
            <a:r>
              <a:rPr lang="en-US" altLang="ja-JP" sz="1600" dirty="0" smtClean="0"/>
              <a:t>in </a:t>
            </a:r>
            <a:r>
              <a:rPr lang="en-US" altLang="ja-JP" sz="1600" dirty="0"/>
              <a:t>the absence of new pathological Q waves </a:t>
            </a:r>
            <a:endParaRPr lang="en-US" altLang="ja-JP" sz="1600" dirty="0" smtClean="0"/>
          </a:p>
          <a:p>
            <a:pPr marL="400050" lvl="1" indent="-9">
              <a:buNone/>
            </a:pPr>
            <a:r>
              <a:rPr lang="en-US" altLang="ja-JP" dirty="0">
                <a:solidFill>
                  <a:srgbClr val="000090"/>
                </a:solidFill>
              </a:rPr>
              <a:t>2) WHO </a:t>
            </a:r>
            <a:r>
              <a:rPr lang="en-US" altLang="ja-JP" dirty="0" smtClean="0">
                <a:solidFill>
                  <a:srgbClr val="000090"/>
                </a:solidFill>
              </a:rPr>
              <a:t>extended</a:t>
            </a:r>
            <a:r>
              <a:rPr lang="en-US" altLang="ja-JP" baseline="30000" dirty="0">
                <a:solidFill>
                  <a:srgbClr val="000090"/>
                </a:solidFill>
              </a:rPr>
              <a:t>#</a:t>
            </a:r>
            <a:endParaRPr lang="en-US" altLang="ja-JP" baseline="30000" dirty="0" smtClean="0">
              <a:solidFill>
                <a:srgbClr val="000090"/>
              </a:solidFill>
            </a:endParaRPr>
          </a:p>
          <a:p>
            <a:pPr marL="457191" indent="-457200"/>
            <a:r>
              <a:rPr lang="en-US" altLang="ja-JP" dirty="0" smtClean="0">
                <a:solidFill>
                  <a:srgbClr val="000090"/>
                </a:solidFill>
              </a:rPr>
              <a:t>Clinically indicated TLR (ARC*)</a:t>
            </a:r>
          </a:p>
          <a:p>
            <a:pPr marL="457191" indent="-457200"/>
            <a:r>
              <a:rPr lang="en-US" altLang="ja-JP" dirty="0" smtClean="0">
                <a:solidFill>
                  <a:srgbClr val="000090"/>
                </a:solidFill>
              </a:rPr>
              <a:t>Scaffold/stent thrombosis (ARC*: definite or probable)</a:t>
            </a:r>
          </a:p>
          <a:p>
            <a:pPr marL="400041" lvl="1" indent="0">
              <a:buNone/>
            </a:pPr>
            <a:endParaRPr lang="en-US" altLang="ja-JP" sz="2000" dirty="0"/>
          </a:p>
        </p:txBody>
      </p:sp>
      <p:sp>
        <p:nvSpPr>
          <p:cNvPr id="15" name="テキスト ボックス 14"/>
          <p:cNvSpPr txBox="1"/>
          <p:nvPr/>
        </p:nvSpPr>
        <p:spPr>
          <a:xfrm>
            <a:off x="2425394" y="6519446"/>
            <a:ext cx="6718606" cy="338554"/>
          </a:xfrm>
          <a:prstGeom prst="rect">
            <a:avLst/>
          </a:prstGeom>
          <a:noFill/>
        </p:spPr>
        <p:txBody>
          <a:bodyPr wrap="none" rtlCol="0">
            <a:spAutoFit/>
          </a:bodyPr>
          <a:lstStyle/>
          <a:p>
            <a:pPr lvl="0" eaLnBrk="0" hangingPunct="0">
              <a:spcBef>
                <a:spcPct val="30000"/>
              </a:spcBef>
              <a:buClr>
                <a:srgbClr val="FDE25E"/>
              </a:buClr>
              <a:buSzPct val="110000"/>
            </a:pPr>
            <a:r>
              <a:rPr lang="en-US" altLang="ja-JP" sz="1600" i="0" kern="0" dirty="0" smtClean="0">
                <a:solidFill>
                  <a:schemeClr val="tx1"/>
                </a:solidFill>
                <a:latin typeface="Arial"/>
                <a:ea typeface="+mn-ea"/>
                <a:cs typeface="+mn-cs"/>
              </a:rPr>
              <a:t>*</a:t>
            </a:r>
            <a:r>
              <a:rPr lang="en-US" altLang="ja-JP" sz="1600" i="0" kern="0" dirty="0" err="1" smtClean="0">
                <a:solidFill>
                  <a:schemeClr val="tx1"/>
                </a:solidFill>
                <a:latin typeface="Arial"/>
                <a:ea typeface="+mn-ea"/>
                <a:cs typeface="+mn-cs"/>
              </a:rPr>
              <a:t>Cutlip</a:t>
            </a:r>
            <a:r>
              <a:rPr lang="en-US" altLang="ja-JP" sz="1600" i="0" kern="0" dirty="0" smtClean="0">
                <a:solidFill>
                  <a:schemeClr val="tx1"/>
                </a:solidFill>
                <a:latin typeface="Arial"/>
                <a:ea typeface="+mn-ea"/>
                <a:cs typeface="+mn-cs"/>
              </a:rPr>
              <a:t> et al. Circulation 2007 # </a:t>
            </a:r>
            <a:r>
              <a:rPr lang="en-US" altLang="ja-JP" sz="1600" i="0" kern="0" dirty="0" err="1" smtClean="0">
                <a:solidFill>
                  <a:schemeClr val="tx1"/>
                </a:solidFill>
                <a:latin typeface="Arial"/>
                <a:ea typeface="+mn-ea"/>
                <a:cs typeface="+mn-cs"/>
              </a:rPr>
              <a:t>Vranckx</a:t>
            </a:r>
            <a:r>
              <a:rPr lang="en-US" altLang="ja-JP" sz="1600" i="0" kern="0" dirty="0" smtClean="0">
                <a:solidFill>
                  <a:schemeClr val="tx1"/>
                </a:solidFill>
                <a:latin typeface="Arial"/>
                <a:ea typeface="+mn-ea"/>
                <a:cs typeface="+mn-cs"/>
              </a:rPr>
              <a:t> </a:t>
            </a:r>
            <a:r>
              <a:rPr lang="en-US" altLang="ja-JP" sz="1600" i="0" kern="0" dirty="0">
                <a:solidFill>
                  <a:schemeClr val="tx1"/>
                </a:solidFill>
                <a:latin typeface="Arial"/>
                <a:ea typeface="+mn-ea"/>
                <a:cs typeface="+mn-cs"/>
              </a:rPr>
              <a:t>et al </a:t>
            </a:r>
            <a:r>
              <a:rPr lang="en-US" altLang="ja-JP" sz="1600" i="0" kern="0" dirty="0" err="1" smtClean="0">
                <a:solidFill>
                  <a:schemeClr val="tx1"/>
                </a:solidFill>
                <a:latin typeface="Arial"/>
                <a:ea typeface="+mn-ea"/>
                <a:cs typeface="+mn-cs"/>
              </a:rPr>
              <a:t>EuroIntervention</a:t>
            </a:r>
            <a:r>
              <a:rPr lang="en-US" altLang="ja-JP" sz="1600" i="0" kern="0" dirty="0" smtClean="0">
                <a:solidFill>
                  <a:schemeClr val="tx1"/>
                </a:solidFill>
                <a:latin typeface="Arial"/>
                <a:ea typeface="+mn-ea"/>
                <a:cs typeface="+mn-cs"/>
              </a:rPr>
              <a:t> 2010</a:t>
            </a:r>
            <a:endParaRPr lang="en-US" altLang="ja-JP" sz="1600" i="0" kern="0" dirty="0">
              <a:solidFill>
                <a:schemeClr val="tx1"/>
              </a:solidFill>
              <a:latin typeface="Arial"/>
              <a:ea typeface="+mn-ea"/>
              <a:cs typeface="+mn-cs"/>
            </a:endParaRPr>
          </a:p>
        </p:txBody>
      </p:sp>
    </p:spTree>
    <p:extLst>
      <p:ext uri="{BB962C8B-B14F-4D97-AF65-F5344CB8AC3E}">
        <p14:creationId xmlns:p14="http://schemas.microsoft.com/office/powerpoint/2010/main" val="116934172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871795793"/>
              </p:ext>
            </p:extLst>
          </p:nvPr>
        </p:nvGraphicFramePr>
        <p:xfrm>
          <a:off x="384858" y="975125"/>
          <a:ext cx="8477499" cy="5193525"/>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rot="16200000">
            <a:off x="-1187382" y="3270626"/>
            <a:ext cx="2993127" cy="461665"/>
          </a:xfrm>
          <a:prstGeom prst="rect">
            <a:avLst/>
          </a:prstGeom>
          <a:noFill/>
        </p:spPr>
        <p:txBody>
          <a:bodyPr wrap="none" rtlCol="0">
            <a:spAutoFit/>
          </a:bodyPr>
          <a:lstStyle/>
          <a:p>
            <a:pPr fontAlgn="auto">
              <a:spcBef>
                <a:spcPts val="0"/>
              </a:spcBef>
              <a:spcAft>
                <a:spcPts val="0"/>
              </a:spcAft>
              <a:defRPr/>
            </a:pPr>
            <a:r>
              <a:rPr lang="en-US" altLang="ja-JP" sz="2400" i="0" kern="0" dirty="0">
                <a:solidFill>
                  <a:srgbClr val="000000"/>
                </a:solidFill>
                <a:latin typeface="Calibri"/>
                <a:ea typeface="ＭＳ Ｐゴシック"/>
                <a:cs typeface="+mn-cs"/>
              </a:rPr>
              <a:t>Cumulative frequency</a:t>
            </a:r>
            <a:endParaRPr kumimoji="1" lang="ja-JP" altLang="en-US" sz="2400" i="0" kern="0" dirty="0">
              <a:solidFill>
                <a:srgbClr val="000000"/>
              </a:solidFill>
              <a:latin typeface="Calibri"/>
              <a:ea typeface="ＭＳ Ｐゴシック"/>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3224843794"/>
              </p:ext>
            </p:extLst>
          </p:nvPr>
        </p:nvGraphicFramePr>
        <p:xfrm>
          <a:off x="5170251" y="2978107"/>
          <a:ext cx="3797568" cy="737734"/>
        </p:xfrm>
        <a:graphic>
          <a:graphicData uri="http://schemas.openxmlformats.org/drawingml/2006/table">
            <a:tbl>
              <a:tblPr/>
              <a:tblGrid>
                <a:gridCol w="960656"/>
                <a:gridCol w="846820"/>
                <a:gridCol w="1990092"/>
              </a:tblGrid>
              <a:tr h="3688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smtClean="0">
                          <a:solidFill>
                            <a:srgbClr val="000000"/>
                          </a:solidFill>
                          <a:effectLst/>
                          <a:latin typeface="Tahoma"/>
                          <a:cs typeface="Tahoma"/>
                        </a:rPr>
                        <a:t>Absorb</a:t>
                      </a:r>
                      <a:endParaRPr lang="is-IS" sz="16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a:solidFill>
                            <a:srgbClr val="000000"/>
                          </a:solidFill>
                          <a:effectLst/>
                          <a:latin typeface="Tahoma"/>
                          <a:cs typeface="Tahoma"/>
                        </a:rPr>
                        <a:t>n=</a:t>
                      </a:r>
                      <a:r>
                        <a:rPr lang="is-IS" sz="1600" b="1" i="0" u="none" strike="noStrike" dirty="0" smtClean="0">
                          <a:solidFill>
                            <a:srgbClr val="000000"/>
                          </a:solidFill>
                          <a:effectLst/>
                          <a:latin typeface="Tahoma"/>
                          <a:cs typeface="Tahoma"/>
                        </a:rPr>
                        <a:t>258</a:t>
                      </a:r>
                      <a:endParaRPr lang="is-IS" sz="16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smtClean="0">
                          <a:solidFill>
                            <a:srgbClr val="000000"/>
                          </a:solidFill>
                          <a:effectLst/>
                          <a:latin typeface="Tahoma"/>
                          <a:cs typeface="Tahoma"/>
                        </a:rPr>
                        <a:t>0.047±</a:t>
                      </a:r>
                      <a:r>
                        <a:rPr lang="is-IS" sz="1600" b="1" i="0" u="none" strike="noStrike" dirty="0">
                          <a:solidFill>
                            <a:srgbClr val="000000"/>
                          </a:solidFill>
                          <a:effectLst/>
                          <a:latin typeface="Tahoma"/>
                          <a:cs typeface="Tahoma"/>
                        </a:rPr>
                        <a:t>0.109 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3688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l" defTabSz="457200" rtl="0" eaLnBrk="1" fontAlgn="b" latinLnBrk="0" hangingPunct="1">
                        <a:lnSpc>
                          <a:spcPct val="100000"/>
                        </a:lnSpc>
                        <a:spcBef>
                          <a:spcPts val="0"/>
                        </a:spcBef>
                        <a:spcAft>
                          <a:spcPts val="0"/>
                        </a:spcAft>
                        <a:buClrTx/>
                        <a:buSzTx/>
                        <a:buFontTx/>
                        <a:buNone/>
                        <a:tabLst/>
                        <a:defRPr/>
                      </a:pPr>
                      <a:r>
                        <a:rPr lang="is-IS" altLang="ja-JP" sz="1600" b="1" i="0" u="none" strike="noStrike" dirty="0" smtClean="0">
                          <a:solidFill>
                            <a:srgbClr val="000000"/>
                          </a:solidFill>
                          <a:effectLst/>
                          <a:latin typeface="Tahoma"/>
                          <a:cs typeface="Tahoma"/>
                        </a:rPr>
                        <a:t>XIENCE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a:solidFill>
                            <a:srgbClr val="000000"/>
                          </a:solidFill>
                          <a:effectLst/>
                          <a:latin typeface="Tahoma"/>
                          <a:cs typeface="Tahoma"/>
                        </a:rPr>
                        <a:t>n=130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hr-HR" sz="1600" b="1" i="0" u="none" strike="noStrike" dirty="0" smtClean="0">
                          <a:solidFill>
                            <a:srgbClr val="000000"/>
                          </a:solidFill>
                          <a:effectLst/>
                          <a:latin typeface="Tahoma"/>
                          <a:cs typeface="Tahoma"/>
                        </a:rPr>
                        <a:t>0.05</a:t>
                      </a:r>
                      <a:r>
                        <a:rPr lang="en-US" altLang="ja-JP" sz="1600" b="1" i="0" u="none" strike="noStrike" dirty="0" smtClean="0">
                          <a:solidFill>
                            <a:srgbClr val="000000"/>
                          </a:solidFill>
                          <a:effectLst/>
                          <a:latin typeface="Tahoma"/>
                          <a:cs typeface="Tahoma"/>
                        </a:rPr>
                        <a:t>6</a:t>
                      </a:r>
                      <a:r>
                        <a:rPr lang="hr-HR" sz="1600" b="1" i="0" u="none" strike="noStrike" dirty="0" smtClean="0">
                          <a:solidFill>
                            <a:srgbClr val="000000"/>
                          </a:solidFill>
                          <a:effectLst/>
                          <a:latin typeface="Tahoma"/>
                          <a:cs typeface="Tahoma"/>
                        </a:rPr>
                        <a:t>±</a:t>
                      </a:r>
                      <a:r>
                        <a:rPr lang="hr-HR" sz="1600" b="1" i="0" u="none" strike="noStrike" dirty="0">
                          <a:solidFill>
                            <a:srgbClr val="000000"/>
                          </a:solidFill>
                          <a:effectLst/>
                          <a:latin typeface="Tahoma"/>
                          <a:cs typeface="Tahoma"/>
                        </a:rPr>
                        <a:t>0.117 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7" name="図形グループ 6"/>
          <p:cNvGrpSpPr/>
          <p:nvPr/>
        </p:nvGrpSpPr>
        <p:grpSpPr>
          <a:xfrm>
            <a:off x="4847573" y="3119479"/>
            <a:ext cx="3904132" cy="1135688"/>
            <a:chOff x="5366437" y="3436970"/>
            <a:chExt cx="3904132" cy="1135688"/>
          </a:xfrm>
        </p:grpSpPr>
        <p:sp>
          <p:nvSpPr>
            <p:cNvPr id="20" name="円/楕円 19"/>
            <p:cNvSpPr/>
            <p:nvPr/>
          </p:nvSpPr>
          <p:spPr>
            <a:xfrm>
              <a:off x="5366437" y="3837202"/>
              <a:ext cx="205267" cy="192416"/>
            </a:xfrm>
            <a:prstGeom prst="ellipse">
              <a:avLst/>
            </a:prstGeom>
            <a:solidFill>
              <a:schemeClr val="accent5">
                <a:lumMod val="75000"/>
              </a:schemeClr>
            </a:solidFill>
            <a:ln w="9525" cap="flat" cmpd="sng" algn="ctr">
              <a:solidFill>
                <a:srgbClr val="FF0000"/>
              </a:solidFill>
              <a:prstDash val="solid"/>
            </a:ln>
            <a:effectLst/>
          </p:spPr>
          <p:txBody>
            <a:bodyPr rtlCol="0" anchor="ctr"/>
            <a:lstStyle/>
            <a:p>
              <a:pPr algn="ctr" fontAlgn="auto">
                <a:spcBef>
                  <a:spcPts val="0"/>
                </a:spcBef>
                <a:spcAft>
                  <a:spcPts val="0"/>
                </a:spcAft>
                <a:defRPr/>
              </a:pPr>
              <a:endParaRPr kumimoji="1" lang="ja-JP" altLang="en-US" b="0" i="0" kern="0">
                <a:solidFill>
                  <a:schemeClr val="tx1"/>
                </a:solidFill>
                <a:latin typeface="Calibri"/>
                <a:ea typeface="ＭＳ Ｐゴシック"/>
                <a:cs typeface="+mn-cs"/>
              </a:endParaRPr>
            </a:p>
          </p:txBody>
        </p:sp>
        <p:sp>
          <p:nvSpPr>
            <p:cNvPr id="23" name="円/楕円 22"/>
            <p:cNvSpPr/>
            <p:nvPr/>
          </p:nvSpPr>
          <p:spPr>
            <a:xfrm>
              <a:off x="5366437" y="3436970"/>
              <a:ext cx="205267" cy="192416"/>
            </a:xfrm>
            <a:prstGeom prst="ellipse">
              <a:avLst/>
            </a:prstGeom>
            <a:solidFill>
              <a:srgbClr val="0000FF"/>
            </a:solidFill>
            <a:ln w="9525" cap="flat" cmpd="sng" algn="ctr">
              <a:solidFill>
                <a:srgbClr val="FFFFFF"/>
              </a:solidFill>
              <a:prstDash val="solid"/>
            </a:ln>
            <a:effectLst/>
          </p:spPr>
          <p:txBody>
            <a:bodyPr rtlCol="0" anchor="ctr"/>
            <a:lstStyle/>
            <a:p>
              <a:pPr algn="ctr" fontAlgn="auto">
                <a:spcBef>
                  <a:spcPts val="0"/>
                </a:spcBef>
                <a:spcAft>
                  <a:spcPts val="0"/>
                </a:spcAft>
                <a:defRPr/>
              </a:pPr>
              <a:endParaRPr kumimoji="1" lang="ja-JP" altLang="en-US" b="0" i="0" kern="0">
                <a:solidFill>
                  <a:schemeClr val="tx1"/>
                </a:solidFill>
                <a:latin typeface="Calibri"/>
                <a:ea typeface="ＭＳ Ｐゴシック"/>
                <a:cs typeface="+mn-cs"/>
              </a:endParaRPr>
            </a:p>
          </p:txBody>
        </p:sp>
        <p:sp>
          <p:nvSpPr>
            <p:cNvPr id="2" name="テキスト ボックス 1"/>
            <p:cNvSpPr txBox="1"/>
            <p:nvPr/>
          </p:nvSpPr>
          <p:spPr>
            <a:xfrm>
              <a:off x="7528723" y="4203326"/>
              <a:ext cx="1741846" cy="369332"/>
            </a:xfrm>
            <a:prstGeom prst="rect">
              <a:avLst/>
            </a:prstGeom>
            <a:noFill/>
            <a:ln>
              <a:noFill/>
            </a:ln>
          </p:spPr>
          <p:txBody>
            <a:bodyPr wrap="none" rtlCol="0">
              <a:spAutoFit/>
            </a:bodyPr>
            <a:lstStyle/>
            <a:p>
              <a:pPr fontAlgn="auto">
                <a:spcBef>
                  <a:spcPts val="0"/>
                </a:spcBef>
                <a:spcAft>
                  <a:spcPts val="0"/>
                </a:spcAft>
              </a:pPr>
              <a:r>
                <a:rPr kumimoji="1" lang="en-US" altLang="ja-JP" i="0" dirty="0" err="1" smtClean="0">
                  <a:solidFill>
                    <a:srgbClr val="000000"/>
                  </a:solidFill>
                  <a:latin typeface="Calibri"/>
                  <a:ea typeface="ＭＳ Ｐゴシック"/>
                  <a:cs typeface="+mn-cs"/>
                </a:rPr>
                <a:t>P</a:t>
              </a:r>
              <a:r>
                <a:rPr kumimoji="1" lang="en-US" altLang="ja-JP" i="0" baseline="-25000" dirty="0" err="1" smtClean="0">
                  <a:solidFill>
                    <a:srgbClr val="000000"/>
                  </a:solidFill>
                  <a:latin typeface="Calibri"/>
                  <a:ea typeface="ＭＳ Ｐゴシック"/>
                  <a:cs typeface="+mn-cs"/>
                </a:rPr>
                <a:t>superiority</a:t>
              </a:r>
              <a:r>
                <a:rPr kumimoji="1" lang="en-US" altLang="ja-JP" i="0" dirty="0" smtClean="0">
                  <a:solidFill>
                    <a:srgbClr val="000000"/>
                  </a:solidFill>
                  <a:latin typeface="Calibri"/>
                  <a:ea typeface="ＭＳ Ｐゴシック"/>
                  <a:cs typeface="+mn-cs"/>
                </a:rPr>
                <a:t>  </a:t>
              </a:r>
              <a:r>
                <a:rPr kumimoji="1" lang="en-US" altLang="ja-JP" i="0" dirty="0">
                  <a:solidFill>
                    <a:srgbClr val="000000"/>
                  </a:solidFill>
                  <a:latin typeface="Calibri"/>
                  <a:ea typeface="ＭＳ Ｐゴシック"/>
                  <a:cs typeface="+mn-cs"/>
                </a:rPr>
                <a:t>= 0.49</a:t>
              </a:r>
              <a:endParaRPr kumimoji="1" lang="ja-JP" altLang="en-US" i="0" dirty="0">
                <a:solidFill>
                  <a:srgbClr val="000000"/>
                </a:solidFill>
                <a:latin typeface="Calibri"/>
                <a:ea typeface="ＭＳ Ｐゴシック"/>
                <a:cs typeface="+mn-cs"/>
              </a:endParaRPr>
            </a:p>
          </p:txBody>
        </p:sp>
      </p:grpSp>
      <p:grpSp>
        <p:nvGrpSpPr>
          <p:cNvPr id="28" name="図形グループ 27"/>
          <p:cNvGrpSpPr>
            <a:grpSpLocks noChangeAspect="1"/>
          </p:cNvGrpSpPr>
          <p:nvPr/>
        </p:nvGrpSpPr>
        <p:grpSpPr>
          <a:xfrm>
            <a:off x="5961414" y="4988757"/>
            <a:ext cx="2674678" cy="468334"/>
            <a:chOff x="6149248" y="222525"/>
            <a:chExt cx="2821796" cy="494094"/>
          </a:xfrm>
        </p:grpSpPr>
        <p:pic>
          <p:nvPicPr>
            <p:cNvPr id="29" name="Picture 6"/>
            <p:cNvPicPr>
              <a:picLocks noChangeAspect="1"/>
            </p:cNvPicPr>
            <p:nvPr/>
          </p:nvPicPr>
          <p:blipFill rotWithShape="1">
            <a:blip r:embed="rId3"/>
            <a:srcRect t="1" b="28694"/>
            <a:stretch/>
          </p:blipFill>
          <p:spPr>
            <a:xfrm>
              <a:off x="6149248" y="222525"/>
              <a:ext cx="2799175" cy="365837"/>
            </a:xfrm>
            <a:prstGeom prst="rect">
              <a:avLst/>
            </a:prstGeom>
          </p:spPr>
        </p:pic>
        <p:pic>
          <p:nvPicPr>
            <p:cNvPr id="30" name="Picture 6"/>
            <p:cNvPicPr>
              <a:picLocks noChangeAspect="1"/>
            </p:cNvPicPr>
            <p:nvPr/>
          </p:nvPicPr>
          <p:blipFill rotWithShape="1">
            <a:blip r:embed="rId3">
              <a:duotone>
                <a:prstClr val="black"/>
                <a:srgbClr val="D9C3A5">
                  <a:tint val="50000"/>
                  <a:satMod val="180000"/>
                </a:srgbClr>
              </a:duotone>
            </a:blip>
            <a:srcRect t="65278"/>
            <a:stretch/>
          </p:blipFill>
          <p:spPr>
            <a:xfrm>
              <a:off x="6171869" y="538475"/>
              <a:ext cx="2799175" cy="178144"/>
            </a:xfrm>
            <a:prstGeom prst="rect">
              <a:avLst/>
            </a:prstGeom>
          </p:spPr>
        </p:pic>
      </p:grpSp>
      <p:sp>
        <p:nvSpPr>
          <p:cNvPr id="18" name="テキスト ボックス 17"/>
          <p:cNvSpPr txBox="1"/>
          <p:nvPr/>
        </p:nvSpPr>
        <p:spPr>
          <a:xfrm>
            <a:off x="3206525" y="5981329"/>
            <a:ext cx="2495545" cy="461665"/>
          </a:xfrm>
          <a:prstGeom prst="rect">
            <a:avLst/>
          </a:prstGeom>
          <a:noFill/>
        </p:spPr>
        <p:txBody>
          <a:bodyPr wrap="none" rtlCol="0">
            <a:spAutoFit/>
          </a:bodyPr>
          <a:lstStyle/>
          <a:p>
            <a:pPr fontAlgn="auto">
              <a:spcBef>
                <a:spcPts val="0"/>
              </a:spcBef>
              <a:spcAft>
                <a:spcPts val="0"/>
              </a:spcAft>
              <a:defRPr/>
            </a:pPr>
            <a:r>
              <a:rPr kumimoji="1" lang="en-US" altLang="ja-JP" sz="2400" i="0" kern="0" dirty="0">
                <a:solidFill>
                  <a:schemeClr val="bg2"/>
                </a:solidFill>
                <a:latin typeface="Calibri"/>
                <a:ea typeface="ＭＳ Ｐゴシック"/>
                <a:cs typeface="+mn-cs"/>
              </a:rPr>
              <a:t>Vasomotion (mm)</a:t>
            </a:r>
            <a:endParaRPr kumimoji="1" lang="ja-JP" altLang="en-US" sz="2400" i="0" kern="0" dirty="0">
              <a:solidFill>
                <a:schemeClr val="bg2"/>
              </a:solidFill>
              <a:latin typeface="Calibri"/>
              <a:ea typeface="ＭＳ Ｐゴシック"/>
              <a:cs typeface="+mn-cs"/>
            </a:endParaRPr>
          </a:p>
        </p:txBody>
      </p:sp>
      <p:pic>
        <p:nvPicPr>
          <p:cNvPr id="3" name="図 2" descr="flag_yellow_l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100" y="440573"/>
            <a:ext cx="988447" cy="660613"/>
          </a:xfrm>
          <a:prstGeom prst="rect">
            <a:avLst/>
          </a:prstGeom>
        </p:spPr>
      </p:pic>
      <p:sp>
        <p:nvSpPr>
          <p:cNvPr id="4" name="テキスト ボックス 3"/>
          <p:cNvSpPr txBox="1"/>
          <p:nvPr/>
        </p:nvSpPr>
        <p:spPr>
          <a:xfrm>
            <a:off x="730072" y="1209229"/>
            <a:ext cx="2889883" cy="2800766"/>
          </a:xfrm>
          <a:prstGeom prst="rect">
            <a:avLst/>
          </a:prstGeom>
          <a:solidFill>
            <a:srgbClr val="14202E"/>
          </a:solidFill>
        </p:spPr>
        <p:txBody>
          <a:bodyPr wrap="square" rtlCol="0">
            <a:spAutoFit/>
          </a:bodyPr>
          <a:lstStyle/>
          <a:p>
            <a:r>
              <a:rPr kumimoji="1" lang="en-US" altLang="ja-JP" sz="1600" i="0" dirty="0" smtClean="0">
                <a:solidFill>
                  <a:schemeClr val="tx1"/>
                </a:solidFill>
              </a:rPr>
              <a:t>Result will be discussed in details</a:t>
            </a:r>
          </a:p>
          <a:p>
            <a:r>
              <a:rPr kumimoji="1" lang="en-US" altLang="ja-JP" sz="1600" i="0" dirty="0" smtClean="0">
                <a:solidFill>
                  <a:schemeClr val="tx1"/>
                </a:solidFill>
              </a:rPr>
              <a:t>in the following session:</a:t>
            </a:r>
          </a:p>
          <a:p>
            <a:r>
              <a:rPr kumimoji="1" lang="en-US" altLang="ja-JP" sz="1600" i="0" dirty="0">
                <a:solidFill>
                  <a:schemeClr val="tx1"/>
                </a:solidFill>
              </a:rPr>
              <a:t>Room 207, level 2 Monday Oct. 31, 2:45-2:53 </a:t>
            </a:r>
            <a:r>
              <a:rPr kumimoji="1" lang="en-US" altLang="ja-JP" sz="1600" i="0" dirty="0" smtClean="0">
                <a:solidFill>
                  <a:schemeClr val="tx1"/>
                </a:solidFill>
              </a:rPr>
              <a:t>pm</a:t>
            </a:r>
          </a:p>
          <a:p>
            <a:endParaRPr kumimoji="1" lang="en-US" altLang="ja-JP" sz="1600" i="0" dirty="0">
              <a:solidFill>
                <a:schemeClr val="tx1"/>
              </a:solidFill>
            </a:endParaRPr>
          </a:p>
          <a:p>
            <a:r>
              <a:rPr kumimoji="1" lang="en-US" altLang="ja-JP" sz="1600" i="0" dirty="0" smtClean="0">
                <a:solidFill>
                  <a:schemeClr val="tx1"/>
                </a:solidFill>
              </a:rPr>
              <a:t>“</a:t>
            </a:r>
            <a:r>
              <a:rPr kumimoji="1" lang="en-US" altLang="ja-JP" sz="1600" i="0" dirty="0">
                <a:solidFill>
                  <a:schemeClr val="tx1"/>
                </a:solidFill>
              </a:rPr>
              <a:t>BVS at the Cusp of Complete Bioresorption: MLD and Vasomotion at 3-years in Absorb and Xience from the ABSORB </a:t>
            </a:r>
            <a:r>
              <a:rPr kumimoji="1" lang="en-US" altLang="ja-JP" sz="1600" i="0" dirty="0" smtClean="0">
                <a:solidFill>
                  <a:schemeClr val="tx1"/>
                </a:solidFill>
              </a:rPr>
              <a:t>II”</a:t>
            </a:r>
            <a:endParaRPr kumimoji="1" lang="en-US" altLang="ja-JP" sz="1600" i="0" dirty="0">
              <a:solidFill>
                <a:schemeClr val="tx1"/>
              </a:solidFill>
            </a:endParaRPr>
          </a:p>
        </p:txBody>
      </p:sp>
      <p:sp>
        <p:nvSpPr>
          <p:cNvPr id="19" name="テキスト ボックス 18"/>
          <p:cNvSpPr txBox="1"/>
          <p:nvPr/>
        </p:nvSpPr>
        <p:spPr>
          <a:xfrm>
            <a:off x="420604" y="0"/>
            <a:ext cx="8601424" cy="1107996"/>
          </a:xfrm>
          <a:prstGeom prst="rect">
            <a:avLst/>
          </a:prstGeom>
          <a:noFill/>
        </p:spPr>
        <p:txBody>
          <a:bodyPr wrap="square" rtlCol="0">
            <a:spAutoFit/>
          </a:bodyPr>
          <a:lstStyle/>
          <a:p>
            <a:r>
              <a:rPr kumimoji="1" lang="en-US" altLang="ja-JP" sz="2400" i="0" dirty="0">
                <a:solidFill>
                  <a:srgbClr val="000090"/>
                </a:solidFill>
              </a:rPr>
              <a:t>Co-primary endpoint: </a:t>
            </a:r>
            <a:r>
              <a:rPr kumimoji="1" lang="en-US" altLang="ja-JP" sz="2400" i="0" dirty="0" smtClean="0">
                <a:solidFill>
                  <a:srgbClr val="000090"/>
                </a:solidFill>
              </a:rPr>
              <a:t>in-device vasomotion</a:t>
            </a:r>
            <a:r>
              <a:rPr kumimoji="1" lang="ja-JP" altLang="en-US" sz="2400" i="0" dirty="0" smtClean="0">
                <a:solidFill>
                  <a:srgbClr val="000090"/>
                </a:solidFill>
              </a:rPr>
              <a:t> </a:t>
            </a:r>
            <a:r>
              <a:rPr kumimoji="1" lang="en-US" altLang="ja-JP" sz="2400" i="0" dirty="0" smtClean="0">
                <a:solidFill>
                  <a:srgbClr val="000090"/>
                </a:solidFill>
              </a:rPr>
              <a:t>in ABSORB</a:t>
            </a:r>
            <a:r>
              <a:rPr kumimoji="1" lang="ja-JP" altLang="en-US" sz="2400" i="0" dirty="0" smtClean="0">
                <a:solidFill>
                  <a:srgbClr val="000090"/>
                </a:solidFill>
              </a:rPr>
              <a:t> </a:t>
            </a:r>
            <a:r>
              <a:rPr kumimoji="1" lang="en-US" altLang="ja-JP" sz="2400" i="0" dirty="0" smtClean="0">
                <a:solidFill>
                  <a:srgbClr val="000090"/>
                </a:solidFill>
              </a:rPr>
              <a:t>II</a:t>
            </a:r>
            <a:endParaRPr kumimoji="1" lang="en-US" altLang="ja-JP" sz="2400" i="0" dirty="0" smtClean="0">
              <a:solidFill>
                <a:schemeClr val="bg2"/>
              </a:solidFill>
            </a:endParaRPr>
          </a:p>
          <a:p>
            <a:r>
              <a:rPr kumimoji="1" lang="en-US" altLang="ja-JP" i="0" dirty="0" smtClean="0">
                <a:solidFill>
                  <a:schemeClr val="bg2"/>
                </a:solidFill>
              </a:rPr>
              <a:t>Cumulative frequency distribution curves of vasomotion at 3 years</a:t>
            </a:r>
          </a:p>
          <a:p>
            <a:r>
              <a:rPr kumimoji="1" lang="en-US" altLang="ja-JP" sz="2400" i="0" dirty="0" smtClean="0">
                <a:solidFill>
                  <a:schemeClr val="bg1"/>
                </a:solidFill>
                <a:latin typeface="Tahoma"/>
                <a:cs typeface="Tahoma"/>
              </a:rPr>
              <a:t>Change in mean lumen diameter</a:t>
            </a:r>
            <a:endParaRPr kumimoji="1" lang="ja-JP" altLang="en-US" sz="2400" i="0" dirty="0">
              <a:solidFill>
                <a:schemeClr val="bg1"/>
              </a:solidFill>
              <a:latin typeface="Tahoma"/>
              <a:cs typeface="Tahoma"/>
            </a:endParaRPr>
          </a:p>
        </p:txBody>
      </p:sp>
    </p:spTree>
    <p:extLst>
      <p:ext uri="{BB962C8B-B14F-4D97-AF65-F5344CB8AC3E}">
        <p14:creationId xmlns:p14="http://schemas.microsoft.com/office/powerpoint/2010/main" val="379444092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055116581"/>
              </p:ext>
            </p:extLst>
          </p:nvPr>
        </p:nvGraphicFramePr>
        <p:xfrm>
          <a:off x="376820" y="966613"/>
          <a:ext cx="8492014" cy="515342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3206525" y="5981329"/>
            <a:ext cx="2495545" cy="461665"/>
          </a:xfrm>
          <a:prstGeom prst="rect">
            <a:avLst/>
          </a:prstGeom>
          <a:noFill/>
        </p:spPr>
        <p:txBody>
          <a:bodyPr wrap="none" rtlCol="0">
            <a:spAutoFit/>
          </a:bodyPr>
          <a:lstStyle/>
          <a:p>
            <a:pPr fontAlgn="auto">
              <a:spcBef>
                <a:spcPts val="0"/>
              </a:spcBef>
              <a:spcAft>
                <a:spcPts val="0"/>
              </a:spcAft>
              <a:defRPr/>
            </a:pPr>
            <a:r>
              <a:rPr kumimoji="1" lang="en-US" altLang="ja-JP" sz="2400" i="0" kern="0" dirty="0">
                <a:solidFill>
                  <a:schemeClr val="bg2"/>
                </a:solidFill>
                <a:latin typeface="Calibri"/>
                <a:ea typeface="ＭＳ Ｐゴシック"/>
                <a:cs typeface="+mn-cs"/>
              </a:rPr>
              <a:t>Vasomotion (mm)</a:t>
            </a:r>
            <a:endParaRPr kumimoji="1" lang="ja-JP" altLang="en-US" sz="2400" i="0" kern="0" dirty="0">
              <a:solidFill>
                <a:schemeClr val="bg2"/>
              </a:solidFill>
              <a:latin typeface="Calibri"/>
              <a:ea typeface="ＭＳ Ｐゴシック"/>
              <a:cs typeface="+mn-cs"/>
            </a:endParaRPr>
          </a:p>
        </p:txBody>
      </p:sp>
      <p:sp>
        <p:nvSpPr>
          <p:cNvPr id="11" name="テキスト ボックス 10"/>
          <p:cNvSpPr txBox="1"/>
          <p:nvPr/>
        </p:nvSpPr>
        <p:spPr>
          <a:xfrm rot="16200000">
            <a:off x="-1187382" y="3270626"/>
            <a:ext cx="2993127" cy="461665"/>
          </a:xfrm>
          <a:prstGeom prst="rect">
            <a:avLst/>
          </a:prstGeom>
          <a:noFill/>
        </p:spPr>
        <p:txBody>
          <a:bodyPr wrap="none" rtlCol="0">
            <a:spAutoFit/>
          </a:bodyPr>
          <a:lstStyle/>
          <a:p>
            <a:pPr fontAlgn="auto">
              <a:spcBef>
                <a:spcPts val="0"/>
              </a:spcBef>
              <a:spcAft>
                <a:spcPts val="0"/>
              </a:spcAft>
              <a:defRPr/>
            </a:pPr>
            <a:r>
              <a:rPr lang="en-US" altLang="ja-JP" sz="2400" i="0" kern="0" dirty="0">
                <a:solidFill>
                  <a:srgbClr val="000000"/>
                </a:solidFill>
                <a:latin typeface="Calibri"/>
                <a:ea typeface="ＭＳ Ｐゴシック"/>
                <a:cs typeface="+mn-cs"/>
              </a:rPr>
              <a:t>Cumulative frequency</a:t>
            </a:r>
            <a:endParaRPr kumimoji="1" lang="ja-JP" altLang="en-US" sz="2400" i="0" kern="0" dirty="0">
              <a:solidFill>
                <a:srgbClr val="000000"/>
              </a:solidFill>
              <a:latin typeface="Calibri"/>
              <a:ea typeface="ＭＳ Ｐゴシック"/>
              <a:cs typeface="+mn-cs"/>
            </a:endParaRPr>
          </a:p>
        </p:txBody>
      </p:sp>
      <p:sp>
        <p:nvSpPr>
          <p:cNvPr id="12" name="テキスト ボックス 11"/>
          <p:cNvSpPr txBox="1"/>
          <p:nvPr/>
        </p:nvSpPr>
        <p:spPr>
          <a:xfrm>
            <a:off x="420604" y="0"/>
            <a:ext cx="8313102" cy="738664"/>
          </a:xfrm>
          <a:prstGeom prst="rect">
            <a:avLst/>
          </a:prstGeom>
          <a:noFill/>
        </p:spPr>
        <p:txBody>
          <a:bodyPr wrap="square" rtlCol="0">
            <a:spAutoFit/>
          </a:bodyPr>
          <a:lstStyle/>
          <a:p>
            <a:r>
              <a:rPr kumimoji="1" lang="en-US" altLang="ja-JP" sz="2400" i="0" dirty="0" smtClean="0">
                <a:solidFill>
                  <a:srgbClr val="000090"/>
                </a:solidFill>
              </a:rPr>
              <a:t>In-device</a:t>
            </a:r>
            <a:r>
              <a:rPr kumimoji="1" lang="ja-JP" altLang="en-US" sz="2400" i="0" dirty="0" smtClean="0">
                <a:solidFill>
                  <a:srgbClr val="000090"/>
                </a:solidFill>
              </a:rPr>
              <a:t> </a:t>
            </a:r>
            <a:r>
              <a:rPr kumimoji="1" lang="en-US" altLang="ja-JP" sz="2400" i="0" dirty="0" smtClean="0">
                <a:solidFill>
                  <a:srgbClr val="000090"/>
                </a:solidFill>
              </a:rPr>
              <a:t>vasomotion in ABSORB Japan trial</a:t>
            </a:r>
            <a:endParaRPr kumimoji="1" lang="en-US" altLang="ja-JP" sz="2400" i="0" dirty="0" smtClean="0">
              <a:solidFill>
                <a:schemeClr val="bg2"/>
              </a:solidFill>
            </a:endParaRPr>
          </a:p>
          <a:p>
            <a:r>
              <a:rPr kumimoji="1" lang="en-US" altLang="ja-JP" i="0" dirty="0" smtClean="0">
                <a:solidFill>
                  <a:schemeClr val="bg2"/>
                </a:solidFill>
              </a:rPr>
              <a:t>Cumulative frequency distribution curves of vasomotion at 2 years</a:t>
            </a:r>
            <a:endParaRPr kumimoji="1" lang="ja-JP" altLang="en-US" i="0" dirty="0">
              <a:solidFill>
                <a:schemeClr val="bg2"/>
              </a:solidFill>
            </a:endParaRPr>
          </a:p>
        </p:txBody>
      </p:sp>
      <p:sp>
        <p:nvSpPr>
          <p:cNvPr id="2" name="テキスト ボックス 1"/>
          <p:cNvSpPr txBox="1"/>
          <p:nvPr/>
        </p:nvSpPr>
        <p:spPr>
          <a:xfrm>
            <a:off x="5946315" y="6480333"/>
            <a:ext cx="3197685" cy="307777"/>
          </a:xfrm>
          <a:prstGeom prst="rect">
            <a:avLst/>
          </a:prstGeom>
          <a:noFill/>
        </p:spPr>
        <p:txBody>
          <a:bodyPr wrap="none" rtlCol="0">
            <a:spAutoFit/>
          </a:bodyPr>
          <a:lstStyle/>
          <a:p>
            <a:r>
              <a:rPr kumimoji="1" lang="en-US" altLang="ja-JP" sz="1400" i="0" dirty="0" err="1" smtClean="0">
                <a:solidFill>
                  <a:schemeClr val="tx1"/>
                </a:solidFill>
              </a:rPr>
              <a:t>Onuma</a:t>
            </a:r>
            <a:r>
              <a:rPr kumimoji="1" lang="en-US" altLang="ja-JP" sz="1400" i="0" dirty="0" smtClean="0">
                <a:solidFill>
                  <a:schemeClr val="tx1"/>
                </a:solidFill>
              </a:rPr>
              <a:t> et al. </a:t>
            </a:r>
            <a:r>
              <a:rPr kumimoji="1" lang="en-US" altLang="ja-JP" sz="1400" i="0" dirty="0" err="1" smtClean="0">
                <a:solidFill>
                  <a:schemeClr val="tx1"/>
                </a:solidFill>
              </a:rPr>
              <a:t>EuroIntervention</a:t>
            </a:r>
            <a:r>
              <a:rPr kumimoji="1" lang="en-US" altLang="ja-JP" sz="1400" i="0" dirty="0" smtClean="0">
                <a:solidFill>
                  <a:schemeClr val="tx1"/>
                </a:solidFill>
              </a:rPr>
              <a:t> 2016</a:t>
            </a:r>
            <a:endParaRPr kumimoji="1" lang="ja-JP" altLang="en-US" sz="1400" i="0" dirty="0">
              <a:solidFill>
                <a:schemeClr val="tx1"/>
              </a:solidFill>
            </a:endParaRPr>
          </a:p>
        </p:txBody>
      </p:sp>
      <p:sp>
        <p:nvSpPr>
          <p:cNvPr id="5" name="正方形/長方形 4"/>
          <p:cNvSpPr/>
          <p:nvPr/>
        </p:nvSpPr>
        <p:spPr bwMode="auto">
          <a:xfrm>
            <a:off x="418689" y="5785072"/>
            <a:ext cx="8415655" cy="36985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15" name="図 14" descr="スクリーンショット 2016-10-06 10.36.38.png"/>
          <p:cNvPicPr>
            <a:picLocks noChangeAspect="1"/>
          </p:cNvPicPr>
          <p:nvPr/>
        </p:nvPicPr>
        <p:blipFill rotWithShape="1">
          <a:blip r:embed="rId3">
            <a:extLst>
              <a:ext uri="{28A0092B-C50C-407E-A947-70E740481C1C}">
                <a14:useLocalDpi xmlns:a14="http://schemas.microsoft.com/office/drawing/2010/main" val="0"/>
              </a:ext>
            </a:extLst>
          </a:blip>
          <a:srcRect t="84958" b="10868"/>
          <a:stretch/>
        </p:blipFill>
        <p:spPr>
          <a:xfrm>
            <a:off x="-6978" y="5819967"/>
            <a:ext cx="9144000" cy="286114"/>
          </a:xfrm>
          <a:prstGeom prst="rect">
            <a:avLst/>
          </a:prstGeom>
        </p:spPr>
      </p:pic>
      <p:sp>
        <p:nvSpPr>
          <p:cNvPr id="19" name="テキスト ボックス 18"/>
          <p:cNvSpPr txBox="1"/>
          <p:nvPr/>
        </p:nvSpPr>
        <p:spPr>
          <a:xfrm>
            <a:off x="6862719" y="3885835"/>
            <a:ext cx="1689660" cy="369332"/>
          </a:xfrm>
          <a:prstGeom prst="rect">
            <a:avLst/>
          </a:prstGeom>
          <a:noFill/>
          <a:ln>
            <a:noFill/>
          </a:ln>
        </p:spPr>
        <p:txBody>
          <a:bodyPr wrap="none" rtlCol="0">
            <a:spAutoFit/>
          </a:bodyPr>
          <a:lstStyle/>
          <a:p>
            <a:pPr fontAlgn="auto">
              <a:spcBef>
                <a:spcPts val="0"/>
              </a:spcBef>
              <a:spcAft>
                <a:spcPts val="0"/>
              </a:spcAft>
            </a:pPr>
            <a:r>
              <a:rPr kumimoji="1" lang="en-US" altLang="ja-JP" i="0" dirty="0" err="1" smtClean="0">
                <a:solidFill>
                  <a:srgbClr val="000000"/>
                </a:solidFill>
                <a:latin typeface="Calibri"/>
                <a:ea typeface="ＭＳ Ｐゴシック"/>
                <a:cs typeface="+mn-cs"/>
              </a:rPr>
              <a:t>P</a:t>
            </a:r>
            <a:r>
              <a:rPr kumimoji="1" lang="en-US" altLang="ja-JP" i="0" baseline="-25000" dirty="0" err="1" smtClean="0">
                <a:solidFill>
                  <a:srgbClr val="000000"/>
                </a:solidFill>
                <a:latin typeface="Calibri"/>
                <a:ea typeface="ＭＳ Ｐゴシック"/>
                <a:cs typeface="+mn-cs"/>
              </a:rPr>
              <a:t>superiority</a:t>
            </a:r>
            <a:r>
              <a:rPr kumimoji="1" lang="en-US" altLang="ja-JP" i="0" dirty="0" smtClean="0">
                <a:solidFill>
                  <a:srgbClr val="000000"/>
                </a:solidFill>
                <a:latin typeface="Calibri"/>
                <a:ea typeface="ＭＳ Ｐゴシック"/>
                <a:cs typeface="+mn-cs"/>
              </a:rPr>
              <a:t>  </a:t>
            </a:r>
            <a:r>
              <a:rPr kumimoji="1" lang="en-US" altLang="ja-JP" i="0" dirty="0">
                <a:solidFill>
                  <a:srgbClr val="000000"/>
                </a:solidFill>
                <a:latin typeface="Calibri"/>
                <a:ea typeface="ＭＳ Ｐゴシック"/>
                <a:cs typeface="+mn-cs"/>
              </a:rPr>
              <a:t>= </a:t>
            </a:r>
            <a:r>
              <a:rPr kumimoji="1" lang="en-US" altLang="ja-JP" i="0" dirty="0" smtClean="0">
                <a:solidFill>
                  <a:srgbClr val="000000"/>
                </a:solidFill>
                <a:latin typeface="Calibri"/>
                <a:ea typeface="ＭＳ Ｐゴシック"/>
                <a:cs typeface="+mn-cs"/>
              </a:rPr>
              <a:t>0.89</a:t>
            </a:r>
            <a:endParaRPr kumimoji="1" lang="ja-JP" altLang="en-US" i="0" dirty="0">
              <a:solidFill>
                <a:srgbClr val="000000"/>
              </a:solidFill>
              <a:latin typeface="Calibri"/>
              <a:ea typeface="ＭＳ Ｐゴシック"/>
              <a:cs typeface="+mn-cs"/>
            </a:endParaRPr>
          </a:p>
        </p:txBody>
      </p:sp>
      <p:pic>
        <p:nvPicPr>
          <p:cNvPr id="20" name="図 19" descr="Beth_Israel_Deaconess_Medical_Center_(BIDMC)_logo.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542" y="4903443"/>
            <a:ext cx="2749392" cy="670164"/>
          </a:xfrm>
          <a:prstGeom prst="rect">
            <a:avLst/>
          </a:prstGeom>
        </p:spPr>
      </p:pic>
      <p:graphicFrame>
        <p:nvGraphicFramePr>
          <p:cNvPr id="25" name="表 24"/>
          <p:cNvGraphicFramePr>
            <a:graphicFrameLocks noGrp="1"/>
          </p:cNvGraphicFramePr>
          <p:nvPr>
            <p:extLst>
              <p:ext uri="{D42A27DB-BD31-4B8C-83A1-F6EECF244321}">
                <p14:modId xmlns:p14="http://schemas.microsoft.com/office/powerpoint/2010/main" val="2281614876"/>
              </p:ext>
            </p:extLst>
          </p:nvPr>
        </p:nvGraphicFramePr>
        <p:xfrm>
          <a:off x="5170251" y="2978107"/>
          <a:ext cx="3797568" cy="737734"/>
        </p:xfrm>
        <a:graphic>
          <a:graphicData uri="http://schemas.openxmlformats.org/drawingml/2006/table">
            <a:tbl>
              <a:tblPr/>
              <a:tblGrid>
                <a:gridCol w="960656"/>
                <a:gridCol w="846820"/>
                <a:gridCol w="1990092"/>
              </a:tblGrid>
              <a:tr h="3688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smtClean="0">
                          <a:solidFill>
                            <a:srgbClr val="000000"/>
                          </a:solidFill>
                          <a:effectLst/>
                          <a:latin typeface="Tahoma"/>
                          <a:cs typeface="Tahoma"/>
                        </a:rPr>
                        <a:t>Absorb</a:t>
                      </a:r>
                      <a:endParaRPr lang="is-IS" sz="16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a:solidFill>
                            <a:srgbClr val="000000"/>
                          </a:solidFill>
                          <a:effectLst/>
                          <a:latin typeface="Tahoma"/>
                          <a:cs typeface="Tahoma"/>
                        </a:rPr>
                        <a:t>n</a:t>
                      </a:r>
                      <a:r>
                        <a:rPr lang="is-IS" sz="1600" b="1" i="0" u="none" strike="noStrike" dirty="0" smtClean="0">
                          <a:solidFill>
                            <a:srgbClr val="000000"/>
                          </a:solidFill>
                          <a:effectLst/>
                          <a:latin typeface="Tahoma"/>
                          <a:cs typeface="Tahoma"/>
                        </a:rPr>
                        <a:t>=75</a:t>
                      </a:r>
                      <a:endParaRPr lang="is-IS" sz="16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600" b="1" i="0" dirty="0" smtClean="0">
                          <a:solidFill>
                            <a:srgbClr val="000000"/>
                          </a:solidFill>
                          <a:latin typeface="Tahoma"/>
                          <a:cs typeface="Tahoma"/>
                        </a:rPr>
                        <a:t>0.06±0.14 mm</a:t>
                      </a:r>
                      <a:endParaRPr kumimoji="1" lang="ja-JP" altLang="en-US" sz="1600" b="1" i="0" dirty="0">
                        <a:solidFill>
                          <a:srgbClr val="000000"/>
                        </a:solidFill>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3688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l" defTabSz="457200" rtl="0" eaLnBrk="1" fontAlgn="b" latinLnBrk="0" hangingPunct="1">
                        <a:lnSpc>
                          <a:spcPct val="100000"/>
                        </a:lnSpc>
                        <a:spcBef>
                          <a:spcPts val="0"/>
                        </a:spcBef>
                        <a:spcAft>
                          <a:spcPts val="0"/>
                        </a:spcAft>
                        <a:buClrTx/>
                        <a:buSzTx/>
                        <a:buFontTx/>
                        <a:buNone/>
                        <a:tabLst/>
                        <a:defRPr/>
                      </a:pPr>
                      <a:r>
                        <a:rPr lang="is-IS" altLang="ja-JP" sz="1600" b="1" i="0" u="none" strike="noStrike" dirty="0" smtClean="0">
                          <a:solidFill>
                            <a:srgbClr val="000000"/>
                          </a:solidFill>
                          <a:effectLst/>
                          <a:latin typeface="Tahoma"/>
                          <a:cs typeface="Tahoma"/>
                        </a:rPr>
                        <a:t>XIENCE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fontAlgn="b"/>
                      <a:r>
                        <a:rPr lang="is-IS" sz="1600" b="1" i="0" u="none" strike="noStrike" dirty="0">
                          <a:solidFill>
                            <a:srgbClr val="000000"/>
                          </a:solidFill>
                          <a:effectLst/>
                          <a:latin typeface="Tahoma"/>
                          <a:cs typeface="Tahoma"/>
                        </a:rPr>
                        <a:t>n</a:t>
                      </a:r>
                      <a:r>
                        <a:rPr lang="is-IS" sz="1600" b="1" i="0" u="none" strike="noStrike" dirty="0" smtClean="0">
                          <a:solidFill>
                            <a:srgbClr val="000000"/>
                          </a:solidFill>
                          <a:effectLst/>
                          <a:latin typeface="Tahoma"/>
                          <a:cs typeface="Tahoma"/>
                        </a:rPr>
                        <a:t>=35</a:t>
                      </a:r>
                      <a:endParaRPr lang="is-IS" sz="1600" b="1" i="0" u="none" strike="noStrike" dirty="0">
                        <a:solidFill>
                          <a:srgbClr val="000000"/>
                        </a:solidFill>
                        <a:effectLst/>
                        <a:latin typeface="Tahoma"/>
                        <a:cs typeface="Tahom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600" b="1" i="0" dirty="0" smtClean="0">
                          <a:solidFill>
                            <a:srgbClr val="000000"/>
                          </a:solidFill>
                          <a:latin typeface="Tahoma"/>
                          <a:cs typeface="Tahoma"/>
                        </a:rPr>
                        <a:t>0.07±0.17 mm</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26" name="図形グループ 25"/>
          <p:cNvGrpSpPr/>
          <p:nvPr/>
        </p:nvGrpSpPr>
        <p:grpSpPr>
          <a:xfrm>
            <a:off x="4847573" y="3119479"/>
            <a:ext cx="205267" cy="592648"/>
            <a:chOff x="5366437" y="3436970"/>
            <a:chExt cx="205267" cy="592648"/>
          </a:xfrm>
        </p:grpSpPr>
        <p:sp>
          <p:nvSpPr>
            <p:cNvPr id="27" name="円/楕円 26"/>
            <p:cNvSpPr/>
            <p:nvPr/>
          </p:nvSpPr>
          <p:spPr>
            <a:xfrm>
              <a:off x="5366437" y="3837202"/>
              <a:ext cx="205267" cy="192416"/>
            </a:xfrm>
            <a:prstGeom prst="ellipse">
              <a:avLst/>
            </a:prstGeom>
            <a:solidFill>
              <a:schemeClr val="accent5">
                <a:lumMod val="75000"/>
              </a:schemeClr>
            </a:solidFill>
            <a:ln w="9525" cap="flat" cmpd="sng" algn="ctr">
              <a:solidFill>
                <a:srgbClr val="FF0000"/>
              </a:solidFill>
              <a:prstDash val="solid"/>
            </a:ln>
            <a:effectLst/>
          </p:spPr>
          <p:txBody>
            <a:bodyPr rtlCol="0" anchor="ctr"/>
            <a:lstStyle/>
            <a:p>
              <a:pPr algn="ctr" fontAlgn="auto">
                <a:spcBef>
                  <a:spcPts val="0"/>
                </a:spcBef>
                <a:spcAft>
                  <a:spcPts val="0"/>
                </a:spcAft>
                <a:defRPr/>
              </a:pPr>
              <a:endParaRPr kumimoji="1" lang="ja-JP" altLang="en-US" b="0" i="0" kern="0">
                <a:solidFill>
                  <a:schemeClr val="tx1"/>
                </a:solidFill>
                <a:latin typeface="Calibri"/>
                <a:ea typeface="ＭＳ Ｐゴシック"/>
                <a:cs typeface="+mn-cs"/>
              </a:endParaRPr>
            </a:p>
          </p:txBody>
        </p:sp>
        <p:sp>
          <p:nvSpPr>
            <p:cNvPr id="28" name="円/楕円 27"/>
            <p:cNvSpPr/>
            <p:nvPr/>
          </p:nvSpPr>
          <p:spPr>
            <a:xfrm>
              <a:off x="5366437" y="3436970"/>
              <a:ext cx="205267" cy="192416"/>
            </a:xfrm>
            <a:prstGeom prst="ellipse">
              <a:avLst/>
            </a:prstGeom>
            <a:solidFill>
              <a:srgbClr val="0000FF"/>
            </a:solidFill>
            <a:ln w="9525" cap="flat" cmpd="sng" algn="ctr">
              <a:solidFill>
                <a:srgbClr val="FFFFFF"/>
              </a:solidFill>
              <a:prstDash val="solid"/>
            </a:ln>
            <a:effectLst/>
          </p:spPr>
          <p:txBody>
            <a:bodyPr rtlCol="0" anchor="ctr"/>
            <a:lstStyle/>
            <a:p>
              <a:pPr algn="ctr" fontAlgn="auto">
                <a:spcBef>
                  <a:spcPts val="0"/>
                </a:spcBef>
                <a:spcAft>
                  <a:spcPts val="0"/>
                </a:spcAft>
                <a:defRPr/>
              </a:pPr>
              <a:endParaRPr kumimoji="1" lang="ja-JP" altLang="en-US" b="0" i="0" kern="0">
                <a:solidFill>
                  <a:schemeClr val="tx1"/>
                </a:solidFill>
                <a:latin typeface="Calibri"/>
                <a:ea typeface="ＭＳ Ｐゴシック"/>
                <a:cs typeface="+mn-cs"/>
              </a:endParaRPr>
            </a:p>
          </p:txBody>
        </p:sp>
      </p:grpSp>
      <p:pic>
        <p:nvPicPr>
          <p:cNvPr id="3" name="図 2" descr="Flag_of_Japan.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384" y="158695"/>
            <a:ext cx="884759" cy="589692"/>
          </a:xfrm>
          <a:prstGeom prst="rect">
            <a:avLst/>
          </a:prstGeom>
          <a:ln>
            <a:solidFill>
              <a:schemeClr val="bg2"/>
            </a:solidFill>
          </a:ln>
        </p:spPr>
      </p:pic>
      <p:sp>
        <p:nvSpPr>
          <p:cNvPr id="17" name="テキスト ボックス 16"/>
          <p:cNvSpPr txBox="1"/>
          <p:nvPr/>
        </p:nvSpPr>
        <p:spPr>
          <a:xfrm>
            <a:off x="730072" y="1209229"/>
            <a:ext cx="2889883" cy="1323439"/>
          </a:xfrm>
          <a:prstGeom prst="rect">
            <a:avLst/>
          </a:prstGeom>
          <a:solidFill>
            <a:srgbClr val="14202E"/>
          </a:solidFill>
        </p:spPr>
        <p:txBody>
          <a:bodyPr wrap="square" rtlCol="0">
            <a:spAutoFit/>
          </a:bodyPr>
          <a:lstStyle/>
          <a:p>
            <a:r>
              <a:rPr kumimoji="1" lang="en-US" altLang="ja-JP" sz="1600" i="0" dirty="0" smtClean="0">
                <a:solidFill>
                  <a:schemeClr val="tx1"/>
                </a:solidFill>
              </a:rPr>
              <a:t>Although analyzed by another core lab </a:t>
            </a:r>
            <a:r>
              <a:rPr kumimoji="1" lang="en-US" altLang="ja-JP" sz="1600" i="0" dirty="0">
                <a:solidFill>
                  <a:schemeClr val="tx1"/>
                </a:solidFill>
              </a:rPr>
              <a:t>(</a:t>
            </a:r>
            <a:r>
              <a:rPr kumimoji="1" lang="en-US" altLang="ja-JP" sz="1600" i="0" dirty="0" smtClean="0">
                <a:solidFill>
                  <a:schemeClr val="tx1"/>
                </a:solidFill>
              </a:rPr>
              <a:t>USA) , similar findings on vasomotion were made in ABSORB Japan.</a:t>
            </a:r>
            <a:endParaRPr kumimoji="1" lang="en-US" altLang="ja-JP" sz="1600" i="0" dirty="0">
              <a:solidFill>
                <a:schemeClr val="tx1"/>
              </a:solidFill>
            </a:endParaRPr>
          </a:p>
        </p:txBody>
      </p:sp>
    </p:spTree>
    <p:extLst>
      <p:ext uri="{BB962C8B-B14F-4D97-AF65-F5344CB8AC3E}">
        <p14:creationId xmlns:p14="http://schemas.microsoft.com/office/powerpoint/2010/main" val="502629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1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5615</TotalTime>
  <Words>3167</Words>
  <Application>Microsoft Macintosh PowerPoint</Application>
  <PresentationFormat>画面に合わせる (4:3)</PresentationFormat>
  <Paragraphs>628</Paragraphs>
  <Slides>23</Slides>
  <Notes>6</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1_CRF_2006_background</vt:lpstr>
      <vt:lpstr>PowerPoint プレゼンテーション</vt:lpstr>
      <vt:lpstr>Disclosure Statement of Financial Interest</vt:lpstr>
      <vt:lpstr>Background</vt:lpstr>
      <vt:lpstr>Design and Methods</vt:lpstr>
      <vt:lpstr>Co-primary endpoints</vt:lpstr>
      <vt:lpstr>Secondary endpoints</vt:lpstr>
      <vt:lpstr>Definitions of clinical endpoints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Conclusions 1/2</vt:lpstr>
      <vt:lpstr>Conclusions 2/2</vt:lpstr>
      <vt:lpstr>PowerPoint プレゼンテーション</vt:lpstr>
    </vt:vector>
  </TitlesOfParts>
  <Company>CRF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Yohei Sotomi</cp:lastModifiedBy>
  <cp:revision>482</cp:revision>
  <dcterms:created xsi:type="dcterms:W3CDTF">2015-03-17T14:58:49Z</dcterms:created>
  <dcterms:modified xsi:type="dcterms:W3CDTF">2016-10-27T10:43:03Z</dcterms:modified>
</cp:coreProperties>
</file>