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9" r:id="rId4"/>
    <p:sldId id="260" r:id="rId5"/>
    <p:sldId id="276" r:id="rId6"/>
    <p:sldId id="261" r:id="rId7"/>
    <p:sldId id="263" r:id="rId8"/>
    <p:sldId id="264" r:id="rId9"/>
    <p:sldId id="265" r:id="rId10"/>
    <p:sldId id="267" r:id="rId11"/>
    <p:sldId id="295" r:id="rId12"/>
    <p:sldId id="289" r:id="rId13"/>
    <p:sldId id="298" r:id="rId14"/>
    <p:sldId id="291" r:id="rId15"/>
    <p:sldId id="272" r:id="rId16"/>
    <p:sldId id="297" r:id="rId17"/>
    <p:sldId id="301" r:id="rId18"/>
    <p:sldId id="300" r:id="rId19"/>
    <p:sldId id="262" r:id="rId20"/>
    <p:sldId id="294" r:id="rId21"/>
    <p:sldId id="296" r:id="rId22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1B7FB-049F-4FE9-AFFB-188E63EC87D2}" type="datetimeFigureOut">
              <a:rPr lang="nl-NL" smtClean="0"/>
              <a:t>13-11-2016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B6ED3F-8832-4F9B-B0EC-6AF45AE03F9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1293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6ED3F-8832-4F9B-B0EC-6AF45AE03F94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9220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6ED3F-8832-4F9B-B0EC-6AF45AE03F94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5715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5284D-D50D-41E8-A80E-AEBD17DFB379}" type="slidenum">
              <a:rPr lang="nl-NL" altLang="nl-N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nl-NL" altLang="nl-NL">
              <a:solidFill>
                <a:srgbClr val="FFFFFF"/>
              </a:solidFill>
            </a:endParaRPr>
          </a:p>
        </p:txBody>
      </p:sp>
      <p:pic>
        <p:nvPicPr>
          <p:cNvPr id="7" name="Picture 4" descr="Response2_logo_cmyk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072" y="177822"/>
            <a:ext cx="1579409" cy="30902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8908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16A24-C9D7-41AD-B2AE-4C92EEBC603D}" type="slidenum">
              <a:rPr lang="nl-NL" altLang="nl-N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639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1E613-F65B-4698-8114-7005A5091E41}" type="slidenum">
              <a:rPr lang="nl-NL" altLang="nl-N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882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nl-NL" noProof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824EA67A-A576-4A4B-AF0F-D71E17D9C92F}" type="slidenum">
              <a:rPr lang="nl-NL" altLang="nl-N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49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6A6DCB4F-FFE7-4C5E-98A8-50E0CF1B94A4}" type="slidenum">
              <a:rPr lang="nl-NL" altLang="nl-N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94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7B007-BED0-4A1E-902B-EF5628C0A250}" type="slidenum">
              <a:rPr lang="nl-NL" altLang="nl-N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nl-NL" altLang="nl-NL">
              <a:solidFill>
                <a:srgbClr val="FFFFFF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02" t="28299" r="44489" b="64381"/>
          <a:stretch/>
        </p:blipFill>
        <p:spPr bwMode="auto">
          <a:xfrm>
            <a:off x="3323771" y="156158"/>
            <a:ext cx="2409371" cy="453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6234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579DD-3A06-43B1-ADF6-8843B691D6E0}" type="slidenum">
              <a:rPr lang="nl-NL" altLang="nl-N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88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BFBDC-97A0-412C-9E17-38BF771F1A53}" type="slidenum">
              <a:rPr lang="nl-NL" altLang="nl-N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367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F9E38-A839-448C-80FC-3D1D0332EA94}" type="slidenum">
              <a:rPr lang="nl-NL" altLang="nl-N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674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2A15C-98A5-4509-9809-85F9D2369379}" type="slidenum">
              <a:rPr lang="nl-NL" altLang="nl-N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816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D65D2-5E64-44C2-A15B-E41C78583DB6}" type="slidenum">
              <a:rPr lang="nl-NL" altLang="nl-N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52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1B7B4-EF70-4AE6-9280-D37935B9D48B}" type="slidenum">
              <a:rPr lang="nl-NL" altLang="nl-N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016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93420-C9CF-47A4-A7C2-5177A414E2DB}" type="slidenum">
              <a:rPr lang="nl-NL" altLang="nl-N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404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7802381-EEE3-48CB-AB92-BBB2E1C5D5C0}" type="slidenum">
              <a:rPr lang="nl-NL" altLang="nl-NL">
                <a:solidFill>
                  <a:srgbClr val="FFFFF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7120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://luchtsignaal.nl/index.php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3891" y="1563691"/>
            <a:ext cx="8996217" cy="1470025"/>
          </a:xfrm>
        </p:spPr>
        <p:txBody>
          <a:bodyPr>
            <a:noAutofit/>
          </a:bodyPr>
          <a:lstStyle/>
          <a:p>
            <a:r>
              <a:rPr lang="en-US" sz="3600" b="1" dirty="0">
                <a:effectLst/>
                <a:latin typeface="Calibri" panose="020F0502020204030204" pitchFamily="34" charset="0"/>
              </a:rPr>
              <a:t>Effects of a comprehensive </a:t>
            </a:r>
            <a:br>
              <a:rPr lang="en-US" sz="3600" b="1" dirty="0">
                <a:effectLst/>
                <a:latin typeface="Calibri" panose="020F0502020204030204" pitchFamily="34" charset="0"/>
              </a:rPr>
            </a:br>
            <a:r>
              <a:rPr lang="en-US" sz="3600" b="1" dirty="0">
                <a:latin typeface="Calibri" panose="020F0502020204030204" pitchFamily="34" charset="0"/>
              </a:rPr>
              <a:t>community-based lifestyle intervention </a:t>
            </a:r>
            <a:br>
              <a:rPr lang="en-US" sz="3600" b="1" dirty="0">
                <a:latin typeface="Calibri" panose="020F0502020204030204" pitchFamily="34" charset="0"/>
              </a:rPr>
            </a:br>
            <a:r>
              <a:rPr lang="en-US" sz="3600" b="1" dirty="0">
                <a:effectLst/>
                <a:latin typeface="Calibri" panose="020F0502020204030204" pitchFamily="34" charset="0"/>
              </a:rPr>
              <a:t>in patients with </a:t>
            </a:r>
            <a:br>
              <a:rPr lang="en-US" sz="3600" b="1" dirty="0">
                <a:effectLst/>
                <a:latin typeface="Calibri" panose="020F0502020204030204" pitchFamily="34" charset="0"/>
              </a:rPr>
            </a:br>
            <a:r>
              <a:rPr lang="en-US" sz="3600" b="1" dirty="0">
                <a:effectLst/>
                <a:latin typeface="Calibri" panose="020F0502020204030204" pitchFamily="34" charset="0"/>
              </a:rPr>
              <a:t>coronary artery disease:</a:t>
            </a:r>
            <a:br>
              <a:rPr lang="nl-NL" sz="3600" dirty="0">
                <a:effectLst/>
                <a:latin typeface="Calibri" panose="020F0502020204030204" pitchFamily="34" charset="0"/>
              </a:rPr>
            </a:br>
            <a:r>
              <a:rPr lang="en-US" sz="3600" b="1" dirty="0">
                <a:effectLst/>
                <a:latin typeface="Calibri" panose="020F0502020204030204" pitchFamily="34" charset="0"/>
              </a:rPr>
              <a:t>the                                    trial</a:t>
            </a:r>
            <a:br>
              <a:rPr lang="nl-NL" sz="3600" dirty="0">
                <a:effectLst/>
                <a:latin typeface="Calibri" panose="020F0502020204030204" pitchFamily="34" charset="0"/>
              </a:rPr>
            </a:br>
            <a:r>
              <a:rPr lang="en-US" sz="3600" dirty="0">
                <a:effectLst/>
                <a:latin typeface="Calibri" panose="020F0502020204030204" pitchFamily="34" charset="0"/>
              </a:rPr>
              <a:t> </a:t>
            </a:r>
            <a:br>
              <a:rPr lang="nl-NL" sz="3600" dirty="0">
                <a:effectLst/>
                <a:latin typeface="Calibri" panose="020F0502020204030204" pitchFamily="34" charset="0"/>
              </a:rPr>
            </a:br>
            <a:endParaRPr lang="nl-NL" sz="3600" dirty="0">
              <a:latin typeface="Calibri" panose="020F0502020204030204" pitchFamily="34" charset="0"/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4247095"/>
            <a:ext cx="6400800" cy="2362531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effectLst/>
                <a:latin typeface="Calibri" panose="020F0502020204030204" pitchFamily="34" charset="0"/>
              </a:rPr>
              <a:t>Ron Peters, MD, PhD</a:t>
            </a:r>
          </a:p>
          <a:p>
            <a:r>
              <a:rPr lang="en-US" dirty="0">
                <a:effectLst/>
                <a:latin typeface="Calibri" panose="020F0502020204030204" pitchFamily="34" charset="0"/>
              </a:rPr>
              <a:t>on behalf of the study group</a:t>
            </a:r>
            <a:br>
              <a:rPr lang="nl-NL" dirty="0">
                <a:effectLst/>
                <a:latin typeface="Calibri" panose="020F0502020204030204" pitchFamily="34" charset="0"/>
              </a:rPr>
            </a:br>
            <a:r>
              <a:rPr lang="en-US" dirty="0">
                <a:effectLst/>
                <a:latin typeface="Calibri" panose="020F0502020204030204" pitchFamily="34" charset="0"/>
              </a:rPr>
              <a:t> </a:t>
            </a:r>
            <a:endParaRPr lang="nl-NL" dirty="0">
              <a:latin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</a:rPr>
              <a:t>Department of Cardiology</a:t>
            </a:r>
          </a:p>
          <a:p>
            <a:r>
              <a:rPr lang="en-US" dirty="0">
                <a:latin typeface="Calibri" panose="020F0502020204030204" pitchFamily="34" charset="0"/>
              </a:rPr>
              <a:t>Academic Medical Center</a:t>
            </a:r>
          </a:p>
          <a:p>
            <a:r>
              <a:rPr lang="en-US" dirty="0">
                <a:latin typeface="Calibri" panose="020F0502020204030204" pitchFamily="34" charset="0"/>
              </a:rPr>
              <a:t>Amsterdam</a:t>
            </a:r>
          </a:p>
          <a:p>
            <a:r>
              <a:rPr lang="en-US" dirty="0">
                <a:latin typeface="Calibri" panose="020F0502020204030204" pitchFamily="34" charset="0"/>
              </a:rPr>
              <a:t>the Netherlands</a:t>
            </a:r>
            <a:br>
              <a:rPr lang="nl-NL" dirty="0">
                <a:effectLst/>
                <a:latin typeface="Calibri" panose="020F0502020204030204" pitchFamily="34" charset="0"/>
              </a:rPr>
            </a:br>
            <a:endParaRPr lang="nl-NL" dirty="0">
              <a:latin typeface="Calibri" panose="020F050202020403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75284D-D50D-41E8-A80E-AEBD17DFB379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nl-NL" altLang="nl-NL">
              <a:solidFill>
                <a:srgbClr val="FFFFFF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02" t="28299" r="44489" b="64381"/>
          <a:stretch/>
        </p:blipFill>
        <p:spPr bwMode="auto">
          <a:xfrm>
            <a:off x="2896635" y="2600326"/>
            <a:ext cx="3308965" cy="622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685800" y="3610743"/>
            <a:ext cx="785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err="1">
                <a:solidFill>
                  <a:srgbClr val="FFFF00"/>
                </a:solidFill>
                <a:latin typeface="Calibri"/>
                <a:cs typeface="Calibri"/>
              </a:rPr>
              <a:t>Randomized</a:t>
            </a:r>
            <a:r>
              <a:rPr lang="nl-NL" b="1" dirty="0">
                <a:solidFill>
                  <a:srgbClr val="FFFF00"/>
                </a:solidFill>
                <a:latin typeface="Calibri"/>
                <a:cs typeface="Calibri"/>
              </a:rPr>
              <a:t> Evaluation of </a:t>
            </a:r>
            <a:r>
              <a:rPr lang="nl-NL" b="1" dirty="0" err="1">
                <a:solidFill>
                  <a:srgbClr val="FFFF00"/>
                </a:solidFill>
                <a:latin typeface="Calibri"/>
                <a:cs typeface="Calibri"/>
              </a:rPr>
              <a:t>Secondary</a:t>
            </a:r>
            <a:r>
              <a:rPr lang="nl-NL" b="1" dirty="0">
                <a:solidFill>
                  <a:srgbClr val="FFFF00"/>
                </a:solidFill>
                <a:latin typeface="Calibri"/>
                <a:cs typeface="Calibri"/>
              </a:rPr>
              <a:t> Prevention </a:t>
            </a:r>
            <a:r>
              <a:rPr lang="nl-NL" b="1" dirty="0" err="1">
                <a:solidFill>
                  <a:srgbClr val="FFFF00"/>
                </a:solidFill>
                <a:latin typeface="Calibri"/>
                <a:cs typeface="Calibri"/>
              </a:rPr>
              <a:t>by</a:t>
            </a:r>
            <a:r>
              <a:rPr lang="nl-NL" b="1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lang="nl-NL" b="1" dirty="0" err="1">
                <a:solidFill>
                  <a:srgbClr val="FFFF00"/>
                </a:solidFill>
                <a:latin typeface="Calibri"/>
                <a:cs typeface="Calibri"/>
              </a:rPr>
              <a:t>Outpatient</a:t>
            </a:r>
            <a:r>
              <a:rPr lang="nl-NL" b="1" dirty="0">
                <a:solidFill>
                  <a:srgbClr val="FFFF00"/>
                </a:solidFill>
                <a:latin typeface="Calibri"/>
                <a:cs typeface="Calibri"/>
              </a:rPr>
              <a:t> Nurse </a:t>
            </a:r>
            <a:r>
              <a:rPr lang="nl-NL" b="1" dirty="0" err="1">
                <a:solidFill>
                  <a:srgbClr val="FFFF00"/>
                </a:solidFill>
                <a:latin typeface="Calibri"/>
                <a:cs typeface="Calibri"/>
              </a:rPr>
              <a:t>SpEcialists</a:t>
            </a:r>
            <a:endParaRPr lang="nl-NL" b="1" dirty="0">
              <a:solidFill>
                <a:srgbClr val="FFFF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2648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710046"/>
            <a:ext cx="7772400" cy="1143000"/>
          </a:xfrm>
        </p:spPr>
        <p:txBody>
          <a:bodyPr/>
          <a:lstStyle/>
          <a:p>
            <a:r>
              <a:rPr lang="nl-NL" sz="3600" b="1" dirty="0" err="1">
                <a:latin typeface="Calibri" panose="020F0502020204030204" pitchFamily="34" charset="0"/>
              </a:rPr>
              <a:t>e</a:t>
            </a:r>
            <a:r>
              <a:rPr lang="nl-NL" sz="3600" b="1">
                <a:latin typeface="Calibri" panose="020F0502020204030204" pitchFamily="34" charset="0"/>
              </a:rPr>
              <a:t>nrollment</a:t>
            </a:r>
            <a:endParaRPr lang="nl-NL" sz="3600" b="1" dirty="0">
              <a:latin typeface="Calibri" panose="020F0502020204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56499" y="2443249"/>
            <a:ext cx="8264236" cy="43664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f</a:t>
            </a:r>
            <a:r>
              <a:rPr lang="en-US" sz="2800">
                <a:latin typeface="Calibri" panose="020F0502020204030204" pitchFamily="34" charset="0"/>
              </a:rPr>
              <a:t>rom </a:t>
            </a:r>
            <a:r>
              <a:rPr lang="en-US" sz="2800" dirty="0">
                <a:latin typeface="Calibri" panose="020F0502020204030204" pitchFamily="34" charset="0"/>
              </a:rPr>
              <a:t>April 2013 to July 2015</a:t>
            </a:r>
          </a:p>
          <a:p>
            <a:pPr marL="0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2031		CAD patients screened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  824		informed consent and randomized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  731		12 months follow-up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  711		primary analysis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B007-BED0-4A1E-902B-EF5628C0A250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10</a:t>
            </a:fld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737360"/>
            <a:ext cx="55098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nl-NL" sz="2800" kern="0">
                <a:solidFill>
                  <a:srgbClr val="FFFFFF"/>
                </a:solidFill>
                <a:latin typeface="Calibri" panose="020F0502020204030204" pitchFamily="34" charset="0"/>
              </a:rPr>
              <a:t>RCT in 15 centers in the Netherlands</a:t>
            </a:r>
            <a:endParaRPr lang="nl-NL" sz="2800" kern="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433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85800" y="575359"/>
            <a:ext cx="7772400" cy="1143000"/>
          </a:xfrm>
        </p:spPr>
        <p:txBody>
          <a:bodyPr/>
          <a:lstStyle/>
          <a:p>
            <a:r>
              <a:rPr lang="nl-NL" sz="3600" b="1" dirty="0">
                <a:latin typeface="Calibri"/>
                <a:cs typeface="Calibri"/>
              </a:rPr>
              <a:t>Baseline </a:t>
            </a:r>
            <a:r>
              <a:rPr lang="nl-NL" sz="3600" b="1" dirty="0" err="1">
                <a:latin typeface="Calibri"/>
                <a:cs typeface="Calibri"/>
              </a:rPr>
              <a:t>characteristics</a:t>
            </a:r>
            <a:endParaRPr lang="nl-NL" sz="3600" b="1" dirty="0">
              <a:latin typeface="Calibri"/>
              <a:cs typeface="Calibri"/>
            </a:endParaRPr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3D65D2-5E64-44C2-A15B-E41C78583DB6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11</a:t>
            </a:fld>
            <a:endParaRPr lang="nl-NL" altLang="nl-NL">
              <a:solidFill>
                <a:srgbClr val="FFFFFF"/>
              </a:solidFill>
            </a:endParaRPr>
          </a:p>
        </p:txBody>
      </p:sp>
      <p:graphicFrame>
        <p:nvGraphicFramePr>
          <p:cNvPr id="7" name="Tijdelijke aanduiding voor inhoud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6413663"/>
              </p:ext>
            </p:extLst>
          </p:nvPr>
        </p:nvGraphicFramePr>
        <p:xfrm>
          <a:off x="416491" y="1427480"/>
          <a:ext cx="8452694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9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57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37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i="0" dirty="0" err="1">
                          <a:latin typeface="Calibri"/>
                          <a:cs typeface="Calibri"/>
                        </a:rPr>
                        <a:t>Intervention</a:t>
                      </a:r>
                      <a:r>
                        <a:rPr lang="nl-NL" b="1" i="0" dirty="0">
                          <a:latin typeface="Calibri"/>
                          <a:cs typeface="Calibri"/>
                        </a:rPr>
                        <a:t> (n=360)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i="0" dirty="0">
                          <a:latin typeface="Calibri"/>
                          <a:cs typeface="Calibri"/>
                        </a:rPr>
                        <a:t>Control (n=351)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800" b="1" i="0" dirty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lang="nl-NL" sz="1800" b="1" i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ge 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lang="nl-NL" sz="1800" b="1" i="0" dirty="0" err="1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yrs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58.2 ±9.0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59.2 ±9.4</a:t>
                      </a:r>
                      <a:endParaRPr lang="nl-NL" sz="1800" b="1" i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800" b="1" i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female                                </a:t>
                      </a:r>
                      <a:r>
                        <a:rPr lang="nl-NL" sz="1800" b="1" i="0" baseline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   </a:t>
                      </a:r>
                      <a:r>
                        <a:rPr lang="nl-NL" sz="1800" b="1" i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(%) 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21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21</a:t>
                      </a:r>
                      <a:endParaRPr lang="nl-NL" sz="1800" b="1" i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800" b="1" i="0" dirty="0" err="1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lang="nl-NL" sz="1800" b="1" i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aucasian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94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92</a:t>
                      </a:r>
                      <a:endParaRPr lang="nl-NL" sz="1800" b="1" i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800" b="1" i="0" dirty="0" err="1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lang="nl-NL" sz="1800" b="1" i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arried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, </a:t>
                      </a:r>
                      <a:r>
                        <a:rPr lang="nl-NL" sz="1800" b="1" i="0" dirty="0" err="1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cohabitating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83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81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BMI, mean (SD), kg/m</a:t>
                      </a:r>
                      <a:r>
                        <a:rPr lang="en-US" sz="1800" b="1" baseline="300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nl-NL" sz="18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29.8 ±4.3</a:t>
                      </a:r>
                      <a:endParaRPr lang="nl-NL" sz="18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29.3 ±4.3</a:t>
                      </a:r>
                      <a:endParaRPr lang="nl-NL" sz="18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overweight </a:t>
                      </a:r>
                      <a:r>
                        <a:rPr lang="en-US" sz="18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(BMI&gt;27)           </a:t>
                      </a: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(%)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75</a:t>
                      </a:r>
                      <a:endParaRPr lang="nl-NL" sz="18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72</a:t>
                      </a: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err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physically</a:t>
                      </a:r>
                      <a:r>
                        <a:rPr lang="nl-NL" sz="18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inactive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63</a:t>
                      </a:r>
                      <a:endParaRPr lang="nl-NL" sz="18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62</a:t>
                      </a:r>
                      <a:endParaRPr lang="nl-NL" sz="18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smoking on</a:t>
                      </a:r>
                      <a:r>
                        <a:rPr lang="nl-NL" sz="1800" b="1" baseline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800" b="1" baseline="0" dirty="0" err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admission</a:t>
                      </a:r>
                      <a:r>
                        <a:rPr lang="nl-NL" sz="1800" b="1" baseline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nl-NL" sz="1800" b="1" baseline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*</a:t>
                      </a: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28</a:t>
                      </a:r>
                      <a:endParaRPr lang="nl-NL" sz="18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  <a:endParaRPr lang="nl-NL" sz="18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endParaRPr lang="nl-NL" sz="1800" b="1" dirty="0">
                        <a:solidFill>
                          <a:schemeClr val="tx2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 sz="1400" b="1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400" b="1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err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antiplatelet</a:t>
                      </a:r>
                      <a:r>
                        <a:rPr lang="nl-NL" sz="18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agents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99</a:t>
                      </a:r>
                      <a:endParaRPr lang="nl-NL" sz="18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97</a:t>
                      </a:r>
                      <a:endParaRPr lang="nl-NL" sz="18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dirty="0" err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lipid</a:t>
                      </a: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800" b="1" err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lowering</a:t>
                      </a:r>
                      <a:r>
                        <a:rPr lang="nl-NL" sz="18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drugs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97</a:t>
                      </a:r>
                      <a:endParaRPr lang="nl-NL" sz="18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97</a:t>
                      </a: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β-</a:t>
                      </a:r>
                      <a:r>
                        <a:rPr lang="nl-NL" sz="1800" b="1" dirty="0" err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Blockers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(%)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83</a:t>
                      </a:r>
                      <a:endParaRPr lang="nl-NL" sz="18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87</a:t>
                      </a:r>
                      <a:endParaRPr lang="nl-NL" sz="18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ACE inhibitor/ARB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(%)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76</a:t>
                      </a:r>
                      <a:endParaRPr lang="nl-NL" sz="18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72</a:t>
                      </a:r>
                      <a:endParaRPr lang="nl-NL" sz="18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003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749" y="2115111"/>
            <a:ext cx="6434501" cy="4525963"/>
          </a:xfrm>
        </p:spPr>
      </p:pic>
      <p:sp>
        <p:nvSpPr>
          <p:cNvPr id="5" name="Tekstvak 4"/>
          <p:cNvSpPr txBox="1"/>
          <p:nvPr/>
        </p:nvSpPr>
        <p:spPr>
          <a:xfrm>
            <a:off x="1228861" y="791815"/>
            <a:ext cx="672258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3600" b="1" dirty="0" err="1">
                <a:solidFill>
                  <a:schemeClr val="tx2"/>
                </a:solidFill>
                <a:latin typeface="Calibri" panose="020F0502020204030204" pitchFamily="34" charset="0"/>
              </a:rPr>
              <a:t>primary</a:t>
            </a:r>
            <a:r>
              <a:rPr lang="nl-NL" sz="3600" b="1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nl-NL" sz="3600" b="1" dirty="0" err="1">
                <a:solidFill>
                  <a:schemeClr val="tx2"/>
                </a:solidFill>
                <a:latin typeface="Calibri" panose="020F0502020204030204" pitchFamily="34" charset="0"/>
              </a:rPr>
              <a:t>outcome</a:t>
            </a:r>
            <a:r>
              <a:rPr lang="nl-NL" sz="3600" b="1" dirty="0">
                <a:solidFill>
                  <a:schemeClr val="tx2"/>
                </a:solidFill>
                <a:latin typeface="Calibri" panose="020F0502020204030204" pitchFamily="34" charset="0"/>
              </a:rPr>
              <a:t>:</a:t>
            </a:r>
          </a:p>
          <a:p>
            <a:pPr algn="ctr"/>
            <a:r>
              <a:rPr lang="nl-NL" sz="3600" b="1" dirty="0" err="1">
                <a:solidFill>
                  <a:schemeClr val="tx2"/>
                </a:solidFill>
                <a:latin typeface="Calibri" panose="020F0502020204030204" pitchFamily="34" charset="0"/>
              </a:rPr>
              <a:t>proportion</a:t>
            </a:r>
            <a:r>
              <a:rPr lang="nl-NL" sz="3600" b="1" dirty="0">
                <a:solidFill>
                  <a:schemeClr val="tx2"/>
                </a:solidFill>
                <a:latin typeface="Calibri" panose="020F0502020204030204" pitchFamily="34" charset="0"/>
              </a:rPr>
              <a:t> of </a:t>
            </a:r>
            <a:r>
              <a:rPr lang="nl-NL" sz="3600" b="1" dirty="0" err="1">
                <a:solidFill>
                  <a:schemeClr val="tx2"/>
                </a:solidFill>
                <a:latin typeface="Calibri" panose="020F0502020204030204" pitchFamily="34" charset="0"/>
              </a:rPr>
              <a:t>successful</a:t>
            </a:r>
            <a:r>
              <a:rPr lang="nl-NL" sz="3600" b="1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nl-NL" sz="3600" b="1" dirty="0" err="1">
                <a:solidFill>
                  <a:schemeClr val="tx2"/>
                </a:solidFill>
                <a:latin typeface="Calibri" panose="020F0502020204030204" pitchFamily="34" charset="0"/>
              </a:rPr>
              <a:t>patients</a:t>
            </a:r>
            <a:r>
              <a:rPr lang="nl-NL" sz="3600" b="1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8497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b="1" dirty="0" err="1">
                <a:latin typeface="Calibri"/>
                <a:cs typeface="Calibri"/>
              </a:rPr>
              <a:t>secondary</a:t>
            </a:r>
            <a:r>
              <a:rPr lang="nl-NL" sz="3600" b="1" dirty="0">
                <a:latin typeface="Calibri"/>
                <a:cs typeface="Calibri"/>
              </a:rPr>
              <a:t> </a:t>
            </a:r>
            <a:r>
              <a:rPr lang="nl-NL" sz="3600" b="1" dirty="0" err="1">
                <a:latin typeface="Calibri"/>
                <a:cs typeface="Calibri"/>
              </a:rPr>
              <a:t>outcomes</a:t>
            </a:r>
            <a:endParaRPr lang="nl-NL" sz="3600" b="1" dirty="0">
              <a:latin typeface="Calibri"/>
              <a:cs typeface="Calibri"/>
            </a:endParaRPr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1889463"/>
              </p:ext>
            </p:extLst>
          </p:nvPr>
        </p:nvGraphicFramePr>
        <p:xfrm>
          <a:off x="198120" y="1981200"/>
          <a:ext cx="8778239" cy="3215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8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0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2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68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06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8388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i="0" dirty="0" err="1">
                          <a:latin typeface="Calibri"/>
                          <a:cs typeface="Calibri"/>
                        </a:rPr>
                        <a:t>Intervention</a:t>
                      </a:r>
                      <a:endParaRPr lang="nl-NL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i="0" dirty="0">
                          <a:latin typeface="Calibri"/>
                          <a:cs typeface="Calibri"/>
                        </a:rPr>
                        <a:t>Control</a:t>
                      </a:r>
                    </a:p>
                  </a:txBody>
                  <a:tcP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i="0" dirty="0">
                          <a:latin typeface="Calibri"/>
                          <a:cs typeface="Calibri"/>
                        </a:rPr>
                        <a:t>Rel. Risk</a:t>
                      </a:r>
                    </a:p>
                    <a:p>
                      <a:pPr algn="ctr"/>
                      <a:r>
                        <a:rPr lang="nl-NL" b="1" i="0" dirty="0">
                          <a:latin typeface="Calibri"/>
                          <a:cs typeface="Calibri"/>
                        </a:rPr>
                        <a:t>(95%</a:t>
                      </a:r>
                      <a:r>
                        <a:rPr lang="nl-NL" b="1" i="0" baseline="0" dirty="0">
                          <a:latin typeface="Calibri"/>
                          <a:cs typeface="Calibri"/>
                        </a:rPr>
                        <a:t> CI)</a:t>
                      </a:r>
                      <a:endParaRPr lang="nl-NL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i="0" dirty="0">
                          <a:latin typeface="Calibri"/>
                          <a:cs typeface="Calibri"/>
                        </a:rPr>
                        <a:t>P-</a:t>
                      </a:r>
                      <a:r>
                        <a:rPr lang="nl-NL" b="1" i="0" dirty="0" err="1">
                          <a:latin typeface="Calibri"/>
                          <a:cs typeface="Calibri"/>
                        </a:rPr>
                        <a:t>value</a:t>
                      </a:r>
                      <a:endParaRPr lang="nl-NL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NL" sz="1800" b="1" dirty="0" err="1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improvement</a:t>
                      </a:r>
                      <a:r>
                        <a:rPr lang="nl-NL" sz="1800" b="1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in 1 LRF 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(%)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60</a:t>
                      </a: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50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1.20 (1.05-1.37)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0.008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NL" sz="1800" b="1" dirty="0" err="1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weight</a:t>
                      </a:r>
                      <a:r>
                        <a:rPr lang="nl-NL" sz="1800" b="1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NL" sz="1800" b="1" dirty="0" err="1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reduction</a:t>
                      </a:r>
                      <a:r>
                        <a:rPr lang="nl-NL" sz="1800" b="1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&gt;5%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(%)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27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14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1.97 (1.44-2.70)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&lt; 0.001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  </a:t>
                      </a:r>
                      <a:r>
                        <a:rPr lang="nl-NL" sz="1800" b="1" dirty="0" err="1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improvement</a:t>
                      </a: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 on 6MWD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(%)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45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40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1.15 (0.97-1.36)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0.13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  </a:t>
                      </a:r>
                      <a:r>
                        <a:rPr lang="nl-NL" sz="1800" b="1" dirty="0" err="1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negative</a:t>
                      </a: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nl-NL" sz="1800" b="1" dirty="0" err="1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urinary</a:t>
                      </a: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nl-NL" sz="1800" b="1" dirty="0" err="1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cotinine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(%)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76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74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1.03 (0.94-1.12)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0.55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6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NL" sz="1800" b="1" dirty="0" err="1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systolic</a:t>
                      </a:r>
                      <a:r>
                        <a:rPr lang="nl-NL" sz="1800" b="1" baseline="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BP&lt;140 </a:t>
                      </a:r>
                      <a:r>
                        <a:rPr lang="nl-NL" sz="1800" b="1" baseline="0" dirty="0" err="1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mmHg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(%)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72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67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1.08 (0.98-1.19)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0.12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2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LDL-C</a:t>
                      </a:r>
                      <a:r>
                        <a:rPr lang="nl-NL" sz="1800" b="1" baseline="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&lt;70 mg/dl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(%)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34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38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0.88 (0.72-1.07)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cs typeface="Calibri"/>
                        </a:rPr>
                        <a:t>0.23</a:t>
                      </a:r>
                      <a:endParaRPr lang="nl-NL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0542" marR="40542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3D65D2-5E64-44C2-A15B-E41C78583DB6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13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1824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ep 5"/>
          <p:cNvGrpSpPr/>
          <p:nvPr/>
        </p:nvGrpSpPr>
        <p:grpSpPr>
          <a:xfrm>
            <a:off x="653863" y="1282713"/>
            <a:ext cx="8037353" cy="5326851"/>
            <a:chOff x="653863" y="188640"/>
            <a:chExt cx="8037353" cy="5326851"/>
          </a:xfrm>
        </p:grpSpPr>
        <p:pic>
          <p:nvPicPr>
            <p:cNvPr id="2050" name="Grafiek 1"/>
            <p:cNvPicPr>
              <a:picLocks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337"/>
            <a:stretch/>
          </p:blipFill>
          <p:spPr bwMode="auto">
            <a:xfrm>
              <a:off x="653863" y="188640"/>
              <a:ext cx="6336704" cy="4118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Tekstvak 1"/>
            <p:cNvSpPr txBox="1"/>
            <p:nvPr/>
          </p:nvSpPr>
          <p:spPr>
            <a:xfrm>
              <a:off x="827584" y="4869160"/>
              <a:ext cx="202292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200" dirty="0">
                  <a:latin typeface="Calibri"/>
                  <a:cs typeface="Calibri"/>
                </a:rPr>
                <a:t>a. </a:t>
              </a:r>
              <a:r>
                <a:rPr lang="nl-NL" sz="1200" dirty="0" err="1">
                  <a:latin typeface="Calibri"/>
                  <a:cs typeface="Calibri"/>
                </a:rPr>
                <a:t>all</a:t>
              </a:r>
              <a:r>
                <a:rPr lang="nl-NL" sz="1200" dirty="0">
                  <a:latin typeface="Calibri"/>
                  <a:cs typeface="Calibri"/>
                </a:rPr>
                <a:t> </a:t>
              </a:r>
              <a:r>
                <a:rPr lang="nl-NL" sz="1200" dirty="0" err="1">
                  <a:latin typeface="Calibri"/>
                  <a:cs typeface="Calibri"/>
                </a:rPr>
                <a:t>controls</a:t>
              </a:r>
              <a:r>
                <a:rPr lang="nl-NL" sz="1200" dirty="0">
                  <a:latin typeface="Calibri"/>
                  <a:cs typeface="Calibri"/>
                </a:rPr>
                <a:t> (351)</a:t>
              </a:r>
            </a:p>
            <a:p>
              <a:r>
                <a:rPr lang="nl-NL" sz="1200" dirty="0">
                  <a:latin typeface="Calibri"/>
                  <a:cs typeface="Calibri"/>
                </a:rPr>
                <a:t>b. </a:t>
              </a:r>
              <a:r>
                <a:rPr lang="nl-NL" sz="1200" dirty="0" err="1">
                  <a:latin typeface="Calibri"/>
                  <a:cs typeface="Calibri"/>
                </a:rPr>
                <a:t>controls</a:t>
              </a:r>
              <a:r>
                <a:rPr lang="nl-NL" sz="1200" dirty="0">
                  <a:latin typeface="Calibri"/>
                  <a:cs typeface="Calibri"/>
                </a:rPr>
                <a:t> </a:t>
              </a:r>
              <a:r>
                <a:rPr lang="nl-NL" sz="1200" dirty="0" err="1">
                  <a:latin typeface="Calibri"/>
                  <a:cs typeface="Calibri"/>
                </a:rPr>
                <a:t>with</a:t>
              </a:r>
              <a:r>
                <a:rPr lang="nl-NL" sz="1200" dirty="0">
                  <a:latin typeface="Calibri"/>
                  <a:cs typeface="Calibri"/>
                </a:rPr>
                <a:t> partner (284)</a:t>
              </a:r>
            </a:p>
            <a:p>
              <a:r>
                <a:rPr lang="nl-NL" sz="1200" dirty="0">
                  <a:latin typeface="Calibri"/>
                  <a:cs typeface="Calibri"/>
                </a:rPr>
                <a:t>c. </a:t>
              </a:r>
              <a:r>
                <a:rPr lang="nl-NL" sz="1200" dirty="0" err="1">
                  <a:latin typeface="Calibri"/>
                  <a:cs typeface="Calibri"/>
                </a:rPr>
                <a:t>controls</a:t>
              </a:r>
              <a:r>
                <a:rPr lang="nl-NL" sz="1200" dirty="0">
                  <a:latin typeface="Calibri"/>
                  <a:cs typeface="Calibri"/>
                </a:rPr>
                <a:t> no partner (67)</a:t>
              </a:r>
            </a:p>
          </p:txBody>
        </p:sp>
        <p:sp>
          <p:nvSpPr>
            <p:cNvPr id="4" name="Tekstvak 3"/>
            <p:cNvSpPr txBox="1"/>
            <p:nvPr/>
          </p:nvSpPr>
          <p:spPr>
            <a:xfrm>
              <a:off x="2987824" y="4869159"/>
              <a:ext cx="234256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200" dirty="0">
                  <a:latin typeface="Calibri"/>
                  <a:cs typeface="Calibri"/>
                </a:rPr>
                <a:t>d. </a:t>
              </a:r>
              <a:r>
                <a:rPr lang="nl-NL" sz="1200" dirty="0" err="1">
                  <a:latin typeface="Calibri"/>
                  <a:cs typeface="Calibri"/>
                </a:rPr>
                <a:t>all</a:t>
              </a:r>
              <a:r>
                <a:rPr lang="nl-NL" sz="1200" dirty="0">
                  <a:latin typeface="Calibri"/>
                  <a:cs typeface="Calibri"/>
                </a:rPr>
                <a:t> </a:t>
              </a:r>
              <a:r>
                <a:rPr lang="nl-NL" sz="1200" dirty="0" err="1">
                  <a:latin typeface="Calibri"/>
                  <a:cs typeface="Calibri"/>
                </a:rPr>
                <a:t>interventions</a:t>
              </a:r>
              <a:r>
                <a:rPr lang="nl-NL" sz="1200" dirty="0">
                  <a:latin typeface="Calibri"/>
                  <a:cs typeface="Calibri"/>
                </a:rPr>
                <a:t> (360)</a:t>
              </a:r>
            </a:p>
            <a:p>
              <a:r>
                <a:rPr lang="nl-NL" sz="1200" dirty="0">
                  <a:latin typeface="Calibri"/>
                  <a:cs typeface="Calibri"/>
                </a:rPr>
                <a:t>e. </a:t>
              </a:r>
              <a:r>
                <a:rPr lang="nl-NL" sz="1200" dirty="0" err="1">
                  <a:latin typeface="Calibri"/>
                  <a:cs typeface="Calibri"/>
                </a:rPr>
                <a:t>interventions</a:t>
              </a:r>
              <a:r>
                <a:rPr lang="nl-NL" sz="1200" dirty="0">
                  <a:latin typeface="Calibri"/>
                  <a:cs typeface="Calibri"/>
                </a:rPr>
                <a:t> </a:t>
              </a:r>
              <a:r>
                <a:rPr lang="nl-NL" sz="1200" dirty="0" err="1">
                  <a:latin typeface="Calibri"/>
                  <a:cs typeface="Calibri"/>
                </a:rPr>
                <a:t>with</a:t>
              </a:r>
              <a:r>
                <a:rPr lang="nl-NL" sz="1200" dirty="0">
                  <a:latin typeface="Calibri"/>
                  <a:cs typeface="Calibri"/>
                </a:rPr>
                <a:t> partner (298)</a:t>
              </a:r>
            </a:p>
            <a:p>
              <a:r>
                <a:rPr lang="nl-NL" sz="1200" dirty="0">
                  <a:latin typeface="Calibri"/>
                  <a:cs typeface="Calibri"/>
                </a:rPr>
                <a:t> f. </a:t>
              </a:r>
              <a:r>
                <a:rPr lang="nl-NL" sz="1200" dirty="0" err="1">
                  <a:latin typeface="Calibri"/>
                  <a:cs typeface="Calibri"/>
                </a:rPr>
                <a:t>interventions</a:t>
              </a:r>
              <a:r>
                <a:rPr lang="nl-NL" sz="1200" dirty="0">
                  <a:latin typeface="Calibri"/>
                  <a:cs typeface="Calibri"/>
                </a:rPr>
                <a:t> no partner (62)</a:t>
              </a:r>
            </a:p>
          </p:txBody>
        </p:sp>
        <p:sp>
          <p:nvSpPr>
            <p:cNvPr id="5" name="Tekstvak 4"/>
            <p:cNvSpPr txBox="1"/>
            <p:nvPr/>
          </p:nvSpPr>
          <p:spPr>
            <a:xfrm>
              <a:off x="5292080" y="4869160"/>
              <a:ext cx="339913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200" dirty="0">
                  <a:latin typeface="Calibri"/>
                  <a:cs typeface="Calibri"/>
                </a:rPr>
                <a:t>g. </a:t>
              </a:r>
              <a:r>
                <a:rPr lang="nl-NL" sz="1200" dirty="0" err="1">
                  <a:latin typeface="Calibri"/>
                  <a:cs typeface="Calibri"/>
                </a:rPr>
                <a:t>all</a:t>
              </a:r>
              <a:r>
                <a:rPr lang="nl-NL" sz="1200" dirty="0">
                  <a:latin typeface="Calibri"/>
                  <a:cs typeface="Calibri"/>
                </a:rPr>
                <a:t> </a:t>
              </a:r>
              <a:r>
                <a:rPr lang="nl-NL" sz="1200" dirty="0" err="1">
                  <a:latin typeface="Calibri"/>
                  <a:cs typeface="Calibri"/>
                </a:rPr>
                <a:t>interventions</a:t>
              </a:r>
              <a:r>
                <a:rPr lang="nl-NL" sz="1200" dirty="0">
                  <a:latin typeface="Calibri"/>
                  <a:cs typeface="Calibri"/>
                </a:rPr>
                <a:t> </a:t>
              </a:r>
              <a:r>
                <a:rPr lang="nl-NL" sz="1200" dirty="0" err="1">
                  <a:latin typeface="Calibri"/>
                  <a:cs typeface="Calibri"/>
                </a:rPr>
                <a:t>with</a:t>
              </a:r>
              <a:r>
                <a:rPr lang="nl-NL" sz="1200" dirty="0">
                  <a:latin typeface="Calibri"/>
                  <a:cs typeface="Calibri"/>
                </a:rPr>
                <a:t> partner (298)</a:t>
              </a:r>
            </a:p>
            <a:p>
              <a:r>
                <a:rPr lang="nl-NL" sz="1200" dirty="0">
                  <a:latin typeface="Calibri"/>
                  <a:cs typeface="Calibri"/>
                </a:rPr>
                <a:t>h. </a:t>
              </a:r>
              <a:r>
                <a:rPr lang="nl-NL" sz="1200" dirty="0" err="1">
                  <a:latin typeface="Calibri"/>
                  <a:cs typeface="Calibri"/>
                </a:rPr>
                <a:t>intervention</a:t>
              </a:r>
              <a:r>
                <a:rPr lang="nl-NL" sz="1200" dirty="0">
                  <a:latin typeface="Calibri"/>
                  <a:cs typeface="Calibri"/>
                </a:rPr>
                <a:t> </a:t>
              </a:r>
              <a:r>
                <a:rPr lang="nl-NL" sz="1200" dirty="0" err="1">
                  <a:latin typeface="Calibri"/>
                  <a:cs typeface="Calibri"/>
                </a:rPr>
                <a:t>with</a:t>
              </a:r>
              <a:r>
                <a:rPr lang="nl-NL" sz="1200" dirty="0">
                  <a:latin typeface="Calibri"/>
                  <a:cs typeface="Calibri"/>
                </a:rPr>
                <a:t> </a:t>
              </a:r>
              <a:r>
                <a:rPr lang="nl-NL" sz="1200" dirty="0" err="1">
                  <a:latin typeface="Calibri"/>
                  <a:cs typeface="Calibri"/>
                </a:rPr>
                <a:t>participating</a:t>
              </a:r>
              <a:r>
                <a:rPr lang="nl-NL" sz="1200" dirty="0">
                  <a:latin typeface="Calibri"/>
                  <a:cs typeface="Calibri"/>
                </a:rPr>
                <a:t> partner (137)</a:t>
              </a:r>
            </a:p>
            <a:p>
              <a:r>
                <a:rPr lang="nl-NL" sz="1200" dirty="0">
                  <a:latin typeface="Calibri"/>
                  <a:cs typeface="Calibri"/>
                </a:rPr>
                <a:t> i. </a:t>
              </a:r>
              <a:r>
                <a:rPr lang="nl-NL" sz="1200" dirty="0" err="1">
                  <a:latin typeface="Calibri"/>
                  <a:cs typeface="Calibri"/>
                </a:rPr>
                <a:t>interventions</a:t>
              </a:r>
              <a:r>
                <a:rPr lang="nl-NL" sz="1200" dirty="0">
                  <a:latin typeface="Calibri"/>
                  <a:cs typeface="Calibri"/>
                </a:rPr>
                <a:t> </a:t>
              </a:r>
              <a:r>
                <a:rPr lang="nl-NL" sz="1200" dirty="0" err="1">
                  <a:latin typeface="Calibri"/>
                  <a:cs typeface="Calibri"/>
                </a:rPr>
                <a:t>with</a:t>
              </a:r>
              <a:r>
                <a:rPr lang="nl-NL" sz="1200" dirty="0">
                  <a:latin typeface="Calibri"/>
                  <a:cs typeface="Calibri"/>
                </a:rPr>
                <a:t> </a:t>
              </a:r>
              <a:r>
                <a:rPr lang="nl-NL" sz="1200" dirty="0" err="1">
                  <a:latin typeface="Calibri"/>
                  <a:cs typeface="Calibri"/>
                </a:rPr>
                <a:t>nonparticipating</a:t>
              </a:r>
              <a:r>
                <a:rPr lang="nl-NL" sz="1200" dirty="0">
                  <a:latin typeface="Calibri"/>
                  <a:cs typeface="Calibri"/>
                </a:rPr>
                <a:t> partner (161)</a:t>
              </a:r>
            </a:p>
          </p:txBody>
        </p:sp>
        <p:sp>
          <p:nvSpPr>
            <p:cNvPr id="3" name="Tekstvak 2"/>
            <p:cNvSpPr txBox="1"/>
            <p:nvPr/>
          </p:nvSpPr>
          <p:spPr>
            <a:xfrm>
              <a:off x="1706532" y="4365104"/>
              <a:ext cx="113364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400" dirty="0">
                  <a:latin typeface="Calibri"/>
                  <a:cs typeface="Calibri"/>
                </a:rPr>
                <a:t>a        b         c</a:t>
              </a:r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5436096" y="4365722"/>
              <a:ext cx="10871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400" dirty="0">
                  <a:latin typeface="Calibri"/>
                  <a:cs typeface="Calibri"/>
                </a:rPr>
                <a:t>g        h         i</a:t>
              </a:r>
            </a:p>
          </p:txBody>
        </p:sp>
        <p:sp>
          <p:nvSpPr>
            <p:cNvPr id="8" name="Tekstvak 7"/>
            <p:cNvSpPr txBox="1"/>
            <p:nvPr/>
          </p:nvSpPr>
          <p:spPr>
            <a:xfrm>
              <a:off x="3563888" y="4365722"/>
              <a:ext cx="11047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400" dirty="0">
                  <a:latin typeface="Calibri"/>
                  <a:cs typeface="Calibri"/>
                </a:rPr>
                <a:t>d        e         f</a:t>
              </a:r>
            </a:p>
          </p:txBody>
        </p:sp>
      </p:grpSp>
      <p:sp>
        <p:nvSpPr>
          <p:cNvPr id="9" name="Tekstvak 8"/>
          <p:cNvSpPr txBox="1"/>
          <p:nvPr/>
        </p:nvSpPr>
        <p:spPr>
          <a:xfrm>
            <a:off x="1572717" y="1542014"/>
            <a:ext cx="1810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>
                <a:solidFill>
                  <a:schemeClr val="bg2"/>
                </a:solidFill>
                <a:latin typeface="Calibri"/>
                <a:cs typeface="Calibri"/>
              </a:rPr>
              <a:t>primary</a:t>
            </a:r>
            <a:r>
              <a:rPr lang="nl-NL" dirty="0">
                <a:solidFill>
                  <a:schemeClr val="bg2"/>
                </a:solidFill>
                <a:latin typeface="Calibri"/>
                <a:cs typeface="Calibri"/>
              </a:rPr>
              <a:t> </a:t>
            </a:r>
            <a:r>
              <a:rPr lang="nl-NL" dirty="0" err="1">
                <a:solidFill>
                  <a:schemeClr val="bg2"/>
                </a:solidFill>
                <a:latin typeface="Calibri"/>
                <a:cs typeface="Calibri"/>
              </a:rPr>
              <a:t>outcome</a:t>
            </a:r>
            <a:endParaRPr lang="nl-NL" dirty="0">
              <a:solidFill>
                <a:schemeClr val="bg2"/>
              </a:solidFill>
              <a:latin typeface="Calibri"/>
              <a:cs typeface="Calibri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1252039" y="474549"/>
            <a:ext cx="1773668" cy="646331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nl-NL" sz="3600" dirty="0">
                <a:solidFill>
                  <a:schemeClr val="tx2"/>
                </a:solidFill>
                <a:latin typeface="Calibri"/>
                <a:cs typeface="Calibri"/>
              </a:rPr>
              <a:t>Partners</a:t>
            </a:r>
          </a:p>
        </p:txBody>
      </p:sp>
      <p:cxnSp>
        <p:nvCxnSpPr>
          <p:cNvPr id="12" name="Rechte verbindingslijn met pijl 11"/>
          <p:cNvCxnSpPr/>
          <p:nvPr/>
        </p:nvCxnSpPr>
        <p:spPr>
          <a:xfrm flipH="1">
            <a:off x="1839047" y="1911346"/>
            <a:ext cx="815253" cy="685804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met pijl 13"/>
          <p:cNvCxnSpPr/>
          <p:nvPr/>
        </p:nvCxnSpPr>
        <p:spPr>
          <a:xfrm>
            <a:off x="2654300" y="1911346"/>
            <a:ext cx="800100" cy="241304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vak 14"/>
          <p:cNvSpPr txBox="1"/>
          <p:nvPr/>
        </p:nvSpPr>
        <p:spPr>
          <a:xfrm>
            <a:off x="1869527" y="4471154"/>
            <a:ext cx="85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latin typeface="Calibri"/>
                <a:cs typeface="Calibri"/>
              </a:rPr>
              <a:t>control</a:t>
            </a:r>
          </a:p>
        </p:txBody>
      </p:sp>
      <p:sp>
        <p:nvSpPr>
          <p:cNvPr id="16" name="Tekstvak 15"/>
          <p:cNvSpPr txBox="1"/>
          <p:nvPr/>
        </p:nvSpPr>
        <p:spPr>
          <a:xfrm>
            <a:off x="3466105" y="4471154"/>
            <a:ext cx="1343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>
                <a:latin typeface="Calibri"/>
                <a:cs typeface="Calibri"/>
              </a:rPr>
              <a:t>intervention</a:t>
            </a:r>
            <a:endParaRPr lang="nl-NL" dirty="0">
              <a:latin typeface="Calibri"/>
              <a:cs typeface="Calibri"/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5329496" y="4471154"/>
            <a:ext cx="13435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>
                <a:latin typeface="Calibri"/>
                <a:cs typeface="Calibri"/>
              </a:rPr>
              <a:t>intervention</a:t>
            </a:r>
            <a:endParaRPr lang="nl-NL" dirty="0">
              <a:latin typeface="Calibri"/>
              <a:cs typeface="Calibri"/>
            </a:endParaRPr>
          </a:p>
          <a:p>
            <a:r>
              <a:rPr lang="nl-NL" dirty="0">
                <a:latin typeface="Calibri"/>
                <a:cs typeface="Calibri"/>
              </a:rPr>
              <a:t>ⱳ partner</a:t>
            </a:r>
          </a:p>
        </p:txBody>
      </p:sp>
      <p:cxnSp>
        <p:nvCxnSpPr>
          <p:cNvPr id="19" name="Rechte verbindingslijn met pijl 18"/>
          <p:cNvCxnSpPr/>
          <p:nvPr/>
        </p:nvCxnSpPr>
        <p:spPr>
          <a:xfrm>
            <a:off x="5918200" y="1441450"/>
            <a:ext cx="0" cy="100564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chte verbindingslijn 20"/>
          <p:cNvCxnSpPr/>
          <p:nvPr/>
        </p:nvCxnSpPr>
        <p:spPr>
          <a:xfrm>
            <a:off x="5918200" y="1441450"/>
            <a:ext cx="43815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chte verbindingslijn met pijl 22"/>
          <p:cNvCxnSpPr/>
          <p:nvPr/>
        </p:nvCxnSpPr>
        <p:spPr>
          <a:xfrm>
            <a:off x="6356350" y="1441450"/>
            <a:ext cx="0" cy="1028700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vak 23"/>
          <p:cNvSpPr txBox="1"/>
          <p:nvPr/>
        </p:nvSpPr>
        <p:spPr>
          <a:xfrm>
            <a:off x="5918200" y="965200"/>
            <a:ext cx="833883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chemeClr val="bg2"/>
                </a:solidFill>
                <a:latin typeface="Calibri"/>
                <a:cs typeface="Calibri"/>
              </a:rPr>
              <a:t>p=0.03</a:t>
            </a:r>
          </a:p>
        </p:txBody>
      </p:sp>
    </p:spTree>
    <p:extLst>
      <p:ext uri="{BB962C8B-B14F-4D97-AF65-F5344CB8AC3E}">
        <p14:creationId xmlns:p14="http://schemas.microsoft.com/office/powerpoint/2010/main" val="475103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2672" y="551873"/>
            <a:ext cx="7772400" cy="1143000"/>
          </a:xfrm>
        </p:spPr>
        <p:txBody>
          <a:bodyPr/>
          <a:lstStyle/>
          <a:p>
            <a:r>
              <a:rPr lang="nl-NL" sz="3600" b="1" dirty="0" err="1">
                <a:latin typeface="Calibri" panose="020F0502020204030204" pitchFamily="34" charset="0"/>
              </a:rPr>
              <a:t>c</a:t>
            </a:r>
            <a:r>
              <a:rPr lang="nl-NL" sz="3600" b="1">
                <a:latin typeface="Calibri" panose="020F0502020204030204" pitchFamily="34" charset="0"/>
              </a:rPr>
              <a:t>onclusions</a:t>
            </a:r>
            <a:endParaRPr lang="nl-NL" sz="3600" b="1" dirty="0">
              <a:latin typeface="Calibri" panose="020F0502020204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1671782"/>
            <a:ext cx="7772400" cy="4987636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Calibri" panose="020F0502020204030204" pitchFamily="34" charset="0"/>
              </a:rPr>
              <a:t>n</a:t>
            </a:r>
            <a:r>
              <a:rPr lang="en-US" sz="2800">
                <a:latin typeface="Calibri" panose="020F0502020204030204" pitchFamily="34" charset="0"/>
              </a:rPr>
              <a:t>urse-coordinated </a:t>
            </a:r>
            <a:r>
              <a:rPr lang="en-US" sz="2800" dirty="0">
                <a:latin typeface="Calibri" panose="020F0502020204030204" pitchFamily="34" charset="0"/>
              </a:rPr>
              <a:t>referral of CAD patients and their partners to a comprehensive set of lifestyle programs improves LRFs significantly more than usual care alone</a:t>
            </a:r>
          </a:p>
          <a:p>
            <a:endParaRPr 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p</a:t>
            </a:r>
            <a:r>
              <a:rPr lang="en-US" sz="2800">
                <a:latin typeface="Calibri" panose="020F0502020204030204" pitchFamily="34" charset="0"/>
              </a:rPr>
              <a:t>artner </a:t>
            </a:r>
            <a:r>
              <a:rPr lang="en-US" sz="2800" dirty="0">
                <a:latin typeface="Calibri" panose="020F0502020204030204" pitchFamily="34" charset="0"/>
              </a:rPr>
              <a:t>participation was associated with a higher rate of success</a:t>
            </a:r>
          </a:p>
          <a:p>
            <a:endParaRPr 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t</a:t>
            </a:r>
            <a:r>
              <a:rPr lang="en-US" sz="2800">
                <a:latin typeface="Calibri" panose="020F0502020204030204" pitchFamily="34" charset="0"/>
              </a:rPr>
              <a:t>his </a:t>
            </a:r>
            <a:r>
              <a:rPr lang="en-US" sz="2800" dirty="0">
                <a:latin typeface="Calibri" panose="020F0502020204030204" pitchFamily="34" charset="0"/>
              </a:rPr>
              <a:t>strategy can be easily implemented into daily practice to improve secondary prevention of CAD</a:t>
            </a:r>
            <a:endParaRPr lang="nl-NL" sz="2800" dirty="0">
              <a:latin typeface="Calibri" panose="020F050202020403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B007-BED0-4A1E-902B-EF5628C0A250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15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429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1136" y="-258160"/>
            <a:ext cx="7772400" cy="1143000"/>
          </a:xfrm>
        </p:spPr>
        <p:txBody>
          <a:bodyPr/>
          <a:lstStyle/>
          <a:p>
            <a:r>
              <a:rPr lang="nl-NL" sz="2800" b="1" dirty="0" err="1">
                <a:latin typeface="Calibri"/>
                <a:cs typeface="Calibri"/>
              </a:rPr>
              <a:t>study</a:t>
            </a:r>
            <a:r>
              <a:rPr lang="nl-NL" sz="2800" b="1" dirty="0">
                <a:latin typeface="Calibri"/>
                <a:cs typeface="Calibri"/>
              </a:rPr>
              <a:t> </a:t>
            </a:r>
            <a:r>
              <a:rPr lang="nl-NL" sz="2800" b="1" dirty="0" err="1">
                <a:latin typeface="Calibri"/>
                <a:cs typeface="Calibri"/>
              </a:rPr>
              <a:t>group</a:t>
            </a:r>
            <a:endParaRPr lang="nl-NL" sz="2800" b="1" dirty="0">
              <a:latin typeface="Calibri"/>
              <a:cs typeface="Calibri"/>
            </a:endParaRPr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>
          <a:xfrm>
            <a:off x="641136" y="1457826"/>
            <a:ext cx="3810000" cy="4114800"/>
          </a:xfrm>
        </p:spPr>
        <p:txBody>
          <a:bodyPr/>
          <a:lstStyle/>
          <a:p>
            <a:endParaRPr lang="nl-NL" sz="2000" b="1" dirty="0">
              <a:latin typeface="Calibri"/>
              <a:cs typeface="Calibri"/>
            </a:endParaRPr>
          </a:p>
          <a:p>
            <a:r>
              <a:rPr lang="nl-NL" sz="2000" b="1" dirty="0">
                <a:latin typeface="Calibri"/>
                <a:cs typeface="Calibri"/>
              </a:rPr>
              <a:t>Madelon Minneboo, MD</a:t>
            </a:r>
          </a:p>
          <a:p>
            <a:r>
              <a:rPr lang="nl-NL" sz="2000" b="1" dirty="0">
                <a:latin typeface="Calibri"/>
                <a:cs typeface="Calibri"/>
              </a:rPr>
              <a:t>Sangeeta Lachman, MD</a:t>
            </a:r>
          </a:p>
          <a:p>
            <a:r>
              <a:rPr lang="en-US" sz="2000" b="1" dirty="0" err="1">
                <a:latin typeface="Calibri"/>
                <a:cs typeface="Calibri"/>
              </a:rPr>
              <a:t>Marjolein</a:t>
            </a:r>
            <a:r>
              <a:rPr lang="en-US" sz="2000" b="1" dirty="0">
                <a:latin typeface="Calibri"/>
                <a:cs typeface="Calibri"/>
              </a:rPr>
              <a:t> Snaterse, MSc</a:t>
            </a:r>
          </a:p>
          <a:p>
            <a:r>
              <a:rPr lang="en-US" sz="2000" b="1" dirty="0">
                <a:latin typeface="Calibri"/>
                <a:cs typeface="Calibri"/>
              </a:rPr>
              <a:t>Harald </a:t>
            </a:r>
            <a:r>
              <a:rPr lang="en-US" sz="2000" b="1" dirty="0" err="1">
                <a:latin typeface="Calibri"/>
                <a:cs typeface="Calibri"/>
              </a:rPr>
              <a:t>Jørstad</a:t>
            </a:r>
            <a:r>
              <a:rPr lang="en-US" sz="2000" b="1" dirty="0">
                <a:latin typeface="Calibri"/>
                <a:cs typeface="Calibri"/>
              </a:rPr>
              <a:t>, MD, PhD</a:t>
            </a:r>
          </a:p>
          <a:p>
            <a:r>
              <a:rPr lang="en-US" sz="2000" b="1" dirty="0" err="1">
                <a:latin typeface="Calibri"/>
                <a:cs typeface="Calibri"/>
              </a:rPr>
              <a:t>Gerben</a:t>
            </a:r>
            <a:r>
              <a:rPr lang="en-US" sz="2000" b="1" dirty="0">
                <a:latin typeface="Calibri"/>
                <a:cs typeface="Calibri"/>
              </a:rPr>
              <a:t> ter Riet, MD PhD</a:t>
            </a:r>
          </a:p>
          <a:p>
            <a:r>
              <a:rPr lang="en-US" sz="2000" b="1" dirty="0" err="1">
                <a:latin typeface="Calibri"/>
                <a:cs typeface="Calibri"/>
              </a:rPr>
              <a:t>Matthijs</a:t>
            </a:r>
            <a:r>
              <a:rPr lang="en-US" sz="2000" b="1" dirty="0">
                <a:latin typeface="Calibri"/>
                <a:cs typeface="Calibri"/>
              </a:rPr>
              <a:t> Boekholdt, MD, PhD</a:t>
            </a:r>
          </a:p>
          <a:p>
            <a:r>
              <a:rPr lang="en-US" sz="2000" b="1" dirty="0">
                <a:latin typeface="Calibri"/>
                <a:cs typeface="Calibri"/>
              </a:rPr>
              <a:t>Wilma Scholte op Reimer, PhD</a:t>
            </a:r>
          </a:p>
          <a:p>
            <a:r>
              <a:rPr lang="en-US" sz="2000" b="1" dirty="0">
                <a:latin typeface="Calibri"/>
                <a:cs typeface="Calibri"/>
              </a:rPr>
              <a:t>Ron Peters, MD, PhD, chair</a:t>
            </a:r>
            <a:endParaRPr lang="nl-NL" sz="2000" b="1" dirty="0">
              <a:latin typeface="Calibri"/>
              <a:cs typeface="Calibri"/>
            </a:endParaRPr>
          </a:p>
          <a:p>
            <a:endParaRPr lang="nl-NL" sz="2000" b="1" dirty="0">
              <a:latin typeface="Calibri"/>
              <a:cs typeface="Calibri"/>
            </a:endParaRP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4714374" y="1027379"/>
            <a:ext cx="3810000" cy="41148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nl-NL" sz="2000" b="1" dirty="0" err="1">
                <a:latin typeface="Calibri"/>
                <a:cs typeface="Calibri"/>
              </a:rPr>
              <a:t>Amphia</a:t>
            </a:r>
            <a:r>
              <a:rPr lang="nl-NL" sz="2000" b="1" dirty="0">
                <a:latin typeface="Calibri"/>
                <a:cs typeface="Calibri"/>
              </a:rPr>
              <a:t> MC, Breda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b="1" dirty="0">
                <a:latin typeface="Calibri"/>
                <a:cs typeface="Calibri"/>
              </a:rPr>
              <a:t>Atrium MC, Heerlen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b="1" dirty="0">
                <a:latin typeface="Calibri"/>
                <a:cs typeface="Calibri"/>
              </a:rPr>
              <a:t>Catharina MC, Eindhoven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b="1" dirty="0" err="1">
                <a:latin typeface="Calibri"/>
                <a:cs typeface="Calibri"/>
              </a:rPr>
              <a:t>Diakonessen</a:t>
            </a:r>
            <a:r>
              <a:rPr lang="nl-NL" sz="2000" b="1" dirty="0">
                <a:latin typeface="Calibri"/>
                <a:cs typeface="Calibri"/>
              </a:rPr>
              <a:t> MC, Utrecht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b="1" dirty="0">
                <a:latin typeface="Calibri"/>
                <a:cs typeface="Calibri"/>
              </a:rPr>
              <a:t>Flevo MC, Almere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b="1" dirty="0">
                <a:latin typeface="Calibri"/>
                <a:cs typeface="Calibri"/>
              </a:rPr>
              <a:t>Gelderse Vallei, Ede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b="1" dirty="0">
                <a:latin typeface="Calibri"/>
                <a:cs typeface="Calibri"/>
              </a:rPr>
              <a:t>Groene Hart MC, Gouda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b="1" dirty="0">
                <a:latin typeface="Calibri"/>
                <a:cs typeface="Calibri"/>
              </a:rPr>
              <a:t>Leeuwarden MC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b="1" dirty="0">
                <a:latin typeface="Calibri"/>
                <a:cs typeface="Calibri"/>
              </a:rPr>
              <a:t>Martini MC, Groningen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b="1" dirty="0">
                <a:latin typeface="Calibri"/>
                <a:cs typeface="Calibri"/>
              </a:rPr>
              <a:t>MS Twente, Enschede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b="1" dirty="0">
                <a:latin typeface="Calibri"/>
                <a:cs typeface="Calibri"/>
              </a:rPr>
              <a:t>OLVG MC, Amsterdam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b="1" dirty="0">
                <a:latin typeface="Calibri"/>
                <a:cs typeface="Calibri"/>
              </a:rPr>
              <a:t>Rijnstate MC, Arnhem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b="1" dirty="0">
                <a:latin typeface="Calibri"/>
                <a:cs typeface="Calibri"/>
              </a:rPr>
              <a:t>St Antonius MC, Nieuwegein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b="1" dirty="0" err="1">
                <a:latin typeface="Calibri"/>
                <a:cs typeface="Calibri"/>
              </a:rPr>
              <a:t>Tergooi</a:t>
            </a:r>
            <a:r>
              <a:rPr lang="nl-NL" sz="2000" b="1" dirty="0">
                <a:latin typeface="Calibri"/>
                <a:cs typeface="Calibri"/>
              </a:rPr>
              <a:t> MC, Hilversum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b="1" dirty="0">
                <a:latin typeface="Calibri"/>
                <a:cs typeface="Calibri"/>
              </a:rPr>
              <a:t>AMC, Amsterdam</a:t>
            </a:r>
          </a:p>
          <a:p>
            <a:endParaRPr lang="nl-NL" sz="2000" b="1" dirty="0">
              <a:latin typeface="Calibri"/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B007-BED0-4A1E-902B-EF5628C0A250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16</a:t>
            </a:fld>
            <a:endParaRPr lang="nl-NL" altLang="nl-NL">
              <a:solidFill>
                <a:srgbClr val="FFFFFF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109709" y="565713"/>
            <a:ext cx="27313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>
                <a:solidFill>
                  <a:schemeClr val="tx2"/>
                </a:solidFill>
                <a:latin typeface="Calibri"/>
                <a:cs typeface="Calibri"/>
              </a:rPr>
              <a:t>steering </a:t>
            </a:r>
            <a:r>
              <a:rPr lang="nl-NL" sz="2400" b="1" dirty="0" err="1">
                <a:solidFill>
                  <a:schemeClr val="tx2"/>
                </a:solidFill>
                <a:latin typeface="Calibri"/>
                <a:cs typeface="Calibri"/>
              </a:rPr>
              <a:t>committee</a:t>
            </a:r>
            <a:endParaRPr lang="nl-NL" sz="2400" b="1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5564277" y="565714"/>
            <a:ext cx="11273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>
                <a:solidFill>
                  <a:schemeClr val="tx2"/>
                </a:solidFill>
                <a:latin typeface="Calibri"/>
                <a:cs typeface="Calibri"/>
              </a:rPr>
              <a:t>centers</a:t>
            </a:r>
          </a:p>
        </p:txBody>
      </p:sp>
    </p:spTree>
    <p:extLst>
      <p:ext uri="{BB962C8B-B14F-4D97-AF65-F5344CB8AC3E}">
        <p14:creationId xmlns:p14="http://schemas.microsoft.com/office/powerpoint/2010/main" val="21158953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Back-ups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B007-BED0-4A1E-902B-EF5628C0A250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17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7524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85800" y="1181100"/>
            <a:ext cx="7772400" cy="1143000"/>
          </a:xfrm>
        </p:spPr>
        <p:txBody>
          <a:bodyPr/>
          <a:lstStyle/>
          <a:p>
            <a:r>
              <a:rPr lang="nl-NL" sz="3600" dirty="0" err="1">
                <a:latin typeface="Calibri"/>
                <a:cs typeface="Calibri"/>
              </a:rPr>
              <a:t>deterioration</a:t>
            </a:r>
            <a:r>
              <a:rPr lang="nl-NL" sz="3600" dirty="0">
                <a:latin typeface="Calibri"/>
                <a:cs typeface="Calibri"/>
              </a:rPr>
              <a:t> in </a:t>
            </a:r>
            <a:r>
              <a:rPr lang="nl-NL" sz="3600" dirty="0" err="1">
                <a:latin typeface="Calibri"/>
                <a:cs typeface="Calibri"/>
              </a:rPr>
              <a:t>isolated</a:t>
            </a:r>
            <a:r>
              <a:rPr lang="nl-NL" sz="3600" dirty="0">
                <a:latin typeface="Calibri"/>
                <a:cs typeface="Calibri"/>
              </a:rPr>
              <a:t> </a:t>
            </a:r>
            <a:r>
              <a:rPr lang="nl-NL" sz="3600" dirty="0" err="1">
                <a:latin typeface="Calibri"/>
                <a:cs typeface="Calibri"/>
              </a:rPr>
              <a:t>LRFs</a:t>
            </a:r>
            <a:endParaRPr lang="nl-NL" sz="3600" dirty="0">
              <a:latin typeface="Calibri"/>
              <a:cs typeface="Calibri"/>
            </a:endParaRPr>
          </a:p>
        </p:txBody>
      </p:sp>
      <p:graphicFrame>
        <p:nvGraphicFramePr>
          <p:cNvPr id="7" name="Tijdelijke aanduiding voor inhoud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6558070"/>
              </p:ext>
            </p:extLst>
          </p:nvPr>
        </p:nvGraphicFramePr>
        <p:xfrm>
          <a:off x="300418" y="3585810"/>
          <a:ext cx="851414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8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8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8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NL" b="1" i="0" dirty="0">
                        <a:latin typeface="Calibri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i="0" dirty="0" err="1">
                          <a:latin typeface="Calibri"/>
                          <a:cs typeface="Calibri"/>
                        </a:rPr>
                        <a:t>Intervention</a:t>
                      </a:r>
                      <a:r>
                        <a:rPr lang="nl-NL" b="1" i="0" dirty="0">
                          <a:latin typeface="Calibri"/>
                          <a:cs typeface="Calibri"/>
                        </a:rPr>
                        <a:t> (n=360)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i="0" dirty="0">
                          <a:latin typeface="Calibri"/>
                          <a:cs typeface="Calibri"/>
                        </a:rPr>
                        <a:t>Control</a:t>
                      </a:r>
                      <a:r>
                        <a:rPr lang="nl-NL" b="1" i="0" baseline="0" dirty="0">
                          <a:latin typeface="Calibri"/>
                          <a:cs typeface="Calibri"/>
                        </a:rPr>
                        <a:t> (n=351)</a:t>
                      </a:r>
                      <a:endParaRPr lang="nl-NL" b="1" i="0" dirty="0">
                        <a:latin typeface="Calibri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i="0" dirty="0" err="1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any</a:t>
                      </a:r>
                      <a:r>
                        <a:rPr lang="nl-NL" b="1" i="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NL" b="1" i="0" dirty="0" err="1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weight</a:t>
                      </a:r>
                      <a:r>
                        <a:rPr lang="nl-NL" b="1" i="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NL" b="1" i="0" dirty="0" err="1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gain</a:t>
                      </a:r>
                      <a:endParaRPr lang="nl-NL" b="1" i="0" dirty="0">
                        <a:solidFill>
                          <a:srgbClr val="FFFF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i="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164</a:t>
                      </a:r>
                      <a:r>
                        <a:rPr lang="nl-NL" b="1" i="0" baseline="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(46%)</a:t>
                      </a:r>
                      <a:endParaRPr lang="nl-NL" b="1" i="0" dirty="0">
                        <a:solidFill>
                          <a:srgbClr val="FFFF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i="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180 (54%)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i="0" dirty="0" err="1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deterioration</a:t>
                      </a:r>
                      <a:r>
                        <a:rPr lang="nl-NL" b="1" i="0" baseline="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in 6MWD</a:t>
                      </a:r>
                      <a:endParaRPr lang="nl-NL" b="1" i="0" dirty="0">
                        <a:solidFill>
                          <a:srgbClr val="FFFF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i="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77 (21%)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i="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102 (29%)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i="0" dirty="0" err="1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urinary</a:t>
                      </a:r>
                      <a:r>
                        <a:rPr lang="nl-NL" b="1" i="0" baseline="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NL" b="1" i="0" baseline="0" dirty="0" err="1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lang="nl-NL" b="1" i="0" dirty="0" err="1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otinine</a:t>
                      </a:r>
                      <a:r>
                        <a:rPr lang="nl-NL" b="1" i="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NL" b="1" i="0" dirty="0" err="1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turned</a:t>
                      </a:r>
                      <a:r>
                        <a:rPr lang="nl-NL" b="1" i="0" baseline="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+</a:t>
                      </a:r>
                      <a:endParaRPr lang="nl-NL" b="1" i="0" dirty="0">
                        <a:solidFill>
                          <a:srgbClr val="FFFF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i="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21 (6%)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i="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14 (4%)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3D65D2-5E64-44C2-A15B-E41C78583DB6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18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0324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800096"/>
            <a:ext cx="7772400" cy="1143000"/>
          </a:xfrm>
        </p:spPr>
        <p:txBody>
          <a:bodyPr/>
          <a:lstStyle/>
          <a:p>
            <a:r>
              <a:rPr lang="en-US" sz="3600" b="1" dirty="0">
                <a:latin typeface="Calibri" panose="020F0502020204030204" pitchFamily="34" charset="0"/>
              </a:rPr>
              <a:t>e</a:t>
            </a:r>
            <a:r>
              <a:rPr lang="en-US" sz="3600" b="1">
                <a:effectLst/>
                <a:latin typeface="Calibri" panose="020F0502020204030204" pitchFamily="34" charset="0"/>
              </a:rPr>
              <a:t>xclusion </a:t>
            </a:r>
            <a:r>
              <a:rPr lang="en-US" sz="3600" b="1" dirty="0">
                <a:effectLst/>
                <a:latin typeface="Calibri" panose="020F0502020204030204" pitchFamily="34" charset="0"/>
              </a:rPr>
              <a:t>criteria</a:t>
            </a:r>
            <a:endParaRPr lang="nl-NL" sz="3600" b="1" dirty="0">
              <a:latin typeface="Calibri" panose="020F0502020204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1821873"/>
            <a:ext cx="7772400" cy="4426528"/>
          </a:xfrm>
        </p:spPr>
        <p:txBody>
          <a:bodyPr>
            <a:noAutofit/>
          </a:bodyPr>
          <a:lstStyle/>
          <a:p>
            <a:endParaRPr lang="nl-NL" sz="2800" dirty="0">
              <a:effectLst/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p</a:t>
            </a:r>
            <a:r>
              <a:rPr lang="en-US" sz="2800">
                <a:effectLst/>
                <a:latin typeface="Calibri" panose="020F0502020204030204" pitchFamily="34" charset="0"/>
              </a:rPr>
              <a:t>lanned </a:t>
            </a:r>
            <a:r>
              <a:rPr lang="en-US" sz="2800" dirty="0">
                <a:effectLst/>
                <a:latin typeface="Calibri" panose="020F0502020204030204" pitchFamily="34" charset="0"/>
              </a:rPr>
              <a:t>revascularization</a:t>
            </a:r>
          </a:p>
          <a:p>
            <a:r>
              <a:rPr lang="en-US" sz="2800" dirty="0">
                <a:latin typeface="Calibri" panose="020F0502020204030204" pitchFamily="34" charset="0"/>
              </a:rPr>
              <a:t>l</a:t>
            </a:r>
            <a:r>
              <a:rPr lang="en-US" sz="2800">
                <a:effectLst/>
                <a:latin typeface="Calibri" panose="020F0502020204030204" pitchFamily="34" charset="0"/>
              </a:rPr>
              <a:t>ife </a:t>
            </a:r>
            <a:r>
              <a:rPr lang="en-US" sz="2800" dirty="0">
                <a:effectLst/>
                <a:latin typeface="Calibri" panose="020F0502020204030204" pitchFamily="34" charset="0"/>
              </a:rPr>
              <a:t>expectancy ≤ 2 years</a:t>
            </a:r>
          </a:p>
          <a:p>
            <a:r>
              <a:rPr lang="en-US" sz="2800">
                <a:latin typeface="Calibri" panose="020F0502020204030204" pitchFamily="34" charset="0"/>
              </a:rPr>
              <a:t>C</a:t>
            </a:r>
            <a:r>
              <a:rPr lang="en-US" sz="2800">
                <a:effectLst/>
                <a:latin typeface="Calibri" panose="020F0502020204030204" pitchFamily="34" charset="0"/>
              </a:rPr>
              <a:t>HF  </a:t>
            </a:r>
            <a:r>
              <a:rPr lang="en-US" sz="2800" dirty="0">
                <a:effectLst/>
                <a:latin typeface="Calibri" panose="020F0502020204030204" pitchFamily="34" charset="0"/>
              </a:rPr>
              <a:t>NYHA class III or IV</a:t>
            </a:r>
          </a:p>
          <a:p>
            <a:r>
              <a:rPr lang="en-US" sz="2800">
                <a:latin typeface="Calibri" panose="020F0502020204030204" pitchFamily="34" charset="0"/>
              </a:rPr>
              <a:t>insufficient motivation</a:t>
            </a:r>
            <a:endParaRPr lang="en-US" sz="2800" dirty="0">
              <a:effectLst/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v</a:t>
            </a:r>
            <a:r>
              <a:rPr lang="en-US" sz="2800">
                <a:effectLst/>
                <a:latin typeface="Calibri" panose="020F0502020204030204" pitchFamily="34" charset="0"/>
              </a:rPr>
              <a:t>isits </a:t>
            </a:r>
            <a:r>
              <a:rPr lang="en-US" sz="2800" dirty="0">
                <a:effectLst/>
                <a:latin typeface="Calibri" panose="020F0502020204030204" pitchFamily="34" charset="0"/>
              </a:rPr>
              <a:t>and/or lifestyle program not feasible</a:t>
            </a:r>
          </a:p>
          <a:p>
            <a:r>
              <a:rPr lang="en-US" sz="2800" dirty="0">
                <a:latin typeface="Calibri" panose="020F0502020204030204" pitchFamily="34" charset="0"/>
              </a:rPr>
              <a:t>n</a:t>
            </a:r>
            <a:r>
              <a:rPr lang="en-US" sz="2800">
                <a:effectLst/>
                <a:latin typeface="Calibri" panose="020F0502020204030204" pitchFamily="34" charset="0"/>
              </a:rPr>
              <a:t>o </a:t>
            </a:r>
            <a:r>
              <a:rPr lang="en-US" sz="2800" dirty="0">
                <a:effectLst/>
                <a:latin typeface="Calibri" panose="020F0502020204030204" pitchFamily="34" charset="0"/>
              </a:rPr>
              <a:t>internet access</a:t>
            </a:r>
          </a:p>
          <a:p>
            <a:r>
              <a:rPr lang="en-US" sz="2800" dirty="0">
                <a:effectLst/>
                <a:latin typeface="Calibri" panose="020F0502020204030204" pitchFamily="34" charset="0"/>
              </a:rPr>
              <a:t>Hospital Anxiety and Depression Scale &gt;14</a:t>
            </a:r>
            <a:endParaRPr lang="nl-NL" sz="28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B007-BED0-4A1E-902B-EF5628C0A250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19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641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latin typeface="Calibri" panose="020F0502020204030204" pitchFamily="34" charset="0"/>
              </a:rPr>
              <a:t>b</a:t>
            </a:r>
            <a:r>
              <a:rPr lang="en-US" sz="3600" b="1">
                <a:effectLst/>
                <a:latin typeface="Calibri" panose="020F0502020204030204" pitchFamily="34" charset="0"/>
              </a:rPr>
              <a:t>ackground</a:t>
            </a:r>
            <a:r>
              <a:rPr lang="en-US" b="1">
                <a:effectLst/>
                <a:latin typeface="Calibri" panose="020F0502020204030204" pitchFamily="34" charset="0"/>
              </a:rPr>
              <a:t> </a:t>
            </a:r>
            <a:r>
              <a:rPr lang="en-US" sz="2400" b="1" dirty="0">
                <a:effectLst/>
                <a:latin typeface="Calibri" panose="020F0502020204030204" pitchFamily="34" charset="0"/>
              </a:rPr>
              <a:t>(1)</a:t>
            </a:r>
            <a:endParaRPr lang="nl-NL" sz="2400" dirty="0">
              <a:latin typeface="Calibri" panose="020F0502020204030204" pitchFamily="34" charset="0"/>
            </a:endParaRP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344068" y="1981200"/>
            <a:ext cx="8458200" cy="4114800"/>
          </a:xfrm>
        </p:spPr>
        <p:txBody>
          <a:bodyPr/>
          <a:lstStyle/>
          <a:p>
            <a:r>
              <a:rPr lang="en-US" sz="2800" dirty="0">
                <a:latin typeface="Calibri" panose="020F0502020204030204" pitchFamily="34" charset="0"/>
              </a:rPr>
              <a:t>a</a:t>
            </a:r>
            <a:r>
              <a:rPr lang="en-US" sz="2800">
                <a:effectLst/>
                <a:latin typeface="Calibri" panose="020F0502020204030204" pitchFamily="34" charset="0"/>
              </a:rPr>
              <a:t>mong </a:t>
            </a:r>
            <a:r>
              <a:rPr lang="en-US" sz="2800" dirty="0">
                <a:effectLst/>
                <a:latin typeface="Calibri" panose="020F0502020204030204" pitchFamily="34" charset="0"/>
              </a:rPr>
              <a:t>patients with coronary artery disease (</a:t>
            </a:r>
            <a:r>
              <a:rPr lang="en-US" sz="2800">
                <a:effectLst/>
                <a:latin typeface="Calibri" panose="020F0502020204030204" pitchFamily="34" charset="0"/>
              </a:rPr>
              <a:t>CAD</a:t>
            </a:r>
            <a:r>
              <a:rPr lang="en-US" sz="2800">
                <a:latin typeface="Calibri" panose="020F0502020204030204" pitchFamily="34" charset="0"/>
              </a:rPr>
              <a:t>), lifestyle related risk factors (LRFs) are common</a:t>
            </a:r>
          </a:p>
          <a:p>
            <a:r>
              <a:rPr lang="en-US" sz="2800">
                <a:latin typeface="Calibri" panose="020F0502020204030204" pitchFamily="34" charset="0"/>
              </a:rPr>
              <a:t>main 3 LRFs:</a:t>
            </a:r>
          </a:p>
          <a:p>
            <a:pPr lvl="1"/>
            <a:r>
              <a:rPr lang="en-US" sz="2400">
                <a:latin typeface="Calibri" panose="020F0502020204030204" pitchFamily="34" charset="0"/>
              </a:rPr>
              <a:t>o</a:t>
            </a:r>
            <a:r>
              <a:rPr lang="en-US" sz="2400">
                <a:effectLst/>
                <a:latin typeface="Calibri" panose="020F0502020204030204" pitchFamily="34" charset="0"/>
              </a:rPr>
              <a:t>verweight</a:t>
            </a:r>
          </a:p>
          <a:p>
            <a:pPr lvl="1"/>
            <a:r>
              <a:rPr lang="en-US" sz="2400">
                <a:latin typeface="Calibri" panose="020F0502020204030204" pitchFamily="34" charset="0"/>
              </a:rPr>
              <a:t>physical inactivity</a:t>
            </a:r>
          </a:p>
          <a:p>
            <a:pPr lvl="1"/>
            <a:r>
              <a:rPr lang="en-US" sz="2400">
                <a:effectLst/>
                <a:latin typeface="Calibri" panose="020F0502020204030204" pitchFamily="34" charset="0"/>
              </a:rPr>
              <a:t>smoking</a:t>
            </a:r>
          </a:p>
          <a:p>
            <a:r>
              <a:rPr lang="en-US" sz="2800">
                <a:effectLst/>
                <a:latin typeface="Calibri" panose="020F0502020204030204" pitchFamily="34" charset="0"/>
              </a:rPr>
              <a:t>improvement of LRFs reduces </a:t>
            </a:r>
            <a:r>
              <a:rPr lang="en-US" sz="2800" dirty="0">
                <a:effectLst/>
                <a:latin typeface="Calibri" panose="020F0502020204030204" pitchFamily="34" charset="0"/>
              </a:rPr>
              <a:t>cardiovascular morbidity </a:t>
            </a:r>
            <a:r>
              <a:rPr lang="en-US" sz="2800">
                <a:effectLst/>
                <a:latin typeface="Calibri" panose="020F0502020204030204" pitchFamily="34" charset="0"/>
              </a:rPr>
              <a:t>and mortality</a:t>
            </a:r>
          </a:p>
          <a:p>
            <a:r>
              <a:rPr lang="en-US" sz="2800">
                <a:latin typeface="Calibri" panose="020F0502020204030204" pitchFamily="34" charset="0"/>
              </a:rPr>
              <a:t>h</a:t>
            </a:r>
            <a:r>
              <a:rPr lang="en-US" sz="2800">
                <a:effectLst/>
                <a:latin typeface="Calibri" panose="020F0502020204030204" pitchFamily="34" charset="0"/>
              </a:rPr>
              <a:t>owever</a:t>
            </a:r>
            <a:r>
              <a:rPr lang="en-US" sz="2800" dirty="0">
                <a:effectLst/>
                <a:latin typeface="Calibri" panose="020F0502020204030204" pitchFamily="34" charset="0"/>
              </a:rPr>
              <a:t>, modification of LRFs is very challenging</a:t>
            </a:r>
            <a:endParaRPr lang="nl-NL" sz="28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B007-BED0-4A1E-902B-EF5628C0A250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2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0904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85800" y="307361"/>
            <a:ext cx="7772400" cy="1143000"/>
          </a:xfrm>
        </p:spPr>
        <p:txBody>
          <a:bodyPr/>
          <a:lstStyle/>
          <a:p>
            <a:r>
              <a:rPr lang="nl-NL" sz="3600" b="1" dirty="0">
                <a:latin typeface="Calibri"/>
                <a:cs typeface="Calibri"/>
              </a:rPr>
              <a:t>b</a:t>
            </a:r>
            <a:r>
              <a:rPr lang="nl-NL" sz="3600" b="1">
                <a:latin typeface="Calibri"/>
                <a:cs typeface="Calibri"/>
              </a:rPr>
              <a:t>aseline </a:t>
            </a:r>
            <a:r>
              <a:rPr lang="nl-NL" sz="3600" b="1" dirty="0" err="1">
                <a:latin typeface="Calibri"/>
                <a:cs typeface="Calibri"/>
              </a:rPr>
              <a:t>characteristics</a:t>
            </a:r>
            <a:endParaRPr lang="nl-NL" sz="3600" b="1" dirty="0">
              <a:latin typeface="Calibri"/>
              <a:cs typeface="Calibri"/>
            </a:endParaRPr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3D65D2-5E64-44C2-A15B-E41C78583DB6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20</a:t>
            </a:fld>
            <a:endParaRPr lang="nl-NL" altLang="nl-NL">
              <a:solidFill>
                <a:srgbClr val="FFFFFF"/>
              </a:solidFill>
            </a:endParaRPr>
          </a:p>
        </p:txBody>
      </p:sp>
      <p:graphicFrame>
        <p:nvGraphicFramePr>
          <p:cNvPr id="7" name="Tijdelijke aanduiding voor inhoud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8668899"/>
              </p:ext>
            </p:extLst>
          </p:nvPr>
        </p:nvGraphicFramePr>
        <p:xfrm>
          <a:off x="137160" y="1450361"/>
          <a:ext cx="873252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3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18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Intervention</a:t>
                      </a:r>
                      <a:r>
                        <a:rPr lang="nl-NL" dirty="0"/>
                        <a:t> (n=360)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Control (n=351)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800" b="1" i="0" dirty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lang="nl-NL" sz="1800" b="1" i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ge 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lang="nl-NL" sz="1800" b="1" i="0" dirty="0" err="1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yrs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58.2 ±9.0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59.2 ±9.4</a:t>
                      </a:r>
                      <a:endParaRPr lang="nl-NL" sz="1800" b="1" i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nl-NL" sz="1800" b="1" i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female                                </a:t>
                      </a:r>
                      <a:r>
                        <a:rPr lang="nl-NL" sz="1800" b="1" i="0" baseline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   </a:t>
                      </a:r>
                      <a:r>
                        <a:rPr lang="nl-NL" sz="1800" b="1" i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(%) 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21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21</a:t>
                      </a:r>
                      <a:endParaRPr lang="nl-NL" sz="1800" b="1" i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800" b="1" i="0" dirty="0" err="1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lang="nl-NL" sz="1800" b="1" i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aucasian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94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92</a:t>
                      </a:r>
                      <a:endParaRPr lang="nl-NL" sz="1800" b="1" i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800" b="1" i="0" dirty="0" err="1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lang="nl-NL" sz="1800" b="1" i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arried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, </a:t>
                      </a:r>
                      <a:r>
                        <a:rPr lang="nl-NL" sz="1800" b="1" i="0" dirty="0" err="1">
                          <a:solidFill>
                            <a:schemeClr val="tx2"/>
                          </a:solidFill>
                          <a:latin typeface="Calibri"/>
                          <a:cs typeface="Calibri"/>
                        </a:rPr>
                        <a:t>cohabitating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83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81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 sz="1400" b="1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400" b="1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STEMI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42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39</a:t>
                      </a:r>
                      <a:endParaRPr lang="nl-NL" sz="1800" b="1" i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Non-STEMI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37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35</a:t>
                      </a:r>
                      <a:endParaRPr lang="nl-NL" sz="1800" b="1" i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i="0" dirty="0" err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u</a:t>
                      </a: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nstable 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angina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7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9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i="0" dirty="0" err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</a:t>
                      </a: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table </a:t>
                      </a:r>
                      <a:r>
                        <a:rPr lang="nl-NL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angina </a:t>
                      </a:r>
                      <a:r>
                        <a:rPr lang="nl-NL" sz="1800" b="1" i="0" dirty="0" err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revascularisation</a:t>
                      </a:r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14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18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endParaRPr lang="nl-NL" sz="1800" b="1" i="0" dirty="0">
                        <a:solidFill>
                          <a:schemeClr val="tx2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PCI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76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80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CABG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11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b="1" i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11</a:t>
                      </a:r>
                      <a:endParaRPr lang="nl-NL" sz="1800" b="1" i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50761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2408321"/>
            <a:ext cx="7772400" cy="1143000"/>
          </a:xfrm>
        </p:spPr>
        <p:txBody>
          <a:bodyPr/>
          <a:lstStyle/>
          <a:p>
            <a:r>
              <a:rPr lang="nl-NL" sz="3600" b="1" dirty="0">
                <a:latin typeface="Calibri"/>
                <a:cs typeface="Calibri"/>
              </a:rPr>
              <a:t>No </a:t>
            </a:r>
            <a:r>
              <a:rPr lang="nl-NL" sz="3600" b="1" dirty="0" err="1">
                <a:latin typeface="Calibri"/>
                <a:cs typeface="Calibri"/>
              </a:rPr>
              <a:t>disclosures</a:t>
            </a:r>
            <a:endParaRPr lang="nl-NL" sz="3600" b="1" dirty="0">
              <a:latin typeface="Calibri"/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B007-BED0-4A1E-902B-EF5628C0A250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21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333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315401"/>
            <a:ext cx="7772400" cy="1143000"/>
          </a:xfrm>
        </p:spPr>
        <p:txBody>
          <a:bodyPr/>
          <a:lstStyle/>
          <a:p>
            <a:r>
              <a:rPr lang="nl-NL" sz="3600" b="1" dirty="0">
                <a:latin typeface="Calibri" panose="020F0502020204030204" pitchFamily="34" charset="0"/>
              </a:rPr>
              <a:t>b</a:t>
            </a:r>
            <a:r>
              <a:rPr lang="nl-NL" sz="3600" b="1">
                <a:latin typeface="Calibri" panose="020F0502020204030204" pitchFamily="34" charset="0"/>
              </a:rPr>
              <a:t>ackground</a:t>
            </a:r>
            <a:r>
              <a:rPr lang="nl-NL">
                <a:latin typeface="Calibri" panose="020F0502020204030204" pitchFamily="34" charset="0"/>
              </a:rPr>
              <a:t> </a:t>
            </a:r>
            <a:r>
              <a:rPr lang="nl-NL" sz="2400" dirty="0">
                <a:latin typeface="Calibri" panose="020F0502020204030204" pitchFamily="34" charset="0"/>
              </a:rPr>
              <a:t>(2)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4695" y="1357738"/>
            <a:ext cx="8650705" cy="4636666"/>
          </a:xfrm>
        </p:spPr>
        <p:txBody>
          <a:bodyPr>
            <a:normAutofit/>
          </a:bodyPr>
          <a:lstStyle/>
          <a:p>
            <a:r>
              <a:rPr lang="en-US" sz="2800">
                <a:latin typeface="Calibri" panose="020F0502020204030204" pitchFamily="34" charset="0"/>
              </a:rPr>
              <a:t>nurse-led </a:t>
            </a:r>
            <a:r>
              <a:rPr lang="en-US" sz="2800" dirty="0">
                <a:latin typeface="Calibri" panose="020F0502020204030204" pitchFamily="34" charset="0"/>
              </a:rPr>
              <a:t>care improves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drug-treated cardiovascular risk factors (BP, LDL-C)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quality of life in CAD patients</a:t>
            </a:r>
          </a:p>
          <a:p>
            <a:pPr marL="800100" lvl="2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(RESPONSE 1 trial*)</a:t>
            </a:r>
          </a:p>
          <a:p>
            <a:endParaRPr 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h</a:t>
            </a:r>
            <a:r>
              <a:rPr lang="en-US" sz="2800">
                <a:latin typeface="Calibri" panose="020F0502020204030204" pitchFamily="34" charset="0"/>
              </a:rPr>
              <a:t>owever</a:t>
            </a:r>
            <a:r>
              <a:rPr lang="en-US" sz="2800" dirty="0">
                <a:latin typeface="Calibri" panose="020F0502020204030204" pitchFamily="34" charset="0"/>
              </a:rPr>
              <a:t>, the impact on LRFs is minimal</a:t>
            </a:r>
          </a:p>
          <a:p>
            <a:endParaRPr lang="en-US" sz="2800" dirty="0">
              <a:latin typeface="Calibri" panose="020F0502020204030204" pitchFamily="34" charset="0"/>
            </a:endParaRPr>
          </a:p>
          <a:p>
            <a:r>
              <a:rPr lang="en-US" sz="2800">
                <a:latin typeface="Calibri" panose="020F0502020204030204" pitchFamily="34" charset="0"/>
              </a:rPr>
              <a:t>hospital based approaches </a:t>
            </a:r>
            <a:r>
              <a:rPr lang="en-US" sz="2800" dirty="0">
                <a:latin typeface="Calibri" panose="020F0502020204030204" pitchFamily="34" charset="0"/>
              </a:rPr>
              <a:t>may be insufficient to change a patient’s daily routines</a:t>
            </a:r>
            <a:endParaRPr lang="nl-NL" sz="2800" dirty="0">
              <a:latin typeface="Calibri" panose="020F0502020204030204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1653309" y="6243782"/>
            <a:ext cx="4444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chemeClr val="tx2"/>
                </a:solidFill>
                <a:latin typeface="Calibri" panose="020F0502020204030204" pitchFamily="34" charset="0"/>
              </a:rPr>
              <a:t>*Jorstad HT et al.  Heart 2013;99: 1421-1430 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B007-BED0-4A1E-902B-EF5628C0A250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3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703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496468"/>
            <a:ext cx="7772400" cy="1143000"/>
          </a:xfrm>
        </p:spPr>
        <p:txBody>
          <a:bodyPr/>
          <a:lstStyle/>
          <a:p>
            <a:r>
              <a:rPr lang="nl-NL" sz="3600" b="1" dirty="0">
                <a:latin typeface="Calibri" panose="020F0502020204030204" pitchFamily="34" charset="0"/>
              </a:rPr>
              <a:t>h</a:t>
            </a:r>
            <a:r>
              <a:rPr lang="nl-NL" sz="3600" b="1">
                <a:latin typeface="Calibri" panose="020F0502020204030204" pitchFamily="34" charset="0"/>
              </a:rPr>
              <a:t>ypothesis</a:t>
            </a:r>
            <a:endParaRPr lang="nl-NL" sz="3600" b="1" dirty="0">
              <a:latin typeface="Calibri" panose="020F0502020204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1639468"/>
            <a:ext cx="7772400" cy="4114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LRFs in</a:t>
            </a:r>
            <a:r>
              <a:rPr lang="en-US" sz="2800" dirty="0">
                <a:effectLst/>
                <a:latin typeface="Calibri" panose="020F0502020204030204" pitchFamily="34" charset="0"/>
              </a:rPr>
              <a:t> CAD patients will be improved by</a:t>
            </a:r>
            <a:endParaRPr lang="nl-NL" sz="2800" dirty="0">
              <a:effectLst/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nurse-coordinated referral to</a:t>
            </a:r>
          </a:p>
          <a:p>
            <a:r>
              <a:rPr lang="en-US" sz="2800" dirty="0">
                <a:latin typeface="Calibri" panose="020F0502020204030204" pitchFamily="34" charset="0"/>
              </a:rPr>
              <a:t>a comprehensive set of up to three community-based interventions to achieve</a:t>
            </a:r>
          </a:p>
          <a:p>
            <a:pPr lvl="1"/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</a:rPr>
              <a:t>weight loss,</a:t>
            </a:r>
          </a:p>
          <a:p>
            <a:pPr lvl="1"/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</a:rPr>
              <a:t>improvement of physical activity, and</a:t>
            </a:r>
          </a:p>
          <a:p>
            <a:pPr lvl="1"/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</a:rPr>
              <a:t>smoking cessation,</a:t>
            </a:r>
          </a:p>
          <a:p>
            <a:r>
              <a:rPr lang="en-US" sz="2800" dirty="0">
                <a:latin typeface="Calibri" panose="020F0502020204030204" pitchFamily="34" charset="0"/>
              </a:rPr>
              <a:t>encouraging partner participation,</a:t>
            </a:r>
          </a:p>
          <a:p>
            <a:r>
              <a:rPr lang="en-US" sz="2800" dirty="0">
                <a:latin typeface="Calibri" panose="020F0502020204030204" pitchFamily="34" charset="0"/>
              </a:rPr>
              <a:t>on top of usual care.</a:t>
            </a:r>
          </a:p>
          <a:p>
            <a:endParaRPr lang="nl-NL" sz="2800" dirty="0">
              <a:latin typeface="Calibri" panose="020F050202020403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B007-BED0-4A1E-902B-EF5628C0A250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4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265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16113"/>
            <a:ext cx="8229600" cy="4525962"/>
          </a:xfrm>
        </p:spPr>
        <p:txBody>
          <a:bodyPr/>
          <a:lstStyle/>
          <a:p>
            <a:pPr marL="0" indent="0">
              <a:buNone/>
            </a:pPr>
            <a:r>
              <a:rPr lang="nl-NL" altLang="nl-NL" dirty="0" err="1">
                <a:solidFill>
                  <a:schemeClr val="tx2"/>
                </a:solidFill>
                <a:latin typeface="Calibri" panose="020F0502020204030204" pitchFamily="34" charset="0"/>
              </a:rPr>
              <a:t>w</a:t>
            </a:r>
            <a:r>
              <a:rPr lang="nl-NL" altLang="nl-NL">
                <a:solidFill>
                  <a:schemeClr val="tx2"/>
                </a:solidFill>
                <a:latin typeface="Calibri" panose="020F0502020204030204" pitchFamily="34" charset="0"/>
              </a:rPr>
              <a:t>eight</a:t>
            </a:r>
            <a:endParaRPr lang="nl-NL" altLang="nl-NL" dirty="0">
              <a:solidFill>
                <a:schemeClr val="tx2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endParaRPr lang="nl-NL" altLang="nl-NL" dirty="0">
              <a:solidFill>
                <a:schemeClr val="folHlink"/>
              </a:solidFill>
              <a:cs typeface="Arial" pitchFamily="34" charset="0"/>
            </a:endParaRPr>
          </a:p>
          <a:p>
            <a:endParaRPr lang="nl-NL" altLang="nl-NL" dirty="0">
              <a:cs typeface="Arial" pitchFamily="34" charset="0"/>
            </a:endParaRPr>
          </a:p>
          <a:p>
            <a:pPr marL="0" indent="0">
              <a:buNone/>
            </a:pPr>
            <a:r>
              <a:rPr lang="nl-NL" altLang="nl-NL" dirty="0">
                <a:solidFill>
                  <a:schemeClr val="tx2"/>
                </a:solidFill>
                <a:latin typeface="Calibri" panose="020F0502020204030204" pitchFamily="34" charset="0"/>
                <a:cs typeface="Arial" pitchFamily="34" charset="0"/>
              </a:rPr>
              <a:t>a</a:t>
            </a:r>
            <a:r>
              <a:rPr lang="nl-NL" altLang="nl-NL">
                <a:solidFill>
                  <a:schemeClr val="tx2"/>
                </a:solidFill>
                <a:latin typeface="Calibri" panose="020F0502020204030204" pitchFamily="34" charset="0"/>
                <a:cs typeface="Arial" pitchFamily="34" charset="0"/>
              </a:rPr>
              <a:t>ctivity</a:t>
            </a:r>
            <a:endParaRPr lang="nl-NL" altLang="nl-NL" dirty="0">
              <a:latin typeface="Calibri" panose="020F0502020204030204" pitchFamily="34" charset="0"/>
              <a:cs typeface="Arial" pitchFamily="34" charset="0"/>
            </a:endParaRPr>
          </a:p>
          <a:p>
            <a:endParaRPr lang="nl-NL" altLang="nl-NL" dirty="0">
              <a:cs typeface="Arial" pitchFamily="34" charset="0"/>
            </a:endParaRPr>
          </a:p>
          <a:p>
            <a:endParaRPr lang="nl-NL" altLang="nl-NL" dirty="0">
              <a:cs typeface="Arial" pitchFamily="34" charset="0"/>
            </a:endParaRPr>
          </a:p>
          <a:p>
            <a:pPr marL="0" indent="0">
              <a:buNone/>
            </a:pPr>
            <a:r>
              <a:rPr lang="nl-NL" altLang="nl-NL" dirty="0">
                <a:solidFill>
                  <a:schemeClr val="tx2"/>
                </a:solidFill>
                <a:latin typeface="Calibri" panose="020F0502020204030204" pitchFamily="34" charset="0"/>
                <a:cs typeface="Arial" pitchFamily="34" charset="0"/>
              </a:rPr>
              <a:t>s</a:t>
            </a:r>
            <a:r>
              <a:rPr lang="nl-NL" altLang="nl-NL">
                <a:solidFill>
                  <a:schemeClr val="tx2"/>
                </a:solidFill>
                <a:latin typeface="Calibri" panose="020F0502020204030204" pitchFamily="34" charset="0"/>
                <a:cs typeface="Arial" pitchFamily="34" charset="0"/>
              </a:rPr>
              <a:t>moking</a:t>
            </a:r>
            <a:endParaRPr lang="nl-NL" altLang="nl-NL" dirty="0">
              <a:solidFill>
                <a:schemeClr val="tx2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110598" name="Picture 6" descr="weight-watchers-sm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601" y="1654033"/>
            <a:ext cx="1944688" cy="123348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600" name="Picture 8" descr="philips-direct-life-logomar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601" y="3447472"/>
            <a:ext cx="1512888" cy="13160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602" name="Picture 10" descr="ga naar homepage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601" y="5373110"/>
            <a:ext cx="1685925" cy="6667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4858352" y="1466089"/>
            <a:ext cx="40883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emphasizes a healthy diet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changing unhealthy behavior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regular physical activity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group motivation</a:t>
            </a:r>
            <a:endParaRPr lang="nl-NL" sz="2400" dirty="0">
              <a:latin typeface="Calibri" panose="020F0502020204030204" pitchFamily="34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4858352" y="3240271"/>
            <a:ext cx="378385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internet-based program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improving physical activity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accelerometer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online coach, feedback</a:t>
            </a:r>
            <a:endParaRPr lang="nl-NL" sz="2400" dirty="0">
              <a:latin typeface="Calibri" panose="020F0502020204030204" pitchFamily="34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4858352" y="5098072"/>
            <a:ext cx="36551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smoking cessation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telephone counselling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motivational interviewing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pharmacologic support</a:t>
            </a:r>
            <a:endParaRPr lang="nl-NL" sz="2400" dirty="0">
              <a:latin typeface="Calibri" panose="020F0502020204030204" pitchFamily="34" charset="0"/>
            </a:endParaRPr>
          </a:p>
        </p:txBody>
      </p:sp>
      <p:cxnSp>
        <p:nvCxnSpPr>
          <p:cNvPr id="7" name="Rechte verbindingslijn 6"/>
          <p:cNvCxnSpPr/>
          <p:nvPr/>
        </p:nvCxnSpPr>
        <p:spPr>
          <a:xfrm>
            <a:off x="395288" y="1435891"/>
            <a:ext cx="8411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>
            <a:off x="395287" y="5054018"/>
            <a:ext cx="8411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13"/>
          <p:cNvCxnSpPr/>
          <p:nvPr/>
        </p:nvCxnSpPr>
        <p:spPr>
          <a:xfrm>
            <a:off x="395287" y="3154654"/>
            <a:ext cx="8411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B007-BED0-4A1E-902B-EF5628C0A250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5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863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441821"/>
            <a:ext cx="7772400" cy="1143000"/>
          </a:xfrm>
        </p:spPr>
        <p:txBody>
          <a:bodyPr/>
          <a:lstStyle/>
          <a:p>
            <a:r>
              <a:rPr lang="nl-NL" sz="3600" b="1">
                <a:latin typeface="Calibri" panose="020F0502020204030204" pitchFamily="34" charset="0"/>
              </a:rPr>
              <a:t>design</a:t>
            </a:r>
            <a:endParaRPr lang="nl-NL" sz="3600" b="1" dirty="0">
              <a:latin typeface="Calibri" panose="020F0502020204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273" y="1191928"/>
            <a:ext cx="8820727" cy="4447309"/>
          </a:xfrm>
        </p:spPr>
        <p:txBody>
          <a:bodyPr>
            <a:noAutofit/>
          </a:bodyPr>
          <a:lstStyle/>
          <a:p>
            <a:r>
              <a:rPr lang="en-US" sz="2800">
                <a:latin typeface="Calibri" panose="020F0502020204030204" pitchFamily="34" charset="0"/>
              </a:rPr>
              <a:t>i</a:t>
            </a:r>
            <a:r>
              <a:rPr lang="en-US" sz="2800">
                <a:effectLst/>
                <a:latin typeface="Calibri" panose="020F0502020204030204" pitchFamily="34" charset="0"/>
              </a:rPr>
              <a:t>nclusion:</a:t>
            </a:r>
            <a:endParaRPr lang="en-US" sz="2800" dirty="0">
              <a:effectLst/>
              <a:latin typeface="Calibri" panose="020F0502020204030204" pitchFamily="34" charset="0"/>
            </a:endParaRP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</a:rPr>
              <a:t>ACS and/or coronary </a:t>
            </a:r>
            <a:r>
              <a:rPr lang="en-US" dirty="0">
                <a:latin typeface="Calibri" panose="020F0502020204030204" pitchFamily="34" charset="0"/>
              </a:rPr>
              <a:t>revascularization &lt; 8 weeks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dirty="0">
                <a:effectLst/>
                <a:latin typeface="Calibri" panose="020F0502020204030204" pitchFamily="34" charset="0"/>
              </a:rPr>
              <a:t>at least one of the following LRF: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</a:rPr>
              <a:t>BMI&gt;27 kg/m</a:t>
            </a:r>
            <a:r>
              <a:rPr lang="en-US" sz="2800" baseline="30000" dirty="0">
                <a:effectLst/>
                <a:latin typeface="Calibri" panose="020F0502020204030204" pitchFamily="34" charset="0"/>
              </a:rPr>
              <a:t>2</a:t>
            </a:r>
            <a:endParaRPr lang="en-US" sz="2800" dirty="0">
              <a:latin typeface="Calibri" panose="020F0502020204030204" pitchFamily="34" charset="0"/>
            </a:endParaRPr>
          </a:p>
          <a:p>
            <a:pPr marL="1371600" lvl="2" indent="-514350"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</a:rPr>
              <a:t>physical inactivity: &lt;30 min; 5 times / week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</a:rPr>
              <a:t>smoking (</a:t>
            </a:r>
            <a:r>
              <a:rPr lang="en-US" sz="2800" dirty="0">
                <a:latin typeface="Calibri" panose="020F0502020204030204" pitchFamily="34" charset="0"/>
              </a:rPr>
              <a:t>on </a:t>
            </a:r>
            <a:r>
              <a:rPr lang="en-US" sz="2800">
                <a:latin typeface="Calibri" panose="020F0502020204030204" pitchFamily="34" charset="0"/>
              </a:rPr>
              <a:t>admission)</a:t>
            </a:r>
            <a:endParaRPr lang="en-US" sz="2800" dirty="0">
              <a:latin typeface="Calibri" panose="020F0502020204030204" pitchFamily="34" charset="0"/>
            </a:endParaRPr>
          </a:p>
          <a:p>
            <a:r>
              <a:rPr lang="en-US" sz="2800">
                <a:latin typeface="Calibri" panose="020F0502020204030204" pitchFamily="34" charset="0"/>
              </a:rPr>
              <a:t>exclusion: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>
                <a:latin typeface="Calibri" panose="020F0502020204030204" pitchFamily="34" charset="0"/>
              </a:rPr>
              <a:t>planned revascularization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>
                <a:latin typeface="Calibri" panose="020F0502020204030204" pitchFamily="34" charset="0"/>
              </a:rPr>
              <a:t>insufficient motivation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>
                <a:latin typeface="Calibri" panose="020F0502020204030204" pitchFamily="34" charset="0"/>
              </a:rPr>
              <a:t>programs not feasible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>
                <a:latin typeface="Calibri" panose="020F0502020204030204" pitchFamily="34" charset="0"/>
              </a:rPr>
              <a:t>Hospital Anxiety and Depression Scale &gt;14</a:t>
            </a:r>
            <a:endParaRPr lang="nl-NL">
              <a:latin typeface="Calibri" panose="020F050202020403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B007-BED0-4A1E-902B-EF5628C0A250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6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249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876300"/>
            <a:ext cx="7772400" cy="1143000"/>
          </a:xfrm>
        </p:spPr>
        <p:txBody>
          <a:bodyPr>
            <a:normAutofit/>
          </a:bodyPr>
          <a:lstStyle/>
          <a:p>
            <a:r>
              <a:rPr lang="nl-NL" sz="3600" b="1" dirty="0" err="1">
                <a:latin typeface="Calibri" panose="020F0502020204030204" pitchFamily="34" charset="0"/>
              </a:rPr>
              <a:t>u</a:t>
            </a:r>
            <a:r>
              <a:rPr lang="nl-NL" sz="3600" b="1">
                <a:latin typeface="Calibri" panose="020F0502020204030204" pitchFamily="34" charset="0"/>
              </a:rPr>
              <a:t>sual </a:t>
            </a:r>
            <a:r>
              <a:rPr lang="nl-NL" sz="3600" b="1" dirty="0">
                <a:latin typeface="Calibri" panose="020F0502020204030204" pitchFamily="34" charset="0"/>
              </a:rPr>
              <a:t>care, </a:t>
            </a:r>
            <a:r>
              <a:rPr lang="en-US" sz="3600" b="1" dirty="0">
                <a:effectLst/>
                <a:latin typeface="Calibri" panose="020F0502020204030204" pitchFamily="34" charset="0"/>
              </a:rPr>
              <a:t>guideline based</a:t>
            </a:r>
            <a:endParaRPr lang="nl-NL" sz="3600" b="1" dirty="0">
              <a:latin typeface="Calibri" panose="020F0502020204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2374900"/>
            <a:ext cx="7772400" cy="4114800"/>
          </a:xfrm>
        </p:spPr>
        <p:txBody>
          <a:bodyPr/>
          <a:lstStyle/>
          <a:p>
            <a:r>
              <a:rPr lang="en-US" sz="2800" dirty="0">
                <a:latin typeface="Calibri" panose="020F0502020204030204" pitchFamily="34" charset="0"/>
              </a:rPr>
              <a:t>v</a:t>
            </a:r>
            <a:r>
              <a:rPr lang="en-US" sz="2800">
                <a:effectLst/>
                <a:latin typeface="Calibri" panose="020F0502020204030204" pitchFamily="34" charset="0"/>
              </a:rPr>
              <a:t>isits </a:t>
            </a:r>
            <a:r>
              <a:rPr lang="en-US" sz="2800" dirty="0">
                <a:effectLst/>
                <a:latin typeface="Calibri" panose="020F0502020204030204" pitchFamily="34" charset="0"/>
              </a:rPr>
              <a:t>to the cardiologist</a:t>
            </a:r>
          </a:p>
          <a:p>
            <a:r>
              <a:rPr lang="en-US" sz="2800" dirty="0">
                <a:latin typeface="Calibri" panose="020F0502020204030204" pitchFamily="34" charset="0"/>
              </a:rPr>
              <a:t>c</a:t>
            </a:r>
            <a:r>
              <a:rPr lang="en-US" sz="2800">
                <a:effectLst/>
                <a:latin typeface="Calibri" panose="020F0502020204030204" pitchFamily="34" charset="0"/>
              </a:rPr>
              <a:t>ardiac </a:t>
            </a:r>
            <a:r>
              <a:rPr lang="en-US" sz="2800" dirty="0">
                <a:effectLst/>
                <a:latin typeface="Calibri" panose="020F0502020204030204" pitchFamily="34" charset="0"/>
              </a:rPr>
              <a:t>rehabilitation</a:t>
            </a:r>
          </a:p>
          <a:p>
            <a:r>
              <a:rPr lang="en-US" sz="2800" dirty="0">
                <a:latin typeface="Calibri" panose="020F0502020204030204" pitchFamily="34" charset="0"/>
              </a:rPr>
              <a:t>n</a:t>
            </a:r>
            <a:r>
              <a:rPr lang="en-US" sz="2800">
                <a:effectLst/>
                <a:latin typeface="Calibri" panose="020F0502020204030204" pitchFamily="34" charset="0"/>
              </a:rPr>
              <a:t>urse-led </a:t>
            </a:r>
            <a:r>
              <a:rPr lang="en-US" sz="2800" dirty="0">
                <a:effectLst/>
                <a:latin typeface="Calibri" panose="020F0502020204030204" pitchFamily="34" charset="0"/>
              </a:rPr>
              <a:t>secondary prevention program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Calibri" panose="020F0502020204030204" pitchFamily="34" charset="0"/>
              </a:rPr>
              <a:t>healthy lifestyles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Calibri" panose="020F0502020204030204" pitchFamily="34" charset="0"/>
              </a:rPr>
              <a:t>drug treated risk factors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Calibri" panose="020F0502020204030204" pitchFamily="34" charset="0"/>
              </a:rPr>
              <a:t>medication adherence</a:t>
            </a:r>
            <a:endParaRPr lang="nl-NL" dirty="0">
              <a:effectLst/>
              <a:latin typeface="Calibri" panose="020F050202020403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B007-BED0-4A1E-902B-EF5628C0A250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7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941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438727"/>
            <a:ext cx="7772400" cy="1143000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Calibri" panose="020F0502020204030204" pitchFamily="34" charset="0"/>
              </a:rPr>
              <a:t>i</a:t>
            </a:r>
            <a:r>
              <a:rPr lang="en-US" sz="3600" b="1">
                <a:effectLst/>
                <a:latin typeface="Calibri" panose="020F0502020204030204" pitchFamily="34" charset="0"/>
              </a:rPr>
              <a:t>ntervention</a:t>
            </a:r>
            <a:endParaRPr lang="nl-NL" sz="3600" dirty="0">
              <a:latin typeface="Calibri" panose="020F0502020204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1581728"/>
            <a:ext cx="7772400" cy="5005504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Calibri" panose="020F0502020204030204" pitchFamily="34" charset="0"/>
              </a:rPr>
              <a:t>n</a:t>
            </a:r>
            <a:r>
              <a:rPr lang="en-US" sz="2800">
                <a:effectLst/>
                <a:latin typeface="Calibri" panose="020F0502020204030204" pitchFamily="34" charset="0"/>
              </a:rPr>
              <a:t>urse-</a:t>
            </a:r>
            <a:r>
              <a:rPr lang="en-US" sz="2800">
                <a:latin typeface="Calibri" panose="020F0502020204030204" pitchFamily="34" charset="0"/>
              </a:rPr>
              <a:t>coordinated </a:t>
            </a:r>
            <a:r>
              <a:rPr lang="en-US" sz="2800" dirty="0">
                <a:latin typeface="Calibri" panose="020F0502020204030204" pitchFamily="34" charset="0"/>
              </a:rPr>
              <a:t>r</a:t>
            </a:r>
            <a:r>
              <a:rPr lang="en-US" sz="2800" dirty="0">
                <a:effectLst/>
                <a:latin typeface="Calibri" panose="020F0502020204030204" pitchFamily="34" charset="0"/>
              </a:rPr>
              <a:t>eferral to up to 3 c</a:t>
            </a:r>
            <a:r>
              <a:rPr lang="en-US" sz="2800" dirty="0">
                <a:latin typeface="Calibri" panose="020F0502020204030204" pitchFamily="34" charset="0"/>
              </a:rPr>
              <a:t>ommunity-based </a:t>
            </a:r>
            <a:r>
              <a:rPr lang="en-US" sz="2800" dirty="0">
                <a:effectLst/>
                <a:latin typeface="Calibri" panose="020F0502020204030204" pitchFamily="34" charset="0"/>
              </a:rPr>
              <a:t>programs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chemeClr val="tx2"/>
                </a:solidFill>
                <a:latin typeface="Calibri" panose="020F0502020204030204" pitchFamily="34" charset="0"/>
              </a:rPr>
              <a:t> Weight Watchers™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chemeClr val="tx2"/>
                </a:solidFill>
                <a:latin typeface="Calibri" panose="020F0502020204030204" pitchFamily="34" charset="0"/>
              </a:rPr>
              <a:t> Philips </a:t>
            </a:r>
            <a:r>
              <a:rPr lang="en-US" sz="2800" dirty="0" err="1">
                <a:solidFill>
                  <a:schemeClr val="tx2"/>
                </a:solidFill>
                <a:latin typeface="Calibri" panose="020F0502020204030204" pitchFamily="34" charset="0"/>
              </a:rPr>
              <a:t>DirectLife</a:t>
            </a:r>
            <a:r>
              <a:rPr lang="en-US" sz="2800" dirty="0">
                <a:solidFill>
                  <a:schemeClr val="tx2"/>
                </a:solidFill>
                <a:latin typeface="Calibri" panose="020F0502020204030204" pitchFamily="34" charset="0"/>
              </a:rPr>
              <a:t>™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Calibri" panose="020F0502020204030204" pitchFamily="34" charset="0"/>
              </a:rPr>
              <a:t>Luchtsignaal</a:t>
            </a:r>
            <a:r>
              <a:rPr lang="en-US" sz="2800" dirty="0">
                <a:solidFill>
                  <a:schemeClr val="tx2"/>
                </a:solidFill>
                <a:latin typeface="Calibri" panose="020F0502020204030204" pitchFamily="34" charset="0"/>
              </a:rPr>
              <a:t>™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</a:p>
          <a:p>
            <a:r>
              <a:rPr lang="en-US" sz="2800" dirty="0">
                <a:latin typeface="Calibri" panose="020F0502020204030204" pitchFamily="34" charset="0"/>
              </a:rPr>
              <a:t>t</a:t>
            </a:r>
            <a:r>
              <a:rPr lang="en-US" sz="2800">
                <a:latin typeface="Calibri" panose="020F0502020204030204" pitchFamily="34" charset="0"/>
              </a:rPr>
              <a:t>he </a:t>
            </a:r>
            <a:r>
              <a:rPr lang="en-US" sz="2800" dirty="0">
                <a:latin typeface="Calibri" panose="020F0502020204030204" pitchFamily="34" charset="0"/>
              </a:rPr>
              <a:t>number and sequence of programs was determined by the patient’s risk profile and preference</a:t>
            </a:r>
            <a:endParaRPr lang="nl-NL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p</a:t>
            </a:r>
            <a:r>
              <a:rPr lang="en-US" sz="2800">
                <a:effectLst/>
                <a:latin typeface="Calibri" panose="020F0502020204030204" pitchFamily="34" charset="0"/>
              </a:rPr>
              <a:t>artners </a:t>
            </a:r>
            <a:r>
              <a:rPr lang="en-US" sz="2800" dirty="0">
                <a:effectLst/>
                <a:latin typeface="Calibri" panose="020F0502020204030204" pitchFamily="34" charset="0"/>
              </a:rPr>
              <a:t>were offered participation in the programs</a:t>
            </a:r>
            <a:endParaRPr lang="nl-NL" sz="2800" dirty="0">
              <a:latin typeface="Calibri" panose="020F050202020403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B007-BED0-4A1E-902B-EF5628C0A250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8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603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b="1" dirty="0" err="1">
                <a:latin typeface="Calibri" panose="020F0502020204030204" pitchFamily="34" charset="0"/>
              </a:rPr>
              <a:t>p</a:t>
            </a:r>
            <a:r>
              <a:rPr lang="nl-NL" sz="3600" b="1">
                <a:latin typeface="Calibri" panose="020F0502020204030204" pitchFamily="34" charset="0"/>
              </a:rPr>
              <a:t>rimary </a:t>
            </a:r>
            <a:r>
              <a:rPr lang="nl-NL" sz="3600" b="1" dirty="0" err="1">
                <a:latin typeface="Calibri" panose="020F0502020204030204" pitchFamily="34" charset="0"/>
              </a:rPr>
              <a:t>outcome</a:t>
            </a:r>
            <a:endParaRPr lang="nl-NL" sz="3600" b="1" dirty="0">
              <a:latin typeface="Calibri" panose="020F0502020204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21673" y="1981199"/>
            <a:ext cx="8783781" cy="4696691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Calibri" panose="020F0502020204030204" pitchFamily="34" charset="0"/>
              </a:rPr>
              <a:t>t</a:t>
            </a:r>
            <a:r>
              <a:rPr lang="en-US" sz="2800">
                <a:latin typeface="Calibri" panose="020F0502020204030204" pitchFamily="34" charset="0"/>
              </a:rPr>
              <a:t>he </a:t>
            </a:r>
            <a:r>
              <a:rPr lang="en-US" sz="2800" dirty="0">
                <a:latin typeface="Calibri" panose="020F0502020204030204" pitchFamily="34" charset="0"/>
              </a:rPr>
              <a:t>proportion of successful patients at 12 months</a:t>
            </a:r>
          </a:p>
          <a:p>
            <a:endParaRPr lang="en-US" sz="2800" dirty="0">
              <a:latin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</a:rPr>
              <a:t>s</a:t>
            </a:r>
            <a:r>
              <a:rPr lang="en-US" sz="2800">
                <a:latin typeface="Calibri" panose="020F0502020204030204" pitchFamily="34" charset="0"/>
              </a:rPr>
              <a:t>uccess </a:t>
            </a:r>
            <a:r>
              <a:rPr lang="en-US" sz="2800" dirty="0">
                <a:latin typeface="Calibri" panose="020F0502020204030204" pitchFamily="34" charset="0"/>
              </a:rPr>
              <a:t>defined at patient level as: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Calibri" panose="020F0502020204030204" pitchFamily="34" charset="0"/>
              </a:rPr>
              <a:t>	improvement of</a:t>
            </a:r>
            <a:r>
              <a:rPr lang="en-US" dirty="0">
                <a:effectLst/>
                <a:latin typeface="Calibri" panose="020F0502020204030204" pitchFamily="34" charset="0"/>
              </a:rPr>
              <a:t> at least one LRF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Calibri" panose="020F0502020204030204" pitchFamily="34" charset="0"/>
              </a:rPr>
              <a:t>	</a:t>
            </a:r>
            <a:r>
              <a:rPr lang="en-US" dirty="0">
                <a:effectLst/>
                <a:latin typeface="Calibri" panose="020F0502020204030204" pitchFamily="34" charset="0"/>
              </a:rPr>
              <a:t>without deterioration in the other two</a:t>
            </a:r>
          </a:p>
          <a:p>
            <a:r>
              <a:rPr lang="en-US" sz="2800" dirty="0">
                <a:latin typeface="Calibri" panose="020F0502020204030204" pitchFamily="34" charset="0"/>
              </a:rPr>
              <a:t>o</a:t>
            </a:r>
            <a:r>
              <a:rPr lang="en-US" sz="2800">
                <a:effectLst/>
                <a:latin typeface="Calibri" panose="020F0502020204030204" pitchFamily="34" charset="0"/>
              </a:rPr>
              <a:t>bjective </a:t>
            </a:r>
            <a:r>
              <a:rPr lang="en-US" sz="2800" dirty="0">
                <a:effectLst/>
                <a:latin typeface="Calibri" panose="020F0502020204030204" pitchFamily="34" charset="0"/>
              </a:rPr>
              <a:t>outcome measurements: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</a:rPr>
              <a:t>w</a:t>
            </a:r>
            <a:r>
              <a:rPr lang="en-US" sz="2400">
                <a:latin typeface="Calibri" panose="020F0502020204030204" pitchFamily="34" charset="0"/>
              </a:rPr>
              <a:t>eight </a:t>
            </a:r>
            <a:r>
              <a:rPr lang="en-US" sz="2400" dirty="0">
                <a:latin typeface="Calibri" panose="020F0502020204030204" pitchFamily="34" charset="0"/>
              </a:rPr>
              <a:t>(kg)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</a:rPr>
              <a:t>6 Minute Walking Distance (meters)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>
                <a:latin typeface="Calibri" panose="020F0502020204030204" pitchFamily="34" charset="0"/>
              </a:rPr>
              <a:t>u</a:t>
            </a:r>
            <a:r>
              <a:rPr lang="en-US" sz="2400">
                <a:effectLst/>
                <a:latin typeface="Calibri" panose="020F0502020204030204" pitchFamily="34" charset="0"/>
              </a:rPr>
              <a:t>rinary cotinine (&gt;200 microgram/L)</a:t>
            </a:r>
            <a:endParaRPr lang="en-US" sz="24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B007-BED0-4A1E-902B-EF5628C0A250}" type="slidenum">
              <a:rPr lang="nl-NL" altLang="nl-NL" smtClean="0">
                <a:solidFill>
                  <a:srgbClr val="FFFFFF"/>
                </a:solidFill>
              </a:rPr>
              <a:pPr>
                <a:defRPr/>
              </a:pPr>
              <a:t>9</a:t>
            </a:fld>
            <a:endParaRPr lang="nl-NL" altLang="nl-N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56755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8">
      <a:dk1>
        <a:srgbClr val="000000"/>
      </a:dk1>
      <a:lt1>
        <a:srgbClr val="FFFFFF"/>
      </a:lt1>
      <a:dk2>
        <a:srgbClr val="000066"/>
      </a:dk2>
      <a:lt2>
        <a:srgbClr val="FFFF00"/>
      </a:lt2>
      <a:accent1>
        <a:srgbClr val="FF9900"/>
      </a:accent1>
      <a:accent2>
        <a:srgbClr val="00FFFF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0000"/>
        </a:dk1>
        <a:lt1>
          <a:srgbClr val="FFFFFF"/>
        </a:lt1>
        <a:dk2>
          <a:srgbClr val="000066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</TotalTime>
  <Words>939</Words>
  <Application>Microsoft Office PowerPoint</Application>
  <PresentationFormat>On-screen Show (4:3)</PresentationFormat>
  <Paragraphs>304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Times New Roman</vt:lpstr>
      <vt:lpstr>Wingdings</vt:lpstr>
      <vt:lpstr>Standaardontwerp</vt:lpstr>
      <vt:lpstr>Effects of a comprehensive  community-based lifestyle intervention  in patients with  coronary artery disease: the                                    trial   </vt:lpstr>
      <vt:lpstr>background (1)</vt:lpstr>
      <vt:lpstr>background (2)</vt:lpstr>
      <vt:lpstr>hypothesis</vt:lpstr>
      <vt:lpstr>PowerPoint Presentation</vt:lpstr>
      <vt:lpstr>design</vt:lpstr>
      <vt:lpstr>usual care, guideline based</vt:lpstr>
      <vt:lpstr>intervention</vt:lpstr>
      <vt:lpstr>primary outcome</vt:lpstr>
      <vt:lpstr>enrollment</vt:lpstr>
      <vt:lpstr>Baseline characteristics</vt:lpstr>
      <vt:lpstr>PowerPoint Presentation</vt:lpstr>
      <vt:lpstr>secondary outcomes</vt:lpstr>
      <vt:lpstr>PowerPoint Presentation</vt:lpstr>
      <vt:lpstr>conclusions</vt:lpstr>
      <vt:lpstr>study group</vt:lpstr>
      <vt:lpstr>Back-ups</vt:lpstr>
      <vt:lpstr>deterioration in isolated LRFs</vt:lpstr>
      <vt:lpstr>exclusion criteria</vt:lpstr>
      <vt:lpstr>baseline characteristics</vt:lpstr>
      <vt:lpstr>No disclosures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Effects of a comprehensive community-based lifestyle intervention in patients with coronary artery disease: the RESPONSE 2 trial</dc:title>
  <dc:creator>ron peters</dc:creator>
  <cp:lastModifiedBy>Kristen Green</cp:lastModifiedBy>
  <cp:revision>152</cp:revision>
  <dcterms:created xsi:type="dcterms:W3CDTF">2016-10-22T17:03:20Z</dcterms:created>
  <dcterms:modified xsi:type="dcterms:W3CDTF">2016-11-13T18:11:31Z</dcterms:modified>
</cp:coreProperties>
</file>