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387" r:id="rId2"/>
    <p:sldId id="368" r:id="rId3"/>
    <p:sldId id="369" r:id="rId4"/>
    <p:sldId id="373" r:id="rId5"/>
    <p:sldId id="375" r:id="rId6"/>
    <p:sldId id="377" r:id="rId7"/>
    <p:sldId id="386" r:id="rId8"/>
    <p:sldId id="342" r:id="rId9"/>
    <p:sldId id="343" r:id="rId10"/>
    <p:sldId id="344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64" r:id="rId19"/>
    <p:sldId id="366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Font typeface="Monotype Sorts" charset="0"/>
      <a:buChar char="4"/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umimoji="1" sz="28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orient="horz" pos="2016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CRI" initials="" lastIdx="3" clrIdx="0"/>
  <p:cmAuthor id="1" name="Shah, Monica (NIH/NHLBI) [E]" initials="MRS" lastIdx="5" clrIdx="1"/>
  <p:cmAuthor id="2" name="Butler, Javed" initials="B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518"/>
    <a:srgbClr val="FF6D00"/>
    <a:srgbClr val="EA6500"/>
    <a:srgbClr val="FF5F00"/>
    <a:srgbClr val="CC0000"/>
    <a:srgbClr val="00CC99"/>
    <a:srgbClr val="3366FF"/>
    <a:srgbClr val="777777"/>
    <a:srgbClr val="99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5401" autoAdjust="0"/>
  </p:normalViewPr>
  <p:slideViewPr>
    <p:cSldViewPr>
      <p:cViewPr varScale="1">
        <p:scale>
          <a:sx n="90" d="100"/>
          <a:sy n="90" d="100"/>
        </p:scale>
        <p:origin x="1560" y="90"/>
      </p:cViewPr>
      <p:guideLst>
        <p:guide orient="horz" pos="3648"/>
        <p:guide orient="horz" pos="20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77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9" name="Picture 13" descr="d_DCRI_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8597900"/>
            <a:ext cx="3333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220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2774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Physiology of </a:t>
            </a:r>
            <a:r>
              <a:rPr lang="en-US" b="0" dirty="0" err="1"/>
              <a:t>HFpEF</a:t>
            </a:r>
            <a:r>
              <a:rPr lang="en-US" b="0" dirty="0"/>
              <a:t> is unique</a:t>
            </a:r>
            <a:r>
              <a:rPr lang="en-US" b="0" baseline="0" dirty="0"/>
              <a:t> </a:t>
            </a:r>
            <a:r>
              <a:rPr lang="en-US" b="0" dirty="0"/>
              <a:t>with increased systolic and diastolic left ventricular and vascular stiffness, endothelial dysfunction and impaired systolic and diastolic reserve function, which contribute to exercise intolerance.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3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1" y="4049252"/>
            <a:ext cx="6705600" cy="276999"/>
          </a:xfrm>
        </p:spPr>
        <p:txBody>
          <a:bodyPr lIns="0" tIns="0" rIns="0" bIns="0" anchor="t" anchorCtr="0"/>
          <a:lstStyle>
            <a:lvl1pPr marL="0" indent="0">
              <a:buFont typeface="Monotype Sorts" charset="0"/>
              <a:buNone/>
              <a:defRPr sz="1800" b="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1" y="3276600"/>
            <a:ext cx="6689724" cy="517065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5" name="Picture 4" descr="htnet_logo_sp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2362200" cy="11441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752600" y="6639560"/>
            <a:ext cx="7401560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639560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1981200" y="3896852"/>
            <a:ext cx="7162800" cy="0"/>
          </a:xfrm>
          <a:prstGeom prst="line">
            <a:avLst/>
          </a:prstGeom>
          <a:solidFill>
            <a:srgbClr val="FE9C0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StandLockup_Vector_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72100"/>
            <a:ext cx="4419028" cy="1104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7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85800"/>
            <a:ext cx="208915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685800"/>
            <a:ext cx="6115050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9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93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71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2525713"/>
            <a:ext cx="4041775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525713"/>
            <a:ext cx="4043363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5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4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6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0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752600" y="6639560"/>
            <a:ext cx="7401560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639560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charset="0"/>
              <a:buChar char="4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599" y="1676400"/>
            <a:ext cx="6570663" cy="15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85800"/>
            <a:ext cx="66294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Picture 1" descr="htnet_logo_spo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573162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2133600" y="1371600"/>
            <a:ext cx="7010400" cy="0"/>
          </a:xfrm>
          <a:prstGeom prst="line">
            <a:avLst/>
          </a:prstGeom>
          <a:solidFill>
            <a:srgbClr val="FE9C0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ct val="40000"/>
        </a:spcBef>
        <a:spcAft>
          <a:spcPct val="0"/>
        </a:spcAft>
        <a:buClr>
          <a:schemeClr val="tx2">
            <a:lumMod val="75000"/>
          </a:schemeClr>
        </a:buClr>
        <a:buSzPct val="68000"/>
        <a:buFont typeface="Monotype Sorts" charset="0"/>
        <a:buNone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14388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charset="0"/>
        <a:defRPr sz="1800" i="1">
          <a:solidFill>
            <a:schemeClr val="tx1"/>
          </a:solidFill>
          <a:latin typeface="+mn-lt"/>
          <a:ea typeface="+mn-ea"/>
        </a:defRPr>
      </a:lvl3pPr>
      <a:lvl4pPr marL="1104900" indent="-171450" algn="l" rtl="0" eaLnBrk="0" fontAlgn="base" hangingPunct="0">
        <a:spcBef>
          <a:spcPts val="12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311275" indent="0" algn="l" rtl="0" eaLnBrk="0" fontAlgn="base" hangingPunct="0">
        <a:spcBef>
          <a:spcPts val="120"/>
        </a:spcBef>
        <a:spcAft>
          <a:spcPct val="0"/>
        </a:spcAft>
        <a:buNone/>
        <a:tabLst/>
        <a:defRPr sz="1600">
          <a:solidFill>
            <a:schemeClr val="tx1"/>
          </a:solidFill>
          <a:latin typeface="+mn-lt"/>
          <a:ea typeface="+mn-ea"/>
        </a:defRPr>
      </a:lvl5pPr>
      <a:lvl6pPr marL="1847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305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2762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219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382192"/>
            <a:ext cx="6781800" cy="2479525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 </a:t>
            </a:r>
            <a:br>
              <a:rPr lang="en-US" sz="24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u="sng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ldosterone </a:t>
            </a:r>
            <a:r>
              <a:rPr lang="en-US" u="sng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argeted 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Neuro</a:t>
            </a:r>
            <a:r>
              <a:rPr lang="en-US" u="sng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ormonal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Combin</a:t>
            </a:r>
            <a:r>
              <a:rPr lang="en-US" u="sng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E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with </a:t>
            </a:r>
            <a:r>
              <a:rPr lang="en-US" u="sng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atriuresis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Ther</a:t>
            </a:r>
            <a:r>
              <a:rPr lang="en-US" u="sng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py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– Heart Failure Trial</a:t>
            </a:r>
            <a:br>
              <a:rPr lang="en-US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ATHENA-HF Trial</a:t>
            </a:r>
            <a:endParaRPr lang="en-US" sz="4000" b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038600"/>
            <a:ext cx="6934200" cy="105875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Candara" charset="0"/>
                <a:ea typeface="Candara" charset="0"/>
                <a:cs typeface="Candara" charset="0"/>
              </a:rPr>
              <a:t>Javed Butler, M.D., M.P.H, M.B.A.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Candara" charset="0"/>
                <a:ea typeface="Candara" charset="0"/>
                <a:cs typeface="Candara" charset="0"/>
              </a:rPr>
              <a:t>On behalf of the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Candara" charset="0"/>
                <a:ea typeface="Candara" charset="0"/>
                <a:cs typeface="Candara" charset="0"/>
              </a:rPr>
              <a:t>NHLBI Heart Failure Clinical 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11137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04129"/>
              </p:ext>
            </p:extLst>
          </p:nvPr>
        </p:nvGraphicFramePr>
        <p:xfrm>
          <a:off x="381000" y="1447800"/>
          <a:ext cx="845820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 (%)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(%)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4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ACEI or ARB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63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58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Beta blockers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MRA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Loop diuretics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Hydralazine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Nitrates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Implanted defibrillator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1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Biventricular pacemaker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7825" marR="278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18779" y="228600"/>
            <a:ext cx="50418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9700" algn="l"/>
                <a:tab pos="457200" algn="l"/>
              </a:tabLst>
            </a:pPr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Baseline Treatment</a:t>
            </a:r>
            <a:endParaRPr lang="en-US" sz="54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3" y="609600"/>
            <a:ext cx="6629400" cy="452438"/>
          </a:xfrm>
        </p:spPr>
        <p:txBody>
          <a:bodyPr/>
          <a:lstStyle/>
          <a:p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Vitals and Laboratory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99449"/>
              </p:ext>
            </p:extLst>
          </p:nvPr>
        </p:nvGraphicFramePr>
        <p:xfrm>
          <a:off x="152400" y="1524000"/>
          <a:ext cx="8763003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73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Baseline Characteristics</a:t>
                      </a:r>
                    </a:p>
                  </a:txBody>
                  <a:tcPr marL="36445" marR="3644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36445" marR="3644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36445" marR="3644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SBP - mmHg 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123 (108, 138)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120 (106, 138)</a:t>
                      </a:r>
                    </a:p>
                  </a:txBody>
                  <a:tcPr marL="22517" marR="22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Heart rate - bpm  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80 (70, 94)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78 (70, 90)</a:t>
                      </a:r>
                    </a:p>
                  </a:txBody>
                  <a:tcPr marL="22517" marR="22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Body mass index 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32 (27, 38)</a:t>
                      </a:r>
                    </a:p>
                  </a:txBody>
                  <a:tcPr marL="22517" marR="2251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30 (25, 35)</a:t>
                      </a:r>
                    </a:p>
                  </a:txBody>
                  <a:tcPr marL="22517" marR="22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Sodium 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mEq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/L 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140 (138, 142)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140 (138, 142)</a:t>
                      </a:r>
                    </a:p>
                  </a:txBody>
                  <a:tcPr marL="36445" marR="36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Potassium 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mEq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/L 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 (3.6, 4.3)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3.9 (3.6, 4.3)</a:t>
                      </a:r>
                    </a:p>
                  </a:txBody>
                  <a:tcPr marL="36445" marR="36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Blood urea nitrogen - mg/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22 (17, 31)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23 (16, 33)</a:t>
                      </a:r>
                    </a:p>
                  </a:txBody>
                  <a:tcPr marL="36445" marR="36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Creatinine - mg/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1.3 (1.0, 1.5)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1.2 (1.0, 1.5)</a:t>
                      </a:r>
                    </a:p>
                  </a:txBody>
                  <a:tcPr marL="36445" marR="36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eGFR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- ml/min/1.73 m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55 (46, 71)</a:t>
                      </a:r>
                    </a:p>
                  </a:txBody>
                  <a:tcPr marL="36445" marR="364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58 (45, 75)</a:t>
                      </a:r>
                    </a:p>
                  </a:txBody>
                  <a:tcPr marL="36445" marR="36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42405"/>
            <a:ext cx="6629400" cy="452438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Results - </a:t>
            </a:r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Primary Endpoint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8504"/>
              </p:ext>
            </p:extLst>
          </p:nvPr>
        </p:nvGraphicFramePr>
        <p:xfrm>
          <a:off x="189388" y="1461821"/>
          <a:ext cx="8762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7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Log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NTproBNP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Baseline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8.23 (7.58, 8.94)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8.43 (7.90, 9.17)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h (or discharge)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7.64 (6.93, 8.45)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7.89 (7.19, 8.68)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-0.49 (-0.98, -0.14)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-0.55 (-0.92, -0.18)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0.57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1602"/>
              </p:ext>
            </p:extLst>
          </p:nvPr>
        </p:nvGraphicFramePr>
        <p:xfrm>
          <a:off x="189388" y="4343400"/>
          <a:ext cx="8762999" cy="2199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83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N-terminal pro B-type natriuretic peptide,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/ml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Baseline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3753 (1968, 7633)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4601 (2697, 9596) 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 h (or discharge)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2080 (1025, 4675)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2672 (1326, 5896)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-1072 (-3182, -231)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-1796 (-3883, -571)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24481"/>
            <a:ext cx="6629400" cy="452438"/>
          </a:xfrm>
        </p:spPr>
        <p:txBody>
          <a:bodyPr/>
          <a:lstStyle/>
          <a:p>
            <a:br>
              <a:rPr lang="en-US" sz="40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0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Dyspnea and Congestion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28173"/>
              </p:ext>
            </p:extLst>
          </p:nvPr>
        </p:nvGraphicFramePr>
        <p:xfrm>
          <a:off x="274319" y="1421721"/>
          <a:ext cx="8534402" cy="2764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Dyspnea - Likert Score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 (1, 3)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 (1, 3)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0.30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9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Dyspnea – Visual Analog Scale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   Baseline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65 (40, 75)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60 (45, 75)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   96 h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83 (70, 90)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80 (65, 90)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   96 h Change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15 (5, 30)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15 (2, 30)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0.61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6507"/>
              </p:ext>
            </p:extLst>
          </p:nvPr>
        </p:nvGraphicFramePr>
        <p:xfrm>
          <a:off x="259079" y="4267200"/>
          <a:ext cx="8534402" cy="230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</a:p>
                  </a:txBody>
                  <a:tcPr marL="41737" marR="41737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Clinical congestion score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Baseline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11 (9, 12)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10 (9, 12)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 h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 (2, 6)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 (2, 7)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6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-6 (-8, -4)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-6 (-8, -4)</a:t>
                      </a:r>
                    </a:p>
                  </a:txBody>
                  <a:tcPr marL="41737" marR="4173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0.416</a:t>
                      </a:r>
                    </a:p>
                  </a:txBody>
                  <a:tcPr marL="41737" marR="417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0342"/>
              </p:ext>
            </p:extLst>
          </p:nvPr>
        </p:nvGraphicFramePr>
        <p:xfrm>
          <a:off x="213359" y="1447800"/>
          <a:ext cx="8686801" cy="3119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34781" marR="3478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34781" marR="3478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34781" marR="3478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</a:p>
                  </a:txBody>
                  <a:tcPr marL="34781" marR="34781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Net urine output, mL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24 h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1183 (510, 1955)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1100 (483, 2131)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0.76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48 h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2282 (1155, 4135)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2484 (1203, 4411)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0.44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5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72 h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3810 (2011, 5565)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4171 (2053, 6040)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0.53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5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96 h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5584 (2924, 8132)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6086 (2780, 8420)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0.57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52290"/>
              </p:ext>
            </p:extLst>
          </p:nvPr>
        </p:nvGraphicFramePr>
        <p:xfrm>
          <a:off x="213359" y="4414674"/>
          <a:ext cx="8686801" cy="207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Weight change,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Ibs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Baseline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207.1 (171.0, 250.4)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195.0 (162.6, 237.0)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96 h or early discharge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198.9 (167.6, 243.6)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185.1 (158.5, 230.8)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Change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-6.1 (-11.2, -1.8)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-7.3 (-13.0, -2.0)</a:t>
                      </a:r>
                    </a:p>
                  </a:txBody>
                  <a:tcPr marL="34781" marR="347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0.33</a:t>
                      </a:r>
                    </a:p>
                  </a:txBody>
                  <a:tcPr marL="34781" marR="347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6934200" cy="452438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44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Urine Output and Weight Change</a:t>
            </a:r>
          </a:p>
        </p:txBody>
      </p:sp>
    </p:spTree>
    <p:extLst>
      <p:ext uri="{BB962C8B-B14F-4D97-AF65-F5344CB8AC3E}">
        <p14:creationId xmlns:p14="http://schemas.microsoft.com/office/powerpoint/2010/main" val="20439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27722"/>
            <a:ext cx="8382000" cy="452438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40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0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Diuretic Use and </a:t>
            </a:r>
            <a:r>
              <a:rPr lang="en-US" sz="4000" i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Worsening </a:t>
            </a:r>
            <a:br>
              <a:rPr lang="en-US" sz="4000" i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000" i="1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Heart </a:t>
            </a:r>
            <a:r>
              <a:rPr lang="en-US" sz="40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Failure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23675"/>
              </p:ext>
            </p:extLst>
          </p:nvPr>
        </p:nvGraphicFramePr>
        <p:xfrm>
          <a:off x="381001" y="1451352"/>
          <a:ext cx="8382000" cy="2751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5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Furosemide equivalent diuretic dose, mg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Baseline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160 (120, 320)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160 (100, 320)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 h 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80 (40, 240)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80.0 (40, 200)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 h change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-80 (-160, 0.0)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-80.0 (-160, 0)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0.77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80029"/>
              </p:ext>
            </p:extLst>
          </p:nvPr>
        </p:nvGraphicFramePr>
        <p:xfrm>
          <a:off x="381001" y="4343400"/>
          <a:ext cx="83820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0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5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Worsening heart failure (%)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Inpatient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18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19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5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Outpatient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11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44827" marR="448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6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629400" cy="452438"/>
          </a:xfrm>
        </p:spPr>
        <p:txBody>
          <a:bodyPr/>
          <a:lstStyle/>
          <a:p>
            <a:br>
              <a:rPr lang="en-US" sz="40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Hyperkalemia</a:t>
            </a:r>
            <a:endParaRPr lang="en-US" sz="40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74481"/>
              </p:ext>
            </p:extLst>
          </p:nvPr>
        </p:nvGraphicFramePr>
        <p:xfrm>
          <a:off x="228599" y="1524000"/>
          <a:ext cx="8686801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65612" marR="6561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65612" marR="6561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65612" marR="6561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</a:t>
                      </a:r>
                    </a:p>
                  </a:txBody>
                  <a:tcPr marL="65612" marR="6561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9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 in serum potassium –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mEq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/L.   Median (25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th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, 75th </a:t>
                      </a:r>
                    </a:p>
                  </a:txBody>
                  <a:tcPr marL="65612" marR="6561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65612" marR="656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24 h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0.00 (-0.40, 0.30)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0.00 (-0.30, 0.30)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0.50</a:t>
                      </a:r>
                    </a:p>
                  </a:txBody>
                  <a:tcPr marL="65612" marR="656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48 h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(-0.3, 0.40)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(-0.10, 0.40)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0.02</a:t>
                      </a:r>
                    </a:p>
                  </a:txBody>
                  <a:tcPr marL="65612" marR="656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72 h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0.20 (-0.40, 0.55)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0.20 (-0.20, 0.60)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0.08</a:t>
                      </a:r>
                    </a:p>
                  </a:txBody>
                  <a:tcPr marL="65612" marR="656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96 h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0.20 (-0.30, 0.60)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0.30 (0.00, 0.70)</a:t>
                      </a:r>
                    </a:p>
                  </a:txBody>
                  <a:tcPr marL="65612" marR="6561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0.08</a:t>
                      </a:r>
                    </a:p>
                  </a:txBody>
                  <a:tcPr marL="65612" marR="656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9" y="5364480"/>
            <a:ext cx="8671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One patient in the placebo group developed serum K levels between 5.5-5.9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mmol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/L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No one developed K concentration &gt; 6.0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mmol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/L</a:t>
            </a:r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629400" cy="452438"/>
          </a:xfrm>
        </p:spPr>
        <p:txBody>
          <a:bodyPr/>
          <a:lstStyle/>
          <a:p>
            <a:br>
              <a:rPr lang="en-US" sz="40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Renal Function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67209"/>
              </p:ext>
            </p:extLst>
          </p:nvPr>
        </p:nvGraphicFramePr>
        <p:xfrm>
          <a:off x="381000" y="1447800"/>
          <a:ext cx="8382000" cy="4813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 </a:t>
                      </a:r>
                    </a:p>
                  </a:txBody>
                  <a:tcPr marL="36103" marR="3610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36103" marR="3610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36103" marR="3610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</a:t>
                      </a:r>
                    </a:p>
                  </a:txBody>
                  <a:tcPr marL="36103" marR="36103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1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 in serum creatinine - mg/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. Median (25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, 75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) </a:t>
                      </a:r>
                    </a:p>
                  </a:txBody>
                  <a:tcPr marL="36103" marR="36103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36103" marR="3610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24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0.05 (-0.05, 0.20)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0.05 (-0.03, 0.17)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0.76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48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0.02 (-1.10, 0.20)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(-0.03, 0.20)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0.67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72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0.08 (-0.08, 0.22)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(-0.03, 0.28)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0.85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96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(-0.02, 0.33)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0.10 (-0.05, 0.27)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0.77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1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 in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eGFR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 ml/min/1.73 m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. Median (25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, 75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)</a:t>
                      </a:r>
                    </a:p>
                  </a:txBody>
                  <a:tcPr marL="36103" marR="36103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24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-1.95 (-8.46, 2.79)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-2.58 (-7.83, 1.53)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0.87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48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-1.59 (-9.65, 3.71)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-4.12 (-8.87, 1.89)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0.95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72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-3.70 (-12.06, 4.09)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-3.71 (-10.67, 0.87)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0.82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  96 h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-5.53 (-13.11, 0.79)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-4.35 (-11.06, 1.74)</a:t>
                      </a:r>
                    </a:p>
                  </a:txBody>
                  <a:tcPr marL="36103" marR="361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0.56</a:t>
                      </a:r>
                    </a:p>
                  </a:txBody>
                  <a:tcPr marL="36103" marR="3610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51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023" y="609600"/>
            <a:ext cx="6629400" cy="452438"/>
          </a:xfrm>
        </p:spPr>
        <p:txBody>
          <a:bodyPr/>
          <a:lstStyle/>
          <a:p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Post Discharge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4477703" cy="5109091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Median time to discharge: 4 (2, 7) days in both groups.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Two patients in each arm died in-hospital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7 patients in placebo and 5 in spironolactone arm died by day 30.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No significant difference in post-discharge mortality, HF hospitalization, or ED visit.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47% in placebo and 43% in spironolactone arm had SAE by day 30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303" y="2057400"/>
            <a:ext cx="4165600" cy="30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5882640" cy="452438"/>
          </a:xfrm>
        </p:spPr>
        <p:txBody>
          <a:bodyPr/>
          <a:lstStyle/>
          <a:p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Sub-group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8458200" cy="461664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3200" b="0" dirty="0">
                <a:latin typeface="Candara" panose="020E0502030303020204" pitchFamily="34" charset="0"/>
              </a:rPr>
              <a:t>No differences in the primary endpoint between patients stratified by</a:t>
            </a:r>
          </a:p>
          <a:p>
            <a:pPr marL="973138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Age (&lt; or </a:t>
            </a:r>
            <a:r>
              <a:rPr lang="en-US" sz="2400" b="0" u="sng" dirty="0">
                <a:latin typeface="Candara" panose="020E0502030303020204" pitchFamily="34" charset="0"/>
              </a:rPr>
              <a:t>&gt;</a:t>
            </a:r>
            <a:r>
              <a:rPr lang="en-US" sz="2400" b="0" dirty="0">
                <a:latin typeface="Candara" panose="020E0502030303020204" pitchFamily="34" charset="0"/>
              </a:rPr>
              <a:t> 65 years)</a:t>
            </a:r>
          </a:p>
          <a:p>
            <a:pPr marL="973138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Gender</a:t>
            </a:r>
            <a:endParaRPr lang="en-US" sz="2400" dirty="0">
              <a:latin typeface="Candara" panose="020E0502030303020204" pitchFamily="34" charset="0"/>
            </a:endParaRPr>
          </a:p>
          <a:p>
            <a:pPr marL="973138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Baseline use of low dose vs. no spironolactone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3200" b="0" dirty="0">
                <a:latin typeface="Candara" panose="020E0502030303020204" pitchFamily="34" charset="0"/>
              </a:rPr>
              <a:t>Change in log </a:t>
            </a:r>
            <a:r>
              <a:rPr lang="en-US" sz="3200" b="0" dirty="0" err="1">
                <a:latin typeface="Candara" panose="020E0502030303020204" pitchFamily="34" charset="0"/>
              </a:rPr>
              <a:t>NTproBNP</a:t>
            </a:r>
            <a:r>
              <a:rPr lang="en-US" sz="3200" b="0" dirty="0">
                <a:latin typeface="Candara" panose="020E0502030303020204" pitchFamily="34" charset="0"/>
              </a:rPr>
              <a:t> in the spironolactone and placebo groups respectively was </a:t>
            </a:r>
          </a:p>
          <a:p>
            <a:pPr marL="973138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EF</a:t>
            </a:r>
            <a:r>
              <a:rPr lang="en-US" sz="2400" b="0" u="sng" dirty="0">
                <a:latin typeface="Candara" panose="020E0502030303020204" pitchFamily="34" charset="0"/>
              </a:rPr>
              <a:t>&lt;</a:t>
            </a:r>
            <a:r>
              <a:rPr lang="en-US" sz="2400" b="0" dirty="0">
                <a:latin typeface="Candara" panose="020E0502030303020204" pitchFamily="34" charset="0"/>
              </a:rPr>
              <a:t> 45% was -0.55 (-0.92, -0.19) and -0.54 (-0.99, -0.15), </a:t>
            </a:r>
            <a:endParaRPr lang="en-US" sz="2400" dirty="0">
              <a:latin typeface="Candara" panose="020E0502030303020204" pitchFamily="34" charset="0"/>
            </a:endParaRPr>
          </a:p>
          <a:p>
            <a:pPr marL="973138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2400" b="0" dirty="0">
                <a:latin typeface="Candara" panose="020E0502030303020204" pitchFamily="34" charset="0"/>
              </a:rPr>
              <a:t>EF &gt;45% was -0.53 (-1.03, -0.14) and -0.42 (-0.64, -0.03) (interaction P=0.078)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29543"/>
            <a:ext cx="6553200" cy="452438"/>
          </a:xfrm>
        </p:spPr>
        <p:txBody>
          <a:bodyPr/>
          <a:lstStyle/>
          <a:p>
            <a:br>
              <a:rPr lang="en-US" sz="40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36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Persistent Congestion and Outcomes in Acute Heart Failure</a:t>
            </a:r>
            <a:endParaRPr lang="en-US" sz="40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499701"/>
            <a:ext cx="8686800" cy="273305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Persistent clinical and sub-clinical congestion at discharge after AHF hospitalization is associated with worse outcomes.</a:t>
            </a:r>
          </a:p>
          <a:p>
            <a:pPr lvl="1" indent="0">
              <a:buNone/>
            </a:pPr>
            <a:endParaRPr lang="en-US" sz="1800" b="0" dirty="0">
              <a:latin typeface="Candara" charset="0"/>
              <a:ea typeface="Candara" charset="0"/>
              <a:cs typeface="Candara" charset="0"/>
            </a:endParaRPr>
          </a:p>
          <a:p>
            <a:pPr marL="973138" lvl="1" indent="-342900"/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973138" lvl="1" indent="-342900"/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973138" lvl="1" indent="-342900"/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973138" lvl="1" indent="-342900"/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973138" lvl="1" indent="-342900"/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116262"/>
            <a:ext cx="2667000" cy="260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16262"/>
            <a:ext cx="2804160" cy="276862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5961971"/>
            <a:ext cx="2209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kumimoji="0" lang="en-US" sz="14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Lucas C, et al. </a:t>
            </a:r>
            <a:r>
              <a:rPr kumimoji="0" lang="en-US" sz="1400" i="1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Am Heart J.</a:t>
            </a:r>
            <a:r>
              <a:rPr kumimoji="0" lang="en-US" sz="1400" dirty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 2000;140:840-847.</a:t>
            </a:r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2820997" y="5961971"/>
            <a:ext cx="3113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CCFF"/>
              </a:buClr>
              <a:buSzPct val="85000"/>
              <a:buFont typeface="Symbol" charset="0"/>
              <a:buNone/>
            </a:pPr>
            <a:r>
              <a:rPr kumimoji="0" lang="en-US" sz="1400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Fonarow</a:t>
            </a:r>
            <a:r>
              <a:rPr kumimoji="0" lang="en-US" sz="14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GC, et al. </a:t>
            </a:r>
            <a:r>
              <a:rPr kumimoji="0" lang="en-US" sz="1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Circulation</a:t>
            </a:r>
            <a:r>
              <a:rPr kumimoji="0" lang="en-US" sz="14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 1994;90(pt. 2):1-488.</a:t>
            </a:r>
            <a:endParaRPr kumimoji="0" lang="en-US" sz="1400" b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60720" y="5961971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CCFF"/>
              </a:buClr>
              <a:buSzPct val="85000"/>
              <a:buFont typeface="Symbol" charset="0"/>
              <a:buNone/>
            </a:pPr>
            <a:r>
              <a:rPr kumimoji="0" lang="en-US" sz="1400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Logeart</a:t>
            </a:r>
            <a:r>
              <a:rPr kumimoji="0" lang="en-US" sz="14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D, et al. </a:t>
            </a:r>
            <a:r>
              <a:rPr kumimoji="0" lang="en-US" sz="1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J Am </a:t>
            </a:r>
            <a:r>
              <a:rPr kumimoji="0" lang="en-US" sz="1400" i="1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Coll</a:t>
            </a:r>
            <a:r>
              <a:rPr kumimoji="0" lang="en-US" sz="1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kumimoji="0" lang="en-US" sz="1400" i="1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Cardiol</a:t>
            </a:r>
            <a:r>
              <a:rPr kumimoji="0" lang="en-US" sz="14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 2004;43:635-641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84" y="3098780"/>
            <a:ext cx="3070216" cy="27686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372" y="2598270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000090"/>
                </a:solidFill>
                <a:latin typeface="Candara" charset="0"/>
                <a:ea typeface="Candara" charset="0"/>
                <a:cs typeface="Candara" charset="0"/>
              </a:rPr>
              <a:t>Signs and symptoms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4651" y="2390894"/>
            <a:ext cx="238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000090"/>
                </a:solidFill>
                <a:latin typeface="Candara" charset="0"/>
                <a:ea typeface="Candara" charset="0"/>
                <a:cs typeface="Candara" charset="0"/>
              </a:rPr>
              <a:t>Pulmonary Capillary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000090"/>
                </a:solidFill>
                <a:latin typeface="Candara" charset="0"/>
                <a:ea typeface="Candara" charset="0"/>
                <a:cs typeface="Candara" charset="0"/>
              </a:rPr>
              <a:t>Wedge 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4084" y="2544782"/>
            <a:ext cx="2972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000090"/>
                </a:solidFill>
                <a:latin typeface="Candara" charset="0"/>
                <a:ea typeface="Candara" charset="0"/>
                <a:cs typeface="Candara" charset="0"/>
              </a:rPr>
              <a:t>Natriuretic Peptide Levels</a:t>
            </a:r>
          </a:p>
        </p:txBody>
      </p:sp>
    </p:spTree>
    <p:extLst>
      <p:ext uri="{BB962C8B-B14F-4D97-AF65-F5344CB8AC3E}">
        <p14:creationId xmlns:p14="http://schemas.microsoft.com/office/powerpoint/2010/main" val="184043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14362"/>
            <a:ext cx="6629400" cy="452438"/>
          </a:xfrm>
        </p:spPr>
        <p:txBody>
          <a:bodyPr/>
          <a:lstStyle/>
          <a:p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Conclusion</a:t>
            </a:r>
            <a:endParaRPr lang="en-US" sz="40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9816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In ATHENA-HF, 100mg/day spironolactone for 96 </a:t>
            </a:r>
            <a:r>
              <a:rPr lang="en-US" sz="2400" b="0" dirty="0" err="1">
                <a:latin typeface="Candara" charset="0"/>
                <a:ea typeface="Candara" charset="0"/>
                <a:cs typeface="Candara" charset="0"/>
              </a:rPr>
              <a:t>hr</a:t>
            </a: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 in AHF did not achieve its primary aim of reducing </a:t>
            </a:r>
            <a:r>
              <a:rPr lang="en-US" sz="2400" b="0" dirty="0" err="1">
                <a:latin typeface="Candara" charset="0"/>
                <a:ea typeface="Candara" charset="0"/>
                <a:cs typeface="Candara" charset="0"/>
              </a:rPr>
              <a:t>NTproBNP</a:t>
            </a: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 level more than usual care alone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None of the secondary endpoints differed between the 2 groups </a:t>
            </a:r>
          </a:p>
          <a:p>
            <a:pPr marL="973138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200" dirty="0">
                <a:latin typeface="Candara" charset="0"/>
                <a:ea typeface="Candara" charset="0"/>
                <a:cs typeface="Candara" charset="0"/>
              </a:rPr>
              <a:t>D</a:t>
            </a:r>
            <a:r>
              <a:rPr lang="en-US" sz="2200" b="0" dirty="0">
                <a:latin typeface="Candara" charset="0"/>
                <a:ea typeface="Candara" charset="0"/>
                <a:cs typeface="Candara" charset="0"/>
              </a:rPr>
              <a:t>yspnea relief, clinical congestion, net urine output, weight lose, or clinical events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High dose spironolactone was well tolerated</a:t>
            </a:r>
          </a:p>
          <a:p>
            <a:pPr marL="973138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200" dirty="0">
                <a:latin typeface="Candara" charset="0"/>
                <a:ea typeface="Candara" charset="0"/>
                <a:cs typeface="Candara" charset="0"/>
              </a:rPr>
              <a:t>N</a:t>
            </a:r>
            <a:r>
              <a:rPr lang="en-US" sz="2200" b="0" dirty="0">
                <a:latin typeface="Candara" charset="0"/>
                <a:ea typeface="Candara" charset="0"/>
                <a:cs typeface="Candara" charset="0"/>
              </a:rPr>
              <a:t>o significant difference in worsening renal function or hyperkalemia between the two groups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These data do not support the routine  use of high dose spironolactone in AHF.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b="0" dirty="0">
                <a:latin typeface="Candara" charset="0"/>
                <a:ea typeface="Candara" charset="0"/>
                <a:cs typeface="Candara" charset="0"/>
              </a:rPr>
              <a:t>The role of high dose MRA targeted to patients resistant to loop diuretics needs to be further studied.</a:t>
            </a:r>
          </a:p>
        </p:txBody>
      </p:sp>
    </p:spTree>
    <p:extLst>
      <p:ext uri="{BB962C8B-B14F-4D97-AF65-F5344CB8AC3E}">
        <p14:creationId xmlns:p14="http://schemas.microsoft.com/office/powerpoint/2010/main" val="19629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5500" y="228600"/>
            <a:ext cx="68199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kumimoji="0" lang="en-US" sz="3600" kern="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Acute Heart Failure</a:t>
            </a:r>
          </a:p>
          <a:p>
            <a:pPr>
              <a:buFontTx/>
              <a:buNone/>
            </a:pPr>
            <a:r>
              <a:rPr kumimoji="0" lang="en-US" sz="3200" i="1" kern="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Aldosterone levels and high-dose MRA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2322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Patients with AHF have elevated aldosterone levels that are associated with diuretic resistance and worse post-discharge outcomes	</a:t>
            </a:r>
            <a:r>
              <a:rPr lang="en-US" sz="2000" b="0" dirty="0" err="1">
                <a:latin typeface="Candara" charset="0"/>
                <a:ea typeface="Candara" charset="0"/>
                <a:cs typeface="Candara" charset="0"/>
              </a:rPr>
              <a:t>Eur</a:t>
            </a:r>
            <a:r>
              <a:rPr lang="en-US" sz="2000" b="0" dirty="0">
                <a:latin typeface="Candara" charset="0"/>
                <a:ea typeface="Candara" charset="0"/>
                <a:cs typeface="Candara" charset="0"/>
              </a:rPr>
              <a:t> J Heart Fail. 2013;15(11):1228-35</a:t>
            </a:r>
          </a:p>
          <a:p>
            <a:pPr marL="973138" lvl="1" indent="-342900" algn="r">
              <a:spcBef>
                <a:spcPts val="0"/>
              </a:spcBef>
              <a:buFont typeface="Arial" charset="0"/>
              <a:buChar char="•"/>
            </a:pPr>
            <a:endParaRPr lang="en-US" sz="2000" b="0" dirty="0"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High-dose mineralocorticoid receptor antagonists (MRA) therapy has been shown to overcome diuretic resistance in HF.		</a:t>
            </a:r>
            <a:r>
              <a:rPr lang="en-US" b="0" dirty="0" err="1">
                <a:latin typeface="Candara" charset="0"/>
                <a:ea typeface="Candara" charset="0"/>
                <a:cs typeface="Candara" charset="0"/>
              </a:rPr>
              <a:t>Circ</a:t>
            </a:r>
            <a:r>
              <a:rPr lang="en-US" b="0" dirty="0">
                <a:latin typeface="Candara" charset="0"/>
                <a:ea typeface="Candara" charset="0"/>
                <a:cs typeface="Candara" charset="0"/>
              </a:rPr>
              <a:t> Heart Fail 2009; 2: pp. 370-376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endParaRPr lang="en-US" b="0" dirty="0"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In a single blind randomized trial of 100 patients, 50-100mg spironolactone use in AHF was associated with improved congestion and renal function.</a:t>
            </a:r>
          </a:p>
          <a:p>
            <a:pPr marL="342900" indent="-342900" algn="r">
              <a:spcBef>
                <a:spcPts val="0"/>
              </a:spcBef>
              <a:buFont typeface="Arial" charset="0"/>
              <a:buChar char="•"/>
            </a:pPr>
            <a:r>
              <a:rPr lang="en-US" b="0" dirty="0" err="1">
                <a:latin typeface="Candara" charset="0"/>
                <a:ea typeface="Candara" charset="0"/>
                <a:cs typeface="Candara" charset="0"/>
              </a:rPr>
              <a:t>Eur</a:t>
            </a:r>
            <a:r>
              <a:rPr lang="en-US" b="0" dirty="0">
                <a:latin typeface="Candara" charset="0"/>
                <a:ea typeface="Candara" charset="0"/>
                <a:cs typeface="Candara" charset="0"/>
              </a:rPr>
              <a:t> J Intern Med. 2014 Jan;25(1):67-72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858000" cy="452438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rgbClr val="CC0000"/>
                </a:solidFill>
                <a:latin typeface="Candara" charset="0"/>
                <a:ea typeface="Candara" charset="0"/>
                <a:cs typeface="Candara" charset="0"/>
              </a:rPr>
            </a:br>
            <a:br>
              <a:rPr lang="en-US" sz="4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Study Aim and Design</a:t>
            </a:r>
            <a:endParaRPr lang="en-US" sz="36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70537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To test the hypothesis that high-dose spironolactone use in patients with AHF will lead to greater reductions in NT-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proBNP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levels from randomization to 96 hr.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Randomized, double blind, placebo-controlled, multicenter trial.</a:t>
            </a:r>
            <a:endParaRPr lang="en-US" sz="2800" u="sng" dirty="0"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Patients not on MRA at baseline were randomized to spironolactone 100 mg or placebo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Those on low-dose spironolactone (12.5 or 25 mg) were randomized to 100 mg spironolactone or 25 mg spironolactone for 96h</a:t>
            </a:r>
          </a:p>
        </p:txBody>
      </p:sp>
    </p:spTree>
    <p:extLst>
      <p:ext uri="{BB962C8B-B14F-4D97-AF65-F5344CB8AC3E}">
        <p14:creationId xmlns:p14="http://schemas.microsoft.com/office/powerpoint/2010/main" val="16714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629400" cy="452438"/>
          </a:xfrm>
        </p:spPr>
        <p:txBody>
          <a:bodyPr/>
          <a:lstStyle/>
          <a:p>
            <a:r>
              <a:rPr lang="en-US" sz="44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Other Objectives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44306"/>
              </p:ext>
            </p:extLst>
          </p:nvPr>
        </p:nvGraphicFramePr>
        <p:xfrm>
          <a:off x="304800" y="1524000"/>
          <a:ext cx="8534400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85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96 hours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u="non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Congestion score (</a:t>
                      </a:r>
                      <a:r>
                        <a:rPr lang="en-US" sz="2000" b="0" u="none" baseline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dyspnea, orthopnea, fatigue, JVP, rales, edema)</a:t>
                      </a:r>
                      <a:endParaRPr lang="en-US" sz="2000" b="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Dyspnea relief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Net urine output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Net weight change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Loop diuretic dose requirement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In-hospital worsening of HF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Day 30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All-cause mortality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All-cause readmissions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Outpatient worsening HF (HF readmissions or ED visits or observational unit stays for HF or need for outpatients IV diuretics)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MRA use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Loop diuretic dose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Index hospitalization length of stay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Day 60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Vital status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Safety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 in serum creatinine </a:t>
                      </a: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Hyperkalemia (&gt;5.5mmol/L and &gt;6.0mmol/L) </a:t>
                      </a:r>
                    </a:p>
                  </a:txBody>
                  <a:tcPr marL="14139" marR="378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8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79438"/>
            <a:ext cx="8229600" cy="563562"/>
          </a:xfrm>
        </p:spPr>
        <p:txBody>
          <a:bodyPr/>
          <a:lstStyle/>
          <a:p>
            <a:pPr lvl="1"/>
            <a:r>
              <a:rPr lang="en-US" sz="44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Key </a:t>
            </a:r>
            <a:r>
              <a:rPr lang="en-US" sz="4400" b="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Inclusion</a:t>
            </a:r>
            <a:r>
              <a:rPr lang="en-US" sz="44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 Criteria</a:t>
            </a:r>
            <a:endParaRPr lang="en-US" sz="4400" b="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382000" cy="433965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Age ≥21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yrs</a:t>
            </a:r>
            <a:endParaRPr lang="en-US" sz="2800" b="0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At least 1 symptom and 1 sign of congestion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eGFR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of ≥30 mL/min/1.73m</a:t>
            </a:r>
            <a:r>
              <a:rPr lang="en-US" sz="2800" b="0" baseline="30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Serum K</a:t>
            </a:r>
            <a:r>
              <a:rPr lang="en-US" sz="2800" b="0" baseline="30000" dirty="0">
                <a:latin typeface="Candara" charset="0"/>
                <a:ea typeface="Candara" charset="0"/>
                <a:cs typeface="Candara" charset="0"/>
              </a:rPr>
              <a:t>+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≤5.0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mmol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/l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NT-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proBNP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≥1000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pg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/mL or BNP ≥250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pg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/mL within 24h of randomization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Not on MRA or on low-dose spironolactone (12.5 mg or 25 mg daily) at baseline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Randomized within 24 hours of first IV diuretic dose</a:t>
            </a:r>
          </a:p>
        </p:txBody>
      </p:sp>
    </p:spTree>
    <p:extLst>
      <p:ext uri="{BB962C8B-B14F-4D97-AF65-F5344CB8AC3E}">
        <p14:creationId xmlns:p14="http://schemas.microsoft.com/office/powerpoint/2010/main" val="100664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8229600" cy="563562"/>
          </a:xfrm>
        </p:spPr>
        <p:txBody>
          <a:bodyPr/>
          <a:lstStyle/>
          <a:p>
            <a:pPr lvl="1"/>
            <a:r>
              <a:rPr lang="en-US" sz="44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Key </a:t>
            </a:r>
            <a:r>
              <a:rPr lang="en-US" sz="4400" b="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Exclusion </a:t>
            </a:r>
            <a:r>
              <a:rPr lang="en-US" sz="44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Criteria</a:t>
            </a:r>
            <a:endParaRPr lang="en-US" sz="4400" b="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828800"/>
            <a:ext cx="8153400" cy="3847207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Eplerenone</a:t>
            </a: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 or &gt;25 mg spironolactone at home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Systolic blood pressure &lt;90 mmHg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Significant arrhythmias or ICD shock within 1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wk</a:t>
            </a:r>
            <a:endParaRPr lang="en-US" sz="2800" b="0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ACS currently suspected or within the past 4 </a:t>
            </a:r>
            <a:r>
              <a:rPr lang="en-US" sz="2800" b="0" dirty="0" err="1">
                <a:latin typeface="Candara" charset="0"/>
                <a:ea typeface="Candara" charset="0"/>
                <a:cs typeface="Candara" charset="0"/>
              </a:rPr>
              <a:t>wk</a:t>
            </a:r>
            <a:endParaRPr lang="en-US" sz="2800" b="0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Current or planned LVAD within 30 days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Post transplant or expected to receive one within 30d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en-US" sz="2800" b="0" dirty="0">
                <a:latin typeface="Candara" charset="0"/>
                <a:ea typeface="Candara" charset="0"/>
                <a:cs typeface="Candara" charset="0"/>
              </a:rPr>
              <a:t>Current inotrope use  </a:t>
            </a:r>
          </a:p>
          <a:p>
            <a:pPr>
              <a:spcBef>
                <a:spcPts val="0"/>
              </a:spcBef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6007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667034"/>
            <a:ext cx="4572000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12/2014 to 4/2016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360 patients enrolled from 22 sites. 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182 patients randomized to high-dose spironolactone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178 to usual care</a:t>
            </a:r>
          </a:p>
          <a:p>
            <a:pPr marL="914400" lvl="1" indent="-457200">
              <a:spcBef>
                <a:spcPts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132 placebo</a:t>
            </a:r>
          </a:p>
          <a:p>
            <a:pPr marL="914400" lvl="1" indent="-457200">
              <a:spcBef>
                <a:spcPts val="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46 continued low dose spironolactone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563562"/>
          </a:xfrm>
        </p:spPr>
        <p:txBody>
          <a:bodyPr/>
          <a:lstStyle/>
          <a:p>
            <a:pPr lvl="1"/>
            <a:r>
              <a:rPr lang="en-US" sz="40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Study Flow and </a:t>
            </a:r>
            <a:br>
              <a:rPr lang="en-US" sz="40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</a:br>
            <a:r>
              <a:rPr lang="en-US" sz="4000" b="0" i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latin typeface="Candara" charset="0"/>
                <a:ea typeface="Candara" charset="0"/>
                <a:cs typeface="Candara" charset="0"/>
              </a:rPr>
              <a:t>Enrollment</a:t>
            </a:r>
            <a:endParaRPr lang="en-US" sz="4000" b="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8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23085"/>
              </p:ext>
            </p:extLst>
          </p:nvPr>
        </p:nvGraphicFramePr>
        <p:xfrm>
          <a:off x="228600" y="1524000"/>
          <a:ext cx="8610599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Placebo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Spironolactone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Age (yr.)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65 (54, 74)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65 (57, 76)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Female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36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36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White/Black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56/43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55/41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Myocardial Infarction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30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28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Hypertension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81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87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Atrial fibrillation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48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50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Diabetes Mellitus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42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40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Chronic Kidney Disease (%)</a:t>
                      </a: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31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24</a:t>
                      </a:r>
                    </a:p>
                  </a:txBody>
                  <a:tcPr marL="20868" marR="208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LVEF (%)</a:t>
                      </a:r>
                    </a:p>
                  </a:txBody>
                  <a:tcPr marL="22517" marR="22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30 (20, 45)</a:t>
                      </a:r>
                    </a:p>
                  </a:txBody>
                  <a:tcPr marL="22517" marR="225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35 (21, 50)</a:t>
                      </a:r>
                    </a:p>
                  </a:txBody>
                  <a:tcPr marL="22517" marR="2251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Proportion &lt;45%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(%)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marL="22517" marR="22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79</a:t>
                      </a:r>
                    </a:p>
                  </a:txBody>
                  <a:tcPr marL="22517" marR="225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69</a:t>
                      </a:r>
                    </a:p>
                  </a:txBody>
                  <a:tcPr marL="22517" marR="2251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457200"/>
            <a:ext cx="5751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Clinical Characteristics</a:t>
            </a:r>
            <a:endParaRPr lang="en-US" sz="5400" i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50895"/>
      </p:ext>
    </p:extLst>
  </p:cSld>
  <p:clrMapOvr>
    <a:masterClrMapping/>
  </p:clrMapOvr>
</p:sld>
</file>

<file path=ppt/theme/theme1.xml><?xml version="1.0" encoding="utf-8"?>
<a:theme xmlns:a="http://schemas.openxmlformats.org/drawingml/2006/main" name="9902rc08">
  <a:themeElements>
    <a:clrScheme name="Custom 23">
      <a:dk1>
        <a:srgbClr val="FFFFFF"/>
      </a:dk1>
      <a:lt1>
        <a:srgbClr val="1D1D1D"/>
      </a:lt1>
      <a:dk2>
        <a:srgbClr val="0F5FBA"/>
      </a:dk2>
      <a:lt2>
        <a:srgbClr val="CC0000"/>
      </a:lt2>
      <a:accent1>
        <a:srgbClr val="2C6D92"/>
      </a:accent1>
      <a:accent2>
        <a:srgbClr val="FDDD02"/>
      </a:accent2>
      <a:accent3>
        <a:srgbClr val="AAB6D9"/>
      </a:accent3>
      <a:accent4>
        <a:srgbClr val="DADADA"/>
      </a:accent4>
      <a:accent5>
        <a:srgbClr val="ACBAC7"/>
      </a:accent5>
      <a:accent6>
        <a:srgbClr val="E5C802"/>
      </a:accent6>
      <a:hlink>
        <a:srgbClr val="4797B9"/>
      </a:hlink>
      <a:folHlink>
        <a:srgbClr val="E5F78D"/>
      </a:folHlink>
    </a:clrScheme>
    <a:fontScheme name="9902rc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K:\editor\99slides\califf\9902rc08.ppt</Template>
  <TotalTime>15966</TotalTime>
  <Words>1652</Words>
  <Application>Microsoft Office PowerPoint</Application>
  <PresentationFormat>On-screen Show (4:3)</PresentationFormat>
  <Paragraphs>386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Candara</vt:lpstr>
      <vt:lpstr>Monotype Sorts</vt:lpstr>
      <vt:lpstr>Symbol</vt:lpstr>
      <vt:lpstr>Times New Roman</vt:lpstr>
      <vt:lpstr>9902rc08</vt:lpstr>
      <vt:lpstr>  Aldosterone Targeted NeuroHormonal CombinEd with Natriuresis TherApy – Heart Failure Trial ATHENA-HF Trial</vt:lpstr>
      <vt:lpstr> Persistent Congestion and Outcomes in Acute Heart Failure</vt:lpstr>
      <vt:lpstr>PowerPoint Presentation</vt:lpstr>
      <vt:lpstr>  Study Aim and Design</vt:lpstr>
      <vt:lpstr>Other Objectives</vt:lpstr>
      <vt:lpstr>Key Inclusion Criteria</vt:lpstr>
      <vt:lpstr>Key Exclusion Criteria</vt:lpstr>
      <vt:lpstr>Study Flow and  Enrollment</vt:lpstr>
      <vt:lpstr>PowerPoint Presentation</vt:lpstr>
      <vt:lpstr>PowerPoint Presentation</vt:lpstr>
      <vt:lpstr>Vitals and Laboratory Data</vt:lpstr>
      <vt:lpstr>Results - Primary Endpoint</vt:lpstr>
      <vt:lpstr> Dyspnea and Congestion</vt:lpstr>
      <vt:lpstr> Urine Output and Weight Change</vt:lpstr>
      <vt:lpstr> Diuretic Use and Worsening  Heart Failure</vt:lpstr>
      <vt:lpstr> Hyperkalemia</vt:lpstr>
      <vt:lpstr> Renal Function</vt:lpstr>
      <vt:lpstr>Post Discharge Outcomes</vt:lpstr>
      <vt:lpstr>Sub-group analysis</vt:lpstr>
      <vt:lpstr>Conclusion</vt:lpstr>
    </vt:vector>
  </TitlesOfParts>
  <Company>Duke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 Clinical Research Institute</dc:title>
  <dc:creator>frazi019</dc:creator>
  <cp:lastModifiedBy>Kristen Green</cp:lastModifiedBy>
  <cp:revision>308</cp:revision>
  <cp:lastPrinted>2000-01-31T17:38:40Z</cp:lastPrinted>
  <dcterms:created xsi:type="dcterms:W3CDTF">1999-12-13T15:18:18Z</dcterms:created>
  <dcterms:modified xsi:type="dcterms:W3CDTF">2016-11-11T21:51:42Z</dcterms:modified>
</cp:coreProperties>
</file>