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60" r:id="rId5"/>
    <p:sldId id="267" r:id="rId6"/>
    <p:sldId id="268" r:id="rId7"/>
    <p:sldId id="261" r:id="rId8"/>
    <p:sldId id="258" r:id="rId9"/>
    <p:sldId id="269" r:id="rId10"/>
    <p:sldId id="262" r:id="rId11"/>
    <p:sldId id="259" r:id="rId12"/>
    <p:sldId id="273" r:id="rId13"/>
    <p:sldId id="264" r:id="rId14"/>
    <p:sldId id="265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6880989328888703"/>
          <c:y val="0.12822062459583899"/>
          <c:w val="0.58236412054332598"/>
          <c:h val="0.74034067480695298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0.17625455084243499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069-4C2E-B5AF-4357C5C82932}"/>
                </c:ext>
              </c:extLst>
            </c:dLbl>
            <c:dLbl>
              <c:idx val="1"/>
              <c:layout>
                <c:manualLayout>
                  <c:x val="6.3888888888888898E-2"/>
                  <c:y val="8.487556272013399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069-4C2E-B5AF-4357C5C82932}"/>
                </c:ext>
              </c:extLst>
            </c:dLbl>
            <c:dLbl>
              <c:idx val="2"/>
              <c:layout>
                <c:manualLayout>
                  <c:x val="6.1111111111111102E-2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en-US" b="1"/>
                      <a:t>  1.53</a:t>
                    </a:r>
                    <a:endParaRPr lang="en-US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069-4C2E-B5AF-4357C5C82932}"/>
                </c:ext>
              </c:extLst>
            </c:dLbl>
            <c:dLbl>
              <c:idx val="3"/>
              <c:layout>
                <c:manualLayout>
                  <c:x val="6.9444444444444503E-2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en-US" b="1"/>
                      <a:t>  1.89</a:t>
                    </a:r>
                    <a:endParaRPr lang="en-US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069-4C2E-B5AF-4357C5C82932}"/>
                </c:ext>
              </c:extLst>
            </c:dLbl>
            <c:dLbl>
              <c:idx val="4"/>
              <c:layout>
                <c:manualLayout>
                  <c:x val="0.25080645161290299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en-US" b="1"/>
                      <a:t>  9.39</a:t>
                    </a:r>
                    <a:endParaRPr lang="en-US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069-4C2E-B5AF-4357C5C82932}"/>
                </c:ext>
              </c:extLst>
            </c:dLbl>
            <c:dLbl>
              <c:idx val="5"/>
              <c:layout>
                <c:manualLayout>
                  <c:x val="0.29202501905003803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en-US" b="1"/>
                      <a:t>  10.88</a:t>
                    </a:r>
                    <a:endParaRPr lang="en-US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069-4C2E-B5AF-4357C5C829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'[JACC Paper - Self Reported Symptos.xlsx]Sheet1'!$E$7:$E$12</c:f>
              <c:strCache>
                <c:ptCount val="6"/>
                <c:pt idx="0">
                  <c:v>Other Heart Condition</c:v>
                </c:pt>
                <c:pt idx="1">
                  <c:v>High Blood Pressure</c:v>
                </c:pt>
                <c:pt idx="2">
                  <c:v>Syncope with Exercise</c:v>
                </c:pt>
                <c:pt idx="3">
                  <c:v>Syncope at Rest</c:v>
                </c:pt>
                <c:pt idx="4">
                  <c:v>Chest Pain</c:v>
                </c:pt>
                <c:pt idx="5">
                  <c:v>Shortness of Breath with Exercise</c:v>
                </c:pt>
              </c:strCache>
            </c:strRef>
          </c:cat>
          <c:val>
            <c:numRef>
              <c:f>'[JACC Paper - Self Reported Symptos.xlsx]Sheet1'!$F$7:$F$12</c:f>
              <c:numCache>
                <c:formatCode>General</c:formatCode>
                <c:ptCount val="6"/>
                <c:pt idx="0">
                  <c:v>5.6599999999999957</c:v>
                </c:pt>
                <c:pt idx="1">
                  <c:v>1.1599999999999999</c:v>
                </c:pt>
                <c:pt idx="2">
                  <c:v>1.53</c:v>
                </c:pt>
                <c:pt idx="3">
                  <c:v>1.89</c:v>
                </c:pt>
                <c:pt idx="4">
                  <c:v>9.39</c:v>
                </c:pt>
                <c:pt idx="5">
                  <c:v>10.88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069-4C2E-B5AF-4357C5C829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7353216"/>
        <c:axId val="107354752"/>
      </c:barChart>
      <c:catAx>
        <c:axId val="10735321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rgbClr val="FFFF00"/>
                </a:solidFill>
              </a:defRPr>
            </a:pPr>
            <a:endParaRPr lang="en-US"/>
          </a:p>
        </c:txPr>
        <c:crossAx val="107354752"/>
        <c:crosses val="autoZero"/>
        <c:auto val="1"/>
        <c:lblAlgn val="ctr"/>
        <c:lblOffset val="100"/>
        <c:noMultiLvlLbl val="0"/>
      </c:catAx>
      <c:valAx>
        <c:axId val="107354752"/>
        <c:scaling>
          <c:orientation val="minMax"/>
          <c:max val="12"/>
          <c:min val="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07353216"/>
        <c:crosses val="autoZero"/>
        <c:crossBetween val="between"/>
        <c:majorUnit val="2"/>
        <c:minorUnit val="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0.11257</cdr:x>
      <cdr:y>0.92</cdr:y>
    </cdr:from>
    <cdr:to>
      <cdr:x>0.9922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00640" y="5538216"/>
          <a:ext cx="7037919" cy="4815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rgbClr val="FF0000"/>
              </a:solidFill>
            </a:rPr>
            <a:t>Note: these variables did not correlate with any </a:t>
          </a:r>
          <a:r>
            <a:rPr lang="en-US" sz="2000" b="1" dirty="0" err="1">
              <a:solidFill>
                <a:srgbClr val="FF0000"/>
              </a:solidFill>
            </a:rPr>
            <a:t>hr</a:t>
          </a:r>
          <a:r>
            <a:rPr lang="en-US" sz="2000" b="1" dirty="0">
              <a:solidFill>
                <a:srgbClr val="FF0000"/>
              </a:solidFill>
            </a:rPr>
            <a:t>-CVC</a:t>
          </a:r>
          <a:endParaRPr lang="es-MX" sz="20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0.52381</cdr:x>
      <cdr:y>0.96203</cdr:y>
    </cdr:from>
    <cdr:to>
      <cdr:x>0.92381</cdr:x>
      <cdr:y>0.96962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191000" y="5791200"/>
          <a:ext cx="3200400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MX" sz="1100" dirty="0"/>
        </a:p>
      </cdr:txBody>
    </cdr:sp>
  </cdr:relSizeAnchor>
  <cdr:relSizeAnchor xmlns:cdr="http://schemas.openxmlformats.org/drawingml/2006/chartDrawing">
    <cdr:from>
      <cdr:x>0.55238</cdr:x>
      <cdr:y>0.93671</cdr:y>
    </cdr:from>
    <cdr:to>
      <cdr:x>0.97143</cdr:x>
      <cdr:y>0.98734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419600" y="5638800"/>
          <a:ext cx="3352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MX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A699-8DAA-47DA-9A39-65A3C5F9C955}" type="datetimeFigureOut">
              <a:rPr lang="es-MX" smtClean="0"/>
              <a:t>08/03/2017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1DCB9-94D0-4CBA-9A9A-2571F0751C4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5047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A699-8DAA-47DA-9A39-65A3C5F9C955}" type="datetimeFigureOut">
              <a:rPr lang="es-MX" smtClean="0"/>
              <a:t>08/03/2017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1DCB9-94D0-4CBA-9A9A-2571F0751C4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6687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A699-8DAA-47DA-9A39-65A3C5F9C955}" type="datetimeFigureOut">
              <a:rPr lang="es-MX" smtClean="0"/>
              <a:t>08/03/2017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1DCB9-94D0-4CBA-9A9A-2571F0751C4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8596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A699-8DAA-47DA-9A39-65A3C5F9C955}" type="datetimeFigureOut">
              <a:rPr lang="es-MX" smtClean="0"/>
              <a:t>08/03/2017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1DCB9-94D0-4CBA-9A9A-2571F0751C4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005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A699-8DAA-47DA-9A39-65A3C5F9C955}" type="datetimeFigureOut">
              <a:rPr lang="es-MX" smtClean="0"/>
              <a:t>08/03/2017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1DCB9-94D0-4CBA-9A9A-2571F0751C4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9804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A699-8DAA-47DA-9A39-65A3C5F9C955}" type="datetimeFigureOut">
              <a:rPr lang="es-MX" smtClean="0"/>
              <a:t>08/03/2017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1DCB9-94D0-4CBA-9A9A-2571F0751C4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179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A699-8DAA-47DA-9A39-65A3C5F9C955}" type="datetimeFigureOut">
              <a:rPr lang="es-MX" smtClean="0"/>
              <a:t>08/03/2017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1DCB9-94D0-4CBA-9A9A-2571F0751C4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580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A699-8DAA-47DA-9A39-65A3C5F9C955}" type="datetimeFigureOut">
              <a:rPr lang="es-MX" smtClean="0"/>
              <a:t>08/03/2017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1DCB9-94D0-4CBA-9A9A-2571F0751C4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020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A699-8DAA-47DA-9A39-65A3C5F9C955}" type="datetimeFigureOut">
              <a:rPr lang="es-MX" smtClean="0"/>
              <a:t>08/03/2017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1DCB9-94D0-4CBA-9A9A-2571F0751C4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0451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A699-8DAA-47DA-9A39-65A3C5F9C955}" type="datetimeFigureOut">
              <a:rPr lang="es-MX" smtClean="0"/>
              <a:t>08/03/2017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1DCB9-94D0-4CBA-9A9A-2571F0751C4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4482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5A699-8DAA-47DA-9A39-65A3C5F9C955}" type="datetimeFigureOut">
              <a:rPr lang="es-MX" smtClean="0"/>
              <a:t>08/03/2017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1DCB9-94D0-4CBA-9A9A-2571F0751C4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4297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5A699-8DAA-47DA-9A39-65A3C5F9C955}" type="datetimeFigureOut">
              <a:rPr lang="es-MX" smtClean="0"/>
              <a:t>08/03/2017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1DCB9-94D0-4CBA-9A9A-2571F0751C4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69820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401"/>
            <a:ext cx="7848600" cy="3067050"/>
          </a:xfrm>
        </p:spPr>
        <p:txBody>
          <a:bodyPr>
            <a:normAutofit/>
          </a:bodyPr>
          <a:lstStyle/>
          <a:p>
            <a:r>
              <a:rPr lang="en-US" sz="2800" b="1" i="1" dirty="0"/>
              <a:t>American College of Cardiology 2017 </a:t>
            </a:r>
            <a:br>
              <a:rPr lang="en-US" sz="2800" b="1" i="1" dirty="0"/>
            </a:br>
            <a:r>
              <a:rPr lang="en-US" sz="2800" b="1" i="1" dirty="0"/>
              <a:t>Scientific Sessions</a:t>
            </a:r>
            <a:br>
              <a:rPr lang="en-US" sz="2800" b="1" i="1" dirty="0"/>
            </a:br>
            <a:br>
              <a:rPr lang="en-US" sz="2800" b="1" dirty="0"/>
            </a:br>
            <a:r>
              <a:rPr lang="en-US" sz="2800" b="1" dirty="0"/>
              <a:t>“Prevalence of high-risk cardiovascular conditions for sport-related  SCD, by an MRI-based study”</a:t>
            </a:r>
            <a:endParaRPr lang="es-MX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20000" cy="1752600"/>
          </a:xfrm>
        </p:spPr>
        <p:txBody>
          <a:bodyPr>
            <a:normAutofit fontScale="92500"/>
          </a:bodyPr>
          <a:lstStyle/>
          <a:p>
            <a:r>
              <a:rPr lang="en-US" sz="2400" b="1" dirty="0" err="1">
                <a:solidFill>
                  <a:schemeClr val="bg1"/>
                </a:solidFill>
              </a:rPr>
              <a:t>Angelini</a:t>
            </a:r>
            <a:r>
              <a:rPr lang="en-US" sz="2400" b="1" dirty="0">
                <a:solidFill>
                  <a:schemeClr val="bg1"/>
                </a:solidFill>
              </a:rPr>
              <a:t> PE, Cheong BY, </a:t>
            </a:r>
            <a:r>
              <a:rPr lang="en-US" sz="2400" b="1" dirty="0" err="1">
                <a:solidFill>
                  <a:schemeClr val="bg1"/>
                </a:solidFill>
              </a:rPr>
              <a:t>Lenge</a:t>
            </a:r>
            <a:r>
              <a:rPr lang="en-US" sz="2400" b="1" dirty="0">
                <a:solidFill>
                  <a:schemeClr val="bg1"/>
                </a:solidFill>
              </a:rPr>
              <a:t> VV, Lopez JA, Uribe C, </a:t>
            </a:r>
            <a:r>
              <a:rPr lang="en-US" sz="2400" b="1" dirty="0" err="1">
                <a:solidFill>
                  <a:schemeClr val="bg1"/>
                </a:solidFill>
              </a:rPr>
              <a:t>Masso</a:t>
            </a:r>
            <a:r>
              <a:rPr lang="en-US" sz="2400" b="1" dirty="0">
                <a:solidFill>
                  <a:schemeClr val="bg1"/>
                </a:solidFill>
              </a:rPr>
              <a:t> AH, Ali SW, Davis B, </a:t>
            </a:r>
            <a:r>
              <a:rPr lang="en-US" sz="2400" b="1" dirty="0" err="1">
                <a:solidFill>
                  <a:schemeClr val="bg1"/>
                </a:solidFill>
              </a:rPr>
              <a:t>Muthupillai</a:t>
            </a:r>
            <a:r>
              <a:rPr lang="en-US" sz="2400" b="1" dirty="0">
                <a:solidFill>
                  <a:schemeClr val="bg1"/>
                </a:solidFill>
              </a:rPr>
              <a:t> R, </a:t>
            </a:r>
            <a:r>
              <a:rPr lang="en-US" sz="2400" b="1" dirty="0" err="1">
                <a:solidFill>
                  <a:schemeClr val="bg1"/>
                </a:solidFill>
              </a:rPr>
              <a:t>Elayda</a:t>
            </a:r>
            <a:r>
              <a:rPr lang="en-US" sz="2400" b="1" dirty="0">
                <a:solidFill>
                  <a:schemeClr val="bg1"/>
                </a:solidFill>
              </a:rPr>
              <a:t> MAE, </a:t>
            </a:r>
            <a:r>
              <a:rPr lang="en-US" sz="2400" b="1" dirty="0" err="1">
                <a:solidFill>
                  <a:schemeClr val="bg1"/>
                </a:solidFill>
              </a:rPr>
              <a:t>Willerson</a:t>
            </a:r>
            <a:r>
              <a:rPr lang="en-US" sz="2400" b="1" dirty="0">
                <a:solidFill>
                  <a:schemeClr val="bg1"/>
                </a:solidFill>
              </a:rPr>
              <a:t> JT.</a:t>
            </a:r>
          </a:p>
          <a:p>
            <a:endParaRPr lang="en-US" sz="2400" b="1" dirty="0">
              <a:solidFill>
                <a:schemeClr val="bg1"/>
              </a:solidFill>
            </a:endParaRPr>
          </a:p>
          <a:p>
            <a:r>
              <a:rPr lang="en-US" sz="2400" b="1" i="1" dirty="0">
                <a:solidFill>
                  <a:schemeClr val="bg1"/>
                </a:solidFill>
              </a:rPr>
              <a:t>Center for Coronary Artery Anomalies @ THI</a:t>
            </a:r>
            <a:endParaRPr lang="es-MX" sz="24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629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effectLst/>
                <a:latin typeface="Times New Roman"/>
                <a:ea typeface="MS Mincho"/>
              </a:rPr>
              <a:t>Prevalence of Different Types of “</a:t>
            </a:r>
            <a:r>
              <a:rPr lang="en-US" sz="3600" b="1" dirty="0" err="1">
                <a:effectLst/>
                <a:latin typeface="Times New Roman"/>
                <a:ea typeface="MS Mincho"/>
              </a:rPr>
              <a:t>hr</a:t>
            </a:r>
            <a:r>
              <a:rPr lang="en-US" sz="3600" b="1" dirty="0">
                <a:effectLst/>
                <a:latin typeface="Times New Roman"/>
                <a:ea typeface="MS Mincho"/>
              </a:rPr>
              <a:t>-CVC”</a:t>
            </a:r>
            <a:endParaRPr lang="es-MX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9830443"/>
              </p:ext>
            </p:extLst>
          </p:nvPr>
        </p:nvGraphicFramePr>
        <p:xfrm>
          <a:off x="381000" y="601603"/>
          <a:ext cx="8458200" cy="5799196"/>
        </p:xfrm>
        <a:graphic>
          <a:graphicData uri="http://schemas.openxmlformats.org/drawingml/2006/table">
            <a:tbl>
              <a:tblPr firstRow="1" firstCol="1" bandRow="1"/>
              <a:tblGrid>
                <a:gridCol w="2238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9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3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75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394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6057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Total Participants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 = 5,255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95% CI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 err="1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hr</a:t>
                      </a:r>
                      <a:r>
                        <a:rPr lang="en-US" sz="1600" b="1" i="1" dirty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-CVC, total (n)</a:t>
                      </a:r>
                      <a:endParaRPr lang="es-MX" sz="1600" b="1" dirty="0">
                        <a:solidFill>
                          <a:srgbClr val="FFFF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78</a:t>
                      </a:r>
                      <a:endParaRPr lang="es-MX" sz="1600" b="1" dirty="0">
                        <a:solidFill>
                          <a:srgbClr val="FFFF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s-MX" sz="1600" b="1" dirty="0">
                        <a:solidFill>
                          <a:srgbClr val="FFFF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1.48%</a:t>
                      </a:r>
                      <a:endParaRPr lang="es-MX" sz="1600" b="1" dirty="0">
                        <a:solidFill>
                          <a:srgbClr val="FFFF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1.17-1.85</a:t>
                      </a:r>
                      <a:endParaRPr lang="es-MX" sz="1600" b="1" dirty="0">
                        <a:solidFill>
                          <a:srgbClr val="FFFF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94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baseline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- </a:t>
                      </a:r>
                      <a:r>
                        <a:rPr lang="en-US" sz="16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ACAOS</a:t>
                      </a:r>
                      <a:endParaRPr lang="es-MX" sz="1600" b="1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es-MX" sz="1600" b="1" dirty="0">
                        <a:solidFill>
                          <a:srgbClr val="FFFF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29.49%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0.44%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0.28-0.66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02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L-ACAOS 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7.69%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0.11%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0.04-0.25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02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L-ACAOS-IM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2.56%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0.04%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0.00-0.14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02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L-ACAOS-NC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2.56%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0.04%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0.00-0.14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02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L-ACAOS-HO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2.56%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0.04%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0.00-0.14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02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R-ACAOS-IM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21.79%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0.32%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0.19-0.52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302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baseline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 </a:t>
                      </a:r>
                      <a:r>
                        <a:rPr lang="en-US" sz="16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Cardiomyopathies</a:t>
                      </a:r>
                      <a:endParaRPr lang="es-MX" sz="1600" b="1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es-MX" sz="1600" b="1" dirty="0">
                        <a:solidFill>
                          <a:srgbClr val="FFFF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19.23%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0.29%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0.16-0.47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302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 DCM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15.38%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0.23%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0.12-0.40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302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 HCM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3.85%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0.06%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0.01-0.17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8994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- </a:t>
                      </a: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ECG</a:t>
                      </a:r>
                      <a:endParaRPr lang="es-MX" sz="1400" b="1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es-MX" sz="1600" b="1" dirty="0">
                        <a:solidFill>
                          <a:srgbClr val="FFFF00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51.28%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0.76%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0.54-1.04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302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Brugada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1.28%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0.02%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0.00-0.11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302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 WPW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3.85%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0.06%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0.01-0.17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302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PQTc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&gt;470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46.15%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0.69%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0.48-0.95</a:t>
                      </a:r>
                      <a:endParaRPr lang="es-MX" sz="16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90" marR="3729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029200" y="6435413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The Texas Heart </a:t>
            </a:r>
            <a:r>
              <a:rPr lang="en-US" sz="2400" dirty="0"/>
              <a:t>®</a:t>
            </a:r>
            <a:r>
              <a:rPr lang="en-US" dirty="0"/>
              <a:t>Institute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87755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341438"/>
          </a:xfrm>
        </p:spPr>
        <p:txBody>
          <a:bodyPr>
            <a:normAutofit/>
          </a:bodyPr>
          <a:lstStyle/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/>
                <a:ea typeface="MS Mincho"/>
                <a:cs typeface="Times New Roman"/>
              </a:rPr>
              <a:t>Prevalence of Most Frequent </a:t>
            </a:r>
            <a:r>
              <a:rPr lang="en-US" sz="2000" b="1" dirty="0" err="1">
                <a:effectLst/>
                <a:latin typeface="Times New Roman"/>
                <a:ea typeface="MS Mincho"/>
                <a:cs typeface="Times New Roman"/>
              </a:rPr>
              <a:t>hr</a:t>
            </a:r>
            <a:r>
              <a:rPr lang="en-US" sz="2000" b="1" dirty="0">
                <a:effectLst/>
                <a:latin typeface="Times New Roman"/>
                <a:ea typeface="MS Mincho"/>
                <a:cs typeface="Times New Roman"/>
              </a:rPr>
              <a:t>-CVC Subtypes (% of Total </a:t>
            </a:r>
            <a:r>
              <a:rPr lang="en-US" sz="2000" b="1" dirty="0" err="1">
                <a:effectLst/>
                <a:latin typeface="Times New Roman"/>
                <a:ea typeface="MS Mincho"/>
                <a:cs typeface="Times New Roman"/>
              </a:rPr>
              <a:t>hr</a:t>
            </a:r>
            <a:r>
              <a:rPr lang="en-US" sz="2000" b="1" dirty="0">
                <a:effectLst/>
                <a:latin typeface="Times New Roman"/>
                <a:ea typeface="MS Mincho"/>
                <a:cs typeface="Times New Roman"/>
              </a:rPr>
              <a:t>-CVC)</a:t>
            </a:r>
            <a:br>
              <a:rPr lang="es-MX" sz="2000" dirty="0">
                <a:effectLst/>
                <a:latin typeface="Cambria"/>
                <a:ea typeface="MS Mincho"/>
                <a:cs typeface="Times New Roman"/>
              </a:rPr>
            </a:br>
            <a:endParaRPr lang="es-MX" sz="20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14400"/>
            <a:ext cx="7315200" cy="53339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90600" y="4724400"/>
            <a:ext cx="1600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Note: If one assumes high-risk only </a:t>
            </a:r>
            <a:r>
              <a:rPr lang="en-US" sz="1400" b="1" i="1" dirty="0" err="1">
                <a:solidFill>
                  <a:srgbClr val="FF0000"/>
                </a:solidFill>
              </a:rPr>
              <a:t>QTc</a:t>
            </a:r>
            <a:r>
              <a:rPr lang="en-US" sz="1400" b="1" i="1" dirty="0">
                <a:solidFill>
                  <a:srgbClr val="FF0000"/>
                </a:solidFill>
              </a:rPr>
              <a:t>&gt; 490 </a:t>
            </a:r>
            <a:r>
              <a:rPr lang="en-US" sz="1400" b="1" i="1" dirty="0" err="1">
                <a:solidFill>
                  <a:srgbClr val="FF0000"/>
                </a:solidFill>
              </a:rPr>
              <a:t>ms</a:t>
            </a:r>
            <a:r>
              <a:rPr lang="en-US" sz="1400" b="1" i="1" dirty="0">
                <a:solidFill>
                  <a:srgbClr val="FF0000"/>
                </a:solidFill>
              </a:rPr>
              <a:t>: </a:t>
            </a:r>
          </a:p>
          <a:p>
            <a:r>
              <a:rPr lang="en-US" sz="1400" b="1" i="1" dirty="0">
                <a:solidFill>
                  <a:srgbClr val="FF0000"/>
                </a:solidFill>
              </a:rPr>
              <a:t>9 only were </a:t>
            </a:r>
          </a:p>
          <a:p>
            <a:r>
              <a:rPr lang="en-US" sz="1400" b="1" i="1" dirty="0" err="1">
                <a:solidFill>
                  <a:srgbClr val="FF0000"/>
                </a:solidFill>
              </a:rPr>
              <a:t>hr</a:t>
            </a:r>
            <a:r>
              <a:rPr lang="en-US" sz="1400" b="1" i="1" dirty="0">
                <a:solidFill>
                  <a:srgbClr val="FF0000"/>
                </a:solidFill>
              </a:rPr>
              <a:t>= 11.6% !</a:t>
            </a:r>
            <a:endParaRPr lang="es-MX" sz="1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29200" y="6435413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The Texas Heart </a:t>
            </a:r>
            <a:r>
              <a:rPr lang="en-US" sz="2400" dirty="0"/>
              <a:t>®</a:t>
            </a:r>
            <a:r>
              <a:rPr lang="en-US" dirty="0"/>
              <a:t>Institute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00059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921" y="914400"/>
            <a:ext cx="8458200" cy="11430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3100" b="1" dirty="0"/>
              <a:t>Myocardial</a:t>
            </a:r>
            <a:r>
              <a:rPr lang="en-US" sz="3100" dirty="0"/>
              <a:t> </a:t>
            </a:r>
            <a:r>
              <a:rPr lang="en-US" sz="3100" b="1" dirty="0"/>
              <a:t>Thickness in normal and NCLV </a:t>
            </a:r>
            <a:br>
              <a:rPr lang="en-US" sz="3100" dirty="0"/>
            </a:br>
            <a:r>
              <a:rPr lang="en-US" sz="3100" dirty="0"/>
              <a:t>(total, normal cases) </a:t>
            </a:r>
            <a:br>
              <a:rPr lang="en-US" sz="3600" dirty="0"/>
            </a:br>
            <a:br>
              <a:rPr lang="es-MX" sz="3600" dirty="0"/>
            </a:br>
            <a:br>
              <a:rPr lang="en-US" dirty="0"/>
            </a:br>
            <a:endParaRPr lang="es-MX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6041292"/>
              </p:ext>
            </p:extLst>
          </p:nvPr>
        </p:nvGraphicFramePr>
        <p:xfrm>
          <a:off x="596521" y="2020590"/>
          <a:ext cx="80010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</a:t>
                      </a:r>
                      <a:endParaRPr lang="es-MX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Thickness                 </a:t>
                      </a:r>
                      <a:endParaRPr lang="es-MX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16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Normal comparison group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 4,203)</a:t>
                      </a:r>
                      <a:endParaRPr lang="es-MX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dirty="0"/>
                        <a:t>      </a:t>
                      </a:r>
                      <a:endParaRPr lang="es-MX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8.0± 1.0 mm</a:t>
                      </a:r>
                      <a:endParaRPr lang="es-MX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4801">
                <a:tc>
                  <a:txBody>
                    <a:bodyPr/>
                    <a:lstStyle/>
                    <a:p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Times New Roman"/>
                        </a:rPr>
                        <a:t>           Non-compaction group </a:t>
                      </a:r>
                    </a:p>
                    <a:p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Times New Roman"/>
                        </a:rPr>
                        <a:t>              (n= 988 adolescents)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/>
                        </a:rPr>
                        <a:t>     </a:t>
                      </a:r>
                    </a:p>
                    <a:p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/>
                        </a:rPr>
                        <a:t>    </a:t>
                      </a:r>
                    </a:p>
                    <a:p>
                      <a:r>
                        <a:rPr lang="en-US" sz="2400" i="1" baseline="0" dirty="0">
                          <a:solidFill>
                            <a:schemeClr val="tx1"/>
                          </a:solidFill>
                          <a:latin typeface="Times New Roman"/>
                        </a:rPr>
                        <a:t>     </a:t>
                      </a:r>
                      <a:r>
                        <a:rPr lang="en-US" sz="2400" i="1" baseline="0" dirty="0">
                          <a:solidFill>
                            <a:srgbClr val="FFFF00"/>
                          </a:solidFill>
                          <a:latin typeface="Times New Roman"/>
                        </a:rPr>
                        <a:t>Compact at Non-compaction</a:t>
                      </a:r>
                      <a:r>
                        <a:rPr lang="en-US" sz="2400" i="1" baseline="0" dirty="0">
                          <a:solidFill>
                            <a:schemeClr val="tx1"/>
                          </a:solidFill>
                          <a:latin typeface="Times New Roman"/>
                        </a:rPr>
                        <a:t>                         </a:t>
                      </a:r>
                    </a:p>
                    <a:p>
                      <a:r>
                        <a:rPr lang="en-US" sz="2400" i="1" baseline="0" dirty="0">
                          <a:solidFill>
                            <a:schemeClr val="tx1"/>
                          </a:solidFill>
                          <a:latin typeface="Times New Roman"/>
                        </a:rPr>
                        <a:t>    </a:t>
                      </a:r>
                    </a:p>
                    <a:p>
                      <a:r>
                        <a:rPr lang="en-US" sz="2400" i="1" baseline="0" dirty="0">
                          <a:solidFill>
                            <a:schemeClr val="tx1"/>
                          </a:solidFill>
                          <a:latin typeface="Times New Roman"/>
                        </a:rPr>
                        <a:t>     Control -Segments Compact</a:t>
                      </a:r>
                      <a:endParaRPr lang="es-MX" sz="240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 ± 1.0 mm      </a:t>
                      </a:r>
                    </a:p>
                    <a:p>
                      <a:pPr algn="ctr"/>
                      <a:endParaRPr lang="en-US" sz="240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7.0 ± 1.0 mm</a:t>
                      </a:r>
                      <a:endParaRPr lang="es-MX" sz="240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3621" y="152400"/>
            <a:ext cx="8686800" cy="89255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NON-COMPACTION LEFT VENTRICLE= 982 </a:t>
            </a:r>
          </a:p>
          <a:p>
            <a:pPr algn="ctr"/>
            <a:r>
              <a:rPr lang="en-US" sz="2400" b="1" dirty="0"/>
              <a:t>(18.7% of 5,255; Confidence Index : 17.64-19.77)</a:t>
            </a:r>
            <a:endParaRPr lang="es-MX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029200" y="6435413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The Texas Heart </a:t>
            </a:r>
            <a:r>
              <a:rPr lang="en-US" sz="2400" dirty="0"/>
              <a:t>®</a:t>
            </a:r>
            <a:r>
              <a:rPr lang="en-US" dirty="0"/>
              <a:t>Institute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31617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20762"/>
          </a:xfrm>
        </p:spPr>
        <p:txBody>
          <a:bodyPr>
            <a:noAutofit/>
          </a:bodyPr>
          <a:lstStyle/>
          <a:p>
            <a:r>
              <a:rPr lang="en-US" sz="2800" b="1" dirty="0">
                <a:effectLst/>
                <a:latin typeface="Times New Roman"/>
                <a:ea typeface="MS Mincho"/>
              </a:rPr>
              <a:t>Quantitative Evaluation of LVEF, in 395 </a:t>
            </a:r>
            <a:r>
              <a:rPr lang="en-US" sz="2800" b="1" dirty="0">
                <a:latin typeface="Times New Roman"/>
                <a:ea typeface="MS Mincho"/>
              </a:rPr>
              <a:t>NCLV </a:t>
            </a:r>
            <a:r>
              <a:rPr lang="en-US" sz="2800" b="1" dirty="0">
                <a:effectLst/>
                <a:latin typeface="Times New Roman"/>
                <a:ea typeface="MS Mincho"/>
              </a:rPr>
              <a:t>Cases</a:t>
            </a:r>
            <a:br>
              <a:rPr lang="en-US" sz="2400" b="1" dirty="0">
                <a:effectLst/>
                <a:latin typeface="Times New Roman"/>
                <a:ea typeface="MS Mincho"/>
              </a:rPr>
            </a:br>
            <a:r>
              <a:rPr lang="en-US" sz="2400" b="1" dirty="0">
                <a:effectLst/>
                <a:latin typeface="Times New Roman"/>
                <a:ea typeface="MS Mincho"/>
              </a:rPr>
              <a:t> </a:t>
            </a:r>
            <a:r>
              <a:rPr lang="en-US" sz="2400" b="1" dirty="0">
                <a:latin typeface="Times New Roman"/>
                <a:ea typeface="Times New Roman"/>
              </a:rPr>
              <a:t>(39.9% of total= 982, under study)</a:t>
            </a:r>
            <a:endParaRPr lang="es-MX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1386132"/>
              </p:ext>
            </p:extLst>
          </p:nvPr>
        </p:nvGraphicFramePr>
        <p:xfrm>
          <a:off x="685800" y="1524000"/>
          <a:ext cx="7848601" cy="3935207"/>
        </p:xfrm>
        <a:graphic>
          <a:graphicData uri="http://schemas.openxmlformats.org/drawingml/2006/table">
            <a:tbl>
              <a:tblPr firstRow="1" firstCol="1" bandRow="1"/>
              <a:tblGrid>
                <a:gridCol w="4304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2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2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8752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EF %</a:t>
                      </a:r>
                      <a:endParaRPr lang="es-MX" sz="2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  <a:endParaRPr lang="es-MX" sz="2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es-MX" sz="2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504">
                <a:tc>
                  <a:txBody>
                    <a:bodyPr/>
                    <a:lstStyle/>
                    <a:p>
                      <a:pPr algn="l">
                        <a:lnSpc>
                          <a:spcPct val="200000"/>
                        </a:lnSpc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EF &gt;55% (“normal”)</a:t>
                      </a:r>
                      <a:endParaRPr lang="es-MX" sz="24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356</a:t>
                      </a:r>
                      <a:endParaRPr lang="es-MX" sz="24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90.1</a:t>
                      </a:r>
                      <a:endParaRPr lang="es-MX" sz="24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9923">
                <a:tc>
                  <a:txBody>
                    <a:bodyPr/>
                    <a:lstStyle/>
                    <a:p>
                      <a:pPr algn="l">
                        <a:lnSpc>
                          <a:spcPct val="200000"/>
                        </a:lnSpc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EF 50-55%   (“abnormal”)</a:t>
                      </a:r>
                      <a:endParaRPr lang="es-MX" sz="24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29</a:t>
                      </a:r>
                      <a:endParaRPr lang="es-MX" sz="24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7.3</a:t>
                      </a:r>
                      <a:endParaRPr lang="es-MX" sz="24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3492">
                <a:tc>
                  <a:txBody>
                    <a:bodyPr/>
                    <a:lstStyle/>
                    <a:p>
                      <a:pPr algn="l">
                        <a:lnSpc>
                          <a:spcPct val="200000"/>
                        </a:lnSpc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EF 40-50%   (“mild DCM”)</a:t>
                      </a:r>
                      <a:endParaRPr lang="es-MX" sz="24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  <a:endParaRPr lang="es-MX" sz="24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2.5</a:t>
                      </a:r>
                      <a:endParaRPr lang="es-MX" sz="24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9934">
                <a:tc>
                  <a:txBody>
                    <a:bodyPr/>
                    <a:lstStyle/>
                    <a:p>
                      <a:pPr algn="l">
                        <a:lnSpc>
                          <a:spcPct val="200000"/>
                        </a:lnSpc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EF &lt;40%   (DCM)</a:t>
                      </a:r>
                      <a:endParaRPr lang="es-MX" sz="24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s-MX" sz="24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s-MX" sz="24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029200" y="6435413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The Texas Heart </a:t>
            </a:r>
            <a:r>
              <a:rPr lang="en-US" sz="2400" dirty="0"/>
              <a:t>®</a:t>
            </a:r>
            <a:r>
              <a:rPr lang="en-US" dirty="0"/>
              <a:t>Institute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95632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Conclusions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763000" cy="57912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</a:t>
            </a:r>
            <a:r>
              <a:rPr lang="en-US" i="1" dirty="0"/>
              <a:t>S2P Screening protocol </a:t>
            </a:r>
            <a:r>
              <a:rPr lang="en-US" dirty="0"/>
              <a:t>is able to reliably establish </a:t>
            </a:r>
            <a:r>
              <a:rPr lang="en-US" i="1" dirty="0"/>
              <a:t>prevalence data </a:t>
            </a:r>
            <a:r>
              <a:rPr lang="en-US" dirty="0"/>
              <a:t>of probable </a:t>
            </a:r>
            <a:r>
              <a:rPr lang="en-US" dirty="0" err="1"/>
              <a:t>hr</a:t>
            </a:r>
            <a:r>
              <a:rPr lang="en-US" dirty="0"/>
              <a:t>-CVC in the young. Specialist cardiologists are called to evaluate only </a:t>
            </a:r>
            <a:r>
              <a:rPr lang="en-US" i="1" dirty="0">
                <a:solidFill>
                  <a:srgbClr val="FFFF00"/>
                </a:solidFill>
              </a:rPr>
              <a:t>1.5%</a:t>
            </a:r>
            <a:r>
              <a:rPr lang="en-US" i="1" dirty="0"/>
              <a:t> of candidates, whereas other 98.5% receive</a:t>
            </a:r>
            <a:r>
              <a:rPr lang="en-US" dirty="0"/>
              <a:t> definitive re-assurance, in one session.</a:t>
            </a:r>
          </a:p>
          <a:p>
            <a:r>
              <a:rPr lang="en-US" dirty="0"/>
              <a:t>EKG defects seem to be most frequent class at screening, followed by ACAOS. At ages 11-14y, </a:t>
            </a:r>
            <a:r>
              <a:rPr lang="en-US" i="1" dirty="0"/>
              <a:t>HCM is quite rare</a:t>
            </a:r>
            <a:r>
              <a:rPr lang="en-US" dirty="0"/>
              <a:t>.</a:t>
            </a:r>
          </a:p>
          <a:p>
            <a:r>
              <a:rPr lang="en-US" dirty="0"/>
              <a:t>By themselves, at screening, both </a:t>
            </a:r>
            <a:r>
              <a:rPr lang="en-US" dirty="0">
                <a:solidFill>
                  <a:srgbClr val="FFFF00"/>
                </a:solidFill>
              </a:rPr>
              <a:t>H&amp;P and EKG are not useful for identifying </a:t>
            </a:r>
            <a:r>
              <a:rPr lang="en-US" i="1" dirty="0">
                <a:solidFill>
                  <a:srgbClr val="FFFF00"/>
                </a:solidFill>
              </a:rPr>
              <a:t>structural </a:t>
            </a:r>
            <a:r>
              <a:rPr lang="en-US" dirty="0" err="1">
                <a:solidFill>
                  <a:srgbClr val="FFFF00"/>
                </a:solidFill>
              </a:rPr>
              <a:t>hr</a:t>
            </a:r>
            <a:r>
              <a:rPr lang="en-US" dirty="0">
                <a:solidFill>
                  <a:srgbClr val="FFFF00"/>
                </a:solidFill>
              </a:rPr>
              <a:t>-CVC (and their severity).</a:t>
            </a:r>
          </a:p>
          <a:p>
            <a:r>
              <a:rPr lang="en-US" dirty="0"/>
              <a:t>We now have a method to </a:t>
            </a:r>
            <a:r>
              <a:rPr lang="en-US" i="1" dirty="0"/>
              <a:t>define “high risk” by using prevalence</a:t>
            </a:r>
            <a:r>
              <a:rPr lang="en-US" dirty="0"/>
              <a:t> data: in general populations, versus in athletes victims of SCD.</a:t>
            </a:r>
            <a:endParaRPr lang="en-US" i="1" dirty="0"/>
          </a:p>
          <a:p>
            <a:r>
              <a:rPr lang="en-US" dirty="0"/>
              <a:t>Our innovative S-MRI-based method can be potentially proposed </a:t>
            </a:r>
            <a:r>
              <a:rPr lang="en-US" i="1" dirty="0"/>
              <a:t>for screening young </a:t>
            </a:r>
            <a:r>
              <a:rPr lang="en-US" dirty="0"/>
              <a:t>candidates (for sports or for recruits): it is safe, accurate, comfortable, and  likely cost-effective in “high-risk populations”.</a:t>
            </a:r>
            <a:endParaRPr lang="es-MX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6435413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The Texas Heart </a:t>
            </a:r>
            <a:r>
              <a:rPr lang="en-US" sz="2400" dirty="0"/>
              <a:t>®</a:t>
            </a:r>
            <a:r>
              <a:rPr lang="en-US" dirty="0"/>
              <a:t>Institute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98665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dirty="0"/>
              <a:t>Background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105400"/>
          </a:xfrm>
        </p:spPr>
        <p:txBody>
          <a:bodyPr>
            <a:noAutofit/>
          </a:bodyPr>
          <a:lstStyle/>
          <a:p>
            <a:r>
              <a:rPr lang="en-US" sz="2800" i="1" dirty="0"/>
              <a:t>SCD in young athletes </a:t>
            </a:r>
            <a:r>
              <a:rPr lang="en-US" sz="2800" dirty="0"/>
              <a:t>continues to be  major concern.</a:t>
            </a:r>
          </a:p>
          <a:p>
            <a:r>
              <a:rPr lang="en-US" sz="2800" dirty="0"/>
              <a:t>In the USA, current screening policy is a “basic H&amp;P”.</a:t>
            </a:r>
          </a:p>
          <a:p>
            <a:r>
              <a:rPr lang="en-US" sz="2800" dirty="0"/>
              <a:t>Exact </a:t>
            </a:r>
            <a:r>
              <a:rPr lang="en-US" sz="2800" i="1" dirty="0"/>
              <a:t>incidence</a:t>
            </a:r>
            <a:r>
              <a:rPr lang="en-US" sz="2800" dirty="0"/>
              <a:t> of SCD in population-based  studies is not available.</a:t>
            </a:r>
          </a:p>
          <a:p>
            <a:r>
              <a:rPr lang="en-US" sz="2800" dirty="0"/>
              <a:t>A </a:t>
            </a:r>
            <a:r>
              <a:rPr lang="en-US" sz="2800" i="1" dirty="0"/>
              <a:t>list</a:t>
            </a:r>
            <a:r>
              <a:rPr lang="en-US" sz="2800" dirty="0"/>
              <a:t> of </a:t>
            </a:r>
            <a:r>
              <a:rPr lang="en-US" sz="2800" i="1" dirty="0"/>
              <a:t>“high-risk cardiovascular conditions”</a:t>
            </a:r>
            <a:r>
              <a:rPr lang="en-US" sz="2800" dirty="0"/>
              <a:t> (</a:t>
            </a:r>
            <a:r>
              <a:rPr lang="en-US" sz="2800" dirty="0" err="1"/>
              <a:t>hr</a:t>
            </a:r>
            <a:r>
              <a:rPr lang="en-US" sz="2800" dirty="0"/>
              <a:t>-CVC) is not yet well defined/investigated.</a:t>
            </a:r>
          </a:p>
          <a:p>
            <a:r>
              <a:rPr lang="en-US" sz="2800" dirty="0"/>
              <a:t>Obtaining an accurate estimate of </a:t>
            </a:r>
            <a:r>
              <a:rPr lang="en-US" sz="2800" dirty="0" err="1"/>
              <a:t>hr</a:t>
            </a:r>
            <a:r>
              <a:rPr lang="en-US" sz="2800" dirty="0"/>
              <a:t>-CVC </a:t>
            </a:r>
            <a:r>
              <a:rPr lang="en-US" sz="2800" i="1" dirty="0"/>
              <a:t>prevalence</a:t>
            </a:r>
            <a:r>
              <a:rPr lang="en-US" sz="2800" dirty="0"/>
              <a:t> is needed.</a:t>
            </a:r>
          </a:p>
          <a:p>
            <a:r>
              <a:rPr lang="en-US" sz="2800" i="1" dirty="0">
                <a:solidFill>
                  <a:srgbClr val="FFFF00"/>
                </a:solidFill>
              </a:rPr>
              <a:t>Screening MRI (s-MRI)</a:t>
            </a:r>
            <a:r>
              <a:rPr lang="en-US" sz="2800" i="1" dirty="0"/>
              <a:t> </a:t>
            </a:r>
            <a:r>
              <a:rPr lang="en-US" sz="2800" dirty="0"/>
              <a:t>could be a practical, cost-effective basis for finding </a:t>
            </a:r>
            <a:r>
              <a:rPr lang="en-US" sz="2800" dirty="0" err="1"/>
              <a:t>hr</a:t>
            </a:r>
            <a:r>
              <a:rPr lang="en-US" sz="2800" dirty="0"/>
              <a:t>-CVC and formulating an effective policy for SCD prevention.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115125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Theory on SCD in athletes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b="1" dirty="0"/>
              <a:t>Pre-existent defects</a:t>
            </a:r>
            <a:r>
              <a:rPr lang="en-US" sz="2800" dirty="0"/>
              <a:t>, usually congenital, predispose to SCD during strenuous exertion.</a:t>
            </a:r>
          </a:p>
          <a:p>
            <a:r>
              <a:rPr lang="en-US" sz="2800" b="1" dirty="0"/>
              <a:t>By identifying</a:t>
            </a:r>
            <a:r>
              <a:rPr lang="en-US" sz="2800" dirty="0"/>
              <a:t> those defects and establishing their severity (</a:t>
            </a:r>
            <a:r>
              <a:rPr lang="en-US" sz="2800" dirty="0" err="1"/>
              <a:t>hr</a:t>
            </a:r>
            <a:r>
              <a:rPr lang="en-US" sz="2800" dirty="0"/>
              <a:t>-CVC, or high-risk cardiovascular conditions), we can </a:t>
            </a:r>
            <a:r>
              <a:rPr lang="en-US" sz="2800" b="1" dirty="0"/>
              <a:t>prevent SCD</a:t>
            </a:r>
            <a:r>
              <a:rPr lang="en-US" sz="2800" dirty="0"/>
              <a:t>.</a:t>
            </a:r>
          </a:p>
          <a:p>
            <a:r>
              <a:rPr lang="en-US" sz="2800" dirty="0"/>
              <a:t>Basic condition to answer </a:t>
            </a:r>
            <a:r>
              <a:rPr lang="en-US" sz="2800" dirty="0" err="1"/>
              <a:t>hr</a:t>
            </a:r>
            <a:r>
              <a:rPr lang="en-US" sz="2800" dirty="0"/>
              <a:t>-CVC issues: </a:t>
            </a:r>
            <a:r>
              <a:rPr lang="en-US" sz="2800" b="1" dirty="0">
                <a:solidFill>
                  <a:srgbClr val="FFFF00"/>
                </a:solidFill>
              </a:rPr>
              <a:t>prevalence of </a:t>
            </a:r>
            <a:r>
              <a:rPr lang="en-US" sz="2800" b="1" dirty="0" err="1">
                <a:solidFill>
                  <a:srgbClr val="FFFF00"/>
                </a:solidFill>
              </a:rPr>
              <a:t>hr</a:t>
            </a:r>
            <a:r>
              <a:rPr lang="en-US" sz="2800" b="1" dirty="0">
                <a:solidFill>
                  <a:srgbClr val="FFFF00"/>
                </a:solidFill>
              </a:rPr>
              <a:t>-CVC </a:t>
            </a:r>
            <a:r>
              <a:rPr lang="en-US" sz="2800" dirty="0">
                <a:solidFill>
                  <a:srgbClr val="FFFF00"/>
                </a:solidFill>
              </a:rPr>
              <a:t>in a general population</a:t>
            </a:r>
            <a:r>
              <a:rPr lang="en-US" sz="2800" dirty="0"/>
              <a:t>, versus in athletes’ SCD.</a:t>
            </a:r>
          </a:p>
          <a:p>
            <a:r>
              <a:rPr lang="en-US" sz="2800" dirty="0"/>
              <a:t>Additionally: we need to establish </a:t>
            </a:r>
            <a:r>
              <a:rPr lang="en-US" sz="2800" b="1" dirty="0">
                <a:solidFill>
                  <a:srgbClr val="FFFF00"/>
                </a:solidFill>
              </a:rPr>
              <a:t>quantitative criteria </a:t>
            </a:r>
            <a:r>
              <a:rPr lang="en-US" sz="2800" dirty="0">
                <a:solidFill>
                  <a:srgbClr val="FFFF00"/>
                </a:solidFill>
              </a:rPr>
              <a:t>for DCM- and HCM-</a:t>
            </a:r>
            <a:r>
              <a:rPr lang="en-US" sz="2800" dirty="0" err="1">
                <a:solidFill>
                  <a:srgbClr val="FFFF00"/>
                </a:solidFill>
              </a:rPr>
              <a:t>hr</a:t>
            </a:r>
            <a:r>
              <a:rPr lang="en-US" sz="2800" dirty="0">
                <a:solidFill>
                  <a:srgbClr val="FFFF00"/>
                </a:solidFill>
              </a:rPr>
              <a:t>-CVC</a:t>
            </a:r>
            <a:r>
              <a:rPr lang="en-US" sz="2800" dirty="0"/>
              <a:t> (LV mass, LVEDV, LVEF and wall thickness).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36384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Screen to Prevent Study (“S2P”, at THI)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839200" cy="5257800"/>
          </a:xfrm>
        </p:spPr>
        <p:txBody>
          <a:bodyPr>
            <a:normAutofit lnSpcReduction="10000"/>
          </a:bodyPr>
          <a:lstStyle/>
          <a:p>
            <a:r>
              <a:rPr lang="en-US" sz="2600" i="1" dirty="0"/>
              <a:t>Objectives</a:t>
            </a:r>
            <a:r>
              <a:rPr lang="en-US" sz="2600" dirty="0"/>
              <a:t>: we used </a:t>
            </a:r>
            <a:r>
              <a:rPr lang="en-US" sz="2600" b="1" dirty="0"/>
              <a:t>s-MRI</a:t>
            </a:r>
            <a:r>
              <a:rPr lang="en-US" sz="2600" dirty="0"/>
              <a:t> to discover </a:t>
            </a:r>
            <a:r>
              <a:rPr lang="en-US" sz="2600" dirty="0" err="1"/>
              <a:t>hr</a:t>
            </a:r>
            <a:r>
              <a:rPr lang="en-US" sz="2600" dirty="0"/>
              <a:t>-CVC’s in a large, unselected population of school children.</a:t>
            </a:r>
          </a:p>
          <a:p>
            <a:r>
              <a:rPr lang="en-US" sz="2600" dirty="0"/>
              <a:t>Additionally, we established </a:t>
            </a:r>
            <a:r>
              <a:rPr lang="en-US" sz="2600" i="1" dirty="0"/>
              <a:t>normal ranges </a:t>
            </a:r>
            <a:r>
              <a:rPr lang="en-US" sz="2600" dirty="0"/>
              <a:t>of a normal population at the ages of 11-14y (to define DCM and HCM).</a:t>
            </a:r>
          </a:p>
          <a:p>
            <a:r>
              <a:rPr lang="en-US" sz="2600" i="1" dirty="0"/>
              <a:t>Testing screening tools</a:t>
            </a:r>
            <a:r>
              <a:rPr lang="en-US" sz="2600" dirty="0"/>
              <a:t>: 1) questionnaire, 2) resting EKG and 3) s-MRI. </a:t>
            </a:r>
            <a:r>
              <a:rPr lang="en-US" sz="2600" i="1" dirty="0"/>
              <a:t>Funding</a:t>
            </a:r>
            <a:r>
              <a:rPr lang="en-US" sz="2600" dirty="0"/>
              <a:t>: Private Foundations. </a:t>
            </a:r>
          </a:p>
          <a:p>
            <a:r>
              <a:rPr lang="en-US" sz="2600" dirty="0"/>
              <a:t>Evaluate H&amp;P and EKG value for screening.</a:t>
            </a:r>
          </a:p>
          <a:p>
            <a:r>
              <a:rPr lang="en-US" sz="2600" i="1" dirty="0"/>
              <a:t>Target </a:t>
            </a:r>
            <a:r>
              <a:rPr lang="en-US" sz="2600" i="1" dirty="0" err="1"/>
              <a:t>hr</a:t>
            </a:r>
            <a:r>
              <a:rPr lang="en-US" sz="2600" i="1" dirty="0"/>
              <a:t>-CVC’s</a:t>
            </a:r>
            <a:r>
              <a:rPr lang="en-US" sz="2600" dirty="0"/>
              <a:t>: 1) EKG malignant anomalies; 2) Coronary artery anomalies (ACAOS-IM*); 3) Cardiomyopathies.</a:t>
            </a:r>
          </a:p>
          <a:p>
            <a:r>
              <a:rPr lang="en-US" sz="2600" i="1" dirty="0"/>
              <a:t>Years</a:t>
            </a:r>
            <a:r>
              <a:rPr lang="en-US" sz="2600" dirty="0"/>
              <a:t>: 2010-2017, at Texas Heart Institute, Houston.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800" dirty="0"/>
              <a:t>         * </a:t>
            </a:r>
            <a:r>
              <a:rPr lang="en-US" sz="2400" i="1" dirty="0"/>
              <a:t>Anomalous origin of coronary arteries, with intramural course</a:t>
            </a:r>
          </a:p>
          <a:p>
            <a:endParaRPr lang="en-US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06072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399" y="762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Screening Study Outline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4692"/>
            <a:ext cx="8229600" cy="4906963"/>
          </a:xfrm>
        </p:spPr>
        <p:txBody>
          <a:bodyPr/>
          <a:lstStyle/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dirty="0"/>
          </a:p>
        </p:txBody>
      </p:sp>
      <p:sp>
        <p:nvSpPr>
          <p:cNvPr id="5" name="TextBox 4"/>
          <p:cNvSpPr txBox="1"/>
          <p:nvPr/>
        </p:nvSpPr>
        <p:spPr>
          <a:xfrm>
            <a:off x="2739307" y="736072"/>
            <a:ext cx="3605784" cy="646331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CONSENTED PARTICIPANTS: N=5,642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63238" y="2279886"/>
            <a:ext cx="3962400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Un-interpretable MRI for </a:t>
            </a:r>
            <a:r>
              <a:rPr lang="en-US" sz="1400" b="1" dirty="0" err="1"/>
              <a:t>hr</a:t>
            </a:r>
            <a:r>
              <a:rPr lang="en-US" sz="1400" b="1" dirty="0"/>
              <a:t>-CVC (artifacts): 8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8660" y="1595480"/>
            <a:ext cx="3733800" cy="369332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COMPLETED STUDIES: 5,255   (93.1%)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66650" y="1593001"/>
            <a:ext cx="3581400" cy="369332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INCOMPLETE STUDIES: 387   (6.9%)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63238" y="2525356"/>
            <a:ext cx="3657600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Candidate declined Assent/Refused MRI: 213.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77838" y="2802361"/>
            <a:ext cx="1371600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MRI Safety: 72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63238" y="2802361"/>
            <a:ext cx="2514600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Discomfort/Claustrophobia: 78.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63238" y="3067177"/>
            <a:ext cx="3657600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Other (weight, low HR, equipment failure: 24)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70210" y="2833133"/>
            <a:ext cx="1790700" cy="369332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DEMOGRAPHICS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904643"/>
              </p:ext>
            </p:extLst>
          </p:nvPr>
        </p:nvGraphicFramePr>
        <p:xfrm>
          <a:off x="188237" y="3691692"/>
          <a:ext cx="8762998" cy="248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5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75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04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059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Hispanic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Other</a:t>
                      </a:r>
                      <a:r>
                        <a:rPr lang="en-US" dirty="0">
                          <a:latin typeface="Calibri"/>
                        </a:rPr>
                        <a:t>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Subtotal  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Average </a:t>
                      </a:r>
                    </a:p>
                    <a:p>
                      <a:pPr algn="ctr"/>
                      <a:r>
                        <a:rPr lang="en-US" sz="1400" dirty="0"/>
                        <a:t>Age, 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Female</a:t>
                      </a:r>
                      <a:r>
                        <a:rPr lang="en-US" sz="1600" b="0" baseline="0" dirty="0"/>
                        <a:t>    (n)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2294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44.3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13.1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Male        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2881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55.7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13.0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Subtotal  (n)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522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1198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984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1659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8.12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%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10.1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23.1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19.0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32.1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15.7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Harris County TX Census</a:t>
                      </a:r>
                      <a:r>
                        <a:rPr lang="en-US" sz="1200" b="1" dirty="0">
                          <a:latin typeface="Calibri"/>
                        </a:rPr>
                        <a:t>² %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41.8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98799" y="6206292"/>
            <a:ext cx="868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1000" b="1" dirty="0"/>
              <a:t>As self-reported, includes American Indian, Hawaiian/Pacific Islander, multiracial</a:t>
            </a:r>
          </a:p>
          <a:p>
            <a:pPr marL="228600" indent="-228600">
              <a:buAutoNum type="arabicPeriod"/>
            </a:pPr>
            <a:r>
              <a:rPr lang="en-US" sz="1000" b="1" dirty="0"/>
              <a:t>Census Bureau Data for 2015: Harris County Profile at www.txcip.org</a:t>
            </a:r>
            <a:r>
              <a:rPr lang="en-US" sz="1000" i="1" dirty="0">
                <a:solidFill>
                  <a:schemeClr val="tx1">
                    <a:tint val="75000"/>
                  </a:schemeClr>
                </a:solidFill>
              </a:rPr>
              <a:t>                                                                                                             </a:t>
            </a:r>
            <a:r>
              <a:rPr lang="en-US" sz="1000" b="1" i="1" dirty="0">
                <a:solidFill>
                  <a:schemeClr val="tx1">
                    <a:tint val="75000"/>
                  </a:schemeClr>
                </a:solidFill>
              </a:rPr>
              <a:t>The Texas Heart® Institute </a:t>
            </a:r>
            <a:endParaRPr lang="en-US" sz="1000" b="1" dirty="0"/>
          </a:p>
        </p:txBody>
      </p:sp>
      <p:cxnSp>
        <p:nvCxnSpPr>
          <p:cNvPr id="16" name="Straight Connector 15"/>
          <p:cNvCxnSpPr>
            <a:stCxn id="5" idx="2"/>
            <a:endCxn id="7" idx="0"/>
          </p:cNvCxnSpPr>
          <p:nvPr/>
        </p:nvCxnSpPr>
        <p:spPr>
          <a:xfrm flipH="1">
            <a:off x="2465560" y="1382403"/>
            <a:ext cx="2076639" cy="21307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2"/>
          </p:cNvCxnSpPr>
          <p:nvPr/>
        </p:nvCxnSpPr>
        <p:spPr>
          <a:xfrm>
            <a:off x="4542199" y="1382403"/>
            <a:ext cx="2163401" cy="197632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2"/>
          </p:cNvCxnSpPr>
          <p:nvPr/>
        </p:nvCxnSpPr>
        <p:spPr>
          <a:xfrm>
            <a:off x="2465560" y="1964812"/>
            <a:ext cx="0" cy="837549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6" idx="0"/>
          </p:cNvCxnSpPr>
          <p:nvPr/>
        </p:nvCxnSpPr>
        <p:spPr>
          <a:xfrm>
            <a:off x="6744438" y="1964812"/>
            <a:ext cx="0" cy="31507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449502" y="3202465"/>
            <a:ext cx="0" cy="455135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281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947699"/>
              </p:ext>
            </p:extLst>
          </p:nvPr>
        </p:nvGraphicFramePr>
        <p:xfrm>
          <a:off x="228600" y="381000"/>
          <a:ext cx="8686800" cy="5857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7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37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05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90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3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316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43000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j-ea"/>
                          <a:cs typeface="+mj-cs"/>
                        </a:rPr>
                        <a:t>Quantitative MRI analysis= 1,159 (mean and SD, using also short axis)                    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/>
                          <a:ea typeface="MS Mincho"/>
                          <a:cs typeface="Times New Roman"/>
                        </a:rPr>
                        <a:t>Spectrum of LV mass (in g, SD+ no.): by age, gender, race</a:t>
                      </a:r>
                      <a:endParaRPr kumimoji="0" lang="es-MX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8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s-MX" sz="11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BLACK</a:t>
                      </a:r>
                      <a:endParaRPr lang="es-MX" sz="1400" b="1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HISPANIC </a:t>
                      </a:r>
                      <a:endParaRPr lang="es-MX" sz="1400" b="1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WHITE</a:t>
                      </a:r>
                      <a:endParaRPr lang="es-MX" sz="1400" b="1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25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mbria"/>
                          <a:ea typeface="MS Mincho"/>
                          <a:cs typeface="Times New Roman"/>
                        </a:rPr>
                        <a:t>      </a:t>
                      </a:r>
                      <a:r>
                        <a:rPr lang="en-US" sz="12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GENDER </a:t>
                      </a:r>
                      <a:r>
                        <a:rPr lang="en-US" sz="1200" baseline="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 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aseline="0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AGE</a:t>
                      </a:r>
                      <a:endParaRPr lang="es-MX" sz="1200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Female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 (214)</a:t>
                      </a:r>
                      <a:endParaRPr lang="es-MX" sz="1200" b="1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Male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 (314)</a:t>
                      </a:r>
                      <a:endParaRPr lang="es-MX" sz="1200" b="1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Female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(108)</a:t>
                      </a:r>
                      <a:endParaRPr lang="es-MX" sz="1200" b="1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Male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 (119)</a:t>
                      </a:r>
                      <a:endParaRPr lang="es-MX" sz="1200" b="1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Female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(126)</a:t>
                      </a:r>
                      <a:endParaRPr lang="es-MX" sz="1200" b="1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Male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 (278)</a:t>
                      </a:r>
                      <a:endParaRPr lang="es-MX" sz="1200" b="1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88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11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(215)</a:t>
                      </a:r>
                      <a:endParaRPr lang="es-MX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69.38±14.67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(43)</a:t>
                      </a:r>
                      <a:endParaRPr lang="es-MX" sz="1400" b="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71.57±22.11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b="0" dirty="0">
                          <a:effectLst/>
                        </a:rPr>
                        <a:t>(37)</a:t>
                      </a:r>
                      <a:endParaRPr lang="es-MX" sz="1400" b="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64.48±15.46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b="0" dirty="0">
                          <a:effectLst/>
                        </a:rPr>
                        <a:t>(15)</a:t>
                      </a:r>
                      <a:endParaRPr lang="es-MX" sz="1400" b="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70.46±22.78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(15)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58.02±12.45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(36)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65.32±18.8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(69)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88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12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(351)</a:t>
                      </a:r>
                      <a:endParaRPr lang="es-MX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85.01±24.47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(63)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81.16±23.16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(95)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70.88±18.14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(33)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78.17±17.07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(34)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68.32±15.17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(39)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71.34±17.72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(87)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88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13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(375)</a:t>
                      </a:r>
                      <a:endParaRPr lang="es-MX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73.87±16.54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(70)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100.01±26.55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(116)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69.66±17.13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(40)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92.99±18.1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(42)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83.76±20.59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(38)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90.83±26.28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(69)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9124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(198)</a:t>
                      </a:r>
                      <a:endParaRPr lang="es-MX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77.6±16.79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(38)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105.46±26.26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(46)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70.57±15.1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(20)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97.42±20.35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(28)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77.77±13.31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(13)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98.25±22.88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(53)</a:t>
                      </a:r>
                      <a:endParaRPr lang="es-MX" sz="14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4" name="Straight Connector 3"/>
          <p:cNvCxnSpPr/>
          <p:nvPr/>
        </p:nvCxnSpPr>
        <p:spPr>
          <a:xfrm flipH="1" flipV="1">
            <a:off x="207374" y="1981200"/>
            <a:ext cx="838200" cy="609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029200" y="6435413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The Texas Heart </a:t>
            </a:r>
            <a:r>
              <a:rPr lang="en-US" sz="2400" dirty="0"/>
              <a:t>®</a:t>
            </a:r>
            <a:r>
              <a:rPr lang="en-US" dirty="0"/>
              <a:t>Institute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4928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0723748"/>
              </p:ext>
            </p:extLst>
          </p:nvPr>
        </p:nvGraphicFramePr>
        <p:xfrm>
          <a:off x="216090" y="1092999"/>
          <a:ext cx="8762998" cy="4953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5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239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639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mbria"/>
                          <a:ea typeface="MS Mincho"/>
                          <a:cs typeface="Times New Roman"/>
                        </a:rPr>
                        <a:t>ETHNICITY</a:t>
                      </a:r>
                    </a:p>
                    <a:p>
                      <a:pPr marL="0" marR="0" algn="ctr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mbria"/>
                          <a:ea typeface="MS Mincho"/>
                          <a:cs typeface="Times New Roman"/>
                        </a:rPr>
                        <a:t>or</a:t>
                      </a:r>
                      <a:r>
                        <a:rPr lang="en-US" sz="1000" baseline="0" dirty="0">
                          <a:effectLst/>
                          <a:latin typeface="Cambri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1000" dirty="0">
                          <a:effectLst/>
                          <a:latin typeface="Cambria"/>
                          <a:ea typeface="MS Mincho"/>
                          <a:cs typeface="Times New Roman"/>
                        </a:rPr>
                        <a:t> RACE</a:t>
                      </a:r>
                      <a:endParaRPr lang="es-MX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ambria"/>
                          <a:ea typeface="MS Mincho"/>
                          <a:cs typeface="Times New Roman"/>
                        </a:rPr>
                        <a:t>BLACK</a:t>
                      </a:r>
                      <a:endParaRPr lang="es-MX" sz="1600" dirty="0">
                        <a:solidFill>
                          <a:schemeClr val="bg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MX" sz="16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HISPANIC</a:t>
                      </a:r>
                      <a:endParaRPr lang="es-MX" sz="1600" dirty="0">
                        <a:solidFill>
                          <a:schemeClr val="bg1"/>
                        </a:solidFill>
                        <a:latin typeface="Cambria" panose="02040503050406030204" pitchFamily="18" charset="0"/>
                      </a:endParaRPr>
                    </a:p>
                  </a:txBody>
                  <a:tcPr marL="22750" marR="227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600" dirty="0"/>
                    </a:p>
                  </a:txBody>
                  <a:tcPr marL="22750" marR="22750" marT="0" marB="0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WHITE</a:t>
                      </a:r>
                      <a:endParaRPr lang="es-MX" sz="1600" dirty="0">
                        <a:solidFill>
                          <a:schemeClr val="bg1"/>
                        </a:solidFill>
                        <a:latin typeface="Cambria" panose="02040503050406030204" pitchFamily="18" charset="0"/>
                      </a:endParaRPr>
                    </a:p>
                  </a:txBody>
                  <a:tcPr marL="22750" marR="227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600" dirty="0"/>
                    </a:p>
                  </a:txBody>
                  <a:tcPr marL="22750" marR="227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39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MS Mincho"/>
                          <a:cs typeface="Times New Roman"/>
                        </a:rPr>
                        <a:t>        </a:t>
                      </a:r>
                      <a:r>
                        <a:rPr lang="en-US" sz="1200" baseline="0" dirty="0">
                          <a:effectLst/>
                          <a:latin typeface="+mj-lt"/>
                          <a:ea typeface="MS Mincho"/>
                          <a:cs typeface="Times New Roman"/>
                        </a:rPr>
                        <a:t>         </a:t>
                      </a:r>
                      <a:r>
                        <a:rPr lang="en-US" sz="1200" dirty="0">
                          <a:effectLst/>
                          <a:latin typeface="+mj-lt"/>
                          <a:ea typeface="MS Mincho"/>
                          <a:cs typeface="Times New Roman"/>
                        </a:rPr>
                        <a:t>GENDER</a:t>
                      </a: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MS Mincho"/>
                          <a:cs typeface="Times New Roman"/>
                        </a:rPr>
                        <a:t>     AGE</a:t>
                      </a:r>
                      <a:endParaRPr lang="es-MX" sz="1200" dirty="0">
                        <a:effectLst/>
                        <a:latin typeface="+mj-lt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Female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22750" marR="22750" marT="0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Male</a:t>
                      </a:r>
                      <a:endParaRPr lang="es-MX" sz="1600" dirty="0"/>
                    </a:p>
                  </a:txBody>
                  <a:tcPr marL="22750" marR="22750" marT="0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Female</a:t>
                      </a:r>
                      <a:endParaRPr lang="es-MX" sz="1600" dirty="0"/>
                    </a:p>
                  </a:txBody>
                  <a:tcPr marL="22750" marR="22750" marT="0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Male</a:t>
                      </a:r>
                      <a:endParaRPr lang="es-MX" sz="1600" dirty="0"/>
                    </a:p>
                  </a:txBody>
                  <a:tcPr marL="22750" marR="22750" marT="0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Female</a:t>
                      </a:r>
                      <a:endParaRPr lang="es-MX" sz="1600" dirty="0"/>
                    </a:p>
                  </a:txBody>
                  <a:tcPr marL="22750" marR="22750" marT="0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Male</a:t>
                      </a:r>
                      <a:endParaRPr lang="es-MX" sz="1600" dirty="0"/>
                    </a:p>
                  </a:txBody>
                  <a:tcPr marL="22750" marR="22750" marT="0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6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11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(215)</a:t>
                      </a:r>
                      <a:endParaRPr lang="es-MX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109.79±22.7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(43)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107.87±26.12 (37)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100.03±20.78 (15)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106.85±25.17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(15)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96.4±25.78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(36)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102.98±22.97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(69)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6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12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(351)</a:t>
                      </a:r>
                      <a:endParaRPr lang="es-MX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123.86±26.56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(63)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127±28.46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(95)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110.29±18.12 (33)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117.34±19.27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(34)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111.77±19.64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(39)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111.09±22.58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(69)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62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13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(375)</a:t>
                      </a:r>
                      <a:endParaRPr lang="es-MX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114.56±21.73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(70)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142.62±29.04 (116)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108.64±18.92 (40)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138.89±24.02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(42)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131.08±27.5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(38)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135.27± 29.11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(69)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46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(198)</a:t>
                      </a:r>
                      <a:endParaRPr lang="es-MX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125.68±22.25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(38)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147.14±31.69 (46)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112.84±18.71 (20)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147.21±25.31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(28)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126.01±25.85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(13)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142.23±26.91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(53)</a:t>
                      </a:r>
                      <a:endParaRPr lang="es-MX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22750" marR="227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97835" y="-51930"/>
            <a:ext cx="8534400" cy="114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90000"/>
              </a:lnSpc>
            </a:pPr>
            <a:r>
              <a:rPr lang="en-US" sz="3600" b="1" dirty="0"/>
              <a:t>Left  Ventricular End-diastolic Volume (mL)</a:t>
            </a:r>
            <a:endParaRPr lang="es-MX" sz="3600" b="1" dirty="0">
              <a:latin typeface="Cambria"/>
              <a:ea typeface="MS Mincho"/>
              <a:cs typeface="Times New Roman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 flipV="1">
            <a:off x="204717" y="1828800"/>
            <a:ext cx="1155510" cy="7665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929116" y="6315852"/>
            <a:ext cx="419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                          The Texas Heart ®Institute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3868963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effectLst/>
                <a:latin typeface="Cambria"/>
                <a:ea typeface="MS Mincho"/>
                <a:cs typeface="Times New Roman"/>
              </a:rPr>
              <a:t>Frequency of Symptoms (% of 5,217) as Reported </a:t>
            </a:r>
            <a:r>
              <a:rPr lang="en-US" sz="2400" b="1" dirty="0">
                <a:effectLst/>
                <a:latin typeface="Cambria"/>
                <a:ea typeface="MS Mincho"/>
                <a:cs typeface="Times New Roman"/>
              </a:rPr>
              <a:t>in Candidates’ Questionnaire, or signs measured (BP)</a:t>
            </a:r>
            <a:endParaRPr lang="es-MX" sz="2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284742"/>
              </p:ext>
            </p:extLst>
          </p:nvPr>
        </p:nvGraphicFramePr>
        <p:xfrm>
          <a:off x="609600" y="609600"/>
          <a:ext cx="80010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43600" y="6673334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7" name="TextBox 6"/>
          <p:cNvSpPr txBox="1"/>
          <p:nvPr/>
        </p:nvSpPr>
        <p:spPr>
          <a:xfrm>
            <a:off x="5029200" y="6435413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The Texas Heart </a:t>
            </a:r>
            <a:r>
              <a:rPr lang="en-US" sz="2400" dirty="0"/>
              <a:t>®</a:t>
            </a:r>
            <a:r>
              <a:rPr lang="en-US" dirty="0"/>
              <a:t>Institute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06779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382000" cy="8382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EKG: frequent abnormalities (n= 5,255)</a:t>
            </a:r>
            <a:endParaRPr lang="es-MX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3708114"/>
              </p:ext>
            </p:extLst>
          </p:nvPr>
        </p:nvGraphicFramePr>
        <p:xfrm>
          <a:off x="952500" y="990600"/>
          <a:ext cx="7277100" cy="4953003"/>
        </p:xfrm>
        <a:graphic>
          <a:graphicData uri="http://schemas.openxmlformats.org/drawingml/2006/table">
            <a:tbl>
              <a:tblPr firstRow="1" firstCol="1" bandRow="1"/>
              <a:tblGrid>
                <a:gridCol w="3506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1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9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3847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FINDINGS</a:t>
                      </a:r>
                      <a:endParaRPr lang="es-MX" sz="24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No.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% of  Total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921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Mobitz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I, 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AV Block 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0.02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847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LVH (voltage)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388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7.46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3847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RVH (voltage)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331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6.34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847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E-REPOL (automatic)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766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14.73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3847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ARVC (EP review)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0.00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3847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LBBB (&gt; 120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ms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0.00</a:t>
                      </a:r>
                      <a:endParaRPr lang="es-MX" sz="1800" b="1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5941325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00"/>
                </a:solidFill>
              </a:rPr>
              <a:t>Note: none of these parameters correlated with </a:t>
            </a:r>
            <a:r>
              <a:rPr lang="en-US" sz="2000" b="1" dirty="0" err="1">
                <a:solidFill>
                  <a:srgbClr val="FFFF00"/>
                </a:solidFill>
              </a:rPr>
              <a:t>hr</a:t>
            </a:r>
            <a:r>
              <a:rPr lang="en-US" sz="2000" b="1" dirty="0">
                <a:solidFill>
                  <a:srgbClr val="FFFF00"/>
                </a:solidFill>
              </a:rPr>
              <a:t>-CVC (symptoms/MRI)</a:t>
            </a:r>
            <a:endParaRPr lang="es-MX" sz="2000" b="1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29200" y="6435413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The Texas Heart </a:t>
            </a:r>
            <a:r>
              <a:rPr lang="en-US" sz="2400" dirty="0"/>
              <a:t>®</a:t>
            </a:r>
            <a:r>
              <a:rPr lang="en-US" dirty="0"/>
              <a:t>Institute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21863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</TotalTime>
  <Words>1426</Words>
  <Application>Microsoft Office PowerPoint</Application>
  <PresentationFormat>On-screen Show (4:3)</PresentationFormat>
  <Paragraphs>383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MS Mincho</vt:lpstr>
      <vt:lpstr>Arial</vt:lpstr>
      <vt:lpstr>Calibri</vt:lpstr>
      <vt:lpstr>Cambria</vt:lpstr>
      <vt:lpstr>Times New Roman</vt:lpstr>
      <vt:lpstr>Office Theme</vt:lpstr>
      <vt:lpstr>American College of Cardiology 2017  Scientific Sessions  “Prevalence of high-risk cardiovascular conditions for sport-related  SCD, by an MRI-based study”</vt:lpstr>
      <vt:lpstr>Background</vt:lpstr>
      <vt:lpstr>Current Theory on SCD in athletes</vt:lpstr>
      <vt:lpstr>Screen to Prevent Study (“S2P”, at THI)</vt:lpstr>
      <vt:lpstr>Screening Study Outline</vt:lpstr>
      <vt:lpstr>PowerPoint Presentation</vt:lpstr>
      <vt:lpstr>PowerPoint Presentation</vt:lpstr>
      <vt:lpstr>Frequency of Symptoms (% of 5,217) as Reported in Candidates’ Questionnaire, or signs measured (BP)</vt:lpstr>
      <vt:lpstr>EKG: frequent abnormalities (n= 5,255)</vt:lpstr>
      <vt:lpstr>Prevalence of Different Types of “hr-CVC”</vt:lpstr>
      <vt:lpstr>Prevalence of Most Frequent hr-CVC Subtypes (% of Total hr-CVC) </vt:lpstr>
      <vt:lpstr>   Myocardial Thickness in normal and NCLV  (total, normal cases)    </vt:lpstr>
      <vt:lpstr>Quantitative Evaluation of LVEF, in 395 NCLV Cases  (39.9% of total= 982, under study)</vt:lpstr>
      <vt:lpstr>Conclusions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Prevalence of high-risk cardiovascular conditions for sport-related  SCD, by MRI-based study</dc:title>
  <dc:creator>Paolo Angelini</dc:creator>
  <cp:lastModifiedBy>Kristen Green</cp:lastModifiedBy>
  <cp:revision>68</cp:revision>
  <dcterms:created xsi:type="dcterms:W3CDTF">2017-02-22T19:04:10Z</dcterms:created>
  <dcterms:modified xsi:type="dcterms:W3CDTF">2017-03-09T00:27:36Z</dcterms:modified>
</cp:coreProperties>
</file>