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35"/>
  </p:notesMasterIdLst>
  <p:sldIdLst>
    <p:sldId id="258" r:id="rId6"/>
    <p:sldId id="260" r:id="rId7"/>
    <p:sldId id="271" r:id="rId8"/>
    <p:sldId id="305" r:id="rId9"/>
    <p:sldId id="303" r:id="rId10"/>
    <p:sldId id="304" r:id="rId11"/>
    <p:sldId id="272" r:id="rId12"/>
    <p:sldId id="287" r:id="rId13"/>
    <p:sldId id="288" r:id="rId14"/>
    <p:sldId id="306" r:id="rId15"/>
    <p:sldId id="290" r:id="rId16"/>
    <p:sldId id="262" r:id="rId17"/>
    <p:sldId id="264" r:id="rId18"/>
    <p:sldId id="291" r:id="rId19"/>
    <p:sldId id="292" r:id="rId20"/>
    <p:sldId id="293" r:id="rId21"/>
    <p:sldId id="261" r:id="rId22"/>
    <p:sldId id="286" r:id="rId23"/>
    <p:sldId id="269" r:id="rId24"/>
    <p:sldId id="266" r:id="rId25"/>
    <p:sldId id="270" r:id="rId26"/>
    <p:sldId id="295" r:id="rId27"/>
    <p:sldId id="294" r:id="rId28"/>
    <p:sldId id="308" r:id="rId29"/>
    <p:sldId id="297" r:id="rId30"/>
    <p:sldId id="299" r:id="rId31"/>
    <p:sldId id="283" r:id="rId32"/>
    <p:sldId id="301" r:id="rId33"/>
    <p:sldId id="30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2">
          <p15:clr>
            <a:srgbClr val="A4A3A4"/>
          </p15:clr>
        </p15:guide>
        <p15:guide id="4" pos="54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øbert Ole, USÖ Kard klin" initials="FOU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60"/>
    <a:srgbClr val="B87011"/>
    <a:srgbClr val="0B5569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28" y="84"/>
      </p:cViewPr>
      <p:guideLst>
        <p:guide orient="horz" pos="1620"/>
        <p:guide pos="2880"/>
        <p:guide orient="horz" pos="242"/>
        <p:guide pos="5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for a high inclusion</a:t>
            </a:r>
            <a:r>
              <a:rPr lang="en-US" baseline="0" dirty="0"/>
              <a:t> rate with superior cost effectiveness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lesions evaluated with </a:t>
            </a:r>
            <a:r>
              <a:rPr lang="en-US" dirty="0" err="1"/>
              <a:t>iFR</a:t>
            </a:r>
            <a:r>
              <a:rPr lang="en-US" dirty="0"/>
              <a:t>. Higher</a:t>
            </a:r>
            <a:r>
              <a:rPr lang="en-US" baseline="0" dirty="0"/>
              <a:t> number of significant lesions with FFR</a:t>
            </a:r>
          </a:p>
          <a:p>
            <a:endParaRPr lang="en-US" baseline="0" dirty="0"/>
          </a:p>
          <a:p>
            <a:r>
              <a:rPr lang="en-US" baseline="0" dirty="0"/>
              <a:t>Mean </a:t>
            </a:r>
            <a:r>
              <a:rPr lang="en-US" baseline="0" dirty="0" err="1"/>
              <a:t>iFR</a:t>
            </a:r>
            <a:r>
              <a:rPr lang="en-US" baseline="0" dirty="0"/>
              <a:t>/FFR-values indicate predominantly intermediate lesions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lesions evaluated with </a:t>
            </a:r>
            <a:r>
              <a:rPr lang="en-US" dirty="0" err="1"/>
              <a:t>iFR</a:t>
            </a:r>
            <a:r>
              <a:rPr lang="en-US" dirty="0"/>
              <a:t>. Higher</a:t>
            </a:r>
            <a:r>
              <a:rPr lang="en-US" baseline="0" dirty="0"/>
              <a:t> number of significant lesions with FFR</a:t>
            </a:r>
          </a:p>
          <a:p>
            <a:endParaRPr lang="en-US" baseline="0" dirty="0"/>
          </a:p>
          <a:p>
            <a:r>
              <a:rPr lang="en-US" baseline="0" dirty="0"/>
              <a:t>Mean </a:t>
            </a:r>
            <a:r>
              <a:rPr lang="en-US" baseline="0" dirty="0" err="1"/>
              <a:t>iFR</a:t>
            </a:r>
            <a:r>
              <a:rPr lang="en-US" baseline="0" dirty="0"/>
              <a:t>/FFR-values indicate predominantly intermediate lesions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lower rates</a:t>
            </a:r>
            <a:r>
              <a:rPr lang="en-US" baseline="0" dirty="0"/>
              <a:t> of Revascularization in the </a:t>
            </a:r>
            <a:r>
              <a:rPr lang="en-US" baseline="0" dirty="0" err="1"/>
              <a:t>iFR</a:t>
            </a:r>
            <a:r>
              <a:rPr lang="en-US" baseline="0" dirty="0"/>
              <a:t>-group. No difference in unplanned </a:t>
            </a:r>
            <a:r>
              <a:rPr lang="en-US" baseline="0" dirty="0" err="1"/>
              <a:t>revasc</a:t>
            </a:r>
            <a:r>
              <a:rPr lang="en-US" baseline="0" dirty="0"/>
              <a:t> rates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13A8-A861-8645-B07E-D6680F4835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40319-8488-4EEB-9ABF-5D91E1ABE4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2632" y="4199284"/>
            <a:ext cx="719990" cy="7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44598" y="4869920"/>
            <a:ext cx="958606" cy="108000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00" smtClean="0">
                <a:solidFill>
                  <a:srgbClr val="000000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69424" y="4869920"/>
            <a:ext cx="3215824" cy="108000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0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242888" y="4849823"/>
            <a:ext cx="266700" cy="150235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000000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5844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310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9" r:id="rId10"/>
    <p:sldLayoutId id="2147493470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173190" y="1826698"/>
            <a:ext cx="6065630" cy="135300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B87011"/>
                </a:solidFill>
              </a:rPr>
              <a:t>iFR</a:t>
            </a:r>
            <a:r>
              <a:rPr lang="en-US" sz="3200" b="1" dirty="0">
                <a:solidFill>
                  <a:srgbClr val="B87011"/>
                </a:solidFill>
              </a:rPr>
              <a:t> </a:t>
            </a:r>
            <a:r>
              <a:rPr lang="en-US" sz="3200" b="1" dirty="0" err="1">
                <a:solidFill>
                  <a:srgbClr val="B87011"/>
                </a:solidFill>
              </a:rPr>
              <a:t>vs</a:t>
            </a:r>
            <a:r>
              <a:rPr lang="en-US" sz="3200" b="1" dirty="0">
                <a:solidFill>
                  <a:srgbClr val="B87011"/>
                </a:solidFill>
              </a:rPr>
              <a:t> FFR-guided Coronary Intervention </a:t>
            </a:r>
            <a:r>
              <a:rPr lang="mr-IN" sz="3200" b="1" dirty="0">
                <a:solidFill>
                  <a:srgbClr val="B87011"/>
                </a:solidFill>
              </a:rPr>
              <a:t>–</a:t>
            </a:r>
            <a:r>
              <a:rPr lang="sv-SE" sz="3200" b="1" dirty="0">
                <a:solidFill>
                  <a:srgbClr val="B87011"/>
                </a:solidFill>
              </a:rPr>
              <a:t> </a:t>
            </a:r>
            <a:r>
              <a:rPr lang="en-US" sz="3200" b="1" dirty="0" err="1">
                <a:solidFill>
                  <a:srgbClr val="B87011"/>
                </a:solidFill>
              </a:rPr>
              <a:t>iFR</a:t>
            </a:r>
            <a:r>
              <a:rPr lang="en-US" sz="3200" b="1" dirty="0">
                <a:solidFill>
                  <a:srgbClr val="B87011"/>
                </a:solidFill>
              </a:rPr>
              <a:t>-SWEDEHEART</a:t>
            </a:r>
            <a:endParaRPr lang="en-US" sz="3200" b="1" dirty="0">
              <a:solidFill>
                <a:srgbClr val="B87011"/>
              </a:solidFill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8554" y="3095196"/>
            <a:ext cx="4863546" cy="1019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dirty="0">
                <a:solidFill>
                  <a:srgbClr val="B87011"/>
                </a:solidFill>
                <a:latin typeface="Arial Narrow" charset="0"/>
                <a:cs typeface="Arial Narrow" charset="0"/>
              </a:rPr>
              <a:t>Matthias Götberg, MD, PhD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>
                <a:solidFill>
                  <a:srgbClr val="B87011"/>
                </a:solidFill>
                <a:latin typeface="Arial Narrow" charset="0"/>
                <a:cs typeface="Arial Narrow" charset="0"/>
              </a:rPr>
              <a:t>Department of Cardiology, Lund University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>
                <a:solidFill>
                  <a:srgbClr val="B87011"/>
                </a:solidFill>
                <a:latin typeface="Arial Narrow" charset="0"/>
                <a:cs typeface="Arial Narrow" charset="0"/>
              </a:rPr>
              <a:t>Skane</a:t>
            </a:r>
            <a:r>
              <a:rPr lang="en-US" sz="1600" dirty="0">
                <a:solidFill>
                  <a:srgbClr val="B87011"/>
                </a:solidFill>
                <a:latin typeface="Arial Narrow" charset="0"/>
                <a:cs typeface="Arial Narrow" charset="0"/>
              </a:rPr>
              <a:t> University Hospital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>
                <a:solidFill>
                  <a:srgbClr val="B87011"/>
                </a:solidFill>
                <a:latin typeface="Arial Narrow" charset="0"/>
                <a:cs typeface="Arial Narrow" charset="0"/>
              </a:rPr>
              <a:t>Lund, Sweden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2854" y="3009900"/>
            <a:ext cx="4863545" cy="1"/>
          </a:xfrm>
          <a:prstGeom prst="line">
            <a:avLst/>
          </a:prstGeom>
          <a:ln w="12700" cmpd="sng">
            <a:solidFill>
              <a:srgbClr val="B87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4" y="152527"/>
            <a:ext cx="25447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Bildobjekt 1" descr="LU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" y="10160"/>
            <a:ext cx="1075314" cy="1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21841" y="87839"/>
            <a:ext cx="8444162" cy="781923"/>
          </a:xfrm>
        </p:spPr>
        <p:txBody>
          <a:bodyPr>
            <a:normAutofit/>
          </a:bodyPr>
          <a:lstStyle/>
          <a:p>
            <a:r>
              <a:rPr lang="en-US" sz="3200" dirty="0"/>
              <a:t>Study Design</a:t>
            </a:r>
          </a:p>
        </p:txBody>
      </p:sp>
      <p:cxnSp>
        <p:nvCxnSpPr>
          <p:cNvPr id="41" name="Straight Arrow Connector 5"/>
          <p:cNvCxnSpPr/>
          <p:nvPr/>
        </p:nvCxnSpPr>
        <p:spPr>
          <a:xfrm>
            <a:off x="4501764" y="1209629"/>
            <a:ext cx="0" cy="29599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8"/>
          <p:cNvSpPr txBox="1"/>
          <p:nvPr/>
        </p:nvSpPr>
        <p:spPr>
          <a:xfrm>
            <a:off x="2244278" y="2326595"/>
            <a:ext cx="1342202" cy="56175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lIns="135000" tIns="64800" rIns="135000" bIns="64800" rtlCol="0">
            <a:spAutoFit/>
          </a:bodyPr>
          <a:lstStyle/>
          <a:p>
            <a:pPr algn="ctr"/>
            <a:r>
              <a:rPr lang="en-GB" sz="1400" b="1" dirty="0" err="1">
                <a:solidFill>
                  <a:prstClr val="black"/>
                </a:solidFill>
                <a:latin typeface="Arial"/>
                <a:cs typeface="Arial"/>
              </a:rPr>
              <a:t>iFR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-guided PCI</a:t>
            </a:r>
          </a:p>
        </p:txBody>
      </p:sp>
      <p:sp>
        <p:nvSpPr>
          <p:cNvPr id="48" name="TextBox 11"/>
          <p:cNvSpPr txBox="1"/>
          <p:nvPr/>
        </p:nvSpPr>
        <p:spPr>
          <a:xfrm>
            <a:off x="2294620" y="643159"/>
            <a:ext cx="44177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Patients with a clinical indication for physiology guided lesion assessment</a:t>
            </a:r>
          </a:p>
        </p:txBody>
      </p:sp>
      <p:sp>
        <p:nvSpPr>
          <p:cNvPr id="49" name="TextBox 12"/>
          <p:cNvSpPr txBox="1"/>
          <p:nvPr/>
        </p:nvSpPr>
        <p:spPr>
          <a:xfrm>
            <a:off x="2356319" y="1400049"/>
            <a:ext cx="4290891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1:1 Randomization</a:t>
            </a:r>
          </a:p>
        </p:txBody>
      </p:sp>
      <p:cxnSp>
        <p:nvCxnSpPr>
          <p:cNvPr id="50" name="Straight Connector 13"/>
          <p:cNvCxnSpPr/>
          <p:nvPr/>
        </p:nvCxnSpPr>
        <p:spPr>
          <a:xfrm>
            <a:off x="2140706" y="4129613"/>
            <a:ext cx="4801624" cy="0"/>
          </a:xfrm>
          <a:prstGeom prst="line">
            <a:avLst/>
          </a:prstGeom>
          <a:ln w="1905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4"/>
          <p:cNvSpPr txBox="1"/>
          <p:nvPr/>
        </p:nvSpPr>
        <p:spPr>
          <a:xfrm>
            <a:off x="5441417" y="2316435"/>
            <a:ext cx="1304823" cy="56175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lIns="135000" tIns="64800" rIns="135000" bIns="6480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GB" sz="1400" dirty="0">
                <a:solidFill>
                  <a:prstClr val="black"/>
                </a:solidFill>
                <a:latin typeface="Arial"/>
                <a:cs typeface="Arial"/>
              </a:rPr>
              <a:t>FFR-guided PCI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2833142" y="4379850"/>
            <a:ext cx="3322004" cy="369332"/>
          </a:xfrm>
          <a:prstGeom prst="rect">
            <a:avLst/>
          </a:prstGeom>
          <a:noFill/>
          <a:ln w="952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1-year Follow-up</a:t>
            </a:r>
          </a:p>
        </p:txBody>
      </p:sp>
      <p:cxnSp>
        <p:nvCxnSpPr>
          <p:cNvPr id="53" name="Straight Arrow Connector 16"/>
          <p:cNvCxnSpPr/>
          <p:nvPr/>
        </p:nvCxnSpPr>
        <p:spPr>
          <a:xfrm>
            <a:off x="4513634" y="4129613"/>
            <a:ext cx="0" cy="287531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7"/>
          <p:cNvCxnSpPr/>
          <p:nvPr/>
        </p:nvCxnSpPr>
        <p:spPr>
          <a:xfrm>
            <a:off x="2148458" y="3933882"/>
            <a:ext cx="1" cy="1926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8"/>
          <p:cNvCxnSpPr/>
          <p:nvPr/>
        </p:nvCxnSpPr>
        <p:spPr>
          <a:xfrm flipH="1">
            <a:off x="6931596" y="3894775"/>
            <a:ext cx="1" cy="23483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21"/>
          <p:cNvGrpSpPr/>
          <p:nvPr/>
        </p:nvGrpSpPr>
        <p:grpSpPr>
          <a:xfrm>
            <a:off x="2913411" y="1770533"/>
            <a:ext cx="3176706" cy="550078"/>
            <a:chOff x="2627729" y="1184573"/>
            <a:chExt cx="3888541" cy="669209"/>
          </a:xfrm>
        </p:grpSpPr>
        <p:grpSp>
          <p:nvGrpSpPr>
            <p:cNvPr id="69" name="Group 34"/>
            <p:cNvGrpSpPr/>
            <p:nvPr/>
          </p:nvGrpSpPr>
          <p:grpSpPr>
            <a:xfrm>
              <a:off x="2627729" y="1184573"/>
              <a:ext cx="3888541" cy="372438"/>
              <a:chOff x="2535258" y="1573382"/>
              <a:chExt cx="4043559" cy="325127"/>
            </a:xfrm>
          </p:grpSpPr>
          <p:cxnSp>
            <p:nvCxnSpPr>
              <p:cNvPr id="72" name="Straight Connector 37"/>
              <p:cNvCxnSpPr/>
              <p:nvPr/>
            </p:nvCxnSpPr>
            <p:spPr>
              <a:xfrm>
                <a:off x="2535258" y="1898318"/>
                <a:ext cx="40435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38"/>
              <p:cNvCxnSpPr/>
              <p:nvPr/>
            </p:nvCxnSpPr>
            <p:spPr>
              <a:xfrm>
                <a:off x="4559778" y="1573382"/>
                <a:ext cx="0" cy="32512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35"/>
            <p:cNvCxnSpPr/>
            <p:nvPr/>
          </p:nvCxnSpPr>
          <p:spPr>
            <a:xfrm>
              <a:off x="2627730" y="1547782"/>
              <a:ext cx="0" cy="30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36"/>
            <p:cNvCxnSpPr/>
            <p:nvPr/>
          </p:nvCxnSpPr>
          <p:spPr>
            <a:xfrm>
              <a:off x="6516270" y="1547782"/>
              <a:ext cx="0" cy="30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22"/>
          <p:cNvGrpSpPr/>
          <p:nvPr/>
        </p:nvGrpSpPr>
        <p:grpSpPr>
          <a:xfrm>
            <a:off x="5274555" y="2875351"/>
            <a:ext cx="1647136" cy="493186"/>
            <a:chOff x="2627729" y="1211398"/>
            <a:chExt cx="3888541" cy="642384"/>
          </a:xfrm>
        </p:grpSpPr>
        <p:grpSp>
          <p:nvGrpSpPr>
            <p:cNvPr id="64" name="Group 29"/>
            <p:cNvGrpSpPr/>
            <p:nvPr/>
          </p:nvGrpSpPr>
          <p:grpSpPr>
            <a:xfrm>
              <a:off x="2627729" y="1211398"/>
              <a:ext cx="3888541" cy="345388"/>
              <a:chOff x="2535258" y="1596805"/>
              <a:chExt cx="4043559" cy="301513"/>
            </a:xfrm>
          </p:grpSpPr>
          <p:cxnSp>
            <p:nvCxnSpPr>
              <p:cNvPr id="67" name="Straight Connector 32"/>
              <p:cNvCxnSpPr/>
              <p:nvPr/>
            </p:nvCxnSpPr>
            <p:spPr>
              <a:xfrm>
                <a:off x="2535258" y="1898318"/>
                <a:ext cx="4043559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33"/>
              <p:cNvCxnSpPr/>
              <p:nvPr/>
            </p:nvCxnSpPr>
            <p:spPr>
              <a:xfrm>
                <a:off x="4555781" y="1596805"/>
                <a:ext cx="0" cy="301378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30"/>
            <p:cNvCxnSpPr/>
            <p:nvPr/>
          </p:nvCxnSpPr>
          <p:spPr>
            <a:xfrm>
              <a:off x="2627730" y="1547782"/>
              <a:ext cx="0" cy="30600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31"/>
            <p:cNvCxnSpPr/>
            <p:nvPr/>
          </p:nvCxnSpPr>
          <p:spPr>
            <a:xfrm>
              <a:off x="6516270" y="1547782"/>
              <a:ext cx="0" cy="30600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23"/>
          <p:cNvGrpSpPr/>
          <p:nvPr/>
        </p:nvGrpSpPr>
        <p:grpSpPr>
          <a:xfrm>
            <a:off x="2140706" y="2874381"/>
            <a:ext cx="1647136" cy="488130"/>
            <a:chOff x="2627729" y="1217986"/>
            <a:chExt cx="3888541" cy="635796"/>
          </a:xfrm>
        </p:grpSpPr>
        <p:grpSp>
          <p:nvGrpSpPr>
            <p:cNvPr id="59" name="Group 24"/>
            <p:cNvGrpSpPr/>
            <p:nvPr/>
          </p:nvGrpSpPr>
          <p:grpSpPr>
            <a:xfrm>
              <a:off x="2627729" y="1217986"/>
              <a:ext cx="3888541" cy="345233"/>
              <a:chOff x="2535258" y="1602557"/>
              <a:chExt cx="4043559" cy="301378"/>
            </a:xfrm>
          </p:grpSpPr>
          <p:cxnSp>
            <p:nvCxnSpPr>
              <p:cNvPr id="62" name="Straight Connector 27"/>
              <p:cNvCxnSpPr/>
              <p:nvPr/>
            </p:nvCxnSpPr>
            <p:spPr>
              <a:xfrm>
                <a:off x="2535258" y="1898318"/>
                <a:ext cx="4043559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28"/>
              <p:cNvCxnSpPr/>
              <p:nvPr/>
            </p:nvCxnSpPr>
            <p:spPr>
              <a:xfrm>
                <a:off x="4455883" y="1602557"/>
                <a:ext cx="0" cy="301378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25"/>
            <p:cNvCxnSpPr/>
            <p:nvPr/>
          </p:nvCxnSpPr>
          <p:spPr>
            <a:xfrm>
              <a:off x="2627730" y="1547782"/>
              <a:ext cx="0" cy="30600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6"/>
            <p:cNvCxnSpPr/>
            <p:nvPr/>
          </p:nvCxnSpPr>
          <p:spPr>
            <a:xfrm>
              <a:off x="6516270" y="1547782"/>
              <a:ext cx="0" cy="30600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8"/>
          <p:cNvSpPr txBox="1"/>
          <p:nvPr/>
        </p:nvSpPr>
        <p:spPr>
          <a:xfrm>
            <a:off x="1557776" y="3363343"/>
            <a:ext cx="1145539" cy="56175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lIns="135000" tIns="64800" rIns="135000" bIns="64800" rtlCol="0">
            <a:spAutoFit/>
          </a:bodyPr>
          <a:lstStyle/>
          <a:p>
            <a:pPr algn="ctr"/>
            <a:r>
              <a:rPr lang="en-GB" sz="1400" b="1" dirty="0" err="1">
                <a:solidFill>
                  <a:prstClr val="black"/>
                </a:solidFill>
                <a:latin typeface="Arial"/>
                <a:cs typeface="Arial"/>
              </a:rPr>
              <a:t>iFR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 &gt;0.89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Defer PCI</a:t>
            </a:r>
          </a:p>
        </p:txBody>
      </p:sp>
      <p:sp>
        <p:nvSpPr>
          <p:cNvPr id="75" name="TextBox 8"/>
          <p:cNvSpPr txBox="1"/>
          <p:nvPr/>
        </p:nvSpPr>
        <p:spPr>
          <a:xfrm>
            <a:off x="3129738" y="3363343"/>
            <a:ext cx="1326666" cy="56175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lIns="135000" tIns="64800" rIns="135000" bIns="64800" rtlCol="0">
            <a:spAutoFit/>
          </a:bodyPr>
          <a:lstStyle/>
          <a:p>
            <a:pPr algn="ctr"/>
            <a:r>
              <a:rPr lang="en-GB" sz="1400" b="1" dirty="0" err="1">
                <a:solidFill>
                  <a:prstClr val="black"/>
                </a:solidFill>
                <a:latin typeface="Arial"/>
                <a:cs typeface="Arial"/>
              </a:rPr>
              <a:t>iFR</a:t>
            </a:r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 ≤0.89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Perform PCI</a:t>
            </a:r>
          </a:p>
        </p:txBody>
      </p:sp>
      <p:sp>
        <p:nvSpPr>
          <p:cNvPr id="76" name="TextBox 7"/>
          <p:cNvSpPr txBox="1"/>
          <p:nvPr/>
        </p:nvSpPr>
        <p:spPr>
          <a:xfrm>
            <a:off x="4642000" y="3363343"/>
            <a:ext cx="126511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FFR &gt;0.80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Defer PCI</a:t>
            </a:r>
          </a:p>
        </p:txBody>
      </p:sp>
      <p:sp>
        <p:nvSpPr>
          <p:cNvPr id="77" name="TextBox 7"/>
          <p:cNvSpPr txBox="1"/>
          <p:nvPr/>
        </p:nvSpPr>
        <p:spPr>
          <a:xfrm>
            <a:off x="6289136" y="3373886"/>
            <a:ext cx="126511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FFR ≤0.80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Arial"/>
                <a:cs typeface="Arial"/>
              </a:rPr>
              <a:t>Perform PCI</a:t>
            </a:r>
          </a:p>
        </p:txBody>
      </p:sp>
    </p:spTree>
    <p:extLst>
      <p:ext uri="{BB962C8B-B14F-4D97-AF65-F5344CB8AC3E}">
        <p14:creationId xmlns:p14="http://schemas.microsoft.com/office/powerpoint/2010/main" val="345783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Major Secondary Endpoints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8151" y="1167587"/>
            <a:ext cx="8679521" cy="24965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discomfort during the procedure (none/mild/moderate/severe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lesion revascularization (TLR)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Restenosis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Stent thrombosis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Rates of revascularization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770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1686" y="833232"/>
            <a:ext cx="781503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Lund/Malmö</a:t>
            </a:r>
          </a:p>
          <a:p>
            <a:r>
              <a:rPr lang="en-US" dirty="0">
                <a:latin typeface="Arial"/>
                <a:cs typeface="Arial"/>
              </a:rPr>
              <a:t>Helsingborg</a:t>
            </a:r>
          </a:p>
          <a:p>
            <a:r>
              <a:rPr lang="en-US" dirty="0">
                <a:latin typeface="Arial"/>
                <a:cs typeface="Arial"/>
              </a:rPr>
              <a:t>Kalmar</a:t>
            </a:r>
          </a:p>
          <a:p>
            <a:r>
              <a:rPr lang="en-US" dirty="0" err="1">
                <a:latin typeface="Arial"/>
                <a:cs typeface="Arial"/>
              </a:rPr>
              <a:t>Göteborg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Linköping</a:t>
            </a:r>
          </a:p>
          <a:p>
            <a:r>
              <a:rPr lang="en-US" dirty="0" err="1">
                <a:latin typeface="Arial"/>
                <a:cs typeface="Arial"/>
              </a:rPr>
              <a:t>Örebro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 </a:t>
            </a:r>
            <a:r>
              <a:rPr lang="en-US" dirty="0" err="1">
                <a:latin typeface="Arial"/>
                <a:cs typeface="Arial"/>
              </a:rPr>
              <a:t>Göran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Uppsala</a:t>
            </a:r>
          </a:p>
          <a:p>
            <a:r>
              <a:rPr lang="en-US" dirty="0" err="1">
                <a:latin typeface="Arial"/>
                <a:cs typeface="Arial"/>
              </a:rPr>
              <a:t>Västerås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Karlstad</a:t>
            </a:r>
          </a:p>
          <a:p>
            <a:r>
              <a:rPr lang="en-US" dirty="0">
                <a:latin typeface="Arial"/>
                <a:cs typeface="Arial"/>
              </a:rPr>
              <a:t>Sundsvall</a:t>
            </a:r>
          </a:p>
          <a:p>
            <a:r>
              <a:rPr lang="en-US" dirty="0">
                <a:latin typeface="Arial"/>
                <a:cs typeface="Arial"/>
              </a:rPr>
              <a:t>Aarhus (Denmark)</a:t>
            </a:r>
          </a:p>
          <a:p>
            <a:r>
              <a:rPr lang="en-US" dirty="0">
                <a:latin typeface="Arial"/>
                <a:cs typeface="Arial"/>
              </a:rPr>
              <a:t>Reykjavik (Iceland)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20706" r="11866" b="12140"/>
          <a:stretch/>
        </p:blipFill>
        <p:spPr bwMode="auto">
          <a:xfrm>
            <a:off x="5619453" y="687624"/>
            <a:ext cx="3492000" cy="249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1" t="39732" r="32966" b="30172"/>
          <a:stretch/>
        </p:blipFill>
        <p:spPr bwMode="auto">
          <a:xfrm>
            <a:off x="3528112" y="687624"/>
            <a:ext cx="2052000" cy="12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udd 4"/>
          <p:cNvSpPr/>
          <p:nvPr/>
        </p:nvSpPr>
        <p:spPr bwMode="auto">
          <a:xfrm>
            <a:off x="4161847" y="138361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5-udd 8"/>
          <p:cNvSpPr/>
          <p:nvPr/>
        </p:nvSpPr>
        <p:spPr bwMode="auto">
          <a:xfrm>
            <a:off x="7353576" y="2949792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5-udd 9"/>
          <p:cNvSpPr/>
          <p:nvPr/>
        </p:nvSpPr>
        <p:spPr bwMode="auto">
          <a:xfrm>
            <a:off x="7370905" y="2895786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5-udd 10"/>
          <p:cNvSpPr/>
          <p:nvPr/>
        </p:nvSpPr>
        <p:spPr bwMode="auto">
          <a:xfrm>
            <a:off x="7234864" y="264833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5-udd 11"/>
          <p:cNvSpPr/>
          <p:nvPr/>
        </p:nvSpPr>
        <p:spPr bwMode="auto">
          <a:xfrm>
            <a:off x="7712538" y="2756350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5-udd 12"/>
          <p:cNvSpPr/>
          <p:nvPr/>
        </p:nvSpPr>
        <p:spPr bwMode="auto">
          <a:xfrm>
            <a:off x="7640530" y="2517744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5-udd 13"/>
          <p:cNvSpPr/>
          <p:nvPr/>
        </p:nvSpPr>
        <p:spPr bwMode="auto">
          <a:xfrm>
            <a:off x="7542736" y="2416942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5-udd 14"/>
          <p:cNvSpPr/>
          <p:nvPr/>
        </p:nvSpPr>
        <p:spPr bwMode="auto">
          <a:xfrm>
            <a:off x="7784546" y="2361854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5-udd 15"/>
          <p:cNvSpPr/>
          <p:nvPr/>
        </p:nvSpPr>
        <p:spPr bwMode="auto">
          <a:xfrm>
            <a:off x="7956377" y="2355726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5-udd 16"/>
          <p:cNvSpPr/>
          <p:nvPr/>
        </p:nvSpPr>
        <p:spPr bwMode="auto">
          <a:xfrm>
            <a:off x="7944499" y="2295613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5-udd 17"/>
          <p:cNvSpPr/>
          <p:nvPr/>
        </p:nvSpPr>
        <p:spPr bwMode="auto">
          <a:xfrm>
            <a:off x="7784546" y="192367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5-udd 18"/>
          <p:cNvSpPr/>
          <p:nvPr/>
        </p:nvSpPr>
        <p:spPr bwMode="auto">
          <a:xfrm>
            <a:off x="7409858" y="2369807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984273" y="2038102"/>
            <a:ext cx="2519252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Götberg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(PI)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H. Christiansen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Erlinge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Omerovic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Stefan K. James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Fröbert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(chairman)</a:t>
            </a:r>
          </a:p>
          <a:p>
            <a:endParaRPr lang="sv-SE" dirty="0"/>
          </a:p>
        </p:txBody>
      </p:sp>
      <p:sp>
        <p:nvSpPr>
          <p:cNvPr id="20" name="5-udd 19"/>
          <p:cNvSpPr/>
          <p:nvPr/>
        </p:nvSpPr>
        <p:spPr bwMode="auto">
          <a:xfrm>
            <a:off x="7080550" y="2888352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1841" y="138639"/>
            <a:ext cx="6661559" cy="7819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dirty="0"/>
              <a:t>Participating sites</a:t>
            </a:r>
          </a:p>
        </p:txBody>
      </p:sp>
    </p:spTree>
    <p:extLst>
      <p:ext uri="{BB962C8B-B14F-4D97-AF65-F5344CB8AC3E}">
        <p14:creationId xmlns:p14="http://schemas.microsoft.com/office/powerpoint/2010/main" val="253028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>
            <a:spLocks noChangeArrowheads="1"/>
          </p:cNvSpPr>
          <p:nvPr/>
        </p:nvSpPr>
        <p:spPr bwMode="auto">
          <a:xfrm rot="20225766">
            <a:off x="1290327" y="2583435"/>
            <a:ext cx="545752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800" dirty="0"/>
              <a:t>No patients </a:t>
            </a:r>
            <a:r>
              <a:rPr lang="sv-SE" sz="2800" dirty="0" err="1"/>
              <a:t>were</a:t>
            </a:r>
            <a:r>
              <a:rPr lang="sv-SE" sz="2800" dirty="0"/>
              <a:t> </a:t>
            </a:r>
            <a:r>
              <a:rPr lang="sv-SE" sz="2800" dirty="0" err="1"/>
              <a:t>lost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follow-up</a:t>
            </a:r>
            <a:endParaRPr lang="en-US" sz="28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6781" y="-122158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/>
              <a:t>Enrollment</a:t>
            </a:r>
          </a:p>
        </p:txBody>
      </p:sp>
      <p:cxnSp>
        <p:nvCxnSpPr>
          <p:cNvPr id="3" name="Rak pil 2"/>
          <p:cNvCxnSpPr/>
          <p:nvPr/>
        </p:nvCxnSpPr>
        <p:spPr>
          <a:xfrm flipV="1">
            <a:off x="5310073" y="4241782"/>
            <a:ext cx="0" cy="30396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flipV="1">
            <a:off x="2949308" y="4241782"/>
            <a:ext cx="0" cy="30396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objekt 1" descr="Figure 1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1" y="826543"/>
            <a:ext cx="7558095" cy="42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86781" y="-122158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Baseline clinical characteristics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51279"/>
              </p:ext>
            </p:extLst>
          </p:nvPr>
        </p:nvGraphicFramePr>
        <p:xfrm>
          <a:off x="1149484" y="881063"/>
          <a:ext cx="6358755" cy="3701095"/>
        </p:xfrm>
        <a:graphic>
          <a:graphicData uri="http://schemas.openxmlformats.org/drawingml/2006/table">
            <a:tbl>
              <a:tblPr/>
              <a:tblGrid>
                <a:gridCol w="3582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7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iFR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FFR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7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(N=1019)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(N = 1018)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Age - yr. (mean (± SD))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67.6 (9.6)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67.4 (9.2)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Male sex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756 (74.2)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766 (75.3)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1" u="none" strike="noStrike">
                          <a:effectLst/>
                          <a:latin typeface="Arial"/>
                          <a:cs typeface="Arial"/>
                        </a:rPr>
                        <a:t>Indication for angiography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   Stable angina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632 (62.0)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632 (62.0)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   Unstable angina 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211 (20.7)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208 (20.4)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Arial"/>
                          <a:cs typeface="Arial"/>
                        </a:rPr>
                        <a:t>   NSTEMI</a:t>
                      </a:r>
                      <a:r>
                        <a:rPr lang="de-DE" sz="1100" b="1" i="0" u="none" strike="noStrike" baseline="30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de-DE" sz="110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176 (17.3)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178 (17.5)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Diabetes mellitus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232 (22.8)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213 (20.9)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Hypertension 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730 (71.6)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710 (69.7)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Hyperlipidemia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733 (71.9)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704 (69.1)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Current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smoker</a:t>
                      </a:r>
                      <a:endParaRPr lang="sv-SE" sz="110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159 (15.6)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effectLst/>
                          <a:latin typeface="Arial"/>
                          <a:cs typeface="Arial"/>
                        </a:rPr>
                        <a:t>167 16.3)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Previous myocardial infarction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337 (33.1)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335 (32.9)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Previous PCI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429 (42.1)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425 (41.7)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4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Previous coronary artery by-pass grafting - no. (%)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49 (4.8)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effectLst/>
                          <a:latin typeface="Arial"/>
                          <a:cs typeface="Arial"/>
                        </a:rPr>
                        <a:t>43 (4.2)</a:t>
                      </a:r>
                    </a:p>
                  </a:txBody>
                  <a:tcPr marL="9223" marR="9223" marT="92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149484" y="2112539"/>
            <a:ext cx="6198856" cy="7513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32781" y="64911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Procedural characteristics (</a:t>
            </a:r>
            <a:r>
              <a:rPr lang="en-US" sz="3200" dirty="0" err="1"/>
              <a:t>i</a:t>
            </a:r>
            <a:r>
              <a:rPr lang="en-US" sz="3200" dirty="0"/>
              <a:t>)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72054"/>
              </p:ext>
            </p:extLst>
          </p:nvPr>
        </p:nvGraphicFramePr>
        <p:xfrm>
          <a:off x="682615" y="1165544"/>
          <a:ext cx="6665725" cy="2954332"/>
        </p:xfrm>
        <a:graphic>
          <a:graphicData uri="http://schemas.openxmlformats.org/drawingml/2006/table">
            <a:tbl>
              <a:tblPr/>
              <a:tblGrid>
                <a:gridCol w="308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96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50" b="1" i="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iFR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FFR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50" b="1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0665" marR="10665" marT="10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6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(N=1012)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(N = 1007)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P Value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Radial artery approach  - no. (%)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841 (83.1)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811 (80.5)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50" b="1" i="0" u="none" strike="noStrike">
                          <a:effectLst/>
                          <a:latin typeface="Arial"/>
                          <a:cs typeface="Arial"/>
                        </a:rPr>
                        <a:t>0.13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Contrast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use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, ml (median (IQR))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110 (75)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115 (81)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effectLst/>
                          <a:latin typeface="Arial"/>
                          <a:cs typeface="Arial"/>
                        </a:rPr>
                        <a:t>0.10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Procedure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time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, min </a:t>
                      </a:r>
                      <a:r>
                        <a:rPr lang="mr-IN" sz="105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(IQR</a:t>
                      </a:r>
                      <a:r>
                        <a:rPr lang="sv-SE" sz="105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sv-SE" sz="105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 dirty="0">
                          <a:effectLst/>
                          <a:latin typeface="Arial"/>
                          <a:cs typeface="Arial"/>
                        </a:rPr>
                        <a:t>50.8 (37)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50" b="1" i="0" u="none" strike="noStrike" dirty="0">
                          <a:effectLst/>
                          <a:latin typeface="Arial"/>
                          <a:cs typeface="Arial"/>
                        </a:rPr>
                        <a:t>53.1 (35)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50" b="1" i="0" u="none" strike="noStrike">
                          <a:effectLst/>
                          <a:latin typeface="Arial"/>
                          <a:cs typeface="Arial"/>
                        </a:rPr>
                        <a:t>0.09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Fluoroscopy time, min (median (IQR))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10.5 (10.7)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10.2 (9.5)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effectLst/>
                          <a:latin typeface="Arial"/>
                          <a:cs typeface="Arial"/>
                        </a:rPr>
                        <a:t>0.57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Total no.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lesions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evaluated</a:t>
                      </a:r>
                      <a:endParaRPr lang="sv-SE" sz="105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1568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1436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Mean no. of lesions evaluated (SD)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1.55 (0.86)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effectLst/>
                          <a:latin typeface="Arial"/>
                          <a:cs typeface="Arial"/>
                        </a:rPr>
                        <a:t>1.43 (0.70)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effectLst/>
                          <a:latin typeface="Arial"/>
                          <a:cs typeface="Arial"/>
                        </a:rPr>
                        <a:t>0.002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Functionally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significant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lesions  - no. (%)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457 (29.2)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528 (36.8)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&lt;0.0001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Mean no. of functionally significant lesions per patient (SD)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0.45 (0.71)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1" i="0" u="none" strike="noStrike">
                          <a:effectLst/>
                          <a:latin typeface="Arial"/>
                          <a:cs typeface="Arial"/>
                        </a:rPr>
                        <a:t>0.52 (0.68)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Arial"/>
                          <a:cs typeface="Arial"/>
                        </a:rPr>
                        <a:t>0.05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>
                          <a:effectLst/>
                          <a:latin typeface="Arial"/>
                          <a:cs typeface="Arial"/>
                        </a:rPr>
                        <a:t>Mean iFR value (SD)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0.91 (0.10)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Mean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FFR </a:t>
                      </a:r>
                      <a:r>
                        <a:rPr lang="sv-SE" sz="1050" b="1" i="0" u="none" strike="noStrike" dirty="0" err="1">
                          <a:effectLst/>
                          <a:latin typeface="Arial"/>
                          <a:cs typeface="Arial"/>
                        </a:rPr>
                        <a:t>value</a:t>
                      </a:r>
                      <a:r>
                        <a:rPr lang="sv-SE" sz="1050" b="1" i="0" u="none" strike="noStrike" dirty="0">
                          <a:effectLst/>
                          <a:latin typeface="Arial"/>
                          <a:cs typeface="Arial"/>
                        </a:rPr>
                        <a:t> (SD)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5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>
                          <a:effectLst/>
                          <a:latin typeface="Arial"/>
                          <a:cs typeface="Arial"/>
                        </a:rPr>
                        <a:t>0.82 (0.10)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050" b="1" i="0" u="none" strike="noStrike" dirty="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609600" y="2841259"/>
            <a:ext cx="6543040" cy="4841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32783" y="61285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Procedural characteristics (ii)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69673"/>
              </p:ext>
            </p:extLst>
          </p:nvPr>
        </p:nvGraphicFramePr>
        <p:xfrm>
          <a:off x="822419" y="1074104"/>
          <a:ext cx="6665725" cy="3421497"/>
        </p:xfrm>
        <a:graphic>
          <a:graphicData uri="http://schemas.openxmlformats.org/drawingml/2006/table">
            <a:tbl>
              <a:tblPr/>
              <a:tblGrid>
                <a:gridCol w="308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96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iFR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FFR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>
                        <a:effectLst/>
                        <a:latin typeface="Arial"/>
                        <a:cs typeface="Arial"/>
                      </a:endParaRPr>
                    </a:p>
                  </a:txBody>
                  <a:tcPr marL="10665" marR="10665" marT="10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6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(N=1012)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(N = 1007)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 Value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1" u="none" strike="noStrike">
                          <a:effectLst/>
                          <a:latin typeface="Arial"/>
                          <a:cs typeface="Arial"/>
                        </a:rPr>
                        <a:t>Treated vessel  - no. (%)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Arial"/>
                          <a:cs typeface="Arial"/>
                        </a:rPr>
                        <a:t>0.68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   Left Main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14 (1.5)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16 (1.6)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   LAD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434 (47.4)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469 (47.9)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   LCx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176 (19.3)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179 (18.3)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   RCA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164 (17.9)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196 (20.0)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 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Missing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data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127 (13.9)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120 (12.2)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0665" marR="10665" marT="10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Mean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no.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of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stents per patient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undergoing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PCI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mean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(SD)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1.58 (1.08)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effectLst/>
                          <a:latin typeface="Arial"/>
                          <a:cs typeface="Arial"/>
                        </a:rPr>
                        <a:t>1.73 (1.19)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effectLst/>
                          <a:latin typeface="Arial"/>
                          <a:cs typeface="Arial"/>
                        </a:rPr>
                        <a:t>0.048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Drug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eluting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stent  - no. (%)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696 (98.6)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770 (99.0)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effectLst/>
                          <a:latin typeface="Arial"/>
                          <a:cs typeface="Arial"/>
                        </a:rPr>
                        <a:t>0.50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PCI as primary revascularization strategy - no. (%) 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443 (43.8)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456 (45.3)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effectLst/>
                          <a:latin typeface="Arial"/>
                          <a:cs typeface="Arial"/>
                        </a:rPr>
                        <a:t>0.50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CABG as primary revacularization strategy - no. (%)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93 (9.2)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 dirty="0">
                          <a:effectLst/>
                          <a:latin typeface="Arial"/>
                          <a:cs typeface="Arial"/>
                        </a:rPr>
                        <a:t>113 (11.2)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effectLst/>
                          <a:latin typeface="Arial"/>
                          <a:cs typeface="Arial"/>
                        </a:rPr>
                        <a:t>0.13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Total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revascularization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rates - no (%)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536 (53.0)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569 (56.5)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effectLst/>
                          <a:latin typeface="Arial"/>
                          <a:cs typeface="Arial"/>
                        </a:rPr>
                        <a:t>0.11</a:t>
                      </a:r>
                    </a:p>
                  </a:txBody>
                  <a:tcPr marL="10665" marR="10665" marT="106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717260" y="2966720"/>
            <a:ext cx="6506499" cy="386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37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6" y="138639"/>
            <a:ext cx="6661559" cy="781923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Endpoint at 1 year</a:t>
            </a:r>
            <a:br>
              <a:rPr lang="en-US" dirty="0"/>
            </a:br>
            <a:r>
              <a:rPr lang="en-US" sz="2200" dirty="0"/>
              <a:t>(Death, MI, Unplanned revascularization)</a:t>
            </a:r>
          </a:p>
        </p:txBody>
      </p:sp>
      <p:pic>
        <p:nvPicPr>
          <p:cNvPr id="4" name="Bildobjekt 3" descr="Figure 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6" b="17753"/>
          <a:stretch/>
        </p:blipFill>
        <p:spPr>
          <a:xfrm>
            <a:off x="1712928" y="971362"/>
            <a:ext cx="5366430" cy="421092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459771" y="2196131"/>
            <a:ext cx="2477261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600" dirty="0">
                <a:latin typeface="Arial"/>
                <a:cs typeface="Arial"/>
              </a:rPr>
              <a:t>HR (95% CI) =</a:t>
            </a:r>
          </a:p>
          <a:p>
            <a:r>
              <a:rPr lang="sv-SE" sz="1600" dirty="0">
                <a:latin typeface="Arial"/>
                <a:cs typeface="Arial"/>
              </a:rPr>
              <a:t>1.12 (95% CI: 0.79, 1.58) </a:t>
            </a:r>
          </a:p>
          <a:p>
            <a:r>
              <a:rPr lang="sv-SE" sz="1600" dirty="0">
                <a:latin typeface="Arial"/>
                <a:cs typeface="Arial"/>
              </a:rPr>
              <a:t>P=0.53 </a:t>
            </a:r>
            <a:endParaRPr lang="sv-SE" sz="1600" dirty="0">
              <a:effectLst/>
              <a:latin typeface="Arial"/>
              <a:cs typeface="Arial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90227" y="1267711"/>
            <a:ext cx="3298251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453187" y="3391151"/>
            <a:ext cx="790893" cy="581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391718" y="3475097"/>
            <a:ext cx="5403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400" dirty="0"/>
              <a:t>6.1%</a:t>
            </a:r>
            <a:endParaRPr lang="sv-SE" sz="1400" dirty="0">
              <a:effectLst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392227" y="3263354"/>
            <a:ext cx="5403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400" dirty="0"/>
              <a:t>6.7%</a:t>
            </a:r>
            <a:endParaRPr lang="sv-SE" sz="1400" dirty="0">
              <a:effectLst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072674" y="1128914"/>
            <a:ext cx="250084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 err="1">
                <a:latin typeface="Arial"/>
                <a:cs typeface="Arial"/>
              </a:rPr>
              <a:t>iFR</a:t>
            </a:r>
            <a:r>
              <a:rPr lang="sv-SE" sz="1400" dirty="0">
                <a:latin typeface="Arial"/>
                <a:cs typeface="Arial"/>
              </a:rPr>
              <a:t>  (n=1012)</a:t>
            </a:r>
            <a:endParaRPr lang="sv-SE" sz="1400" dirty="0">
              <a:effectLst/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072674" y="1467468"/>
            <a:ext cx="250084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latin typeface="Arial"/>
                <a:cs typeface="Arial"/>
              </a:rPr>
              <a:t>FFR (n=1007</a:t>
            </a:r>
            <a:r>
              <a:rPr lang="sv-SE" sz="1600" dirty="0"/>
              <a:t>)</a:t>
            </a:r>
            <a:endParaRPr lang="sv-SE" sz="1600" dirty="0">
              <a:effectLst/>
            </a:endParaRPr>
          </a:p>
        </p:txBody>
      </p:sp>
      <p:cxnSp>
        <p:nvCxnSpPr>
          <p:cNvPr id="14" name="Rak 13"/>
          <p:cNvCxnSpPr/>
          <p:nvPr/>
        </p:nvCxnSpPr>
        <p:spPr>
          <a:xfrm>
            <a:off x="3058160" y="1328671"/>
            <a:ext cx="88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3058160" y="1643631"/>
            <a:ext cx="883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338" y="4431260"/>
            <a:ext cx="8679521" cy="2496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/>
                <a:cs typeface="Arial"/>
              </a:rPr>
              <a:t>Risk Difference in All-cause Death, MI and Unplanned Revascularization (%)</a:t>
            </a:r>
          </a:p>
        </p:txBody>
      </p:sp>
      <p:sp>
        <p:nvSpPr>
          <p:cNvPr id="7" name="Rektangel 6"/>
          <p:cNvSpPr/>
          <p:nvPr/>
        </p:nvSpPr>
        <p:spPr>
          <a:xfrm>
            <a:off x="3369467" y="1575562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50"/>
          <p:cNvGrpSpPr>
            <a:grpSpLocks/>
          </p:cNvGrpSpPr>
          <p:nvPr/>
        </p:nvGrpSpPr>
        <p:grpSpPr bwMode="auto">
          <a:xfrm>
            <a:off x="1747408" y="-1053839"/>
            <a:ext cx="4991548" cy="6240805"/>
            <a:chOff x="2029983" y="13691"/>
            <a:chExt cx="4991548" cy="6240805"/>
          </a:xfrm>
        </p:grpSpPr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2193925" y="4902200"/>
              <a:ext cx="475773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401201" y="512445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ja-JP" sz="1800" dirty="0">
                  <a:latin typeface="+mj-lt"/>
                </a:rPr>
                <a:t>0</a:t>
              </a: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195763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6134100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5492750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3967938" y="512445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1%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602939" y="512445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2%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5261751" y="512445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3%</a:t>
              </a: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6780213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4835525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5903100" y="512445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4%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551593" y="512445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5%</a:t>
              </a: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5600700" y="2684463"/>
              <a:ext cx="0" cy="2217737"/>
            </a:xfrm>
            <a:prstGeom prst="lin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3551238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2338388" y="489267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2666571" y="5105400"/>
              <a:ext cx="5406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-1%</a:t>
              </a:r>
            </a:p>
          </p:txBody>
        </p:sp>
        <p:sp>
          <p:nvSpPr>
            <p:cNvPr id="30" name="Line 99"/>
            <p:cNvSpPr>
              <a:spLocks noChangeShapeType="1"/>
            </p:cNvSpPr>
            <p:nvPr/>
          </p:nvSpPr>
          <p:spPr bwMode="auto">
            <a:xfrm>
              <a:off x="2978150" y="489267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2029983" y="5105400"/>
              <a:ext cx="5406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-2%</a:t>
              </a:r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>
              <a:off x="3000282" y="13691"/>
              <a:ext cx="723938" cy="0"/>
            </a:xfrm>
            <a:prstGeom prst="line">
              <a:avLst/>
            </a:prstGeom>
            <a:noFill/>
            <a:ln w="19050">
              <a:noFill/>
              <a:round/>
              <a:headEnd/>
              <a:tailEnd type="oval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ja-JP" altLang="ja-JP" sz="2800" b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ＭＳ Ｐゴシック" pitchFamily="50" charset="-128"/>
                <a:cs typeface="Lucida Sans Unicode" pitchFamily="34" charset="0"/>
              </a:endParaRPr>
            </a:p>
          </p:txBody>
        </p:sp>
        <p:sp>
          <p:nvSpPr>
            <p:cNvPr id="49" name="Text Box 85"/>
            <p:cNvSpPr txBox="1">
              <a:spLocks noChangeArrowheads="1"/>
            </p:cNvSpPr>
            <p:nvPr/>
          </p:nvSpPr>
          <p:spPr bwMode="auto">
            <a:xfrm>
              <a:off x="3606621" y="2926404"/>
              <a:ext cx="196720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2000" dirty="0">
                  <a:latin typeface="Arial"/>
                  <a:cs typeface="Arial"/>
                </a:rPr>
                <a:t>Non-inferiority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2000" dirty="0">
                  <a:latin typeface="Arial"/>
                  <a:cs typeface="Arial"/>
                </a:rPr>
                <a:t>achieved</a:t>
              </a:r>
            </a:p>
          </p:txBody>
        </p:sp>
        <p:sp>
          <p:nvSpPr>
            <p:cNvPr id="39" name="Line 61"/>
            <p:cNvSpPr>
              <a:spLocks noChangeShapeType="1"/>
            </p:cNvSpPr>
            <p:nvPr/>
          </p:nvSpPr>
          <p:spPr bwMode="auto">
            <a:xfrm>
              <a:off x="3603625" y="6254496"/>
              <a:ext cx="723900" cy="0"/>
            </a:xfrm>
            <a:prstGeom prst="line">
              <a:avLst/>
            </a:prstGeom>
            <a:noFill/>
            <a:ln w="19050">
              <a:noFill/>
              <a:round/>
              <a:headEnd/>
              <a:tailEnd type="oval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ja-JP" altLang="ja-JP" sz="2800" b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ＭＳ Ｐゴシック" pitchFamily="50" charset="-128"/>
                <a:cs typeface="+mn-cs"/>
              </a:endParaRPr>
            </a:p>
          </p:txBody>
        </p:sp>
        <p:cxnSp>
          <p:nvCxnSpPr>
            <p:cNvPr id="37" name="Straight Connector 64"/>
            <p:cNvCxnSpPr>
              <a:cxnSpLocks noChangeShapeType="1"/>
            </p:cNvCxnSpPr>
            <p:nvPr/>
          </p:nvCxnSpPr>
          <p:spPr bwMode="auto">
            <a:xfrm rot="5400000">
              <a:off x="2447925" y="3789363"/>
              <a:ext cx="2181225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2" name="Ellips 61"/>
          <p:cNvSpPr/>
          <p:nvPr/>
        </p:nvSpPr>
        <p:spPr>
          <a:xfrm>
            <a:off x="3551637" y="2959061"/>
            <a:ext cx="215530" cy="24480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-22979" y="835814"/>
            <a:ext cx="8679521" cy="249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Pre-specified non-inferiority margin</a:t>
            </a:r>
          </a:p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 = 3.2% for the upper 2-sided 95% confidence interval</a:t>
            </a:r>
          </a:p>
        </p:txBody>
      </p:sp>
      <p:cxnSp>
        <p:nvCxnSpPr>
          <p:cNvPr id="66" name="Rak 65"/>
          <p:cNvCxnSpPr/>
          <p:nvPr/>
        </p:nvCxnSpPr>
        <p:spPr>
          <a:xfrm>
            <a:off x="1911350" y="4006120"/>
            <a:ext cx="4757738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Rak 69"/>
          <p:cNvCxnSpPr/>
          <p:nvPr/>
        </p:nvCxnSpPr>
        <p:spPr>
          <a:xfrm>
            <a:off x="1923406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>
            <a:off x="2606301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>
            <a:off x="3268663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>
            <a:off x="3867160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ak 74"/>
          <p:cNvCxnSpPr/>
          <p:nvPr/>
        </p:nvCxnSpPr>
        <p:spPr>
          <a:xfrm>
            <a:off x="4505847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75"/>
          <p:cNvCxnSpPr/>
          <p:nvPr/>
        </p:nvCxnSpPr>
        <p:spPr>
          <a:xfrm>
            <a:off x="5195220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ak 76"/>
          <p:cNvCxnSpPr/>
          <p:nvPr/>
        </p:nvCxnSpPr>
        <p:spPr>
          <a:xfrm>
            <a:off x="5813812" y="3873299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>
            <a:off x="6440760" y="3881337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5607280" y="2547430"/>
            <a:ext cx="30459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b="0" dirty="0"/>
          </a:p>
          <a:p>
            <a:pPr algn="ctr" eaLnBrk="1" hangingPunct="1"/>
            <a:r>
              <a:rPr lang="en-US" sz="1800" b="0" dirty="0">
                <a:latin typeface="Arial"/>
                <a:cs typeface="Arial"/>
              </a:rPr>
              <a:t>0.7% 95% CI -1.5% to 2.8%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96183" y="-30903"/>
            <a:ext cx="6898356" cy="96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Primary Endpoint at 1 year</a:t>
            </a:r>
            <a:br>
              <a:rPr lang="en-US" dirty="0"/>
            </a:br>
            <a:r>
              <a:rPr lang="en-US" sz="2200" dirty="0"/>
              <a:t>Non-inferiority Analysis</a:t>
            </a:r>
          </a:p>
        </p:txBody>
      </p:sp>
      <p:cxnSp>
        <p:nvCxnSpPr>
          <p:cNvPr id="82" name="Rak 81"/>
          <p:cNvCxnSpPr/>
          <p:nvPr/>
        </p:nvCxnSpPr>
        <p:spPr>
          <a:xfrm>
            <a:off x="3268664" y="1615345"/>
            <a:ext cx="1" cy="2411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ak 83"/>
          <p:cNvCxnSpPr/>
          <p:nvPr/>
        </p:nvCxnSpPr>
        <p:spPr>
          <a:xfrm>
            <a:off x="5318125" y="1616933"/>
            <a:ext cx="2541" cy="2397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>
            <a:off x="3762216" y="2900947"/>
            <a:ext cx="1283664" cy="350054"/>
            <a:chOff x="3762216" y="2900947"/>
            <a:chExt cx="1283664" cy="350054"/>
          </a:xfrm>
        </p:grpSpPr>
        <p:cxnSp>
          <p:nvCxnSpPr>
            <p:cNvPr id="59" name="Rak pil 58"/>
            <p:cNvCxnSpPr/>
            <p:nvPr/>
          </p:nvCxnSpPr>
          <p:spPr>
            <a:xfrm>
              <a:off x="3762216" y="3081465"/>
              <a:ext cx="1270899" cy="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5045880" y="2900947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 44"/>
          <p:cNvGrpSpPr/>
          <p:nvPr/>
        </p:nvGrpSpPr>
        <p:grpSpPr>
          <a:xfrm rot="10800000">
            <a:off x="2319851" y="2920580"/>
            <a:ext cx="1283664" cy="350054"/>
            <a:chOff x="3762216" y="2900947"/>
            <a:chExt cx="1283664" cy="350054"/>
          </a:xfrm>
        </p:grpSpPr>
        <p:cxnSp>
          <p:nvCxnSpPr>
            <p:cNvPr id="46" name="Rak pil 45"/>
            <p:cNvCxnSpPr/>
            <p:nvPr/>
          </p:nvCxnSpPr>
          <p:spPr>
            <a:xfrm>
              <a:off x="3762216" y="3081465"/>
              <a:ext cx="1270899" cy="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/>
            <p:nvPr/>
          </p:nvCxnSpPr>
          <p:spPr>
            <a:xfrm>
              <a:off x="5045880" y="2900947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30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369467" y="1338831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 descr="Forest_plot_S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10990" b="7134"/>
          <a:stretch/>
        </p:blipFill>
        <p:spPr>
          <a:xfrm>
            <a:off x="567649" y="940883"/>
            <a:ext cx="6483391" cy="407815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1841" y="118119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Primary Endpoint at 12 months</a:t>
            </a:r>
            <a:br>
              <a:rPr lang="en-US" dirty="0"/>
            </a:br>
            <a:r>
              <a:rPr lang="en-US" sz="2200" dirty="0"/>
              <a:t>All-cause Death, MI, Unplanned Revascularization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312809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" y="0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582671"/>
            <a:ext cx="8679521" cy="24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Volcano/Philips: Unrestricted grant to fund </a:t>
            </a: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-SWEDEHEART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				     Consulting fees &lt;5000 USD</a:t>
            </a:r>
          </a:p>
        </p:txBody>
      </p:sp>
    </p:spTree>
    <p:extLst>
      <p:ext uri="{BB962C8B-B14F-4D97-AF65-F5344CB8AC3E}">
        <p14:creationId xmlns:p14="http://schemas.microsoft.com/office/powerpoint/2010/main" val="144582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64133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Secondary Endpoints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3369467" y="1338831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97515"/>
              </p:ext>
            </p:extLst>
          </p:nvPr>
        </p:nvGraphicFramePr>
        <p:xfrm>
          <a:off x="304800" y="1522254"/>
          <a:ext cx="8394700" cy="2266950"/>
        </p:xfrm>
        <a:graphic>
          <a:graphicData uri="http://schemas.openxmlformats.org/drawingml/2006/table">
            <a:tbl>
              <a:tblPr/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iFR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FFR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(N=1012)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(N=1007)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Hazard Ratio (95% CI)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All cause </a:t>
                      </a:r>
                      <a:r>
                        <a:rPr lang="sv-SE" sz="1100" b="1" i="0" u="none" strike="noStrike" dirty="0" err="1">
                          <a:effectLst/>
                          <a:latin typeface="Arial"/>
                          <a:cs typeface="Arial"/>
                        </a:rPr>
                        <a:t>death</a:t>
                      </a:r>
                      <a:r>
                        <a:rPr lang="sv-SE" sz="1100" b="1" i="0" u="none" strike="noStrike" dirty="0">
                          <a:effectLst/>
                          <a:latin typeface="Arial"/>
                          <a:cs typeface="Arial"/>
                        </a:rPr>
                        <a:t> - no. 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 (1.5)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 (1.2)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1.25 (0.58-2.66)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Myocardial infarction - no. 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 (2.2)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 (1.7)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1.29 (0.68-2.44)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0.42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Unplanned revascularization  - no. 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 (4.6)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 (4.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1.04 (0.69-1.57)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Target lesion revascularization (TLR) - no. (%)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 (2.9)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 (2.7)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1.21 (0.70-2.07)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Restenosis  - no. 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19 (1.9)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18 (1.8)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 dirty="0">
                          <a:effectLst/>
                          <a:latin typeface="Arial"/>
                          <a:cs typeface="Arial"/>
                        </a:rPr>
                        <a:t>1.05 (0.55-2.01)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effectLst/>
                          <a:latin typeface="Arial"/>
                          <a:cs typeface="Arial"/>
                        </a:rPr>
                        <a:t>0.87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1" i="0" u="none" strike="noStrike">
                          <a:effectLst/>
                          <a:latin typeface="Arial"/>
                          <a:cs typeface="Arial"/>
                        </a:rPr>
                        <a:t>Stent thrombosis - no. 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1 (0.1)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i="0" u="none" strike="noStrike">
                          <a:effectLst/>
                          <a:latin typeface="Arial"/>
                          <a:cs typeface="Arial"/>
                        </a:rPr>
                        <a:t>2 (0.2)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2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473607" y="1338831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17" y="965879"/>
            <a:ext cx="4828910" cy="413420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860523" y="1267711"/>
            <a:ext cx="3298251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223483" y="3391151"/>
            <a:ext cx="790893" cy="581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842970" y="1128914"/>
            <a:ext cx="250084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 err="1">
                <a:latin typeface="Arial"/>
                <a:cs typeface="Arial"/>
              </a:rPr>
              <a:t>iFR</a:t>
            </a:r>
            <a:r>
              <a:rPr lang="sv-SE" sz="1400" dirty="0">
                <a:latin typeface="Arial"/>
                <a:cs typeface="Arial"/>
              </a:rPr>
              <a:t>  (n=473)</a:t>
            </a:r>
            <a:endParaRPr lang="sv-SE" sz="1400" dirty="0">
              <a:effectLst/>
              <a:latin typeface="Arial"/>
              <a:cs typeface="Arial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842970" y="1467468"/>
            <a:ext cx="250084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latin typeface="Arial"/>
                <a:cs typeface="Arial"/>
              </a:rPr>
              <a:t>FFR (n=435</a:t>
            </a:r>
            <a:r>
              <a:rPr lang="sv-SE" sz="1600" dirty="0"/>
              <a:t>)</a:t>
            </a:r>
            <a:endParaRPr lang="sv-SE" sz="1600" dirty="0">
              <a:effectLst/>
            </a:endParaRPr>
          </a:p>
        </p:txBody>
      </p:sp>
      <p:cxnSp>
        <p:nvCxnSpPr>
          <p:cNvPr id="12" name="Rak 11"/>
          <p:cNvCxnSpPr/>
          <p:nvPr/>
        </p:nvCxnSpPr>
        <p:spPr>
          <a:xfrm>
            <a:off x="2828456" y="1328671"/>
            <a:ext cx="88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2828456" y="1643631"/>
            <a:ext cx="883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2828456" y="1806022"/>
            <a:ext cx="2332989" cy="720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5875478" y="2629196"/>
            <a:ext cx="451100" cy="1202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5826794" y="3204955"/>
            <a:ext cx="5403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400" dirty="0"/>
              <a:t>2.5%</a:t>
            </a:r>
            <a:endParaRPr lang="sv-SE" sz="1400" dirty="0">
              <a:effectLst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826794" y="3463985"/>
            <a:ext cx="5403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2.5%</a:t>
            </a:r>
            <a:endParaRPr lang="sv-SE" sz="1400" dirty="0">
              <a:effectLst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000475" y="2306156"/>
            <a:ext cx="236314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600" dirty="0">
                <a:latin typeface="Arial"/>
                <a:cs typeface="Arial"/>
              </a:rPr>
              <a:t>HR (95% CI) =</a:t>
            </a:r>
          </a:p>
          <a:p>
            <a:r>
              <a:rPr lang="sv-SE" sz="1600" dirty="0">
                <a:latin typeface="Arial"/>
                <a:cs typeface="Arial"/>
              </a:rPr>
              <a:t>1.00 (95% CI: 0.44, 2.3) </a:t>
            </a:r>
          </a:p>
          <a:p>
            <a:r>
              <a:rPr lang="sv-SE" sz="1600" dirty="0">
                <a:latin typeface="Arial"/>
                <a:cs typeface="Arial"/>
              </a:rPr>
              <a:t>P=0.98 </a:t>
            </a:r>
            <a:endParaRPr lang="sv-SE" sz="1600" dirty="0">
              <a:effectLst/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81" y="179166"/>
            <a:ext cx="7250094" cy="781923"/>
          </a:xfrm>
        </p:spPr>
        <p:txBody>
          <a:bodyPr>
            <a:noAutofit/>
          </a:bodyPr>
          <a:lstStyle/>
          <a:p>
            <a:r>
              <a:rPr lang="en-US" sz="3200" dirty="0"/>
              <a:t>Unplanned Revascularization at 1 year</a:t>
            </a:r>
            <a:br>
              <a:rPr lang="en-US" sz="3200" dirty="0"/>
            </a:br>
            <a:r>
              <a:rPr lang="en-US" sz="2000" dirty="0"/>
              <a:t>medically treated patients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352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Chest Discomfort from the procedure</a:t>
            </a:r>
          </a:p>
        </p:txBody>
      </p:sp>
      <p:sp>
        <p:nvSpPr>
          <p:cNvPr id="7" name="Rektangel 6"/>
          <p:cNvSpPr/>
          <p:nvPr/>
        </p:nvSpPr>
        <p:spPr>
          <a:xfrm>
            <a:off x="2473607" y="1338831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07" y="1030526"/>
            <a:ext cx="4071019" cy="311758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267909" y="4160204"/>
            <a:ext cx="70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/>
                <a:cs typeface="Arial"/>
              </a:rPr>
              <a:t>iFR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554262" y="4160204"/>
            <a:ext cx="119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FFR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820" y="2911920"/>
            <a:ext cx="8679521" cy="24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Arial"/>
                <a:cs typeface="Arial"/>
              </a:rPr>
              <a:t>I.v.</a:t>
            </a:r>
            <a:r>
              <a:rPr lang="en-US" sz="1800" dirty="0">
                <a:latin typeface="Arial"/>
                <a:cs typeface="Arial"/>
              </a:rPr>
              <a:t> adenosine 69%</a:t>
            </a:r>
          </a:p>
          <a:p>
            <a:pPr marL="0" indent="0">
              <a:buNone/>
            </a:pPr>
            <a:r>
              <a:rPr lang="en-US" sz="1800" dirty="0" err="1">
                <a:latin typeface="Arial"/>
                <a:cs typeface="Arial"/>
              </a:rPr>
              <a:t>I.c</a:t>
            </a:r>
            <a:r>
              <a:rPr lang="en-US" sz="1800" dirty="0">
                <a:latin typeface="Arial"/>
                <a:cs typeface="Arial"/>
              </a:rPr>
              <a:t>. adenosine 31%</a:t>
            </a:r>
          </a:p>
        </p:txBody>
      </p:sp>
      <p:sp>
        <p:nvSpPr>
          <p:cNvPr id="12" name="Vänster hakparentes 11"/>
          <p:cNvSpPr/>
          <p:nvPr/>
        </p:nvSpPr>
        <p:spPr>
          <a:xfrm rot="16200000">
            <a:off x="2455787" y="3420848"/>
            <a:ext cx="116919" cy="136179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änster hakparentes 12"/>
          <p:cNvSpPr/>
          <p:nvPr/>
        </p:nvSpPr>
        <p:spPr>
          <a:xfrm rot="16200000">
            <a:off x="4116281" y="3420848"/>
            <a:ext cx="116919" cy="136179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2293568" y="1881109"/>
            <a:ext cx="2997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3.0% </a:t>
            </a:r>
            <a:r>
              <a:rPr lang="en-US" dirty="0" err="1">
                <a:latin typeface="Arial"/>
                <a:cs typeface="Arial"/>
              </a:rPr>
              <a:t>vs</a:t>
            </a:r>
            <a:r>
              <a:rPr lang="en-US" dirty="0">
                <a:latin typeface="Arial"/>
                <a:cs typeface="Arial"/>
              </a:rPr>
              <a:t> 68.3% (P &lt;0.0001)</a:t>
            </a:r>
          </a:p>
        </p:txBody>
      </p:sp>
    </p:spTree>
    <p:extLst>
      <p:ext uri="{BB962C8B-B14F-4D97-AF65-F5344CB8AC3E}">
        <p14:creationId xmlns:p14="http://schemas.microsoft.com/office/powerpoint/2010/main" val="363860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61" y="1237358"/>
            <a:ext cx="8679521" cy="249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In patients with a clinical indication for physiology-guided assessment of coronary lesions,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 was </a:t>
            </a:r>
            <a:r>
              <a:rPr lang="en-US" sz="2400" b="1" dirty="0">
                <a:latin typeface="Arial"/>
                <a:cs typeface="Arial"/>
              </a:rPr>
              <a:t>non-inferior </a:t>
            </a:r>
            <a:r>
              <a:rPr lang="en-US" sz="2400" dirty="0">
                <a:latin typeface="Arial"/>
                <a:cs typeface="Arial"/>
              </a:rPr>
              <a:t>to FFR regarding death, MI and unplanned revascularization at 1 year, while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 was </a:t>
            </a:r>
            <a:r>
              <a:rPr lang="en-US" sz="2400" b="1" dirty="0">
                <a:latin typeface="Arial"/>
                <a:cs typeface="Arial"/>
              </a:rPr>
              <a:t>superior</a:t>
            </a:r>
            <a:r>
              <a:rPr lang="en-US" sz="2400" dirty="0">
                <a:latin typeface="Arial"/>
                <a:cs typeface="Arial"/>
              </a:rPr>
              <a:t> to FFR regarding procedural discomfort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4" y="1378455"/>
            <a:ext cx="8679521" cy="24965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-SWEDEHEART demonstrates that </a:t>
            </a: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 is a safe and feasible alternative to FFR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 could be considered the preferred method for coronary physiology due to improved patient experience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30893" y="839833"/>
            <a:ext cx="8335485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Uppsala Clinical Research Centre (UCR)</a:t>
            </a:r>
          </a:p>
          <a:p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Manage the </a:t>
            </a:r>
            <a:r>
              <a:rPr lang="en-US" sz="1600" dirty="0" err="1">
                <a:latin typeface="Arial"/>
                <a:cs typeface="Arial"/>
              </a:rPr>
              <a:t>Swedeheart</a:t>
            </a:r>
            <a:r>
              <a:rPr lang="en-US" sz="1600" dirty="0">
                <a:latin typeface="Arial"/>
                <a:cs typeface="Arial"/>
              </a:rPr>
              <a:t> registry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Clinical Research Organization (CRO)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Clinical Event Adjudication Committee</a:t>
            </a:r>
          </a:p>
          <a:p>
            <a:r>
              <a:rPr lang="en-US" sz="1600" dirty="0">
                <a:latin typeface="Arial"/>
                <a:cs typeface="Arial"/>
              </a:rPr>
              <a:t>Chair: </a:t>
            </a:r>
            <a:r>
              <a:rPr lang="en-US" sz="1600" dirty="0" err="1">
                <a:latin typeface="Arial"/>
                <a:cs typeface="Arial"/>
              </a:rPr>
              <a:t>Christoph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Warenhorst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Project Manager: Eva </a:t>
            </a:r>
            <a:r>
              <a:rPr lang="en-US" sz="1600" dirty="0" err="1">
                <a:latin typeface="Arial"/>
                <a:cs typeface="Arial"/>
              </a:rPr>
              <a:t>Jacobsson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Statisticians: </a:t>
            </a:r>
            <a:r>
              <a:rPr lang="en-US" sz="1600" dirty="0" err="1">
                <a:latin typeface="Arial"/>
                <a:cs typeface="Arial"/>
              </a:rPr>
              <a:t>Patrik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Öhagen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		     Maria </a:t>
            </a:r>
            <a:r>
              <a:rPr lang="en-US" sz="1600" dirty="0" err="1">
                <a:latin typeface="Arial"/>
                <a:cs typeface="Arial"/>
              </a:rPr>
              <a:t>Bertilsson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Independent angiographic assessment: Prof. Thomas </a:t>
            </a:r>
            <a:r>
              <a:rPr lang="en-US" sz="1600" dirty="0" err="1">
                <a:latin typeface="Arial"/>
                <a:cs typeface="Arial"/>
              </a:rPr>
              <a:t>Engström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Rigshospitalet</a:t>
            </a:r>
            <a:r>
              <a:rPr lang="en-US" sz="1600" dirty="0">
                <a:latin typeface="Arial"/>
                <a:cs typeface="Arial"/>
              </a:rPr>
              <a:t>, Copenhagen, Denmark</a:t>
            </a:r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20706" r="11866" b="12140"/>
          <a:stretch/>
        </p:blipFill>
        <p:spPr bwMode="auto">
          <a:xfrm>
            <a:off x="5619453" y="687623"/>
            <a:ext cx="3492000" cy="27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udd 16"/>
          <p:cNvSpPr/>
          <p:nvPr/>
        </p:nvSpPr>
        <p:spPr bwMode="auto">
          <a:xfrm>
            <a:off x="7920573" y="2569933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841" y="138639"/>
            <a:ext cx="6661559" cy="78192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Acknowledgements</a:t>
            </a:r>
          </a:p>
        </p:txBody>
      </p:sp>
      <p:sp>
        <p:nvSpPr>
          <p:cNvPr id="7" name="5-udd 6"/>
          <p:cNvSpPr/>
          <p:nvPr/>
        </p:nvSpPr>
        <p:spPr bwMode="auto">
          <a:xfrm>
            <a:off x="7316301" y="3289711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57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10" y="250032"/>
            <a:ext cx="1631950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041187" y="1899127"/>
            <a:ext cx="3118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Backup-Slide</a:t>
            </a:r>
          </a:p>
        </p:txBody>
      </p:sp>
    </p:spTree>
    <p:extLst>
      <p:ext uri="{BB962C8B-B14F-4D97-AF65-F5344CB8AC3E}">
        <p14:creationId xmlns:p14="http://schemas.microsoft.com/office/powerpoint/2010/main" val="332727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non-inferiority margins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160780"/>
            <a:ext cx="5880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81" y="1094218"/>
            <a:ext cx="4437251" cy="37419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Endpoint at 12 months</a:t>
            </a:r>
            <a:br>
              <a:rPr lang="en-US" dirty="0"/>
            </a:br>
            <a:r>
              <a:rPr lang="en-US" sz="2200" dirty="0"/>
              <a:t>(Death, MI, Unplanned revascularization)</a:t>
            </a:r>
          </a:p>
        </p:txBody>
      </p:sp>
      <p:sp>
        <p:nvSpPr>
          <p:cNvPr id="7" name="Rektangel 6"/>
          <p:cNvSpPr/>
          <p:nvPr/>
        </p:nvSpPr>
        <p:spPr>
          <a:xfrm>
            <a:off x="2860523" y="1267711"/>
            <a:ext cx="3298251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223483" y="3391151"/>
            <a:ext cx="790893" cy="581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842970" y="1128914"/>
            <a:ext cx="250084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 err="1">
                <a:latin typeface="Arial"/>
                <a:cs typeface="Arial"/>
              </a:rPr>
              <a:t>iFR</a:t>
            </a:r>
            <a:r>
              <a:rPr lang="sv-SE" sz="1400" dirty="0">
                <a:latin typeface="Arial"/>
                <a:cs typeface="Arial"/>
              </a:rPr>
              <a:t>  (n=1012)</a:t>
            </a:r>
            <a:endParaRPr lang="sv-SE" sz="1400" dirty="0">
              <a:effectLst/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842970" y="1467468"/>
            <a:ext cx="250084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latin typeface="Arial"/>
                <a:cs typeface="Arial"/>
              </a:rPr>
              <a:t>FFR (n=1007</a:t>
            </a:r>
            <a:r>
              <a:rPr lang="sv-SE" sz="1600" dirty="0"/>
              <a:t>)</a:t>
            </a:r>
            <a:endParaRPr lang="sv-SE" sz="1600" dirty="0">
              <a:effectLst/>
            </a:endParaRPr>
          </a:p>
        </p:txBody>
      </p:sp>
      <p:cxnSp>
        <p:nvCxnSpPr>
          <p:cNvPr id="13" name="Rak 12"/>
          <p:cNvCxnSpPr/>
          <p:nvPr/>
        </p:nvCxnSpPr>
        <p:spPr>
          <a:xfrm>
            <a:off x="2828456" y="1328671"/>
            <a:ext cx="883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2828456" y="1643631"/>
            <a:ext cx="883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2828456" y="1806022"/>
            <a:ext cx="2332989" cy="720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5748210" y="2526158"/>
            <a:ext cx="451100" cy="1202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681888" y="2855223"/>
            <a:ext cx="54032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400" dirty="0"/>
              <a:t>6.7%</a:t>
            </a:r>
            <a:endParaRPr lang="sv-SE" sz="1400" dirty="0">
              <a:effectLst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683163" y="3061645"/>
            <a:ext cx="5403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400" dirty="0"/>
              <a:t>6.1%</a:t>
            </a:r>
            <a:endParaRPr lang="sv-SE" sz="1400" dirty="0">
              <a:effectLst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149103" y="1954621"/>
            <a:ext cx="2477261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sz="1600" dirty="0">
                <a:latin typeface="Arial"/>
                <a:cs typeface="Arial"/>
              </a:rPr>
              <a:t>HR (95% CI) =</a:t>
            </a:r>
          </a:p>
          <a:p>
            <a:r>
              <a:rPr lang="sv-SE" sz="1600" dirty="0">
                <a:latin typeface="Arial"/>
                <a:cs typeface="Arial"/>
              </a:rPr>
              <a:t>1.12 (95% CI: 0.79, 1.58) </a:t>
            </a:r>
          </a:p>
          <a:p>
            <a:r>
              <a:rPr lang="sv-SE" sz="1600" dirty="0">
                <a:latin typeface="Arial"/>
                <a:cs typeface="Arial"/>
              </a:rPr>
              <a:t>P=0.53 </a:t>
            </a:r>
            <a:endParaRPr lang="sv-SE" sz="160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889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727317" y="-108649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Enrollment  per site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77080"/>
              </p:ext>
            </p:extLst>
          </p:nvPr>
        </p:nvGraphicFramePr>
        <p:xfrm>
          <a:off x="337792" y="667960"/>
          <a:ext cx="7686930" cy="4333434"/>
        </p:xfrm>
        <a:graphic>
          <a:graphicData uri="http://schemas.openxmlformats.org/drawingml/2006/table">
            <a:tbl>
              <a:tblPr/>
              <a:tblGrid>
                <a:gridCol w="342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47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Institution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Investigator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 </a:t>
                      </a:r>
                      <a:r>
                        <a:rPr lang="sv-S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randomized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Aarhus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Evald H. Christiansen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308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Linköping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Dimitrios Venetsanos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228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Örebro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Ole Fröbert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225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Skane University Hospital (Lund)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Matthias Götberg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195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Helsingborg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Lennart Sandhall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189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Karlstad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Mikael Danielewicz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179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Reykjavik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Ingibjörg Gudmundsdottir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131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Skane</a:t>
                      </a:r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University Hospital (Malmö)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Matthias Götberg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128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Kalmar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Jörg Carlsson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114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Sundsvall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Jens Jensen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Göteborg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Elmir Omerovic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 Göran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Pontus Lindroos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69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Västerås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Amra Kåregren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Halmstad County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Ann-Charlotte Karlsson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Uppsala University Hospital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Stefan K. James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6928" marR="6928" marT="6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47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082137"/>
            <a:ext cx="8679521" cy="3837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Instantaneous Wave-Free Ratio (</a:t>
            </a:r>
            <a:r>
              <a:rPr lang="en-US" sz="2000" dirty="0" err="1">
                <a:latin typeface="Arial"/>
                <a:cs typeface="Arial"/>
              </a:rPr>
              <a:t>iFR</a:t>
            </a:r>
            <a:r>
              <a:rPr lang="en-US" sz="2000" dirty="0">
                <a:latin typeface="Arial"/>
                <a:cs typeface="Arial"/>
              </a:rPr>
              <a:t>) is a novel resting index for assessment of coronary lesion severity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Previous trials have demonstrated similar or improved diagnostic accuracy compared with Fractional Flow Reserve (FFR) but clinical outcome trials are lacking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4508182" y="79451"/>
            <a:ext cx="2762225" cy="2017711"/>
            <a:chOff x="5531370" y="1975616"/>
            <a:chExt cx="4841802" cy="4071881"/>
          </a:xfrm>
        </p:grpSpPr>
        <p:sp>
          <p:nvSpPr>
            <p:cNvPr id="7" name="Rectangle 5"/>
            <p:cNvSpPr/>
            <p:nvPr/>
          </p:nvSpPr>
          <p:spPr>
            <a:xfrm>
              <a:off x="7912657" y="3023713"/>
              <a:ext cx="1522785" cy="2091098"/>
            </a:xfrm>
            <a:prstGeom prst="rect">
              <a:avLst/>
            </a:prstGeom>
            <a:pattFill prst="pct30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6"/>
            <p:cNvCxnSpPr/>
            <p:nvPr/>
          </p:nvCxnSpPr>
          <p:spPr>
            <a:xfrm>
              <a:off x="6133621" y="2119318"/>
              <a:ext cx="0" cy="3325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>
              <a:off x="6136395" y="5436314"/>
              <a:ext cx="38058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>
              <a:off x="6071447" y="2130520"/>
              <a:ext cx="690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5593074" y="1975616"/>
              <a:ext cx="424124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r"/>
              <a:r>
                <a:rPr lang="en-GB" sz="1200" dirty="0">
                  <a:solidFill>
                    <a:prstClr val="black"/>
                  </a:solidFill>
                </a:rPr>
                <a:t>120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 rot="16200000">
              <a:off x="4391635" y="3482626"/>
              <a:ext cx="2575371" cy="295901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Pressure (mm Hg)</a:t>
              </a:r>
            </a:p>
          </p:txBody>
        </p:sp>
        <p:cxnSp>
          <p:nvCxnSpPr>
            <p:cNvPr id="14" name="Straight Connector 12"/>
            <p:cNvCxnSpPr/>
            <p:nvPr/>
          </p:nvCxnSpPr>
          <p:spPr>
            <a:xfrm>
              <a:off x="7468259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>
              <a:off x="7819940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>
              <a:off x="8877053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>
              <a:off x="9222700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9"/>
            <p:cNvSpPr txBox="1"/>
            <p:nvPr/>
          </p:nvSpPr>
          <p:spPr>
            <a:xfrm>
              <a:off x="6114912" y="5757652"/>
              <a:ext cx="3828147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Time (</a:t>
              </a:r>
              <a:r>
                <a:rPr lang="en-GB" sz="1200" dirty="0" err="1">
                  <a:solidFill>
                    <a:prstClr val="black"/>
                  </a:solidFill>
                </a:rPr>
                <a:t>ms</a:t>
              </a:r>
              <a:r>
                <a:rPr lang="en-GB" sz="1200" dirty="0">
                  <a:solidFill>
                    <a:prstClr val="black"/>
                  </a:solidFill>
                </a:rPr>
                <a:t>)</a:t>
              </a:r>
            </a:p>
          </p:txBody>
        </p:sp>
        <p:cxnSp>
          <p:nvCxnSpPr>
            <p:cNvPr id="23" name="Straight Connector 21"/>
            <p:cNvCxnSpPr/>
            <p:nvPr/>
          </p:nvCxnSpPr>
          <p:spPr>
            <a:xfrm>
              <a:off x="7120014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>
              <a:off x="6769902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>
              <a:off x="6071447" y="3590255"/>
              <a:ext cx="690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>
              <a:off x="6071447" y="5030711"/>
              <a:ext cx="690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6"/>
            <p:cNvSpPr txBox="1"/>
            <p:nvPr/>
          </p:nvSpPr>
          <p:spPr>
            <a:xfrm>
              <a:off x="5593074" y="4875807"/>
              <a:ext cx="424124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r"/>
              <a:r>
                <a:rPr lang="en-GB" sz="1200" dirty="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6199552" y="5501986"/>
              <a:ext cx="424124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30" name="Straight Connector 28"/>
            <p:cNvCxnSpPr/>
            <p:nvPr/>
          </p:nvCxnSpPr>
          <p:spPr>
            <a:xfrm>
              <a:off x="6414608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0"/>
            <p:cNvCxnSpPr/>
            <p:nvPr/>
          </p:nvCxnSpPr>
          <p:spPr>
            <a:xfrm>
              <a:off x="8173339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2"/>
            <p:cNvCxnSpPr/>
            <p:nvPr/>
          </p:nvCxnSpPr>
          <p:spPr>
            <a:xfrm>
              <a:off x="8522265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>
              <a:off x="9579378" y="5434355"/>
              <a:ext cx="0" cy="53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5"/>
            <p:cNvCxnSpPr/>
            <p:nvPr/>
          </p:nvCxnSpPr>
          <p:spPr>
            <a:xfrm>
              <a:off x="7912657" y="2954496"/>
              <a:ext cx="1537357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6"/>
            <p:cNvSpPr txBox="1"/>
            <p:nvPr/>
          </p:nvSpPr>
          <p:spPr>
            <a:xfrm>
              <a:off x="9949048" y="4467366"/>
              <a:ext cx="424124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</a:rPr>
                <a:t>Pa</a:t>
              </a:r>
            </a:p>
          </p:txBody>
        </p:sp>
        <p:sp>
          <p:nvSpPr>
            <p:cNvPr id="39" name="TextBox 37"/>
            <p:cNvSpPr txBox="1"/>
            <p:nvPr/>
          </p:nvSpPr>
          <p:spPr>
            <a:xfrm>
              <a:off x="9949048" y="4944603"/>
              <a:ext cx="424124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r>
                <a:rPr lang="en-GB" sz="1200" dirty="0" err="1">
                  <a:solidFill>
                    <a:prstClr val="black"/>
                  </a:solidFill>
                </a:rPr>
                <a:t>Pd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8"/>
            <p:cNvSpPr txBox="1"/>
            <p:nvPr/>
          </p:nvSpPr>
          <p:spPr>
            <a:xfrm>
              <a:off x="7938095" y="2634923"/>
              <a:ext cx="1453629" cy="289845"/>
            </a:xfrm>
            <a:prstGeom prst="rect">
              <a:avLst/>
            </a:prstGeom>
          </p:spPr>
          <p:txBody>
            <a:bodyPr vert="horz" wrap="none" lIns="0" tIns="0" rIns="0" bIns="0" spcCol="385658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Wave-free period</a:t>
              </a:r>
            </a:p>
          </p:txBody>
        </p:sp>
        <p:sp>
          <p:nvSpPr>
            <p:cNvPr id="41" name="Freeform 39"/>
            <p:cNvSpPr/>
            <p:nvPr/>
          </p:nvSpPr>
          <p:spPr>
            <a:xfrm>
              <a:off x="6142145" y="2397899"/>
              <a:ext cx="1730438" cy="2393145"/>
            </a:xfrm>
            <a:custGeom>
              <a:avLst/>
              <a:gdLst>
                <a:gd name="connsiteX0" fmla="*/ 0 w 1730438"/>
                <a:gd name="connsiteY0" fmla="*/ 2319822 h 2393145"/>
                <a:gd name="connsiteX1" fmla="*/ 87433 w 1730438"/>
                <a:gd name="connsiteY1" fmla="*/ 2385397 h 2393145"/>
                <a:gd name="connsiteX2" fmla="*/ 163936 w 1730438"/>
                <a:gd name="connsiteY2" fmla="*/ 2385397 h 2393145"/>
                <a:gd name="connsiteX3" fmla="*/ 236797 w 1730438"/>
                <a:gd name="connsiteY3" fmla="*/ 2327108 h 2393145"/>
                <a:gd name="connsiteX4" fmla="*/ 284156 w 1730438"/>
                <a:gd name="connsiteY4" fmla="*/ 2308893 h 2393145"/>
                <a:gd name="connsiteX5" fmla="*/ 324230 w 1730438"/>
                <a:gd name="connsiteY5" fmla="*/ 2192316 h 2393145"/>
                <a:gd name="connsiteX6" fmla="*/ 378875 w 1730438"/>
                <a:gd name="connsiteY6" fmla="*/ 1736938 h 2393145"/>
                <a:gd name="connsiteX7" fmla="*/ 429877 w 1730438"/>
                <a:gd name="connsiteY7" fmla="*/ 1201413 h 2393145"/>
                <a:gd name="connsiteX8" fmla="*/ 444449 w 1730438"/>
                <a:gd name="connsiteY8" fmla="*/ 1081193 h 2393145"/>
                <a:gd name="connsiteX9" fmla="*/ 455379 w 1730438"/>
                <a:gd name="connsiteY9" fmla="*/ 1022904 h 2393145"/>
                <a:gd name="connsiteX10" fmla="*/ 480880 w 1730438"/>
                <a:gd name="connsiteY10" fmla="*/ 979188 h 2393145"/>
                <a:gd name="connsiteX11" fmla="*/ 520953 w 1730438"/>
                <a:gd name="connsiteY11" fmla="*/ 1015618 h 2393145"/>
                <a:gd name="connsiteX12" fmla="*/ 564669 w 1730438"/>
                <a:gd name="connsiteY12" fmla="*/ 917256 h 2393145"/>
                <a:gd name="connsiteX13" fmla="*/ 615672 w 1730438"/>
                <a:gd name="connsiteY13" fmla="*/ 716890 h 2393145"/>
                <a:gd name="connsiteX14" fmla="*/ 648459 w 1730438"/>
                <a:gd name="connsiteY14" fmla="*/ 603956 h 2393145"/>
                <a:gd name="connsiteX15" fmla="*/ 692175 w 1730438"/>
                <a:gd name="connsiteY15" fmla="*/ 552954 h 2393145"/>
                <a:gd name="connsiteX16" fmla="*/ 775965 w 1730438"/>
                <a:gd name="connsiteY16" fmla="*/ 589384 h 2393145"/>
                <a:gd name="connsiteX17" fmla="*/ 852469 w 1730438"/>
                <a:gd name="connsiteY17" fmla="*/ 443663 h 2393145"/>
                <a:gd name="connsiteX18" fmla="*/ 903471 w 1730438"/>
                <a:gd name="connsiteY18" fmla="*/ 334372 h 2393145"/>
                <a:gd name="connsiteX19" fmla="*/ 928972 w 1730438"/>
                <a:gd name="connsiteY19" fmla="*/ 290656 h 2393145"/>
                <a:gd name="connsiteX20" fmla="*/ 979975 w 1730438"/>
                <a:gd name="connsiteY20" fmla="*/ 265154 h 2393145"/>
                <a:gd name="connsiteX21" fmla="*/ 1049192 w 1730438"/>
                <a:gd name="connsiteY21" fmla="*/ 181365 h 2393145"/>
                <a:gd name="connsiteX22" fmla="*/ 1100194 w 1730438"/>
                <a:gd name="connsiteY22" fmla="*/ 68431 h 2393145"/>
                <a:gd name="connsiteX23" fmla="*/ 1136625 w 1730438"/>
                <a:gd name="connsiteY23" fmla="*/ 17428 h 2393145"/>
                <a:gd name="connsiteX24" fmla="*/ 1202199 w 1730438"/>
                <a:gd name="connsiteY24" fmla="*/ 2856 h 2393145"/>
                <a:gd name="connsiteX25" fmla="*/ 1260488 w 1730438"/>
                <a:gd name="connsiteY25" fmla="*/ 68431 h 2393145"/>
                <a:gd name="connsiteX26" fmla="*/ 1307847 w 1730438"/>
                <a:gd name="connsiteY26" fmla="*/ 214152 h 2393145"/>
                <a:gd name="connsiteX27" fmla="*/ 1340634 w 1730438"/>
                <a:gd name="connsiteY27" fmla="*/ 454592 h 2393145"/>
                <a:gd name="connsiteX28" fmla="*/ 1377065 w 1730438"/>
                <a:gd name="connsiteY28" fmla="*/ 684103 h 2393145"/>
                <a:gd name="connsiteX29" fmla="*/ 1380708 w 1730438"/>
                <a:gd name="connsiteY29" fmla="*/ 858968 h 2393145"/>
                <a:gd name="connsiteX30" fmla="*/ 1424424 w 1730438"/>
                <a:gd name="connsiteY30" fmla="*/ 1001046 h 2393145"/>
                <a:gd name="connsiteX31" fmla="*/ 1475426 w 1730438"/>
                <a:gd name="connsiteY31" fmla="*/ 815252 h 2393145"/>
                <a:gd name="connsiteX32" fmla="*/ 1489998 w 1730438"/>
                <a:gd name="connsiteY32" fmla="*/ 600313 h 2393145"/>
                <a:gd name="connsiteX33" fmla="*/ 1533715 w 1730438"/>
                <a:gd name="connsiteY33" fmla="*/ 458235 h 2393145"/>
                <a:gd name="connsiteX34" fmla="*/ 1588360 w 1730438"/>
                <a:gd name="connsiteY34" fmla="*/ 651315 h 2393145"/>
                <a:gd name="connsiteX35" fmla="*/ 1624790 w 1730438"/>
                <a:gd name="connsiteY35" fmla="*/ 851682 h 2393145"/>
                <a:gd name="connsiteX36" fmla="*/ 1675793 w 1730438"/>
                <a:gd name="connsiteY36" fmla="*/ 935472 h 2393145"/>
                <a:gd name="connsiteX37" fmla="*/ 1730438 w 1730438"/>
                <a:gd name="connsiteY37" fmla="*/ 906327 h 239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0438" h="2393145">
                  <a:moveTo>
                    <a:pt x="0" y="2319822"/>
                  </a:moveTo>
                  <a:cubicBezTo>
                    <a:pt x="30055" y="2347145"/>
                    <a:pt x="60110" y="2374468"/>
                    <a:pt x="87433" y="2385397"/>
                  </a:cubicBezTo>
                  <a:cubicBezTo>
                    <a:pt x="114756" y="2396326"/>
                    <a:pt x="139042" y="2395112"/>
                    <a:pt x="163936" y="2385397"/>
                  </a:cubicBezTo>
                  <a:cubicBezTo>
                    <a:pt x="188830" y="2375682"/>
                    <a:pt x="216760" y="2339859"/>
                    <a:pt x="236797" y="2327108"/>
                  </a:cubicBezTo>
                  <a:cubicBezTo>
                    <a:pt x="256834" y="2314357"/>
                    <a:pt x="269584" y="2331358"/>
                    <a:pt x="284156" y="2308893"/>
                  </a:cubicBezTo>
                  <a:cubicBezTo>
                    <a:pt x="298728" y="2286428"/>
                    <a:pt x="308444" y="2287642"/>
                    <a:pt x="324230" y="2192316"/>
                  </a:cubicBezTo>
                  <a:cubicBezTo>
                    <a:pt x="340016" y="2096990"/>
                    <a:pt x="361267" y="1902088"/>
                    <a:pt x="378875" y="1736938"/>
                  </a:cubicBezTo>
                  <a:cubicBezTo>
                    <a:pt x="396483" y="1571787"/>
                    <a:pt x="418948" y="1310704"/>
                    <a:pt x="429877" y="1201413"/>
                  </a:cubicBezTo>
                  <a:cubicBezTo>
                    <a:pt x="440806" y="1092122"/>
                    <a:pt x="440199" y="1110944"/>
                    <a:pt x="444449" y="1081193"/>
                  </a:cubicBezTo>
                  <a:cubicBezTo>
                    <a:pt x="448699" y="1051442"/>
                    <a:pt x="449307" y="1039905"/>
                    <a:pt x="455379" y="1022904"/>
                  </a:cubicBezTo>
                  <a:cubicBezTo>
                    <a:pt x="461451" y="1005903"/>
                    <a:pt x="469951" y="980402"/>
                    <a:pt x="480880" y="979188"/>
                  </a:cubicBezTo>
                  <a:cubicBezTo>
                    <a:pt x="491809" y="977974"/>
                    <a:pt x="506988" y="1025940"/>
                    <a:pt x="520953" y="1015618"/>
                  </a:cubicBezTo>
                  <a:cubicBezTo>
                    <a:pt x="534918" y="1005296"/>
                    <a:pt x="548882" y="967044"/>
                    <a:pt x="564669" y="917256"/>
                  </a:cubicBezTo>
                  <a:cubicBezTo>
                    <a:pt x="580456" y="867468"/>
                    <a:pt x="601707" y="769107"/>
                    <a:pt x="615672" y="716890"/>
                  </a:cubicBezTo>
                  <a:cubicBezTo>
                    <a:pt x="629637" y="664673"/>
                    <a:pt x="635708" y="631279"/>
                    <a:pt x="648459" y="603956"/>
                  </a:cubicBezTo>
                  <a:cubicBezTo>
                    <a:pt x="661210" y="576633"/>
                    <a:pt x="670924" y="555383"/>
                    <a:pt x="692175" y="552954"/>
                  </a:cubicBezTo>
                  <a:cubicBezTo>
                    <a:pt x="713426" y="550525"/>
                    <a:pt x="749249" y="607599"/>
                    <a:pt x="775965" y="589384"/>
                  </a:cubicBezTo>
                  <a:cubicBezTo>
                    <a:pt x="802681" y="571169"/>
                    <a:pt x="831218" y="486165"/>
                    <a:pt x="852469" y="443663"/>
                  </a:cubicBezTo>
                  <a:cubicBezTo>
                    <a:pt x="873720" y="401161"/>
                    <a:pt x="890721" y="359873"/>
                    <a:pt x="903471" y="334372"/>
                  </a:cubicBezTo>
                  <a:cubicBezTo>
                    <a:pt x="916221" y="308871"/>
                    <a:pt x="916221" y="302192"/>
                    <a:pt x="928972" y="290656"/>
                  </a:cubicBezTo>
                  <a:cubicBezTo>
                    <a:pt x="941723" y="279120"/>
                    <a:pt x="959938" y="283369"/>
                    <a:pt x="979975" y="265154"/>
                  </a:cubicBezTo>
                  <a:cubicBezTo>
                    <a:pt x="1000012" y="246939"/>
                    <a:pt x="1029156" y="214152"/>
                    <a:pt x="1049192" y="181365"/>
                  </a:cubicBezTo>
                  <a:cubicBezTo>
                    <a:pt x="1069228" y="148578"/>
                    <a:pt x="1085622" y="95754"/>
                    <a:pt x="1100194" y="68431"/>
                  </a:cubicBezTo>
                  <a:cubicBezTo>
                    <a:pt x="1114766" y="41108"/>
                    <a:pt x="1119624" y="28357"/>
                    <a:pt x="1136625" y="17428"/>
                  </a:cubicBezTo>
                  <a:cubicBezTo>
                    <a:pt x="1153626" y="6499"/>
                    <a:pt x="1181555" y="-5645"/>
                    <a:pt x="1202199" y="2856"/>
                  </a:cubicBezTo>
                  <a:cubicBezTo>
                    <a:pt x="1222843" y="11356"/>
                    <a:pt x="1242880" y="33215"/>
                    <a:pt x="1260488" y="68431"/>
                  </a:cubicBezTo>
                  <a:cubicBezTo>
                    <a:pt x="1278096" y="103647"/>
                    <a:pt x="1294489" y="149792"/>
                    <a:pt x="1307847" y="214152"/>
                  </a:cubicBezTo>
                  <a:cubicBezTo>
                    <a:pt x="1321205" y="278512"/>
                    <a:pt x="1329098" y="376267"/>
                    <a:pt x="1340634" y="454592"/>
                  </a:cubicBezTo>
                  <a:cubicBezTo>
                    <a:pt x="1352170" y="532917"/>
                    <a:pt x="1370386" y="616707"/>
                    <a:pt x="1377065" y="684103"/>
                  </a:cubicBezTo>
                  <a:cubicBezTo>
                    <a:pt x="1383744" y="751499"/>
                    <a:pt x="1372815" y="806144"/>
                    <a:pt x="1380708" y="858968"/>
                  </a:cubicBezTo>
                  <a:cubicBezTo>
                    <a:pt x="1388601" y="911792"/>
                    <a:pt x="1408638" y="1008332"/>
                    <a:pt x="1424424" y="1001046"/>
                  </a:cubicBezTo>
                  <a:cubicBezTo>
                    <a:pt x="1440210" y="993760"/>
                    <a:pt x="1464497" y="882041"/>
                    <a:pt x="1475426" y="815252"/>
                  </a:cubicBezTo>
                  <a:cubicBezTo>
                    <a:pt x="1486355" y="748463"/>
                    <a:pt x="1480283" y="659816"/>
                    <a:pt x="1489998" y="600313"/>
                  </a:cubicBezTo>
                  <a:cubicBezTo>
                    <a:pt x="1499713" y="540810"/>
                    <a:pt x="1517321" y="449735"/>
                    <a:pt x="1533715" y="458235"/>
                  </a:cubicBezTo>
                  <a:cubicBezTo>
                    <a:pt x="1550109" y="466735"/>
                    <a:pt x="1573181" y="585741"/>
                    <a:pt x="1588360" y="651315"/>
                  </a:cubicBezTo>
                  <a:cubicBezTo>
                    <a:pt x="1603539" y="716889"/>
                    <a:pt x="1610218" y="804323"/>
                    <a:pt x="1624790" y="851682"/>
                  </a:cubicBezTo>
                  <a:cubicBezTo>
                    <a:pt x="1639362" y="899041"/>
                    <a:pt x="1658185" y="926364"/>
                    <a:pt x="1675793" y="935472"/>
                  </a:cubicBezTo>
                  <a:cubicBezTo>
                    <a:pt x="1693401" y="944579"/>
                    <a:pt x="1711919" y="925453"/>
                    <a:pt x="1730438" y="906327"/>
                  </a:cubicBezTo>
                </a:path>
              </a:pathLst>
            </a:custGeom>
            <a:noFill/>
            <a:ln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42" name="Freeform 40"/>
            <p:cNvSpPr/>
            <p:nvPr/>
          </p:nvSpPr>
          <p:spPr>
            <a:xfrm>
              <a:off x="7872583" y="3307869"/>
              <a:ext cx="1588360" cy="1355207"/>
            </a:xfrm>
            <a:custGeom>
              <a:avLst/>
              <a:gdLst>
                <a:gd name="connsiteX0" fmla="*/ 0 w 1588360"/>
                <a:gd name="connsiteY0" fmla="*/ 0 h 1355207"/>
                <a:gd name="connsiteX1" fmla="*/ 102005 w 1588360"/>
                <a:gd name="connsiteY1" fmla="*/ 116577 h 1355207"/>
                <a:gd name="connsiteX2" fmla="*/ 163937 w 1588360"/>
                <a:gd name="connsiteY2" fmla="*/ 225868 h 1355207"/>
                <a:gd name="connsiteX3" fmla="*/ 276870 w 1588360"/>
                <a:gd name="connsiteY3" fmla="*/ 298729 h 1355207"/>
                <a:gd name="connsiteX4" fmla="*/ 418948 w 1588360"/>
                <a:gd name="connsiteY4" fmla="*/ 491809 h 1355207"/>
                <a:gd name="connsiteX5" fmla="*/ 480880 w 1588360"/>
                <a:gd name="connsiteY5" fmla="*/ 582885 h 1355207"/>
                <a:gd name="connsiteX6" fmla="*/ 637530 w 1588360"/>
                <a:gd name="connsiteY6" fmla="*/ 663031 h 1355207"/>
                <a:gd name="connsiteX7" fmla="*/ 808752 w 1588360"/>
                <a:gd name="connsiteY7" fmla="*/ 823325 h 1355207"/>
                <a:gd name="connsiteX8" fmla="*/ 969046 w 1588360"/>
                <a:gd name="connsiteY8" fmla="*/ 972689 h 1355207"/>
                <a:gd name="connsiteX9" fmla="*/ 1125696 w 1588360"/>
                <a:gd name="connsiteY9" fmla="*/ 1092909 h 1355207"/>
                <a:gd name="connsiteX10" fmla="*/ 1249559 w 1588360"/>
                <a:gd name="connsiteY10" fmla="*/ 1176698 h 1355207"/>
                <a:gd name="connsiteX11" fmla="*/ 1387994 w 1588360"/>
                <a:gd name="connsiteY11" fmla="*/ 1198556 h 1355207"/>
                <a:gd name="connsiteX12" fmla="*/ 1457211 w 1588360"/>
                <a:gd name="connsiteY12" fmla="*/ 1249559 h 1355207"/>
                <a:gd name="connsiteX13" fmla="*/ 1500928 w 1588360"/>
                <a:gd name="connsiteY13" fmla="*/ 1293275 h 1355207"/>
                <a:gd name="connsiteX14" fmla="*/ 1544644 w 1588360"/>
                <a:gd name="connsiteY14" fmla="*/ 1318776 h 1355207"/>
                <a:gd name="connsiteX15" fmla="*/ 1588360 w 1588360"/>
                <a:gd name="connsiteY15" fmla="*/ 1355207 h 1355207"/>
                <a:gd name="connsiteX16" fmla="*/ 1588360 w 1588360"/>
                <a:gd name="connsiteY16" fmla="*/ 1355207 h 135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360" h="1355207">
                  <a:moveTo>
                    <a:pt x="0" y="0"/>
                  </a:moveTo>
                  <a:cubicBezTo>
                    <a:pt x="37341" y="39466"/>
                    <a:pt x="74682" y="78932"/>
                    <a:pt x="102005" y="116577"/>
                  </a:cubicBezTo>
                  <a:cubicBezTo>
                    <a:pt x="129328" y="154222"/>
                    <a:pt x="134793" y="195509"/>
                    <a:pt x="163937" y="225868"/>
                  </a:cubicBezTo>
                  <a:cubicBezTo>
                    <a:pt x="193081" y="256227"/>
                    <a:pt x="234368" y="254406"/>
                    <a:pt x="276870" y="298729"/>
                  </a:cubicBezTo>
                  <a:cubicBezTo>
                    <a:pt x="319372" y="343053"/>
                    <a:pt x="384946" y="444450"/>
                    <a:pt x="418948" y="491809"/>
                  </a:cubicBezTo>
                  <a:cubicBezTo>
                    <a:pt x="452950" y="539168"/>
                    <a:pt x="444450" y="554348"/>
                    <a:pt x="480880" y="582885"/>
                  </a:cubicBezTo>
                  <a:cubicBezTo>
                    <a:pt x="517310" y="611422"/>
                    <a:pt x="582885" y="622958"/>
                    <a:pt x="637530" y="663031"/>
                  </a:cubicBezTo>
                  <a:cubicBezTo>
                    <a:pt x="692175" y="703104"/>
                    <a:pt x="808752" y="823325"/>
                    <a:pt x="808752" y="823325"/>
                  </a:cubicBezTo>
                  <a:cubicBezTo>
                    <a:pt x="864005" y="874935"/>
                    <a:pt x="916222" y="927758"/>
                    <a:pt x="969046" y="972689"/>
                  </a:cubicBezTo>
                  <a:cubicBezTo>
                    <a:pt x="1021870" y="1017620"/>
                    <a:pt x="1078944" y="1058908"/>
                    <a:pt x="1125696" y="1092909"/>
                  </a:cubicBezTo>
                  <a:cubicBezTo>
                    <a:pt x="1172448" y="1126910"/>
                    <a:pt x="1205843" y="1159090"/>
                    <a:pt x="1249559" y="1176698"/>
                  </a:cubicBezTo>
                  <a:cubicBezTo>
                    <a:pt x="1293275" y="1194306"/>
                    <a:pt x="1353385" y="1186413"/>
                    <a:pt x="1387994" y="1198556"/>
                  </a:cubicBezTo>
                  <a:cubicBezTo>
                    <a:pt x="1422603" y="1210699"/>
                    <a:pt x="1438389" y="1233773"/>
                    <a:pt x="1457211" y="1249559"/>
                  </a:cubicBezTo>
                  <a:cubicBezTo>
                    <a:pt x="1476033" y="1265345"/>
                    <a:pt x="1486356" y="1281739"/>
                    <a:pt x="1500928" y="1293275"/>
                  </a:cubicBezTo>
                  <a:cubicBezTo>
                    <a:pt x="1515500" y="1304811"/>
                    <a:pt x="1530072" y="1308454"/>
                    <a:pt x="1544644" y="1318776"/>
                  </a:cubicBezTo>
                  <a:cubicBezTo>
                    <a:pt x="1559216" y="1329098"/>
                    <a:pt x="1588360" y="1355207"/>
                    <a:pt x="1588360" y="1355207"/>
                  </a:cubicBezTo>
                  <a:lnTo>
                    <a:pt x="1588360" y="1355207"/>
                  </a:lnTo>
                </a:path>
              </a:pathLst>
            </a:custGeom>
            <a:noFill/>
            <a:ln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43" name="Freeform 41"/>
            <p:cNvSpPr/>
            <p:nvPr/>
          </p:nvSpPr>
          <p:spPr>
            <a:xfrm>
              <a:off x="9460943" y="4539213"/>
              <a:ext cx="371589" cy="262301"/>
            </a:xfrm>
            <a:custGeom>
              <a:avLst/>
              <a:gdLst>
                <a:gd name="connsiteX0" fmla="*/ 371589 w 371589"/>
                <a:gd name="connsiteY0" fmla="*/ 0 h 262301"/>
                <a:gd name="connsiteX1" fmla="*/ 338802 w 371589"/>
                <a:gd name="connsiteY1" fmla="*/ 163936 h 262301"/>
                <a:gd name="connsiteX2" fmla="*/ 287800 w 371589"/>
                <a:gd name="connsiteY2" fmla="*/ 262298 h 262301"/>
                <a:gd name="connsiteX3" fmla="*/ 229511 w 371589"/>
                <a:gd name="connsiteY3" fmla="*/ 167579 h 262301"/>
                <a:gd name="connsiteX4" fmla="*/ 189438 w 371589"/>
                <a:gd name="connsiteY4" fmla="*/ 123863 h 262301"/>
                <a:gd name="connsiteX5" fmla="*/ 102005 w 371589"/>
                <a:gd name="connsiteY5" fmla="*/ 207652 h 262301"/>
                <a:gd name="connsiteX6" fmla="*/ 0 w 371589"/>
                <a:gd name="connsiteY6" fmla="*/ 120220 h 26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589" h="262301">
                  <a:moveTo>
                    <a:pt x="371589" y="0"/>
                  </a:moveTo>
                  <a:cubicBezTo>
                    <a:pt x="362178" y="60110"/>
                    <a:pt x="352767" y="120220"/>
                    <a:pt x="338802" y="163936"/>
                  </a:cubicBezTo>
                  <a:cubicBezTo>
                    <a:pt x="324837" y="207652"/>
                    <a:pt x="306015" y="261691"/>
                    <a:pt x="287800" y="262298"/>
                  </a:cubicBezTo>
                  <a:cubicBezTo>
                    <a:pt x="269585" y="262905"/>
                    <a:pt x="245905" y="190651"/>
                    <a:pt x="229511" y="167579"/>
                  </a:cubicBezTo>
                  <a:cubicBezTo>
                    <a:pt x="213117" y="144507"/>
                    <a:pt x="210689" y="117184"/>
                    <a:pt x="189438" y="123863"/>
                  </a:cubicBezTo>
                  <a:cubicBezTo>
                    <a:pt x="168187" y="130542"/>
                    <a:pt x="133578" y="208259"/>
                    <a:pt x="102005" y="207652"/>
                  </a:cubicBezTo>
                  <a:cubicBezTo>
                    <a:pt x="70432" y="207045"/>
                    <a:pt x="35216" y="163632"/>
                    <a:pt x="0" y="120220"/>
                  </a:cubicBezTo>
                </a:path>
              </a:pathLst>
            </a:custGeom>
            <a:noFill/>
            <a:ln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44" name="Freeform 42"/>
            <p:cNvSpPr/>
            <p:nvPr/>
          </p:nvSpPr>
          <p:spPr>
            <a:xfrm>
              <a:off x="6138502" y="2681269"/>
              <a:ext cx="1730438" cy="2507858"/>
            </a:xfrm>
            <a:custGeom>
              <a:avLst/>
              <a:gdLst>
                <a:gd name="connsiteX0" fmla="*/ 0 w 1730438"/>
                <a:gd name="connsiteY0" fmla="*/ 2418970 h 2507858"/>
                <a:gd name="connsiteX1" fmla="*/ 83790 w 1730438"/>
                <a:gd name="connsiteY1" fmla="*/ 2473615 h 2507858"/>
                <a:gd name="connsiteX2" fmla="*/ 131149 w 1730438"/>
                <a:gd name="connsiteY2" fmla="*/ 2506403 h 2507858"/>
                <a:gd name="connsiteX3" fmla="*/ 182151 w 1730438"/>
                <a:gd name="connsiteY3" fmla="*/ 2426256 h 2507858"/>
                <a:gd name="connsiteX4" fmla="*/ 214939 w 1730438"/>
                <a:gd name="connsiteY4" fmla="*/ 2349753 h 2507858"/>
                <a:gd name="connsiteX5" fmla="*/ 240440 w 1730438"/>
                <a:gd name="connsiteY5" fmla="*/ 2295107 h 2507858"/>
                <a:gd name="connsiteX6" fmla="*/ 269584 w 1730438"/>
                <a:gd name="connsiteY6" fmla="*/ 2309679 h 2507858"/>
                <a:gd name="connsiteX7" fmla="*/ 306014 w 1730438"/>
                <a:gd name="connsiteY7" fmla="*/ 2364325 h 2507858"/>
                <a:gd name="connsiteX8" fmla="*/ 346088 w 1730438"/>
                <a:gd name="connsiteY8" fmla="*/ 2153029 h 2507858"/>
                <a:gd name="connsiteX9" fmla="*/ 389804 w 1730438"/>
                <a:gd name="connsiteY9" fmla="*/ 1766868 h 2507858"/>
                <a:gd name="connsiteX10" fmla="*/ 422591 w 1730438"/>
                <a:gd name="connsiteY10" fmla="*/ 1428066 h 2507858"/>
                <a:gd name="connsiteX11" fmla="*/ 473594 w 1730438"/>
                <a:gd name="connsiteY11" fmla="*/ 1202199 h 2507858"/>
                <a:gd name="connsiteX12" fmla="*/ 575598 w 1730438"/>
                <a:gd name="connsiteY12" fmla="*/ 983617 h 2507858"/>
                <a:gd name="connsiteX13" fmla="*/ 648459 w 1730438"/>
                <a:gd name="connsiteY13" fmla="*/ 823324 h 2507858"/>
                <a:gd name="connsiteX14" fmla="*/ 710390 w 1730438"/>
                <a:gd name="connsiteY14" fmla="*/ 699461 h 2507858"/>
                <a:gd name="connsiteX15" fmla="*/ 775965 w 1730438"/>
                <a:gd name="connsiteY15" fmla="*/ 608385 h 2507858"/>
                <a:gd name="connsiteX16" fmla="*/ 877970 w 1730438"/>
                <a:gd name="connsiteY16" fmla="*/ 491808 h 2507858"/>
                <a:gd name="connsiteX17" fmla="*/ 958116 w 1730438"/>
                <a:gd name="connsiteY17" fmla="*/ 291442 h 2507858"/>
                <a:gd name="connsiteX18" fmla="*/ 1027334 w 1730438"/>
                <a:gd name="connsiteY18" fmla="*/ 167579 h 2507858"/>
                <a:gd name="connsiteX19" fmla="*/ 1078336 w 1730438"/>
                <a:gd name="connsiteY19" fmla="*/ 91075 h 2507858"/>
                <a:gd name="connsiteX20" fmla="*/ 1165769 w 1730438"/>
                <a:gd name="connsiteY20" fmla="*/ 14572 h 2507858"/>
                <a:gd name="connsiteX21" fmla="*/ 1213128 w 1730438"/>
                <a:gd name="connsiteY21" fmla="*/ 3643 h 2507858"/>
                <a:gd name="connsiteX22" fmla="*/ 1271417 w 1730438"/>
                <a:gd name="connsiteY22" fmla="*/ 58288 h 2507858"/>
                <a:gd name="connsiteX23" fmla="*/ 1296918 w 1730438"/>
                <a:gd name="connsiteY23" fmla="*/ 134792 h 2507858"/>
                <a:gd name="connsiteX24" fmla="*/ 1318776 w 1730438"/>
                <a:gd name="connsiteY24" fmla="*/ 233153 h 2507858"/>
                <a:gd name="connsiteX25" fmla="*/ 1336991 w 1730438"/>
                <a:gd name="connsiteY25" fmla="*/ 335158 h 2507858"/>
                <a:gd name="connsiteX26" fmla="*/ 1362492 w 1730438"/>
                <a:gd name="connsiteY26" fmla="*/ 455378 h 2507858"/>
                <a:gd name="connsiteX27" fmla="*/ 1387994 w 1730438"/>
                <a:gd name="connsiteY27" fmla="*/ 670317 h 2507858"/>
                <a:gd name="connsiteX28" fmla="*/ 1402566 w 1730438"/>
                <a:gd name="connsiteY28" fmla="*/ 834253 h 2507858"/>
                <a:gd name="connsiteX29" fmla="*/ 1424424 w 1730438"/>
                <a:gd name="connsiteY29" fmla="*/ 958116 h 2507858"/>
                <a:gd name="connsiteX30" fmla="*/ 1471783 w 1730438"/>
                <a:gd name="connsiteY30" fmla="*/ 830610 h 2507858"/>
                <a:gd name="connsiteX31" fmla="*/ 1508214 w 1730438"/>
                <a:gd name="connsiteY31" fmla="*/ 721319 h 2507858"/>
                <a:gd name="connsiteX32" fmla="*/ 1592003 w 1730438"/>
                <a:gd name="connsiteY32" fmla="*/ 877969 h 2507858"/>
                <a:gd name="connsiteX33" fmla="*/ 1683079 w 1730438"/>
                <a:gd name="connsiteY33" fmla="*/ 990903 h 2507858"/>
                <a:gd name="connsiteX34" fmla="*/ 1730438 w 1730438"/>
                <a:gd name="connsiteY34" fmla="*/ 1041906 h 25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0438" h="2507858">
                  <a:moveTo>
                    <a:pt x="0" y="2418970"/>
                  </a:moveTo>
                  <a:lnTo>
                    <a:pt x="83790" y="2473615"/>
                  </a:lnTo>
                  <a:cubicBezTo>
                    <a:pt x="105648" y="2488187"/>
                    <a:pt x="114756" y="2514296"/>
                    <a:pt x="131149" y="2506403"/>
                  </a:cubicBezTo>
                  <a:cubicBezTo>
                    <a:pt x="147542" y="2498510"/>
                    <a:pt x="168186" y="2452364"/>
                    <a:pt x="182151" y="2426256"/>
                  </a:cubicBezTo>
                  <a:cubicBezTo>
                    <a:pt x="196116" y="2400148"/>
                    <a:pt x="205224" y="2371611"/>
                    <a:pt x="214939" y="2349753"/>
                  </a:cubicBezTo>
                  <a:cubicBezTo>
                    <a:pt x="224654" y="2327895"/>
                    <a:pt x="231333" y="2301786"/>
                    <a:pt x="240440" y="2295107"/>
                  </a:cubicBezTo>
                  <a:cubicBezTo>
                    <a:pt x="249548" y="2288428"/>
                    <a:pt x="258655" y="2298143"/>
                    <a:pt x="269584" y="2309679"/>
                  </a:cubicBezTo>
                  <a:cubicBezTo>
                    <a:pt x="280513" y="2321215"/>
                    <a:pt x="293263" y="2390433"/>
                    <a:pt x="306014" y="2364325"/>
                  </a:cubicBezTo>
                  <a:cubicBezTo>
                    <a:pt x="318765" y="2338217"/>
                    <a:pt x="332123" y="2252605"/>
                    <a:pt x="346088" y="2153029"/>
                  </a:cubicBezTo>
                  <a:cubicBezTo>
                    <a:pt x="360053" y="2053453"/>
                    <a:pt x="377054" y="1887695"/>
                    <a:pt x="389804" y="1766868"/>
                  </a:cubicBezTo>
                  <a:cubicBezTo>
                    <a:pt x="402555" y="1646041"/>
                    <a:pt x="408626" y="1522178"/>
                    <a:pt x="422591" y="1428066"/>
                  </a:cubicBezTo>
                  <a:cubicBezTo>
                    <a:pt x="436556" y="1333954"/>
                    <a:pt x="448093" y="1276274"/>
                    <a:pt x="473594" y="1202199"/>
                  </a:cubicBezTo>
                  <a:cubicBezTo>
                    <a:pt x="499095" y="1128124"/>
                    <a:pt x="546454" y="1046763"/>
                    <a:pt x="575598" y="983617"/>
                  </a:cubicBezTo>
                  <a:cubicBezTo>
                    <a:pt x="604742" y="920471"/>
                    <a:pt x="625994" y="870683"/>
                    <a:pt x="648459" y="823324"/>
                  </a:cubicBezTo>
                  <a:cubicBezTo>
                    <a:pt x="670924" y="775965"/>
                    <a:pt x="689139" y="735284"/>
                    <a:pt x="710390" y="699461"/>
                  </a:cubicBezTo>
                  <a:cubicBezTo>
                    <a:pt x="731641" y="663638"/>
                    <a:pt x="748035" y="642994"/>
                    <a:pt x="775965" y="608385"/>
                  </a:cubicBezTo>
                  <a:cubicBezTo>
                    <a:pt x="803895" y="573776"/>
                    <a:pt x="847612" y="544632"/>
                    <a:pt x="877970" y="491808"/>
                  </a:cubicBezTo>
                  <a:cubicBezTo>
                    <a:pt x="908328" y="438984"/>
                    <a:pt x="933222" y="345480"/>
                    <a:pt x="958116" y="291442"/>
                  </a:cubicBezTo>
                  <a:cubicBezTo>
                    <a:pt x="983010" y="237404"/>
                    <a:pt x="1007297" y="200973"/>
                    <a:pt x="1027334" y="167579"/>
                  </a:cubicBezTo>
                  <a:cubicBezTo>
                    <a:pt x="1047371" y="134185"/>
                    <a:pt x="1055264" y="116576"/>
                    <a:pt x="1078336" y="91075"/>
                  </a:cubicBezTo>
                  <a:cubicBezTo>
                    <a:pt x="1101408" y="65574"/>
                    <a:pt x="1143304" y="29144"/>
                    <a:pt x="1165769" y="14572"/>
                  </a:cubicBezTo>
                  <a:cubicBezTo>
                    <a:pt x="1188234" y="0"/>
                    <a:pt x="1195520" y="-3643"/>
                    <a:pt x="1213128" y="3643"/>
                  </a:cubicBezTo>
                  <a:cubicBezTo>
                    <a:pt x="1230736" y="10929"/>
                    <a:pt x="1257452" y="36430"/>
                    <a:pt x="1271417" y="58288"/>
                  </a:cubicBezTo>
                  <a:cubicBezTo>
                    <a:pt x="1285382" y="80146"/>
                    <a:pt x="1289025" y="105648"/>
                    <a:pt x="1296918" y="134792"/>
                  </a:cubicBezTo>
                  <a:cubicBezTo>
                    <a:pt x="1304811" y="163936"/>
                    <a:pt x="1312097" y="199759"/>
                    <a:pt x="1318776" y="233153"/>
                  </a:cubicBezTo>
                  <a:cubicBezTo>
                    <a:pt x="1325455" y="266547"/>
                    <a:pt x="1329705" y="298120"/>
                    <a:pt x="1336991" y="335158"/>
                  </a:cubicBezTo>
                  <a:cubicBezTo>
                    <a:pt x="1344277" y="372196"/>
                    <a:pt x="1353992" y="399518"/>
                    <a:pt x="1362492" y="455378"/>
                  </a:cubicBezTo>
                  <a:cubicBezTo>
                    <a:pt x="1370993" y="511238"/>
                    <a:pt x="1381315" y="607171"/>
                    <a:pt x="1387994" y="670317"/>
                  </a:cubicBezTo>
                  <a:cubicBezTo>
                    <a:pt x="1394673" y="733463"/>
                    <a:pt x="1396494" y="786287"/>
                    <a:pt x="1402566" y="834253"/>
                  </a:cubicBezTo>
                  <a:cubicBezTo>
                    <a:pt x="1408638" y="882219"/>
                    <a:pt x="1412888" y="958723"/>
                    <a:pt x="1424424" y="958116"/>
                  </a:cubicBezTo>
                  <a:cubicBezTo>
                    <a:pt x="1435960" y="957509"/>
                    <a:pt x="1457818" y="870076"/>
                    <a:pt x="1471783" y="830610"/>
                  </a:cubicBezTo>
                  <a:cubicBezTo>
                    <a:pt x="1485748" y="791144"/>
                    <a:pt x="1488177" y="713426"/>
                    <a:pt x="1508214" y="721319"/>
                  </a:cubicBezTo>
                  <a:cubicBezTo>
                    <a:pt x="1528251" y="729212"/>
                    <a:pt x="1562859" y="833038"/>
                    <a:pt x="1592003" y="877969"/>
                  </a:cubicBezTo>
                  <a:cubicBezTo>
                    <a:pt x="1621147" y="922900"/>
                    <a:pt x="1660006" y="963580"/>
                    <a:pt x="1683079" y="990903"/>
                  </a:cubicBezTo>
                  <a:cubicBezTo>
                    <a:pt x="1706152" y="1018226"/>
                    <a:pt x="1718295" y="1030066"/>
                    <a:pt x="1730438" y="1041906"/>
                  </a:cubicBezTo>
                </a:path>
              </a:pathLst>
            </a:custGeom>
            <a:noFill/>
            <a:ln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45" name="Freeform 43"/>
            <p:cNvSpPr/>
            <p:nvPr/>
          </p:nvSpPr>
          <p:spPr>
            <a:xfrm>
              <a:off x="9479159" y="4925103"/>
              <a:ext cx="349730" cy="215417"/>
            </a:xfrm>
            <a:custGeom>
              <a:avLst/>
              <a:gdLst>
                <a:gd name="connsiteX0" fmla="*/ 0 w 349730"/>
                <a:gd name="connsiteY0" fmla="*/ 116848 h 215417"/>
                <a:gd name="connsiteX1" fmla="*/ 102004 w 349730"/>
                <a:gd name="connsiteY1" fmla="*/ 182422 h 215417"/>
                <a:gd name="connsiteX2" fmla="*/ 185794 w 349730"/>
                <a:gd name="connsiteY2" fmla="*/ 211566 h 215417"/>
                <a:gd name="connsiteX3" fmla="*/ 240439 w 349730"/>
                <a:gd name="connsiteY3" fmla="*/ 98632 h 215417"/>
                <a:gd name="connsiteX4" fmla="*/ 251368 w 349730"/>
                <a:gd name="connsiteY4" fmla="*/ 36701 h 215417"/>
                <a:gd name="connsiteX5" fmla="*/ 287799 w 349730"/>
                <a:gd name="connsiteY5" fmla="*/ 271 h 215417"/>
                <a:gd name="connsiteX6" fmla="*/ 316943 w 349730"/>
                <a:gd name="connsiteY6" fmla="*/ 54916 h 215417"/>
                <a:gd name="connsiteX7" fmla="*/ 349730 w 349730"/>
                <a:gd name="connsiteY7" fmla="*/ 69488 h 21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30" h="215417">
                  <a:moveTo>
                    <a:pt x="0" y="116848"/>
                  </a:moveTo>
                  <a:cubicBezTo>
                    <a:pt x="35519" y="141742"/>
                    <a:pt x="71038" y="166636"/>
                    <a:pt x="102004" y="182422"/>
                  </a:cubicBezTo>
                  <a:cubicBezTo>
                    <a:pt x="132970" y="198208"/>
                    <a:pt x="162722" y="225531"/>
                    <a:pt x="185794" y="211566"/>
                  </a:cubicBezTo>
                  <a:cubicBezTo>
                    <a:pt x="208866" y="197601"/>
                    <a:pt x="229510" y="127776"/>
                    <a:pt x="240439" y="98632"/>
                  </a:cubicBezTo>
                  <a:cubicBezTo>
                    <a:pt x="251368" y="69488"/>
                    <a:pt x="243475" y="53094"/>
                    <a:pt x="251368" y="36701"/>
                  </a:cubicBezTo>
                  <a:cubicBezTo>
                    <a:pt x="259261" y="20308"/>
                    <a:pt x="276870" y="-2765"/>
                    <a:pt x="287799" y="271"/>
                  </a:cubicBezTo>
                  <a:cubicBezTo>
                    <a:pt x="298728" y="3307"/>
                    <a:pt x="306621" y="43380"/>
                    <a:pt x="316943" y="54916"/>
                  </a:cubicBezTo>
                  <a:cubicBezTo>
                    <a:pt x="327265" y="66452"/>
                    <a:pt x="342444" y="70702"/>
                    <a:pt x="349730" y="69488"/>
                  </a:cubicBezTo>
                </a:path>
              </a:pathLst>
            </a:custGeom>
            <a:noFill/>
            <a:ln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46" name="Freeform 44"/>
            <p:cNvSpPr/>
            <p:nvPr/>
          </p:nvSpPr>
          <p:spPr>
            <a:xfrm>
              <a:off x="7868940" y="3719531"/>
              <a:ext cx="1592003" cy="1322420"/>
            </a:xfrm>
            <a:custGeom>
              <a:avLst/>
              <a:gdLst>
                <a:gd name="connsiteX0" fmla="*/ 0 w 1592003"/>
                <a:gd name="connsiteY0" fmla="*/ 0 h 1322420"/>
                <a:gd name="connsiteX1" fmla="*/ 87433 w 1592003"/>
                <a:gd name="connsiteY1" fmla="*/ 105648 h 1322420"/>
                <a:gd name="connsiteX2" fmla="*/ 178509 w 1592003"/>
                <a:gd name="connsiteY2" fmla="*/ 302372 h 1322420"/>
                <a:gd name="connsiteX3" fmla="*/ 265941 w 1592003"/>
                <a:gd name="connsiteY3" fmla="*/ 389804 h 1322420"/>
                <a:gd name="connsiteX4" fmla="*/ 331516 w 1592003"/>
                <a:gd name="connsiteY4" fmla="*/ 477237 h 1322420"/>
                <a:gd name="connsiteX5" fmla="*/ 382518 w 1592003"/>
                <a:gd name="connsiteY5" fmla="*/ 499095 h 1322420"/>
                <a:gd name="connsiteX6" fmla="*/ 455379 w 1592003"/>
                <a:gd name="connsiteY6" fmla="*/ 586528 h 1322420"/>
                <a:gd name="connsiteX7" fmla="*/ 517310 w 1592003"/>
                <a:gd name="connsiteY7" fmla="*/ 630244 h 1322420"/>
                <a:gd name="connsiteX8" fmla="*/ 590171 w 1592003"/>
                <a:gd name="connsiteY8" fmla="*/ 655745 h 1322420"/>
                <a:gd name="connsiteX9" fmla="*/ 801466 w 1592003"/>
                <a:gd name="connsiteY9" fmla="*/ 845183 h 1322420"/>
                <a:gd name="connsiteX10" fmla="*/ 877970 w 1592003"/>
                <a:gd name="connsiteY10" fmla="*/ 918043 h 1322420"/>
                <a:gd name="connsiteX11" fmla="*/ 983618 w 1592003"/>
                <a:gd name="connsiteY11" fmla="*/ 1030977 h 1322420"/>
                <a:gd name="connsiteX12" fmla="*/ 1012762 w 1592003"/>
                <a:gd name="connsiteY12" fmla="*/ 1045549 h 1322420"/>
                <a:gd name="connsiteX13" fmla="*/ 1078336 w 1592003"/>
                <a:gd name="connsiteY13" fmla="*/ 1092909 h 1322420"/>
                <a:gd name="connsiteX14" fmla="*/ 1100195 w 1592003"/>
                <a:gd name="connsiteY14" fmla="*/ 1096552 h 1322420"/>
                <a:gd name="connsiteX15" fmla="*/ 1180341 w 1592003"/>
                <a:gd name="connsiteY15" fmla="*/ 1158483 h 1322420"/>
                <a:gd name="connsiteX16" fmla="*/ 1249559 w 1592003"/>
                <a:gd name="connsiteY16" fmla="*/ 1169412 h 1322420"/>
                <a:gd name="connsiteX17" fmla="*/ 1300561 w 1592003"/>
                <a:gd name="connsiteY17" fmla="*/ 1176698 h 1322420"/>
                <a:gd name="connsiteX18" fmla="*/ 1369779 w 1592003"/>
                <a:gd name="connsiteY18" fmla="*/ 1191271 h 1322420"/>
                <a:gd name="connsiteX19" fmla="*/ 1435353 w 1592003"/>
                <a:gd name="connsiteY19" fmla="*/ 1253202 h 1322420"/>
                <a:gd name="connsiteX20" fmla="*/ 1468140 w 1592003"/>
                <a:gd name="connsiteY20" fmla="*/ 1275060 h 1322420"/>
                <a:gd name="connsiteX21" fmla="*/ 1526429 w 1592003"/>
                <a:gd name="connsiteY21" fmla="*/ 1289632 h 1322420"/>
                <a:gd name="connsiteX22" fmla="*/ 1592003 w 1592003"/>
                <a:gd name="connsiteY22" fmla="*/ 1322420 h 132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2003" h="1322420">
                  <a:moveTo>
                    <a:pt x="0" y="0"/>
                  </a:moveTo>
                  <a:cubicBezTo>
                    <a:pt x="28840" y="27626"/>
                    <a:pt x="57681" y="55253"/>
                    <a:pt x="87433" y="105648"/>
                  </a:cubicBezTo>
                  <a:cubicBezTo>
                    <a:pt x="117185" y="156043"/>
                    <a:pt x="148758" y="255013"/>
                    <a:pt x="178509" y="302372"/>
                  </a:cubicBezTo>
                  <a:cubicBezTo>
                    <a:pt x="208260" y="349731"/>
                    <a:pt x="240440" y="360660"/>
                    <a:pt x="265941" y="389804"/>
                  </a:cubicBezTo>
                  <a:cubicBezTo>
                    <a:pt x="291442" y="418948"/>
                    <a:pt x="312087" y="459022"/>
                    <a:pt x="331516" y="477237"/>
                  </a:cubicBezTo>
                  <a:cubicBezTo>
                    <a:pt x="350946" y="495452"/>
                    <a:pt x="361874" y="480880"/>
                    <a:pt x="382518" y="499095"/>
                  </a:cubicBezTo>
                  <a:cubicBezTo>
                    <a:pt x="403162" y="517310"/>
                    <a:pt x="432914" y="564670"/>
                    <a:pt x="455379" y="586528"/>
                  </a:cubicBezTo>
                  <a:cubicBezTo>
                    <a:pt x="477844" y="608386"/>
                    <a:pt x="494845" y="618708"/>
                    <a:pt x="517310" y="630244"/>
                  </a:cubicBezTo>
                  <a:cubicBezTo>
                    <a:pt x="539775" y="641780"/>
                    <a:pt x="542812" y="619922"/>
                    <a:pt x="590171" y="655745"/>
                  </a:cubicBezTo>
                  <a:cubicBezTo>
                    <a:pt x="637530" y="691568"/>
                    <a:pt x="753500" y="801467"/>
                    <a:pt x="801466" y="845183"/>
                  </a:cubicBezTo>
                  <a:cubicBezTo>
                    <a:pt x="849432" y="888899"/>
                    <a:pt x="847611" y="887077"/>
                    <a:pt x="877970" y="918043"/>
                  </a:cubicBezTo>
                  <a:cubicBezTo>
                    <a:pt x="908329" y="949009"/>
                    <a:pt x="961153" y="1009726"/>
                    <a:pt x="983618" y="1030977"/>
                  </a:cubicBezTo>
                  <a:cubicBezTo>
                    <a:pt x="1006083" y="1052228"/>
                    <a:pt x="996976" y="1035227"/>
                    <a:pt x="1012762" y="1045549"/>
                  </a:cubicBezTo>
                  <a:cubicBezTo>
                    <a:pt x="1028548" y="1055871"/>
                    <a:pt x="1063764" y="1084409"/>
                    <a:pt x="1078336" y="1092909"/>
                  </a:cubicBezTo>
                  <a:cubicBezTo>
                    <a:pt x="1092908" y="1101409"/>
                    <a:pt x="1083194" y="1085623"/>
                    <a:pt x="1100195" y="1096552"/>
                  </a:cubicBezTo>
                  <a:cubicBezTo>
                    <a:pt x="1117196" y="1107481"/>
                    <a:pt x="1155447" y="1146340"/>
                    <a:pt x="1180341" y="1158483"/>
                  </a:cubicBezTo>
                  <a:cubicBezTo>
                    <a:pt x="1205235" y="1170626"/>
                    <a:pt x="1249559" y="1169412"/>
                    <a:pt x="1249559" y="1169412"/>
                  </a:cubicBezTo>
                  <a:cubicBezTo>
                    <a:pt x="1269596" y="1172448"/>
                    <a:pt x="1280524" y="1173055"/>
                    <a:pt x="1300561" y="1176698"/>
                  </a:cubicBezTo>
                  <a:cubicBezTo>
                    <a:pt x="1320598" y="1180341"/>
                    <a:pt x="1347314" y="1178520"/>
                    <a:pt x="1369779" y="1191271"/>
                  </a:cubicBezTo>
                  <a:cubicBezTo>
                    <a:pt x="1392244" y="1204022"/>
                    <a:pt x="1418960" y="1239237"/>
                    <a:pt x="1435353" y="1253202"/>
                  </a:cubicBezTo>
                  <a:cubicBezTo>
                    <a:pt x="1451747" y="1267167"/>
                    <a:pt x="1452961" y="1268988"/>
                    <a:pt x="1468140" y="1275060"/>
                  </a:cubicBezTo>
                  <a:cubicBezTo>
                    <a:pt x="1483319" y="1281132"/>
                    <a:pt x="1505785" y="1281739"/>
                    <a:pt x="1526429" y="1289632"/>
                  </a:cubicBezTo>
                  <a:cubicBezTo>
                    <a:pt x="1547073" y="1297525"/>
                    <a:pt x="1569538" y="1309972"/>
                    <a:pt x="1592003" y="1322420"/>
                  </a:cubicBezTo>
                </a:path>
              </a:pathLst>
            </a:custGeom>
            <a:noFill/>
            <a:ln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5"/>
            <p:cNvCxnSpPr/>
            <p:nvPr/>
          </p:nvCxnSpPr>
          <p:spPr>
            <a:xfrm>
              <a:off x="7876226" y="2883485"/>
              <a:ext cx="0" cy="210931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/>
            <p:nvPr/>
          </p:nvCxnSpPr>
          <p:spPr>
            <a:xfrm>
              <a:off x="9468229" y="2958139"/>
              <a:ext cx="0" cy="210931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7"/>
          <p:cNvSpPr txBox="1"/>
          <p:nvPr/>
        </p:nvSpPr>
        <p:spPr>
          <a:xfrm flipH="1">
            <a:off x="6713950" y="1722795"/>
            <a:ext cx="262129" cy="324220"/>
          </a:xfrm>
          <a:prstGeom prst="rect">
            <a:avLst/>
          </a:prstGeom>
        </p:spPr>
        <p:txBody>
          <a:bodyPr vert="horz" wrap="none" lIns="0" tIns="0" rIns="0" bIns="0" spcCol="385658" rtlCol="0" anchor="ctr" anchorCtr="0">
            <a:noAutofit/>
          </a:bodyPr>
          <a:lstStyle/>
          <a:p>
            <a:pPr algn="ctr"/>
            <a:r>
              <a:rPr lang="en-GB" sz="1050" dirty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822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81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 err="1"/>
              <a:t>iFR-Swedeheart</a:t>
            </a:r>
            <a:r>
              <a:rPr lang="en-US" sz="3200" dirty="0"/>
              <a:t> </a:t>
            </a:r>
            <a:r>
              <a:rPr lang="mr-IN" sz="3200" dirty="0"/>
              <a:t>–</a:t>
            </a:r>
            <a:r>
              <a:rPr lang="en-US" sz="3200" dirty="0"/>
              <a:t> Primary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1" y="1542278"/>
            <a:ext cx="9298079" cy="2496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"/>
                <a:cs typeface="Arial"/>
              </a:rPr>
              <a:t>iFR</a:t>
            </a:r>
            <a:r>
              <a:rPr lang="en-US" sz="2400" dirty="0">
                <a:latin typeface="Arial"/>
                <a:cs typeface="Arial"/>
              </a:rPr>
              <a:t> is non-inferior to FFR at 1 year for the composite endpoint of: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− All-cause Death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− Non-fatal Myocardial Infarction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− Unplanned Revascularization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05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4" y="4442298"/>
            <a:ext cx="8679521" cy="2496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/>
                <a:cs typeface="Arial"/>
              </a:rPr>
              <a:t>Risk Difference in All-cause Death, MI and Unplanned Revascularization (%)</a:t>
            </a:r>
          </a:p>
        </p:txBody>
      </p:sp>
      <p:sp>
        <p:nvSpPr>
          <p:cNvPr id="7" name="Rektangel 6"/>
          <p:cNvSpPr/>
          <p:nvPr/>
        </p:nvSpPr>
        <p:spPr>
          <a:xfrm>
            <a:off x="3369467" y="1573741"/>
            <a:ext cx="2816529" cy="380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Rak 65"/>
          <p:cNvCxnSpPr/>
          <p:nvPr/>
        </p:nvCxnSpPr>
        <p:spPr>
          <a:xfrm>
            <a:off x="1911350" y="4004299"/>
            <a:ext cx="4757738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50"/>
          <p:cNvGrpSpPr>
            <a:grpSpLocks/>
          </p:cNvGrpSpPr>
          <p:nvPr/>
        </p:nvGrpSpPr>
        <p:grpSpPr bwMode="auto">
          <a:xfrm>
            <a:off x="1670434" y="-1290570"/>
            <a:ext cx="5008758" cy="6240805"/>
            <a:chOff x="1953009" y="13691"/>
            <a:chExt cx="5008758" cy="6240805"/>
          </a:xfrm>
        </p:grpSpPr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2193925" y="4902200"/>
              <a:ext cx="475773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401201" y="5318826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ja-JP" sz="1800" dirty="0">
                  <a:latin typeface="+mj-lt"/>
                </a:rPr>
                <a:t>0</a:t>
              </a: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195763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6134100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5492750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3955109" y="5318826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1%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602939" y="5331653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2%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5246810" y="5331653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3%</a:t>
              </a: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6780213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4835525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5858277" y="5344480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4%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491829" y="5316712"/>
              <a:ext cx="469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5%</a:t>
              </a: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5600700" y="2684463"/>
              <a:ext cx="0" cy="2217737"/>
            </a:xfrm>
            <a:prstGeom prst="line">
              <a:avLst/>
            </a:prstGeom>
            <a:noFill/>
            <a:ln w="9525">
              <a:noFill/>
              <a:prstDash val="dash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3551238" y="491172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2338388" y="489267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2666571" y="5310489"/>
              <a:ext cx="5406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-1%</a:t>
              </a:r>
            </a:p>
          </p:txBody>
        </p:sp>
        <p:sp>
          <p:nvSpPr>
            <p:cNvPr id="30" name="Line 99"/>
            <p:cNvSpPr>
              <a:spLocks noChangeShapeType="1"/>
            </p:cNvSpPr>
            <p:nvPr/>
          </p:nvSpPr>
          <p:spPr bwMode="auto">
            <a:xfrm>
              <a:off x="2978150" y="4892675"/>
              <a:ext cx="0" cy="1809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1953009" y="5310489"/>
              <a:ext cx="5406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533400" indent="-5334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Lucida Sans Unicode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latin typeface="+mj-lt"/>
                </a:rPr>
                <a:t>-2%</a:t>
              </a:r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>
              <a:off x="3000282" y="13691"/>
              <a:ext cx="723938" cy="0"/>
            </a:xfrm>
            <a:prstGeom prst="line">
              <a:avLst/>
            </a:prstGeom>
            <a:noFill/>
            <a:ln w="19050">
              <a:noFill/>
              <a:round/>
              <a:headEnd/>
              <a:tailEnd type="oval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ja-JP" altLang="ja-JP" sz="2800" b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ＭＳ Ｐゴシック" pitchFamily="50" charset="-128"/>
                <a:cs typeface="Lucida Sans Unicode" pitchFamily="34" charset="0"/>
              </a:endParaRPr>
            </a:p>
          </p:txBody>
        </p:sp>
        <p:sp>
          <p:nvSpPr>
            <p:cNvPr id="39" name="Line 61"/>
            <p:cNvSpPr>
              <a:spLocks noChangeShapeType="1"/>
            </p:cNvSpPr>
            <p:nvPr/>
          </p:nvSpPr>
          <p:spPr bwMode="auto">
            <a:xfrm>
              <a:off x="3603625" y="6254496"/>
              <a:ext cx="723900" cy="0"/>
            </a:xfrm>
            <a:prstGeom prst="line">
              <a:avLst/>
            </a:prstGeom>
            <a:noFill/>
            <a:ln w="19050">
              <a:noFill/>
              <a:round/>
              <a:headEnd/>
              <a:tailEnd type="oval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ja-JP" altLang="ja-JP" sz="2800" b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ＭＳ Ｐゴシック" pitchFamily="50" charset="-128"/>
                <a:cs typeface="+mn-cs"/>
              </a:endParaRPr>
            </a:p>
          </p:txBody>
        </p:sp>
      </p:grpSp>
      <p:cxnSp>
        <p:nvCxnSpPr>
          <p:cNvPr id="70" name="Rak 69"/>
          <p:cNvCxnSpPr/>
          <p:nvPr/>
        </p:nvCxnSpPr>
        <p:spPr>
          <a:xfrm>
            <a:off x="1923406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ak 71"/>
          <p:cNvCxnSpPr/>
          <p:nvPr/>
        </p:nvCxnSpPr>
        <p:spPr>
          <a:xfrm>
            <a:off x="2606301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>
            <a:off x="3268663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>
            <a:off x="3867160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ak 74"/>
          <p:cNvCxnSpPr/>
          <p:nvPr/>
        </p:nvCxnSpPr>
        <p:spPr>
          <a:xfrm>
            <a:off x="4505847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75"/>
          <p:cNvCxnSpPr/>
          <p:nvPr/>
        </p:nvCxnSpPr>
        <p:spPr>
          <a:xfrm>
            <a:off x="5195220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ak 76"/>
          <p:cNvCxnSpPr/>
          <p:nvPr/>
        </p:nvCxnSpPr>
        <p:spPr>
          <a:xfrm>
            <a:off x="5813812" y="3871478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ak 77"/>
          <p:cNvCxnSpPr/>
          <p:nvPr/>
        </p:nvCxnSpPr>
        <p:spPr>
          <a:xfrm>
            <a:off x="6440760" y="3879516"/>
            <a:ext cx="1" cy="132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221841" y="26138"/>
            <a:ext cx="6661559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/>
              <a:t>Primary Endpoint at 1 year</a:t>
            </a:r>
            <a:endParaRPr lang="en-US" sz="2000" dirty="0"/>
          </a:p>
        </p:txBody>
      </p:sp>
      <p:cxnSp>
        <p:nvCxnSpPr>
          <p:cNvPr id="84" name="Rak 83"/>
          <p:cNvCxnSpPr/>
          <p:nvPr/>
        </p:nvCxnSpPr>
        <p:spPr>
          <a:xfrm flipH="1">
            <a:off x="5320666" y="1613524"/>
            <a:ext cx="10159" cy="23988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241292" y="745846"/>
            <a:ext cx="8679521" cy="249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Pre-specified non-inferiority margin</a:t>
            </a:r>
          </a:p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 = 3.2% for the upper 2-sided 95% confidence interval</a:t>
            </a:r>
          </a:p>
        </p:txBody>
      </p:sp>
      <p:sp>
        <p:nvSpPr>
          <p:cNvPr id="42" name="Ellips 41"/>
          <p:cNvSpPr/>
          <p:nvPr/>
        </p:nvSpPr>
        <p:spPr>
          <a:xfrm>
            <a:off x="3312521" y="2261920"/>
            <a:ext cx="215530" cy="24480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 5"/>
          <p:cNvGrpSpPr/>
          <p:nvPr/>
        </p:nvGrpSpPr>
        <p:grpSpPr>
          <a:xfrm>
            <a:off x="3441645" y="2221628"/>
            <a:ext cx="1361612" cy="350054"/>
            <a:chOff x="3441645" y="2221628"/>
            <a:chExt cx="1361612" cy="350054"/>
          </a:xfrm>
        </p:grpSpPr>
        <p:cxnSp>
          <p:nvCxnSpPr>
            <p:cNvPr id="41" name="Rak pil 40"/>
            <p:cNvCxnSpPr/>
            <p:nvPr/>
          </p:nvCxnSpPr>
          <p:spPr>
            <a:xfrm>
              <a:off x="3441645" y="2396655"/>
              <a:ext cx="134865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/>
            <p:nvPr/>
          </p:nvCxnSpPr>
          <p:spPr>
            <a:xfrm>
              <a:off x="4803257" y="2221628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 45"/>
          <p:cNvGrpSpPr/>
          <p:nvPr/>
        </p:nvGrpSpPr>
        <p:grpSpPr>
          <a:xfrm rot="10800000">
            <a:off x="2007855" y="2221311"/>
            <a:ext cx="1361612" cy="350054"/>
            <a:chOff x="3441645" y="2221628"/>
            <a:chExt cx="1361612" cy="350054"/>
          </a:xfrm>
        </p:grpSpPr>
        <p:cxnSp>
          <p:nvCxnSpPr>
            <p:cNvPr id="47" name="Rak pil 46"/>
            <p:cNvCxnSpPr/>
            <p:nvPr/>
          </p:nvCxnSpPr>
          <p:spPr>
            <a:xfrm>
              <a:off x="3441645" y="2396655"/>
              <a:ext cx="134865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4803257" y="2221628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Ellips 49"/>
          <p:cNvSpPr/>
          <p:nvPr/>
        </p:nvSpPr>
        <p:spPr>
          <a:xfrm>
            <a:off x="4019771" y="3228166"/>
            <a:ext cx="215530" cy="24480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p 50"/>
          <p:cNvGrpSpPr/>
          <p:nvPr/>
        </p:nvGrpSpPr>
        <p:grpSpPr>
          <a:xfrm>
            <a:off x="4148895" y="3187874"/>
            <a:ext cx="1361612" cy="350054"/>
            <a:chOff x="3441645" y="2221628"/>
            <a:chExt cx="1361612" cy="350054"/>
          </a:xfrm>
        </p:grpSpPr>
        <p:cxnSp>
          <p:nvCxnSpPr>
            <p:cNvPr id="52" name="Rak pil 51"/>
            <p:cNvCxnSpPr/>
            <p:nvPr/>
          </p:nvCxnSpPr>
          <p:spPr>
            <a:xfrm>
              <a:off x="3441645" y="2396655"/>
              <a:ext cx="134865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>
              <a:off x="4803257" y="2221628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 54"/>
          <p:cNvGrpSpPr/>
          <p:nvPr/>
        </p:nvGrpSpPr>
        <p:grpSpPr>
          <a:xfrm rot="10800000">
            <a:off x="2715105" y="3187557"/>
            <a:ext cx="1361612" cy="350054"/>
            <a:chOff x="3441645" y="2221628"/>
            <a:chExt cx="1361612" cy="350054"/>
          </a:xfrm>
        </p:grpSpPr>
        <p:cxnSp>
          <p:nvCxnSpPr>
            <p:cNvPr id="56" name="Rak pil 55"/>
            <p:cNvCxnSpPr/>
            <p:nvPr/>
          </p:nvCxnSpPr>
          <p:spPr>
            <a:xfrm>
              <a:off x="3441645" y="2396655"/>
              <a:ext cx="1348657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4803257" y="2221628"/>
              <a:ext cx="0" cy="35005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ktangel 7"/>
          <p:cNvSpPr/>
          <p:nvPr/>
        </p:nvSpPr>
        <p:spPr>
          <a:xfrm>
            <a:off x="2125406" y="1806417"/>
            <a:ext cx="258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iFR</a:t>
            </a:r>
            <a:r>
              <a:rPr lang="en-US" dirty="0">
                <a:latin typeface="Arial"/>
                <a:cs typeface="Arial"/>
              </a:rPr>
              <a:t> Non-inferior to FFR</a:t>
            </a:r>
          </a:p>
        </p:txBody>
      </p:sp>
      <p:sp>
        <p:nvSpPr>
          <p:cNvPr id="58" name="Rektangel 57"/>
          <p:cNvSpPr/>
          <p:nvPr/>
        </p:nvSpPr>
        <p:spPr>
          <a:xfrm>
            <a:off x="3079690" y="2827943"/>
            <a:ext cx="208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iFR</a:t>
            </a:r>
            <a:r>
              <a:rPr lang="en-US" dirty="0">
                <a:latin typeface="Arial"/>
                <a:cs typeface="Arial"/>
              </a:rPr>
              <a:t> inferior to FFR</a:t>
            </a:r>
          </a:p>
        </p:txBody>
      </p:sp>
      <p:sp>
        <p:nvSpPr>
          <p:cNvPr id="10" name="Rektangel 9"/>
          <p:cNvSpPr/>
          <p:nvPr/>
        </p:nvSpPr>
        <p:spPr>
          <a:xfrm>
            <a:off x="3873846" y="2379527"/>
            <a:ext cx="94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95% CI</a:t>
            </a:r>
          </a:p>
        </p:txBody>
      </p:sp>
      <p:sp>
        <p:nvSpPr>
          <p:cNvPr id="59" name="Rektangel 58"/>
          <p:cNvSpPr/>
          <p:nvPr/>
        </p:nvSpPr>
        <p:spPr>
          <a:xfrm>
            <a:off x="4416660" y="3345773"/>
            <a:ext cx="94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95% CI</a:t>
            </a:r>
          </a:p>
        </p:txBody>
      </p:sp>
    </p:spTree>
    <p:extLst>
      <p:ext uri="{BB962C8B-B14F-4D97-AF65-F5344CB8AC3E}">
        <p14:creationId xmlns:p14="http://schemas.microsoft.com/office/powerpoint/2010/main" val="147669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Power and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248955"/>
            <a:ext cx="8679521" cy="24965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Expected event rate of 8% based on historical data *</a:t>
            </a:r>
            <a:r>
              <a:rPr lang="en-US" sz="2400" baseline="30000" dirty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NI margin 3.2% (1.4</a:t>
            </a:r>
            <a:r>
              <a:rPr lang="en-US" sz="2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With 85% power, 2000 patients required to test hypothesis</a:t>
            </a:r>
            <a:endParaRPr lang="en-US" sz="2400" dirty="0"/>
          </a:p>
        </p:txBody>
      </p:sp>
      <p:sp>
        <p:nvSpPr>
          <p:cNvPr id="4" name="Rektangel 3"/>
          <p:cNvSpPr/>
          <p:nvPr/>
        </p:nvSpPr>
        <p:spPr>
          <a:xfrm>
            <a:off x="784904" y="4693404"/>
            <a:ext cx="7312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*</a:t>
            </a:r>
            <a:r>
              <a:rPr lang="en-US" sz="1600" baseline="30000" dirty="0">
                <a:latin typeface="Arial"/>
                <a:cs typeface="Arial"/>
              </a:rPr>
              <a:t>)</a:t>
            </a:r>
            <a:r>
              <a:rPr lang="en-US" sz="1600" dirty="0"/>
              <a:t> SCAAR data on 12-month outcome in a mixed stable angina/ACS 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46819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6661559" cy="781923"/>
          </a:xfrm>
        </p:spPr>
        <p:txBody>
          <a:bodyPr>
            <a:normAutofit/>
          </a:bodyPr>
          <a:lstStyle/>
          <a:p>
            <a:r>
              <a:rPr lang="en-US" sz="3200" dirty="0"/>
              <a:t>Study Design </a:t>
            </a:r>
            <a:r>
              <a:rPr lang="en-US" sz="3200" dirty="0" err="1"/>
              <a:t>iFR-Swedeheart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1" y="1298151"/>
            <a:ext cx="8679521" cy="24965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Registry based Randomized Clinical Trial (RRCT) design established by TASTE-trial *</a:t>
            </a:r>
            <a:r>
              <a:rPr lang="en-US" sz="2000" baseline="30000" dirty="0">
                <a:latin typeface="Arial"/>
                <a:cs typeface="Arial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National quality registries for data-input, online randomization and follow-up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Independent (blinded) Clinical Events Adjudication Committee for event adjudication (Uppsala Clinical Research Centre)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"/>
                <a:cs typeface="Arial"/>
              </a:rPr>
              <a:t>Independent (blinded) assessment of angiographic outcome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147725" y="4680188"/>
            <a:ext cx="299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/>
              <a:t> *) N </a:t>
            </a:r>
            <a:r>
              <a:rPr lang="sv-SE" sz="1600" i="1" dirty="0" err="1"/>
              <a:t>Engl</a:t>
            </a:r>
            <a:r>
              <a:rPr lang="sv-SE" sz="1600" i="1" dirty="0"/>
              <a:t> J Med. 2013, 369:1587</a:t>
            </a:r>
          </a:p>
        </p:txBody>
      </p:sp>
    </p:spTree>
    <p:extLst>
      <p:ext uri="{BB962C8B-B14F-4D97-AF65-F5344CB8AC3E}">
        <p14:creationId xmlns:p14="http://schemas.microsoft.com/office/powerpoint/2010/main" val="101461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30982" y="1256380"/>
            <a:ext cx="7301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Patients with suspected stable angina pectoris or unstable angina  pectoris/NSTEMI with a </a:t>
            </a:r>
            <a:r>
              <a:rPr lang="en-US" sz="2400" u="sng" dirty="0">
                <a:latin typeface="Arial"/>
                <a:cs typeface="Arial"/>
              </a:rPr>
              <a:t>clinical</a:t>
            </a:r>
            <a:r>
              <a:rPr lang="en-US" sz="2400" dirty="0">
                <a:latin typeface="Arial"/>
                <a:cs typeface="Arial"/>
              </a:rPr>
              <a:t> indication for physiology-guided assessment of coronary lesions (30-80% stenosis grade)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761" y="240239"/>
            <a:ext cx="6661559" cy="781923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Major inclusion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82488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10662" y="783393"/>
            <a:ext cx="8575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Known terminal disease with a life expectancy &lt;1 year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Unstable hemodynamics (</a:t>
            </a:r>
            <a:r>
              <a:rPr lang="en-US" dirty="0" err="1">
                <a:latin typeface="Arial"/>
                <a:cs typeface="Arial"/>
              </a:rPr>
              <a:t>Killip</a:t>
            </a:r>
            <a:r>
              <a:rPr lang="en-US" dirty="0">
                <a:latin typeface="Arial"/>
                <a:cs typeface="Arial"/>
              </a:rPr>
              <a:t> class III-IV)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Inability to tolerate adenosine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Previous CABG with patent graft to the interrogated vessel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Heavily calcified or tortuous vessel where inability to cross the lesion with a pressure wire was expected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Previous randomization in </a:t>
            </a:r>
            <a:r>
              <a:rPr lang="en-US" dirty="0" err="1">
                <a:latin typeface="Arial"/>
                <a:cs typeface="Arial"/>
              </a:rPr>
              <a:t>iFR</a:t>
            </a:r>
            <a:r>
              <a:rPr lang="en-US" dirty="0">
                <a:latin typeface="Arial"/>
                <a:cs typeface="Arial"/>
              </a:rPr>
              <a:t>-SWEDEHEART trial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3121" y="215921"/>
            <a:ext cx="6661559" cy="781923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B5569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l"/>
            <a:r>
              <a:rPr lang="en-US" sz="3200" dirty="0"/>
              <a:t>Major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330336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10843</TotalTime>
  <Words>1621</Words>
  <Application>Microsoft Office PowerPoint</Application>
  <PresentationFormat>On-screen Show (16:9)</PresentationFormat>
  <Paragraphs>450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Lucida Sans Unicode</vt:lpstr>
      <vt:lpstr>Mangal</vt:lpstr>
      <vt:lpstr>Office Theme</vt:lpstr>
      <vt:lpstr>Custom Design</vt:lpstr>
      <vt:lpstr>iFR vs FFR-guided Coronary Intervention – iFR-SWEDEHEART</vt:lpstr>
      <vt:lpstr>Disclosures</vt:lpstr>
      <vt:lpstr>Background</vt:lpstr>
      <vt:lpstr>iFR-Swedeheart – Primary hypothesis</vt:lpstr>
      <vt:lpstr>PowerPoint Presentation</vt:lpstr>
      <vt:lpstr>Power and statistical analysis</vt:lpstr>
      <vt:lpstr>Study Design iFR-Swedeheart</vt:lpstr>
      <vt:lpstr>PowerPoint Presentation</vt:lpstr>
      <vt:lpstr>PowerPoint Presentation</vt:lpstr>
      <vt:lpstr>Study Design</vt:lpstr>
      <vt:lpstr>Major Secondary Endpoints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Endpoint at 1 year (Death, MI, Unplanned revascularization)</vt:lpstr>
      <vt:lpstr>PowerPoint Presentation</vt:lpstr>
      <vt:lpstr>PowerPoint Presentation</vt:lpstr>
      <vt:lpstr>Secondary Endpoints</vt:lpstr>
      <vt:lpstr>Unplanned Revascularization at 1 year medically treated patients </vt:lpstr>
      <vt:lpstr>Chest Discomfort from the procedure</vt:lpstr>
      <vt:lpstr>Summary </vt:lpstr>
      <vt:lpstr>Conclusions</vt:lpstr>
      <vt:lpstr>PowerPoint Presentation</vt:lpstr>
      <vt:lpstr>PowerPoint Presentation</vt:lpstr>
      <vt:lpstr>Comparison of non-inferiority margins</vt:lpstr>
      <vt:lpstr>Primary Endpoint at 12 months (Death, MI, Unplanned revascularization)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240</cp:revision>
  <dcterms:created xsi:type="dcterms:W3CDTF">2010-04-12T23:12:02Z</dcterms:created>
  <dcterms:modified xsi:type="dcterms:W3CDTF">2017-03-07T17:22:28Z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