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1"/>
  </p:notesMasterIdLst>
  <p:sldIdLst>
    <p:sldId id="258" r:id="rId6"/>
    <p:sldId id="261" r:id="rId7"/>
    <p:sldId id="262" r:id="rId8"/>
    <p:sldId id="263" r:id="rId9"/>
    <p:sldId id="265" r:id="rId10"/>
    <p:sldId id="264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ry Stenke" initials="KS" lastIdx="3" clrIdx="0">
    <p:extLst/>
  </p:cmAuthor>
  <p:cmAuthor id="2" name="Kerry Stenke" initials="KS [2]" lastIdx="1" clrIdx="1">
    <p:extLst/>
  </p:cmAuthor>
  <p:cmAuthor id="3" name="Kerry Stenke" initials="KS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60"/>
    <a:srgbClr val="B87011"/>
    <a:srgbClr val="0B5569"/>
    <a:srgbClr val="36BDDB"/>
    <a:srgbClr val="A6B923"/>
    <a:srgbClr val="636619"/>
    <a:srgbClr val="909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31" autoAdjust="0"/>
    <p:restoredTop sz="94799" autoAdjust="0"/>
  </p:normalViewPr>
  <p:slideViewPr>
    <p:cSldViewPr snapToGrid="0" snapToObjects="1">
      <p:cViewPr varScale="1">
        <p:scale>
          <a:sx n="96" d="100"/>
          <a:sy n="96" d="100"/>
        </p:scale>
        <p:origin x="35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</a:t>
            </a:r>
            <a:r>
              <a:rPr lang="en-US" baseline="0" dirty="0"/>
              <a:t> presentation</a:t>
            </a:r>
          </a:p>
          <a:p>
            <a:endParaRPr lang="en-US" baseline="0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3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1-year outcomes: </a:t>
            </a:r>
          </a:p>
          <a:p>
            <a:r>
              <a:rPr lang="en-US" dirty="0"/>
              <a:t>Stroke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1-year outcomes: </a:t>
            </a:r>
          </a:p>
          <a:p>
            <a:r>
              <a:rPr lang="en-US" dirty="0"/>
              <a:t>Stroke Subgroups</a:t>
            </a:r>
          </a:p>
          <a:p>
            <a:endParaRPr lang="en-US" dirty="0"/>
          </a:p>
          <a:p>
            <a:r>
              <a:rPr lang="en-US" dirty="0"/>
              <a:t>For Stroke, need to present forest</a:t>
            </a:r>
            <a:r>
              <a:rPr lang="en-US" baseline="0" dirty="0"/>
              <a:t> plot results for both 1 month &amp; 1 year separately– would be good to do this in 1 figure, though.</a:t>
            </a:r>
            <a:endParaRPr lang="en-US" dirty="0"/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R-hand</a:t>
            </a:r>
            <a:r>
              <a:rPr lang="en-US" baseline="0" dirty="0"/>
              <a:t> panel, forest plot that includes the 3 STS PROM subgroups &amp; interaction term for Stroke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7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1-year outcomes: </a:t>
            </a:r>
          </a:p>
          <a:p>
            <a:r>
              <a:rPr lang="en-US" dirty="0"/>
              <a:t>Days</a:t>
            </a:r>
            <a:r>
              <a:rPr lang="en-US" baseline="0" dirty="0"/>
              <a:t> alive and out of hospital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1-year outcomes: </a:t>
            </a:r>
          </a:p>
          <a:p>
            <a:r>
              <a:rPr lang="en-US" dirty="0"/>
              <a:t>Days</a:t>
            </a:r>
            <a:r>
              <a:rPr lang="en-US" baseline="0" dirty="0"/>
              <a:t> alive and out of hospital Subgroups</a:t>
            </a:r>
          </a:p>
          <a:p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R-hand</a:t>
            </a:r>
            <a:r>
              <a:rPr lang="en-US" baseline="0" dirty="0"/>
              <a:t> panel, forest plot that includes the 3 STS PROM subgroups &amp; interaction term for DAOH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26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8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Acknowledgement</a:t>
            </a:r>
          </a:p>
          <a:p>
            <a:endParaRPr lang="en-US" dirty="0"/>
          </a:p>
          <a:p>
            <a:r>
              <a:rPr lang="en-US" dirty="0"/>
              <a:t>+ Sites</a:t>
            </a:r>
          </a:p>
          <a:p>
            <a:endParaRPr lang="en-US" dirty="0"/>
          </a:p>
          <a:p>
            <a:r>
              <a:rPr lang="en-US" dirty="0"/>
              <a:t>I’d like to put in a plug for the website &amp; decision assistance tool on the last slide (here</a:t>
            </a:r>
            <a:r>
              <a:rPr lang="en-US" baseline="0" dirty="0"/>
              <a:t> or on the next)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2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4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Sources, Design</a:t>
            </a:r>
          </a:p>
          <a:p>
            <a:r>
              <a:rPr lang="en-US" sz="1200" dirty="0"/>
              <a:t>Procedural Registry Data:</a:t>
            </a:r>
          </a:p>
          <a:p>
            <a:r>
              <a:rPr lang="en-US" sz="1200" dirty="0"/>
              <a:t>Society of Thoracic Surgeons National Database</a:t>
            </a:r>
          </a:p>
          <a:p>
            <a:r>
              <a:rPr lang="en-US" sz="1200" dirty="0"/>
              <a:t>STS/American College of Cardiology </a:t>
            </a:r>
            <a:r>
              <a:rPr lang="en-US" sz="1200" dirty="0" err="1"/>
              <a:t>Transcatheter</a:t>
            </a:r>
            <a:r>
              <a:rPr lang="en-US" sz="1200" dirty="0"/>
              <a:t> Valve Therapies Registry</a:t>
            </a:r>
          </a:p>
          <a:p>
            <a:endParaRPr lang="en-US" sz="1200" dirty="0"/>
          </a:p>
          <a:p>
            <a:r>
              <a:rPr lang="en-US" sz="1200" dirty="0"/>
              <a:t>Follow-up:</a:t>
            </a:r>
          </a:p>
          <a:p>
            <a:r>
              <a:rPr lang="en-US" sz="1200" dirty="0"/>
              <a:t>Medicare claims</a:t>
            </a:r>
          </a:p>
          <a:p>
            <a:endParaRPr lang="en-US" sz="1200" dirty="0"/>
          </a:p>
          <a:p>
            <a:r>
              <a:rPr lang="en-US" sz="1200" dirty="0"/>
              <a:t>Observational Study (non-randomized)</a:t>
            </a:r>
          </a:p>
          <a:p>
            <a:r>
              <a:rPr lang="en-US" sz="1200" dirty="0"/>
              <a:t>Propensity Matched Cohort</a:t>
            </a:r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4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Population Flow Diagram</a:t>
            </a:r>
          </a:p>
          <a:p>
            <a:r>
              <a:rPr lang="en-US" baseline="0" dirty="0"/>
              <a:t>Baseline patient characteristics (brief)</a:t>
            </a:r>
          </a:p>
          <a:p>
            <a:endParaRPr lang="en-US" baseline="0" dirty="0"/>
          </a:p>
          <a:p>
            <a:r>
              <a:rPr lang="en-US" baseline="0" dirty="0"/>
              <a:t>In these 2 slides (this one &amp; the next), I need to describe the cohort development &amp; the included patients; also, need to address ‘balance’ of baseline risk across the 2 cohorts.</a:t>
            </a:r>
          </a:p>
          <a:p>
            <a:endParaRPr lang="en-US" baseline="0" dirty="0"/>
          </a:p>
          <a:p>
            <a:r>
              <a:rPr lang="en-US" baseline="0" dirty="0"/>
              <a:t>This is a lot of data– so, might want to combine this slide &amp; the ones before &amp; after in a different way– if you think another grouping would make more sense, let me know. (slides 4-6,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Propensity Matched Cohort – represented</a:t>
            </a:r>
            <a:r>
              <a:rPr lang="en-US" baseline="0" dirty="0"/>
              <a:t> overlap (~55% ? Of overall treated cohort with AS in US)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Propensity distribution (L panel)</a:t>
            </a:r>
          </a:p>
          <a:p>
            <a:r>
              <a:rPr lang="en-US" dirty="0"/>
              <a:t>2 metrics of balance:</a:t>
            </a:r>
            <a:r>
              <a:rPr lang="en-US" baseline="0" dirty="0"/>
              <a:t> St Diffs, Falsification Outcomes (R panel)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0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Inhospital</a:t>
            </a:r>
            <a:r>
              <a:rPr lang="en-US" dirty="0"/>
              <a:t> Outcomes</a:t>
            </a:r>
          </a:p>
          <a:p>
            <a:endParaRPr lang="en-US" dirty="0"/>
          </a:p>
          <a:p>
            <a:r>
              <a:rPr lang="en-US" dirty="0"/>
              <a:t>Here, I need</a:t>
            </a:r>
            <a:r>
              <a:rPr lang="en-US" baseline="0" dirty="0"/>
              <a:t> to describe </a:t>
            </a:r>
            <a:r>
              <a:rPr lang="en-US" baseline="0" dirty="0" err="1"/>
              <a:t>inhospital</a:t>
            </a:r>
            <a:r>
              <a:rPr lang="en-US" baseline="0" dirty="0"/>
              <a:t> outcomes.</a:t>
            </a:r>
          </a:p>
          <a:p>
            <a:endParaRPr lang="en-US" baseline="0" dirty="0"/>
          </a:p>
          <a:p>
            <a:r>
              <a:rPr lang="en-US" baseline="0" dirty="0"/>
              <a:t>Discharge to home is one of the outcomes that strongly favors TAVR – this is a subgroup analysis that shows that this is true across all of the subgroups evaluated.  </a:t>
            </a:r>
          </a:p>
          <a:p>
            <a:br>
              <a:rPr lang="en-US" baseline="0" dirty="0"/>
            </a:br>
            <a:r>
              <a:rPr lang="en-US" baseline="0" dirty="0"/>
              <a:t>Discharge to home is not necessarily an ‘</a:t>
            </a:r>
            <a:r>
              <a:rPr lang="en-US" baseline="0" dirty="0" err="1"/>
              <a:t>inhospital</a:t>
            </a:r>
            <a:r>
              <a:rPr lang="en-US" baseline="0" dirty="0"/>
              <a:t> outcome’– but, important to highlight somewhere.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8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1-year outcomes: </a:t>
            </a:r>
          </a:p>
          <a:p>
            <a:r>
              <a:rPr lang="en-US" dirty="0"/>
              <a:t>Mortality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2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1-year outcomes: </a:t>
            </a:r>
          </a:p>
          <a:p>
            <a:r>
              <a:rPr lang="en-US" dirty="0"/>
              <a:t>Mortality Subgroups</a:t>
            </a:r>
          </a:p>
          <a:p>
            <a:endParaRPr lang="en-US" dirty="0"/>
          </a:p>
          <a:p>
            <a:r>
              <a:rPr lang="en-US" dirty="0"/>
              <a:t>For the R-hand</a:t>
            </a:r>
            <a:r>
              <a:rPr lang="en-US" baseline="0" dirty="0"/>
              <a:t> panel, forest plot that includes the 3 STS PROM subgroups &amp; interaction term for Mortality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292608"/>
            <a:ext cx="8444162" cy="781923"/>
          </a:xfrm>
        </p:spPr>
        <p:txBody>
          <a:bodyPr>
            <a:noAutofit/>
          </a:bodyPr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2" y="1190913"/>
            <a:ext cx="8444162" cy="2496569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  <a:lvl2pPr>
              <a:spcBef>
                <a:spcPts val="400"/>
              </a:spcBef>
              <a:buClr>
                <a:schemeClr val="accent3"/>
              </a:buCl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92608"/>
            <a:ext cx="8444162" cy="781923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222847"/>
            <a:ext cx="8444162" cy="781923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292608"/>
            <a:ext cx="8444162" cy="781923"/>
          </a:xfrm>
        </p:spPr>
        <p:txBody>
          <a:bodyPr tIns="0" bIns="0" anchor="ctr" anchorCtr="0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841" y="292608"/>
            <a:ext cx="8444162" cy="781923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2" y="1193029"/>
            <a:ext cx="8444162" cy="3103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3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293688" indent="-293688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tabLst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veadvic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565703" y="459007"/>
            <a:ext cx="4977845" cy="2381857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algn="l"/>
            <a:r>
              <a:rPr lang="en-US" sz="2200" b="1" dirty="0">
                <a:solidFill>
                  <a:srgbClr val="B87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Comparative Effectiveness of Transcatheter Versus Surgical Aortic Valve Replacement in the United States: An Analysis From Two United States Registries Linked to Medicare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5703" y="3125147"/>
            <a:ext cx="4863546" cy="101973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B87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Matthew Brennan, MD, MPH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B87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University School of Medicine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2854" y="3009900"/>
            <a:ext cx="4863545" cy="1"/>
          </a:xfrm>
          <a:prstGeom prst="line">
            <a:avLst/>
          </a:prstGeom>
          <a:ln w="12700" cmpd="sng">
            <a:solidFill>
              <a:srgbClr val="B87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1-Year Outcomes: Stroke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2" y="1189495"/>
            <a:ext cx="5024563" cy="36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1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1-Year Outcomes: Stroke Subgroups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0" y="1705998"/>
            <a:ext cx="2819395" cy="25974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840" y="1486872"/>
            <a:ext cx="2803582" cy="3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tabLst>
                <a:tab pos="160338" algn="l"/>
                <a:tab pos="966788" algn="ctr"/>
                <a:tab pos="1193800" algn="ctr"/>
                <a:tab pos="1482725" algn="ctr"/>
                <a:tab pos="2854325" algn="ctr"/>
              </a:tabLst>
            </a:pPr>
            <a:r>
              <a:rPr lang="en-US" sz="800" b="1" dirty="0">
                <a:solidFill>
                  <a:schemeClr val="accent2"/>
                </a:solidFill>
                <a:latin typeface="+mj-lt"/>
                <a:ea typeface="Arial Narrow" charset="0"/>
                <a:cs typeface="Arial Narrow" charset="0"/>
              </a:rPr>
              <a:t>ONE-MONTH STROKE</a:t>
            </a:r>
            <a:endParaRPr lang="en-US" sz="700" b="1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4444" y="1486873"/>
            <a:ext cx="2939414" cy="454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tabLst>
                <a:tab pos="160338" algn="l"/>
                <a:tab pos="966788" algn="ctr"/>
                <a:tab pos="1193800" algn="ctr"/>
                <a:tab pos="1482725" algn="ctr"/>
                <a:tab pos="2854325" algn="ctr"/>
              </a:tabLst>
            </a:pPr>
            <a:r>
              <a:rPr lang="en-US" sz="800" b="1" dirty="0">
                <a:solidFill>
                  <a:schemeClr val="accent2"/>
                </a:solidFill>
                <a:latin typeface="+mj-lt"/>
                <a:ea typeface="Arial Narrow" charset="0"/>
                <a:cs typeface="Arial Narrow" charset="0"/>
              </a:rPr>
              <a:t>ONE-YEAR STROKE</a:t>
            </a:r>
            <a:endParaRPr lang="en-US" sz="700" b="1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133" y="2055175"/>
            <a:ext cx="2563869" cy="1355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7323"/>
          <a:stretch/>
        </p:blipFill>
        <p:spPr>
          <a:xfrm>
            <a:off x="3041235" y="1705998"/>
            <a:ext cx="3003443" cy="25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5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1-Year Outcomes: </a:t>
            </a:r>
            <a:br>
              <a:rPr lang="en-US" dirty="0"/>
            </a:br>
            <a:r>
              <a:rPr lang="en-US" dirty="0"/>
              <a:t>Days Alive and Out of the Hospital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365942"/>
            <a:ext cx="4652305" cy="3571273"/>
          </a:xfrm>
        </p:spPr>
      </p:pic>
    </p:spTree>
    <p:extLst>
      <p:ext uri="{BB962C8B-B14F-4D97-AF65-F5344CB8AC3E}">
        <p14:creationId xmlns:p14="http://schemas.microsoft.com/office/powerpoint/2010/main" val="60272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841" y="290081"/>
            <a:ext cx="8444162" cy="781923"/>
          </a:xfrm>
        </p:spPr>
        <p:txBody>
          <a:bodyPr/>
          <a:lstStyle/>
          <a:p>
            <a:r>
              <a:rPr lang="en-US" sz="3300" dirty="0"/>
              <a:t>1-Year Outcomes: Days Alive and</a:t>
            </a:r>
            <a:br>
              <a:rPr lang="en-US" sz="3300" dirty="0"/>
            </a:br>
            <a:r>
              <a:rPr lang="en-US" sz="3300" dirty="0"/>
              <a:t>Out of the Hospital Subgroups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1" y="1207472"/>
            <a:ext cx="3962957" cy="3761238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403" y="1884103"/>
            <a:ext cx="4038600" cy="21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1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2" y="1069890"/>
            <a:ext cx="7381594" cy="2496569"/>
          </a:xfrm>
        </p:spPr>
        <p:txBody>
          <a:bodyPr/>
          <a:lstStyle/>
          <a:p>
            <a:r>
              <a:rPr lang="en-US" dirty="0"/>
              <a:t>Among unselected real-world patients and hospitals, TAVR is a safe and effective alternative to SAVR for intermediate- and high-risk patients.</a:t>
            </a:r>
          </a:p>
          <a:p>
            <a:r>
              <a:rPr lang="en-US" dirty="0"/>
              <a:t>Discharge to home is more common among TAVR (versus SAVR) patients, which reflects a less demanding early recovery.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9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Outcomes </a:t>
            </a:r>
            <a:br>
              <a:rPr lang="en-US" dirty="0"/>
            </a:br>
            <a:r>
              <a:rPr lang="en-US" dirty="0"/>
              <a:t>Through Personalized Medicine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2" y="1415700"/>
            <a:ext cx="4914934" cy="3277324"/>
          </a:xfrm>
        </p:spPr>
        <p:txBody>
          <a:bodyPr/>
          <a:lstStyle/>
          <a:p>
            <a:r>
              <a:rPr lang="en-US" sz="2000" dirty="0"/>
              <a:t>Personalized estimate of several clinical outcomes in the first year after valve replacement with either the TAVR or SAVR approach. </a:t>
            </a:r>
          </a:p>
          <a:p>
            <a:r>
              <a:rPr lang="en-US" sz="2000" dirty="0"/>
              <a:t>Developed by a team of patients who have experienced severe aortic valve disease, in collaboration with caregivers, clinicians, researchers, the STS, and the ACC.</a:t>
            </a:r>
            <a:endParaRPr lang="en-US" sz="2000" dirty="0">
              <a:hlinkClick r:id="rId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7196" y="4159902"/>
            <a:ext cx="2325445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hlinkClick r:id="rId3"/>
              </a:rPr>
              <a:t>www.valveadvice.org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96" y="2806231"/>
            <a:ext cx="1353671" cy="1353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196" y="1415700"/>
            <a:ext cx="2959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1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2" y="1190913"/>
            <a:ext cx="7927076" cy="3676922"/>
          </a:xfrm>
        </p:spPr>
        <p:txBody>
          <a:bodyPr/>
          <a:lstStyle/>
          <a:p>
            <a:r>
              <a:rPr lang="en-US" sz="2000" dirty="0"/>
              <a:t>Randomized trials have demonstrated the safety and effectiveness of transcatheter aortic valve replacement (TAVR) in intermediate- and high-risk patients with aortic stenosis.</a:t>
            </a:r>
          </a:p>
          <a:p>
            <a:r>
              <a:rPr lang="en-US" sz="2000" dirty="0"/>
              <a:t>The German Aortic Valve Registry (GARY) raised concerns regarding mortality to 1 year (TAVR patients had a higher mortality rate than surgical aortic valve replacement [SAVR] patients).</a:t>
            </a:r>
          </a:p>
          <a:p>
            <a:r>
              <a:rPr lang="en-US" sz="2000" dirty="0"/>
              <a:t>Lingering questions:</a:t>
            </a:r>
          </a:p>
          <a:p>
            <a:pPr lvl="1"/>
            <a:r>
              <a:rPr lang="en-US" sz="2000" dirty="0"/>
              <a:t>Generalizability of TAVR to the real world?</a:t>
            </a:r>
          </a:p>
          <a:p>
            <a:pPr lvl="1"/>
            <a:r>
              <a:rPr lang="en-US" sz="2000" dirty="0"/>
              <a:t>Subgroups (especially intermediate-risk patients and those excluded from trials)?</a:t>
            </a:r>
          </a:p>
        </p:txBody>
      </p:sp>
    </p:spTree>
    <p:extLst>
      <p:ext uri="{BB962C8B-B14F-4D97-AF65-F5344CB8AC3E}">
        <p14:creationId xmlns:p14="http://schemas.microsoft.com/office/powerpoint/2010/main" val="118716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 a real-world cohort, we sought to evaluate:</a:t>
            </a:r>
          </a:p>
          <a:p>
            <a:r>
              <a:rPr lang="en-US" dirty="0"/>
              <a:t>The safety and effectiveness of TAVR versus SAVR.</a:t>
            </a:r>
          </a:p>
          <a:p>
            <a:r>
              <a:rPr lang="en-US" dirty="0"/>
              <a:t>Subgroup interactions, including by global risk (Society of Thoracic Surgeons [STS] Predicted Risk of Mortality [PROM] subgroups).</a:t>
            </a:r>
          </a:p>
        </p:txBody>
      </p:sp>
    </p:spTree>
    <p:extLst>
      <p:ext uri="{BB962C8B-B14F-4D97-AF65-F5344CB8AC3E}">
        <p14:creationId xmlns:p14="http://schemas.microsoft.com/office/powerpoint/2010/main" val="9461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and Design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21842" y="1074531"/>
            <a:ext cx="8444162" cy="3838287"/>
          </a:xfrm>
        </p:spPr>
        <p:txBody>
          <a:bodyPr/>
          <a:lstStyle/>
          <a:p>
            <a:r>
              <a:rPr lang="en-US" sz="2000" dirty="0"/>
              <a:t>Procedural registry data:</a:t>
            </a:r>
          </a:p>
          <a:p>
            <a:pPr lvl="1"/>
            <a:r>
              <a:rPr lang="en-US" sz="2000" dirty="0"/>
              <a:t>STS National Database</a:t>
            </a:r>
          </a:p>
          <a:p>
            <a:pPr lvl="1"/>
            <a:r>
              <a:rPr lang="en-US" sz="2000" dirty="0"/>
              <a:t>STS/American College </a:t>
            </a:r>
            <a:br>
              <a:rPr lang="en-US" sz="2000" dirty="0"/>
            </a:br>
            <a:r>
              <a:rPr lang="en-US" sz="2000" dirty="0"/>
              <a:t>of Cardiology (ACC) </a:t>
            </a:r>
            <a:br>
              <a:rPr lang="en-US" sz="2000" dirty="0"/>
            </a:br>
            <a:r>
              <a:rPr lang="en-US" sz="2000" dirty="0"/>
              <a:t>Transcatheter Valve </a:t>
            </a:r>
            <a:br>
              <a:rPr lang="en-US" sz="2000" dirty="0"/>
            </a:br>
            <a:r>
              <a:rPr lang="en-US" sz="2000" dirty="0"/>
              <a:t>Therapy (TVT) Registry</a:t>
            </a:r>
          </a:p>
          <a:p>
            <a:r>
              <a:rPr lang="en-US" sz="2000" dirty="0"/>
              <a:t>Follow-up: Medicare claims</a:t>
            </a:r>
          </a:p>
          <a:p>
            <a:r>
              <a:rPr lang="en-US" sz="2000" dirty="0"/>
              <a:t>Observational study </a:t>
            </a:r>
            <a:br>
              <a:rPr lang="en-US" sz="2000" dirty="0"/>
            </a:br>
            <a:r>
              <a:rPr lang="en-US" sz="2000" dirty="0"/>
              <a:t>(non-randomized)</a:t>
            </a:r>
          </a:p>
          <a:p>
            <a:r>
              <a:rPr lang="en-US" sz="2000" dirty="0"/>
              <a:t>Propensity-matched cohort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71" y="3498623"/>
            <a:ext cx="2368540" cy="961905"/>
          </a:xfrm>
          <a:prstGeom prst="rect">
            <a:avLst/>
          </a:prstGeom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72" y="2716472"/>
            <a:ext cx="3730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71" y="1387246"/>
            <a:ext cx="2947175" cy="7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Flow Diagram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38647053"/>
              </p:ext>
            </p:extLst>
          </p:nvPr>
        </p:nvGraphicFramePr>
        <p:xfrm>
          <a:off x="4636873" y="1596740"/>
          <a:ext cx="3813121" cy="2700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dirty="0"/>
                        <a:t>Characteristics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SAVR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/>
                        <a:t>(n=4732)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TAVR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/>
                        <a:t>(n=4732)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dirty="0"/>
                        <a:t>STS PROM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   3-5%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   5-8%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   ≥8%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30627" y="1065376"/>
            <a:ext cx="4141982" cy="3796748"/>
            <a:chOff x="330627" y="1065376"/>
            <a:chExt cx="4141982" cy="379674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218862" y="2003466"/>
              <a:ext cx="0" cy="1143000"/>
            </a:xfrm>
            <a:prstGeom prst="straightConnector1">
              <a:avLst/>
            </a:prstGeom>
            <a:ln w="3175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18862" y="3247042"/>
              <a:ext cx="0" cy="821018"/>
            </a:xfrm>
            <a:prstGeom prst="straightConnector1">
              <a:avLst/>
            </a:prstGeom>
            <a:ln w="3175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0627" y="1065376"/>
              <a:ext cx="1776470" cy="12511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tIns="91440" bIns="91440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400"/>
                </a:spcBef>
              </a:pPr>
              <a:r>
                <a:rPr lang="en-US" sz="900" b="1" dirty="0">
                  <a:solidFill>
                    <a:schemeClr val="accent1"/>
                  </a:solidFill>
                </a:rPr>
                <a:t>STARTING POPULATION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b="1" dirty="0">
                  <a:solidFill>
                    <a:schemeClr val="tx1"/>
                  </a:solidFill>
                </a:rPr>
                <a:t>SAVR: </a:t>
              </a:r>
              <a:r>
                <a:rPr lang="en-US" sz="900" dirty="0">
                  <a:solidFill>
                    <a:schemeClr val="tx1"/>
                  </a:solidFill>
                </a:rPr>
                <a:t>197,641 pts;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1041 sites from July 1, 2011 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to December 31, 2013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b="1" dirty="0">
                  <a:solidFill>
                    <a:schemeClr val="tx1"/>
                  </a:solidFill>
                </a:rPr>
                <a:t>TAVR: </a:t>
              </a:r>
              <a:r>
                <a:rPr lang="en-US" sz="900" dirty="0">
                  <a:solidFill>
                    <a:schemeClr val="tx1"/>
                  </a:solidFill>
                </a:rPr>
                <a:t>25,579 pts;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392 sites from January 2, 2014 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to September 30, 2015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0627" y="3148145"/>
              <a:ext cx="1776470" cy="64171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tIns="91440" bIns="91440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400"/>
                </a:spcBef>
              </a:pPr>
              <a:r>
                <a:rPr lang="en-US" sz="900" b="1" dirty="0">
                  <a:solidFill>
                    <a:schemeClr val="accent1"/>
                  </a:solidFill>
                </a:rPr>
                <a:t>ELIGIBLE POPULATION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b="1" dirty="0">
                  <a:solidFill>
                    <a:schemeClr val="tx1"/>
                  </a:solidFill>
                </a:rPr>
                <a:t>SAVR: </a:t>
              </a:r>
              <a:r>
                <a:rPr lang="en-US" sz="900" dirty="0">
                  <a:solidFill>
                    <a:schemeClr val="tx1"/>
                  </a:solidFill>
                </a:rPr>
                <a:t>22,618 pts; 627 sites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b="1" dirty="0">
                  <a:solidFill>
                    <a:schemeClr val="tx1"/>
                  </a:solidFill>
                </a:rPr>
                <a:t>TAVR: </a:t>
              </a:r>
              <a:r>
                <a:rPr lang="en-US" sz="900" dirty="0">
                  <a:solidFill>
                    <a:schemeClr val="tx1"/>
                  </a:solidFill>
                </a:rPr>
                <a:t>17,910 pts; 383 sites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627" y="4068060"/>
              <a:ext cx="1776470" cy="7940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tIns="91440" bIns="91440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400"/>
                </a:spcBef>
              </a:pPr>
              <a:r>
                <a:rPr lang="en-US" sz="900" b="1" dirty="0">
                  <a:solidFill>
                    <a:schemeClr val="accent1"/>
                  </a:solidFill>
                </a:rPr>
                <a:t>Study Cohort </a:t>
              </a:r>
              <a:br>
                <a:rPr lang="en-US" sz="900" b="1" dirty="0">
                  <a:solidFill>
                    <a:schemeClr val="accent1"/>
                  </a:solidFill>
                </a:rPr>
              </a:br>
              <a:r>
                <a:rPr lang="en-US" sz="900" dirty="0">
                  <a:solidFill>
                    <a:schemeClr val="accent1"/>
                  </a:solidFill>
                </a:rPr>
                <a:t>(after PS matching)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b="1" dirty="0">
                  <a:solidFill>
                    <a:schemeClr val="tx1"/>
                  </a:solidFill>
                </a:rPr>
                <a:t>SAVR: </a:t>
              </a:r>
              <a:r>
                <a:rPr lang="en-US" sz="900" dirty="0">
                  <a:solidFill>
                    <a:schemeClr val="tx1"/>
                  </a:solidFill>
                </a:rPr>
                <a:t>4732 pts; 627 sites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b="1" dirty="0">
                  <a:solidFill>
                    <a:schemeClr val="tx1"/>
                  </a:solidFill>
                </a:rPr>
                <a:t>TAVR: </a:t>
              </a:r>
              <a:r>
                <a:rPr lang="en-US" sz="900" dirty="0">
                  <a:solidFill>
                    <a:schemeClr val="tx1"/>
                  </a:solidFill>
                </a:rPr>
                <a:t>4732 pts; 365 sites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218862" y="2719273"/>
              <a:ext cx="1052499" cy="1"/>
            </a:xfrm>
            <a:prstGeom prst="straightConnector1">
              <a:avLst/>
            </a:prstGeom>
            <a:ln w="3175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271361" y="1065376"/>
              <a:ext cx="2201248" cy="379674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tIns="91440" bIns="9144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accent1"/>
                  </a:solidFill>
                </a:rPr>
                <a:t>EXCLUDE IF: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b="1" dirty="0">
                  <a:solidFill>
                    <a:schemeClr val="tx1"/>
                  </a:solidFill>
                </a:rPr>
                <a:t>Age &lt;65 or &gt;90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SAVR: 744 pts; TAVR: 3248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tx1"/>
                  </a:solidFill>
                </a:rPr>
                <a:t>STS: not isolated SAVR or CABG/SAVR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SAVR: 140,851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tx1"/>
                  </a:solidFill>
                </a:rPr>
                <a:t>History of endocarditis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SAVR: 873 pts; TAVR: 187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tx1"/>
                  </a:solidFill>
                </a:rPr>
                <a:t>Emergency / salvage status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SAVR: 274 pts; TAVR: 47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tx1"/>
                  </a:solidFill>
                </a:rPr>
                <a:t>Aortic insufficiency without stenosis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SAVR: 2374 pts; TAVR: 42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tx1"/>
                  </a:solidFill>
                </a:rPr>
                <a:t>STS: hostile chest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SAVR: 4487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tx1"/>
                  </a:solidFill>
                </a:rPr>
                <a:t>TVT: inoperable and 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b="1" dirty="0">
                  <a:solidFill>
                    <a:schemeClr val="tx1"/>
                  </a:solidFill>
                </a:rPr>
                <a:t>(hostile chest or porcelain aorta)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TAVR: 1223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tx1"/>
                  </a:solidFill>
                </a:rPr>
                <a:t>Moderate or severe mitral stenosis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SAVR: 507 pts; 721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tx1"/>
                  </a:solidFill>
                </a:rPr>
                <a:t>STS PROM ≤3%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SAVR: 23,288 pts; TAVR: 2131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b="1" dirty="0">
                  <a:solidFill>
                    <a:schemeClr val="tx1"/>
                  </a:solidFill>
                </a:rPr>
                <a:t>Sites with &lt;10 total records 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b="1" dirty="0">
                  <a:solidFill>
                    <a:schemeClr val="tx1"/>
                  </a:solidFill>
                </a:rPr>
                <a:t>(TAVR or SAVR)</a:t>
              </a:r>
              <a:br>
                <a:rPr lang="en-US" sz="900" b="1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SAVR: 1484 pts; TAVR: 20 pts</a:t>
              </a:r>
            </a:p>
            <a:p>
              <a:pPr algn="ctr">
                <a:spcBef>
                  <a:spcPts val="300"/>
                </a:spcBef>
              </a:pPr>
              <a:r>
                <a:rPr lang="en-US" sz="900" dirty="0">
                  <a:solidFill>
                    <a:schemeClr val="tx1"/>
                  </a:solidFill>
                </a:rPr>
                <a:t> 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73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Propensity-Matched Cohort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77996" y="1560606"/>
            <a:ext cx="3930933" cy="279831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790" y="1778166"/>
            <a:ext cx="1842387" cy="1419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929" y="1654958"/>
            <a:ext cx="2357137" cy="2796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635" y="1654958"/>
            <a:ext cx="2026368" cy="1490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635" y="3316831"/>
            <a:ext cx="2026368" cy="152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6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0975" y="1156447"/>
            <a:ext cx="4168589" cy="38458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Inhospital Outcomes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1"/>
          </p:nvPr>
        </p:nvPicPr>
        <p:blipFill rotWithShape="1">
          <a:blip r:embed="rId3"/>
          <a:srcRect r="40958"/>
          <a:stretch/>
        </p:blipFill>
        <p:spPr>
          <a:xfrm>
            <a:off x="308808" y="1285814"/>
            <a:ext cx="4038600" cy="224207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9145"/>
          <a:stretch/>
        </p:blipFill>
        <p:spPr>
          <a:xfrm>
            <a:off x="4347408" y="1445174"/>
            <a:ext cx="4241252" cy="3698326"/>
          </a:xfrm>
        </p:spPr>
      </p:pic>
      <p:sp>
        <p:nvSpPr>
          <p:cNvPr id="10" name="TextBox 9"/>
          <p:cNvSpPr txBox="1"/>
          <p:nvPr/>
        </p:nvSpPr>
        <p:spPr>
          <a:xfrm>
            <a:off x="4364866" y="1215852"/>
            <a:ext cx="4241253" cy="25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tabLst>
                <a:tab pos="160338" algn="l"/>
                <a:tab pos="1309688" algn="ctr"/>
                <a:tab pos="1536700" algn="ctr"/>
                <a:tab pos="1770063" algn="ctr"/>
                <a:tab pos="3994150" algn="ctr"/>
              </a:tabLst>
            </a:pPr>
            <a:r>
              <a:rPr lang="en-US" sz="700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		#. of			P-value for</a:t>
            </a:r>
            <a:br>
              <a:rPr lang="en-US" sz="700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700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	Subgroup	Pts	SAVR	TAVR	Interaction</a:t>
            </a:r>
          </a:p>
        </p:txBody>
      </p:sp>
    </p:spTree>
    <p:extLst>
      <p:ext uri="{BB962C8B-B14F-4D97-AF65-F5344CB8AC3E}">
        <p14:creationId xmlns:p14="http://schemas.microsoft.com/office/powerpoint/2010/main" val="144582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1-Year Outcomes: Mortality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2" y="1164843"/>
            <a:ext cx="5024563" cy="36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8" y="1074531"/>
            <a:ext cx="4210723" cy="3831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1-Year Outcomes: Mortality Subgroups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403" y="1884103"/>
            <a:ext cx="4038600" cy="21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81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63E89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schemas.microsoft.com/sharepoint/v3/field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1949</TotalTime>
  <Words>731</Words>
  <Application>Microsoft Office PowerPoint</Application>
  <PresentationFormat>On-screen Show (16:9)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Office Theme</vt:lpstr>
      <vt:lpstr>Custom Design</vt:lpstr>
      <vt:lpstr>Real-World Comparative Effectiveness of Transcatheter Versus Surgical Aortic Valve Replacement in the United States: An Analysis From Two United States Registries Linked to Medicare Data</vt:lpstr>
      <vt:lpstr>Background</vt:lpstr>
      <vt:lpstr>Study Objectives</vt:lpstr>
      <vt:lpstr>Data Sources and Design</vt:lpstr>
      <vt:lpstr>Population Flow Diagram</vt:lpstr>
      <vt:lpstr>Propensity-Matched Cohort </vt:lpstr>
      <vt:lpstr>Inhospital Outcomes</vt:lpstr>
      <vt:lpstr>1-Year Outcomes: Mortality</vt:lpstr>
      <vt:lpstr>1-Year Outcomes: Mortality Subgroups</vt:lpstr>
      <vt:lpstr>1-Year Outcomes: Stroke</vt:lpstr>
      <vt:lpstr>1-Year Outcomes: Stroke Subgroups</vt:lpstr>
      <vt:lpstr>1-Year Outcomes:  Days Alive and Out of the Hospital</vt:lpstr>
      <vt:lpstr>1-Year Outcomes: Days Alive and Out of the Hospital Subgroups</vt:lpstr>
      <vt:lpstr>Summary</vt:lpstr>
      <vt:lpstr>Optimizing Outcomes  Through Personalized Medicine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Kristen Green</cp:lastModifiedBy>
  <cp:revision>164</cp:revision>
  <dcterms:created xsi:type="dcterms:W3CDTF">2010-04-12T23:12:02Z</dcterms:created>
  <dcterms:modified xsi:type="dcterms:W3CDTF">2017-03-09T00:37:11Z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