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3.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ags/tag4.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7" r:id="rId1"/>
    <p:sldMasterId id="2147483785" r:id="rId2"/>
  </p:sldMasterIdLst>
  <p:notesMasterIdLst>
    <p:notesMasterId r:id="rId21"/>
  </p:notesMasterIdLst>
  <p:sldIdLst>
    <p:sldId id="303" r:id="rId3"/>
    <p:sldId id="368" r:id="rId4"/>
    <p:sldId id="367" r:id="rId5"/>
    <p:sldId id="363" r:id="rId6"/>
    <p:sldId id="307" r:id="rId7"/>
    <p:sldId id="306" r:id="rId8"/>
    <p:sldId id="364" r:id="rId9"/>
    <p:sldId id="373" r:id="rId10"/>
    <p:sldId id="350" r:id="rId11"/>
    <p:sldId id="375" r:id="rId12"/>
    <p:sldId id="358" r:id="rId13"/>
    <p:sldId id="379" r:id="rId14"/>
    <p:sldId id="316" r:id="rId15"/>
    <p:sldId id="374" r:id="rId16"/>
    <p:sldId id="318" r:id="rId17"/>
    <p:sldId id="319" r:id="rId18"/>
    <p:sldId id="320" r:id="rId19"/>
    <p:sldId id="380" r:id="rId20"/>
  </p:sldIdLst>
  <p:sldSz cx="9144000" cy="5143500" type="screen16x9"/>
  <p:notesSz cx="6797675" cy="9872663"/>
  <p:custDataLst>
    <p:tags r:id="rId22"/>
  </p:custDataLst>
  <p:defaultTextStyle>
    <a:defPPr>
      <a:defRPr lang="en-US"/>
    </a:defPPr>
    <a:lvl1pPr algn="l" rtl="0" fontAlgn="base">
      <a:spcBef>
        <a:spcPct val="50000"/>
      </a:spcBef>
      <a:spcAft>
        <a:spcPct val="0"/>
      </a:spcAft>
      <a:defRPr kern="1200">
        <a:solidFill>
          <a:schemeClr val="tx1"/>
        </a:solidFill>
        <a:latin typeface="Arial" charset="0"/>
        <a:ea typeface="+mn-ea"/>
        <a:cs typeface="+mn-cs"/>
      </a:defRPr>
    </a:lvl1pPr>
    <a:lvl2pPr marL="457200" algn="l" rtl="0" fontAlgn="base">
      <a:spcBef>
        <a:spcPct val="50000"/>
      </a:spcBef>
      <a:spcAft>
        <a:spcPct val="0"/>
      </a:spcAft>
      <a:defRPr kern="1200">
        <a:solidFill>
          <a:schemeClr val="tx1"/>
        </a:solidFill>
        <a:latin typeface="Arial" charset="0"/>
        <a:ea typeface="+mn-ea"/>
        <a:cs typeface="+mn-cs"/>
      </a:defRPr>
    </a:lvl2pPr>
    <a:lvl3pPr marL="914400" algn="l" rtl="0" fontAlgn="base">
      <a:spcBef>
        <a:spcPct val="50000"/>
      </a:spcBef>
      <a:spcAft>
        <a:spcPct val="0"/>
      </a:spcAft>
      <a:defRPr kern="1200">
        <a:solidFill>
          <a:schemeClr val="tx1"/>
        </a:solidFill>
        <a:latin typeface="Arial" charset="0"/>
        <a:ea typeface="+mn-ea"/>
        <a:cs typeface="+mn-cs"/>
      </a:defRPr>
    </a:lvl3pPr>
    <a:lvl4pPr marL="1371600" algn="l" rtl="0" fontAlgn="base">
      <a:spcBef>
        <a:spcPct val="50000"/>
      </a:spcBef>
      <a:spcAft>
        <a:spcPct val="0"/>
      </a:spcAft>
      <a:defRPr kern="1200">
        <a:solidFill>
          <a:schemeClr val="tx1"/>
        </a:solidFill>
        <a:latin typeface="Arial" charset="0"/>
        <a:ea typeface="+mn-ea"/>
        <a:cs typeface="+mn-cs"/>
      </a:defRPr>
    </a:lvl4pPr>
    <a:lvl5pPr marL="1828800" algn="l" rtl="0" fontAlgn="base">
      <a:spcBef>
        <a:spcPct val="5000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Default Section" id="{C51B89BF-0B32-461D-A1A9-7CB46BA347ED}">
          <p14:sldIdLst>
            <p14:sldId id="303"/>
            <p14:sldId id="368"/>
            <p14:sldId id="367"/>
            <p14:sldId id="363"/>
            <p14:sldId id="307"/>
            <p14:sldId id="306"/>
            <p14:sldId id="364"/>
            <p14:sldId id="373"/>
            <p14:sldId id="350"/>
            <p14:sldId id="375"/>
            <p14:sldId id="358"/>
            <p14:sldId id="379"/>
            <p14:sldId id="316"/>
            <p14:sldId id="374"/>
            <p14:sldId id="318"/>
            <p14:sldId id="319"/>
            <p14:sldId id="320"/>
            <p14:sldId id="380"/>
          </p14:sldIdLst>
        </p14:section>
      </p14:sectionLst>
    </p:ext>
    <p:ext uri="{EFAFB233-063F-42B5-8137-9DF3F51BA10A}">
      <p15:sldGuideLst xmlns:p15="http://schemas.microsoft.com/office/powerpoint/2012/main" xmlns="">
        <p15:guide id="1" orient="horz" pos="2160">
          <p15:clr>
            <a:srgbClr val="A4A3A4"/>
          </p15:clr>
        </p15:guide>
        <p15:guide id="2" orient="horz" pos="867">
          <p15:clr>
            <a:srgbClr val="A4A3A4"/>
          </p15:clr>
        </p15:guide>
        <p15:guide id="3" orient="horz" pos="4247">
          <p15:clr>
            <a:srgbClr val="A4A3A4"/>
          </p15:clr>
        </p15:guide>
        <p15:guide id="4" orient="horz" pos="3929">
          <p15:clr>
            <a:srgbClr val="A4A3A4"/>
          </p15:clr>
        </p15:guide>
        <p15:guide id="5" orient="horz" pos="3498">
          <p15:clr>
            <a:srgbClr val="A4A3A4"/>
          </p15:clr>
        </p15:guide>
        <p15:guide id="6" orient="horz" pos="1321">
          <p15:clr>
            <a:srgbClr val="A4A3A4"/>
          </p15:clr>
        </p15:guide>
        <p15:guide id="7" orient="horz" pos="655">
          <p15:clr>
            <a:srgbClr val="A4A3A4"/>
          </p15:clr>
        </p15:guide>
        <p15:guide id="8" pos="2880">
          <p15:clr>
            <a:srgbClr val="A4A3A4"/>
          </p15:clr>
        </p15:guide>
        <p15:guide id="9" pos="385">
          <p15:clr>
            <a:srgbClr val="A4A3A4"/>
          </p15:clr>
        </p15:guide>
        <p15:guide id="10" pos="5602">
          <p15:clr>
            <a:srgbClr val="A4A3A4"/>
          </p15:clr>
        </p15:guide>
        <p15:guide id="11" pos="3039">
          <p15:clr>
            <a:srgbClr val="A4A3A4"/>
          </p15:clr>
        </p15:guide>
        <p15:guide id="12" orient="horz" pos="1620">
          <p15:clr>
            <a:srgbClr val="A4A3A4"/>
          </p15:clr>
        </p15:guide>
        <p15:guide id="13" orient="horz" pos="667">
          <p15:clr>
            <a:srgbClr val="A4A3A4"/>
          </p15:clr>
        </p15:guide>
        <p15:guide id="14" orient="horz" pos="3185">
          <p15:clr>
            <a:srgbClr val="A4A3A4"/>
          </p15:clr>
        </p15:guide>
        <p15:guide id="15" orient="horz" pos="2822">
          <p15:clr>
            <a:srgbClr val="A4A3A4"/>
          </p15:clr>
        </p15:guide>
        <p15:guide id="16" orient="horz" pos="2624">
          <p15:clr>
            <a:srgbClr val="A4A3A4"/>
          </p15:clr>
        </p15:guide>
        <p15:guide id="17" orient="horz" pos="917">
          <p15:clr>
            <a:srgbClr val="A4A3A4"/>
          </p15:clr>
        </p15:guide>
        <p15:guide id="18" orient="horz" pos="491">
          <p15:clr>
            <a:srgbClr val="A4A3A4"/>
          </p15:clr>
        </p15:guide>
        <p15:guide id="19" pos="862">
          <p15:clr>
            <a:srgbClr val="A4A3A4"/>
          </p15:clr>
        </p15:guide>
        <p15:guide id="20" pos="1701">
          <p15:clr>
            <a:srgbClr val="A4A3A4"/>
          </p15:clr>
        </p15:guide>
        <p15:guide id="21" pos="2721">
          <p15:clr>
            <a:srgbClr val="A4A3A4"/>
          </p15:clr>
        </p15:guide>
      </p15:sldGuideLst>
    </p:ext>
    <p:ext uri="{2D200454-40CA-4A62-9FC3-DE9A4176ACB9}">
      <p15:notesGuideLst xmlns:p15="http://schemas.microsoft.com/office/powerpoint/2012/main" xmlns="">
        <p15:guide id="1" orient="horz" pos="3109">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hilip Linley" initials="PL" lastIdx="89" clrIdx="0"/>
  <p:cmAuthor id="1" name="Lampyon-14" initials="L" lastIdx="2" clrIdx="1"/>
  <p:cmAuthor id="2" name="Joel Fulton" initials="JF" lastIdx="36" clrIdx="2"/>
  <p:cmAuthor id="3" name="Robert Gillies" initials="RG" lastIdx="17" clrIdx="3"/>
  <p:cmAuthor id="4" name="Gerlind Holberg" initials="GH" lastIdx="0" clrIdx="4"/>
  <p:cmAuthor id="5" name="weitzj" initials="w" lastIdx="3" clrIdx="5">
    <p:extLst/>
  </p:cmAuthor>
  <p:cmAuthor id="6" name="jw" initials="A" lastIdx="4"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B78"/>
    <a:srgbClr val="000000"/>
    <a:srgbClr val="005A38"/>
    <a:srgbClr val="A6A6A6"/>
    <a:srgbClr val="8A8C8E"/>
    <a:srgbClr val="00B891"/>
    <a:srgbClr val="30BDE4"/>
    <a:srgbClr val="86715C"/>
    <a:srgbClr val="3F978F"/>
    <a:srgbClr val="E9E5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9D7B26C5-4107-4FEC-AEDC-1716B250A1EF}">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35" autoAdjust="0"/>
    <p:restoredTop sz="94764" autoAdjust="0"/>
  </p:normalViewPr>
  <p:slideViewPr>
    <p:cSldViewPr showGuides="1">
      <p:cViewPr>
        <p:scale>
          <a:sx n="125" d="100"/>
          <a:sy n="125" d="100"/>
        </p:scale>
        <p:origin x="-72" y="-72"/>
      </p:cViewPr>
      <p:guideLst>
        <p:guide orient="horz" pos="2278"/>
        <p:guide orient="horz" pos="867"/>
        <p:guide orient="horz" pos="4247"/>
        <p:guide orient="horz" pos="3929"/>
        <p:guide orient="horz" pos="3498"/>
        <p:guide orient="horz" pos="1348"/>
        <p:guide orient="horz" pos="667"/>
        <p:guide orient="horz" pos="1869"/>
        <p:guide orient="horz" pos="3185"/>
        <p:guide orient="horz" pos="2822"/>
        <p:guide orient="horz" pos="2624"/>
        <p:guide orient="horz" pos="917"/>
        <p:guide orient="horz" pos="491"/>
        <p:guide pos="2880"/>
        <p:guide pos="385"/>
        <p:guide pos="5602"/>
        <p:guide pos="3039"/>
        <p:guide pos="862"/>
        <p:guide pos="1882"/>
        <p:guide pos="2721"/>
        <p:guide pos="1292"/>
        <p:guide pos="4967"/>
      </p:guideLst>
    </p:cSldViewPr>
  </p:slideViewPr>
  <p:notesTextViewPr>
    <p:cViewPr>
      <p:scale>
        <a:sx n="1" d="1"/>
        <a:sy n="1" d="1"/>
      </p:scale>
      <p:origin x="0" y="0"/>
    </p:cViewPr>
  </p:notesTextViewPr>
  <p:sorterViewPr>
    <p:cViewPr>
      <p:scale>
        <a:sx n="170" d="100"/>
        <a:sy n="170" d="100"/>
      </p:scale>
      <p:origin x="0" y="30"/>
    </p:cViewPr>
  </p:sorterViewPr>
  <p:notesViewPr>
    <p:cSldViewPr showGuides="1">
      <p:cViewPr varScale="1">
        <p:scale>
          <a:sx n="61" d="100"/>
          <a:sy n="61" d="100"/>
        </p:scale>
        <p:origin x="-3182" y="-77"/>
      </p:cViewPr>
      <p:guideLst>
        <p:guide orient="horz" pos="3109"/>
        <p:guide pos="2141"/>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gs" Target="tags/tag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418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49688" y="0"/>
            <a:ext cx="2946400" cy="494186"/>
          </a:xfrm>
          <a:prstGeom prst="rect">
            <a:avLst/>
          </a:prstGeom>
        </p:spPr>
        <p:txBody>
          <a:bodyPr vert="horz" lIns="91440" tIns="45720" rIns="91440" bIns="45720" rtlCol="0"/>
          <a:lstStyle>
            <a:lvl1pPr algn="r">
              <a:defRPr sz="1200"/>
            </a:lvl1pPr>
          </a:lstStyle>
          <a:p>
            <a:endParaRPr lang="en-GB" dirty="0"/>
          </a:p>
        </p:txBody>
      </p:sp>
      <p:sp>
        <p:nvSpPr>
          <p:cNvPr id="4" name="Slide Image Placeholder 3"/>
          <p:cNvSpPr>
            <a:spLocks noGrp="1" noRot="1" noChangeAspect="1"/>
          </p:cNvSpPr>
          <p:nvPr>
            <p:ph type="sldImg" idx="2"/>
          </p:nvPr>
        </p:nvSpPr>
        <p:spPr>
          <a:xfrm>
            <a:off x="107950" y="739775"/>
            <a:ext cx="6581775" cy="3703638"/>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450" y="4689239"/>
            <a:ext cx="5438775" cy="4442935"/>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Footer Placeholder 5"/>
          <p:cNvSpPr>
            <a:spLocks noGrp="1"/>
          </p:cNvSpPr>
          <p:nvPr>
            <p:ph type="ftr" sz="quarter" idx="4"/>
          </p:nvPr>
        </p:nvSpPr>
        <p:spPr>
          <a:xfrm>
            <a:off x="0" y="9376899"/>
            <a:ext cx="2946400" cy="494185"/>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49688" y="9376899"/>
            <a:ext cx="2946400" cy="494185"/>
          </a:xfrm>
          <a:prstGeom prst="rect">
            <a:avLst/>
          </a:prstGeom>
        </p:spPr>
        <p:txBody>
          <a:bodyPr vert="horz" lIns="91440" tIns="45720" rIns="91440" bIns="45720" rtlCol="0" anchor="b"/>
          <a:lstStyle>
            <a:lvl1pPr algn="r">
              <a:defRPr sz="1200"/>
            </a:lvl1pPr>
          </a:lstStyle>
          <a:p>
            <a:fld id="{4FE12A04-9E3C-4CA4-8E37-57D068AB06B1}" type="slidenum">
              <a:rPr lang="en-GB" smtClean="0"/>
              <a:pPr/>
              <a:t>‹Nr.›</a:t>
            </a:fld>
            <a:endParaRPr lang="en-GB" dirty="0"/>
          </a:p>
        </p:txBody>
      </p:sp>
    </p:spTree>
    <p:extLst>
      <p:ext uri="{BB962C8B-B14F-4D97-AF65-F5344CB8AC3E}">
        <p14:creationId xmlns:p14="http://schemas.microsoft.com/office/powerpoint/2010/main" val="4165730992"/>
      </p:ext>
    </p:extLst>
  </p:cSld>
  <p:clrMap bg1="lt1" tx1="dk1" bg2="lt2" tx2="dk2" accent1="accent1" accent2="accent2" accent3="accent3" accent4="accent4" accent5="accent5" accent6="accent6" hlink="hlink" folHlink="folHlink"/>
  <p:notesStyle>
    <a:lvl1pPr marL="0" algn="l" defTabSz="914400" rtl="0" eaLnBrk="1" latinLnBrk="0" hangingPunct="1">
      <a:defRPr sz="1100" kern="1200">
        <a:solidFill>
          <a:schemeClr val="tx1"/>
        </a:solidFill>
        <a:latin typeface="+mn-lt"/>
        <a:ea typeface="+mn-ea"/>
        <a:cs typeface="+mn-cs"/>
      </a:defRPr>
    </a:lvl1pPr>
    <a:lvl2pPr marL="271463" indent="-185738" algn="l" defTabSz="914400" rtl="0" eaLnBrk="1" latinLnBrk="0" hangingPunct="1">
      <a:buFont typeface="Arial" panose="020B0604020202020204" pitchFamily="34" charset="0"/>
      <a:buChar char="•"/>
      <a:defRPr sz="1100" kern="1200">
        <a:solidFill>
          <a:schemeClr val="tx1"/>
        </a:solidFill>
        <a:latin typeface="+mn-lt"/>
        <a:ea typeface="+mn-ea"/>
        <a:cs typeface="+mn-cs"/>
      </a:defRPr>
    </a:lvl2pPr>
    <a:lvl3pPr marL="444500" indent="-173038" algn="l" defTabSz="914400" rtl="0" eaLnBrk="1" latinLnBrk="0" hangingPunct="1">
      <a:buFont typeface="Arial" panose="020B0604020202020204" pitchFamily="34" charset="0"/>
      <a:buChar char="–"/>
      <a:defRPr sz="1100" kern="1200">
        <a:solidFill>
          <a:schemeClr val="tx1"/>
        </a:solidFill>
        <a:latin typeface="+mn-lt"/>
        <a:ea typeface="+mn-ea"/>
        <a:cs typeface="+mn-cs"/>
      </a:defRPr>
    </a:lvl3pPr>
    <a:lvl4pPr marL="630238" indent="-185738" algn="l" defTabSz="914400" rtl="0" eaLnBrk="1" latinLnBrk="0" hangingPunct="1">
      <a:buFont typeface="Arial" panose="020B0604020202020204" pitchFamily="34" charset="0"/>
      <a:buChar char="–"/>
      <a:defRPr sz="1100" kern="1200">
        <a:solidFill>
          <a:schemeClr val="tx1"/>
        </a:solidFill>
        <a:latin typeface="+mn-lt"/>
        <a:ea typeface="+mn-ea"/>
        <a:cs typeface="+mn-cs"/>
      </a:defRPr>
    </a:lvl4pPr>
    <a:lvl5pPr marL="803275" indent="-173038" algn="l" defTabSz="914400" rtl="0" eaLnBrk="1" latinLnBrk="0" hangingPunct="1">
      <a:buFont typeface="Arial" panose="020B0604020202020204" pitchFamily="34" charset="0"/>
      <a:buChar char="–"/>
      <a:defRPr sz="11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1" name="Rectangle 26"/>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294" eaLnBrk="0" hangingPunct="0">
              <a:defRPr>
                <a:solidFill>
                  <a:srgbClr val="FFFF00"/>
                </a:solidFill>
                <a:latin typeface="Arial" charset="0"/>
                <a:cs typeface="Arial" charset="0"/>
              </a:defRPr>
            </a:lvl1pPr>
            <a:lvl2pPr marL="714495" indent="-274806" defTabSz="960294" eaLnBrk="0" hangingPunct="0">
              <a:defRPr>
                <a:solidFill>
                  <a:srgbClr val="FFFF00"/>
                </a:solidFill>
                <a:latin typeface="Arial" charset="0"/>
                <a:cs typeface="Arial" charset="0"/>
              </a:defRPr>
            </a:lvl2pPr>
            <a:lvl3pPr marL="1099223" indent="-219845" defTabSz="960294" eaLnBrk="0" hangingPunct="0">
              <a:defRPr>
                <a:solidFill>
                  <a:srgbClr val="FFFF00"/>
                </a:solidFill>
                <a:latin typeface="Arial" charset="0"/>
                <a:cs typeface="Arial" charset="0"/>
              </a:defRPr>
            </a:lvl3pPr>
            <a:lvl4pPr marL="1538912" indent="-219845" defTabSz="960294" eaLnBrk="0" hangingPunct="0">
              <a:defRPr>
                <a:solidFill>
                  <a:srgbClr val="FFFF00"/>
                </a:solidFill>
                <a:latin typeface="Arial" charset="0"/>
                <a:cs typeface="Arial" charset="0"/>
              </a:defRPr>
            </a:lvl4pPr>
            <a:lvl5pPr marL="1978602" indent="-219845" defTabSz="960294" eaLnBrk="0" hangingPunct="0">
              <a:defRPr>
                <a:solidFill>
                  <a:srgbClr val="FFFF00"/>
                </a:solidFill>
                <a:latin typeface="Arial" charset="0"/>
                <a:cs typeface="Arial" charset="0"/>
              </a:defRPr>
            </a:lvl5pPr>
            <a:lvl6pPr marL="2418291" indent="-219845" defTabSz="960294" eaLnBrk="0" fontAlgn="base" hangingPunct="0">
              <a:spcBef>
                <a:spcPct val="0"/>
              </a:spcBef>
              <a:spcAft>
                <a:spcPct val="0"/>
              </a:spcAft>
              <a:defRPr>
                <a:solidFill>
                  <a:srgbClr val="FFFF00"/>
                </a:solidFill>
                <a:latin typeface="Arial" charset="0"/>
                <a:cs typeface="Arial" charset="0"/>
              </a:defRPr>
            </a:lvl6pPr>
            <a:lvl7pPr marL="2857980" indent="-219845" defTabSz="960294" eaLnBrk="0" fontAlgn="base" hangingPunct="0">
              <a:spcBef>
                <a:spcPct val="0"/>
              </a:spcBef>
              <a:spcAft>
                <a:spcPct val="0"/>
              </a:spcAft>
              <a:defRPr>
                <a:solidFill>
                  <a:srgbClr val="FFFF00"/>
                </a:solidFill>
                <a:latin typeface="Arial" charset="0"/>
                <a:cs typeface="Arial" charset="0"/>
              </a:defRPr>
            </a:lvl7pPr>
            <a:lvl8pPr marL="3297669" indent="-219845" defTabSz="960294" eaLnBrk="0" fontAlgn="base" hangingPunct="0">
              <a:spcBef>
                <a:spcPct val="0"/>
              </a:spcBef>
              <a:spcAft>
                <a:spcPct val="0"/>
              </a:spcAft>
              <a:defRPr>
                <a:solidFill>
                  <a:srgbClr val="FFFF00"/>
                </a:solidFill>
                <a:latin typeface="Arial" charset="0"/>
                <a:cs typeface="Arial" charset="0"/>
              </a:defRPr>
            </a:lvl8pPr>
            <a:lvl9pPr marL="3737359" indent="-219845" defTabSz="960294" eaLnBrk="0" fontAlgn="base" hangingPunct="0">
              <a:spcBef>
                <a:spcPct val="0"/>
              </a:spcBef>
              <a:spcAft>
                <a:spcPct val="0"/>
              </a:spcAft>
              <a:defRPr>
                <a:solidFill>
                  <a:srgbClr val="FFFF00"/>
                </a:solidFill>
                <a:latin typeface="Arial" charset="0"/>
                <a:cs typeface="Arial" charset="0"/>
              </a:defRPr>
            </a:lvl9pPr>
          </a:lstStyle>
          <a:p>
            <a:pPr eaLnBrk="1" hangingPunct="1"/>
            <a:fld id="{5FB39E33-64DC-4E1B-A088-7AD06D3FB67A}" type="slidenum">
              <a:rPr lang="en-GB" altLang="en-US" smtClean="0">
                <a:solidFill>
                  <a:srgbClr val="000000"/>
                </a:solidFill>
              </a:rPr>
              <a:pPr eaLnBrk="1" hangingPunct="1"/>
              <a:t>1</a:t>
            </a:fld>
            <a:endParaRPr lang="en-GB" altLang="en-US" dirty="0" smtClean="0">
              <a:solidFill>
                <a:srgbClr val="000000"/>
              </a:solidFill>
            </a:endParaRPr>
          </a:p>
        </p:txBody>
      </p:sp>
      <p:sp>
        <p:nvSpPr>
          <p:cNvPr id="263172" name="Rectangle 7"/>
          <p:cNvSpPr>
            <a:spLocks noGrp="1" noRot="1" noChangeAspect="1" noChangeArrowheads="1" noTextEdit="1"/>
          </p:cNvSpPr>
          <p:nvPr>
            <p:ph type="sldImg"/>
          </p:nvPr>
        </p:nvSpPr>
        <p:spPr>
          <a:ln/>
        </p:spPr>
      </p:sp>
      <p:sp>
        <p:nvSpPr>
          <p:cNvPr id="263173" name="Rectangle 8"/>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dirty="0" smtClean="0"/>
          </a:p>
        </p:txBody>
      </p:sp>
    </p:spTree>
    <p:extLst>
      <p:ext uri="{BB962C8B-B14F-4D97-AF65-F5344CB8AC3E}">
        <p14:creationId xmlns:p14="http://schemas.microsoft.com/office/powerpoint/2010/main" val="1150962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3" name="Rectangle 26"/>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294" eaLnBrk="0" hangingPunct="0">
              <a:defRPr>
                <a:solidFill>
                  <a:srgbClr val="FFFF00"/>
                </a:solidFill>
                <a:latin typeface="Arial" charset="0"/>
                <a:cs typeface="Arial" charset="0"/>
              </a:defRPr>
            </a:lvl1pPr>
            <a:lvl2pPr marL="714495" indent="-274806" defTabSz="960294" eaLnBrk="0" hangingPunct="0">
              <a:defRPr>
                <a:solidFill>
                  <a:srgbClr val="FFFF00"/>
                </a:solidFill>
                <a:latin typeface="Arial" charset="0"/>
                <a:cs typeface="Arial" charset="0"/>
              </a:defRPr>
            </a:lvl2pPr>
            <a:lvl3pPr marL="1099223" indent="-219845" defTabSz="960294" eaLnBrk="0" hangingPunct="0">
              <a:defRPr>
                <a:solidFill>
                  <a:srgbClr val="FFFF00"/>
                </a:solidFill>
                <a:latin typeface="Arial" charset="0"/>
                <a:cs typeface="Arial" charset="0"/>
              </a:defRPr>
            </a:lvl3pPr>
            <a:lvl4pPr marL="1538912" indent="-219845" defTabSz="960294" eaLnBrk="0" hangingPunct="0">
              <a:defRPr>
                <a:solidFill>
                  <a:srgbClr val="FFFF00"/>
                </a:solidFill>
                <a:latin typeface="Arial" charset="0"/>
                <a:cs typeface="Arial" charset="0"/>
              </a:defRPr>
            </a:lvl4pPr>
            <a:lvl5pPr marL="1978602" indent="-219845" defTabSz="960294" eaLnBrk="0" hangingPunct="0">
              <a:defRPr>
                <a:solidFill>
                  <a:srgbClr val="FFFF00"/>
                </a:solidFill>
                <a:latin typeface="Arial" charset="0"/>
                <a:cs typeface="Arial" charset="0"/>
              </a:defRPr>
            </a:lvl5pPr>
            <a:lvl6pPr marL="2418291" indent="-219845" defTabSz="960294" eaLnBrk="0" fontAlgn="base" hangingPunct="0">
              <a:spcBef>
                <a:spcPct val="0"/>
              </a:spcBef>
              <a:spcAft>
                <a:spcPct val="0"/>
              </a:spcAft>
              <a:defRPr>
                <a:solidFill>
                  <a:srgbClr val="FFFF00"/>
                </a:solidFill>
                <a:latin typeface="Arial" charset="0"/>
                <a:cs typeface="Arial" charset="0"/>
              </a:defRPr>
            </a:lvl6pPr>
            <a:lvl7pPr marL="2857980" indent="-219845" defTabSz="960294" eaLnBrk="0" fontAlgn="base" hangingPunct="0">
              <a:spcBef>
                <a:spcPct val="0"/>
              </a:spcBef>
              <a:spcAft>
                <a:spcPct val="0"/>
              </a:spcAft>
              <a:defRPr>
                <a:solidFill>
                  <a:srgbClr val="FFFF00"/>
                </a:solidFill>
                <a:latin typeface="Arial" charset="0"/>
                <a:cs typeface="Arial" charset="0"/>
              </a:defRPr>
            </a:lvl7pPr>
            <a:lvl8pPr marL="3297669" indent="-219845" defTabSz="960294" eaLnBrk="0" fontAlgn="base" hangingPunct="0">
              <a:spcBef>
                <a:spcPct val="0"/>
              </a:spcBef>
              <a:spcAft>
                <a:spcPct val="0"/>
              </a:spcAft>
              <a:defRPr>
                <a:solidFill>
                  <a:srgbClr val="FFFF00"/>
                </a:solidFill>
                <a:latin typeface="Arial" charset="0"/>
                <a:cs typeface="Arial" charset="0"/>
              </a:defRPr>
            </a:lvl8pPr>
            <a:lvl9pPr marL="3737359" indent="-219845" defTabSz="960294" eaLnBrk="0" fontAlgn="base" hangingPunct="0">
              <a:spcBef>
                <a:spcPct val="0"/>
              </a:spcBef>
              <a:spcAft>
                <a:spcPct val="0"/>
              </a:spcAft>
              <a:defRPr>
                <a:solidFill>
                  <a:srgbClr val="FFFF00"/>
                </a:solidFill>
                <a:latin typeface="Arial" charset="0"/>
                <a:cs typeface="Arial" charset="0"/>
              </a:defRPr>
            </a:lvl9pPr>
          </a:lstStyle>
          <a:p>
            <a:pPr eaLnBrk="1" hangingPunct="1"/>
            <a:fld id="{665A2261-8C32-4D35-9B95-CAF9576A5FF2}" type="slidenum">
              <a:rPr lang="en-GB" altLang="en-US" smtClean="0">
                <a:solidFill>
                  <a:srgbClr val="000000"/>
                </a:solidFill>
              </a:rPr>
              <a:pPr eaLnBrk="1" hangingPunct="1"/>
              <a:t>11</a:t>
            </a:fld>
            <a:endParaRPr lang="en-GB" altLang="en-US" dirty="0" smtClean="0">
              <a:solidFill>
                <a:srgbClr val="000000"/>
              </a:solidFill>
            </a:endParaRPr>
          </a:p>
        </p:txBody>
      </p:sp>
      <p:sp>
        <p:nvSpPr>
          <p:cNvPr id="271364" name="Rectangle 7"/>
          <p:cNvSpPr>
            <a:spLocks noGrp="1" noRot="1" noChangeAspect="1" noChangeArrowheads="1" noTextEdit="1"/>
          </p:cNvSpPr>
          <p:nvPr>
            <p:ph type="sldImg"/>
          </p:nvPr>
        </p:nvSpPr>
        <p:spPr>
          <a:ln/>
        </p:spPr>
      </p:sp>
      <p:sp>
        <p:nvSpPr>
          <p:cNvPr id="271365" name="Rectangle 8"/>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tabLst>
                <a:tab pos="174044" algn="l"/>
              </a:tabLst>
            </a:pPr>
            <a:r>
              <a:rPr lang="en-GB" altLang="en-US" b="1" dirty="0" smtClean="0"/>
              <a:t>Abbreviations</a:t>
            </a:r>
          </a:p>
          <a:p>
            <a:pPr>
              <a:tabLst>
                <a:tab pos="174044" algn="l"/>
              </a:tabLst>
            </a:pPr>
            <a:r>
              <a:rPr lang="en-GB" altLang="en-US" dirty="0" smtClean="0"/>
              <a:t>CI, confidence interval; HR, hazard ratio</a:t>
            </a:r>
            <a:r>
              <a:rPr lang="en-GB" altLang="en-US" smtClean="0"/>
              <a:t>; </a:t>
            </a:r>
            <a:r>
              <a:rPr lang="de-DE" altLang="de-DE" smtClean="0"/>
              <a:t>MI</a:t>
            </a:r>
            <a:r>
              <a:rPr lang="de-DE" altLang="de-DE" dirty="0" smtClean="0"/>
              <a:t>, myocardial infarction; SE, systemic embolism</a:t>
            </a:r>
          </a:p>
        </p:txBody>
      </p:sp>
    </p:spTree>
    <p:extLst>
      <p:ext uri="{BB962C8B-B14F-4D97-AF65-F5344CB8AC3E}">
        <p14:creationId xmlns:p14="http://schemas.microsoft.com/office/powerpoint/2010/main" val="38604397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1" name="Rectangle 26"/>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294" eaLnBrk="0" hangingPunct="0">
              <a:defRPr>
                <a:solidFill>
                  <a:srgbClr val="FFFF00"/>
                </a:solidFill>
                <a:latin typeface="Arial" charset="0"/>
                <a:cs typeface="Arial" charset="0"/>
              </a:defRPr>
            </a:lvl1pPr>
            <a:lvl2pPr marL="714495" indent="-274806" defTabSz="960294" eaLnBrk="0" hangingPunct="0">
              <a:defRPr>
                <a:solidFill>
                  <a:srgbClr val="FFFF00"/>
                </a:solidFill>
                <a:latin typeface="Arial" charset="0"/>
                <a:cs typeface="Arial" charset="0"/>
              </a:defRPr>
            </a:lvl2pPr>
            <a:lvl3pPr marL="1099223" indent="-219845" defTabSz="960294" eaLnBrk="0" hangingPunct="0">
              <a:defRPr>
                <a:solidFill>
                  <a:srgbClr val="FFFF00"/>
                </a:solidFill>
                <a:latin typeface="Arial" charset="0"/>
                <a:cs typeface="Arial" charset="0"/>
              </a:defRPr>
            </a:lvl3pPr>
            <a:lvl4pPr marL="1538912" indent="-219845" defTabSz="960294" eaLnBrk="0" hangingPunct="0">
              <a:defRPr>
                <a:solidFill>
                  <a:srgbClr val="FFFF00"/>
                </a:solidFill>
                <a:latin typeface="Arial" charset="0"/>
                <a:cs typeface="Arial" charset="0"/>
              </a:defRPr>
            </a:lvl4pPr>
            <a:lvl5pPr marL="1978602" indent="-219845" defTabSz="960294" eaLnBrk="0" hangingPunct="0">
              <a:defRPr>
                <a:solidFill>
                  <a:srgbClr val="FFFF00"/>
                </a:solidFill>
                <a:latin typeface="Arial" charset="0"/>
                <a:cs typeface="Arial" charset="0"/>
              </a:defRPr>
            </a:lvl5pPr>
            <a:lvl6pPr marL="2418291" indent="-219845" defTabSz="960294" eaLnBrk="0" fontAlgn="base" hangingPunct="0">
              <a:spcBef>
                <a:spcPct val="0"/>
              </a:spcBef>
              <a:spcAft>
                <a:spcPct val="0"/>
              </a:spcAft>
              <a:defRPr>
                <a:solidFill>
                  <a:srgbClr val="FFFF00"/>
                </a:solidFill>
                <a:latin typeface="Arial" charset="0"/>
                <a:cs typeface="Arial" charset="0"/>
              </a:defRPr>
            </a:lvl6pPr>
            <a:lvl7pPr marL="2857980" indent="-219845" defTabSz="960294" eaLnBrk="0" fontAlgn="base" hangingPunct="0">
              <a:spcBef>
                <a:spcPct val="0"/>
              </a:spcBef>
              <a:spcAft>
                <a:spcPct val="0"/>
              </a:spcAft>
              <a:defRPr>
                <a:solidFill>
                  <a:srgbClr val="FFFF00"/>
                </a:solidFill>
                <a:latin typeface="Arial" charset="0"/>
                <a:cs typeface="Arial" charset="0"/>
              </a:defRPr>
            </a:lvl7pPr>
            <a:lvl8pPr marL="3297669" indent="-219845" defTabSz="960294" eaLnBrk="0" fontAlgn="base" hangingPunct="0">
              <a:spcBef>
                <a:spcPct val="0"/>
              </a:spcBef>
              <a:spcAft>
                <a:spcPct val="0"/>
              </a:spcAft>
              <a:defRPr>
                <a:solidFill>
                  <a:srgbClr val="FFFF00"/>
                </a:solidFill>
                <a:latin typeface="Arial" charset="0"/>
                <a:cs typeface="Arial" charset="0"/>
              </a:defRPr>
            </a:lvl8pPr>
            <a:lvl9pPr marL="3737359" indent="-219845" defTabSz="960294" eaLnBrk="0" fontAlgn="base" hangingPunct="0">
              <a:spcBef>
                <a:spcPct val="0"/>
              </a:spcBef>
              <a:spcAft>
                <a:spcPct val="0"/>
              </a:spcAft>
              <a:defRPr>
                <a:solidFill>
                  <a:srgbClr val="FFFF00"/>
                </a:solidFill>
                <a:latin typeface="Arial" charset="0"/>
                <a:cs typeface="Arial" charset="0"/>
              </a:defRPr>
            </a:lvl9pPr>
          </a:lstStyle>
          <a:p>
            <a:pPr eaLnBrk="1" hangingPunct="1"/>
            <a:fld id="{8CE4936A-7F5A-4551-A7B7-D3BF5103A0E7}" type="slidenum">
              <a:rPr lang="en-GB" altLang="en-US" smtClean="0">
                <a:solidFill>
                  <a:srgbClr val="000000"/>
                </a:solidFill>
              </a:rPr>
              <a:pPr eaLnBrk="1" hangingPunct="1"/>
              <a:t>12</a:t>
            </a:fld>
            <a:endParaRPr lang="en-GB" altLang="en-US" dirty="0" smtClean="0">
              <a:solidFill>
                <a:srgbClr val="000000"/>
              </a:solidFill>
            </a:endParaRPr>
          </a:p>
        </p:txBody>
      </p:sp>
      <p:sp>
        <p:nvSpPr>
          <p:cNvPr id="268292" name="Rectangle 8"/>
          <p:cNvSpPr>
            <a:spLocks noGrp="1" noRot="1" noChangeAspect="1" noChangeArrowheads="1" noTextEdit="1"/>
          </p:cNvSpPr>
          <p:nvPr>
            <p:ph type="sldImg"/>
          </p:nvPr>
        </p:nvSpPr>
        <p:spPr>
          <a:ln/>
        </p:spPr>
      </p:sp>
      <p:sp>
        <p:nvSpPr>
          <p:cNvPr id="268293" name="Rectangle 9"/>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tabLst>
                <a:tab pos="174044" algn="l"/>
              </a:tabLst>
            </a:pPr>
            <a:r>
              <a:rPr lang="en-US" altLang="en-US" b="1" dirty="0" smtClean="0"/>
              <a:t>Abbreviation</a:t>
            </a:r>
          </a:p>
          <a:p>
            <a:pPr>
              <a:tabLst>
                <a:tab pos="174044" algn="l"/>
              </a:tabLst>
            </a:pPr>
            <a:r>
              <a:rPr lang="en-GB" altLang="en-US" dirty="0" smtClean="0"/>
              <a:t>HR, hazard ratio</a:t>
            </a:r>
            <a:endParaRPr lang="en-US" altLang="en-US" dirty="0" smtClean="0"/>
          </a:p>
        </p:txBody>
      </p:sp>
    </p:spTree>
    <p:extLst>
      <p:ext uri="{BB962C8B-B14F-4D97-AF65-F5344CB8AC3E}">
        <p14:creationId xmlns:p14="http://schemas.microsoft.com/office/powerpoint/2010/main" val="37326535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3" name="Rectangle 26"/>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294" eaLnBrk="0" hangingPunct="0">
              <a:defRPr>
                <a:solidFill>
                  <a:srgbClr val="FFFF00"/>
                </a:solidFill>
                <a:latin typeface="Arial" charset="0"/>
                <a:cs typeface="Arial" charset="0"/>
              </a:defRPr>
            </a:lvl1pPr>
            <a:lvl2pPr marL="714495" indent="-274806" defTabSz="960294" eaLnBrk="0" hangingPunct="0">
              <a:defRPr>
                <a:solidFill>
                  <a:srgbClr val="FFFF00"/>
                </a:solidFill>
                <a:latin typeface="Arial" charset="0"/>
                <a:cs typeface="Arial" charset="0"/>
              </a:defRPr>
            </a:lvl2pPr>
            <a:lvl3pPr marL="1099223" indent="-219845" defTabSz="960294" eaLnBrk="0" hangingPunct="0">
              <a:defRPr>
                <a:solidFill>
                  <a:srgbClr val="FFFF00"/>
                </a:solidFill>
                <a:latin typeface="Arial" charset="0"/>
                <a:cs typeface="Arial" charset="0"/>
              </a:defRPr>
            </a:lvl3pPr>
            <a:lvl4pPr marL="1538912" indent="-219845" defTabSz="960294" eaLnBrk="0" hangingPunct="0">
              <a:defRPr>
                <a:solidFill>
                  <a:srgbClr val="FFFF00"/>
                </a:solidFill>
                <a:latin typeface="Arial" charset="0"/>
                <a:cs typeface="Arial" charset="0"/>
              </a:defRPr>
            </a:lvl4pPr>
            <a:lvl5pPr marL="1978602" indent="-219845" defTabSz="960294" eaLnBrk="0" hangingPunct="0">
              <a:defRPr>
                <a:solidFill>
                  <a:srgbClr val="FFFF00"/>
                </a:solidFill>
                <a:latin typeface="Arial" charset="0"/>
                <a:cs typeface="Arial" charset="0"/>
              </a:defRPr>
            </a:lvl5pPr>
            <a:lvl6pPr marL="2418291" indent="-219845" defTabSz="960294" eaLnBrk="0" fontAlgn="base" hangingPunct="0">
              <a:spcBef>
                <a:spcPct val="0"/>
              </a:spcBef>
              <a:spcAft>
                <a:spcPct val="0"/>
              </a:spcAft>
              <a:defRPr>
                <a:solidFill>
                  <a:srgbClr val="FFFF00"/>
                </a:solidFill>
                <a:latin typeface="Arial" charset="0"/>
                <a:cs typeface="Arial" charset="0"/>
              </a:defRPr>
            </a:lvl6pPr>
            <a:lvl7pPr marL="2857980" indent="-219845" defTabSz="960294" eaLnBrk="0" fontAlgn="base" hangingPunct="0">
              <a:spcBef>
                <a:spcPct val="0"/>
              </a:spcBef>
              <a:spcAft>
                <a:spcPct val="0"/>
              </a:spcAft>
              <a:defRPr>
                <a:solidFill>
                  <a:srgbClr val="FFFF00"/>
                </a:solidFill>
                <a:latin typeface="Arial" charset="0"/>
                <a:cs typeface="Arial" charset="0"/>
              </a:defRPr>
            </a:lvl7pPr>
            <a:lvl8pPr marL="3297669" indent="-219845" defTabSz="960294" eaLnBrk="0" fontAlgn="base" hangingPunct="0">
              <a:spcBef>
                <a:spcPct val="0"/>
              </a:spcBef>
              <a:spcAft>
                <a:spcPct val="0"/>
              </a:spcAft>
              <a:defRPr>
                <a:solidFill>
                  <a:srgbClr val="FFFF00"/>
                </a:solidFill>
                <a:latin typeface="Arial" charset="0"/>
                <a:cs typeface="Arial" charset="0"/>
              </a:defRPr>
            </a:lvl8pPr>
            <a:lvl9pPr marL="3737359" indent="-219845" defTabSz="960294" eaLnBrk="0" fontAlgn="base" hangingPunct="0">
              <a:spcBef>
                <a:spcPct val="0"/>
              </a:spcBef>
              <a:spcAft>
                <a:spcPct val="0"/>
              </a:spcAft>
              <a:defRPr>
                <a:solidFill>
                  <a:srgbClr val="FFFF00"/>
                </a:solidFill>
                <a:latin typeface="Arial" charset="0"/>
                <a:cs typeface="Arial" charset="0"/>
              </a:defRPr>
            </a:lvl9pPr>
          </a:lstStyle>
          <a:p>
            <a:pPr eaLnBrk="1" hangingPunct="1"/>
            <a:fld id="{665A2261-8C32-4D35-9B95-CAF9576A5FF2}" type="slidenum">
              <a:rPr lang="en-GB" altLang="en-US" smtClean="0">
                <a:solidFill>
                  <a:srgbClr val="000000"/>
                </a:solidFill>
              </a:rPr>
              <a:pPr eaLnBrk="1" hangingPunct="1"/>
              <a:t>13</a:t>
            </a:fld>
            <a:endParaRPr lang="en-GB" altLang="en-US" dirty="0" smtClean="0">
              <a:solidFill>
                <a:srgbClr val="000000"/>
              </a:solidFill>
            </a:endParaRPr>
          </a:p>
        </p:txBody>
      </p:sp>
      <p:sp>
        <p:nvSpPr>
          <p:cNvPr id="271364" name="Rectangle 7"/>
          <p:cNvSpPr>
            <a:spLocks noGrp="1" noRot="1" noChangeAspect="1" noChangeArrowheads="1" noTextEdit="1"/>
          </p:cNvSpPr>
          <p:nvPr>
            <p:ph type="sldImg"/>
          </p:nvPr>
        </p:nvSpPr>
        <p:spPr>
          <a:ln/>
        </p:spPr>
      </p:sp>
      <p:sp>
        <p:nvSpPr>
          <p:cNvPr id="271365" name="Rectangle 8"/>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tabLst>
                <a:tab pos="174044" algn="l"/>
              </a:tabLst>
            </a:pPr>
            <a:r>
              <a:rPr lang="en-GB" altLang="en-US" b="1" dirty="0" smtClean="0"/>
              <a:t>Abbreviations</a:t>
            </a:r>
          </a:p>
          <a:p>
            <a:pPr marL="0" marR="0" lvl="0" indent="0" algn="l" defTabSz="914400" rtl="0" eaLnBrk="1" fontAlgn="auto" latinLnBrk="0" hangingPunct="1">
              <a:lnSpc>
                <a:spcPct val="100000"/>
              </a:lnSpc>
              <a:spcBef>
                <a:spcPts val="0"/>
              </a:spcBef>
              <a:spcAft>
                <a:spcPts val="0"/>
              </a:spcAft>
              <a:buClrTx/>
              <a:buSzTx/>
              <a:buFontTx/>
              <a:buNone/>
              <a:tabLst>
                <a:tab pos="174044" algn="l"/>
              </a:tabLst>
              <a:defRPr/>
            </a:pPr>
            <a:r>
              <a:rPr lang="en-GB" altLang="en-US" dirty="0" smtClean="0"/>
              <a:t>CI, confidence interval; HR, hazard ratio; </a:t>
            </a:r>
            <a:r>
              <a:rPr lang="de-DE" sz="1100" dirty="0" smtClean="0"/>
              <a:t>ISTH, International Society on Thrombosis and Haemostatsis</a:t>
            </a:r>
          </a:p>
        </p:txBody>
      </p:sp>
    </p:spTree>
    <p:extLst>
      <p:ext uri="{BB962C8B-B14F-4D97-AF65-F5344CB8AC3E}">
        <p14:creationId xmlns:p14="http://schemas.microsoft.com/office/powerpoint/2010/main" val="30577014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Abbreviation</a:t>
            </a:r>
            <a:endParaRPr lang="de-DE" altLang="de-DE" b="1" dirty="0" smtClean="0"/>
          </a:p>
          <a:p>
            <a:r>
              <a:rPr lang="de-DE" altLang="de-DE" dirty="0" smtClean="0"/>
              <a:t>VTE, venous thromboembolism</a:t>
            </a:r>
          </a:p>
        </p:txBody>
      </p:sp>
      <p:sp>
        <p:nvSpPr>
          <p:cNvPr id="4" name="Slide Number Placeholder 3"/>
          <p:cNvSpPr>
            <a:spLocks noGrp="1"/>
          </p:cNvSpPr>
          <p:nvPr>
            <p:ph type="sldNum" sz="quarter" idx="10"/>
          </p:nvPr>
        </p:nvSpPr>
        <p:spPr/>
        <p:txBody>
          <a:bodyPr/>
          <a:lstStyle/>
          <a:p>
            <a:fld id="{4FE12A04-9E3C-4CA4-8E37-57D068AB06B1}" type="slidenum">
              <a:rPr lang="en-GB" smtClean="0"/>
              <a:pPr/>
              <a:t>14</a:t>
            </a:fld>
            <a:endParaRPr lang="en-GB" dirty="0"/>
          </a:p>
        </p:txBody>
      </p:sp>
    </p:spTree>
    <p:extLst>
      <p:ext uri="{BB962C8B-B14F-4D97-AF65-F5344CB8AC3E}">
        <p14:creationId xmlns:p14="http://schemas.microsoft.com/office/powerpoint/2010/main" val="16923929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3" name="Rectangle 26"/>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294" eaLnBrk="0" hangingPunct="0">
              <a:defRPr>
                <a:solidFill>
                  <a:srgbClr val="FFFF00"/>
                </a:solidFill>
                <a:latin typeface="Arial" charset="0"/>
                <a:cs typeface="Arial" charset="0"/>
              </a:defRPr>
            </a:lvl1pPr>
            <a:lvl2pPr marL="714495" indent="-274806" defTabSz="960294" eaLnBrk="0" hangingPunct="0">
              <a:defRPr>
                <a:solidFill>
                  <a:srgbClr val="FFFF00"/>
                </a:solidFill>
                <a:latin typeface="Arial" charset="0"/>
                <a:cs typeface="Arial" charset="0"/>
              </a:defRPr>
            </a:lvl2pPr>
            <a:lvl3pPr marL="1099223" indent="-219845" defTabSz="960294" eaLnBrk="0" hangingPunct="0">
              <a:defRPr>
                <a:solidFill>
                  <a:srgbClr val="FFFF00"/>
                </a:solidFill>
                <a:latin typeface="Arial" charset="0"/>
                <a:cs typeface="Arial" charset="0"/>
              </a:defRPr>
            </a:lvl3pPr>
            <a:lvl4pPr marL="1538912" indent="-219845" defTabSz="960294" eaLnBrk="0" hangingPunct="0">
              <a:defRPr>
                <a:solidFill>
                  <a:srgbClr val="FFFF00"/>
                </a:solidFill>
                <a:latin typeface="Arial" charset="0"/>
                <a:cs typeface="Arial" charset="0"/>
              </a:defRPr>
            </a:lvl4pPr>
            <a:lvl5pPr marL="1978602" indent="-219845" defTabSz="960294" eaLnBrk="0" hangingPunct="0">
              <a:defRPr>
                <a:solidFill>
                  <a:srgbClr val="FFFF00"/>
                </a:solidFill>
                <a:latin typeface="Arial" charset="0"/>
                <a:cs typeface="Arial" charset="0"/>
              </a:defRPr>
            </a:lvl5pPr>
            <a:lvl6pPr marL="2418291" indent="-219845" defTabSz="960294" eaLnBrk="0" fontAlgn="base" hangingPunct="0">
              <a:spcBef>
                <a:spcPct val="0"/>
              </a:spcBef>
              <a:spcAft>
                <a:spcPct val="0"/>
              </a:spcAft>
              <a:defRPr>
                <a:solidFill>
                  <a:srgbClr val="FFFF00"/>
                </a:solidFill>
                <a:latin typeface="Arial" charset="0"/>
                <a:cs typeface="Arial" charset="0"/>
              </a:defRPr>
            </a:lvl6pPr>
            <a:lvl7pPr marL="2857980" indent="-219845" defTabSz="960294" eaLnBrk="0" fontAlgn="base" hangingPunct="0">
              <a:spcBef>
                <a:spcPct val="0"/>
              </a:spcBef>
              <a:spcAft>
                <a:spcPct val="0"/>
              </a:spcAft>
              <a:defRPr>
                <a:solidFill>
                  <a:srgbClr val="FFFF00"/>
                </a:solidFill>
                <a:latin typeface="Arial" charset="0"/>
                <a:cs typeface="Arial" charset="0"/>
              </a:defRPr>
            </a:lvl7pPr>
            <a:lvl8pPr marL="3297669" indent="-219845" defTabSz="960294" eaLnBrk="0" fontAlgn="base" hangingPunct="0">
              <a:spcBef>
                <a:spcPct val="0"/>
              </a:spcBef>
              <a:spcAft>
                <a:spcPct val="0"/>
              </a:spcAft>
              <a:defRPr>
                <a:solidFill>
                  <a:srgbClr val="FFFF00"/>
                </a:solidFill>
                <a:latin typeface="Arial" charset="0"/>
                <a:cs typeface="Arial" charset="0"/>
              </a:defRPr>
            </a:lvl8pPr>
            <a:lvl9pPr marL="3737359" indent="-219845" defTabSz="960294" eaLnBrk="0" fontAlgn="base" hangingPunct="0">
              <a:spcBef>
                <a:spcPct val="0"/>
              </a:spcBef>
              <a:spcAft>
                <a:spcPct val="0"/>
              </a:spcAft>
              <a:defRPr>
                <a:solidFill>
                  <a:srgbClr val="FFFF00"/>
                </a:solidFill>
                <a:latin typeface="Arial" charset="0"/>
                <a:cs typeface="Arial" charset="0"/>
              </a:defRPr>
            </a:lvl9pPr>
          </a:lstStyle>
          <a:p>
            <a:pPr eaLnBrk="1" hangingPunct="1"/>
            <a:fld id="{69804DF2-A047-4EA8-BD76-F43F4561C970}" type="slidenum">
              <a:rPr lang="en-GB" altLang="en-US" smtClean="0">
                <a:solidFill>
                  <a:srgbClr val="000000"/>
                </a:solidFill>
              </a:rPr>
              <a:pPr eaLnBrk="1" hangingPunct="1"/>
              <a:t>15</a:t>
            </a:fld>
            <a:endParaRPr lang="en-GB" altLang="en-US" dirty="0" smtClean="0">
              <a:solidFill>
                <a:srgbClr val="000000"/>
              </a:solidFill>
            </a:endParaRPr>
          </a:p>
        </p:txBody>
      </p:sp>
      <p:sp>
        <p:nvSpPr>
          <p:cNvPr id="276484" name="Rectangle 9"/>
          <p:cNvSpPr>
            <a:spLocks noGrp="1" noRot="1" noChangeAspect="1" noChangeArrowheads="1" noTextEdit="1"/>
          </p:cNvSpPr>
          <p:nvPr>
            <p:ph type="sldImg"/>
          </p:nvPr>
        </p:nvSpPr>
        <p:spPr>
          <a:ln/>
        </p:spPr>
      </p:sp>
      <p:sp>
        <p:nvSpPr>
          <p:cNvPr id="276485" name="Rectangle 10"/>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b="1" dirty="0" smtClean="0"/>
              <a:t>Abbreviations</a:t>
            </a:r>
            <a:endParaRPr lang="de-DE" altLang="de-DE" b="1" dirty="0" smtClean="0"/>
          </a:p>
          <a:p>
            <a:r>
              <a:rPr lang="de-DE" altLang="de-DE" dirty="0" smtClean="0"/>
              <a:t> PE, pulmonary embolism; VTE, venous thromboembolism</a:t>
            </a:r>
          </a:p>
        </p:txBody>
      </p:sp>
    </p:spTree>
    <p:extLst>
      <p:ext uri="{BB962C8B-B14F-4D97-AF65-F5344CB8AC3E}">
        <p14:creationId xmlns:p14="http://schemas.microsoft.com/office/powerpoint/2010/main" val="35079670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16</a:t>
            </a:fld>
            <a:endParaRPr lang="en-GB" dirty="0"/>
          </a:p>
        </p:txBody>
      </p:sp>
    </p:spTree>
    <p:extLst>
      <p:ext uri="{BB962C8B-B14F-4D97-AF65-F5344CB8AC3E}">
        <p14:creationId xmlns:p14="http://schemas.microsoft.com/office/powerpoint/2010/main" val="19518005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FE12A04-9E3C-4CA4-8E37-57D068AB06B1}" type="slidenum">
              <a:rPr lang="en-GB" smtClean="0"/>
              <a:pPr/>
              <a:t>17</a:t>
            </a:fld>
            <a:endParaRPr lang="en-GB" dirty="0"/>
          </a:p>
        </p:txBody>
      </p:sp>
    </p:spTree>
    <p:extLst>
      <p:ext uri="{BB962C8B-B14F-4D97-AF65-F5344CB8AC3E}">
        <p14:creationId xmlns:p14="http://schemas.microsoft.com/office/powerpoint/2010/main" val="31034385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xfrm>
            <a:off x="109538" y="742950"/>
            <a:ext cx="6578600" cy="3702050"/>
          </a:xfrm>
          <a:ln/>
        </p:spPr>
      </p:sp>
      <p:sp>
        <p:nvSpPr>
          <p:cNvPr id="48131" name="Rectangle 3"/>
          <p:cNvSpPr>
            <a:spLocks noGrp="1" noChangeArrowheads="1"/>
          </p:cNvSpPr>
          <p:nvPr>
            <p:ph type="body" idx="1"/>
          </p:nvPr>
        </p:nvSpPr>
        <p:spPr>
          <a:xfrm>
            <a:off x="679768" y="4689516"/>
            <a:ext cx="5438140" cy="4440985"/>
          </a:xfrm>
          <a:noFill/>
        </p:spPr>
        <p:txBody>
          <a:bodyPr/>
          <a:lstStyle/>
          <a:p>
            <a:endParaRPr lang="en-GB" smtClean="0">
              <a:ea typeface="ＭＳ Ｐゴシック" charset="-128"/>
            </a:endParaRPr>
          </a:p>
        </p:txBody>
      </p:sp>
    </p:spTree>
    <p:extLst>
      <p:ext uri="{BB962C8B-B14F-4D97-AF65-F5344CB8AC3E}">
        <p14:creationId xmlns:p14="http://schemas.microsoft.com/office/powerpoint/2010/main" val="36937333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tabLst>
                <a:tab pos="174044" algn="l"/>
              </a:tabLst>
              <a:defRPr/>
            </a:pPr>
            <a:r>
              <a:rPr lang="en-GB" b="1" dirty="0" smtClean="0">
                <a:latin typeface="Arial" pitchFamily="34" charset="0"/>
              </a:rPr>
              <a:t>Abbreviations</a:t>
            </a:r>
          </a:p>
          <a:p>
            <a:pPr>
              <a:tabLst>
                <a:tab pos="174044" algn="l"/>
              </a:tabLst>
              <a:defRPr/>
            </a:pPr>
            <a:r>
              <a:rPr lang="en-GB" b="0" dirty="0" smtClean="0">
                <a:latin typeface="Arial" pitchFamily="34" charset="0"/>
              </a:rPr>
              <a:t>DVT, deep vein thrombosis; od, once daily; PE, pulmonary embolism</a:t>
            </a:r>
          </a:p>
          <a:p>
            <a:pPr>
              <a:tabLst>
                <a:tab pos="174044" algn="l"/>
              </a:tabLst>
              <a:defRPr/>
            </a:pPr>
            <a:endParaRPr lang="en-GB" b="0" dirty="0" smtClean="0">
              <a:latin typeface="Arial" pitchFamily="34" charset="0"/>
            </a:endParaRPr>
          </a:p>
          <a:p>
            <a:pPr>
              <a:tabLst>
                <a:tab pos="174044" algn="l"/>
              </a:tabLst>
              <a:defRPr/>
            </a:pPr>
            <a:r>
              <a:rPr lang="en-GB" b="1" dirty="0" smtClean="0">
                <a:latin typeface="Arial" pitchFamily="34" charset="0"/>
              </a:rPr>
              <a:t>References</a:t>
            </a:r>
          </a:p>
          <a:p>
            <a:pPr marL="0" marR="0" indent="0" algn="l" defTabSz="914400" rtl="0" eaLnBrk="1" fontAlgn="auto" latinLnBrk="0" hangingPunct="1">
              <a:lnSpc>
                <a:spcPct val="100000"/>
              </a:lnSpc>
              <a:spcBef>
                <a:spcPts val="0"/>
              </a:spcBef>
              <a:spcAft>
                <a:spcPts val="0"/>
              </a:spcAft>
              <a:buClrTx/>
              <a:buSzTx/>
              <a:buFontTx/>
              <a:buNone/>
              <a:tabLst/>
              <a:defRPr/>
            </a:pPr>
            <a:r>
              <a:rPr lang="de-DE" altLang="de-DE" sz="1200" dirty="0" smtClean="0"/>
              <a:t>Weitz et al., </a:t>
            </a:r>
            <a:r>
              <a:rPr lang="en-US" altLang="de-DE" sz="1200" dirty="0" smtClean="0"/>
              <a:t>Thromb Haemost 2015; 114: 645–650</a:t>
            </a:r>
            <a:endParaRPr lang="nn-NO" altLang="en-US" sz="1200" dirty="0" smtClean="0"/>
          </a:p>
          <a:p>
            <a:endParaRPr lang="en-US" dirty="0"/>
          </a:p>
        </p:txBody>
      </p:sp>
      <p:sp>
        <p:nvSpPr>
          <p:cNvPr id="4" name="Foliennummernplatzhalter 3"/>
          <p:cNvSpPr>
            <a:spLocks noGrp="1"/>
          </p:cNvSpPr>
          <p:nvPr>
            <p:ph type="sldNum" sz="quarter" idx="10"/>
          </p:nvPr>
        </p:nvSpPr>
        <p:spPr/>
        <p:txBody>
          <a:bodyPr/>
          <a:lstStyle/>
          <a:p>
            <a:fld id="{14B03CBF-BF93-4A35-918E-3926674FC1B6}" type="slidenum">
              <a:rPr lang="en-US" smtClean="0">
                <a:solidFill>
                  <a:prstClr val="black"/>
                </a:solidFill>
              </a:rPr>
              <a:pPr/>
              <a:t>4</a:t>
            </a:fld>
            <a:endParaRPr lang="en-US" dirty="0">
              <a:solidFill>
                <a:prstClr val="black"/>
              </a:solidFill>
            </a:endParaRPr>
          </a:p>
        </p:txBody>
      </p:sp>
    </p:spTree>
    <p:extLst>
      <p:ext uri="{BB962C8B-B14F-4D97-AF65-F5344CB8AC3E}">
        <p14:creationId xmlns:p14="http://schemas.microsoft.com/office/powerpoint/2010/main" val="24074724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sz="800" b="1" i="0" u="none" strike="noStrike" kern="1200" baseline="0" smtClean="0">
                <a:solidFill>
                  <a:schemeClr val="tx1"/>
                </a:solidFill>
                <a:latin typeface="+mn-lt"/>
                <a:ea typeface="+mn-ea"/>
                <a:cs typeface="+mn-cs"/>
              </a:rPr>
              <a:t>Major bleeding (ISTH) </a:t>
            </a:r>
            <a:r>
              <a:rPr lang="en-US" sz="800" b="0" i="0" u="none" strike="noStrike" kern="1200" baseline="0" smtClean="0">
                <a:solidFill>
                  <a:schemeClr val="tx1"/>
                </a:solidFill>
                <a:latin typeface="+mn-lt"/>
                <a:ea typeface="+mn-ea"/>
                <a:cs typeface="+mn-cs"/>
              </a:rPr>
              <a:t>is </a:t>
            </a:r>
            <a:r>
              <a:rPr lang="en-US" sz="800" b="0" i="0" u="none" strike="noStrike" kern="1200" baseline="0" dirty="0" smtClean="0">
                <a:solidFill>
                  <a:schemeClr val="tx1"/>
                </a:solidFill>
                <a:latin typeface="+mn-lt"/>
                <a:ea typeface="+mn-ea"/>
                <a:cs typeface="+mn-cs"/>
              </a:rPr>
              <a:t>defined as clinically overt and: </a:t>
            </a:r>
          </a:p>
          <a:p>
            <a:r>
              <a:rPr lang="en-US" sz="800" b="0" i="0" u="none" strike="noStrike" kern="1200" baseline="0" dirty="0" smtClean="0">
                <a:solidFill>
                  <a:schemeClr val="tx1"/>
                </a:solidFill>
                <a:latin typeface="+mn-lt"/>
                <a:ea typeface="+mn-ea"/>
                <a:cs typeface="+mn-cs"/>
              </a:rPr>
              <a:t> associated with a fall in hemoglobin of 2 g/dl (i.e. 1.25 mmol/l) or more, or </a:t>
            </a:r>
          </a:p>
          <a:p>
            <a:r>
              <a:rPr lang="en-US" sz="800" b="0" i="0" u="none" strike="noStrike" kern="1200" baseline="0" dirty="0" smtClean="0">
                <a:solidFill>
                  <a:schemeClr val="tx1"/>
                </a:solidFill>
                <a:latin typeface="+mn-lt"/>
                <a:ea typeface="+mn-ea"/>
                <a:cs typeface="+mn-cs"/>
              </a:rPr>
              <a:t> leading to a transfusion of 2 or more units of packed red blood cells or whole blood. A red cell unit is defined as the quantity of red cells obtained from or corresponding to approximately 500 mL of whole blood, or </a:t>
            </a:r>
          </a:p>
          <a:p>
            <a:r>
              <a:rPr lang="en-US" sz="800" b="0" i="0" u="none" strike="noStrike" kern="1200" baseline="0" dirty="0" smtClean="0">
                <a:solidFill>
                  <a:schemeClr val="tx1"/>
                </a:solidFill>
                <a:latin typeface="+mn-lt"/>
                <a:ea typeface="+mn-ea"/>
                <a:cs typeface="+mn-cs"/>
              </a:rPr>
              <a:t> in a critical site: intracranial, intraspinal, intraocular, pericardial, intra-articular, intramuscular with compartment syndrome, retroperitoneal, or </a:t>
            </a:r>
          </a:p>
          <a:p>
            <a:r>
              <a:rPr lang="en-US" sz="800" b="0" i="0" u="none" strike="noStrike" kern="1200" baseline="0" dirty="0" smtClean="0">
                <a:solidFill>
                  <a:schemeClr val="tx1"/>
                </a:solidFill>
                <a:latin typeface="+mn-lt"/>
                <a:ea typeface="+mn-ea"/>
                <a:cs typeface="+mn-cs"/>
              </a:rPr>
              <a:t> contributing to death. </a:t>
            </a:r>
          </a:p>
          <a:p>
            <a:pPr lvl="0"/>
            <a:r>
              <a:rPr lang="en-US" sz="700" b="1" i="0" u="none" strike="noStrike" kern="1200" baseline="0" smtClean="0">
                <a:solidFill>
                  <a:schemeClr val="tx1"/>
                </a:solidFill>
                <a:latin typeface="+mn-lt"/>
                <a:ea typeface="+mn-ea"/>
                <a:cs typeface="+mn-cs"/>
              </a:rPr>
              <a:t>Clinically relevant non-major bleeding according to ISTH:</a:t>
            </a:r>
          </a:p>
          <a:p>
            <a:pPr marL="171450" lvl="0" indent="-171450">
              <a:buFont typeface="Arial" panose="020B0604020202020204" pitchFamily="34" charset="0"/>
              <a:buChar char="•"/>
            </a:pPr>
            <a:r>
              <a:rPr lang="en-US" sz="700" b="0" i="0" u="none" strike="noStrike" kern="1200" baseline="0" smtClean="0">
                <a:solidFill>
                  <a:schemeClr val="tx1"/>
                </a:solidFill>
                <a:latin typeface="+mn-lt"/>
                <a:ea typeface="+mn-ea"/>
                <a:cs typeface="+mn-cs"/>
              </a:rPr>
              <a:t>is defined as overt bleeding not meeting the criteria for major bleeding but associated with medical intervention, an unscheduled contact (visit or telephone call) with a physician, (temporary) cessation of study treatment, or associated with discomfort for the patient such as pain, or impairment of activities of daily life including</a:t>
            </a:r>
            <a:endParaRPr lang="en-US" sz="600" smtClean="0"/>
          </a:p>
          <a:p>
            <a:pPr lvl="0"/>
            <a:r>
              <a:rPr lang="en-US" sz="700" b="1" smtClean="0"/>
              <a:t>Non-major </a:t>
            </a:r>
            <a:r>
              <a:rPr lang="en-US" sz="700" b="1" dirty="0" smtClean="0"/>
              <a:t>bleeding associated with study drug interruption for &gt;14 days</a:t>
            </a:r>
          </a:p>
          <a:p>
            <a:pPr marL="171450" lvl="0" indent="-171450">
              <a:buFont typeface="Arial" panose="020B0604020202020204" pitchFamily="34" charset="0"/>
              <a:buChar char="•"/>
            </a:pPr>
            <a:r>
              <a:rPr lang="en-US" sz="700" b="1" dirty="0" smtClean="0"/>
              <a:t>Definition</a:t>
            </a:r>
            <a:r>
              <a:rPr lang="en-US" sz="700" b="1" baseline="0" dirty="0" smtClean="0"/>
              <a:t> used in</a:t>
            </a:r>
            <a:r>
              <a:rPr lang="en-US" sz="700" b="1" dirty="0" smtClean="0"/>
              <a:t> ASA studies</a:t>
            </a:r>
            <a:r>
              <a:rPr lang="en-US" sz="700" b="1" baseline="0" dirty="0" smtClean="0"/>
              <a:t> (WARFASA/ ASPIRE)</a:t>
            </a:r>
            <a:endParaRPr lang="en-US" sz="700" b="1" dirty="0" smtClean="0"/>
          </a:p>
          <a:p>
            <a:pPr lvl="1"/>
            <a:r>
              <a:rPr lang="en-US" sz="700" dirty="0" smtClean="0"/>
              <a:t>non-major overt bleeding but associated with a study drug interruption of more than 14 days.</a:t>
            </a:r>
          </a:p>
          <a:p>
            <a:pPr lvl="0"/>
            <a:endParaRPr lang="de-DE" sz="700" dirty="0" smtClean="0"/>
          </a:p>
          <a:p>
            <a:pPr lvl="0"/>
            <a:r>
              <a:rPr lang="de-DE" sz="700" b="1" dirty="0" smtClean="0"/>
              <a:t>Abbreviations</a:t>
            </a:r>
          </a:p>
          <a:p>
            <a:pPr lvl="0"/>
            <a:r>
              <a:rPr lang="de-DE" sz="700" dirty="0" smtClean="0"/>
              <a:t>ISTH, International Society on Thrombosis and Haemostatsis; MI, myocardial infarction; VTE, venous thromboembolism</a:t>
            </a:r>
          </a:p>
          <a:p>
            <a:pPr lvl="0"/>
            <a:endParaRPr lang="de-DE" sz="700" dirty="0" smtClean="0"/>
          </a:p>
          <a:p>
            <a:pPr>
              <a:tabLst>
                <a:tab pos="174044" algn="l"/>
              </a:tabLst>
              <a:defRPr/>
            </a:pPr>
            <a:r>
              <a:rPr lang="en-GB" sz="700" b="1" dirty="0" smtClean="0">
                <a:latin typeface="Arial" pitchFamily="34" charset="0"/>
              </a:rPr>
              <a:t>References</a:t>
            </a:r>
          </a:p>
          <a:p>
            <a:pPr marL="0" marR="0" indent="0" algn="l" defTabSz="914400" rtl="0" eaLnBrk="1" fontAlgn="auto" latinLnBrk="0" hangingPunct="1">
              <a:lnSpc>
                <a:spcPct val="100000"/>
              </a:lnSpc>
              <a:spcBef>
                <a:spcPts val="0"/>
              </a:spcBef>
              <a:spcAft>
                <a:spcPts val="0"/>
              </a:spcAft>
              <a:buClrTx/>
              <a:buSzTx/>
              <a:buFontTx/>
              <a:buNone/>
              <a:tabLst/>
              <a:defRPr/>
            </a:pPr>
            <a:r>
              <a:rPr lang="de-DE" altLang="de-DE" sz="800" dirty="0" smtClean="0"/>
              <a:t>Weitz JI </a:t>
            </a:r>
            <a:r>
              <a:rPr lang="de-DE" altLang="de-DE" sz="800" i="1" dirty="0" smtClean="0"/>
              <a:t>et al</a:t>
            </a:r>
            <a:r>
              <a:rPr lang="de-DE" altLang="de-DE" sz="800" dirty="0" smtClean="0"/>
              <a:t>, </a:t>
            </a:r>
            <a:r>
              <a:rPr lang="en-US" altLang="de-DE" sz="800" i="1" u="none" dirty="0" smtClean="0"/>
              <a:t>Thromb Haemost </a:t>
            </a:r>
            <a:r>
              <a:rPr lang="en-US" altLang="de-DE" sz="800" dirty="0" smtClean="0"/>
              <a:t>2015;114:645–650</a:t>
            </a:r>
            <a:endParaRPr lang="en-US" sz="700" dirty="0"/>
          </a:p>
        </p:txBody>
      </p:sp>
    </p:spTree>
    <p:extLst>
      <p:ext uri="{BB962C8B-B14F-4D97-AF65-F5344CB8AC3E}">
        <p14:creationId xmlns:p14="http://schemas.microsoft.com/office/powerpoint/2010/main" val="28455513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1" dirty="0" smtClean="0">
                <a:latin typeface="Arial" pitchFamily="34" charset="0"/>
              </a:rPr>
              <a:t>Abbreviations</a:t>
            </a:r>
          </a:p>
          <a:p>
            <a:r>
              <a:rPr lang="de-DE" dirty="0" smtClean="0"/>
              <a:t>HR, hazard ratio; RRR, relative risk reduction</a:t>
            </a:r>
          </a:p>
          <a:p>
            <a:endParaRPr lang="de-DE" dirty="0" smtClean="0"/>
          </a:p>
          <a:p>
            <a:pPr>
              <a:tabLst>
                <a:tab pos="174044" algn="l"/>
              </a:tabLst>
              <a:defRPr/>
            </a:pPr>
            <a:r>
              <a:rPr lang="en-GB" b="1" dirty="0" smtClean="0">
                <a:latin typeface="Arial" pitchFamily="34" charset="0"/>
              </a:rPr>
              <a:t>References</a:t>
            </a:r>
          </a:p>
          <a:p>
            <a:pPr marL="0" marR="0" indent="0" algn="l" defTabSz="914400" rtl="0" eaLnBrk="1" fontAlgn="auto" latinLnBrk="0" hangingPunct="1">
              <a:lnSpc>
                <a:spcPct val="100000"/>
              </a:lnSpc>
              <a:spcBef>
                <a:spcPts val="0"/>
              </a:spcBef>
              <a:spcAft>
                <a:spcPts val="0"/>
              </a:spcAft>
              <a:buClrTx/>
              <a:buSzTx/>
              <a:buFontTx/>
              <a:buNone/>
              <a:tabLst/>
              <a:defRPr/>
            </a:pPr>
            <a:r>
              <a:rPr lang="de-DE" altLang="de-DE" sz="1100" smtClean="0"/>
              <a:t>Weitz et al., </a:t>
            </a:r>
            <a:r>
              <a:rPr lang="en-US" altLang="de-DE" sz="1100" smtClean="0"/>
              <a:t>Thromb Haemost 2015; 114: 645–650</a:t>
            </a:r>
            <a:endParaRPr lang="nn-NO" altLang="en-US" sz="1100" dirty="0" smtClean="0"/>
          </a:p>
        </p:txBody>
      </p:sp>
      <p:sp>
        <p:nvSpPr>
          <p:cNvPr id="4" name="Foliennummernplatzhalter 3"/>
          <p:cNvSpPr>
            <a:spLocks noGrp="1"/>
          </p:cNvSpPr>
          <p:nvPr>
            <p:ph type="sldNum" sz="quarter" idx="10"/>
          </p:nvPr>
        </p:nvSpPr>
        <p:spPr/>
        <p:txBody>
          <a:bodyPr/>
          <a:lstStyle/>
          <a:p>
            <a:fld id="{14B03CBF-BF93-4A35-918E-3926674FC1B6}" type="slidenum">
              <a:rPr lang="en-US" smtClean="0"/>
              <a:t>6</a:t>
            </a:fld>
            <a:endParaRPr lang="en-US" dirty="0"/>
          </a:p>
        </p:txBody>
      </p:sp>
    </p:spTree>
    <p:extLst>
      <p:ext uri="{BB962C8B-B14F-4D97-AF65-F5344CB8AC3E}">
        <p14:creationId xmlns:p14="http://schemas.microsoft.com/office/powerpoint/2010/main" val="14066158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9" name="Rectangle 26"/>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294" eaLnBrk="0" hangingPunct="0">
              <a:defRPr>
                <a:solidFill>
                  <a:srgbClr val="FFFF00"/>
                </a:solidFill>
                <a:latin typeface="Arial" charset="0"/>
                <a:cs typeface="Arial" charset="0"/>
              </a:defRPr>
            </a:lvl1pPr>
            <a:lvl2pPr marL="714495" indent="-274806" defTabSz="960294" eaLnBrk="0" hangingPunct="0">
              <a:defRPr>
                <a:solidFill>
                  <a:srgbClr val="FFFF00"/>
                </a:solidFill>
                <a:latin typeface="Arial" charset="0"/>
                <a:cs typeface="Arial" charset="0"/>
              </a:defRPr>
            </a:lvl2pPr>
            <a:lvl3pPr marL="1099223" indent="-219845" defTabSz="960294" eaLnBrk="0" hangingPunct="0">
              <a:defRPr>
                <a:solidFill>
                  <a:srgbClr val="FFFF00"/>
                </a:solidFill>
                <a:latin typeface="Arial" charset="0"/>
                <a:cs typeface="Arial" charset="0"/>
              </a:defRPr>
            </a:lvl3pPr>
            <a:lvl4pPr marL="1538912" indent="-219845" defTabSz="960294" eaLnBrk="0" hangingPunct="0">
              <a:defRPr>
                <a:solidFill>
                  <a:srgbClr val="FFFF00"/>
                </a:solidFill>
                <a:latin typeface="Arial" charset="0"/>
                <a:cs typeface="Arial" charset="0"/>
              </a:defRPr>
            </a:lvl4pPr>
            <a:lvl5pPr marL="1978602" indent="-219845" defTabSz="960294" eaLnBrk="0" hangingPunct="0">
              <a:defRPr>
                <a:solidFill>
                  <a:srgbClr val="FFFF00"/>
                </a:solidFill>
                <a:latin typeface="Arial" charset="0"/>
                <a:cs typeface="Arial" charset="0"/>
              </a:defRPr>
            </a:lvl5pPr>
            <a:lvl6pPr marL="2418291" indent="-219845" defTabSz="960294" eaLnBrk="0" fontAlgn="base" hangingPunct="0">
              <a:spcBef>
                <a:spcPct val="0"/>
              </a:spcBef>
              <a:spcAft>
                <a:spcPct val="0"/>
              </a:spcAft>
              <a:defRPr>
                <a:solidFill>
                  <a:srgbClr val="FFFF00"/>
                </a:solidFill>
                <a:latin typeface="Arial" charset="0"/>
                <a:cs typeface="Arial" charset="0"/>
              </a:defRPr>
            </a:lvl6pPr>
            <a:lvl7pPr marL="2857980" indent="-219845" defTabSz="960294" eaLnBrk="0" fontAlgn="base" hangingPunct="0">
              <a:spcBef>
                <a:spcPct val="0"/>
              </a:spcBef>
              <a:spcAft>
                <a:spcPct val="0"/>
              </a:spcAft>
              <a:defRPr>
                <a:solidFill>
                  <a:srgbClr val="FFFF00"/>
                </a:solidFill>
                <a:latin typeface="Arial" charset="0"/>
                <a:cs typeface="Arial" charset="0"/>
              </a:defRPr>
            </a:lvl7pPr>
            <a:lvl8pPr marL="3297669" indent="-219845" defTabSz="960294" eaLnBrk="0" fontAlgn="base" hangingPunct="0">
              <a:spcBef>
                <a:spcPct val="0"/>
              </a:spcBef>
              <a:spcAft>
                <a:spcPct val="0"/>
              </a:spcAft>
              <a:defRPr>
                <a:solidFill>
                  <a:srgbClr val="FFFF00"/>
                </a:solidFill>
                <a:latin typeface="Arial" charset="0"/>
                <a:cs typeface="Arial" charset="0"/>
              </a:defRPr>
            </a:lvl8pPr>
            <a:lvl9pPr marL="3737359" indent="-219845" defTabSz="960294" eaLnBrk="0" fontAlgn="base" hangingPunct="0">
              <a:spcBef>
                <a:spcPct val="0"/>
              </a:spcBef>
              <a:spcAft>
                <a:spcPct val="0"/>
              </a:spcAft>
              <a:defRPr>
                <a:solidFill>
                  <a:srgbClr val="FFFF00"/>
                </a:solidFill>
                <a:latin typeface="Arial" charset="0"/>
                <a:cs typeface="Arial" charset="0"/>
              </a:defRPr>
            </a:lvl9pPr>
          </a:lstStyle>
          <a:p>
            <a:pPr eaLnBrk="1" hangingPunct="1"/>
            <a:fld id="{6CC8546C-2E8A-4069-909B-4961004F1E74}" type="slidenum">
              <a:rPr lang="en-GB" altLang="en-US" smtClean="0">
                <a:solidFill>
                  <a:srgbClr val="000000"/>
                </a:solidFill>
              </a:rPr>
              <a:pPr eaLnBrk="1" hangingPunct="1"/>
              <a:t>7</a:t>
            </a:fld>
            <a:endParaRPr lang="en-GB" altLang="en-US" dirty="0" smtClean="0">
              <a:solidFill>
                <a:srgbClr val="000000"/>
              </a:solidFill>
            </a:endParaRPr>
          </a:p>
        </p:txBody>
      </p:sp>
      <p:sp>
        <p:nvSpPr>
          <p:cNvPr id="265220" name="Rectangle 11"/>
          <p:cNvSpPr>
            <a:spLocks noGrp="1" noRot="1" noChangeAspect="1" noChangeArrowheads="1" noTextEdit="1"/>
          </p:cNvSpPr>
          <p:nvPr>
            <p:ph type="sldImg"/>
          </p:nvPr>
        </p:nvSpPr>
        <p:spPr>
          <a:ln/>
        </p:spPr>
      </p:sp>
      <p:sp>
        <p:nvSpPr>
          <p:cNvPr id="265221" name="Rectangle 12"/>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1" i="0" u="none" strike="noStrike" kern="1200" baseline="0" smtClean="0">
                <a:solidFill>
                  <a:schemeClr val="tx1"/>
                </a:solidFill>
                <a:latin typeface="+mn-lt"/>
                <a:ea typeface="+mn-ea"/>
                <a:cs typeface="+mn-cs"/>
              </a:rPr>
              <a:t>Intention-to-treat </a:t>
            </a:r>
            <a:r>
              <a:rPr lang="en-US" sz="1200" b="1" i="0" u="none" strike="noStrike" kern="1200" baseline="0" dirty="0" smtClean="0">
                <a:solidFill>
                  <a:schemeClr val="tx1"/>
                </a:solidFill>
                <a:latin typeface="+mn-lt"/>
                <a:ea typeface="+mn-ea"/>
                <a:cs typeface="+mn-cs"/>
              </a:rPr>
              <a:t>(ITT) </a:t>
            </a:r>
            <a:r>
              <a:rPr lang="en-US" sz="1200" b="1" i="0" u="none" strike="noStrike" kern="1200" baseline="0" smtClean="0">
                <a:solidFill>
                  <a:schemeClr val="tx1"/>
                </a:solidFill>
                <a:latin typeface="+mn-lt"/>
                <a:ea typeface="+mn-ea"/>
                <a:cs typeface="+mn-cs"/>
              </a:rPr>
              <a:t>population </a:t>
            </a:r>
          </a:p>
          <a:p>
            <a:r>
              <a:rPr lang="en-US" sz="1200" b="0" i="0" u="none" strike="noStrike" kern="1200" baseline="0" smtClean="0">
                <a:solidFill>
                  <a:schemeClr val="tx1"/>
                </a:solidFill>
                <a:latin typeface="+mn-lt"/>
                <a:ea typeface="+mn-ea"/>
                <a:cs typeface="+mn-cs"/>
              </a:rPr>
              <a:t>Includes </a:t>
            </a:r>
            <a:r>
              <a:rPr lang="en-US" sz="1200" b="0" i="0" u="none" strike="noStrike" kern="1200" baseline="0" dirty="0" smtClean="0">
                <a:solidFill>
                  <a:schemeClr val="tx1"/>
                </a:solidFill>
                <a:latin typeface="+mn-lt"/>
                <a:ea typeface="+mn-ea"/>
                <a:cs typeface="+mn-cs"/>
              </a:rPr>
              <a:t>all randomized patients who received at least one dose of study medication. Patients who did not take study medication were excluded from </a:t>
            </a:r>
            <a:r>
              <a:rPr lang="en-US" sz="1200" b="0" i="0" u="none" strike="noStrike" kern="1200" baseline="0" smtClean="0">
                <a:solidFill>
                  <a:schemeClr val="tx1"/>
                </a:solidFill>
                <a:latin typeface="+mn-lt"/>
                <a:ea typeface="+mn-ea"/>
                <a:cs typeface="+mn-cs"/>
              </a:rPr>
              <a:t>the ITT, </a:t>
            </a:r>
            <a:r>
              <a:rPr lang="en-US" sz="1200" b="0" i="0" u="none" strike="noStrike" kern="1200" baseline="0" dirty="0" smtClean="0">
                <a:solidFill>
                  <a:schemeClr val="tx1"/>
                </a:solidFill>
                <a:latin typeface="+mn-lt"/>
                <a:ea typeface="+mn-ea"/>
                <a:cs typeface="+mn-cs"/>
              </a:rPr>
              <a:t>because </a:t>
            </a:r>
          </a:p>
          <a:p>
            <a:r>
              <a:rPr lang="en-US" sz="1200" b="0" i="0" u="none" strike="noStrike" kern="1200" baseline="0" dirty="0" smtClean="0">
                <a:solidFill>
                  <a:schemeClr val="tx1"/>
                </a:solidFill>
                <a:latin typeface="+mn-lt"/>
                <a:ea typeface="+mn-ea"/>
                <a:cs typeface="+mn-cs"/>
              </a:rPr>
              <a:t>1. They violated an in/exclusion criterion and this criterion was measured objectively before randomization and/or </a:t>
            </a:r>
          </a:p>
          <a:p>
            <a:r>
              <a:rPr lang="en-US" sz="1200" b="0" i="0" u="none" strike="noStrike" kern="1200" baseline="0" dirty="0" smtClean="0">
                <a:solidFill>
                  <a:schemeClr val="tx1"/>
                </a:solidFill>
                <a:latin typeface="+mn-lt"/>
                <a:ea typeface="+mn-ea"/>
                <a:cs typeface="+mn-cs"/>
              </a:rPr>
              <a:t>2. The decision of whether or not to begin treatment could not be influenced by knowledge of the assigned treatment </a:t>
            </a:r>
          </a:p>
          <a:p>
            <a:pPr>
              <a:tabLst>
                <a:tab pos="174044" algn="l"/>
              </a:tabLst>
            </a:pPr>
            <a:endParaRPr lang="de-DE" altLang="de-DE" dirty="0" smtClean="0"/>
          </a:p>
          <a:p>
            <a:pPr>
              <a:tabLst>
                <a:tab pos="174044" algn="l"/>
              </a:tabLst>
            </a:pPr>
            <a:r>
              <a:rPr lang="en-US" sz="1200" b="1" i="0" u="none" strike="noStrike" kern="1200" baseline="0" dirty="0" smtClean="0">
                <a:solidFill>
                  <a:schemeClr val="tx1"/>
                </a:solidFill>
                <a:latin typeface="+mn-lt"/>
                <a:ea typeface="+mn-ea"/>
                <a:cs typeface="+mn-cs"/>
              </a:rPr>
              <a:t>All safety analyses are performed on </a:t>
            </a:r>
            <a:r>
              <a:rPr lang="en-US" sz="1200" b="1" i="0" u="none" strike="noStrike" kern="1200" baseline="0" smtClean="0">
                <a:solidFill>
                  <a:schemeClr val="tx1"/>
                </a:solidFill>
                <a:latin typeface="+mn-lt"/>
                <a:ea typeface="+mn-ea"/>
                <a:cs typeface="+mn-cs"/>
              </a:rPr>
              <a:t>the ITT</a:t>
            </a:r>
            <a:r>
              <a:rPr lang="en-US" sz="1200" b="0" i="0" u="none" strike="noStrike" kern="1200" baseline="0" smtClean="0">
                <a:solidFill>
                  <a:schemeClr val="tx1"/>
                </a:solidFill>
                <a:latin typeface="+mn-lt"/>
                <a:ea typeface="+mn-ea"/>
                <a:cs typeface="+mn-cs"/>
              </a:rPr>
              <a:t>. </a:t>
            </a:r>
            <a:endParaRPr lang="de-DE" altLang="de-DE" dirty="0" smtClean="0"/>
          </a:p>
          <a:p>
            <a:pPr>
              <a:tabLst>
                <a:tab pos="174044" algn="l"/>
              </a:tabLst>
            </a:pPr>
            <a:endParaRPr lang="de-DE" altLang="de-DE" dirty="0" smtClean="0"/>
          </a:p>
          <a:p>
            <a:r>
              <a:rPr lang="en-US" sz="1200" b="1" i="0" u="none" strike="noStrike" kern="1200" baseline="0" dirty="0" smtClean="0">
                <a:solidFill>
                  <a:schemeClr val="tx1"/>
                </a:solidFill>
                <a:latin typeface="+mn-lt"/>
                <a:ea typeface="+mn-ea"/>
                <a:cs typeface="+mn-cs"/>
              </a:rPr>
              <a:t>Per protocol (PP) population </a:t>
            </a:r>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This population excludes patients with insufficient compliance (&lt;80%) to the study medication or with other major protocol </a:t>
            </a:r>
            <a:r>
              <a:rPr lang="en-US" sz="1200" b="0" i="0" u="none" strike="noStrike" kern="1200" baseline="0" smtClean="0">
                <a:solidFill>
                  <a:schemeClr val="tx1"/>
                </a:solidFill>
                <a:latin typeface="+mn-lt"/>
                <a:ea typeface="+mn-ea"/>
                <a:cs typeface="+mn-cs"/>
              </a:rPr>
              <a:t>deviation(s). </a:t>
            </a:r>
            <a:endParaRPr lang="en-US" sz="1200" b="0" i="0" u="none" strike="noStrike" kern="1200" baseline="0" dirty="0" smtClean="0">
              <a:solidFill>
                <a:schemeClr val="tx1"/>
              </a:solidFill>
              <a:latin typeface="+mn-lt"/>
              <a:ea typeface="+mn-ea"/>
              <a:cs typeface="+mn-cs"/>
            </a:endParaRPr>
          </a:p>
        </p:txBody>
      </p:sp>
    </p:spTree>
    <p:extLst>
      <p:ext uri="{BB962C8B-B14F-4D97-AF65-F5344CB8AC3E}">
        <p14:creationId xmlns:p14="http://schemas.microsoft.com/office/powerpoint/2010/main" val="30119762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3" name="Rectangle 26"/>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294" eaLnBrk="0" hangingPunct="0">
              <a:defRPr>
                <a:solidFill>
                  <a:srgbClr val="FFFF00"/>
                </a:solidFill>
                <a:latin typeface="Arial" charset="0"/>
                <a:cs typeface="Arial" charset="0"/>
              </a:defRPr>
            </a:lvl1pPr>
            <a:lvl2pPr marL="714495" indent="-274806" defTabSz="960294" eaLnBrk="0" hangingPunct="0">
              <a:defRPr>
                <a:solidFill>
                  <a:srgbClr val="FFFF00"/>
                </a:solidFill>
                <a:latin typeface="Arial" charset="0"/>
                <a:cs typeface="Arial" charset="0"/>
              </a:defRPr>
            </a:lvl2pPr>
            <a:lvl3pPr marL="1099223" indent="-219845" defTabSz="960294" eaLnBrk="0" hangingPunct="0">
              <a:defRPr>
                <a:solidFill>
                  <a:srgbClr val="FFFF00"/>
                </a:solidFill>
                <a:latin typeface="Arial" charset="0"/>
                <a:cs typeface="Arial" charset="0"/>
              </a:defRPr>
            </a:lvl3pPr>
            <a:lvl4pPr marL="1538912" indent="-219845" defTabSz="960294" eaLnBrk="0" hangingPunct="0">
              <a:defRPr>
                <a:solidFill>
                  <a:srgbClr val="FFFF00"/>
                </a:solidFill>
                <a:latin typeface="Arial" charset="0"/>
                <a:cs typeface="Arial" charset="0"/>
              </a:defRPr>
            </a:lvl4pPr>
            <a:lvl5pPr marL="1978602" indent="-219845" defTabSz="960294" eaLnBrk="0" hangingPunct="0">
              <a:defRPr>
                <a:solidFill>
                  <a:srgbClr val="FFFF00"/>
                </a:solidFill>
                <a:latin typeface="Arial" charset="0"/>
                <a:cs typeface="Arial" charset="0"/>
              </a:defRPr>
            </a:lvl5pPr>
            <a:lvl6pPr marL="2418291" indent="-219845" defTabSz="960294" eaLnBrk="0" fontAlgn="base" hangingPunct="0">
              <a:spcBef>
                <a:spcPct val="0"/>
              </a:spcBef>
              <a:spcAft>
                <a:spcPct val="0"/>
              </a:spcAft>
              <a:defRPr>
                <a:solidFill>
                  <a:srgbClr val="FFFF00"/>
                </a:solidFill>
                <a:latin typeface="Arial" charset="0"/>
                <a:cs typeface="Arial" charset="0"/>
              </a:defRPr>
            </a:lvl6pPr>
            <a:lvl7pPr marL="2857980" indent="-219845" defTabSz="960294" eaLnBrk="0" fontAlgn="base" hangingPunct="0">
              <a:spcBef>
                <a:spcPct val="0"/>
              </a:spcBef>
              <a:spcAft>
                <a:spcPct val="0"/>
              </a:spcAft>
              <a:defRPr>
                <a:solidFill>
                  <a:srgbClr val="FFFF00"/>
                </a:solidFill>
                <a:latin typeface="Arial" charset="0"/>
                <a:cs typeface="Arial" charset="0"/>
              </a:defRPr>
            </a:lvl7pPr>
            <a:lvl8pPr marL="3297669" indent="-219845" defTabSz="960294" eaLnBrk="0" fontAlgn="base" hangingPunct="0">
              <a:spcBef>
                <a:spcPct val="0"/>
              </a:spcBef>
              <a:spcAft>
                <a:spcPct val="0"/>
              </a:spcAft>
              <a:defRPr>
                <a:solidFill>
                  <a:srgbClr val="FFFF00"/>
                </a:solidFill>
                <a:latin typeface="Arial" charset="0"/>
                <a:cs typeface="Arial" charset="0"/>
              </a:defRPr>
            </a:lvl8pPr>
            <a:lvl9pPr marL="3737359" indent="-219845" defTabSz="960294" eaLnBrk="0" fontAlgn="base" hangingPunct="0">
              <a:spcBef>
                <a:spcPct val="0"/>
              </a:spcBef>
              <a:spcAft>
                <a:spcPct val="0"/>
              </a:spcAft>
              <a:defRPr>
                <a:solidFill>
                  <a:srgbClr val="FFFF00"/>
                </a:solidFill>
                <a:latin typeface="Arial" charset="0"/>
                <a:cs typeface="Arial" charset="0"/>
              </a:defRPr>
            </a:lvl9pPr>
          </a:lstStyle>
          <a:p>
            <a:pPr eaLnBrk="1" hangingPunct="1"/>
            <a:fld id="{C84D654E-A141-43C6-A99C-69ACB7782060}" type="slidenum">
              <a:rPr lang="en-GB" altLang="en-US" smtClean="0">
                <a:solidFill>
                  <a:srgbClr val="000000"/>
                </a:solidFill>
              </a:rPr>
              <a:pPr eaLnBrk="1" hangingPunct="1"/>
              <a:t>8</a:t>
            </a:fld>
            <a:endParaRPr lang="en-GB" altLang="en-US" dirty="0" smtClean="0">
              <a:solidFill>
                <a:srgbClr val="000000"/>
              </a:solidFill>
            </a:endParaRPr>
          </a:p>
        </p:txBody>
      </p:sp>
      <p:sp>
        <p:nvSpPr>
          <p:cNvPr id="266244" name="Rectangle 10"/>
          <p:cNvSpPr>
            <a:spLocks noGrp="1" noRot="1" noChangeAspect="1" noChangeArrowheads="1" noTextEdit="1"/>
          </p:cNvSpPr>
          <p:nvPr>
            <p:ph type="sldImg"/>
          </p:nvPr>
        </p:nvSpPr>
        <p:spPr>
          <a:ln/>
        </p:spPr>
      </p:sp>
      <p:sp>
        <p:nvSpPr>
          <p:cNvPr id="266245" name="Rectangle 11"/>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b="1" dirty="0" smtClean="0"/>
              <a:t>Abbreviations</a:t>
            </a:r>
          </a:p>
          <a:p>
            <a:r>
              <a:rPr lang="de-DE" altLang="de-DE" dirty="0" smtClean="0"/>
              <a:t>DVT, deep vein thrombosis; PE, pulmonary embolism; VTE, </a:t>
            </a:r>
            <a:r>
              <a:rPr lang="de-DE" altLang="de-DE" smtClean="0"/>
              <a:t>venous thromboembolism, SD, standard deviation; </a:t>
            </a:r>
            <a:r>
              <a:rPr lang="en-GB" sz="1100" smtClean="0">
                <a:solidFill>
                  <a:schemeClr val="tx1">
                    <a:lumMod val="65000"/>
                    <a:lumOff val="35000"/>
                  </a:schemeClr>
                </a:solidFill>
              </a:rPr>
              <a:t>IQR, Interquartile range</a:t>
            </a:r>
            <a:endParaRPr lang="de-DE" altLang="de-DE" dirty="0" smtClean="0"/>
          </a:p>
        </p:txBody>
      </p:sp>
    </p:spTree>
    <p:extLst>
      <p:ext uri="{BB962C8B-B14F-4D97-AF65-F5344CB8AC3E}">
        <p14:creationId xmlns:p14="http://schemas.microsoft.com/office/powerpoint/2010/main" val="22913855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3" name="Rectangle 26"/>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294" eaLnBrk="0" hangingPunct="0">
              <a:defRPr>
                <a:solidFill>
                  <a:srgbClr val="FFFF00"/>
                </a:solidFill>
                <a:latin typeface="Arial" charset="0"/>
                <a:cs typeface="Arial" charset="0"/>
              </a:defRPr>
            </a:lvl1pPr>
            <a:lvl2pPr marL="714495" indent="-274806" defTabSz="960294" eaLnBrk="0" hangingPunct="0">
              <a:defRPr>
                <a:solidFill>
                  <a:srgbClr val="FFFF00"/>
                </a:solidFill>
                <a:latin typeface="Arial" charset="0"/>
                <a:cs typeface="Arial" charset="0"/>
              </a:defRPr>
            </a:lvl2pPr>
            <a:lvl3pPr marL="1099223" indent="-219845" defTabSz="960294" eaLnBrk="0" hangingPunct="0">
              <a:defRPr>
                <a:solidFill>
                  <a:srgbClr val="FFFF00"/>
                </a:solidFill>
                <a:latin typeface="Arial" charset="0"/>
                <a:cs typeface="Arial" charset="0"/>
              </a:defRPr>
            </a:lvl3pPr>
            <a:lvl4pPr marL="1538912" indent="-219845" defTabSz="960294" eaLnBrk="0" hangingPunct="0">
              <a:defRPr>
                <a:solidFill>
                  <a:srgbClr val="FFFF00"/>
                </a:solidFill>
                <a:latin typeface="Arial" charset="0"/>
                <a:cs typeface="Arial" charset="0"/>
              </a:defRPr>
            </a:lvl4pPr>
            <a:lvl5pPr marL="1978602" indent="-219845" defTabSz="960294" eaLnBrk="0" hangingPunct="0">
              <a:defRPr>
                <a:solidFill>
                  <a:srgbClr val="FFFF00"/>
                </a:solidFill>
                <a:latin typeface="Arial" charset="0"/>
                <a:cs typeface="Arial" charset="0"/>
              </a:defRPr>
            </a:lvl5pPr>
            <a:lvl6pPr marL="2418291" indent="-219845" defTabSz="960294" eaLnBrk="0" fontAlgn="base" hangingPunct="0">
              <a:spcBef>
                <a:spcPct val="0"/>
              </a:spcBef>
              <a:spcAft>
                <a:spcPct val="0"/>
              </a:spcAft>
              <a:defRPr>
                <a:solidFill>
                  <a:srgbClr val="FFFF00"/>
                </a:solidFill>
                <a:latin typeface="Arial" charset="0"/>
                <a:cs typeface="Arial" charset="0"/>
              </a:defRPr>
            </a:lvl6pPr>
            <a:lvl7pPr marL="2857980" indent="-219845" defTabSz="960294" eaLnBrk="0" fontAlgn="base" hangingPunct="0">
              <a:spcBef>
                <a:spcPct val="0"/>
              </a:spcBef>
              <a:spcAft>
                <a:spcPct val="0"/>
              </a:spcAft>
              <a:defRPr>
                <a:solidFill>
                  <a:srgbClr val="FFFF00"/>
                </a:solidFill>
                <a:latin typeface="Arial" charset="0"/>
                <a:cs typeface="Arial" charset="0"/>
              </a:defRPr>
            </a:lvl7pPr>
            <a:lvl8pPr marL="3297669" indent="-219845" defTabSz="960294" eaLnBrk="0" fontAlgn="base" hangingPunct="0">
              <a:spcBef>
                <a:spcPct val="0"/>
              </a:spcBef>
              <a:spcAft>
                <a:spcPct val="0"/>
              </a:spcAft>
              <a:defRPr>
                <a:solidFill>
                  <a:srgbClr val="FFFF00"/>
                </a:solidFill>
                <a:latin typeface="Arial" charset="0"/>
                <a:cs typeface="Arial" charset="0"/>
              </a:defRPr>
            </a:lvl8pPr>
            <a:lvl9pPr marL="3737359" indent="-219845" defTabSz="960294" eaLnBrk="0" fontAlgn="base" hangingPunct="0">
              <a:spcBef>
                <a:spcPct val="0"/>
              </a:spcBef>
              <a:spcAft>
                <a:spcPct val="0"/>
              </a:spcAft>
              <a:defRPr>
                <a:solidFill>
                  <a:srgbClr val="FFFF00"/>
                </a:solidFill>
                <a:latin typeface="Arial" charset="0"/>
                <a:cs typeface="Arial" charset="0"/>
              </a:defRPr>
            </a:lvl9pPr>
          </a:lstStyle>
          <a:p>
            <a:pPr eaLnBrk="1" hangingPunct="1"/>
            <a:fld id="{C84D654E-A141-43C6-A99C-69ACB7782060}" type="slidenum">
              <a:rPr lang="en-GB" altLang="en-US" smtClean="0">
                <a:solidFill>
                  <a:srgbClr val="000000"/>
                </a:solidFill>
              </a:rPr>
              <a:pPr eaLnBrk="1" hangingPunct="1"/>
              <a:t>9</a:t>
            </a:fld>
            <a:endParaRPr lang="en-GB" altLang="en-US" dirty="0" smtClean="0">
              <a:solidFill>
                <a:srgbClr val="000000"/>
              </a:solidFill>
            </a:endParaRPr>
          </a:p>
        </p:txBody>
      </p:sp>
      <p:sp>
        <p:nvSpPr>
          <p:cNvPr id="266244" name="Rectangle 10"/>
          <p:cNvSpPr>
            <a:spLocks noGrp="1" noRot="1" noChangeAspect="1" noChangeArrowheads="1" noTextEdit="1"/>
          </p:cNvSpPr>
          <p:nvPr>
            <p:ph type="sldImg"/>
          </p:nvPr>
        </p:nvSpPr>
        <p:spPr>
          <a:ln/>
        </p:spPr>
      </p:sp>
      <p:sp>
        <p:nvSpPr>
          <p:cNvPr id="266245" name="Rectangle 11"/>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de-DE" b="1" dirty="0" smtClean="0"/>
              <a:t>Abbreviations</a:t>
            </a:r>
          </a:p>
          <a:p>
            <a:r>
              <a:rPr lang="de-DE" altLang="de-DE" dirty="0" smtClean="0"/>
              <a:t>DVT, deep vein thrombosis; PE, pulmonary embolism; VTE, </a:t>
            </a:r>
            <a:r>
              <a:rPr lang="de-DE" altLang="de-DE" smtClean="0"/>
              <a:t>venous thromboembolism, SD, standard deviation; </a:t>
            </a:r>
            <a:r>
              <a:rPr lang="en-GB" sz="1100" smtClean="0">
                <a:solidFill>
                  <a:schemeClr val="tx1">
                    <a:lumMod val="65000"/>
                    <a:lumOff val="35000"/>
                  </a:schemeClr>
                </a:solidFill>
              </a:rPr>
              <a:t>IQR, Interquartile range</a:t>
            </a:r>
            <a:endParaRPr lang="de-DE" altLang="de-DE" dirty="0" smtClean="0"/>
          </a:p>
        </p:txBody>
      </p:sp>
    </p:spTree>
    <p:extLst>
      <p:ext uri="{BB962C8B-B14F-4D97-AF65-F5344CB8AC3E}">
        <p14:creationId xmlns:p14="http://schemas.microsoft.com/office/powerpoint/2010/main" val="30808886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1" name="Rectangle 26"/>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0294" eaLnBrk="0" hangingPunct="0">
              <a:defRPr>
                <a:solidFill>
                  <a:srgbClr val="FFFF00"/>
                </a:solidFill>
                <a:latin typeface="Arial" charset="0"/>
                <a:cs typeface="Arial" charset="0"/>
              </a:defRPr>
            </a:lvl1pPr>
            <a:lvl2pPr marL="714495" indent="-274806" defTabSz="960294" eaLnBrk="0" hangingPunct="0">
              <a:defRPr>
                <a:solidFill>
                  <a:srgbClr val="FFFF00"/>
                </a:solidFill>
                <a:latin typeface="Arial" charset="0"/>
                <a:cs typeface="Arial" charset="0"/>
              </a:defRPr>
            </a:lvl2pPr>
            <a:lvl3pPr marL="1099223" indent="-219845" defTabSz="960294" eaLnBrk="0" hangingPunct="0">
              <a:defRPr>
                <a:solidFill>
                  <a:srgbClr val="FFFF00"/>
                </a:solidFill>
                <a:latin typeface="Arial" charset="0"/>
                <a:cs typeface="Arial" charset="0"/>
              </a:defRPr>
            </a:lvl3pPr>
            <a:lvl4pPr marL="1538912" indent="-219845" defTabSz="960294" eaLnBrk="0" hangingPunct="0">
              <a:defRPr>
                <a:solidFill>
                  <a:srgbClr val="FFFF00"/>
                </a:solidFill>
                <a:latin typeface="Arial" charset="0"/>
                <a:cs typeface="Arial" charset="0"/>
              </a:defRPr>
            </a:lvl4pPr>
            <a:lvl5pPr marL="1978602" indent="-219845" defTabSz="960294" eaLnBrk="0" hangingPunct="0">
              <a:defRPr>
                <a:solidFill>
                  <a:srgbClr val="FFFF00"/>
                </a:solidFill>
                <a:latin typeface="Arial" charset="0"/>
                <a:cs typeface="Arial" charset="0"/>
              </a:defRPr>
            </a:lvl5pPr>
            <a:lvl6pPr marL="2418291" indent="-219845" defTabSz="960294" eaLnBrk="0" fontAlgn="base" hangingPunct="0">
              <a:spcBef>
                <a:spcPct val="0"/>
              </a:spcBef>
              <a:spcAft>
                <a:spcPct val="0"/>
              </a:spcAft>
              <a:defRPr>
                <a:solidFill>
                  <a:srgbClr val="FFFF00"/>
                </a:solidFill>
                <a:latin typeface="Arial" charset="0"/>
                <a:cs typeface="Arial" charset="0"/>
              </a:defRPr>
            </a:lvl6pPr>
            <a:lvl7pPr marL="2857980" indent="-219845" defTabSz="960294" eaLnBrk="0" fontAlgn="base" hangingPunct="0">
              <a:spcBef>
                <a:spcPct val="0"/>
              </a:spcBef>
              <a:spcAft>
                <a:spcPct val="0"/>
              </a:spcAft>
              <a:defRPr>
                <a:solidFill>
                  <a:srgbClr val="FFFF00"/>
                </a:solidFill>
                <a:latin typeface="Arial" charset="0"/>
                <a:cs typeface="Arial" charset="0"/>
              </a:defRPr>
            </a:lvl7pPr>
            <a:lvl8pPr marL="3297669" indent="-219845" defTabSz="960294" eaLnBrk="0" fontAlgn="base" hangingPunct="0">
              <a:spcBef>
                <a:spcPct val="0"/>
              </a:spcBef>
              <a:spcAft>
                <a:spcPct val="0"/>
              </a:spcAft>
              <a:defRPr>
                <a:solidFill>
                  <a:srgbClr val="FFFF00"/>
                </a:solidFill>
                <a:latin typeface="Arial" charset="0"/>
                <a:cs typeface="Arial" charset="0"/>
              </a:defRPr>
            </a:lvl8pPr>
            <a:lvl9pPr marL="3737359" indent="-219845" defTabSz="960294" eaLnBrk="0" fontAlgn="base" hangingPunct="0">
              <a:spcBef>
                <a:spcPct val="0"/>
              </a:spcBef>
              <a:spcAft>
                <a:spcPct val="0"/>
              </a:spcAft>
              <a:defRPr>
                <a:solidFill>
                  <a:srgbClr val="FFFF00"/>
                </a:solidFill>
                <a:latin typeface="Arial" charset="0"/>
                <a:cs typeface="Arial" charset="0"/>
              </a:defRPr>
            </a:lvl9pPr>
          </a:lstStyle>
          <a:p>
            <a:pPr eaLnBrk="1" hangingPunct="1"/>
            <a:fld id="{8CE4936A-7F5A-4551-A7B7-D3BF5103A0E7}" type="slidenum">
              <a:rPr lang="en-GB" altLang="en-US" smtClean="0">
                <a:solidFill>
                  <a:srgbClr val="000000"/>
                </a:solidFill>
              </a:rPr>
              <a:pPr eaLnBrk="1" hangingPunct="1"/>
              <a:t>10</a:t>
            </a:fld>
            <a:endParaRPr lang="en-GB" altLang="en-US" dirty="0" smtClean="0">
              <a:solidFill>
                <a:srgbClr val="000000"/>
              </a:solidFill>
            </a:endParaRPr>
          </a:p>
        </p:txBody>
      </p:sp>
      <p:sp>
        <p:nvSpPr>
          <p:cNvPr id="268292" name="Rectangle 8"/>
          <p:cNvSpPr>
            <a:spLocks noGrp="1" noRot="1" noChangeAspect="1" noChangeArrowheads="1" noTextEdit="1"/>
          </p:cNvSpPr>
          <p:nvPr>
            <p:ph type="sldImg"/>
          </p:nvPr>
        </p:nvSpPr>
        <p:spPr>
          <a:ln/>
        </p:spPr>
      </p:sp>
      <p:sp>
        <p:nvSpPr>
          <p:cNvPr id="268293" name="Rectangle 9"/>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tabLst>
                <a:tab pos="174044" algn="l"/>
              </a:tabLst>
            </a:pPr>
            <a:r>
              <a:rPr lang="en-US" altLang="en-US" b="1" dirty="0" smtClean="0"/>
              <a:t>Abbreviation</a:t>
            </a:r>
          </a:p>
          <a:p>
            <a:pPr>
              <a:tabLst>
                <a:tab pos="174044" algn="l"/>
              </a:tabLst>
            </a:pPr>
            <a:r>
              <a:rPr lang="en-GB" altLang="en-US" dirty="0" smtClean="0"/>
              <a:t>HR, hazard ratio</a:t>
            </a:r>
            <a:endParaRPr lang="en-US" altLang="en-US" dirty="0" smtClean="0"/>
          </a:p>
        </p:txBody>
      </p:sp>
    </p:spTree>
    <p:extLst>
      <p:ext uri="{BB962C8B-B14F-4D97-AF65-F5344CB8AC3E}">
        <p14:creationId xmlns:p14="http://schemas.microsoft.com/office/powerpoint/2010/main" val="145560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p:spTree>
      <p:nvGrpSpPr>
        <p:cNvPr id="1" name=""/>
        <p:cNvGrpSpPr/>
        <p:nvPr/>
      </p:nvGrpSpPr>
      <p:grpSpPr>
        <a:xfrm>
          <a:off x="0" y="0"/>
          <a:ext cx="0" cy="0"/>
          <a:chOff x="0" y="0"/>
          <a:chExt cx="0" cy="0"/>
        </a:xfrm>
      </p:grpSpPr>
      <p:sp>
        <p:nvSpPr>
          <p:cNvPr id="3112" name="Rectangle 40"/>
          <p:cNvSpPr>
            <a:spLocks noGrp="1" noChangeArrowheads="1"/>
          </p:cNvSpPr>
          <p:nvPr>
            <p:ph type="subTitle" sz="quarter" idx="1" hasCustomPrompt="1"/>
          </p:nvPr>
        </p:nvSpPr>
        <p:spPr>
          <a:xfrm>
            <a:off x="612775" y="2707482"/>
            <a:ext cx="7451725" cy="369332"/>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wrap="square">
            <a:spAutoFit/>
          </a:bodyPr>
          <a:lstStyle>
            <a:lvl1pPr marL="0" indent="0">
              <a:spcBef>
                <a:spcPct val="20000"/>
              </a:spcBef>
              <a:buFont typeface="Wingdings" pitchFamily="2" charset="2"/>
              <a:buNone/>
              <a:defRPr sz="2400">
                <a:solidFill>
                  <a:schemeClr val="tx1">
                    <a:lumMod val="65000"/>
                    <a:lumOff val="35000"/>
                  </a:schemeClr>
                </a:solidFill>
              </a:defRPr>
            </a:lvl1pPr>
          </a:lstStyle>
          <a:p>
            <a:pPr lvl="0"/>
            <a:r>
              <a:rPr lang="en-GB" noProof="0" dirty="0" smtClean="0"/>
              <a:t>Click to edit Master subtitle text</a:t>
            </a:r>
          </a:p>
        </p:txBody>
      </p:sp>
      <p:sp>
        <p:nvSpPr>
          <p:cNvPr id="3" name="Title 2"/>
          <p:cNvSpPr>
            <a:spLocks noGrp="1"/>
          </p:cNvSpPr>
          <p:nvPr>
            <p:ph type="title" hasCustomPrompt="1"/>
          </p:nvPr>
        </p:nvSpPr>
        <p:spPr>
          <a:xfrm>
            <a:off x="612775" y="2045616"/>
            <a:ext cx="7451725" cy="430887"/>
          </a:xfrm>
        </p:spPr>
        <p:txBody>
          <a:bodyPr wrap="square">
            <a:spAutoFit/>
          </a:bodyPr>
          <a:lstStyle>
            <a:lvl1pPr>
              <a:defRPr sz="2800"/>
            </a:lvl1pPr>
          </a:lstStyle>
          <a:p>
            <a:r>
              <a:rPr lang="en-GB" noProof="0" dirty="0" smtClean="0"/>
              <a:t>Click to edit Master title text</a:t>
            </a:r>
            <a:endParaRPr lang="en-GB" noProof="0" dirty="0"/>
          </a:p>
        </p:txBody>
      </p:sp>
      <p:sp>
        <p:nvSpPr>
          <p:cNvPr id="5" name="Line 38"/>
          <p:cNvSpPr>
            <a:spLocks noChangeShapeType="1"/>
          </p:cNvSpPr>
          <p:nvPr userDrawn="1"/>
        </p:nvSpPr>
        <p:spPr bwMode="auto">
          <a:xfrm flipV="1">
            <a:off x="611188" y="2566988"/>
            <a:ext cx="8532812" cy="2381"/>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extLst>
      <p:ext uri="{BB962C8B-B14F-4D97-AF65-F5344CB8AC3E}">
        <p14:creationId xmlns:p14="http://schemas.microsoft.com/office/powerpoint/2010/main" val="192005724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edit Master title text</a:t>
            </a:r>
            <a:endParaRPr lang="en-GB" dirty="0"/>
          </a:p>
        </p:txBody>
      </p:sp>
      <p:sp>
        <p:nvSpPr>
          <p:cNvPr id="5" name="Table Placeholder 4"/>
          <p:cNvSpPr>
            <a:spLocks noGrp="1"/>
          </p:cNvSpPr>
          <p:nvPr>
            <p:ph type="tbl" sz="quarter" idx="11" hasCustomPrompt="1"/>
          </p:nvPr>
        </p:nvSpPr>
        <p:spPr>
          <a:xfrm>
            <a:off x="612000" y="1032579"/>
            <a:ext cx="8281175" cy="3645387"/>
          </a:xfrm>
        </p:spPr>
        <p:txBody>
          <a:bodyPr/>
          <a:lstStyle>
            <a:lvl1pPr>
              <a:defRPr sz="1600">
                <a:solidFill>
                  <a:schemeClr val="tx1">
                    <a:lumMod val="65000"/>
                    <a:lumOff val="35000"/>
                  </a:schemeClr>
                </a:solidFill>
              </a:defRPr>
            </a:lvl1pPr>
          </a:lstStyle>
          <a:p>
            <a:r>
              <a:rPr lang="hu-HU" noProof="0" dirty="0" smtClean="0"/>
              <a:t>C</a:t>
            </a:r>
            <a:r>
              <a:rPr lang="en-US" noProof="0" dirty="0" smtClean="0"/>
              <a:t>lick on the icon</a:t>
            </a:r>
            <a:r>
              <a:rPr lang="hu-HU" noProof="0" dirty="0" smtClean="0"/>
              <a:t> t</a:t>
            </a:r>
            <a:r>
              <a:rPr lang="en-US" noProof="0" dirty="0" smtClean="0"/>
              <a:t>o insert a table</a:t>
            </a:r>
            <a:endParaRPr lang="en-GB" noProof="0" dirty="0"/>
          </a:p>
        </p:txBody>
      </p:sp>
    </p:spTree>
    <p:extLst>
      <p:ext uri="{BB962C8B-B14F-4D97-AF65-F5344CB8AC3E}">
        <p14:creationId xmlns:p14="http://schemas.microsoft.com/office/powerpoint/2010/main" val="3019115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ubtitle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edit Master title text</a:t>
            </a:r>
            <a:endParaRPr lang="en-GB" dirty="0"/>
          </a:p>
        </p:txBody>
      </p:sp>
      <p:sp>
        <p:nvSpPr>
          <p:cNvPr id="5" name="Table Placeholder 4"/>
          <p:cNvSpPr>
            <a:spLocks noGrp="1"/>
          </p:cNvSpPr>
          <p:nvPr>
            <p:ph type="tbl" sz="quarter" idx="11" hasCustomPrompt="1"/>
          </p:nvPr>
        </p:nvSpPr>
        <p:spPr>
          <a:xfrm>
            <a:off x="612000" y="1368900"/>
            <a:ext cx="8281175" cy="3273966"/>
          </a:xfrm>
        </p:spPr>
        <p:txBody>
          <a:bodyPr/>
          <a:lstStyle>
            <a:lvl1pPr>
              <a:defRPr sz="1600">
                <a:solidFill>
                  <a:schemeClr val="tx1">
                    <a:lumMod val="65000"/>
                    <a:lumOff val="35000"/>
                  </a:schemeClr>
                </a:solidFill>
              </a:defRPr>
            </a:lvl1pPr>
          </a:lstStyle>
          <a:p>
            <a:r>
              <a:rPr lang="hu-HU" noProof="0" dirty="0" smtClean="0"/>
              <a:t>C</a:t>
            </a:r>
            <a:r>
              <a:rPr lang="en-US" noProof="0" dirty="0" smtClean="0"/>
              <a:t>lick on the icon</a:t>
            </a:r>
            <a:r>
              <a:rPr lang="hu-HU" noProof="0" dirty="0" smtClean="0"/>
              <a:t> t</a:t>
            </a:r>
            <a:r>
              <a:rPr lang="en-US" noProof="0" dirty="0" smtClean="0"/>
              <a:t>o insert a table</a:t>
            </a:r>
            <a:endParaRPr lang="en-GB" noProof="0" dirty="0"/>
          </a:p>
        </p:txBody>
      </p:sp>
      <p:sp>
        <p:nvSpPr>
          <p:cNvPr id="4"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dirty="0" smtClean="0"/>
              <a:t>Click to edit Master subtitle text</a:t>
            </a:r>
          </a:p>
        </p:txBody>
      </p:sp>
    </p:spTree>
    <p:extLst>
      <p:ext uri="{BB962C8B-B14F-4D97-AF65-F5344CB8AC3E}">
        <p14:creationId xmlns:p14="http://schemas.microsoft.com/office/powerpoint/2010/main" val="29270108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Table and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dirty="0" smtClean="0"/>
              <a:t>Click to edit Master title text</a:t>
            </a:r>
            <a:endParaRPr lang="en-GB" dirty="0"/>
          </a:p>
        </p:txBody>
      </p:sp>
      <p:sp>
        <p:nvSpPr>
          <p:cNvPr id="6" name="Content Placeholder 5"/>
          <p:cNvSpPr>
            <a:spLocks noGrp="1"/>
          </p:cNvSpPr>
          <p:nvPr>
            <p:ph sz="quarter" idx="16" hasCustomPrompt="1"/>
          </p:nvPr>
        </p:nvSpPr>
        <p:spPr>
          <a:xfrm>
            <a:off x="612774" y="2808000"/>
            <a:ext cx="8280401" cy="1869966"/>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7" name="Table Placeholder 2"/>
          <p:cNvSpPr>
            <a:spLocks noGrp="1"/>
          </p:cNvSpPr>
          <p:nvPr>
            <p:ph type="tbl" sz="quarter" idx="18" hasCustomPrompt="1"/>
          </p:nvPr>
        </p:nvSpPr>
        <p:spPr>
          <a:xfrm>
            <a:off x="611188" y="1032579"/>
            <a:ext cx="8281987" cy="1701403"/>
          </a:xfrm>
        </p:spPr>
        <p:txBody>
          <a:bodyPr/>
          <a:lstStyle>
            <a:lvl1pPr>
              <a:defRPr sz="1600">
                <a:solidFill>
                  <a:schemeClr val="tx1">
                    <a:lumMod val="65000"/>
                    <a:lumOff val="35000"/>
                  </a:schemeClr>
                </a:solidFill>
              </a:defRPr>
            </a:lvl1pPr>
          </a:lstStyle>
          <a:p>
            <a:r>
              <a:rPr lang="hu-HU" noProof="0" dirty="0" smtClean="0"/>
              <a:t>C</a:t>
            </a:r>
            <a:r>
              <a:rPr lang="en-US" noProof="0" dirty="0" smtClean="0"/>
              <a:t>lick on the icon</a:t>
            </a:r>
            <a:r>
              <a:rPr lang="hu-HU" noProof="0" dirty="0" smtClean="0"/>
              <a:t> t</a:t>
            </a:r>
            <a:r>
              <a:rPr lang="en-US" noProof="0" dirty="0" smtClean="0"/>
              <a:t>o insert a table</a:t>
            </a:r>
            <a:endParaRPr lang="en-GB" noProof="0" dirty="0"/>
          </a:p>
        </p:txBody>
      </p:sp>
    </p:spTree>
    <p:extLst>
      <p:ext uri="{BB962C8B-B14F-4D97-AF65-F5344CB8AC3E}">
        <p14:creationId xmlns:p14="http://schemas.microsoft.com/office/powerpoint/2010/main" val="23101982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ubtitle, Table and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dirty="0" smtClean="0"/>
              <a:t>Click to edit Master title text</a:t>
            </a:r>
            <a:endParaRPr lang="en-GB" dirty="0"/>
          </a:p>
        </p:txBody>
      </p:sp>
      <p:sp>
        <p:nvSpPr>
          <p:cNvPr id="6" name="Content Placeholder 5"/>
          <p:cNvSpPr>
            <a:spLocks noGrp="1"/>
          </p:cNvSpPr>
          <p:nvPr>
            <p:ph sz="quarter" idx="16" hasCustomPrompt="1"/>
          </p:nvPr>
        </p:nvSpPr>
        <p:spPr>
          <a:xfrm>
            <a:off x="612774" y="2808000"/>
            <a:ext cx="8280401" cy="1869966"/>
          </a:xfrm>
        </p:spPr>
        <p:txBody>
          <a:bodyPr/>
          <a:lstStyle>
            <a:lvl1pPr>
              <a:defRPr>
                <a:solidFill>
                  <a:schemeClr val="tx1">
                    <a:lumMod val="65000"/>
                    <a:lumOff val="35000"/>
                  </a:schemeClr>
                </a:solidFill>
              </a:defRPr>
            </a:lvl1pPr>
            <a:lvl2pPr>
              <a:defRPr>
                <a:solidFill>
                  <a:schemeClr val="tx1">
                    <a:lumMod val="65000"/>
                    <a:lumOff val="35000"/>
                  </a:schemeClr>
                </a:solidFill>
              </a:defRPr>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7" name="Table Placeholder 2"/>
          <p:cNvSpPr>
            <a:spLocks noGrp="1"/>
          </p:cNvSpPr>
          <p:nvPr>
            <p:ph type="tbl" sz="quarter" idx="18" hasCustomPrompt="1"/>
          </p:nvPr>
        </p:nvSpPr>
        <p:spPr>
          <a:xfrm>
            <a:off x="611188" y="1368900"/>
            <a:ext cx="8281987" cy="1322784"/>
          </a:xfrm>
        </p:spPr>
        <p:txBody>
          <a:bodyPr/>
          <a:lstStyle>
            <a:lvl1pPr>
              <a:defRPr sz="1600">
                <a:solidFill>
                  <a:schemeClr val="tx1">
                    <a:lumMod val="65000"/>
                    <a:lumOff val="35000"/>
                  </a:schemeClr>
                </a:solidFill>
              </a:defRPr>
            </a:lvl1pPr>
          </a:lstStyle>
          <a:p>
            <a:r>
              <a:rPr lang="hu-HU" noProof="0" dirty="0" smtClean="0"/>
              <a:t>C</a:t>
            </a:r>
            <a:r>
              <a:rPr lang="en-US" noProof="0" dirty="0" smtClean="0"/>
              <a:t>lick on the icon</a:t>
            </a:r>
            <a:r>
              <a:rPr lang="hu-HU" noProof="0" dirty="0" smtClean="0"/>
              <a:t> t</a:t>
            </a:r>
            <a:r>
              <a:rPr lang="en-US" noProof="0" dirty="0" smtClean="0"/>
              <a:t>o insert a table</a:t>
            </a:r>
            <a:endParaRPr lang="en-GB" noProof="0" dirty="0"/>
          </a:p>
        </p:txBody>
      </p:sp>
      <p:sp>
        <p:nvSpPr>
          <p:cNvPr id="5"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dirty="0" smtClean="0"/>
              <a:t>Click to edit Master subtitle text</a:t>
            </a:r>
          </a:p>
        </p:txBody>
      </p:sp>
    </p:spTree>
    <p:extLst>
      <p:ext uri="{BB962C8B-B14F-4D97-AF65-F5344CB8AC3E}">
        <p14:creationId xmlns:p14="http://schemas.microsoft.com/office/powerpoint/2010/main" val="42203473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Content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edit Master title text</a:t>
            </a:r>
            <a:endParaRPr lang="en-GB" dirty="0"/>
          </a:p>
        </p:txBody>
      </p:sp>
      <p:sp>
        <p:nvSpPr>
          <p:cNvPr id="3" name="Content Placeholder 5"/>
          <p:cNvSpPr>
            <a:spLocks noGrp="1"/>
          </p:cNvSpPr>
          <p:nvPr>
            <p:ph sz="quarter" idx="16" hasCustomPrompt="1"/>
          </p:nvPr>
        </p:nvSpPr>
        <p:spPr>
          <a:xfrm>
            <a:off x="612774" y="1032579"/>
            <a:ext cx="8280401" cy="1701449"/>
          </a:xfrm>
        </p:spPr>
        <p:txBody>
          <a:bodyPr/>
          <a:lstStyle>
            <a:lvl1pPr>
              <a:defRPr>
                <a:solidFill>
                  <a:schemeClr val="tx1">
                    <a:lumMod val="65000"/>
                    <a:lumOff val="35000"/>
                  </a:schemeClr>
                </a:solidFill>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5" name="Table Placeholder 2"/>
          <p:cNvSpPr>
            <a:spLocks noGrp="1"/>
          </p:cNvSpPr>
          <p:nvPr>
            <p:ph type="tbl" sz="quarter" idx="18" hasCustomPrompt="1"/>
          </p:nvPr>
        </p:nvSpPr>
        <p:spPr>
          <a:xfrm>
            <a:off x="611188" y="2808000"/>
            <a:ext cx="8281987" cy="1869966"/>
          </a:xfrm>
        </p:spPr>
        <p:txBody>
          <a:bodyPr/>
          <a:lstStyle>
            <a:lvl1pPr>
              <a:defRPr sz="1600">
                <a:solidFill>
                  <a:schemeClr val="tx1">
                    <a:lumMod val="65000"/>
                    <a:lumOff val="35000"/>
                  </a:schemeClr>
                </a:solidFill>
              </a:defRPr>
            </a:lvl1pPr>
          </a:lstStyle>
          <a:p>
            <a:r>
              <a:rPr lang="hu-HU" noProof="0" dirty="0" smtClean="0"/>
              <a:t>C</a:t>
            </a:r>
            <a:r>
              <a:rPr lang="en-US" noProof="0" dirty="0" smtClean="0"/>
              <a:t>lick on the icon</a:t>
            </a:r>
            <a:r>
              <a:rPr lang="hu-HU" noProof="0" dirty="0" smtClean="0"/>
              <a:t> t</a:t>
            </a:r>
            <a:r>
              <a:rPr lang="en-US" noProof="0" dirty="0" smtClean="0"/>
              <a:t>o insert a table</a:t>
            </a:r>
            <a:endParaRPr lang="en-GB" noProof="0" dirty="0"/>
          </a:p>
        </p:txBody>
      </p:sp>
    </p:spTree>
    <p:extLst>
      <p:ext uri="{BB962C8B-B14F-4D97-AF65-F5344CB8AC3E}">
        <p14:creationId xmlns:p14="http://schemas.microsoft.com/office/powerpoint/2010/main" val="8285807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ubtitle, Content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edit Master title text</a:t>
            </a:r>
            <a:endParaRPr lang="en-GB" dirty="0"/>
          </a:p>
        </p:txBody>
      </p:sp>
      <p:sp>
        <p:nvSpPr>
          <p:cNvPr id="3" name="Content Placeholder 5"/>
          <p:cNvSpPr>
            <a:spLocks noGrp="1"/>
          </p:cNvSpPr>
          <p:nvPr>
            <p:ph sz="quarter" idx="16" hasCustomPrompt="1"/>
          </p:nvPr>
        </p:nvSpPr>
        <p:spPr>
          <a:xfrm>
            <a:off x="612774" y="1368900"/>
            <a:ext cx="8280401" cy="1323091"/>
          </a:xfrm>
        </p:spPr>
        <p:txBody>
          <a:bodyPr/>
          <a:lstStyle>
            <a:lvl1pPr>
              <a:defRPr>
                <a:solidFill>
                  <a:schemeClr val="tx1">
                    <a:lumMod val="65000"/>
                    <a:lumOff val="35000"/>
                  </a:schemeClr>
                </a:solidFill>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5" name="Table Placeholder 2"/>
          <p:cNvSpPr>
            <a:spLocks noGrp="1"/>
          </p:cNvSpPr>
          <p:nvPr>
            <p:ph type="tbl" sz="quarter" idx="18" hasCustomPrompt="1"/>
          </p:nvPr>
        </p:nvSpPr>
        <p:spPr>
          <a:xfrm>
            <a:off x="611188" y="2808000"/>
            <a:ext cx="8281987" cy="1869966"/>
          </a:xfrm>
        </p:spPr>
        <p:txBody>
          <a:bodyPr/>
          <a:lstStyle>
            <a:lvl1pPr>
              <a:defRPr sz="1600">
                <a:solidFill>
                  <a:schemeClr val="tx1">
                    <a:lumMod val="65000"/>
                    <a:lumOff val="35000"/>
                  </a:schemeClr>
                </a:solidFill>
              </a:defRPr>
            </a:lvl1pPr>
          </a:lstStyle>
          <a:p>
            <a:r>
              <a:rPr lang="hu-HU" noProof="0" dirty="0" smtClean="0"/>
              <a:t>C</a:t>
            </a:r>
            <a:r>
              <a:rPr lang="en-US" noProof="0" dirty="0" smtClean="0"/>
              <a:t>lick on the icon</a:t>
            </a:r>
            <a:r>
              <a:rPr lang="hu-HU" noProof="0" dirty="0" smtClean="0"/>
              <a:t> t</a:t>
            </a:r>
            <a:r>
              <a:rPr lang="en-US" noProof="0" dirty="0" smtClean="0"/>
              <a:t>o insert a table</a:t>
            </a:r>
            <a:endParaRPr lang="en-GB" noProof="0" dirty="0"/>
          </a:p>
        </p:txBody>
      </p:sp>
      <p:sp>
        <p:nvSpPr>
          <p:cNvPr id="6"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dirty="0" smtClean="0"/>
              <a:t>Click to edit Master subtitle text</a:t>
            </a:r>
          </a:p>
        </p:txBody>
      </p:sp>
    </p:spTree>
    <p:extLst>
      <p:ext uri="{BB962C8B-B14F-4D97-AF65-F5344CB8AC3E}">
        <p14:creationId xmlns:p14="http://schemas.microsoft.com/office/powerpoint/2010/main" val="1034476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dirty="0" smtClean="0"/>
              <a:t>Click to edit Master title text</a:t>
            </a:r>
            <a:endParaRPr lang="en-GB" dirty="0"/>
          </a:p>
        </p:txBody>
      </p:sp>
      <p:sp>
        <p:nvSpPr>
          <p:cNvPr id="6" name="Content Placeholder 5"/>
          <p:cNvSpPr>
            <a:spLocks noGrp="1"/>
          </p:cNvSpPr>
          <p:nvPr>
            <p:ph sz="quarter" idx="16" hasCustomPrompt="1"/>
          </p:nvPr>
        </p:nvSpPr>
        <p:spPr>
          <a:xfrm>
            <a:off x="612774" y="2808000"/>
            <a:ext cx="8280401" cy="1869966"/>
          </a:xfrm>
        </p:spPr>
        <p:txBody>
          <a:bodyPr/>
          <a:lstStyle>
            <a:lvl1pPr>
              <a:defRPr>
                <a:solidFill>
                  <a:schemeClr val="tx1">
                    <a:lumMod val="65000"/>
                    <a:lumOff val="35000"/>
                  </a:schemeClr>
                </a:solidFill>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5" name="Content Placeholder 5"/>
          <p:cNvSpPr>
            <a:spLocks noGrp="1"/>
          </p:cNvSpPr>
          <p:nvPr>
            <p:ph sz="quarter" idx="17" hasCustomPrompt="1"/>
          </p:nvPr>
        </p:nvSpPr>
        <p:spPr>
          <a:xfrm>
            <a:off x="612774" y="1032579"/>
            <a:ext cx="8280401" cy="1702359"/>
          </a:xfrm>
        </p:spPr>
        <p:txBody>
          <a:bodyPr/>
          <a:lstStyle>
            <a:lvl1pPr>
              <a:defRPr>
                <a:solidFill>
                  <a:schemeClr val="tx1">
                    <a:lumMod val="65000"/>
                    <a:lumOff val="35000"/>
                  </a:schemeClr>
                </a:solidFill>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extLst>
      <p:ext uri="{BB962C8B-B14F-4D97-AF65-F5344CB8AC3E}">
        <p14:creationId xmlns:p14="http://schemas.microsoft.com/office/powerpoint/2010/main" val="26725181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Subtitle and Two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dirty="0" smtClean="0"/>
              <a:t>Click to edit Master title text</a:t>
            </a:r>
            <a:endParaRPr lang="en-GB" dirty="0"/>
          </a:p>
        </p:txBody>
      </p:sp>
      <p:sp>
        <p:nvSpPr>
          <p:cNvPr id="6" name="Content Placeholder 5"/>
          <p:cNvSpPr>
            <a:spLocks noGrp="1"/>
          </p:cNvSpPr>
          <p:nvPr>
            <p:ph sz="quarter" idx="16" hasCustomPrompt="1"/>
          </p:nvPr>
        </p:nvSpPr>
        <p:spPr>
          <a:xfrm>
            <a:off x="612774" y="2808000"/>
            <a:ext cx="8280401" cy="1869966"/>
          </a:xfrm>
        </p:spPr>
        <p:txBody>
          <a:bodyPr/>
          <a:lstStyle>
            <a:lvl1pPr>
              <a:defRPr>
                <a:solidFill>
                  <a:schemeClr val="tx1">
                    <a:lumMod val="65000"/>
                    <a:lumOff val="35000"/>
                  </a:schemeClr>
                </a:solidFill>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5" name="Content Placeholder 5"/>
          <p:cNvSpPr>
            <a:spLocks noGrp="1"/>
          </p:cNvSpPr>
          <p:nvPr>
            <p:ph sz="quarter" idx="17" hasCustomPrompt="1"/>
          </p:nvPr>
        </p:nvSpPr>
        <p:spPr>
          <a:xfrm>
            <a:off x="612774" y="1368900"/>
            <a:ext cx="8280401" cy="1322831"/>
          </a:xfrm>
        </p:spPr>
        <p:txBody>
          <a:bodyPr/>
          <a:lstStyle>
            <a:lvl1pPr>
              <a:defRPr>
                <a:solidFill>
                  <a:schemeClr val="tx1">
                    <a:lumMod val="65000"/>
                    <a:lumOff val="35000"/>
                  </a:schemeClr>
                </a:solidFill>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7"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dirty="0" smtClean="0"/>
              <a:t>Click to edit Master subtitle text</a:t>
            </a:r>
          </a:p>
        </p:txBody>
      </p:sp>
    </p:spTree>
    <p:extLst>
      <p:ext uri="{BB962C8B-B14F-4D97-AF65-F5344CB8AC3E}">
        <p14:creationId xmlns:p14="http://schemas.microsoft.com/office/powerpoint/2010/main" val="7550752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Title">
    <p:spTree>
      <p:nvGrpSpPr>
        <p:cNvPr id="1" name=""/>
        <p:cNvGrpSpPr/>
        <p:nvPr/>
      </p:nvGrpSpPr>
      <p:grpSpPr>
        <a:xfrm>
          <a:off x="0" y="0"/>
          <a:ext cx="0" cy="0"/>
          <a:chOff x="0" y="0"/>
          <a:chExt cx="0" cy="0"/>
        </a:xfrm>
      </p:grpSpPr>
      <p:sp>
        <p:nvSpPr>
          <p:cNvPr id="3112" name="Rectangle 40"/>
          <p:cNvSpPr>
            <a:spLocks noGrp="1" noChangeArrowheads="1"/>
          </p:cNvSpPr>
          <p:nvPr>
            <p:ph type="subTitle" sz="quarter" idx="1" hasCustomPrompt="1"/>
          </p:nvPr>
        </p:nvSpPr>
        <p:spPr>
          <a:xfrm>
            <a:off x="612775" y="2707482"/>
            <a:ext cx="7451725" cy="369332"/>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wrap="square">
            <a:spAutoFit/>
          </a:bodyPr>
          <a:lstStyle>
            <a:lvl1pPr marL="0" indent="0">
              <a:spcBef>
                <a:spcPct val="20000"/>
              </a:spcBef>
              <a:buFont typeface="Wingdings" pitchFamily="2" charset="2"/>
              <a:buNone/>
              <a:defRPr lang="en-GB" sz="2400" noProof="0" dirty="0">
                <a:solidFill>
                  <a:schemeClr val="tx1">
                    <a:lumMod val="65000"/>
                    <a:lumOff val="35000"/>
                  </a:schemeClr>
                </a:solidFill>
                <a:latin typeface="+mn-lt"/>
                <a:ea typeface="+mn-ea"/>
                <a:cs typeface="+mn-cs"/>
              </a:defRPr>
            </a:lvl1pPr>
          </a:lstStyle>
          <a:p>
            <a:pPr marL="0" lvl="0" indent="0" algn="l" rtl="0" eaLnBrk="1" fontAlgn="base" hangingPunct="1">
              <a:spcBef>
                <a:spcPct val="20000"/>
              </a:spcBef>
              <a:spcAft>
                <a:spcPct val="0"/>
              </a:spcAft>
              <a:buClr>
                <a:schemeClr val="bg2"/>
              </a:buClr>
              <a:buSzPct val="80000"/>
              <a:buFont typeface="Wingdings" pitchFamily="2" charset="2"/>
              <a:buNone/>
              <a:tabLst>
                <a:tab pos="1238250" algn="l"/>
              </a:tabLst>
            </a:pPr>
            <a:r>
              <a:rPr lang="en-GB" noProof="0" dirty="0"/>
              <a:t>Click to edit Master subtitle text</a:t>
            </a:r>
          </a:p>
        </p:txBody>
      </p:sp>
      <p:sp>
        <p:nvSpPr>
          <p:cNvPr id="3" name="Title 2"/>
          <p:cNvSpPr>
            <a:spLocks noGrp="1"/>
          </p:cNvSpPr>
          <p:nvPr>
            <p:ph type="title" hasCustomPrompt="1"/>
          </p:nvPr>
        </p:nvSpPr>
        <p:spPr>
          <a:xfrm>
            <a:off x="612775" y="2045616"/>
            <a:ext cx="7451725" cy="430887"/>
          </a:xfrm>
        </p:spPr>
        <p:txBody>
          <a:bodyPr wrap="square">
            <a:spAutoFit/>
          </a:bodyPr>
          <a:lstStyle>
            <a:lvl1pPr algn="l" rtl="0" eaLnBrk="1" fontAlgn="base" hangingPunct="1">
              <a:spcBef>
                <a:spcPct val="0"/>
              </a:spcBef>
              <a:spcAft>
                <a:spcPct val="0"/>
              </a:spcAft>
              <a:defRPr lang="en-GB" sz="2800" b="0" noProof="0" dirty="0">
                <a:solidFill>
                  <a:schemeClr val="bg2"/>
                </a:solidFill>
                <a:latin typeface="+mj-lt"/>
                <a:ea typeface="+mj-ea"/>
                <a:cs typeface="+mj-cs"/>
              </a:defRPr>
            </a:lvl1pPr>
          </a:lstStyle>
          <a:p>
            <a:r>
              <a:rPr lang="en-GB" noProof="0" dirty="0"/>
              <a:t>Click to edit Master title text</a:t>
            </a:r>
          </a:p>
        </p:txBody>
      </p:sp>
      <p:sp>
        <p:nvSpPr>
          <p:cNvPr id="5" name="Line 38"/>
          <p:cNvSpPr>
            <a:spLocks noChangeShapeType="1"/>
          </p:cNvSpPr>
          <p:nvPr userDrawn="1"/>
        </p:nvSpPr>
        <p:spPr bwMode="auto">
          <a:xfrm flipV="1">
            <a:off x="611188" y="2566988"/>
            <a:ext cx="8532812" cy="2381"/>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rgbClr val="000000"/>
              </a:solidFill>
            </a:endParaRPr>
          </a:p>
        </p:txBody>
      </p:sp>
    </p:spTree>
    <p:extLst>
      <p:ext uri="{BB962C8B-B14F-4D97-AF65-F5344CB8AC3E}">
        <p14:creationId xmlns:p14="http://schemas.microsoft.com/office/powerpoint/2010/main" val="4300475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Chapter divider">
    <p:spTree>
      <p:nvGrpSpPr>
        <p:cNvPr id="1" name=""/>
        <p:cNvGrpSpPr/>
        <p:nvPr/>
      </p:nvGrpSpPr>
      <p:grpSpPr>
        <a:xfrm>
          <a:off x="0" y="0"/>
          <a:ext cx="0" cy="0"/>
          <a:chOff x="0" y="0"/>
          <a:chExt cx="0" cy="0"/>
        </a:xfrm>
      </p:grpSpPr>
      <p:sp>
        <p:nvSpPr>
          <p:cNvPr id="3112" name="Rectangle 40"/>
          <p:cNvSpPr>
            <a:spLocks noGrp="1" noChangeArrowheads="1"/>
          </p:cNvSpPr>
          <p:nvPr>
            <p:ph type="subTitle" sz="quarter" idx="1" hasCustomPrompt="1"/>
          </p:nvPr>
        </p:nvSpPr>
        <p:spPr>
          <a:xfrm>
            <a:off x="612776" y="2707481"/>
            <a:ext cx="7451724" cy="369332"/>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wrap="square">
            <a:spAutoFit/>
          </a:bodyPr>
          <a:lstStyle>
            <a:lvl1pPr marL="0" indent="0">
              <a:spcBef>
                <a:spcPct val="20000"/>
              </a:spcBef>
              <a:buFont typeface="Wingdings" pitchFamily="2" charset="2"/>
              <a:buNone/>
              <a:defRPr lang="en-GB" sz="2400" noProof="0" dirty="0">
                <a:solidFill>
                  <a:schemeClr val="tx1">
                    <a:lumMod val="65000"/>
                    <a:lumOff val="35000"/>
                  </a:schemeClr>
                </a:solidFill>
                <a:latin typeface="+mn-lt"/>
                <a:ea typeface="+mn-ea"/>
                <a:cs typeface="+mn-cs"/>
              </a:defRPr>
            </a:lvl1pPr>
          </a:lstStyle>
          <a:p>
            <a:pPr marL="0" lvl="0" indent="0" algn="l" rtl="0" eaLnBrk="1" fontAlgn="base" hangingPunct="1">
              <a:spcBef>
                <a:spcPct val="20000"/>
              </a:spcBef>
              <a:spcAft>
                <a:spcPct val="0"/>
              </a:spcAft>
              <a:buClr>
                <a:schemeClr val="bg2"/>
              </a:buClr>
              <a:buSzPct val="80000"/>
              <a:buFont typeface="Wingdings" pitchFamily="2" charset="2"/>
              <a:buNone/>
              <a:tabLst>
                <a:tab pos="1238250" algn="l"/>
              </a:tabLst>
            </a:pPr>
            <a:r>
              <a:rPr lang="en-GB" noProof="0" dirty="0"/>
              <a:t>Click to edit Master subtitle text</a:t>
            </a:r>
          </a:p>
        </p:txBody>
      </p:sp>
      <p:sp>
        <p:nvSpPr>
          <p:cNvPr id="3" name="Title 2"/>
          <p:cNvSpPr>
            <a:spLocks noGrp="1"/>
          </p:cNvSpPr>
          <p:nvPr>
            <p:ph type="title" hasCustomPrompt="1"/>
          </p:nvPr>
        </p:nvSpPr>
        <p:spPr>
          <a:xfrm>
            <a:off x="612774" y="2045616"/>
            <a:ext cx="7451725" cy="430887"/>
          </a:xfrm>
        </p:spPr>
        <p:txBody>
          <a:bodyPr wrap="square">
            <a:spAutoFit/>
          </a:bodyPr>
          <a:lstStyle>
            <a:lvl1pPr algn="l" rtl="0" eaLnBrk="1" fontAlgn="base" hangingPunct="1">
              <a:spcBef>
                <a:spcPct val="0"/>
              </a:spcBef>
              <a:spcAft>
                <a:spcPct val="0"/>
              </a:spcAft>
              <a:defRPr lang="en-GB" sz="2800" b="0" noProof="0" dirty="0">
                <a:solidFill>
                  <a:schemeClr val="bg2"/>
                </a:solidFill>
                <a:latin typeface="+mj-lt"/>
                <a:ea typeface="+mj-ea"/>
                <a:cs typeface="+mj-cs"/>
              </a:defRPr>
            </a:lvl1pPr>
          </a:lstStyle>
          <a:p>
            <a:r>
              <a:rPr lang="en-GB" noProof="0" dirty="0"/>
              <a:t>Click to edit Master title text</a:t>
            </a:r>
            <a:endParaRPr lang="en-GB" dirty="0"/>
          </a:p>
        </p:txBody>
      </p:sp>
      <p:sp>
        <p:nvSpPr>
          <p:cNvPr id="5" name="Line 38"/>
          <p:cNvSpPr>
            <a:spLocks noChangeShapeType="1"/>
          </p:cNvSpPr>
          <p:nvPr userDrawn="1"/>
        </p:nvSpPr>
        <p:spPr bwMode="auto">
          <a:xfrm flipV="1">
            <a:off x="611188" y="2566988"/>
            <a:ext cx="8532812" cy="2381"/>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rgbClr val="000000"/>
              </a:solidFill>
            </a:endParaRPr>
          </a:p>
        </p:txBody>
      </p:sp>
    </p:spTree>
    <p:extLst>
      <p:ext uri="{BB962C8B-B14F-4D97-AF65-F5344CB8AC3E}">
        <p14:creationId xmlns:p14="http://schemas.microsoft.com/office/powerpoint/2010/main" val="1848528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Chapter divider">
    <p:spTree>
      <p:nvGrpSpPr>
        <p:cNvPr id="1" name=""/>
        <p:cNvGrpSpPr/>
        <p:nvPr/>
      </p:nvGrpSpPr>
      <p:grpSpPr>
        <a:xfrm>
          <a:off x="0" y="0"/>
          <a:ext cx="0" cy="0"/>
          <a:chOff x="0" y="0"/>
          <a:chExt cx="0" cy="0"/>
        </a:xfrm>
      </p:grpSpPr>
      <p:sp>
        <p:nvSpPr>
          <p:cNvPr id="3112" name="Rectangle 40"/>
          <p:cNvSpPr>
            <a:spLocks noGrp="1" noChangeArrowheads="1"/>
          </p:cNvSpPr>
          <p:nvPr>
            <p:ph type="subTitle" sz="quarter" idx="1" hasCustomPrompt="1"/>
          </p:nvPr>
        </p:nvSpPr>
        <p:spPr>
          <a:xfrm>
            <a:off x="612776" y="2707481"/>
            <a:ext cx="7451724" cy="307777"/>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wrap="square">
            <a:spAutoFit/>
          </a:bodyPr>
          <a:lstStyle>
            <a:lvl1pPr marL="0" indent="0">
              <a:spcBef>
                <a:spcPct val="20000"/>
              </a:spcBef>
              <a:buFont typeface="Wingdings" pitchFamily="2" charset="2"/>
              <a:buNone/>
              <a:defRPr sz="2000">
                <a:solidFill>
                  <a:schemeClr val="tx1">
                    <a:lumMod val="65000"/>
                    <a:lumOff val="35000"/>
                  </a:schemeClr>
                </a:solidFill>
              </a:defRPr>
            </a:lvl1pPr>
          </a:lstStyle>
          <a:p>
            <a:pPr lvl="0"/>
            <a:r>
              <a:rPr lang="en-GB" noProof="0" dirty="0" smtClean="0"/>
              <a:t>Click to edit Master subtitle text</a:t>
            </a:r>
          </a:p>
        </p:txBody>
      </p:sp>
      <p:sp>
        <p:nvSpPr>
          <p:cNvPr id="3" name="Title 2"/>
          <p:cNvSpPr>
            <a:spLocks noGrp="1"/>
          </p:cNvSpPr>
          <p:nvPr>
            <p:ph type="title" hasCustomPrompt="1"/>
          </p:nvPr>
        </p:nvSpPr>
        <p:spPr>
          <a:xfrm>
            <a:off x="612774" y="2107171"/>
            <a:ext cx="7451725" cy="369332"/>
          </a:xfrm>
        </p:spPr>
        <p:txBody>
          <a:bodyPr wrap="square">
            <a:spAutoFit/>
          </a:bodyPr>
          <a:lstStyle>
            <a:lvl1pPr>
              <a:defRPr sz="2400"/>
            </a:lvl1pPr>
          </a:lstStyle>
          <a:p>
            <a:r>
              <a:rPr lang="en-GB" noProof="0" dirty="0" smtClean="0"/>
              <a:t>Click to edit Master title text</a:t>
            </a:r>
            <a:endParaRPr lang="en-GB" dirty="0"/>
          </a:p>
        </p:txBody>
      </p:sp>
      <p:sp>
        <p:nvSpPr>
          <p:cNvPr id="5" name="Line 38"/>
          <p:cNvSpPr>
            <a:spLocks noChangeShapeType="1"/>
          </p:cNvSpPr>
          <p:nvPr userDrawn="1"/>
        </p:nvSpPr>
        <p:spPr bwMode="auto">
          <a:xfrm flipV="1">
            <a:off x="611188" y="2566988"/>
            <a:ext cx="8532812" cy="2381"/>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pic>
        <p:nvPicPr>
          <p:cNvPr id="7" name="Picture 2" descr="J:\Functions\BSP_GD\GMAPV\Rivaroxaban\LOGOS - Studies and More\Bayer Cross\Logo_Cross_Screen_RGB.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19352" y="224580"/>
            <a:ext cx="723767" cy="7237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50689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 Content">
    <p:spTree>
      <p:nvGrpSpPr>
        <p:cNvPr id="1" name=""/>
        <p:cNvGrpSpPr/>
        <p:nvPr/>
      </p:nvGrpSpPr>
      <p:grpSpPr>
        <a:xfrm>
          <a:off x="0" y="0"/>
          <a:ext cx="0" cy="0"/>
          <a:chOff x="0" y="0"/>
          <a:chExt cx="0" cy="0"/>
        </a:xfrm>
      </p:grpSpPr>
      <p:sp>
        <p:nvSpPr>
          <p:cNvPr id="6" name="Title 5"/>
          <p:cNvSpPr>
            <a:spLocks noGrp="1"/>
          </p:cNvSpPr>
          <p:nvPr>
            <p:ph type="title" hasCustomPrompt="1"/>
          </p:nvPr>
        </p:nvSpPr>
        <p:spPr/>
        <p:txBody>
          <a:bodyPr/>
          <a:lstStyle>
            <a:lvl1pPr algn="l" rtl="0" eaLnBrk="1" fontAlgn="base" hangingPunct="1">
              <a:spcBef>
                <a:spcPct val="0"/>
              </a:spcBef>
              <a:spcAft>
                <a:spcPct val="0"/>
              </a:spcAft>
              <a:defRPr lang="en-GB" sz="2400" b="0" noProof="0" dirty="0">
                <a:solidFill>
                  <a:schemeClr val="bg2"/>
                </a:solidFill>
                <a:latin typeface="+mj-lt"/>
                <a:ea typeface="+mj-ea"/>
                <a:cs typeface="+mj-cs"/>
              </a:defRPr>
            </a:lvl1pPr>
          </a:lstStyle>
          <a:p>
            <a:r>
              <a:rPr lang="en-GB" noProof="0" dirty="0"/>
              <a:t>Click to edit Master title text</a:t>
            </a:r>
          </a:p>
        </p:txBody>
      </p:sp>
      <p:sp>
        <p:nvSpPr>
          <p:cNvPr id="7" name="Content Placeholder 6"/>
          <p:cNvSpPr>
            <a:spLocks noGrp="1"/>
          </p:cNvSpPr>
          <p:nvPr>
            <p:ph sz="quarter" idx="10" hasCustomPrompt="1"/>
          </p:nvPr>
        </p:nvSpPr>
        <p:spPr>
          <a:xfrm>
            <a:off x="611188" y="1032272"/>
            <a:ext cx="8281987" cy="3645694"/>
          </a:xfrm>
        </p:spPr>
        <p:txBody>
          <a:bodyPr/>
          <a:lstStyle>
            <a:lvl1pPr>
              <a:defRPr lang="en-US" sz="1800" dirty="0">
                <a:solidFill>
                  <a:schemeClr val="tx1">
                    <a:lumMod val="65000"/>
                    <a:lumOff val="35000"/>
                  </a:schemeClr>
                </a:solidFill>
                <a:latin typeface="+mn-lt"/>
                <a:ea typeface="+mn-ea"/>
                <a:cs typeface="+mn-cs"/>
              </a:defRPr>
            </a:lvl1pPr>
          </a:lstStyle>
          <a:p>
            <a:pPr marL="268288" lvl="0" indent="-268288" algn="l" rtl="0" eaLnBrk="1" fontAlgn="base" hangingPunct="1">
              <a:spcBef>
                <a:spcPct val="25000"/>
              </a:spcBef>
              <a:spcAft>
                <a:spcPct val="0"/>
              </a:spcAft>
              <a:buClr>
                <a:schemeClr val="bg2"/>
              </a:buClr>
              <a:buSzPct val="80000"/>
              <a:buFont typeface="Wingdings" panose="05000000000000000000" pitchFamily="2" charset="2"/>
              <a:buChar char=""/>
              <a:tabLst>
                <a:tab pos="1238250" algn="l"/>
              </a:tabLst>
            </a:pPr>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114375069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Sub-headline + Content">
    <p:spTree>
      <p:nvGrpSpPr>
        <p:cNvPr id="1" name=""/>
        <p:cNvGrpSpPr/>
        <p:nvPr/>
      </p:nvGrpSpPr>
      <p:grpSpPr>
        <a:xfrm>
          <a:off x="0" y="0"/>
          <a:ext cx="0" cy="0"/>
          <a:chOff x="0" y="0"/>
          <a:chExt cx="0" cy="0"/>
        </a:xfrm>
      </p:grpSpPr>
      <p:sp>
        <p:nvSpPr>
          <p:cNvPr id="6"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lang="en-GB" sz="1800" b="1" noProof="0" dirty="0">
                <a:solidFill>
                  <a:schemeClr val="tx1">
                    <a:lumMod val="65000"/>
                    <a:lumOff val="35000"/>
                  </a:schemeClr>
                </a:solidFill>
                <a:latin typeface="+mn-lt"/>
                <a:ea typeface="+mn-ea"/>
                <a:cs typeface="+mn-cs"/>
              </a:defRPr>
            </a:lvl1pPr>
          </a:lstStyle>
          <a:p>
            <a:pPr marL="0" lvl="0" indent="0" algn="l" rtl="0" eaLnBrk="1" fontAlgn="base" hangingPunct="1">
              <a:spcBef>
                <a:spcPts val="600"/>
              </a:spcBef>
              <a:spcAft>
                <a:spcPct val="0"/>
              </a:spcAft>
              <a:buClr>
                <a:schemeClr val="bg2"/>
              </a:buClr>
              <a:buSzPct val="80000"/>
              <a:buFont typeface="Wingdings" pitchFamily="2" charset="2"/>
              <a:buNone/>
              <a:tabLst>
                <a:tab pos="1238250" algn="l"/>
              </a:tabLst>
            </a:pPr>
            <a:r>
              <a:rPr lang="en-GB" noProof="0" dirty="0"/>
              <a:t>Click to edit Master subtitle text</a:t>
            </a:r>
          </a:p>
        </p:txBody>
      </p:sp>
      <p:sp>
        <p:nvSpPr>
          <p:cNvPr id="9" name="Content Placeholder 8"/>
          <p:cNvSpPr>
            <a:spLocks noGrp="1"/>
          </p:cNvSpPr>
          <p:nvPr>
            <p:ph sz="quarter" idx="19" hasCustomPrompt="1"/>
          </p:nvPr>
        </p:nvSpPr>
        <p:spPr>
          <a:xfrm>
            <a:off x="612776" y="1368281"/>
            <a:ext cx="8280400" cy="3309685"/>
          </a:xfrm>
          <a:prstGeom prst="rect">
            <a:avLst/>
          </a:prstGeom>
        </p:spPr>
        <p:txBody>
          <a:bodyPr/>
          <a:lstStyle>
            <a:lvl1pPr>
              <a:defRPr lang="en-US" sz="1800" dirty="0">
                <a:solidFill>
                  <a:schemeClr val="tx1">
                    <a:lumMod val="65000"/>
                    <a:lumOff val="35000"/>
                  </a:schemeClr>
                </a:solidFill>
                <a:latin typeface="+mn-lt"/>
                <a:ea typeface="+mn-ea"/>
                <a:cs typeface="+mn-cs"/>
              </a:defRPr>
            </a:lvl1pPr>
            <a:lvl2pPr>
              <a:defRPr lang="en-US" sz="1600" dirty="0">
                <a:solidFill>
                  <a:schemeClr val="tx1">
                    <a:lumMod val="65000"/>
                    <a:lumOff val="35000"/>
                  </a:schemeClr>
                </a:solidFill>
                <a:latin typeface="+mn-lt"/>
              </a:defRPr>
            </a:lvl2pPr>
            <a:lvl3pPr>
              <a:defRPr lang="en-US" sz="1400" dirty="0">
                <a:solidFill>
                  <a:schemeClr val="tx1">
                    <a:lumMod val="65000"/>
                    <a:lumOff val="35000"/>
                  </a:schemeClr>
                </a:solidFill>
                <a:latin typeface="+mn-lt"/>
              </a:defRPr>
            </a:lvl3pPr>
            <a:lvl4pPr>
              <a:defRPr lang="en-US" sz="1400" dirty="0">
                <a:solidFill>
                  <a:schemeClr val="tx1">
                    <a:lumMod val="65000"/>
                    <a:lumOff val="35000"/>
                  </a:schemeClr>
                </a:solidFill>
                <a:latin typeface="+mn-lt"/>
              </a:defRPr>
            </a:lvl4pPr>
          </a:lstStyle>
          <a:p>
            <a:pPr marL="268288" lvl="0" indent="-268288" algn="l" rtl="0" eaLnBrk="1" fontAlgn="base" hangingPunct="1">
              <a:spcBef>
                <a:spcPct val="25000"/>
              </a:spcBef>
              <a:spcAft>
                <a:spcPct val="0"/>
              </a:spcAft>
              <a:buClr>
                <a:schemeClr val="bg2"/>
              </a:buClr>
              <a:buSzPct val="80000"/>
              <a:buFont typeface="Wingdings" panose="05000000000000000000" pitchFamily="2" charset="2"/>
              <a:buChar char=""/>
              <a:tabLst>
                <a:tab pos="1238250" algn="l"/>
              </a:tabLst>
            </a:pPr>
            <a:r>
              <a:rPr lang="en-US" dirty="0"/>
              <a:t>Click to edit Master text styles</a:t>
            </a:r>
          </a:p>
          <a:p>
            <a:pPr marL="546100" lvl="1"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pPr>
            <a:r>
              <a:rPr lang="en-US" dirty="0"/>
              <a:t>Second level</a:t>
            </a:r>
          </a:p>
          <a:p>
            <a:pPr marL="835025" lvl="2" indent="-287338" algn="l" rtl="0" eaLnBrk="1" fontAlgn="base" hangingPunct="1">
              <a:spcBef>
                <a:spcPct val="25000"/>
              </a:spcBef>
              <a:spcAft>
                <a:spcPct val="0"/>
              </a:spcAft>
              <a:buClr>
                <a:schemeClr val="bg2"/>
              </a:buClr>
              <a:buFont typeface="Arial" panose="020B0604020202020204" pitchFamily="34" charset="0"/>
              <a:buChar char="–"/>
              <a:tabLst>
                <a:tab pos="1238250" algn="l"/>
              </a:tabLst>
            </a:pPr>
            <a:r>
              <a:rPr lang="en-US" dirty="0"/>
              <a:t>Third level</a:t>
            </a:r>
          </a:p>
          <a:p>
            <a:pPr marL="1103313" lvl="3" indent="-266700" algn="l" rtl="0" eaLnBrk="1" fontAlgn="base" hangingPunct="1">
              <a:spcBef>
                <a:spcPct val="25000"/>
              </a:spcBef>
              <a:spcAft>
                <a:spcPct val="0"/>
              </a:spcAft>
              <a:buClr>
                <a:schemeClr val="bg2"/>
              </a:buClr>
              <a:buFont typeface="Arial" charset="0"/>
              <a:buChar char="–"/>
              <a:tabLst>
                <a:tab pos="1238250" algn="l"/>
              </a:tabLst>
            </a:pPr>
            <a:r>
              <a:rPr lang="en-US" dirty="0"/>
              <a:t>Fourth level</a:t>
            </a:r>
          </a:p>
        </p:txBody>
      </p:sp>
      <p:sp>
        <p:nvSpPr>
          <p:cNvPr id="10" name="Title 9"/>
          <p:cNvSpPr>
            <a:spLocks noGrp="1"/>
          </p:cNvSpPr>
          <p:nvPr>
            <p:ph type="title" hasCustomPrompt="1"/>
          </p:nvPr>
        </p:nvSpPr>
        <p:spPr/>
        <p:txBody>
          <a:bodyPr/>
          <a:lstStyle/>
          <a:p>
            <a:r>
              <a:rPr lang="en-GB" noProof="0" dirty="0"/>
              <a:t>Click to edit Master title text</a:t>
            </a:r>
            <a:endParaRPr lang="en-GB" dirty="0"/>
          </a:p>
        </p:txBody>
      </p:sp>
    </p:spTree>
    <p:extLst>
      <p:ext uri="{BB962C8B-B14F-4D97-AF65-F5344CB8AC3E}">
        <p14:creationId xmlns:p14="http://schemas.microsoft.com/office/powerpoint/2010/main" val="40182929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2 Contents">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p>
            <a:r>
              <a:rPr lang="en-GB" noProof="0" dirty="0"/>
              <a:t>Click to edit Master title text</a:t>
            </a:r>
            <a:endParaRPr lang="en-GB" dirty="0"/>
          </a:p>
        </p:txBody>
      </p:sp>
      <p:sp>
        <p:nvSpPr>
          <p:cNvPr id="6" name="Content Placeholder 5"/>
          <p:cNvSpPr>
            <a:spLocks noGrp="1"/>
          </p:cNvSpPr>
          <p:nvPr>
            <p:ph sz="quarter" idx="21" hasCustomPrompt="1"/>
          </p:nvPr>
        </p:nvSpPr>
        <p:spPr>
          <a:xfrm>
            <a:off x="612774" y="1032579"/>
            <a:ext cx="4032000" cy="3645387"/>
          </a:xfrm>
        </p:spPr>
        <p:txBody>
          <a:bodyPr/>
          <a:lstStyle>
            <a:lvl1pPr>
              <a:defRPr>
                <a:solidFill>
                  <a:schemeClr val="tx1">
                    <a:lumMod val="65000"/>
                    <a:lumOff val="35000"/>
                  </a:schemeClr>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9" name="Content Placeholder 5"/>
          <p:cNvSpPr>
            <a:spLocks noGrp="1"/>
          </p:cNvSpPr>
          <p:nvPr>
            <p:ph sz="quarter" idx="22" hasCustomPrompt="1"/>
          </p:nvPr>
        </p:nvSpPr>
        <p:spPr>
          <a:xfrm>
            <a:off x="4860480" y="1032579"/>
            <a:ext cx="4032000" cy="3645387"/>
          </a:xfrm>
        </p:spPr>
        <p:txBody>
          <a:bodyPr/>
          <a:lstStyle>
            <a:lvl1pPr>
              <a:defRPr>
                <a:solidFill>
                  <a:schemeClr val="tx1">
                    <a:lumMod val="65000"/>
                    <a:lumOff val="35000"/>
                  </a:schemeClr>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3556603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ub-Headline + 2 Contents">
    <p:spTree>
      <p:nvGrpSpPr>
        <p:cNvPr id="1" name=""/>
        <p:cNvGrpSpPr/>
        <p:nvPr/>
      </p:nvGrpSpPr>
      <p:grpSpPr>
        <a:xfrm>
          <a:off x="0" y="0"/>
          <a:ext cx="0" cy="0"/>
          <a:chOff x="0" y="0"/>
          <a:chExt cx="0" cy="0"/>
        </a:xfrm>
      </p:grpSpPr>
      <p:sp>
        <p:nvSpPr>
          <p:cNvPr id="8" name="Content Placeholder 7"/>
          <p:cNvSpPr>
            <a:spLocks noGrp="1"/>
          </p:cNvSpPr>
          <p:nvPr>
            <p:ph sz="quarter" idx="22" hasCustomPrompt="1"/>
          </p:nvPr>
        </p:nvSpPr>
        <p:spPr>
          <a:xfrm>
            <a:off x="612774" y="1368900"/>
            <a:ext cx="4032000" cy="3309066"/>
          </a:xfrm>
        </p:spPr>
        <p:txBody>
          <a:bodyPr/>
          <a:lstStyle>
            <a:lvl1pPr>
              <a:defRPr sz="1800">
                <a:solidFill>
                  <a:schemeClr val="tx1">
                    <a:lumMod val="65000"/>
                    <a:lumOff val="35000"/>
                  </a:schemeClr>
                </a:solidFill>
              </a:defRPr>
            </a:lvl1pPr>
            <a:lvl2pPr>
              <a:defRPr sz="1600"/>
            </a:lvl2pPr>
            <a:lvl3pPr>
              <a:defRPr sz="1400"/>
            </a:lvl3pPr>
            <a:lvl4pPr>
              <a:defRPr sz="14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0" name="Content Placeholder 7"/>
          <p:cNvSpPr>
            <a:spLocks noGrp="1"/>
          </p:cNvSpPr>
          <p:nvPr>
            <p:ph sz="quarter" idx="23" hasCustomPrompt="1"/>
          </p:nvPr>
        </p:nvSpPr>
        <p:spPr>
          <a:xfrm>
            <a:off x="4860480" y="1368900"/>
            <a:ext cx="4032000" cy="3309066"/>
          </a:xfrm>
        </p:spPr>
        <p:txBody>
          <a:bodyPr/>
          <a:lstStyle>
            <a:lvl1pPr>
              <a:defRPr sz="1800">
                <a:solidFill>
                  <a:schemeClr val="tx1">
                    <a:lumMod val="65000"/>
                    <a:lumOff val="35000"/>
                  </a:schemeClr>
                </a:solidFill>
              </a:defRPr>
            </a:lvl1pPr>
            <a:lvl2pPr>
              <a:defRPr sz="1600"/>
            </a:lvl2pPr>
            <a:lvl3pPr>
              <a:defRPr sz="1400"/>
            </a:lvl3pPr>
            <a:lvl4pPr>
              <a:defRPr sz="14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 name="Title 1"/>
          <p:cNvSpPr>
            <a:spLocks noGrp="1"/>
          </p:cNvSpPr>
          <p:nvPr>
            <p:ph type="title" hasCustomPrompt="1"/>
          </p:nvPr>
        </p:nvSpPr>
        <p:spPr/>
        <p:txBody>
          <a:bodyPr/>
          <a:lstStyle/>
          <a:p>
            <a:r>
              <a:rPr lang="en-GB" noProof="0" dirty="0"/>
              <a:t>Click to edit Master title text</a:t>
            </a:r>
            <a:endParaRPr lang="en-GB" dirty="0"/>
          </a:p>
        </p:txBody>
      </p:sp>
      <p:sp>
        <p:nvSpPr>
          <p:cNvPr id="7"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dirty="0"/>
              <a:t>Click to edit Master subtitle text</a:t>
            </a:r>
          </a:p>
        </p:txBody>
      </p:sp>
    </p:spTree>
    <p:extLst>
      <p:ext uri="{BB962C8B-B14F-4D97-AF65-F5344CB8AC3E}">
        <p14:creationId xmlns:p14="http://schemas.microsoft.com/office/powerpoint/2010/main" val="190542367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p>
            <a:r>
              <a:rPr lang="en-GB" noProof="0" dirty="0"/>
              <a:t>Click to edit Master title text</a:t>
            </a:r>
            <a:endParaRPr lang="en-GB" dirty="0"/>
          </a:p>
        </p:txBody>
      </p:sp>
    </p:spTree>
    <p:extLst>
      <p:ext uri="{BB962C8B-B14F-4D97-AF65-F5344CB8AC3E}">
        <p14:creationId xmlns:p14="http://schemas.microsoft.com/office/powerpoint/2010/main" val="319781670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edit Master title text</a:t>
            </a:r>
            <a:endParaRPr lang="en-GB" dirty="0"/>
          </a:p>
        </p:txBody>
      </p:sp>
      <p:sp>
        <p:nvSpPr>
          <p:cNvPr id="3"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dirty="0"/>
              <a:t>Click to edit Master subtitle text</a:t>
            </a:r>
          </a:p>
        </p:txBody>
      </p:sp>
    </p:spTree>
    <p:extLst>
      <p:ext uri="{BB962C8B-B14F-4D97-AF65-F5344CB8AC3E}">
        <p14:creationId xmlns:p14="http://schemas.microsoft.com/office/powerpoint/2010/main" val="77238685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88115803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edit Master title text</a:t>
            </a:r>
            <a:endParaRPr lang="en-GB" dirty="0"/>
          </a:p>
        </p:txBody>
      </p:sp>
      <p:sp>
        <p:nvSpPr>
          <p:cNvPr id="5" name="Table Placeholder 4"/>
          <p:cNvSpPr>
            <a:spLocks noGrp="1"/>
          </p:cNvSpPr>
          <p:nvPr>
            <p:ph type="tbl" sz="quarter" idx="11" hasCustomPrompt="1"/>
          </p:nvPr>
        </p:nvSpPr>
        <p:spPr>
          <a:xfrm>
            <a:off x="612000" y="1032579"/>
            <a:ext cx="8281175" cy="3645387"/>
          </a:xfrm>
        </p:spPr>
        <p:txBody>
          <a:bodyPr/>
          <a:lstStyle>
            <a:lvl1pPr>
              <a:defRPr sz="1600">
                <a:solidFill>
                  <a:schemeClr val="tx1">
                    <a:lumMod val="65000"/>
                    <a:lumOff val="35000"/>
                  </a:schemeClr>
                </a:solidFill>
              </a:defRPr>
            </a:lvl1pPr>
          </a:lstStyle>
          <a:p>
            <a:r>
              <a:rPr lang="hu-HU" noProof="0" dirty="0"/>
              <a:t>C</a:t>
            </a:r>
            <a:r>
              <a:rPr lang="en-US" noProof="0" dirty="0"/>
              <a:t>lick on the icon</a:t>
            </a:r>
            <a:r>
              <a:rPr lang="hu-HU" noProof="0" dirty="0"/>
              <a:t> t</a:t>
            </a:r>
            <a:r>
              <a:rPr lang="en-US" noProof="0" dirty="0"/>
              <a:t>o insert a table</a:t>
            </a:r>
            <a:endParaRPr lang="en-GB" noProof="0" dirty="0"/>
          </a:p>
        </p:txBody>
      </p:sp>
    </p:spTree>
    <p:extLst>
      <p:ext uri="{BB962C8B-B14F-4D97-AF65-F5344CB8AC3E}">
        <p14:creationId xmlns:p14="http://schemas.microsoft.com/office/powerpoint/2010/main" val="345398396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Subtitle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edit Master title text</a:t>
            </a:r>
            <a:endParaRPr lang="en-GB" dirty="0"/>
          </a:p>
        </p:txBody>
      </p:sp>
      <p:sp>
        <p:nvSpPr>
          <p:cNvPr id="5" name="Table Placeholder 4"/>
          <p:cNvSpPr>
            <a:spLocks noGrp="1"/>
          </p:cNvSpPr>
          <p:nvPr>
            <p:ph type="tbl" sz="quarter" idx="11" hasCustomPrompt="1"/>
          </p:nvPr>
        </p:nvSpPr>
        <p:spPr>
          <a:xfrm>
            <a:off x="612000" y="1368900"/>
            <a:ext cx="8281175" cy="3273966"/>
          </a:xfrm>
        </p:spPr>
        <p:txBody>
          <a:bodyPr/>
          <a:lstStyle>
            <a:lvl1pPr>
              <a:defRPr sz="1600">
                <a:solidFill>
                  <a:schemeClr val="tx1">
                    <a:lumMod val="65000"/>
                    <a:lumOff val="35000"/>
                  </a:schemeClr>
                </a:solidFill>
              </a:defRPr>
            </a:lvl1pPr>
          </a:lstStyle>
          <a:p>
            <a:r>
              <a:rPr lang="hu-HU" noProof="0" dirty="0"/>
              <a:t>C</a:t>
            </a:r>
            <a:r>
              <a:rPr lang="en-US" noProof="0" dirty="0"/>
              <a:t>lick on the icon</a:t>
            </a:r>
            <a:r>
              <a:rPr lang="hu-HU" noProof="0" dirty="0"/>
              <a:t> t</a:t>
            </a:r>
            <a:r>
              <a:rPr lang="en-US" noProof="0" dirty="0"/>
              <a:t>o insert a table</a:t>
            </a:r>
            <a:endParaRPr lang="en-GB" noProof="0" dirty="0"/>
          </a:p>
        </p:txBody>
      </p:sp>
      <p:sp>
        <p:nvSpPr>
          <p:cNvPr id="4"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dirty="0"/>
              <a:t>Click to edit Master subtitle text</a:t>
            </a:r>
          </a:p>
        </p:txBody>
      </p:sp>
    </p:spTree>
    <p:extLst>
      <p:ext uri="{BB962C8B-B14F-4D97-AF65-F5344CB8AC3E}">
        <p14:creationId xmlns:p14="http://schemas.microsoft.com/office/powerpoint/2010/main" val="373456889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Table and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dirty="0"/>
              <a:t>Click to edit Master title text</a:t>
            </a:r>
            <a:endParaRPr lang="en-GB" dirty="0"/>
          </a:p>
        </p:txBody>
      </p:sp>
      <p:sp>
        <p:nvSpPr>
          <p:cNvPr id="6" name="Content Placeholder 5"/>
          <p:cNvSpPr>
            <a:spLocks noGrp="1"/>
          </p:cNvSpPr>
          <p:nvPr>
            <p:ph sz="quarter" idx="16" hasCustomPrompt="1"/>
          </p:nvPr>
        </p:nvSpPr>
        <p:spPr>
          <a:xfrm>
            <a:off x="612774" y="2808000"/>
            <a:ext cx="8280401" cy="1869966"/>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7" name="Table Placeholder 2"/>
          <p:cNvSpPr>
            <a:spLocks noGrp="1"/>
          </p:cNvSpPr>
          <p:nvPr>
            <p:ph type="tbl" sz="quarter" idx="18" hasCustomPrompt="1"/>
          </p:nvPr>
        </p:nvSpPr>
        <p:spPr>
          <a:xfrm>
            <a:off x="611188" y="1032579"/>
            <a:ext cx="8281987" cy="1701403"/>
          </a:xfrm>
        </p:spPr>
        <p:txBody>
          <a:bodyPr/>
          <a:lstStyle>
            <a:lvl1pPr>
              <a:defRPr sz="1600">
                <a:solidFill>
                  <a:schemeClr val="tx1">
                    <a:lumMod val="65000"/>
                    <a:lumOff val="35000"/>
                  </a:schemeClr>
                </a:solidFill>
              </a:defRPr>
            </a:lvl1pPr>
          </a:lstStyle>
          <a:p>
            <a:r>
              <a:rPr lang="hu-HU" noProof="0" dirty="0"/>
              <a:t>C</a:t>
            </a:r>
            <a:r>
              <a:rPr lang="en-US" noProof="0" dirty="0"/>
              <a:t>lick on the icon</a:t>
            </a:r>
            <a:r>
              <a:rPr lang="hu-HU" noProof="0" dirty="0"/>
              <a:t> t</a:t>
            </a:r>
            <a:r>
              <a:rPr lang="en-US" noProof="0" dirty="0"/>
              <a:t>o insert a table</a:t>
            </a:r>
            <a:endParaRPr lang="en-GB" noProof="0" dirty="0"/>
          </a:p>
        </p:txBody>
      </p:sp>
    </p:spTree>
    <p:extLst>
      <p:ext uri="{BB962C8B-B14F-4D97-AF65-F5344CB8AC3E}">
        <p14:creationId xmlns:p14="http://schemas.microsoft.com/office/powerpoint/2010/main" val="2358963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Content">
    <p:spTree>
      <p:nvGrpSpPr>
        <p:cNvPr id="1" name=""/>
        <p:cNvGrpSpPr/>
        <p:nvPr/>
      </p:nvGrpSpPr>
      <p:grpSpPr>
        <a:xfrm>
          <a:off x="0" y="0"/>
          <a:ext cx="0" cy="0"/>
          <a:chOff x="0" y="0"/>
          <a:chExt cx="0" cy="0"/>
        </a:xfrm>
      </p:grpSpPr>
      <p:sp>
        <p:nvSpPr>
          <p:cNvPr id="6" name="Title 5"/>
          <p:cNvSpPr>
            <a:spLocks noGrp="1"/>
          </p:cNvSpPr>
          <p:nvPr>
            <p:ph type="title" hasCustomPrompt="1"/>
          </p:nvPr>
        </p:nvSpPr>
        <p:spPr>
          <a:xfrm>
            <a:off x="612000" y="327189"/>
            <a:ext cx="8281175" cy="430887"/>
          </a:xfrm>
        </p:spPr>
        <p:txBody>
          <a:bodyPr/>
          <a:lstStyle/>
          <a:p>
            <a:r>
              <a:rPr lang="en-GB" noProof="0" dirty="0" smtClean="0"/>
              <a:t>Click to edit Master title text</a:t>
            </a:r>
            <a:endParaRPr lang="en-GB" noProof="0" dirty="0"/>
          </a:p>
        </p:txBody>
      </p:sp>
      <p:sp>
        <p:nvSpPr>
          <p:cNvPr id="7" name="Content Placeholder 6"/>
          <p:cNvSpPr>
            <a:spLocks noGrp="1"/>
          </p:cNvSpPr>
          <p:nvPr>
            <p:ph sz="quarter" idx="10" hasCustomPrompt="1"/>
          </p:nvPr>
        </p:nvSpPr>
        <p:spPr>
          <a:xfrm>
            <a:off x="611188" y="1032272"/>
            <a:ext cx="8281987" cy="364569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extLst>
      <p:ext uri="{BB962C8B-B14F-4D97-AF65-F5344CB8AC3E}">
        <p14:creationId xmlns:p14="http://schemas.microsoft.com/office/powerpoint/2010/main" val="2326835038"/>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Subtitle, Table and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dirty="0"/>
              <a:t>Click to edit Master title text</a:t>
            </a:r>
            <a:endParaRPr lang="en-GB" dirty="0"/>
          </a:p>
        </p:txBody>
      </p:sp>
      <p:sp>
        <p:nvSpPr>
          <p:cNvPr id="6" name="Content Placeholder 5"/>
          <p:cNvSpPr>
            <a:spLocks noGrp="1"/>
          </p:cNvSpPr>
          <p:nvPr>
            <p:ph sz="quarter" idx="16" hasCustomPrompt="1"/>
          </p:nvPr>
        </p:nvSpPr>
        <p:spPr>
          <a:xfrm>
            <a:off x="612774" y="2808000"/>
            <a:ext cx="8280401" cy="1869966"/>
          </a:xfrm>
        </p:spPr>
        <p:txBody>
          <a:bodyPr/>
          <a:lstStyle>
            <a:lvl1pPr>
              <a:defRPr>
                <a:solidFill>
                  <a:schemeClr val="tx1">
                    <a:lumMod val="65000"/>
                    <a:lumOff val="35000"/>
                  </a:schemeClr>
                </a:solidFill>
              </a:defRPr>
            </a:lvl1pPr>
            <a:lvl2pPr>
              <a:defRPr>
                <a:solidFill>
                  <a:schemeClr val="tx1">
                    <a:lumMod val="65000"/>
                    <a:lumOff val="35000"/>
                  </a:schemeClr>
                </a:solidFill>
              </a:defRPr>
            </a:lvl2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7" name="Table Placeholder 2"/>
          <p:cNvSpPr>
            <a:spLocks noGrp="1"/>
          </p:cNvSpPr>
          <p:nvPr>
            <p:ph type="tbl" sz="quarter" idx="18" hasCustomPrompt="1"/>
          </p:nvPr>
        </p:nvSpPr>
        <p:spPr>
          <a:xfrm>
            <a:off x="611188" y="1368900"/>
            <a:ext cx="8281987" cy="1322784"/>
          </a:xfrm>
        </p:spPr>
        <p:txBody>
          <a:bodyPr/>
          <a:lstStyle>
            <a:lvl1pPr>
              <a:defRPr sz="1600">
                <a:solidFill>
                  <a:schemeClr val="tx1">
                    <a:lumMod val="65000"/>
                    <a:lumOff val="35000"/>
                  </a:schemeClr>
                </a:solidFill>
              </a:defRPr>
            </a:lvl1pPr>
          </a:lstStyle>
          <a:p>
            <a:r>
              <a:rPr lang="hu-HU" noProof="0" dirty="0"/>
              <a:t>C</a:t>
            </a:r>
            <a:r>
              <a:rPr lang="en-US" noProof="0" dirty="0"/>
              <a:t>lick on the icon</a:t>
            </a:r>
            <a:r>
              <a:rPr lang="hu-HU" noProof="0" dirty="0"/>
              <a:t> t</a:t>
            </a:r>
            <a:r>
              <a:rPr lang="en-US" noProof="0" dirty="0"/>
              <a:t>o insert a table</a:t>
            </a:r>
            <a:endParaRPr lang="en-GB" noProof="0" dirty="0"/>
          </a:p>
        </p:txBody>
      </p:sp>
      <p:sp>
        <p:nvSpPr>
          <p:cNvPr id="5"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dirty="0"/>
              <a:t>Click to edit Master subtitle text</a:t>
            </a:r>
          </a:p>
        </p:txBody>
      </p:sp>
    </p:spTree>
    <p:extLst>
      <p:ext uri="{BB962C8B-B14F-4D97-AF65-F5344CB8AC3E}">
        <p14:creationId xmlns:p14="http://schemas.microsoft.com/office/powerpoint/2010/main" val="188593554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Content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edit Master title text</a:t>
            </a:r>
            <a:endParaRPr lang="en-GB" dirty="0"/>
          </a:p>
        </p:txBody>
      </p:sp>
      <p:sp>
        <p:nvSpPr>
          <p:cNvPr id="3" name="Content Placeholder 5"/>
          <p:cNvSpPr>
            <a:spLocks noGrp="1"/>
          </p:cNvSpPr>
          <p:nvPr>
            <p:ph sz="quarter" idx="16" hasCustomPrompt="1"/>
          </p:nvPr>
        </p:nvSpPr>
        <p:spPr>
          <a:xfrm>
            <a:off x="612774" y="1032579"/>
            <a:ext cx="8280401" cy="1701449"/>
          </a:xfrm>
        </p:spPr>
        <p:txBody>
          <a:bodyPr/>
          <a:lstStyle>
            <a:lvl1pPr>
              <a:defRPr>
                <a:solidFill>
                  <a:schemeClr val="tx1">
                    <a:lumMod val="65000"/>
                    <a:lumOff val="35000"/>
                  </a:schemeClr>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5" name="Table Placeholder 2"/>
          <p:cNvSpPr>
            <a:spLocks noGrp="1"/>
          </p:cNvSpPr>
          <p:nvPr>
            <p:ph type="tbl" sz="quarter" idx="18" hasCustomPrompt="1"/>
          </p:nvPr>
        </p:nvSpPr>
        <p:spPr>
          <a:xfrm>
            <a:off x="611188" y="2808000"/>
            <a:ext cx="8281987" cy="1869966"/>
          </a:xfrm>
        </p:spPr>
        <p:txBody>
          <a:bodyPr/>
          <a:lstStyle>
            <a:lvl1pPr>
              <a:defRPr sz="1600">
                <a:solidFill>
                  <a:schemeClr val="tx1">
                    <a:lumMod val="65000"/>
                    <a:lumOff val="35000"/>
                  </a:schemeClr>
                </a:solidFill>
              </a:defRPr>
            </a:lvl1pPr>
          </a:lstStyle>
          <a:p>
            <a:r>
              <a:rPr lang="hu-HU" noProof="0" dirty="0"/>
              <a:t>C</a:t>
            </a:r>
            <a:r>
              <a:rPr lang="en-US" noProof="0" dirty="0"/>
              <a:t>lick on the icon</a:t>
            </a:r>
            <a:r>
              <a:rPr lang="hu-HU" noProof="0" dirty="0"/>
              <a:t> t</a:t>
            </a:r>
            <a:r>
              <a:rPr lang="en-US" noProof="0" dirty="0"/>
              <a:t>o insert a table</a:t>
            </a:r>
            <a:endParaRPr lang="en-GB" noProof="0" dirty="0"/>
          </a:p>
        </p:txBody>
      </p:sp>
    </p:spTree>
    <p:extLst>
      <p:ext uri="{BB962C8B-B14F-4D97-AF65-F5344CB8AC3E}">
        <p14:creationId xmlns:p14="http://schemas.microsoft.com/office/powerpoint/2010/main" val="398510461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Subtitle, Content and Tab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edit Master title text</a:t>
            </a:r>
            <a:endParaRPr lang="en-GB" dirty="0"/>
          </a:p>
        </p:txBody>
      </p:sp>
      <p:sp>
        <p:nvSpPr>
          <p:cNvPr id="3" name="Content Placeholder 5"/>
          <p:cNvSpPr>
            <a:spLocks noGrp="1"/>
          </p:cNvSpPr>
          <p:nvPr>
            <p:ph sz="quarter" idx="16" hasCustomPrompt="1"/>
          </p:nvPr>
        </p:nvSpPr>
        <p:spPr>
          <a:xfrm>
            <a:off x="612774" y="1368900"/>
            <a:ext cx="8280401" cy="1323091"/>
          </a:xfrm>
        </p:spPr>
        <p:txBody>
          <a:bodyPr/>
          <a:lstStyle>
            <a:lvl1pPr>
              <a:defRPr>
                <a:solidFill>
                  <a:schemeClr val="tx1">
                    <a:lumMod val="65000"/>
                    <a:lumOff val="35000"/>
                  </a:schemeClr>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5" name="Table Placeholder 2"/>
          <p:cNvSpPr>
            <a:spLocks noGrp="1"/>
          </p:cNvSpPr>
          <p:nvPr>
            <p:ph type="tbl" sz="quarter" idx="18" hasCustomPrompt="1"/>
          </p:nvPr>
        </p:nvSpPr>
        <p:spPr>
          <a:xfrm>
            <a:off x="611188" y="2808000"/>
            <a:ext cx="8281987" cy="1869966"/>
          </a:xfrm>
        </p:spPr>
        <p:txBody>
          <a:bodyPr/>
          <a:lstStyle>
            <a:lvl1pPr>
              <a:defRPr sz="1600">
                <a:solidFill>
                  <a:schemeClr val="tx1">
                    <a:lumMod val="65000"/>
                    <a:lumOff val="35000"/>
                  </a:schemeClr>
                </a:solidFill>
              </a:defRPr>
            </a:lvl1pPr>
          </a:lstStyle>
          <a:p>
            <a:r>
              <a:rPr lang="hu-HU" noProof="0" dirty="0"/>
              <a:t>C</a:t>
            </a:r>
            <a:r>
              <a:rPr lang="en-US" noProof="0" dirty="0"/>
              <a:t>lick on the icon</a:t>
            </a:r>
            <a:r>
              <a:rPr lang="hu-HU" noProof="0" dirty="0"/>
              <a:t> t</a:t>
            </a:r>
            <a:r>
              <a:rPr lang="en-US" noProof="0" dirty="0"/>
              <a:t>o insert a table</a:t>
            </a:r>
            <a:endParaRPr lang="en-GB" noProof="0" dirty="0"/>
          </a:p>
        </p:txBody>
      </p:sp>
      <p:sp>
        <p:nvSpPr>
          <p:cNvPr id="6"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dirty="0"/>
              <a:t>Click to edit Master subtitle text</a:t>
            </a:r>
          </a:p>
        </p:txBody>
      </p:sp>
    </p:spTree>
    <p:extLst>
      <p:ext uri="{BB962C8B-B14F-4D97-AF65-F5344CB8AC3E}">
        <p14:creationId xmlns:p14="http://schemas.microsoft.com/office/powerpoint/2010/main" val="157799280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dirty="0"/>
              <a:t>Click to edit Master title text</a:t>
            </a:r>
            <a:endParaRPr lang="en-GB" dirty="0"/>
          </a:p>
        </p:txBody>
      </p:sp>
      <p:sp>
        <p:nvSpPr>
          <p:cNvPr id="6" name="Content Placeholder 5"/>
          <p:cNvSpPr>
            <a:spLocks noGrp="1"/>
          </p:cNvSpPr>
          <p:nvPr>
            <p:ph sz="quarter" idx="16" hasCustomPrompt="1"/>
          </p:nvPr>
        </p:nvSpPr>
        <p:spPr>
          <a:xfrm>
            <a:off x="612774" y="2808000"/>
            <a:ext cx="8280401" cy="1869966"/>
          </a:xfrm>
        </p:spPr>
        <p:txBody>
          <a:bodyPr/>
          <a:lstStyle>
            <a:lvl1pPr>
              <a:defRPr>
                <a:solidFill>
                  <a:schemeClr val="tx1">
                    <a:lumMod val="65000"/>
                    <a:lumOff val="35000"/>
                  </a:schemeClr>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5" name="Content Placeholder 5"/>
          <p:cNvSpPr>
            <a:spLocks noGrp="1"/>
          </p:cNvSpPr>
          <p:nvPr>
            <p:ph sz="quarter" idx="17" hasCustomPrompt="1"/>
          </p:nvPr>
        </p:nvSpPr>
        <p:spPr>
          <a:xfrm>
            <a:off x="612774" y="1032579"/>
            <a:ext cx="8280401" cy="1702359"/>
          </a:xfrm>
        </p:spPr>
        <p:txBody>
          <a:bodyPr/>
          <a:lstStyle>
            <a:lvl1pPr>
              <a:defRPr>
                <a:solidFill>
                  <a:schemeClr val="tx1">
                    <a:lumMod val="65000"/>
                    <a:lumOff val="35000"/>
                  </a:schemeClr>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280779628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Subtitle and Two Content">
    <p:spTree>
      <p:nvGrpSpPr>
        <p:cNvPr id="1" name=""/>
        <p:cNvGrpSpPr/>
        <p:nvPr/>
      </p:nvGrpSpPr>
      <p:grpSpPr>
        <a:xfrm>
          <a:off x="0" y="0"/>
          <a:ext cx="0" cy="0"/>
          <a:chOff x="0" y="0"/>
          <a:chExt cx="0" cy="0"/>
        </a:xfrm>
      </p:grpSpPr>
      <p:sp>
        <p:nvSpPr>
          <p:cNvPr id="4" name="Title 3"/>
          <p:cNvSpPr>
            <a:spLocks noGrp="1"/>
          </p:cNvSpPr>
          <p:nvPr>
            <p:ph type="title" hasCustomPrompt="1"/>
          </p:nvPr>
        </p:nvSpPr>
        <p:spPr/>
        <p:txBody>
          <a:bodyPr/>
          <a:lstStyle/>
          <a:p>
            <a:r>
              <a:rPr lang="en-GB" noProof="0" dirty="0"/>
              <a:t>Click to edit Master title text</a:t>
            </a:r>
            <a:endParaRPr lang="en-GB" dirty="0"/>
          </a:p>
        </p:txBody>
      </p:sp>
      <p:sp>
        <p:nvSpPr>
          <p:cNvPr id="6" name="Content Placeholder 5"/>
          <p:cNvSpPr>
            <a:spLocks noGrp="1"/>
          </p:cNvSpPr>
          <p:nvPr>
            <p:ph sz="quarter" idx="16" hasCustomPrompt="1"/>
          </p:nvPr>
        </p:nvSpPr>
        <p:spPr>
          <a:xfrm>
            <a:off x="612774" y="2808000"/>
            <a:ext cx="8280401" cy="1869966"/>
          </a:xfrm>
        </p:spPr>
        <p:txBody>
          <a:bodyPr/>
          <a:lstStyle>
            <a:lvl1pPr>
              <a:defRPr>
                <a:solidFill>
                  <a:schemeClr val="tx1">
                    <a:lumMod val="65000"/>
                    <a:lumOff val="35000"/>
                  </a:schemeClr>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5" name="Content Placeholder 5"/>
          <p:cNvSpPr>
            <a:spLocks noGrp="1"/>
          </p:cNvSpPr>
          <p:nvPr>
            <p:ph sz="quarter" idx="17" hasCustomPrompt="1"/>
          </p:nvPr>
        </p:nvSpPr>
        <p:spPr>
          <a:xfrm>
            <a:off x="612774" y="1368900"/>
            <a:ext cx="8280401" cy="1322831"/>
          </a:xfrm>
        </p:spPr>
        <p:txBody>
          <a:bodyPr/>
          <a:lstStyle>
            <a:lvl1pPr>
              <a:defRPr>
                <a:solidFill>
                  <a:schemeClr val="tx1">
                    <a:lumMod val="65000"/>
                    <a:lumOff val="35000"/>
                  </a:schemeClr>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7"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dirty="0"/>
              <a:t>Click to edit Master subtitle text</a:t>
            </a:r>
          </a:p>
        </p:txBody>
      </p:sp>
    </p:spTree>
    <p:extLst>
      <p:ext uri="{BB962C8B-B14F-4D97-AF65-F5344CB8AC3E}">
        <p14:creationId xmlns:p14="http://schemas.microsoft.com/office/powerpoint/2010/main" val="2472381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ub-headline + Content">
    <p:spTree>
      <p:nvGrpSpPr>
        <p:cNvPr id="1" name=""/>
        <p:cNvGrpSpPr/>
        <p:nvPr/>
      </p:nvGrpSpPr>
      <p:grpSpPr>
        <a:xfrm>
          <a:off x="0" y="0"/>
          <a:ext cx="0" cy="0"/>
          <a:chOff x="0" y="0"/>
          <a:chExt cx="0" cy="0"/>
        </a:xfrm>
      </p:grpSpPr>
      <p:sp>
        <p:nvSpPr>
          <p:cNvPr id="6"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dirty="0" smtClean="0"/>
              <a:t>Click to edit Master subtitle text</a:t>
            </a:r>
          </a:p>
        </p:txBody>
      </p:sp>
      <p:sp>
        <p:nvSpPr>
          <p:cNvPr id="9" name="Content Placeholder 8"/>
          <p:cNvSpPr>
            <a:spLocks noGrp="1"/>
          </p:cNvSpPr>
          <p:nvPr>
            <p:ph sz="quarter" idx="19" hasCustomPrompt="1"/>
          </p:nvPr>
        </p:nvSpPr>
        <p:spPr>
          <a:xfrm>
            <a:off x="612776" y="1368281"/>
            <a:ext cx="8280400" cy="3309685"/>
          </a:xfrm>
          <a:prstGeom prst="rect">
            <a:avLst/>
          </a:prstGeom>
        </p:spPr>
        <p:txBody>
          <a:bodyPr/>
          <a:lstStyle>
            <a:lvl1pPr>
              <a:defRPr>
                <a:solidFill>
                  <a:schemeClr val="tx1">
                    <a:lumMod val="65000"/>
                    <a:lumOff val="35000"/>
                  </a:schemeClr>
                </a:solidFill>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0" name="Title 9"/>
          <p:cNvSpPr>
            <a:spLocks noGrp="1"/>
          </p:cNvSpPr>
          <p:nvPr>
            <p:ph type="title" hasCustomPrompt="1"/>
          </p:nvPr>
        </p:nvSpPr>
        <p:spPr>
          <a:xfrm>
            <a:off x="612000" y="327189"/>
            <a:ext cx="8281175" cy="430887"/>
          </a:xfrm>
        </p:spPr>
        <p:txBody>
          <a:bodyPr/>
          <a:lstStyle/>
          <a:p>
            <a:r>
              <a:rPr lang="en-GB" noProof="0" dirty="0" smtClean="0"/>
              <a:t>Click to edit Master title text</a:t>
            </a:r>
            <a:endParaRPr lang="en-GB" dirty="0"/>
          </a:p>
        </p:txBody>
      </p:sp>
    </p:spTree>
    <p:extLst>
      <p:ext uri="{BB962C8B-B14F-4D97-AF65-F5344CB8AC3E}">
        <p14:creationId xmlns:p14="http://schemas.microsoft.com/office/powerpoint/2010/main" val="414197290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2 Contents">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p>
            <a:r>
              <a:rPr lang="en-GB" noProof="0" dirty="0" smtClean="0"/>
              <a:t>Click to edit Master title text</a:t>
            </a:r>
            <a:endParaRPr lang="en-GB" dirty="0"/>
          </a:p>
        </p:txBody>
      </p:sp>
      <p:sp>
        <p:nvSpPr>
          <p:cNvPr id="6" name="Content Placeholder 5"/>
          <p:cNvSpPr>
            <a:spLocks noGrp="1"/>
          </p:cNvSpPr>
          <p:nvPr>
            <p:ph sz="quarter" idx="21" hasCustomPrompt="1"/>
          </p:nvPr>
        </p:nvSpPr>
        <p:spPr>
          <a:xfrm>
            <a:off x="612774" y="1032579"/>
            <a:ext cx="4032000" cy="3645387"/>
          </a:xfrm>
        </p:spPr>
        <p:txBody>
          <a:bodyPr/>
          <a:lstStyle>
            <a:lvl1pPr>
              <a:defRPr>
                <a:solidFill>
                  <a:schemeClr val="tx1">
                    <a:lumMod val="65000"/>
                    <a:lumOff val="35000"/>
                  </a:schemeClr>
                </a:solidFill>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9" name="Content Placeholder 5"/>
          <p:cNvSpPr>
            <a:spLocks noGrp="1"/>
          </p:cNvSpPr>
          <p:nvPr>
            <p:ph sz="quarter" idx="22" hasCustomPrompt="1"/>
          </p:nvPr>
        </p:nvSpPr>
        <p:spPr>
          <a:xfrm>
            <a:off x="4860480" y="1032579"/>
            <a:ext cx="4032000" cy="3645387"/>
          </a:xfrm>
        </p:spPr>
        <p:txBody>
          <a:bodyPr/>
          <a:lstStyle>
            <a:lvl1pPr>
              <a:defRPr>
                <a:solidFill>
                  <a:schemeClr val="tx1">
                    <a:lumMod val="65000"/>
                    <a:lumOff val="35000"/>
                  </a:schemeClr>
                </a:solidFill>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extLst>
      <p:ext uri="{BB962C8B-B14F-4D97-AF65-F5344CB8AC3E}">
        <p14:creationId xmlns:p14="http://schemas.microsoft.com/office/powerpoint/2010/main" val="4111475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ub-Headline + 2 Contents">
    <p:spTree>
      <p:nvGrpSpPr>
        <p:cNvPr id="1" name=""/>
        <p:cNvGrpSpPr/>
        <p:nvPr/>
      </p:nvGrpSpPr>
      <p:grpSpPr>
        <a:xfrm>
          <a:off x="0" y="0"/>
          <a:ext cx="0" cy="0"/>
          <a:chOff x="0" y="0"/>
          <a:chExt cx="0" cy="0"/>
        </a:xfrm>
      </p:grpSpPr>
      <p:sp>
        <p:nvSpPr>
          <p:cNvPr id="8" name="Content Placeholder 7"/>
          <p:cNvSpPr>
            <a:spLocks noGrp="1"/>
          </p:cNvSpPr>
          <p:nvPr>
            <p:ph sz="quarter" idx="22" hasCustomPrompt="1"/>
          </p:nvPr>
        </p:nvSpPr>
        <p:spPr>
          <a:xfrm>
            <a:off x="612774" y="1368900"/>
            <a:ext cx="4032000" cy="3309066"/>
          </a:xfrm>
        </p:spPr>
        <p:txBody>
          <a:bodyPr/>
          <a:lstStyle>
            <a:lvl1pPr>
              <a:defRPr sz="1800">
                <a:solidFill>
                  <a:schemeClr val="tx1">
                    <a:lumMod val="65000"/>
                    <a:lumOff val="35000"/>
                  </a:schemeClr>
                </a:solidFill>
              </a:defRPr>
            </a:lvl1pPr>
            <a:lvl2pPr>
              <a:defRPr sz="1600"/>
            </a:lvl2pPr>
            <a:lvl3pPr>
              <a:defRPr sz="1400"/>
            </a:lvl3pPr>
            <a:lvl4pPr>
              <a:defRPr sz="14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0" name="Content Placeholder 7"/>
          <p:cNvSpPr>
            <a:spLocks noGrp="1"/>
          </p:cNvSpPr>
          <p:nvPr>
            <p:ph sz="quarter" idx="23" hasCustomPrompt="1"/>
          </p:nvPr>
        </p:nvSpPr>
        <p:spPr>
          <a:xfrm>
            <a:off x="4860480" y="1368900"/>
            <a:ext cx="4032000" cy="3309066"/>
          </a:xfrm>
        </p:spPr>
        <p:txBody>
          <a:bodyPr/>
          <a:lstStyle>
            <a:lvl1pPr>
              <a:defRPr sz="1800">
                <a:solidFill>
                  <a:schemeClr val="tx1">
                    <a:lumMod val="65000"/>
                    <a:lumOff val="35000"/>
                  </a:schemeClr>
                </a:solidFill>
              </a:defRPr>
            </a:lvl1pPr>
            <a:lvl2pPr>
              <a:defRPr sz="1600"/>
            </a:lvl2pPr>
            <a:lvl3pPr>
              <a:defRPr sz="1400"/>
            </a:lvl3pPr>
            <a:lvl4pPr>
              <a:defRPr sz="14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2" name="Title 1"/>
          <p:cNvSpPr>
            <a:spLocks noGrp="1"/>
          </p:cNvSpPr>
          <p:nvPr>
            <p:ph type="title" hasCustomPrompt="1"/>
          </p:nvPr>
        </p:nvSpPr>
        <p:spPr/>
        <p:txBody>
          <a:bodyPr/>
          <a:lstStyle/>
          <a:p>
            <a:r>
              <a:rPr lang="en-GB" noProof="0" dirty="0" smtClean="0"/>
              <a:t>Click to edit Master title text</a:t>
            </a:r>
            <a:endParaRPr lang="en-GB" dirty="0"/>
          </a:p>
        </p:txBody>
      </p:sp>
      <p:sp>
        <p:nvSpPr>
          <p:cNvPr id="7"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dirty="0" smtClean="0"/>
              <a:t>Click to edit Master subtitle text</a:t>
            </a:r>
          </a:p>
        </p:txBody>
      </p:sp>
    </p:spTree>
    <p:extLst>
      <p:ext uri="{BB962C8B-B14F-4D97-AF65-F5344CB8AC3E}">
        <p14:creationId xmlns:p14="http://schemas.microsoft.com/office/powerpoint/2010/main" val="183680313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p>
            <a:r>
              <a:rPr lang="en-GB" noProof="0" dirty="0" smtClean="0"/>
              <a:t>Click to edit Master title text</a:t>
            </a:r>
            <a:endParaRPr lang="en-GB" dirty="0"/>
          </a:p>
        </p:txBody>
      </p:sp>
    </p:spTree>
    <p:extLst>
      <p:ext uri="{BB962C8B-B14F-4D97-AF65-F5344CB8AC3E}">
        <p14:creationId xmlns:p14="http://schemas.microsoft.com/office/powerpoint/2010/main" val="218478377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edit Master title text</a:t>
            </a:r>
            <a:endParaRPr lang="en-GB" dirty="0"/>
          </a:p>
        </p:txBody>
      </p:sp>
      <p:sp>
        <p:nvSpPr>
          <p:cNvPr id="3" name="Rectangle 40"/>
          <p:cNvSpPr>
            <a:spLocks noGrp="1" noChangeArrowheads="1"/>
          </p:cNvSpPr>
          <p:nvPr>
            <p:ph type="subTitle" sz="quarter" idx="1" hasCustomPrompt="1"/>
          </p:nvPr>
        </p:nvSpPr>
        <p:spPr>
          <a:xfrm>
            <a:off x="612776" y="1032580"/>
            <a:ext cx="8280400" cy="297293"/>
          </a:xfrm>
          <a:prstGeom prst="rect">
            <a:avLst/>
          </a:prstGeom>
          <a:extLst>
            <a:ext uri="{91240B29-F687-4F45-9708-019B960494DF}">
              <a14:hiddenLine xmlns:a14="http://schemas.microsoft.com/office/drawing/2010/main" w="9525" algn="ctr">
                <a:solidFill>
                  <a:schemeClr val="tx1"/>
                </a:solidFill>
                <a:miter lim="800000"/>
                <a:headEnd/>
                <a:tailEnd/>
              </a14:hiddenLine>
            </a:ext>
          </a:extLst>
        </p:spPr>
        <p:txBody>
          <a:bodyPr>
            <a:noAutofit/>
          </a:bodyPr>
          <a:lstStyle>
            <a:lvl1pPr marL="0" indent="0">
              <a:spcBef>
                <a:spcPts val="600"/>
              </a:spcBef>
              <a:buFont typeface="Wingdings" pitchFamily="2" charset="2"/>
              <a:buNone/>
              <a:defRPr sz="1800" b="1">
                <a:solidFill>
                  <a:schemeClr val="tx1">
                    <a:lumMod val="65000"/>
                    <a:lumOff val="35000"/>
                  </a:schemeClr>
                </a:solidFill>
              </a:defRPr>
            </a:lvl1pPr>
          </a:lstStyle>
          <a:p>
            <a:pPr lvl="0"/>
            <a:r>
              <a:rPr lang="en-GB" noProof="0" dirty="0" smtClean="0"/>
              <a:t>Click to edit Master subtitle text</a:t>
            </a:r>
          </a:p>
        </p:txBody>
      </p:sp>
    </p:spTree>
    <p:extLst>
      <p:ext uri="{BB962C8B-B14F-4D97-AF65-F5344CB8AC3E}">
        <p14:creationId xmlns:p14="http://schemas.microsoft.com/office/powerpoint/2010/main" val="2110907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5025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21" Type="http://schemas.openxmlformats.org/officeDocument/2006/relationships/oleObject" Target="../embeddings/oleObject1.bin"/><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20" Type="http://schemas.openxmlformats.org/officeDocument/2006/relationships/tags" Target="../tags/tag2.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19" Type="http://schemas.openxmlformats.org/officeDocument/2006/relationships/vmlDrawing" Target="../drawings/vmlDrawing1.v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 Id="rId22"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itle Placeholder 2"/>
          <p:cNvSpPr>
            <a:spLocks noGrp="1"/>
          </p:cNvSpPr>
          <p:nvPr>
            <p:ph type="title"/>
          </p:nvPr>
        </p:nvSpPr>
        <p:spPr>
          <a:xfrm>
            <a:off x="612000" y="388744"/>
            <a:ext cx="8281175" cy="369332"/>
          </a:xfrm>
          <a:prstGeom prst="rect">
            <a:avLst/>
          </a:prstGeom>
        </p:spPr>
        <p:txBody>
          <a:bodyPr vert="horz" wrap="square" lIns="0" tIns="0" rIns="0" bIns="0" rtlCol="0" anchor="b">
            <a:spAutoFit/>
          </a:bodyPr>
          <a:lstStyle/>
          <a:p>
            <a:r>
              <a:rPr lang="en-GB" noProof="0" dirty="0" smtClean="0"/>
              <a:t>Click to edit Master title text</a:t>
            </a:r>
            <a:endParaRPr lang="en-GB" noProof="0" dirty="0"/>
          </a:p>
        </p:txBody>
      </p:sp>
      <p:sp>
        <p:nvSpPr>
          <p:cNvPr id="4" name="Text Placeholder 3"/>
          <p:cNvSpPr>
            <a:spLocks noGrp="1"/>
          </p:cNvSpPr>
          <p:nvPr>
            <p:ph type="body" idx="1"/>
          </p:nvPr>
        </p:nvSpPr>
        <p:spPr>
          <a:xfrm>
            <a:off x="611188" y="1032355"/>
            <a:ext cx="8281987" cy="3645611"/>
          </a:xfrm>
          <a:prstGeom prst="rect">
            <a:avLst/>
          </a:prstGeom>
        </p:spPr>
        <p:txBody>
          <a:bodyPr vert="horz" lIns="0" tIns="0" rIns="0" bIns="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5" name="Line 38"/>
          <p:cNvSpPr>
            <a:spLocks noChangeShapeType="1"/>
          </p:cNvSpPr>
          <p:nvPr/>
        </p:nvSpPr>
        <p:spPr bwMode="auto">
          <a:xfrm flipV="1">
            <a:off x="611188" y="789553"/>
            <a:ext cx="8532812" cy="2381"/>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extLst>
      <p:ext uri="{BB962C8B-B14F-4D97-AF65-F5344CB8AC3E}">
        <p14:creationId xmlns:p14="http://schemas.microsoft.com/office/powerpoint/2010/main" val="3199247453"/>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3" r:id="rId4"/>
    <p:sldLayoutId id="2147483774" r:id="rId5"/>
    <p:sldLayoutId id="2147483775" r:id="rId6"/>
    <p:sldLayoutId id="2147483771" r:id="rId7"/>
    <p:sldLayoutId id="2147483779" r:id="rId8"/>
    <p:sldLayoutId id="2147483772" r:id="rId9"/>
    <p:sldLayoutId id="2147483777" r:id="rId10"/>
    <p:sldLayoutId id="2147483780" r:id="rId11"/>
    <p:sldLayoutId id="2147483776" r:id="rId12"/>
    <p:sldLayoutId id="2147483781" r:id="rId13"/>
    <p:sldLayoutId id="2147483778" r:id="rId14"/>
    <p:sldLayoutId id="2147483782" r:id="rId15"/>
    <p:sldLayoutId id="2147483783" r:id="rId16"/>
    <p:sldLayoutId id="2147483784" r:id="rId17"/>
  </p:sldLayoutIdLst>
  <p:timing>
    <p:tnLst>
      <p:par>
        <p:cTn id="1" dur="indefinite" restart="never" nodeType="tmRoot"/>
      </p:par>
    </p:tnLst>
  </p:timing>
  <p:hf sldNum="0" hdr="0" dt="0"/>
  <p:txStyles>
    <p:titleStyle>
      <a:lvl1pPr algn="l" rtl="0" eaLnBrk="1" fontAlgn="base" hangingPunct="1">
        <a:spcBef>
          <a:spcPct val="0"/>
        </a:spcBef>
        <a:spcAft>
          <a:spcPct val="0"/>
        </a:spcAft>
        <a:defRPr sz="2400" b="0">
          <a:solidFill>
            <a:schemeClr val="bg2"/>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p:titleStyle>
    <p:bodyStyle>
      <a:lvl1pPr marL="268288" indent="-268288" algn="l" rtl="0" eaLnBrk="1" fontAlgn="base" hangingPunct="1">
        <a:spcBef>
          <a:spcPct val="25000"/>
        </a:spcBef>
        <a:spcAft>
          <a:spcPct val="0"/>
        </a:spcAft>
        <a:buClr>
          <a:schemeClr val="bg2"/>
        </a:buClr>
        <a:buSzPct val="80000"/>
        <a:buFont typeface="Wingdings" panose="05000000000000000000" pitchFamily="2" charset="2"/>
        <a:buChar char=""/>
        <a:tabLst>
          <a:tab pos="1238250" algn="l"/>
        </a:tabLst>
        <a:defRPr sz="180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sz="160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sz="140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sz="140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2" name="Objekt 1" hidden="1"/>
          <p:cNvGraphicFramePr>
            <a:graphicFrameLocks noChangeAspect="1"/>
          </p:cNvGraphicFramePr>
          <p:nvPr userDrawn="1">
            <p:custDataLst>
              <p:tags r:id="rId20"/>
            </p:custDataLst>
            <p:extLst>
              <p:ext uri="{D42A27DB-BD31-4B8C-83A1-F6EECF244321}">
                <p14:modId xmlns:p14="http://schemas.microsoft.com/office/powerpoint/2010/main" val="50139351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70" name="think-cell Folie" r:id="rId21" imgW="270" imgH="270" progId="TCLayout.ActiveDocument.1">
                  <p:embed/>
                </p:oleObj>
              </mc:Choice>
              <mc:Fallback>
                <p:oleObj name="think-cell Folie" r:id="rId21" imgW="270" imgH="270" progId="TCLayout.ActiveDocument.1">
                  <p:embed/>
                  <p:pic>
                    <p:nvPicPr>
                      <p:cNvPr id="0" name=""/>
                      <p:cNvPicPr/>
                      <p:nvPr/>
                    </p:nvPicPr>
                    <p:blipFill>
                      <a:blip r:embed="rId22"/>
                      <a:stretch>
                        <a:fillRect/>
                      </a:stretch>
                    </p:blipFill>
                    <p:spPr>
                      <a:xfrm>
                        <a:off x="1588" y="1588"/>
                        <a:ext cx="1587" cy="1587"/>
                      </a:xfrm>
                      <a:prstGeom prst="rect">
                        <a:avLst/>
                      </a:prstGeom>
                    </p:spPr>
                  </p:pic>
                </p:oleObj>
              </mc:Fallback>
            </mc:AlternateContent>
          </a:graphicData>
        </a:graphic>
      </p:graphicFrame>
      <p:sp>
        <p:nvSpPr>
          <p:cNvPr id="3" name="Title Placeholder 2"/>
          <p:cNvSpPr>
            <a:spLocks noGrp="1"/>
          </p:cNvSpPr>
          <p:nvPr>
            <p:ph type="title"/>
          </p:nvPr>
        </p:nvSpPr>
        <p:spPr>
          <a:xfrm>
            <a:off x="612000" y="388744"/>
            <a:ext cx="8281175" cy="369332"/>
          </a:xfrm>
          <a:prstGeom prst="rect">
            <a:avLst/>
          </a:prstGeom>
        </p:spPr>
        <p:txBody>
          <a:bodyPr vert="horz" wrap="square" lIns="0" tIns="0" rIns="0" bIns="0" rtlCol="0" anchor="b">
            <a:spAutoFit/>
          </a:bodyPr>
          <a:lstStyle/>
          <a:p>
            <a:r>
              <a:rPr lang="en-GB" noProof="0" dirty="0"/>
              <a:t>Click to edit Master title text</a:t>
            </a:r>
          </a:p>
        </p:txBody>
      </p:sp>
      <p:sp>
        <p:nvSpPr>
          <p:cNvPr id="4" name="Text Placeholder 3"/>
          <p:cNvSpPr>
            <a:spLocks noGrp="1"/>
          </p:cNvSpPr>
          <p:nvPr>
            <p:ph type="body" idx="1"/>
          </p:nvPr>
        </p:nvSpPr>
        <p:spPr>
          <a:xfrm>
            <a:off x="611188" y="1032355"/>
            <a:ext cx="8281987" cy="3645611"/>
          </a:xfrm>
          <a:prstGeom prst="rect">
            <a:avLst/>
          </a:prstGeom>
        </p:spPr>
        <p:txBody>
          <a:bodyPr vert="horz" lIns="0" tIns="0" rIns="0" bIns="0" rtlCol="0">
            <a:noAutofit/>
          </a:bodyPr>
          <a:lstStyle/>
          <a:p>
            <a:pPr lvl="0"/>
            <a:r>
              <a:rPr lang="en-US" dirty="0" smtClean="0"/>
              <a:t>Click to edit Master text styles</a:t>
            </a:r>
          </a:p>
          <a:p>
            <a:pPr marL="546100" lvl="1"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pPr>
            <a:r>
              <a:rPr lang="en-US" dirty="0" smtClean="0"/>
              <a:t>Second level</a:t>
            </a:r>
          </a:p>
          <a:p>
            <a:pPr marL="835025" lvl="2" indent="-287338" algn="l" rtl="0" eaLnBrk="1" fontAlgn="base" hangingPunct="1">
              <a:spcBef>
                <a:spcPct val="25000"/>
              </a:spcBef>
              <a:spcAft>
                <a:spcPct val="0"/>
              </a:spcAft>
              <a:buClr>
                <a:schemeClr val="bg2"/>
              </a:buClr>
              <a:buFont typeface="Arial" panose="020B0604020202020204" pitchFamily="34" charset="0"/>
              <a:buChar char="–"/>
              <a:tabLst>
                <a:tab pos="1238250" algn="l"/>
              </a:tabLst>
            </a:pPr>
            <a:r>
              <a:rPr lang="en-US" dirty="0" smtClean="0"/>
              <a:t>Third level</a:t>
            </a:r>
          </a:p>
          <a:p>
            <a:pPr marL="1103313" lvl="3" indent="-266700" algn="l" rtl="0" eaLnBrk="1" fontAlgn="base" hangingPunct="1">
              <a:spcBef>
                <a:spcPct val="25000"/>
              </a:spcBef>
              <a:spcAft>
                <a:spcPct val="0"/>
              </a:spcAft>
              <a:buClr>
                <a:schemeClr val="bg2"/>
              </a:buClr>
              <a:buFont typeface="Arial" charset="0"/>
              <a:buChar char="–"/>
              <a:tabLst>
                <a:tab pos="1238250" algn="l"/>
              </a:tabLst>
            </a:pPr>
            <a:r>
              <a:rPr lang="en-US" dirty="0" smtClean="0"/>
              <a:t>Fourth level</a:t>
            </a:r>
          </a:p>
        </p:txBody>
      </p:sp>
      <p:sp>
        <p:nvSpPr>
          <p:cNvPr id="5" name="Line 38"/>
          <p:cNvSpPr>
            <a:spLocks noChangeShapeType="1"/>
          </p:cNvSpPr>
          <p:nvPr/>
        </p:nvSpPr>
        <p:spPr bwMode="auto">
          <a:xfrm flipV="1">
            <a:off x="611188" y="789553"/>
            <a:ext cx="8532812" cy="2381"/>
          </a:xfrm>
          <a:prstGeom prst="line">
            <a:avLst/>
          </a:prstGeom>
          <a:noFill/>
          <a:ln w="2857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rgbClr val="000000"/>
              </a:solidFill>
            </a:endParaRPr>
          </a:p>
        </p:txBody>
      </p:sp>
    </p:spTree>
    <p:extLst>
      <p:ext uri="{BB962C8B-B14F-4D97-AF65-F5344CB8AC3E}">
        <p14:creationId xmlns:p14="http://schemas.microsoft.com/office/powerpoint/2010/main" val="439257182"/>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 id="2147483797" r:id="rId12"/>
    <p:sldLayoutId id="2147483798" r:id="rId13"/>
    <p:sldLayoutId id="2147483799" r:id="rId14"/>
    <p:sldLayoutId id="2147483800" r:id="rId15"/>
    <p:sldLayoutId id="2147483801" r:id="rId16"/>
    <p:sldLayoutId id="2147483802" r:id="rId17"/>
  </p:sldLayoutIdLst>
  <p:hf sldNum="0" hdr="0" dt="0"/>
  <p:txStyles>
    <p:titleStyle>
      <a:lvl1pPr algn="l" rtl="0" eaLnBrk="1" fontAlgn="base" hangingPunct="1">
        <a:spcBef>
          <a:spcPct val="0"/>
        </a:spcBef>
        <a:spcAft>
          <a:spcPct val="0"/>
        </a:spcAft>
        <a:defRPr lang="en-GB" sz="2400" b="0" noProof="0" dirty="0">
          <a:solidFill>
            <a:schemeClr val="bg2"/>
          </a:solidFill>
          <a:latin typeface="+mj-lt"/>
          <a:ea typeface="+mj-ea"/>
          <a:cs typeface="+mj-cs"/>
        </a:defRPr>
      </a:lvl1pPr>
      <a:lvl2pPr algn="l" rtl="0" eaLnBrk="1" fontAlgn="base" hangingPunct="1">
        <a:spcBef>
          <a:spcPct val="0"/>
        </a:spcBef>
        <a:spcAft>
          <a:spcPct val="0"/>
        </a:spcAft>
        <a:defRPr sz="2800" b="1">
          <a:solidFill>
            <a:schemeClr val="bg2"/>
          </a:solidFill>
          <a:latin typeface="Arial" charset="0"/>
        </a:defRPr>
      </a:lvl2pPr>
      <a:lvl3pPr algn="l" rtl="0" eaLnBrk="1" fontAlgn="base" hangingPunct="1">
        <a:spcBef>
          <a:spcPct val="0"/>
        </a:spcBef>
        <a:spcAft>
          <a:spcPct val="0"/>
        </a:spcAft>
        <a:defRPr sz="2800" b="1">
          <a:solidFill>
            <a:schemeClr val="bg2"/>
          </a:solidFill>
          <a:latin typeface="Arial" charset="0"/>
        </a:defRPr>
      </a:lvl3pPr>
      <a:lvl4pPr algn="l" rtl="0" eaLnBrk="1" fontAlgn="base" hangingPunct="1">
        <a:spcBef>
          <a:spcPct val="0"/>
        </a:spcBef>
        <a:spcAft>
          <a:spcPct val="0"/>
        </a:spcAft>
        <a:defRPr sz="2800" b="1">
          <a:solidFill>
            <a:schemeClr val="bg2"/>
          </a:solidFill>
          <a:latin typeface="Arial" charset="0"/>
        </a:defRPr>
      </a:lvl4pPr>
      <a:lvl5pPr algn="l" rtl="0" eaLnBrk="1" fontAlgn="base" hangingPunct="1">
        <a:spcBef>
          <a:spcPct val="0"/>
        </a:spcBef>
        <a:spcAft>
          <a:spcPct val="0"/>
        </a:spcAft>
        <a:defRPr sz="2800" b="1">
          <a:solidFill>
            <a:schemeClr val="bg2"/>
          </a:solidFill>
          <a:latin typeface="Arial" charset="0"/>
        </a:defRPr>
      </a:lvl5pPr>
      <a:lvl6pPr marL="457200" algn="l" rtl="0" eaLnBrk="1" fontAlgn="base" hangingPunct="1">
        <a:spcBef>
          <a:spcPct val="0"/>
        </a:spcBef>
        <a:spcAft>
          <a:spcPct val="0"/>
        </a:spcAft>
        <a:defRPr sz="2800" b="1">
          <a:solidFill>
            <a:schemeClr val="bg2"/>
          </a:solidFill>
          <a:latin typeface="Arial" charset="0"/>
        </a:defRPr>
      </a:lvl6pPr>
      <a:lvl7pPr marL="914400" algn="l" rtl="0" eaLnBrk="1" fontAlgn="base" hangingPunct="1">
        <a:spcBef>
          <a:spcPct val="0"/>
        </a:spcBef>
        <a:spcAft>
          <a:spcPct val="0"/>
        </a:spcAft>
        <a:defRPr sz="2800" b="1">
          <a:solidFill>
            <a:schemeClr val="bg2"/>
          </a:solidFill>
          <a:latin typeface="Arial" charset="0"/>
        </a:defRPr>
      </a:lvl7pPr>
      <a:lvl8pPr marL="1371600" algn="l" rtl="0" eaLnBrk="1" fontAlgn="base" hangingPunct="1">
        <a:spcBef>
          <a:spcPct val="0"/>
        </a:spcBef>
        <a:spcAft>
          <a:spcPct val="0"/>
        </a:spcAft>
        <a:defRPr sz="2800" b="1">
          <a:solidFill>
            <a:schemeClr val="bg2"/>
          </a:solidFill>
          <a:latin typeface="Arial" charset="0"/>
        </a:defRPr>
      </a:lvl8pPr>
      <a:lvl9pPr marL="1828800" algn="l" rtl="0" eaLnBrk="1" fontAlgn="base" hangingPunct="1">
        <a:spcBef>
          <a:spcPct val="0"/>
        </a:spcBef>
        <a:spcAft>
          <a:spcPct val="0"/>
        </a:spcAft>
        <a:defRPr sz="2800" b="1">
          <a:solidFill>
            <a:schemeClr val="bg2"/>
          </a:solidFill>
          <a:latin typeface="Arial" charset="0"/>
        </a:defRPr>
      </a:lvl9pPr>
    </p:titleStyle>
    <p:bodyStyle>
      <a:lvl1pPr marL="268288" indent="-268288" algn="l" rtl="0" eaLnBrk="1" fontAlgn="base" hangingPunct="1">
        <a:spcBef>
          <a:spcPct val="25000"/>
        </a:spcBef>
        <a:spcAft>
          <a:spcPct val="0"/>
        </a:spcAft>
        <a:buClr>
          <a:schemeClr val="bg2"/>
        </a:buClr>
        <a:buSzPct val="80000"/>
        <a:buFont typeface="Wingdings" panose="05000000000000000000" pitchFamily="2" charset="2"/>
        <a:buChar char=""/>
        <a:tabLst>
          <a:tab pos="1238250" algn="l"/>
        </a:tabLst>
        <a:defRPr lang="en-US" sz="1800" dirty="0">
          <a:solidFill>
            <a:schemeClr val="tx1">
              <a:lumMod val="65000"/>
              <a:lumOff val="35000"/>
            </a:schemeClr>
          </a:solidFill>
          <a:latin typeface="+mn-lt"/>
          <a:ea typeface="+mn-ea"/>
          <a:cs typeface="+mn-cs"/>
        </a:defRPr>
      </a:lvl1pPr>
      <a:lvl2pPr marL="546100" indent="-276225" algn="l" rtl="0" eaLnBrk="1" fontAlgn="base" hangingPunct="1">
        <a:spcBef>
          <a:spcPct val="25000"/>
        </a:spcBef>
        <a:spcAft>
          <a:spcPct val="0"/>
        </a:spcAft>
        <a:buClr>
          <a:schemeClr val="bg2"/>
        </a:buClr>
        <a:buFont typeface="Symbol" panose="05050102010706020507" pitchFamily="18" charset="2"/>
        <a:buChar char=""/>
        <a:tabLst>
          <a:tab pos="1238250" algn="l"/>
        </a:tabLst>
        <a:defRPr lang="en-US" sz="1600" dirty="0" smtClean="0">
          <a:solidFill>
            <a:schemeClr val="tx1">
              <a:lumMod val="65000"/>
              <a:lumOff val="35000"/>
            </a:schemeClr>
          </a:solidFill>
          <a:latin typeface="+mn-lt"/>
        </a:defRPr>
      </a:lvl2pPr>
      <a:lvl3pPr marL="835025" indent="-287338" algn="l" rtl="0" eaLnBrk="1" fontAlgn="base" hangingPunct="1">
        <a:spcBef>
          <a:spcPct val="25000"/>
        </a:spcBef>
        <a:spcAft>
          <a:spcPct val="0"/>
        </a:spcAft>
        <a:buClr>
          <a:schemeClr val="bg2"/>
        </a:buClr>
        <a:buFont typeface="Arial" panose="020B0604020202020204" pitchFamily="34" charset="0"/>
        <a:buChar char="–"/>
        <a:tabLst>
          <a:tab pos="1238250" algn="l"/>
        </a:tabLst>
        <a:defRPr lang="en-US" sz="1400" dirty="0" smtClean="0">
          <a:solidFill>
            <a:schemeClr val="tx1">
              <a:lumMod val="65000"/>
              <a:lumOff val="35000"/>
            </a:schemeClr>
          </a:solidFill>
          <a:latin typeface="+mn-lt"/>
        </a:defRPr>
      </a:lvl3pPr>
      <a:lvl4pPr marL="1103313" indent="-266700" algn="l" rtl="0" eaLnBrk="1" fontAlgn="base" hangingPunct="1">
        <a:spcBef>
          <a:spcPct val="25000"/>
        </a:spcBef>
        <a:spcAft>
          <a:spcPct val="0"/>
        </a:spcAft>
        <a:buClr>
          <a:schemeClr val="bg2"/>
        </a:buClr>
        <a:buFont typeface="Arial" charset="0"/>
        <a:buChar char="–"/>
        <a:tabLst>
          <a:tab pos="1238250" algn="l"/>
        </a:tabLst>
        <a:defRPr lang="en-US" sz="1400" dirty="0" smtClean="0">
          <a:solidFill>
            <a:schemeClr val="tx1">
              <a:lumMod val="65000"/>
              <a:lumOff val="35000"/>
            </a:schemeClr>
          </a:solidFill>
          <a:latin typeface="+mn-lt"/>
        </a:defRPr>
      </a:lvl4pPr>
      <a:lvl5pPr marL="1362075" indent="-285750" algn="l" rtl="0" eaLnBrk="1" fontAlgn="base" hangingPunct="1">
        <a:spcBef>
          <a:spcPct val="25000"/>
        </a:spcBef>
        <a:spcAft>
          <a:spcPct val="0"/>
        </a:spcAft>
        <a:buClr>
          <a:schemeClr val="bg2"/>
        </a:buClr>
        <a:buFont typeface="Arial" panose="020B0604020202020204" pitchFamily="34" charset="0"/>
        <a:buChar char="–"/>
        <a:tabLst/>
        <a:defRPr sz="1600" baseline="0">
          <a:solidFill>
            <a:schemeClr val="tx1">
              <a:lumMod val="65000"/>
              <a:lumOff val="35000"/>
            </a:schemeClr>
          </a:solidFill>
          <a:latin typeface="+mn-lt"/>
        </a:defRPr>
      </a:lvl5pPr>
      <a:lvl6pPr marL="25987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6pPr>
      <a:lvl7pPr marL="30559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7pPr>
      <a:lvl8pPr marL="35131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8pPr>
      <a:lvl9pPr marL="3970338" indent="-239713" algn="l" rtl="0" eaLnBrk="1" fontAlgn="base" hangingPunct="1">
        <a:spcBef>
          <a:spcPct val="25000"/>
        </a:spcBef>
        <a:spcAft>
          <a:spcPct val="0"/>
        </a:spcAft>
        <a:buClr>
          <a:schemeClr val="bg2"/>
        </a:buClr>
        <a:buFont typeface="Arial" charset="0"/>
        <a:buChar char="–"/>
        <a:tabLst>
          <a:tab pos="1238250" algn="l"/>
        </a:tabLst>
        <a:defRPr sz="16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24.xml"/><Relationship Id="rId7" Type="http://schemas.openxmlformats.org/officeDocument/2006/relationships/image" Target="../media/image4.png"/><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2.emf"/><Relationship Id="rId5" Type="http://schemas.openxmlformats.org/officeDocument/2006/relationships/oleObject" Target="../embeddings/oleObject2.bin"/><Relationship Id="rId4"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slideLayout" Target="../slideLayouts/slideLayout24.xml"/><Relationship Id="rId7" Type="http://schemas.openxmlformats.org/officeDocument/2006/relationships/image" Target="../media/image4.png"/><Relationship Id="rId2" Type="http://schemas.openxmlformats.org/officeDocument/2006/relationships/tags" Target="../tags/tag4.xml"/><Relationship Id="rId1" Type="http://schemas.openxmlformats.org/officeDocument/2006/relationships/vmlDrawing" Target="../drawings/vmlDrawing3.vml"/><Relationship Id="rId6" Type="http://schemas.openxmlformats.org/officeDocument/2006/relationships/image" Target="../media/image2.emf"/><Relationship Id="rId5" Type="http://schemas.openxmlformats.org/officeDocument/2006/relationships/oleObject" Target="../embeddings/oleObject3.bin"/><Relationship Id="rId4"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sz="quarter" idx="1"/>
          </p:nvPr>
        </p:nvSpPr>
        <p:spPr>
          <a:xfrm>
            <a:off x="612775" y="3555413"/>
            <a:ext cx="7811653" cy="1132618"/>
          </a:xfrm>
        </p:spPr>
        <p:txBody>
          <a:bodyPr/>
          <a:lstStyle/>
          <a:p>
            <a:r>
              <a:rPr lang="nl-NL" sz="2200" dirty="0" smtClean="0"/>
              <a:t>Dr. Phil Wells </a:t>
            </a:r>
            <a:r>
              <a:rPr lang="nl-NL" sz="2000" dirty="0" smtClean="0"/>
              <a:t/>
            </a:r>
            <a:br>
              <a:rPr lang="nl-NL" sz="2000" dirty="0" smtClean="0"/>
            </a:br>
            <a:r>
              <a:rPr lang="nl-NL" sz="1800" dirty="0" smtClean="0"/>
              <a:t>on behalf of the EINSTEIN CHOICE Steering Committee and Investigators</a:t>
            </a:r>
          </a:p>
          <a:p>
            <a:endParaRPr lang="en-GB" sz="1400" dirty="0" smtClean="0"/>
          </a:p>
          <a:p>
            <a:r>
              <a:rPr lang="en-GB" sz="1400" dirty="0"/>
              <a:t>Weitz JI et </a:t>
            </a:r>
            <a:r>
              <a:rPr lang="en-GB" sz="1400" dirty="0" smtClean="0"/>
              <a:t>al. </a:t>
            </a:r>
            <a:r>
              <a:rPr lang="en-GB" sz="1400" dirty="0"/>
              <a:t>N Engl J Med 2017 (</a:t>
            </a:r>
            <a:r>
              <a:rPr lang="en-GB" sz="1400"/>
              <a:t>In </a:t>
            </a:r>
            <a:r>
              <a:rPr lang="en-GB" sz="1400" smtClean="0"/>
              <a:t>Press)</a:t>
            </a:r>
            <a:endParaRPr lang="en-GB" sz="1400" dirty="0"/>
          </a:p>
        </p:txBody>
      </p:sp>
      <p:sp>
        <p:nvSpPr>
          <p:cNvPr id="80898" name="Rectangle 6"/>
          <p:cNvSpPr>
            <a:spLocks noGrp="1" noChangeArrowheads="1"/>
          </p:cNvSpPr>
          <p:nvPr>
            <p:ph type="title"/>
          </p:nvPr>
        </p:nvSpPr>
        <p:spPr>
          <a:xfrm>
            <a:off x="612775" y="1614729"/>
            <a:ext cx="7451725" cy="861774"/>
          </a:xfrm>
        </p:spPr>
        <p:txBody>
          <a:bodyPr/>
          <a:lstStyle/>
          <a:p>
            <a:r>
              <a:rPr lang="en-US" dirty="0"/>
              <a:t>Rivaroxaban or Aspirin for Extended Treatment of Venous </a:t>
            </a:r>
            <a:r>
              <a:rPr lang="en-US" dirty="0" smtClean="0"/>
              <a:t>Thromboembolism</a:t>
            </a:r>
            <a:endParaRPr lang="en-US" altLang="en-US" dirty="0" smtClean="0"/>
          </a:p>
        </p:txBody>
      </p:sp>
      <p:sp>
        <p:nvSpPr>
          <p:cNvPr id="3" name="Textfeld 2"/>
          <p:cNvSpPr txBox="1"/>
          <p:nvPr/>
        </p:nvSpPr>
        <p:spPr>
          <a:xfrm>
            <a:off x="533202" y="4848512"/>
            <a:ext cx="3024336" cy="279180"/>
          </a:xfrm>
          <a:prstGeom prst="rect">
            <a:avLst/>
          </a:prstGeom>
          <a:noFill/>
        </p:spPr>
        <p:txBody>
          <a:bodyPr wrap="square" lIns="90000" tIns="46800" rIns="90000" bIns="46800" rtlCol="0" anchor="b">
            <a:spAutoFit/>
          </a:bodyPr>
          <a:lstStyle/>
          <a:p>
            <a:r>
              <a:rPr lang="de-DE" sz="1200" smtClean="0">
                <a:solidFill>
                  <a:schemeClr val="tx1">
                    <a:lumMod val="65000"/>
                    <a:lumOff val="35000"/>
                  </a:schemeClr>
                </a:solidFill>
              </a:rPr>
              <a:t>NCT02064439</a:t>
            </a:r>
            <a:endParaRPr lang="en-US" sz="1200" dirty="0" smtClean="0">
              <a:solidFill>
                <a:schemeClr val="tx1">
                  <a:lumMod val="65000"/>
                  <a:lumOff val="35000"/>
                </a:schemeClr>
              </a:solidFill>
            </a:endParaRPr>
          </a:p>
        </p:txBody>
      </p:sp>
      <p:pic>
        <p:nvPicPr>
          <p:cNvPr id="11" name="Picture 263" descr="\\BYARXC4\Kunde28_User$\SHNCZ\Personal Data\VTExLongterm\Protocol\XRL_EINSTEIN_CHOICE_ICON_VERSAND\XRL_EINSTEIN_CHOICE_ICON_grey.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4638" y="2751770"/>
            <a:ext cx="4315394" cy="5668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33101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kt 2" hidden="1"/>
          <p:cNvGraphicFramePr>
            <a:graphicFrameLocks noChangeAspect="1"/>
          </p:cNvGraphicFramePr>
          <p:nvPr>
            <p:custDataLst>
              <p:tags r:id="rId2"/>
            </p:custDataLst>
            <p:extLst>
              <p:ext uri="{D42A27DB-BD31-4B8C-83A1-F6EECF244321}">
                <p14:modId xmlns:p14="http://schemas.microsoft.com/office/powerpoint/2010/main" val="383020862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5141" name="think-cell Folie" r:id="rId5" imgW="270" imgH="270" progId="TCLayout.ActiveDocument.1">
                  <p:embed/>
                </p:oleObj>
              </mc:Choice>
              <mc:Fallback>
                <p:oleObj name="think-cell Foli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6051" name="Rectangle 83"/>
          <p:cNvSpPr>
            <a:spLocks noGrp="1" noChangeArrowheads="1"/>
          </p:cNvSpPr>
          <p:nvPr>
            <p:ph type="title"/>
          </p:nvPr>
        </p:nvSpPr>
        <p:spPr/>
        <p:txBody>
          <a:bodyPr/>
          <a:lstStyle/>
          <a:p>
            <a:r>
              <a:rPr lang="en-GB" smtClean="0"/>
              <a:t>Recurrent VTE </a:t>
            </a:r>
            <a:r>
              <a:rPr lang="en-US" altLang="en-US" smtClean="0"/>
              <a:t>– </a:t>
            </a:r>
            <a:r>
              <a:rPr lang="en-US" altLang="en-US" dirty="0" smtClean="0"/>
              <a:t>Cumulative Incidence</a:t>
            </a:r>
            <a:endParaRPr lang="en-GB" altLang="en-US" dirty="0" smtClean="0"/>
          </a:p>
        </p:txBody>
      </p:sp>
      <p:sp>
        <p:nvSpPr>
          <p:cNvPr id="36" name="TextBox 3"/>
          <p:cNvSpPr txBox="1"/>
          <p:nvPr/>
        </p:nvSpPr>
        <p:spPr>
          <a:xfrm>
            <a:off x="677692" y="4956086"/>
            <a:ext cx="8274051" cy="123111"/>
          </a:xfrm>
          <a:prstGeom prst="rect">
            <a:avLst/>
          </a:prstGeom>
          <a:noFill/>
        </p:spPr>
        <p:txBody>
          <a:bodyPr wrap="square" lIns="0" tIns="0" rIns="0" bIns="0" rtlCol="0" anchor="b" anchorCtr="0">
            <a:spAutoFit/>
          </a:bodyPr>
          <a:lstStyle/>
          <a:p>
            <a:pPr marL="0" lvl="1"/>
            <a:r>
              <a:rPr lang="en-GB" altLang="en-US" sz="800" smtClean="0"/>
              <a:t>VTE, Venous thromboembolism; HR</a:t>
            </a:r>
            <a:r>
              <a:rPr lang="en-GB" altLang="en-US" sz="800"/>
              <a:t>, hazard ratio</a:t>
            </a:r>
          </a:p>
        </p:txBody>
      </p:sp>
      <p:pic>
        <p:nvPicPr>
          <p:cNvPr id="39" name="Picture 263" descr="\\BYARXC4\Kunde28_User$\SHNCZ\Personal Data\VTExLongterm\Protocol\XRL_EINSTEIN_CHOICE_ICON_VERSAND\XRL_EINSTEIN_CHOICE_ICON_grey.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500976" y="4795124"/>
            <a:ext cx="2450767" cy="321924"/>
          </a:xfrm>
          <a:prstGeom prst="rect">
            <a:avLst/>
          </a:prstGeom>
          <a:noFill/>
          <a:extLst>
            <a:ext uri="{909E8E84-426E-40DD-AFC4-6F175D3DCCD1}">
              <a14:hiddenFill xmlns:a14="http://schemas.microsoft.com/office/drawing/2010/main">
                <a:solidFill>
                  <a:srgbClr val="FFFFFF"/>
                </a:solidFill>
              </a14:hiddenFill>
            </a:ext>
          </a:extLst>
        </p:spPr>
      </p:pic>
      <p:grpSp>
        <p:nvGrpSpPr>
          <p:cNvPr id="4" name="Group 3"/>
          <p:cNvGrpSpPr/>
          <p:nvPr/>
        </p:nvGrpSpPr>
        <p:grpSpPr>
          <a:xfrm>
            <a:off x="1311469" y="931872"/>
            <a:ext cx="6794512" cy="3183830"/>
            <a:chOff x="809347" y="1026788"/>
            <a:chExt cx="6794512" cy="3813214"/>
          </a:xfrm>
        </p:grpSpPr>
        <p:pic>
          <p:nvPicPr>
            <p:cNvPr id="45"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490879" y="1181448"/>
              <a:ext cx="5897892" cy="3099822"/>
            </a:xfrm>
            <a:prstGeom prst="rect">
              <a:avLst/>
            </a:prstGeom>
          </p:spPr>
        </p:pic>
        <p:sp>
          <p:nvSpPr>
            <p:cNvPr id="8" name="TextBox 7"/>
            <p:cNvSpPr txBox="1"/>
            <p:nvPr/>
          </p:nvSpPr>
          <p:spPr>
            <a:xfrm>
              <a:off x="4603424" y="1207326"/>
              <a:ext cx="2197422" cy="309958"/>
            </a:xfrm>
            <a:prstGeom prst="rect">
              <a:avLst/>
            </a:prstGeom>
            <a:noFill/>
          </p:spPr>
          <p:txBody>
            <a:bodyPr wrap="square" lIns="90000" tIns="46800" rIns="90000" bIns="46800" rtlCol="0" anchor="ctr">
              <a:spAutoFit/>
            </a:bodyPr>
            <a:lstStyle/>
            <a:p>
              <a:r>
                <a:rPr lang="en-GB" sz="1400" dirty="0">
                  <a:solidFill>
                    <a:srgbClr val="000000">
                      <a:lumMod val="65000"/>
                      <a:lumOff val="35000"/>
                    </a:srgbClr>
                  </a:solidFill>
                </a:rPr>
                <a:t>Aspirin</a:t>
              </a:r>
              <a:r>
                <a:rPr lang="nl-NL" sz="1400" dirty="0">
                  <a:solidFill>
                    <a:srgbClr val="000000">
                      <a:lumMod val="65000"/>
                      <a:lumOff val="35000"/>
                    </a:srgbClr>
                  </a:solidFill>
                </a:rPr>
                <a:t> 4.4% (50/1131</a:t>
              </a:r>
              <a:r>
                <a:rPr lang="nl-NL" sz="1400" dirty="0" smtClean="0">
                  <a:solidFill>
                    <a:srgbClr val="000000">
                      <a:lumMod val="65000"/>
                      <a:lumOff val="35000"/>
                    </a:srgbClr>
                  </a:solidFill>
                </a:rPr>
                <a:t>)</a:t>
              </a:r>
              <a:endParaRPr lang="en-GB" sz="1400" dirty="0">
                <a:solidFill>
                  <a:srgbClr val="000000">
                    <a:lumMod val="65000"/>
                    <a:lumOff val="35000"/>
                  </a:srgbClr>
                </a:solidFill>
              </a:endParaRPr>
            </a:p>
          </p:txBody>
        </p:sp>
        <p:sp>
          <p:nvSpPr>
            <p:cNvPr id="11" name="TextBox 10"/>
            <p:cNvSpPr txBox="1"/>
            <p:nvPr/>
          </p:nvSpPr>
          <p:spPr>
            <a:xfrm>
              <a:off x="4603424" y="2751770"/>
              <a:ext cx="2992912" cy="309958"/>
            </a:xfrm>
            <a:prstGeom prst="rect">
              <a:avLst/>
            </a:prstGeom>
            <a:noFill/>
          </p:spPr>
          <p:txBody>
            <a:bodyPr wrap="none" lIns="90000" tIns="46800" rIns="90000" bIns="46800" rtlCol="0" anchor="ctr">
              <a:spAutoFit/>
            </a:bodyPr>
            <a:lstStyle/>
            <a:p>
              <a:r>
                <a:rPr lang="en-GB" sz="1400">
                  <a:solidFill>
                    <a:srgbClr val="000000">
                      <a:lumMod val="65000"/>
                      <a:lumOff val="35000"/>
                    </a:srgbClr>
                  </a:solidFill>
                </a:rPr>
                <a:t>Rivaroxaban 20 </a:t>
              </a:r>
              <a:r>
                <a:rPr lang="en-GB" sz="1400" smtClean="0">
                  <a:solidFill>
                    <a:srgbClr val="000000">
                      <a:lumMod val="65000"/>
                      <a:lumOff val="35000"/>
                    </a:srgbClr>
                  </a:solidFill>
                </a:rPr>
                <a:t>mg 1.5% (17/1107)</a:t>
              </a:r>
              <a:endParaRPr lang="en-GB" sz="1400" dirty="0" smtClean="0">
                <a:solidFill>
                  <a:srgbClr val="000000">
                    <a:lumMod val="65000"/>
                    <a:lumOff val="35000"/>
                  </a:srgbClr>
                </a:solidFill>
              </a:endParaRPr>
            </a:p>
          </p:txBody>
        </p:sp>
        <p:sp>
          <p:nvSpPr>
            <p:cNvPr id="37" name="TextBox 36"/>
            <p:cNvSpPr txBox="1"/>
            <p:nvPr/>
          </p:nvSpPr>
          <p:spPr>
            <a:xfrm>
              <a:off x="4603424" y="3798528"/>
              <a:ext cx="2992912" cy="309958"/>
            </a:xfrm>
            <a:prstGeom prst="rect">
              <a:avLst/>
            </a:prstGeom>
            <a:noFill/>
          </p:spPr>
          <p:txBody>
            <a:bodyPr wrap="none" lIns="90000" tIns="46800" rIns="90000" bIns="46800" rtlCol="0" anchor="ctr">
              <a:spAutoFit/>
            </a:bodyPr>
            <a:lstStyle/>
            <a:p>
              <a:r>
                <a:rPr lang="en-GB" sz="1400">
                  <a:solidFill>
                    <a:srgbClr val="000000">
                      <a:lumMod val="65000"/>
                      <a:lumOff val="35000"/>
                    </a:srgbClr>
                  </a:solidFill>
                </a:rPr>
                <a:t>Rivaroxaban 10 </a:t>
              </a:r>
              <a:r>
                <a:rPr lang="en-GB" sz="1400" smtClean="0">
                  <a:solidFill>
                    <a:srgbClr val="000000">
                      <a:lumMod val="65000"/>
                      <a:lumOff val="35000"/>
                    </a:srgbClr>
                  </a:solidFill>
                </a:rPr>
                <a:t>mg 1.2% (13/1127)</a:t>
              </a:r>
              <a:endParaRPr lang="en-GB" sz="1400" dirty="0" smtClean="0">
                <a:solidFill>
                  <a:srgbClr val="000000">
                    <a:lumMod val="65000"/>
                    <a:lumOff val="35000"/>
                  </a:srgbClr>
                </a:solidFill>
              </a:endParaRPr>
            </a:p>
          </p:txBody>
        </p:sp>
        <p:sp>
          <p:nvSpPr>
            <p:cNvPr id="35" name="TextBox 37"/>
            <p:cNvSpPr txBox="1"/>
            <p:nvPr/>
          </p:nvSpPr>
          <p:spPr>
            <a:xfrm>
              <a:off x="4235692" y="4530044"/>
              <a:ext cx="609760" cy="309958"/>
            </a:xfrm>
            <a:prstGeom prst="rect">
              <a:avLst/>
            </a:prstGeom>
            <a:noFill/>
          </p:spPr>
          <p:txBody>
            <a:bodyPr wrap="none" lIns="90000" tIns="46800" rIns="90000" bIns="46800" rtlCol="0" anchor="ctr">
              <a:spAutoFit/>
            </a:bodyPr>
            <a:lstStyle/>
            <a:p>
              <a:pPr algn="ctr"/>
              <a:r>
                <a:rPr lang="en-GB" sz="1400" b="1" dirty="0" smtClean="0">
                  <a:solidFill>
                    <a:srgbClr val="000000">
                      <a:lumMod val="65000"/>
                      <a:lumOff val="35000"/>
                    </a:srgbClr>
                  </a:solidFill>
                </a:rPr>
                <a:t>Days</a:t>
              </a:r>
            </a:p>
          </p:txBody>
        </p:sp>
        <p:grpSp>
          <p:nvGrpSpPr>
            <p:cNvPr id="43" name="Group 6"/>
            <p:cNvGrpSpPr/>
            <p:nvPr/>
          </p:nvGrpSpPr>
          <p:grpSpPr>
            <a:xfrm>
              <a:off x="809347" y="1026788"/>
              <a:ext cx="6794512" cy="3561186"/>
              <a:chOff x="809347" y="1290252"/>
              <a:chExt cx="6794512" cy="3561186"/>
            </a:xfrm>
          </p:grpSpPr>
          <p:sp>
            <p:nvSpPr>
              <p:cNvPr id="46" name="TextBox 4"/>
              <p:cNvSpPr txBox="1"/>
              <p:nvPr/>
            </p:nvSpPr>
            <p:spPr>
              <a:xfrm>
                <a:off x="1194512" y="4344222"/>
                <a:ext cx="281144" cy="309958"/>
              </a:xfrm>
              <a:prstGeom prst="rect">
                <a:avLst/>
              </a:prstGeom>
              <a:noFill/>
            </p:spPr>
            <p:txBody>
              <a:bodyPr wrap="none" lIns="90000" tIns="46800" rIns="90000" bIns="46800" rtlCol="0" anchor="ctr">
                <a:spAutoFit/>
              </a:bodyPr>
              <a:lstStyle/>
              <a:p>
                <a:pPr algn="r"/>
                <a:r>
                  <a:rPr lang="en-GB" sz="1400" dirty="0" smtClean="0">
                    <a:solidFill>
                      <a:srgbClr val="000000">
                        <a:lumMod val="65000"/>
                        <a:lumOff val="35000"/>
                      </a:srgbClr>
                    </a:solidFill>
                  </a:rPr>
                  <a:t>0</a:t>
                </a:r>
              </a:p>
            </p:txBody>
          </p:sp>
          <p:sp>
            <p:nvSpPr>
              <p:cNvPr id="47" name="TextBox 16"/>
              <p:cNvSpPr txBox="1"/>
              <p:nvPr/>
            </p:nvSpPr>
            <p:spPr>
              <a:xfrm>
                <a:off x="1194512" y="3730852"/>
                <a:ext cx="281144" cy="309958"/>
              </a:xfrm>
              <a:prstGeom prst="rect">
                <a:avLst/>
              </a:prstGeom>
              <a:noFill/>
            </p:spPr>
            <p:txBody>
              <a:bodyPr wrap="none" lIns="90000" tIns="46800" rIns="90000" bIns="46800" rtlCol="0" anchor="ctr">
                <a:spAutoFit/>
              </a:bodyPr>
              <a:lstStyle/>
              <a:p>
                <a:pPr algn="r"/>
                <a:r>
                  <a:rPr lang="en-GB" sz="1400" dirty="0" smtClean="0">
                    <a:solidFill>
                      <a:srgbClr val="000000">
                        <a:lumMod val="65000"/>
                        <a:lumOff val="35000"/>
                      </a:srgbClr>
                    </a:solidFill>
                  </a:rPr>
                  <a:t>1</a:t>
                </a:r>
              </a:p>
            </p:txBody>
          </p:sp>
          <p:sp>
            <p:nvSpPr>
              <p:cNvPr id="48" name="TextBox 17"/>
              <p:cNvSpPr txBox="1"/>
              <p:nvPr/>
            </p:nvSpPr>
            <p:spPr>
              <a:xfrm>
                <a:off x="1194512" y="3124224"/>
                <a:ext cx="281144" cy="309958"/>
              </a:xfrm>
              <a:prstGeom prst="rect">
                <a:avLst/>
              </a:prstGeom>
              <a:noFill/>
            </p:spPr>
            <p:txBody>
              <a:bodyPr wrap="none" lIns="90000" tIns="46800" rIns="90000" bIns="46800" rtlCol="0" anchor="ctr">
                <a:spAutoFit/>
              </a:bodyPr>
              <a:lstStyle/>
              <a:p>
                <a:pPr algn="r"/>
                <a:r>
                  <a:rPr lang="en-GB" sz="1400" dirty="0" smtClean="0">
                    <a:solidFill>
                      <a:srgbClr val="000000">
                        <a:lumMod val="65000"/>
                        <a:lumOff val="35000"/>
                      </a:srgbClr>
                    </a:solidFill>
                  </a:rPr>
                  <a:t>2</a:t>
                </a:r>
              </a:p>
            </p:txBody>
          </p:sp>
          <p:sp>
            <p:nvSpPr>
              <p:cNvPr id="49" name="TextBox 18"/>
              <p:cNvSpPr txBox="1"/>
              <p:nvPr/>
            </p:nvSpPr>
            <p:spPr>
              <a:xfrm>
                <a:off x="1194512" y="2516175"/>
                <a:ext cx="281144" cy="309958"/>
              </a:xfrm>
              <a:prstGeom prst="rect">
                <a:avLst/>
              </a:prstGeom>
              <a:noFill/>
            </p:spPr>
            <p:txBody>
              <a:bodyPr wrap="none" lIns="90000" tIns="46800" rIns="90000" bIns="46800" rtlCol="0" anchor="ctr">
                <a:spAutoFit/>
              </a:bodyPr>
              <a:lstStyle/>
              <a:p>
                <a:pPr algn="r"/>
                <a:r>
                  <a:rPr lang="en-GB" sz="1400" dirty="0" smtClean="0">
                    <a:solidFill>
                      <a:srgbClr val="000000">
                        <a:lumMod val="65000"/>
                        <a:lumOff val="35000"/>
                      </a:srgbClr>
                    </a:solidFill>
                  </a:rPr>
                  <a:t>3</a:t>
                </a:r>
              </a:p>
            </p:txBody>
          </p:sp>
          <p:sp>
            <p:nvSpPr>
              <p:cNvPr id="50" name="TextBox 19"/>
              <p:cNvSpPr txBox="1"/>
              <p:nvPr/>
            </p:nvSpPr>
            <p:spPr>
              <a:xfrm>
                <a:off x="1194512" y="1905216"/>
                <a:ext cx="281144" cy="309958"/>
              </a:xfrm>
              <a:prstGeom prst="rect">
                <a:avLst/>
              </a:prstGeom>
              <a:noFill/>
            </p:spPr>
            <p:txBody>
              <a:bodyPr wrap="none" lIns="90000" tIns="46800" rIns="90000" bIns="46800" rtlCol="0" anchor="ctr">
                <a:spAutoFit/>
              </a:bodyPr>
              <a:lstStyle/>
              <a:p>
                <a:pPr algn="r"/>
                <a:r>
                  <a:rPr lang="en-GB" sz="1400" dirty="0" smtClean="0">
                    <a:solidFill>
                      <a:srgbClr val="000000">
                        <a:lumMod val="65000"/>
                        <a:lumOff val="35000"/>
                      </a:srgbClr>
                    </a:solidFill>
                  </a:rPr>
                  <a:t>4</a:t>
                </a:r>
              </a:p>
            </p:txBody>
          </p:sp>
          <p:sp>
            <p:nvSpPr>
              <p:cNvPr id="51" name="TextBox 20"/>
              <p:cNvSpPr txBox="1"/>
              <p:nvPr/>
            </p:nvSpPr>
            <p:spPr>
              <a:xfrm>
                <a:off x="1194512" y="1290252"/>
                <a:ext cx="281144" cy="309958"/>
              </a:xfrm>
              <a:prstGeom prst="rect">
                <a:avLst/>
              </a:prstGeom>
              <a:noFill/>
            </p:spPr>
            <p:txBody>
              <a:bodyPr wrap="none" lIns="90000" tIns="46800" rIns="90000" bIns="46800" rtlCol="0" anchor="ctr">
                <a:spAutoFit/>
              </a:bodyPr>
              <a:lstStyle/>
              <a:p>
                <a:pPr algn="r"/>
                <a:r>
                  <a:rPr lang="en-GB" sz="1400" dirty="0" smtClean="0">
                    <a:solidFill>
                      <a:srgbClr val="000000">
                        <a:lumMod val="65000"/>
                        <a:lumOff val="35000"/>
                      </a:srgbClr>
                    </a:solidFill>
                  </a:rPr>
                  <a:t>5</a:t>
                </a:r>
              </a:p>
            </p:txBody>
          </p:sp>
          <p:sp>
            <p:nvSpPr>
              <p:cNvPr id="52" name="TextBox 5"/>
              <p:cNvSpPr txBox="1"/>
              <p:nvPr/>
            </p:nvSpPr>
            <p:spPr>
              <a:xfrm rot="16200000">
                <a:off x="-562818" y="2817078"/>
                <a:ext cx="3054287" cy="309958"/>
              </a:xfrm>
              <a:prstGeom prst="rect">
                <a:avLst/>
              </a:prstGeom>
              <a:noFill/>
            </p:spPr>
            <p:txBody>
              <a:bodyPr wrap="square" lIns="90000" tIns="46800" rIns="90000" bIns="46800" rtlCol="0" anchor="ctr">
                <a:spAutoFit/>
              </a:bodyPr>
              <a:lstStyle/>
              <a:p>
                <a:pPr algn="ctr"/>
                <a:r>
                  <a:rPr lang="en-GB" sz="1400" b="1" dirty="0" smtClean="0">
                    <a:solidFill>
                      <a:srgbClr val="000000">
                        <a:lumMod val="65000"/>
                        <a:lumOff val="35000"/>
                      </a:srgbClr>
                    </a:solidFill>
                  </a:rPr>
                  <a:t>Cumulative incidence (%)</a:t>
                </a:r>
              </a:p>
            </p:txBody>
          </p:sp>
          <p:sp>
            <p:nvSpPr>
              <p:cNvPr id="53" name="TextBox 21"/>
              <p:cNvSpPr txBox="1"/>
              <p:nvPr/>
            </p:nvSpPr>
            <p:spPr>
              <a:xfrm>
                <a:off x="1386974" y="4541480"/>
                <a:ext cx="281144" cy="309958"/>
              </a:xfrm>
              <a:prstGeom prst="rect">
                <a:avLst/>
              </a:prstGeom>
              <a:noFill/>
            </p:spPr>
            <p:txBody>
              <a:bodyPr wrap="none" lIns="90000" tIns="46800" rIns="90000" bIns="46800" rtlCol="0" anchor="ctr">
                <a:spAutoFit/>
              </a:bodyPr>
              <a:lstStyle/>
              <a:p>
                <a:pPr algn="ctr"/>
                <a:r>
                  <a:rPr lang="en-GB" sz="1400" dirty="0" smtClean="0">
                    <a:solidFill>
                      <a:srgbClr val="000000">
                        <a:lumMod val="65000"/>
                        <a:lumOff val="35000"/>
                      </a:srgbClr>
                    </a:solidFill>
                  </a:rPr>
                  <a:t>1</a:t>
                </a:r>
              </a:p>
            </p:txBody>
          </p:sp>
          <p:sp>
            <p:nvSpPr>
              <p:cNvPr id="54" name="TextBox 22"/>
              <p:cNvSpPr txBox="1"/>
              <p:nvPr/>
            </p:nvSpPr>
            <p:spPr>
              <a:xfrm>
                <a:off x="1818658" y="4541480"/>
                <a:ext cx="380530" cy="309958"/>
              </a:xfrm>
              <a:prstGeom prst="rect">
                <a:avLst/>
              </a:prstGeom>
              <a:noFill/>
            </p:spPr>
            <p:txBody>
              <a:bodyPr wrap="none" lIns="90000" tIns="46800" rIns="90000" bIns="46800" rtlCol="0" anchor="ctr">
                <a:spAutoFit/>
              </a:bodyPr>
              <a:lstStyle/>
              <a:p>
                <a:pPr algn="ctr"/>
                <a:r>
                  <a:rPr lang="en-GB" sz="1400" dirty="0" smtClean="0">
                    <a:solidFill>
                      <a:srgbClr val="000000">
                        <a:lumMod val="65000"/>
                        <a:lumOff val="35000"/>
                      </a:srgbClr>
                    </a:solidFill>
                  </a:rPr>
                  <a:t>30</a:t>
                </a:r>
              </a:p>
            </p:txBody>
          </p:sp>
          <p:sp>
            <p:nvSpPr>
              <p:cNvPr id="55" name="TextBox 23"/>
              <p:cNvSpPr txBox="1"/>
              <p:nvPr/>
            </p:nvSpPr>
            <p:spPr>
              <a:xfrm>
                <a:off x="2293241" y="4541480"/>
                <a:ext cx="380530" cy="309958"/>
              </a:xfrm>
              <a:prstGeom prst="rect">
                <a:avLst/>
              </a:prstGeom>
              <a:noFill/>
            </p:spPr>
            <p:txBody>
              <a:bodyPr wrap="none" lIns="90000" tIns="46800" rIns="90000" bIns="46800" rtlCol="0" anchor="ctr">
                <a:spAutoFit/>
              </a:bodyPr>
              <a:lstStyle/>
              <a:p>
                <a:pPr algn="ctr"/>
                <a:r>
                  <a:rPr lang="en-GB" sz="1400" dirty="0" smtClean="0">
                    <a:solidFill>
                      <a:srgbClr val="000000">
                        <a:lumMod val="65000"/>
                        <a:lumOff val="35000"/>
                      </a:srgbClr>
                    </a:solidFill>
                  </a:rPr>
                  <a:t>60</a:t>
                </a:r>
              </a:p>
            </p:txBody>
          </p:sp>
          <p:sp>
            <p:nvSpPr>
              <p:cNvPr id="56" name="TextBox 24"/>
              <p:cNvSpPr txBox="1"/>
              <p:nvPr/>
            </p:nvSpPr>
            <p:spPr>
              <a:xfrm>
                <a:off x="2767824" y="4541480"/>
                <a:ext cx="380530" cy="309958"/>
              </a:xfrm>
              <a:prstGeom prst="rect">
                <a:avLst/>
              </a:prstGeom>
              <a:noFill/>
            </p:spPr>
            <p:txBody>
              <a:bodyPr wrap="none" lIns="90000" tIns="46800" rIns="90000" bIns="46800" rtlCol="0" anchor="ctr">
                <a:spAutoFit/>
              </a:bodyPr>
              <a:lstStyle/>
              <a:p>
                <a:pPr algn="ctr"/>
                <a:r>
                  <a:rPr lang="en-GB" sz="1400" dirty="0" smtClean="0">
                    <a:solidFill>
                      <a:srgbClr val="000000">
                        <a:lumMod val="65000"/>
                        <a:lumOff val="35000"/>
                      </a:srgbClr>
                    </a:solidFill>
                  </a:rPr>
                  <a:t>90</a:t>
                </a:r>
              </a:p>
            </p:txBody>
          </p:sp>
          <p:sp>
            <p:nvSpPr>
              <p:cNvPr id="57" name="TextBox 25"/>
              <p:cNvSpPr txBox="1"/>
              <p:nvPr/>
            </p:nvSpPr>
            <p:spPr>
              <a:xfrm>
                <a:off x="3192881" y="4541480"/>
                <a:ext cx="479916" cy="309958"/>
              </a:xfrm>
              <a:prstGeom prst="rect">
                <a:avLst/>
              </a:prstGeom>
              <a:noFill/>
            </p:spPr>
            <p:txBody>
              <a:bodyPr wrap="none" lIns="90000" tIns="46800" rIns="90000" bIns="46800" rtlCol="0" anchor="ctr">
                <a:spAutoFit/>
              </a:bodyPr>
              <a:lstStyle/>
              <a:p>
                <a:pPr algn="ctr"/>
                <a:r>
                  <a:rPr lang="en-GB" sz="1400" dirty="0" smtClean="0">
                    <a:solidFill>
                      <a:srgbClr val="000000">
                        <a:lumMod val="65000"/>
                        <a:lumOff val="35000"/>
                      </a:srgbClr>
                    </a:solidFill>
                  </a:rPr>
                  <a:t>120</a:t>
                </a:r>
              </a:p>
            </p:txBody>
          </p:sp>
          <p:sp>
            <p:nvSpPr>
              <p:cNvPr id="58" name="TextBox 26"/>
              <p:cNvSpPr txBox="1"/>
              <p:nvPr/>
            </p:nvSpPr>
            <p:spPr>
              <a:xfrm>
                <a:off x="3667464" y="4541480"/>
                <a:ext cx="479916" cy="309958"/>
              </a:xfrm>
              <a:prstGeom prst="rect">
                <a:avLst/>
              </a:prstGeom>
              <a:noFill/>
            </p:spPr>
            <p:txBody>
              <a:bodyPr wrap="none" lIns="90000" tIns="46800" rIns="90000" bIns="46800" rtlCol="0" anchor="ctr">
                <a:spAutoFit/>
              </a:bodyPr>
              <a:lstStyle/>
              <a:p>
                <a:pPr algn="ctr"/>
                <a:r>
                  <a:rPr lang="en-GB" sz="1400" dirty="0" smtClean="0">
                    <a:solidFill>
                      <a:srgbClr val="000000">
                        <a:lumMod val="65000"/>
                        <a:lumOff val="35000"/>
                      </a:srgbClr>
                    </a:solidFill>
                  </a:rPr>
                  <a:t>150</a:t>
                </a:r>
              </a:p>
            </p:txBody>
          </p:sp>
          <p:sp>
            <p:nvSpPr>
              <p:cNvPr id="59" name="TextBox 27"/>
              <p:cNvSpPr txBox="1"/>
              <p:nvPr/>
            </p:nvSpPr>
            <p:spPr>
              <a:xfrm>
                <a:off x="4146331" y="4541480"/>
                <a:ext cx="479916" cy="309958"/>
              </a:xfrm>
              <a:prstGeom prst="rect">
                <a:avLst/>
              </a:prstGeom>
              <a:noFill/>
            </p:spPr>
            <p:txBody>
              <a:bodyPr wrap="none" lIns="90000" tIns="46800" rIns="90000" bIns="46800" rtlCol="0" anchor="ctr">
                <a:spAutoFit/>
              </a:bodyPr>
              <a:lstStyle/>
              <a:p>
                <a:pPr algn="ctr"/>
                <a:r>
                  <a:rPr lang="en-GB" sz="1400" dirty="0" smtClean="0">
                    <a:solidFill>
                      <a:srgbClr val="000000">
                        <a:lumMod val="65000"/>
                        <a:lumOff val="35000"/>
                      </a:srgbClr>
                    </a:solidFill>
                  </a:rPr>
                  <a:t>180</a:t>
                </a:r>
              </a:p>
            </p:txBody>
          </p:sp>
          <p:sp>
            <p:nvSpPr>
              <p:cNvPr id="60" name="TextBox 28"/>
              <p:cNvSpPr txBox="1"/>
              <p:nvPr/>
            </p:nvSpPr>
            <p:spPr>
              <a:xfrm>
                <a:off x="4623641" y="4541480"/>
                <a:ext cx="479916" cy="309958"/>
              </a:xfrm>
              <a:prstGeom prst="rect">
                <a:avLst/>
              </a:prstGeom>
              <a:noFill/>
            </p:spPr>
            <p:txBody>
              <a:bodyPr wrap="none" lIns="90000" tIns="46800" rIns="90000" bIns="46800" rtlCol="0" anchor="ctr">
                <a:spAutoFit/>
              </a:bodyPr>
              <a:lstStyle/>
              <a:p>
                <a:pPr algn="ctr"/>
                <a:r>
                  <a:rPr lang="en-GB" sz="1400" dirty="0" smtClean="0">
                    <a:solidFill>
                      <a:srgbClr val="000000">
                        <a:lumMod val="65000"/>
                        <a:lumOff val="35000"/>
                      </a:srgbClr>
                    </a:solidFill>
                  </a:rPr>
                  <a:t>210</a:t>
                </a:r>
              </a:p>
            </p:txBody>
          </p:sp>
          <p:sp>
            <p:nvSpPr>
              <p:cNvPr id="61" name="TextBox 29"/>
              <p:cNvSpPr txBox="1"/>
              <p:nvPr/>
            </p:nvSpPr>
            <p:spPr>
              <a:xfrm>
                <a:off x="5107457" y="4541480"/>
                <a:ext cx="479916" cy="309958"/>
              </a:xfrm>
              <a:prstGeom prst="rect">
                <a:avLst/>
              </a:prstGeom>
              <a:noFill/>
            </p:spPr>
            <p:txBody>
              <a:bodyPr wrap="none" lIns="90000" tIns="46800" rIns="90000" bIns="46800" rtlCol="0" anchor="ctr">
                <a:spAutoFit/>
              </a:bodyPr>
              <a:lstStyle/>
              <a:p>
                <a:pPr algn="ctr"/>
                <a:r>
                  <a:rPr lang="en-GB" sz="1400" dirty="0" smtClean="0">
                    <a:solidFill>
                      <a:srgbClr val="000000">
                        <a:lumMod val="65000"/>
                        <a:lumOff val="35000"/>
                      </a:srgbClr>
                    </a:solidFill>
                  </a:rPr>
                  <a:t>240</a:t>
                </a:r>
              </a:p>
            </p:txBody>
          </p:sp>
          <p:sp>
            <p:nvSpPr>
              <p:cNvPr id="62" name="TextBox 30"/>
              <p:cNvSpPr txBox="1"/>
              <p:nvPr/>
            </p:nvSpPr>
            <p:spPr>
              <a:xfrm>
                <a:off x="5582207" y="4541480"/>
                <a:ext cx="479916" cy="309958"/>
              </a:xfrm>
              <a:prstGeom prst="rect">
                <a:avLst/>
              </a:prstGeom>
              <a:noFill/>
            </p:spPr>
            <p:txBody>
              <a:bodyPr wrap="none" lIns="90000" tIns="46800" rIns="90000" bIns="46800" rtlCol="0" anchor="ctr">
                <a:spAutoFit/>
              </a:bodyPr>
              <a:lstStyle/>
              <a:p>
                <a:pPr algn="ctr"/>
                <a:r>
                  <a:rPr lang="en-GB" sz="1400" dirty="0" smtClean="0">
                    <a:solidFill>
                      <a:srgbClr val="000000">
                        <a:lumMod val="65000"/>
                        <a:lumOff val="35000"/>
                      </a:srgbClr>
                    </a:solidFill>
                  </a:rPr>
                  <a:t>270</a:t>
                </a:r>
              </a:p>
            </p:txBody>
          </p:sp>
          <p:sp>
            <p:nvSpPr>
              <p:cNvPr id="63" name="TextBox 31"/>
              <p:cNvSpPr txBox="1"/>
              <p:nvPr/>
            </p:nvSpPr>
            <p:spPr>
              <a:xfrm>
                <a:off x="6060329" y="4541480"/>
                <a:ext cx="479916" cy="309958"/>
              </a:xfrm>
              <a:prstGeom prst="rect">
                <a:avLst/>
              </a:prstGeom>
              <a:noFill/>
            </p:spPr>
            <p:txBody>
              <a:bodyPr wrap="none" lIns="90000" tIns="46800" rIns="90000" bIns="46800" rtlCol="0" anchor="ctr">
                <a:spAutoFit/>
              </a:bodyPr>
              <a:lstStyle/>
              <a:p>
                <a:pPr algn="ctr"/>
                <a:r>
                  <a:rPr lang="en-GB" sz="1400" dirty="0" smtClean="0">
                    <a:solidFill>
                      <a:srgbClr val="000000">
                        <a:lumMod val="65000"/>
                        <a:lumOff val="35000"/>
                      </a:srgbClr>
                    </a:solidFill>
                  </a:rPr>
                  <a:t>300</a:t>
                </a:r>
              </a:p>
            </p:txBody>
          </p:sp>
          <p:sp>
            <p:nvSpPr>
              <p:cNvPr id="64" name="TextBox 32"/>
              <p:cNvSpPr txBox="1"/>
              <p:nvPr/>
            </p:nvSpPr>
            <p:spPr>
              <a:xfrm>
                <a:off x="6547784" y="4541480"/>
                <a:ext cx="479916" cy="309958"/>
              </a:xfrm>
              <a:prstGeom prst="rect">
                <a:avLst/>
              </a:prstGeom>
              <a:noFill/>
            </p:spPr>
            <p:txBody>
              <a:bodyPr wrap="none" lIns="90000" tIns="46800" rIns="90000" bIns="46800" rtlCol="0" anchor="ctr">
                <a:spAutoFit/>
              </a:bodyPr>
              <a:lstStyle/>
              <a:p>
                <a:pPr algn="ctr"/>
                <a:r>
                  <a:rPr lang="en-GB" sz="1400" dirty="0" smtClean="0">
                    <a:solidFill>
                      <a:srgbClr val="000000">
                        <a:lumMod val="65000"/>
                        <a:lumOff val="35000"/>
                      </a:srgbClr>
                    </a:solidFill>
                  </a:rPr>
                  <a:t>330</a:t>
                </a:r>
              </a:p>
            </p:txBody>
          </p:sp>
          <p:sp>
            <p:nvSpPr>
              <p:cNvPr id="65" name="TextBox 33"/>
              <p:cNvSpPr txBox="1"/>
              <p:nvPr/>
            </p:nvSpPr>
            <p:spPr>
              <a:xfrm>
                <a:off x="7123943" y="4541480"/>
                <a:ext cx="479916" cy="309958"/>
              </a:xfrm>
              <a:prstGeom prst="rect">
                <a:avLst/>
              </a:prstGeom>
              <a:noFill/>
            </p:spPr>
            <p:txBody>
              <a:bodyPr wrap="none" lIns="90000" tIns="46800" rIns="90000" bIns="46800" rtlCol="0" anchor="ctr">
                <a:spAutoFit/>
              </a:bodyPr>
              <a:lstStyle/>
              <a:p>
                <a:pPr algn="ctr"/>
                <a:r>
                  <a:rPr lang="en-GB" sz="1400" dirty="0" smtClean="0">
                    <a:solidFill>
                      <a:srgbClr val="000000">
                        <a:lumMod val="65000"/>
                        <a:lumOff val="35000"/>
                      </a:srgbClr>
                    </a:solidFill>
                  </a:rPr>
                  <a:t>367</a:t>
                </a:r>
              </a:p>
            </p:txBody>
          </p:sp>
        </p:grpSp>
      </p:grpSp>
      <p:graphicFrame>
        <p:nvGraphicFramePr>
          <p:cNvPr id="34" name="Table 33"/>
          <p:cNvGraphicFramePr>
            <a:graphicFrameLocks noGrp="1"/>
          </p:cNvGraphicFramePr>
          <p:nvPr>
            <p:extLst>
              <p:ext uri="{D42A27DB-BD31-4B8C-83A1-F6EECF244321}">
                <p14:modId xmlns:p14="http://schemas.microsoft.com/office/powerpoint/2010/main" val="2693374653"/>
              </p:ext>
            </p:extLst>
          </p:nvPr>
        </p:nvGraphicFramePr>
        <p:xfrm>
          <a:off x="612000" y="4155926"/>
          <a:ext cx="7488687" cy="635040"/>
        </p:xfrm>
        <a:graphic>
          <a:graphicData uri="http://schemas.openxmlformats.org/drawingml/2006/table">
            <a:tbl>
              <a:tblPr firstRow="1" bandRow="1">
                <a:tableStyleId>{9D7B26C5-4107-4FEC-AEDC-1716B250A1EF}</a:tableStyleId>
              </a:tblPr>
              <a:tblGrid>
                <a:gridCol w="1226159"/>
                <a:gridCol w="403432"/>
                <a:gridCol w="502462"/>
                <a:gridCol w="474054"/>
                <a:gridCol w="488258"/>
                <a:gridCol w="488258"/>
                <a:gridCol w="488258"/>
                <a:gridCol w="488258"/>
                <a:gridCol w="457098"/>
                <a:gridCol w="516914"/>
                <a:gridCol w="470820"/>
                <a:gridCol w="424726"/>
                <a:gridCol w="571732"/>
                <a:gridCol w="488258"/>
              </a:tblGrid>
              <a:tr h="0">
                <a:tc gridSpan="1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900" dirty="0" smtClean="0">
                          <a:solidFill>
                            <a:schemeClr val="bg1"/>
                          </a:solidFill>
                        </a:rPr>
                        <a:t>Number of patients at risk</a:t>
                      </a:r>
                      <a:endParaRPr lang="en-GB" sz="900" dirty="0">
                        <a:solidFill>
                          <a:schemeClr val="bg1"/>
                        </a:solidFill>
                      </a:endParaRPr>
                    </a:p>
                  </a:txBody>
                  <a:tcPr marL="72000" marR="72000" marT="10800" marB="10800">
                    <a:solidFill>
                      <a:schemeClr val="bg2"/>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50" dirty="0">
                        <a:solidFill>
                          <a:schemeClr val="bg1"/>
                        </a:solidFill>
                      </a:endParaRPr>
                    </a:p>
                  </a:txBody>
                  <a:tcPr marL="72000" marR="72000" marT="10800" marB="10800">
                    <a:solidFill>
                      <a:schemeClr val="bg2"/>
                    </a:solidFill>
                  </a:tcPr>
                </a:tc>
                <a:tc hMerge="1">
                  <a:txBody>
                    <a:bodyPr/>
                    <a:lstStyle/>
                    <a:p>
                      <a:endParaRPr lang="en-GB" sz="1200" dirty="0"/>
                    </a:p>
                  </a:txBody>
                  <a:tcPr marL="72000" marR="72000" marT="18000" marB="18000"/>
                </a:tc>
                <a:tc hMerge="1">
                  <a:txBody>
                    <a:bodyPr/>
                    <a:lstStyle/>
                    <a:p>
                      <a:endParaRPr lang="en-GB" sz="1200" dirty="0"/>
                    </a:p>
                  </a:txBody>
                  <a:tcPr marL="72000" marR="72000" marT="18000" marB="18000"/>
                </a:tc>
                <a:tc hMerge="1">
                  <a:txBody>
                    <a:bodyPr/>
                    <a:lstStyle/>
                    <a:p>
                      <a:endParaRPr lang="en-GB" sz="1200" dirty="0"/>
                    </a:p>
                  </a:txBody>
                  <a:tcPr marL="72000" marR="72000" marT="18000" marB="18000"/>
                </a:tc>
                <a:tc hMerge="1">
                  <a:txBody>
                    <a:bodyPr/>
                    <a:lstStyle/>
                    <a:p>
                      <a:endParaRPr lang="en-GB" sz="1200" dirty="0"/>
                    </a:p>
                  </a:txBody>
                  <a:tcPr marL="72000" marR="72000" marT="18000" marB="18000"/>
                </a:tc>
                <a:tc hMerge="1">
                  <a:txBody>
                    <a:bodyPr/>
                    <a:lstStyle/>
                    <a:p>
                      <a:endParaRPr lang="en-GB" sz="1200" dirty="0"/>
                    </a:p>
                  </a:txBody>
                  <a:tcPr marL="72000" marR="72000" marT="18000" marB="18000"/>
                </a:tc>
                <a:tc hMerge="1">
                  <a:txBody>
                    <a:bodyPr/>
                    <a:lstStyle/>
                    <a:p>
                      <a:endParaRPr lang="en-GB" sz="1200" dirty="0"/>
                    </a:p>
                  </a:txBody>
                  <a:tcPr marL="72000" marR="72000" marT="18000" marB="18000"/>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100" dirty="0">
                        <a:solidFill>
                          <a:schemeClr val="bg1"/>
                        </a:solidFill>
                      </a:endParaRPr>
                    </a:p>
                  </a:txBody>
                  <a:tcPr marL="72000" marR="72000" marT="10800" marB="10800">
                    <a:solidFill>
                      <a:schemeClr val="bg2"/>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100" dirty="0">
                        <a:solidFill>
                          <a:schemeClr val="bg1"/>
                        </a:solidFill>
                      </a:endParaRPr>
                    </a:p>
                  </a:txBody>
                  <a:tcPr marL="72000" marR="72000" marT="10800" marB="10800">
                    <a:solidFill>
                      <a:schemeClr val="bg2"/>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100" dirty="0">
                        <a:solidFill>
                          <a:schemeClr val="bg1"/>
                        </a:solidFill>
                      </a:endParaRPr>
                    </a:p>
                  </a:txBody>
                  <a:tcPr marL="72000" marR="72000" marT="10800" marB="10800">
                    <a:solidFill>
                      <a:schemeClr val="bg2"/>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100" dirty="0">
                        <a:solidFill>
                          <a:schemeClr val="bg1"/>
                        </a:solidFill>
                      </a:endParaRPr>
                    </a:p>
                  </a:txBody>
                  <a:tcPr marL="72000" marR="72000" marT="10800" marB="10800">
                    <a:solidFill>
                      <a:schemeClr val="bg2"/>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100" dirty="0">
                        <a:solidFill>
                          <a:schemeClr val="bg1"/>
                        </a:solidFill>
                      </a:endParaRPr>
                    </a:p>
                  </a:txBody>
                  <a:tcPr marL="72000" marR="72000" marT="10800" marB="10800">
                    <a:solidFill>
                      <a:schemeClr val="bg2"/>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100" dirty="0">
                        <a:solidFill>
                          <a:schemeClr val="bg1"/>
                        </a:solidFill>
                      </a:endParaRPr>
                    </a:p>
                  </a:txBody>
                  <a:tcPr marL="72000" marR="72000" marT="10800" marB="10800">
                    <a:solidFill>
                      <a:schemeClr val="bg2"/>
                    </a:solidFill>
                  </a:tcPr>
                </a:tc>
              </a:tr>
              <a:tr h="0">
                <a:tc>
                  <a:txBody>
                    <a:bodyPr/>
                    <a:lstStyle/>
                    <a:p>
                      <a:pPr algn="l"/>
                      <a:r>
                        <a:rPr lang="en-GB" sz="900" spc="-10" dirty="0" smtClean="0"/>
                        <a:t>Rivaroxaban 20 mg</a:t>
                      </a:r>
                      <a:endParaRPr lang="en-GB" sz="900" spc="-10" dirty="0"/>
                    </a:p>
                  </a:txBody>
                  <a:tcPr marL="36000" marR="36000" marT="10800" marB="10800" anchor="ctr"/>
                </a:tc>
                <a:tc>
                  <a:txBody>
                    <a:bodyPr/>
                    <a:lstStyle/>
                    <a:p>
                      <a:pPr algn="ctr"/>
                      <a:r>
                        <a:rPr lang="en-GB" sz="900" dirty="0" smtClean="0"/>
                        <a:t>1107</a:t>
                      </a:r>
                      <a:endParaRPr lang="en-GB" sz="900" dirty="0"/>
                    </a:p>
                  </a:txBody>
                  <a:tcPr marL="36000" marR="36000" marT="10800" marB="10800" anchor="ctr"/>
                </a:tc>
                <a:tc>
                  <a:txBody>
                    <a:bodyPr/>
                    <a:lstStyle/>
                    <a:p>
                      <a:pPr algn="ctr"/>
                      <a:r>
                        <a:rPr lang="en-GB" sz="900" dirty="0" smtClean="0"/>
                        <a:t>1102</a:t>
                      </a:r>
                      <a:endParaRPr lang="en-GB" sz="900" dirty="0"/>
                    </a:p>
                  </a:txBody>
                  <a:tcPr marL="36000" marR="36000" marT="10800" marB="10800" anchor="ctr"/>
                </a:tc>
                <a:tc>
                  <a:txBody>
                    <a:bodyPr/>
                    <a:lstStyle/>
                    <a:p>
                      <a:pPr algn="ctr"/>
                      <a:r>
                        <a:rPr lang="en-GB" sz="900" dirty="0" smtClean="0"/>
                        <a:t>1095</a:t>
                      </a:r>
                      <a:endParaRPr lang="en-GB" sz="900" dirty="0"/>
                    </a:p>
                  </a:txBody>
                  <a:tcPr marL="36000" marR="36000" marT="10800" marB="10800" anchor="ctr"/>
                </a:tc>
                <a:tc>
                  <a:txBody>
                    <a:bodyPr/>
                    <a:lstStyle/>
                    <a:p>
                      <a:pPr algn="ctr"/>
                      <a:r>
                        <a:rPr lang="en-GB" sz="900" dirty="0" smtClean="0"/>
                        <a:t>1090</a:t>
                      </a:r>
                      <a:endParaRPr lang="en-GB" sz="900" dirty="0"/>
                    </a:p>
                  </a:txBody>
                  <a:tcPr marL="36000" marR="36000" marT="10800" marB="10800" anchor="ctr"/>
                </a:tc>
                <a:tc>
                  <a:txBody>
                    <a:bodyPr/>
                    <a:lstStyle/>
                    <a:p>
                      <a:pPr algn="ctr"/>
                      <a:r>
                        <a:rPr lang="en-GB" sz="900" dirty="0" smtClean="0"/>
                        <a:t>1084</a:t>
                      </a:r>
                      <a:endParaRPr lang="en-GB" sz="900" dirty="0"/>
                    </a:p>
                  </a:txBody>
                  <a:tcPr marL="36000" marR="36000" marT="10800" marB="10800" anchor="ctr"/>
                </a:tc>
                <a:tc>
                  <a:txBody>
                    <a:bodyPr/>
                    <a:lstStyle/>
                    <a:p>
                      <a:pPr algn="ctr"/>
                      <a:r>
                        <a:rPr lang="en-GB" sz="900" dirty="0" smtClean="0"/>
                        <a:t>1079</a:t>
                      </a:r>
                      <a:endParaRPr lang="en-GB" sz="900" dirty="0"/>
                    </a:p>
                  </a:txBody>
                  <a:tcPr marL="36000" marR="36000" marT="10800" marB="10800" anchor="ctr"/>
                </a:tc>
                <a:tc>
                  <a:txBody>
                    <a:bodyPr/>
                    <a:lstStyle/>
                    <a:p>
                      <a:pPr algn="ctr"/>
                      <a:r>
                        <a:rPr lang="en-GB" sz="900" dirty="0" smtClean="0"/>
                        <a:t>997</a:t>
                      </a:r>
                      <a:endParaRPr lang="en-GB" sz="900" dirty="0"/>
                    </a:p>
                  </a:txBody>
                  <a:tcPr marL="36000" marR="36000" marT="10800" marB="10800" anchor="ctr"/>
                </a:tc>
                <a:tc>
                  <a:txBody>
                    <a:bodyPr/>
                    <a:lstStyle/>
                    <a:p>
                      <a:pPr algn="ctr"/>
                      <a:r>
                        <a:rPr lang="en-GB" sz="900" dirty="0" smtClean="0"/>
                        <a:t>876</a:t>
                      </a:r>
                      <a:endParaRPr lang="en-GB" sz="900" dirty="0"/>
                    </a:p>
                  </a:txBody>
                  <a:tcPr marL="36000" marR="36000" marT="10800" marB="10800" anchor="ctr"/>
                </a:tc>
                <a:tc>
                  <a:txBody>
                    <a:bodyPr/>
                    <a:lstStyle/>
                    <a:p>
                      <a:pPr algn="ctr"/>
                      <a:r>
                        <a:rPr lang="en-GB" sz="900" dirty="0" smtClean="0"/>
                        <a:t>872</a:t>
                      </a:r>
                      <a:endParaRPr lang="en-GB" sz="900" dirty="0"/>
                    </a:p>
                  </a:txBody>
                  <a:tcPr marL="36000" marR="36000" marT="10800" marB="10800" anchor="ctr"/>
                </a:tc>
                <a:tc>
                  <a:txBody>
                    <a:bodyPr/>
                    <a:lstStyle/>
                    <a:p>
                      <a:pPr algn="ctr"/>
                      <a:r>
                        <a:rPr lang="en-GB" sz="900" dirty="0" smtClean="0"/>
                        <a:t>860</a:t>
                      </a:r>
                      <a:endParaRPr lang="en-GB" sz="900" dirty="0"/>
                    </a:p>
                  </a:txBody>
                  <a:tcPr marL="36000" marR="36000" marT="10800" marB="10800" anchor="ctr"/>
                </a:tc>
                <a:tc>
                  <a:txBody>
                    <a:bodyPr/>
                    <a:lstStyle/>
                    <a:p>
                      <a:pPr algn="ctr"/>
                      <a:r>
                        <a:rPr lang="en-GB" sz="900" dirty="0" smtClean="0"/>
                        <a:t>794</a:t>
                      </a:r>
                      <a:endParaRPr lang="en-GB" sz="900" dirty="0"/>
                    </a:p>
                  </a:txBody>
                  <a:tcPr marL="36000" marR="36000" marT="10800" marB="10800" anchor="ctr"/>
                </a:tc>
                <a:tc>
                  <a:txBody>
                    <a:bodyPr/>
                    <a:lstStyle/>
                    <a:p>
                      <a:pPr algn="ctr"/>
                      <a:r>
                        <a:rPr lang="en-GB" sz="900" dirty="0" smtClean="0"/>
                        <a:t>718</a:t>
                      </a:r>
                      <a:endParaRPr lang="en-GB" sz="900" dirty="0"/>
                    </a:p>
                  </a:txBody>
                  <a:tcPr marL="36000" marR="36000" marT="10800" marB="10800" anchor="ctr"/>
                </a:tc>
                <a:tc>
                  <a:txBody>
                    <a:bodyPr/>
                    <a:lstStyle/>
                    <a:p>
                      <a:pPr algn="ctr"/>
                      <a:r>
                        <a:rPr lang="en-GB" sz="900" dirty="0" smtClean="0"/>
                        <a:t>0</a:t>
                      </a:r>
                      <a:endParaRPr lang="en-GB" sz="900" dirty="0"/>
                    </a:p>
                  </a:txBody>
                  <a:tcPr marL="36000" marR="36000" marT="10800" marB="10800" anchor="ctr"/>
                </a:tc>
              </a:tr>
              <a:tr h="0">
                <a:tc>
                  <a:txBody>
                    <a:bodyPr/>
                    <a:lstStyle/>
                    <a:p>
                      <a:pPr algn="l"/>
                      <a:r>
                        <a:rPr lang="en-GB" sz="900" spc="-10" dirty="0" smtClean="0"/>
                        <a:t>Rivaroxaban 10</a:t>
                      </a:r>
                      <a:r>
                        <a:rPr lang="en-GB" sz="900" spc="-10" baseline="0" dirty="0" smtClean="0"/>
                        <a:t> mg</a:t>
                      </a:r>
                      <a:endParaRPr lang="en-GB" sz="900" spc="-10" dirty="0"/>
                    </a:p>
                  </a:txBody>
                  <a:tcPr marL="36000" marR="36000" marT="10800" marB="10800" anchor="ctr"/>
                </a:tc>
                <a:tc>
                  <a:txBody>
                    <a:bodyPr/>
                    <a:lstStyle/>
                    <a:p>
                      <a:pPr algn="ctr"/>
                      <a:r>
                        <a:rPr lang="en-GB" sz="900" dirty="0" smtClean="0"/>
                        <a:t>1126</a:t>
                      </a:r>
                      <a:endParaRPr lang="en-GB" sz="900" dirty="0"/>
                    </a:p>
                  </a:txBody>
                  <a:tcPr marL="36000" marR="36000" marT="10800" marB="10800" anchor="ctr"/>
                </a:tc>
                <a:tc>
                  <a:txBody>
                    <a:bodyPr/>
                    <a:lstStyle/>
                    <a:p>
                      <a:pPr algn="ctr"/>
                      <a:r>
                        <a:rPr lang="en-GB" sz="900" dirty="0" smtClean="0"/>
                        <a:t>1124</a:t>
                      </a:r>
                      <a:endParaRPr lang="en-GB" sz="900" dirty="0"/>
                    </a:p>
                  </a:txBody>
                  <a:tcPr marL="36000" marR="36000" marT="10800" marB="10800" anchor="ctr"/>
                </a:tc>
                <a:tc>
                  <a:txBody>
                    <a:bodyPr/>
                    <a:lstStyle/>
                    <a:p>
                      <a:pPr algn="ctr"/>
                      <a:r>
                        <a:rPr lang="en-GB" sz="900" dirty="0" smtClean="0"/>
                        <a:t>1119</a:t>
                      </a:r>
                      <a:endParaRPr lang="en-GB" sz="900" dirty="0"/>
                    </a:p>
                  </a:txBody>
                  <a:tcPr marL="36000" marR="36000" marT="10800" marB="10800" anchor="ctr"/>
                </a:tc>
                <a:tc>
                  <a:txBody>
                    <a:bodyPr/>
                    <a:lstStyle/>
                    <a:p>
                      <a:pPr algn="ctr"/>
                      <a:r>
                        <a:rPr lang="en-GB" sz="900" dirty="0" smtClean="0"/>
                        <a:t>1118</a:t>
                      </a:r>
                      <a:endParaRPr lang="en-GB" sz="900" dirty="0"/>
                    </a:p>
                  </a:txBody>
                  <a:tcPr marL="36000" marR="36000" marT="10800" marB="10800" anchor="ctr"/>
                </a:tc>
                <a:tc>
                  <a:txBody>
                    <a:bodyPr/>
                    <a:lstStyle/>
                    <a:p>
                      <a:pPr algn="ctr"/>
                      <a:r>
                        <a:rPr lang="en-GB" sz="900" dirty="0" smtClean="0"/>
                        <a:t>1111</a:t>
                      </a:r>
                      <a:endParaRPr lang="en-GB" sz="900" dirty="0"/>
                    </a:p>
                  </a:txBody>
                  <a:tcPr marL="36000" marR="36000" marT="10800" marB="10800" anchor="ctr"/>
                </a:tc>
                <a:tc>
                  <a:txBody>
                    <a:bodyPr/>
                    <a:lstStyle/>
                    <a:p>
                      <a:pPr algn="ctr"/>
                      <a:r>
                        <a:rPr lang="en-GB" sz="900" dirty="0" smtClean="0"/>
                        <a:t>1109</a:t>
                      </a:r>
                      <a:endParaRPr lang="en-GB" sz="900" dirty="0"/>
                    </a:p>
                  </a:txBody>
                  <a:tcPr marL="36000" marR="36000" marT="10800" marB="10800" anchor="ctr"/>
                </a:tc>
                <a:tc>
                  <a:txBody>
                    <a:bodyPr/>
                    <a:lstStyle/>
                    <a:p>
                      <a:pPr algn="ctr"/>
                      <a:r>
                        <a:rPr lang="en-GB" sz="900" dirty="0" smtClean="0"/>
                        <a:t>1029</a:t>
                      </a:r>
                      <a:endParaRPr lang="en-GB" sz="900" dirty="0"/>
                    </a:p>
                  </a:txBody>
                  <a:tcPr marL="36000" marR="36000" marT="10800" marB="10800" anchor="ctr"/>
                </a:tc>
                <a:tc>
                  <a:txBody>
                    <a:bodyPr/>
                    <a:lstStyle/>
                    <a:p>
                      <a:pPr algn="ctr"/>
                      <a:r>
                        <a:rPr lang="en-GB" sz="900" dirty="0" smtClean="0"/>
                        <a:t>890</a:t>
                      </a:r>
                      <a:endParaRPr lang="en-GB" sz="900" dirty="0"/>
                    </a:p>
                  </a:txBody>
                  <a:tcPr marL="36000" marR="36000" marT="10800" marB="10800" anchor="ctr"/>
                </a:tc>
                <a:tc>
                  <a:txBody>
                    <a:bodyPr/>
                    <a:lstStyle/>
                    <a:p>
                      <a:pPr algn="ctr"/>
                      <a:r>
                        <a:rPr lang="en-GB" sz="900" dirty="0" smtClean="0"/>
                        <a:t>886</a:t>
                      </a:r>
                      <a:endParaRPr lang="en-GB" sz="900" dirty="0"/>
                    </a:p>
                  </a:txBody>
                  <a:tcPr marL="36000" marR="36000" marT="10800" marB="10800" anchor="ctr"/>
                </a:tc>
                <a:tc>
                  <a:txBody>
                    <a:bodyPr/>
                    <a:lstStyle/>
                    <a:p>
                      <a:pPr algn="ctr"/>
                      <a:r>
                        <a:rPr lang="en-GB" sz="900" dirty="0" smtClean="0"/>
                        <a:t>867</a:t>
                      </a:r>
                      <a:endParaRPr lang="en-GB" sz="900" dirty="0"/>
                    </a:p>
                  </a:txBody>
                  <a:tcPr marL="36000" marR="36000" marT="10800" marB="10800" anchor="ctr"/>
                </a:tc>
                <a:tc>
                  <a:txBody>
                    <a:bodyPr/>
                    <a:lstStyle/>
                    <a:p>
                      <a:pPr algn="ctr"/>
                      <a:r>
                        <a:rPr lang="en-GB" sz="900" dirty="0" smtClean="0"/>
                        <a:t>812</a:t>
                      </a:r>
                      <a:endParaRPr lang="en-GB" sz="900" dirty="0"/>
                    </a:p>
                  </a:txBody>
                  <a:tcPr marL="36000" marR="36000" marT="10800" marB="10800" anchor="ctr"/>
                </a:tc>
                <a:tc>
                  <a:txBody>
                    <a:bodyPr/>
                    <a:lstStyle/>
                    <a:p>
                      <a:pPr algn="ctr"/>
                      <a:r>
                        <a:rPr lang="en-GB" sz="900" dirty="0" smtClean="0"/>
                        <a:t>723</a:t>
                      </a:r>
                      <a:endParaRPr lang="en-GB" sz="900" dirty="0"/>
                    </a:p>
                  </a:txBody>
                  <a:tcPr marL="36000" marR="36000" marT="10800" marB="10800" anchor="ctr"/>
                </a:tc>
                <a:tc>
                  <a:txBody>
                    <a:bodyPr/>
                    <a:lstStyle/>
                    <a:p>
                      <a:pPr algn="ctr"/>
                      <a:r>
                        <a:rPr lang="en-GB" sz="900" dirty="0" smtClean="0"/>
                        <a:t>0</a:t>
                      </a:r>
                      <a:endParaRPr lang="en-GB" sz="900" dirty="0"/>
                    </a:p>
                  </a:txBody>
                  <a:tcPr marL="36000" marR="36000" marT="10800" marB="10800" anchor="ctr"/>
                </a:tc>
              </a:tr>
              <a:tr h="0">
                <a:tc>
                  <a:txBody>
                    <a:bodyPr/>
                    <a:lstStyle/>
                    <a:p>
                      <a:pPr algn="l"/>
                      <a:r>
                        <a:rPr lang="en-GB" sz="900" spc="-10" dirty="0" smtClean="0"/>
                        <a:t>Aspirin</a:t>
                      </a:r>
                      <a:endParaRPr lang="en-GB" sz="900" spc="-10" dirty="0"/>
                    </a:p>
                  </a:txBody>
                  <a:tcPr marL="36000" marR="36000" marT="10800" marB="10800" anchor="ctr"/>
                </a:tc>
                <a:tc>
                  <a:txBody>
                    <a:bodyPr/>
                    <a:lstStyle/>
                    <a:p>
                      <a:pPr algn="ctr"/>
                      <a:r>
                        <a:rPr lang="en-GB" sz="900" dirty="0" smtClean="0"/>
                        <a:t>1131</a:t>
                      </a:r>
                      <a:endParaRPr lang="en-GB" sz="900" dirty="0"/>
                    </a:p>
                  </a:txBody>
                  <a:tcPr marL="36000" marR="36000" marT="10800" marB="10800" anchor="ctr"/>
                </a:tc>
                <a:tc>
                  <a:txBody>
                    <a:bodyPr/>
                    <a:lstStyle/>
                    <a:p>
                      <a:pPr algn="ctr"/>
                      <a:r>
                        <a:rPr lang="en-GB" sz="900" dirty="0" smtClean="0"/>
                        <a:t>1121</a:t>
                      </a:r>
                      <a:endParaRPr lang="en-GB" sz="900" dirty="0"/>
                    </a:p>
                  </a:txBody>
                  <a:tcPr marL="36000" marR="36000" marT="10800" marB="10800" anchor="ctr"/>
                </a:tc>
                <a:tc>
                  <a:txBody>
                    <a:bodyPr/>
                    <a:lstStyle/>
                    <a:p>
                      <a:pPr algn="ctr"/>
                      <a:r>
                        <a:rPr lang="en-GB" sz="900" dirty="0" smtClean="0"/>
                        <a:t>1111</a:t>
                      </a:r>
                      <a:endParaRPr lang="en-GB" sz="900" dirty="0"/>
                    </a:p>
                  </a:txBody>
                  <a:tcPr marL="36000" marR="36000" marT="10800" marB="10800" anchor="ctr"/>
                </a:tc>
                <a:tc>
                  <a:txBody>
                    <a:bodyPr/>
                    <a:lstStyle/>
                    <a:p>
                      <a:pPr algn="ctr"/>
                      <a:r>
                        <a:rPr lang="en-GB" sz="900" dirty="0" smtClean="0"/>
                        <a:t>1103</a:t>
                      </a:r>
                      <a:endParaRPr lang="en-GB" sz="900" dirty="0"/>
                    </a:p>
                  </a:txBody>
                  <a:tcPr marL="36000" marR="36000" marT="10800" marB="10800" anchor="ctr"/>
                </a:tc>
                <a:tc>
                  <a:txBody>
                    <a:bodyPr/>
                    <a:lstStyle/>
                    <a:p>
                      <a:pPr algn="ctr"/>
                      <a:r>
                        <a:rPr lang="en-GB" sz="900" dirty="0" smtClean="0"/>
                        <a:t>1094</a:t>
                      </a:r>
                      <a:endParaRPr lang="en-GB" sz="900" dirty="0"/>
                    </a:p>
                  </a:txBody>
                  <a:tcPr marL="36000" marR="36000" marT="10800" marB="10800" anchor="ctr"/>
                </a:tc>
                <a:tc>
                  <a:txBody>
                    <a:bodyPr/>
                    <a:lstStyle/>
                    <a:p>
                      <a:pPr algn="ctr"/>
                      <a:r>
                        <a:rPr lang="en-GB" sz="900" dirty="0" smtClean="0"/>
                        <a:t>1088</a:t>
                      </a:r>
                      <a:endParaRPr lang="en-GB" sz="900" dirty="0"/>
                    </a:p>
                  </a:txBody>
                  <a:tcPr marL="36000" marR="36000" marT="10800" marB="10800" anchor="ctr"/>
                </a:tc>
                <a:tc>
                  <a:txBody>
                    <a:bodyPr/>
                    <a:lstStyle/>
                    <a:p>
                      <a:pPr algn="ctr"/>
                      <a:r>
                        <a:rPr lang="en-GB" sz="900" dirty="0" smtClean="0"/>
                        <a:t>1010</a:t>
                      </a:r>
                      <a:endParaRPr lang="en-GB" sz="900" dirty="0"/>
                    </a:p>
                  </a:txBody>
                  <a:tcPr marL="36000" marR="36000" marT="10800" marB="10800" anchor="ctr"/>
                </a:tc>
                <a:tc>
                  <a:txBody>
                    <a:bodyPr/>
                    <a:lstStyle/>
                    <a:p>
                      <a:pPr algn="ctr"/>
                      <a:r>
                        <a:rPr lang="en-GB" sz="900" dirty="0" smtClean="0"/>
                        <a:t>859</a:t>
                      </a:r>
                      <a:endParaRPr lang="en-GB" sz="900" dirty="0"/>
                    </a:p>
                  </a:txBody>
                  <a:tcPr marL="36000" marR="36000" marT="10800" marB="10800" anchor="ctr"/>
                </a:tc>
                <a:tc>
                  <a:txBody>
                    <a:bodyPr/>
                    <a:lstStyle/>
                    <a:p>
                      <a:pPr algn="ctr"/>
                      <a:r>
                        <a:rPr lang="en-GB" sz="900" dirty="0" smtClean="0"/>
                        <a:t>857</a:t>
                      </a:r>
                      <a:endParaRPr lang="en-GB" sz="900" dirty="0"/>
                    </a:p>
                  </a:txBody>
                  <a:tcPr marL="36000" marR="36000" marT="10800" marB="10800" anchor="ctr"/>
                </a:tc>
                <a:tc>
                  <a:txBody>
                    <a:bodyPr/>
                    <a:lstStyle/>
                    <a:p>
                      <a:pPr algn="ctr"/>
                      <a:r>
                        <a:rPr lang="en-GB" sz="900" dirty="0" smtClean="0"/>
                        <a:t>839</a:t>
                      </a:r>
                      <a:endParaRPr lang="en-GB" sz="900" dirty="0"/>
                    </a:p>
                  </a:txBody>
                  <a:tcPr marL="36000" marR="36000" marT="10800" marB="10800" anchor="ctr"/>
                </a:tc>
                <a:tc>
                  <a:txBody>
                    <a:bodyPr/>
                    <a:lstStyle/>
                    <a:p>
                      <a:pPr algn="ctr"/>
                      <a:r>
                        <a:rPr lang="en-GB" sz="900" dirty="0" smtClean="0"/>
                        <a:t>776</a:t>
                      </a:r>
                      <a:endParaRPr lang="en-GB" sz="900" dirty="0"/>
                    </a:p>
                  </a:txBody>
                  <a:tcPr marL="36000" marR="36000" marT="10800" marB="10800" anchor="ctr"/>
                </a:tc>
                <a:tc>
                  <a:txBody>
                    <a:bodyPr/>
                    <a:lstStyle/>
                    <a:p>
                      <a:pPr algn="ctr"/>
                      <a:r>
                        <a:rPr lang="en-GB" sz="900" dirty="0" smtClean="0"/>
                        <a:t>707</a:t>
                      </a:r>
                      <a:endParaRPr lang="en-GB" sz="900" dirty="0"/>
                    </a:p>
                  </a:txBody>
                  <a:tcPr marL="36000" marR="36000" marT="10800" marB="10800" anchor="ctr"/>
                </a:tc>
                <a:tc>
                  <a:txBody>
                    <a:bodyPr/>
                    <a:lstStyle/>
                    <a:p>
                      <a:pPr algn="ctr"/>
                      <a:r>
                        <a:rPr lang="en-GB" sz="900" dirty="0" smtClean="0"/>
                        <a:t>0</a:t>
                      </a:r>
                      <a:endParaRPr lang="en-GB" sz="900" dirty="0"/>
                    </a:p>
                  </a:txBody>
                  <a:tcPr marL="36000" marR="36000" marT="10800" marB="10800" anchor="ctr"/>
                </a:tc>
              </a:tr>
            </a:tbl>
          </a:graphicData>
        </a:graphic>
      </p:graphicFrame>
    </p:spTree>
    <p:extLst>
      <p:ext uri="{BB962C8B-B14F-4D97-AF65-F5344CB8AC3E}">
        <p14:creationId xmlns:p14="http://schemas.microsoft.com/office/powerpoint/2010/main" val="8249374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56"/>
          <p:cNvSpPr>
            <a:spLocks noGrp="1" noChangeArrowheads="1"/>
          </p:cNvSpPr>
          <p:nvPr>
            <p:ph type="title"/>
          </p:nvPr>
        </p:nvSpPr>
        <p:spPr/>
        <p:txBody>
          <a:bodyPr/>
          <a:lstStyle/>
          <a:p>
            <a:r>
              <a:rPr lang="en-GB" altLang="en-US" dirty="0" smtClean="0"/>
              <a:t>Efficacy Outcome</a:t>
            </a:r>
            <a:r>
              <a:rPr lang="en-GB" altLang="en-US" smtClean="0"/>
              <a:t> Analyses</a:t>
            </a:r>
            <a:endParaRPr lang="en-GB" altLang="en-US" dirty="0" smtClean="0"/>
          </a:p>
        </p:txBody>
      </p:sp>
      <p:graphicFrame>
        <p:nvGraphicFramePr>
          <p:cNvPr id="8" name="Group 69"/>
          <p:cNvGraphicFramePr>
            <a:graphicFrameLocks noGrp="1"/>
          </p:cNvGraphicFramePr>
          <p:nvPr>
            <p:ph type="tbl" sz="quarter" idx="11"/>
            <p:extLst>
              <p:ext uri="{D42A27DB-BD31-4B8C-83A1-F6EECF244321}">
                <p14:modId xmlns:p14="http://schemas.microsoft.com/office/powerpoint/2010/main" val="2335363990"/>
              </p:ext>
            </p:extLst>
          </p:nvPr>
        </p:nvGraphicFramePr>
        <p:xfrm>
          <a:off x="539552" y="837407"/>
          <a:ext cx="8280851" cy="3765111"/>
        </p:xfrm>
        <a:graphic>
          <a:graphicData uri="http://schemas.openxmlformats.org/drawingml/2006/table">
            <a:tbl>
              <a:tblPr firstRow="1" bandRow="1">
                <a:tableStyleId>{9D7B26C5-4107-4FEC-AEDC-1716B250A1EF}</a:tableStyleId>
              </a:tblPr>
              <a:tblGrid>
                <a:gridCol w="1798985"/>
                <a:gridCol w="912506"/>
                <a:gridCol w="912506"/>
                <a:gridCol w="912506"/>
                <a:gridCol w="1248116"/>
                <a:gridCol w="1248116"/>
                <a:gridCol w="1248116"/>
              </a:tblGrid>
              <a:tr h="0">
                <a:tc rowSpan="2">
                  <a:txBody>
                    <a:bodyPr/>
                    <a:lstStyle/>
                    <a:p>
                      <a:pPr marL="0" marR="0" lvl="0" indent="0" algn="l" defTabSz="914400" rtl="0" eaLnBrk="1" fontAlgn="b" latinLnBrk="0" hangingPunct="1">
                        <a:lnSpc>
                          <a:spcPct val="100000"/>
                        </a:lnSpc>
                        <a:spcBef>
                          <a:spcPct val="30000"/>
                        </a:spcBef>
                        <a:spcAft>
                          <a:spcPct val="20000"/>
                        </a:spcAft>
                        <a:buClr>
                          <a:srgbClr val="E00079"/>
                        </a:buClr>
                        <a:buSzTx/>
                        <a:buFont typeface="Wingdings 3" pitchFamily="18" charset="2"/>
                        <a:buNone/>
                        <a:tabLst/>
                      </a:pPr>
                      <a:endParaRPr kumimoji="0" lang="en-GB" sz="1000" b="1" i="0" u="none" strike="noStrike" cap="none" normalizeH="0" baseline="0" dirty="0" smtClean="0">
                        <a:ln>
                          <a:noFill/>
                        </a:ln>
                        <a:solidFill>
                          <a:schemeClr val="bg1"/>
                        </a:solidFill>
                        <a:effectLst/>
                        <a:latin typeface="+mn-lt"/>
                        <a:cs typeface="Arial" pitchFamily="34" charset="0"/>
                      </a:endParaRPr>
                    </a:p>
                  </a:txBody>
                  <a:tcPr horzOverflow="overflow">
                    <a:lnB w="12700" cap="flat" cmpd="sng" algn="ctr">
                      <a:solidFill>
                        <a:schemeClr val="tx1"/>
                      </a:solidFill>
                      <a:prstDash val="solid"/>
                      <a:round/>
                      <a:headEnd type="none" w="med" len="med"/>
                      <a:tailEnd type="none" w="med" len="med"/>
                    </a:lnB>
                    <a:solidFill>
                      <a:schemeClr val="bg2"/>
                    </a:solidFill>
                  </a:tcPr>
                </a:tc>
                <a:tc rowSpan="2">
                  <a:txBody>
                    <a:bodyPr/>
                    <a:lstStyle/>
                    <a:p>
                      <a:pPr algn="ctr">
                        <a:lnSpc>
                          <a:spcPct val="100000"/>
                        </a:lnSpc>
                        <a:spcAft>
                          <a:spcPts val="0"/>
                        </a:spcAft>
                      </a:pPr>
                      <a:r>
                        <a:rPr lang="en-US" sz="1000">
                          <a:solidFill>
                            <a:schemeClr val="bg1"/>
                          </a:solidFill>
                          <a:effectLst/>
                          <a:latin typeface="+mn-lt"/>
                        </a:rPr>
                        <a:t>Rivaroxaban </a:t>
                      </a:r>
                      <a:r>
                        <a:rPr lang="en-US" sz="1000" smtClean="0">
                          <a:solidFill>
                            <a:schemeClr val="bg1"/>
                          </a:solidFill>
                          <a:effectLst/>
                          <a:latin typeface="+mn-lt"/>
                        </a:rPr>
                        <a:t/>
                      </a:r>
                      <a:br>
                        <a:rPr lang="en-US" sz="1000" smtClean="0">
                          <a:solidFill>
                            <a:schemeClr val="bg1"/>
                          </a:solidFill>
                          <a:effectLst/>
                          <a:latin typeface="+mn-lt"/>
                        </a:rPr>
                      </a:br>
                      <a:r>
                        <a:rPr lang="en-US" sz="1000" smtClean="0">
                          <a:solidFill>
                            <a:schemeClr val="bg1"/>
                          </a:solidFill>
                          <a:effectLst/>
                          <a:latin typeface="+mn-lt"/>
                        </a:rPr>
                        <a:t>20 </a:t>
                      </a:r>
                      <a:r>
                        <a:rPr lang="en-US" sz="1000" dirty="0" smtClean="0">
                          <a:solidFill>
                            <a:schemeClr val="bg1"/>
                          </a:solidFill>
                          <a:effectLst/>
                          <a:latin typeface="+mn-lt"/>
                        </a:rPr>
                        <a:t>mg</a:t>
                      </a:r>
                      <a:br>
                        <a:rPr lang="en-US" sz="1000" dirty="0" smtClean="0">
                          <a:solidFill>
                            <a:schemeClr val="bg1"/>
                          </a:solidFill>
                          <a:effectLst/>
                          <a:latin typeface="+mn-lt"/>
                        </a:rPr>
                      </a:br>
                      <a:r>
                        <a:rPr lang="en-US" sz="1000" dirty="0" smtClean="0">
                          <a:solidFill>
                            <a:schemeClr val="bg1"/>
                          </a:solidFill>
                          <a:effectLst/>
                          <a:latin typeface="+mn-lt"/>
                        </a:rPr>
                        <a:t>(n=1107</a:t>
                      </a:r>
                      <a:r>
                        <a:rPr lang="en-US" sz="1000" dirty="0">
                          <a:solidFill>
                            <a:schemeClr val="bg1"/>
                          </a:solidFill>
                          <a:effectLst/>
                          <a:latin typeface="+mn-lt"/>
                        </a:rPr>
                        <a:t>)</a:t>
                      </a:r>
                      <a:endParaRPr lang="en-US" sz="1000" dirty="0">
                        <a:solidFill>
                          <a:schemeClr val="bg1"/>
                        </a:solidFill>
                        <a:effectLst/>
                        <a:latin typeface="+mn-lt"/>
                        <a:ea typeface="Times New Roman"/>
                        <a:cs typeface="Times New Roman"/>
                      </a:endParaRPr>
                    </a:p>
                  </a:txBody>
                  <a:tcPr marL="36000" marR="36000" marT="46800" marB="46800">
                    <a:solidFill>
                      <a:schemeClr val="bg2"/>
                    </a:solidFill>
                  </a:tcPr>
                </a:tc>
                <a:tc rowSpan="2">
                  <a:txBody>
                    <a:bodyPr/>
                    <a:lstStyle/>
                    <a:p>
                      <a:pPr algn="ctr">
                        <a:lnSpc>
                          <a:spcPct val="100000"/>
                        </a:lnSpc>
                        <a:spcAft>
                          <a:spcPts val="0"/>
                        </a:spcAft>
                      </a:pPr>
                      <a:r>
                        <a:rPr lang="en-US" sz="1000">
                          <a:solidFill>
                            <a:schemeClr val="bg1"/>
                          </a:solidFill>
                          <a:effectLst/>
                          <a:latin typeface="+mn-lt"/>
                        </a:rPr>
                        <a:t>Rivaroxaban </a:t>
                      </a:r>
                      <a:r>
                        <a:rPr lang="en-US" sz="1000" smtClean="0">
                          <a:solidFill>
                            <a:schemeClr val="bg1"/>
                          </a:solidFill>
                          <a:effectLst/>
                          <a:latin typeface="+mn-lt"/>
                        </a:rPr>
                        <a:t/>
                      </a:r>
                      <a:br>
                        <a:rPr lang="en-US" sz="1000" smtClean="0">
                          <a:solidFill>
                            <a:schemeClr val="bg1"/>
                          </a:solidFill>
                          <a:effectLst/>
                          <a:latin typeface="+mn-lt"/>
                        </a:rPr>
                      </a:br>
                      <a:r>
                        <a:rPr lang="en-US" sz="1000" smtClean="0">
                          <a:solidFill>
                            <a:schemeClr val="bg1"/>
                          </a:solidFill>
                          <a:effectLst/>
                          <a:latin typeface="+mn-lt"/>
                        </a:rPr>
                        <a:t>10 </a:t>
                      </a:r>
                      <a:r>
                        <a:rPr lang="en-US" sz="1000" dirty="0" smtClean="0">
                          <a:solidFill>
                            <a:schemeClr val="bg1"/>
                          </a:solidFill>
                          <a:effectLst/>
                          <a:latin typeface="+mn-lt"/>
                        </a:rPr>
                        <a:t>mg</a:t>
                      </a:r>
                      <a:br>
                        <a:rPr lang="en-US" sz="1000" dirty="0" smtClean="0">
                          <a:solidFill>
                            <a:schemeClr val="bg1"/>
                          </a:solidFill>
                          <a:effectLst/>
                          <a:latin typeface="+mn-lt"/>
                        </a:rPr>
                      </a:br>
                      <a:r>
                        <a:rPr lang="en-US" sz="1000" dirty="0" smtClean="0">
                          <a:solidFill>
                            <a:schemeClr val="bg1"/>
                          </a:solidFill>
                          <a:effectLst/>
                          <a:latin typeface="+mn-lt"/>
                        </a:rPr>
                        <a:t>(n=1127</a:t>
                      </a:r>
                      <a:r>
                        <a:rPr lang="en-US" sz="1000" dirty="0">
                          <a:solidFill>
                            <a:schemeClr val="bg1"/>
                          </a:solidFill>
                          <a:effectLst/>
                          <a:latin typeface="+mn-lt"/>
                        </a:rPr>
                        <a:t>)</a:t>
                      </a:r>
                      <a:endParaRPr lang="en-US" sz="1000" dirty="0">
                        <a:solidFill>
                          <a:schemeClr val="bg1"/>
                        </a:solidFill>
                        <a:effectLst/>
                        <a:latin typeface="+mn-lt"/>
                        <a:ea typeface="Times New Roman"/>
                        <a:cs typeface="Times New Roman"/>
                      </a:endParaRPr>
                    </a:p>
                  </a:txBody>
                  <a:tcPr marL="36000" marR="36000" marT="46800" marB="46800">
                    <a:solidFill>
                      <a:schemeClr val="bg2"/>
                    </a:solidFill>
                  </a:tcPr>
                </a:tc>
                <a:tc rowSpan="2">
                  <a:txBody>
                    <a:bodyPr/>
                    <a:lstStyle/>
                    <a:p>
                      <a:pPr algn="ctr">
                        <a:lnSpc>
                          <a:spcPct val="100000"/>
                        </a:lnSpc>
                        <a:spcAft>
                          <a:spcPts val="0"/>
                        </a:spcAft>
                      </a:pPr>
                      <a:r>
                        <a:rPr lang="en-US" sz="1000" smtClean="0">
                          <a:solidFill>
                            <a:schemeClr val="bg1"/>
                          </a:solidFill>
                          <a:effectLst/>
                          <a:latin typeface="+mn-lt"/>
                        </a:rPr>
                        <a:t>Aspirin </a:t>
                      </a:r>
                      <a:br>
                        <a:rPr lang="en-US" sz="1000" smtClean="0">
                          <a:solidFill>
                            <a:schemeClr val="bg1"/>
                          </a:solidFill>
                          <a:effectLst/>
                          <a:latin typeface="+mn-lt"/>
                        </a:rPr>
                      </a:br>
                      <a:r>
                        <a:rPr lang="en-US" sz="1000" smtClean="0">
                          <a:solidFill>
                            <a:schemeClr val="bg1"/>
                          </a:solidFill>
                          <a:effectLst/>
                          <a:latin typeface="+mn-lt"/>
                        </a:rPr>
                        <a:t>100 </a:t>
                      </a:r>
                      <a:r>
                        <a:rPr lang="en-US" sz="1000" dirty="0" smtClean="0">
                          <a:solidFill>
                            <a:schemeClr val="bg1"/>
                          </a:solidFill>
                          <a:effectLst/>
                          <a:latin typeface="+mn-lt"/>
                        </a:rPr>
                        <a:t>mg</a:t>
                      </a:r>
                      <a:br>
                        <a:rPr lang="en-US" sz="1000" dirty="0" smtClean="0">
                          <a:solidFill>
                            <a:schemeClr val="bg1"/>
                          </a:solidFill>
                          <a:effectLst/>
                          <a:latin typeface="+mn-lt"/>
                        </a:rPr>
                      </a:br>
                      <a:r>
                        <a:rPr lang="en-US" sz="1000" dirty="0" smtClean="0">
                          <a:solidFill>
                            <a:schemeClr val="bg1"/>
                          </a:solidFill>
                          <a:effectLst/>
                          <a:latin typeface="+mn-lt"/>
                        </a:rPr>
                        <a:t>(n=1131</a:t>
                      </a:r>
                      <a:r>
                        <a:rPr lang="en-US" sz="1000" dirty="0">
                          <a:solidFill>
                            <a:schemeClr val="bg1"/>
                          </a:solidFill>
                          <a:effectLst/>
                          <a:latin typeface="+mn-lt"/>
                        </a:rPr>
                        <a:t>)</a:t>
                      </a:r>
                      <a:endParaRPr lang="en-US" sz="1000" dirty="0">
                        <a:solidFill>
                          <a:schemeClr val="bg1"/>
                        </a:solidFill>
                        <a:effectLst/>
                        <a:latin typeface="+mn-lt"/>
                        <a:ea typeface="Times New Roman"/>
                        <a:cs typeface="Times New Roman"/>
                      </a:endParaRPr>
                    </a:p>
                  </a:txBody>
                  <a:tcPr marL="36000" marR="36000" marT="46800" marB="46800">
                    <a:lnR>
                      <a:noFill/>
                    </a:lnR>
                    <a:solidFill>
                      <a:schemeClr val="bg2"/>
                    </a:solidFill>
                  </a:tcPr>
                </a:tc>
                <a:tc gridSpan="3">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en-US" sz="1000" b="1" i="0" u="none" strike="noStrike" cap="none" normalizeH="0" baseline="0" dirty="0" smtClean="0">
                          <a:ln>
                            <a:noFill/>
                          </a:ln>
                          <a:solidFill>
                            <a:schemeClr val="bg1"/>
                          </a:solidFill>
                          <a:effectLst/>
                          <a:latin typeface="+mn-lt"/>
                          <a:cs typeface="Arial" pitchFamily="34" charset="0"/>
                        </a:rPr>
                        <a:t>Hazard Ratio (95% CI)</a:t>
                      </a:r>
                    </a:p>
                  </a:txBody>
                  <a:tcPr anchor="ct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hMerge="1">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defRPr/>
                      </a:pPr>
                      <a:endParaRPr kumimoji="0" lang="en-US" sz="1200" b="1" i="0" u="none" strike="noStrike" cap="none" normalizeH="0" baseline="0" dirty="0" smtClean="0">
                        <a:ln>
                          <a:noFill/>
                        </a:ln>
                        <a:solidFill>
                          <a:schemeClr val="bg1"/>
                        </a:solidFill>
                        <a:effectLst/>
                        <a:latin typeface="+mn-lt"/>
                        <a:cs typeface="Arial" pitchFamily="34" charset="0"/>
                      </a:endParaRPr>
                    </a:p>
                  </a:txBody>
                  <a:tcPr anchor="ctr" horzOverflow="overflow">
                    <a:solidFill>
                      <a:schemeClr val="bg2"/>
                    </a:solidFill>
                  </a:tcPr>
                </a:tc>
                <a:tc hMerge="1">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defRPr/>
                      </a:pPr>
                      <a:endParaRPr kumimoji="0" lang="en-US" sz="1200" b="1" u="none" strike="noStrike" kern="1200" cap="none" normalizeH="0" baseline="0" dirty="0" smtClean="0">
                        <a:ln>
                          <a:noFill/>
                        </a:ln>
                        <a:solidFill>
                          <a:schemeClr val="bg1"/>
                        </a:solidFill>
                        <a:effectLst/>
                        <a:latin typeface="+mn-lt"/>
                        <a:ea typeface="+mn-ea"/>
                        <a:cs typeface="+mn-cs"/>
                      </a:endParaRPr>
                    </a:p>
                  </a:txBody>
                  <a:tcPr anchor="ctr" horzOverflow="overflow">
                    <a:solidFill>
                      <a:schemeClr val="bg2"/>
                    </a:solidFill>
                  </a:tcPr>
                </a:tc>
              </a:tr>
              <a:tr h="0">
                <a:tc vMerge="1">
                  <a:txBody>
                    <a:bodyPr/>
                    <a:lstStyle/>
                    <a:p>
                      <a:endParaRPr lang="de-DE"/>
                    </a:p>
                  </a:txBody>
                  <a:tcPr/>
                </a:tc>
                <a:tc vMerge="1">
                  <a:txBody>
                    <a:bodyPr/>
                    <a:lstStyle/>
                    <a:p>
                      <a:pPr algn="ctr">
                        <a:lnSpc>
                          <a:spcPct val="100000"/>
                        </a:lnSpc>
                        <a:spcAft>
                          <a:spcPts val="0"/>
                        </a:spcAft>
                      </a:pPr>
                      <a:endParaRPr lang="en-US" sz="1100" dirty="0">
                        <a:solidFill>
                          <a:schemeClr val="bg1"/>
                        </a:solidFill>
                        <a:effectLst/>
                        <a:latin typeface="+mn-lt"/>
                        <a:ea typeface="Times New Roman"/>
                        <a:cs typeface="Times New Roman"/>
                      </a:endParaRPr>
                    </a:p>
                  </a:txBody>
                  <a:tcPr marL="36000" marR="36000" marT="46800" marB="46800"/>
                </a:tc>
                <a:tc vMerge="1">
                  <a:txBody>
                    <a:bodyPr/>
                    <a:lstStyle/>
                    <a:p>
                      <a:pPr algn="ctr">
                        <a:lnSpc>
                          <a:spcPct val="100000"/>
                        </a:lnSpc>
                        <a:spcAft>
                          <a:spcPts val="0"/>
                        </a:spcAft>
                      </a:pPr>
                      <a:endParaRPr lang="en-US" sz="1100" dirty="0">
                        <a:solidFill>
                          <a:schemeClr val="bg1"/>
                        </a:solidFill>
                        <a:effectLst/>
                        <a:latin typeface="+mn-lt"/>
                        <a:ea typeface="Times New Roman"/>
                        <a:cs typeface="Times New Roman"/>
                      </a:endParaRPr>
                    </a:p>
                  </a:txBody>
                  <a:tcPr marL="36000" marR="36000" marT="46800" marB="46800"/>
                </a:tc>
                <a:tc vMerge="1">
                  <a:txBody>
                    <a:bodyPr/>
                    <a:lstStyle/>
                    <a:p>
                      <a:pPr algn="ctr">
                        <a:lnSpc>
                          <a:spcPct val="100000"/>
                        </a:lnSpc>
                        <a:spcAft>
                          <a:spcPts val="0"/>
                        </a:spcAft>
                      </a:pPr>
                      <a:endParaRPr lang="en-US" sz="1100" dirty="0">
                        <a:solidFill>
                          <a:schemeClr val="bg1"/>
                        </a:solidFill>
                        <a:effectLst/>
                        <a:latin typeface="+mn-lt"/>
                        <a:ea typeface="Times New Roman"/>
                        <a:cs typeface="Times New Roman"/>
                      </a:endParaRPr>
                    </a:p>
                  </a:txBody>
                  <a:tcPr marL="36000" marR="36000" marT="46800" marB="46800"/>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en-US" sz="1000" b="1" u="none" strike="noStrike" cap="none" normalizeH="0" baseline="0" dirty="0" smtClean="0">
                          <a:ln>
                            <a:noFill/>
                          </a:ln>
                          <a:solidFill>
                            <a:schemeClr val="bg1"/>
                          </a:solidFill>
                          <a:effectLst/>
                          <a:latin typeface="+mn-lt"/>
                        </a:rPr>
                        <a:t>Rivaroxaban 20 mg </a:t>
                      </a:r>
                      <a:r>
                        <a:rPr kumimoji="0" lang="en-US" sz="1000" b="1" u="none" strike="noStrike" cap="none" normalizeH="0" baseline="0" smtClean="0">
                          <a:ln>
                            <a:noFill/>
                          </a:ln>
                          <a:solidFill>
                            <a:schemeClr val="bg1"/>
                          </a:solidFill>
                          <a:effectLst/>
                          <a:latin typeface="+mn-lt"/>
                        </a:rPr>
                        <a:t>vs aspirin*</a:t>
                      </a:r>
                      <a:endParaRPr kumimoji="0" lang="en-US" sz="1000" b="1" i="0" u="none" strike="noStrike" cap="none" normalizeH="0" baseline="0" dirty="0" smtClean="0">
                        <a:ln>
                          <a:noFill/>
                        </a:ln>
                        <a:solidFill>
                          <a:schemeClr val="bg1"/>
                        </a:solidFill>
                        <a:effectLst/>
                        <a:latin typeface="+mn-lt"/>
                        <a:cs typeface="Arial" pitchFamily="34" charset="0"/>
                      </a:endParaRPr>
                    </a:p>
                  </a:txBody>
                  <a:tcPr horzOverflow="overflow">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defRPr/>
                      </a:pPr>
                      <a:r>
                        <a:rPr kumimoji="0" lang="en-US" sz="1000" b="1" u="none" strike="noStrike" cap="none" normalizeH="0" baseline="0" dirty="0" smtClean="0">
                          <a:ln>
                            <a:noFill/>
                          </a:ln>
                          <a:solidFill>
                            <a:schemeClr val="bg1"/>
                          </a:solidFill>
                          <a:effectLst/>
                          <a:latin typeface="+mn-lt"/>
                        </a:rPr>
                        <a:t>Rivaroxaban 10 mg </a:t>
                      </a:r>
                      <a:r>
                        <a:rPr kumimoji="0" lang="en-US" sz="1000" b="1" u="none" strike="noStrike" cap="none" normalizeH="0" baseline="0" smtClean="0">
                          <a:ln>
                            <a:noFill/>
                          </a:ln>
                          <a:solidFill>
                            <a:schemeClr val="bg1"/>
                          </a:solidFill>
                          <a:effectLst/>
                          <a:latin typeface="+mn-lt"/>
                        </a:rPr>
                        <a:t>vs aspirin*</a:t>
                      </a:r>
                      <a:endParaRPr kumimoji="0" lang="en-US" sz="1000" b="1" i="0" u="none" strike="noStrike" cap="none" normalizeH="0" baseline="0" dirty="0" smtClean="0">
                        <a:ln>
                          <a:noFill/>
                        </a:ln>
                        <a:solidFill>
                          <a:schemeClr val="bg1"/>
                        </a:solidFill>
                        <a:effectLst/>
                        <a:latin typeface="+mn-lt"/>
                        <a:cs typeface="Arial" pitchFamily="34" charset="0"/>
                      </a:endParaRPr>
                    </a:p>
                  </a:txBody>
                  <a:tcPr horzOverflow="overflow">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defRPr/>
                      </a:pPr>
                      <a:r>
                        <a:rPr kumimoji="0" lang="en-US" sz="1000" b="1" u="none" strike="noStrike" kern="1200" cap="none" normalizeH="0" baseline="0" smtClean="0">
                          <a:ln>
                            <a:noFill/>
                          </a:ln>
                          <a:solidFill>
                            <a:schemeClr val="bg1"/>
                          </a:solidFill>
                          <a:effectLst/>
                          <a:latin typeface="+mn-lt"/>
                        </a:rPr>
                        <a:t>Rivaroxaban 20 mg vs 10 mg</a:t>
                      </a:r>
                      <a:r>
                        <a:rPr kumimoji="0" lang="en-US" sz="1000" b="1" u="none" strike="noStrike" kern="1200" cap="none" normalizeH="0" baseline="30000" smtClean="0">
                          <a:ln>
                            <a:noFill/>
                          </a:ln>
                          <a:solidFill>
                            <a:schemeClr val="bg1"/>
                          </a:solidFill>
                          <a:effectLst/>
                          <a:latin typeface="+mn-lt"/>
                        </a:rPr>
                        <a:t>#</a:t>
                      </a:r>
                    </a:p>
                  </a:txBody>
                  <a:tcPr horzOverflow="overflow">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0">
                <a:tc>
                  <a:txBody>
                    <a:bodyPr/>
                    <a:lstStyle/>
                    <a:p>
                      <a:pPr marL="0" marR="0" lvl="0" indent="0" algn="l" defTabSz="914400" rtl="0" eaLnBrk="1" fontAlgn="b" latinLnBrk="0" hangingPunct="1">
                        <a:lnSpc>
                          <a:spcPct val="100000"/>
                        </a:lnSpc>
                        <a:spcBef>
                          <a:spcPct val="10000"/>
                        </a:spcBef>
                        <a:spcAft>
                          <a:spcPct val="10000"/>
                        </a:spcAft>
                        <a:buClrTx/>
                        <a:buSzTx/>
                        <a:buFontTx/>
                        <a:buNone/>
                        <a:tabLst>
                          <a:tab pos="228600" algn="r"/>
                          <a:tab pos="342900" algn="l"/>
                        </a:tabLst>
                      </a:pPr>
                      <a:r>
                        <a:rPr lang="en-GB" sz="1000" b="1" smtClean="0"/>
                        <a:t>Recurrent VTE </a:t>
                      </a:r>
                      <a:endParaRPr kumimoji="0" lang="en-US" sz="1000" b="1" i="0" u="none" strike="noStrike" cap="none" normalizeH="0" baseline="0" dirty="0" smtClean="0">
                        <a:ln>
                          <a:noFill/>
                        </a:ln>
                        <a:solidFill>
                          <a:schemeClr val="tx1"/>
                        </a:solidFill>
                        <a:effectLst/>
                        <a:latin typeface="+mn-lt"/>
                        <a:cs typeface="Times New Roman" pitchFamily="18" charset="0"/>
                      </a:endParaRPr>
                    </a:p>
                  </a:txBody>
                  <a:tcPr anchor="ctr" horzOverflow="overflow">
                    <a:lnL>
                      <a:noFill/>
                    </a:lnL>
                    <a:lnR>
                      <a:noFill/>
                    </a:lnR>
                    <a:lnT w="12700" cap="flat" cmpd="sng" algn="ctr">
                      <a:solidFill>
                        <a:schemeClr val="tx1"/>
                      </a:solidFill>
                      <a:prstDash val="solid"/>
                      <a:round/>
                      <a:headEnd type="none" w="med" len="med"/>
                      <a:tailEnd type="none" w="med" len="med"/>
                    </a:lnT>
                    <a:lnB>
                      <a:noFill/>
                    </a:lnB>
                    <a:lnTlToBr w="12700" cmpd="sng">
                      <a:noFill/>
                      <a:prstDash val="solid"/>
                    </a:lnTlToBr>
                    <a:lnBlToTr w="12700" cmpd="sng">
                      <a:noFill/>
                      <a:prstDash val="solid"/>
                    </a:lnBlToTr>
                    <a:solidFill>
                      <a:srgbClr val="000000">
                        <a:alpha val="20000"/>
                      </a:srgbClr>
                    </a:solidFill>
                  </a:tcPr>
                </a:tc>
                <a:tc>
                  <a:txBody>
                    <a:bodyPr/>
                    <a:lstStyle/>
                    <a:p>
                      <a:pPr algn="ctr">
                        <a:lnSpc>
                          <a:spcPct val="100000"/>
                        </a:lnSpc>
                        <a:spcAft>
                          <a:spcPts val="0"/>
                        </a:spcAft>
                      </a:pPr>
                      <a:r>
                        <a:rPr lang="de-DE" sz="1000" b="1" dirty="0" smtClean="0">
                          <a:effectLst/>
                          <a:latin typeface="+mn-lt"/>
                        </a:rPr>
                        <a:t>17 (1.5)</a:t>
                      </a:r>
                      <a:endParaRPr lang="en-US" sz="1000" b="1" dirty="0">
                        <a:solidFill>
                          <a:srgbClr val="000000"/>
                        </a:solidFill>
                        <a:effectLst/>
                        <a:latin typeface="+mn-lt"/>
                        <a:ea typeface="Times New Roman"/>
                      </a:endParaRPr>
                    </a:p>
                  </a:txBody>
                  <a:tcPr marL="90000" marR="90000" marT="25200" marB="25200" anchor="ctr">
                    <a:lnL>
                      <a:noFill/>
                    </a:lnL>
                    <a:lnR>
                      <a:noFill/>
                    </a:lnR>
                    <a:lnB>
                      <a:noFill/>
                    </a:lnB>
                    <a:lnTlToBr w="12700" cmpd="sng">
                      <a:noFill/>
                      <a:prstDash val="solid"/>
                    </a:lnTlToBr>
                    <a:lnBlToTr w="12700" cmpd="sng">
                      <a:noFill/>
                      <a:prstDash val="solid"/>
                    </a:lnBlToTr>
                    <a:solidFill>
                      <a:srgbClr val="000000">
                        <a:alpha val="20000"/>
                      </a:srgbClr>
                    </a:solidFill>
                  </a:tcPr>
                </a:tc>
                <a:tc>
                  <a:txBody>
                    <a:bodyPr/>
                    <a:lstStyle/>
                    <a:p>
                      <a:pPr algn="ctr">
                        <a:lnSpc>
                          <a:spcPct val="100000"/>
                        </a:lnSpc>
                        <a:spcAft>
                          <a:spcPts val="0"/>
                        </a:spcAft>
                      </a:pPr>
                      <a:r>
                        <a:rPr lang="de-DE" sz="1000" b="1" dirty="0" smtClean="0">
                          <a:effectLst/>
                          <a:latin typeface="+mn-lt"/>
                        </a:rPr>
                        <a:t>13 (1.2)</a:t>
                      </a:r>
                      <a:endParaRPr lang="en-US" sz="1000" b="1" dirty="0">
                        <a:solidFill>
                          <a:srgbClr val="000000"/>
                        </a:solidFill>
                        <a:effectLst/>
                        <a:latin typeface="+mn-lt"/>
                        <a:ea typeface="Times New Roman"/>
                      </a:endParaRPr>
                    </a:p>
                  </a:txBody>
                  <a:tcPr marL="90000" marR="90000" marT="25200" marB="25200" anchor="ctr">
                    <a:lnL>
                      <a:noFill/>
                    </a:lnL>
                    <a:lnR>
                      <a:noFill/>
                    </a:lnR>
                    <a:lnB>
                      <a:noFill/>
                    </a:lnB>
                    <a:lnTlToBr w="12700" cmpd="sng">
                      <a:noFill/>
                      <a:prstDash val="solid"/>
                    </a:lnTlToBr>
                    <a:lnBlToTr w="12700" cmpd="sng">
                      <a:noFill/>
                      <a:prstDash val="solid"/>
                    </a:lnBlToTr>
                    <a:solidFill>
                      <a:srgbClr val="000000">
                        <a:alpha val="20000"/>
                      </a:srgbClr>
                    </a:solidFill>
                  </a:tcPr>
                </a:tc>
                <a:tc>
                  <a:txBody>
                    <a:bodyPr/>
                    <a:lstStyle/>
                    <a:p>
                      <a:pPr algn="ctr">
                        <a:lnSpc>
                          <a:spcPct val="100000"/>
                        </a:lnSpc>
                        <a:spcAft>
                          <a:spcPts val="0"/>
                        </a:spcAft>
                      </a:pPr>
                      <a:r>
                        <a:rPr lang="en-US" sz="1000" b="1" dirty="0" smtClean="0">
                          <a:effectLst/>
                          <a:latin typeface="+mn-lt"/>
                        </a:rPr>
                        <a:t>50 (4.4)</a:t>
                      </a:r>
                      <a:endParaRPr lang="en-US" sz="1000" b="1" dirty="0">
                        <a:solidFill>
                          <a:srgbClr val="000000"/>
                        </a:solidFill>
                        <a:effectLst/>
                        <a:latin typeface="+mn-lt"/>
                        <a:ea typeface="Times New Roman"/>
                      </a:endParaRPr>
                    </a:p>
                  </a:txBody>
                  <a:tcPr marL="90000" marR="90000" marT="25200" marB="25200" anchor="ctr">
                    <a:lnL>
                      <a:noFill/>
                    </a:lnL>
                    <a:lnR>
                      <a:noFill/>
                    </a:lnR>
                    <a:lnB>
                      <a:noFill/>
                    </a:lnB>
                    <a:lnTlToBr w="12700" cmpd="sng">
                      <a:noFill/>
                      <a:prstDash val="solid"/>
                    </a:lnTlToBr>
                    <a:lnBlToTr w="12700" cmpd="sng">
                      <a:noFill/>
                      <a:prstDash val="solid"/>
                    </a:lnBlToTr>
                    <a:solidFill>
                      <a:srgbClr val="000000">
                        <a:alpha val="20000"/>
                      </a:srgbClr>
                    </a:solidFill>
                  </a:tcPr>
                </a:tc>
                <a:tc>
                  <a:txBody>
                    <a:bodyPr/>
                    <a:lstStyle/>
                    <a:p>
                      <a:pPr marL="0" marR="0" lvl="0" indent="0" algn="ctr" defTabSz="914400" rtl="0" eaLnBrk="1" fontAlgn="b" latinLnBrk="0" hangingPunct="1">
                        <a:lnSpc>
                          <a:spcPct val="100000"/>
                        </a:lnSpc>
                        <a:spcBef>
                          <a:spcPct val="30000"/>
                        </a:spcBef>
                        <a:spcAft>
                          <a:spcPct val="20000"/>
                        </a:spcAft>
                        <a:buClrTx/>
                        <a:buSzTx/>
                        <a:buFontTx/>
                        <a:buNone/>
                        <a:tabLst/>
                      </a:pPr>
                      <a:r>
                        <a:rPr kumimoji="0" lang="en-US" sz="1000" b="1" i="0" u="none" strike="noStrike" kern="1200" cap="none" normalizeH="0" baseline="0" dirty="0" smtClean="0">
                          <a:ln>
                            <a:noFill/>
                          </a:ln>
                          <a:solidFill>
                            <a:schemeClr val="tx1"/>
                          </a:solidFill>
                          <a:effectLst/>
                          <a:latin typeface="+mn-lt"/>
                          <a:ea typeface="+mn-ea"/>
                          <a:cs typeface="Times New Roman" pitchFamily="18" charset="0"/>
                        </a:rPr>
                        <a:t>0.34 (</a:t>
                      </a:r>
                      <a:r>
                        <a:rPr kumimoji="0" lang="en-US" sz="1000" b="1" i="0" u="none" strike="noStrike" kern="1200" cap="none" normalizeH="0" baseline="0" smtClean="0">
                          <a:ln>
                            <a:noFill/>
                          </a:ln>
                          <a:solidFill>
                            <a:schemeClr val="tx1"/>
                          </a:solidFill>
                          <a:effectLst/>
                          <a:latin typeface="+mn-lt"/>
                          <a:ea typeface="+mn-ea"/>
                          <a:cs typeface="Times New Roman" pitchFamily="18" charset="0"/>
                        </a:rPr>
                        <a:t>0.20–0.59)</a:t>
                      </a:r>
                    </a:p>
                  </a:txBody>
                  <a:tcPr anchor="ctr" horzOverflow="overflow">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00">
                        <a:alpha val="20000"/>
                      </a:srgbClr>
                    </a:solidFill>
                  </a:tcPr>
                </a:tc>
                <a:tc>
                  <a:txBody>
                    <a:bodyPr/>
                    <a:lstStyle/>
                    <a:p>
                      <a:pPr marL="0" marR="0" lvl="0" indent="0" algn="ctr" defTabSz="914400" rtl="0" eaLnBrk="1" fontAlgn="b" latinLnBrk="0" hangingPunct="1">
                        <a:lnSpc>
                          <a:spcPct val="100000"/>
                        </a:lnSpc>
                        <a:spcBef>
                          <a:spcPct val="30000"/>
                        </a:spcBef>
                        <a:spcAft>
                          <a:spcPct val="20000"/>
                        </a:spcAft>
                        <a:buClrTx/>
                        <a:buSzTx/>
                        <a:buFontTx/>
                        <a:buNone/>
                        <a:tabLst/>
                      </a:pPr>
                      <a:r>
                        <a:rPr kumimoji="0" lang="en-GB" sz="1000" b="1" i="0" u="none" strike="noStrike" kern="1200" cap="none" normalizeH="0" baseline="0" dirty="0" smtClean="0">
                          <a:ln>
                            <a:noFill/>
                          </a:ln>
                          <a:solidFill>
                            <a:schemeClr val="tx1"/>
                          </a:solidFill>
                          <a:effectLst/>
                          <a:latin typeface="+mn-lt"/>
                          <a:ea typeface="+mn-ea"/>
                          <a:cs typeface="Times New Roman" pitchFamily="18" charset="0"/>
                        </a:rPr>
                        <a:t>0.26 (</a:t>
                      </a:r>
                      <a:r>
                        <a:rPr kumimoji="0" lang="en-GB" sz="1000" b="1" i="0" u="none" strike="noStrike" kern="1200" cap="none" normalizeH="0" baseline="0" smtClean="0">
                          <a:ln>
                            <a:noFill/>
                          </a:ln>
                          <a:solidFill>
                            <a:schemeClr val="tx1"/>
                          </a:solidFill>
                          <a:effectLst/>
                          <a:latin typeface="+mn-lt"/>
                          <a:ea typeface="+mn-ea"/>
                          <a:cs typeface="Times New Roman" pitchFamily="18" charset="0"/>
                        </a:rPr>
                        <a:t>0.14–0.47)</a:t>
                      </a:r>
                      <a:endParaRPr kumimoji="0" lang="en-US" sz="1000" b="1" i="0" u="none" strike="noStrike" kern="1200" cap="none" normalizeH="0" baseline="0" smtClean="0">
                        <a:ln>
                          <a:noFill/>
                        </a:ln>
                        <a:solidFill>
                          <a:schemeClr val="tx1"/>
                        </a:solidFill>
                        <a:effectLst/>
                        <a:latin typeface="+mn-lt"/>
                        <a:ea typeface="+mn-ea"/>
                        <a:cs typeface="Times New Roman" pitchFamily="18" charset="0"/>
                      </a:endParaRPr>
                    </a:p>
                  </a:txBody>
                  <a:tcPr anchor="ctr" horzOverflow="overflow">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00">
                        <a:alpha val="20000"/>
                      </a:srgbClr>
                    </a:solidFill>
                  </a:tcPr>
                </a:tc>
                <a:tc>
                  <a:txBody>
                    <a:bodyPr/>
                    <a:lstStyle/>
                    <a:p>
                      <a:pPr marL="0" marR="0" lvl="0" indent="0" algn="ctr" defTabSz="914400" rtl="0" eaLnBrk="1" fontAlgn="b" latinLnBrk="0" hangingPunct="1">
                        <a:lnSpc>
                          <a:spcPct val="100000"/>
                        </a:lnSpc>
                        <a:spcBef>
                          <a:spcPct val="30000"/>
                        </a:spcBef>
                        <a:spcAft>
                          <a:spcPct val="20000"/>
                        </a:spcAft>
                        <a:buClrTx/>
                        <a:buSzTx/>
                        <a:buFontTx/>
                        <a:buNone/>
                        <a:tabLst/>
                        <a:defRPr/>
                      </a:pPr>
                      <a:r>
                        <a:rPr kumimoji="0" lang="en-GB" sz="1000" b="1" i="0" u="none" strike="noStrike" kern="1200" cap="none" normalizeH="0" baseline="0" dirty="0" smtClean="0">
                          <a:ln>
                            <a:noFill/>
                          </a:ln>
                          <a:solidFill>
                            <a:schemeClr val="tx1"/>
                          </a:solidFill>
                          <a:effectLst/>
                          <a:latin typeface="+mn-lt"/>
                          <a:ea typeface="+mn-ea"/>
                          <a:cs typeface="Times New Roman" pitchFamily="18" charset="0"/>
                        </a:rPr>
                        <a:t>1.34 (</a:t>
                      </a:r>
                      <a:r>
                        <a:rPr kumimoji="0" lang="en-GB" sz="1000" b="1" i="0" u="none" strike="noStrike" kern="1200" cap="none" normalizeH="0" baseline="0" smtClean="0">
                          <a:ln>
                            <a:noFill/>
                          </a:ln>
                          <a:solidFill>
                            <a:schemeClr val="tx1"/>
                          </a:solidFill>
                          <a:effectLst/>
                          <a:latin typeface="+mn-lt"/>
                          <a:ea typeface="+mn-ea"/>
                          <a:cs typeface="Times New Roman" pitchFamily="18" charset="0"/>
                        </a:rPr>
                        <a:t>0.65–2.75)</a:t>
                      </a:r>
                      <a:r>
                        <a:rPr kumimoji="0" lang="en-GB" sz="1000" b="0" i="0" u="none" strike="noStrike" kern="1200" cap="none" normalizeH="0" baseline="30000" smtClean="0">
                          <a:ln>
                            <a:noFill/>
                          </a:ln>
                          <a:solidFill>
                            <a:schemeClr val="tx1"/>
                          </a:solidFill>
                          <a:effectLst/>
                          <a:latin typeface="+mn-lt"/>
                          <a:ea typeface="+mn-ea"/>
                          <a:cs typeface="Times New Roman" pitchFamily="18" charset="0"/>
                        </a:rPr>
                        <a:t> </a:t>
                      </a:r>
                      <a:endParaRPr kumimoji="0" lang="en-US" sz="1000" b="0" i="0" u="none" strike="noStrike" kern="1200" cap="none" normalizeH="0" baseline="30000" smtClean="0">
                        <a:ln>
                          <a:noFill/>
                        </a:ln>
                        <a:solidFill>
                          <a:schemeClr val="tx1"/>
                        </a:solidFill>
                        <a:effectLst/>
                        <a:latin typeface="+mn-lt"/>
                        <a:ea typeface="+mn-ea"/>
                        <a:cs typeface="Times New Roman" pitchFamily="18" charset="0"/>
                      </a:endParaRPr>
                    </a:p>
                  </a:txBody>
                  <a:tcPr anchor="ctr" horzOverflow="overflow">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00">
                        <a:alpha val="20000"/>
                      </a:srgbClr>
                    </a:solidFill>
                  </a:tcPr>
                </a:tc>
              </a:tr>
              <a:tr h="259911">
                <a:tc>
                  <a:txBody>
                    <a:bodyPr/>
                    <a:lstStyle/>
                    <a:p>
                      <a:pPr marL="0" indent="177800">
                        <a:lnSpc>
                          <a:spcPct val="100000"/>
                        </a:lnSpc>
                        <a:spcAft>
                          <a:spcPts val="0"/>
                        </a:spcAft>
                      </a:pPr>
                      <a:r>
                        <a:rPr lang="en-US" sz="1000" b="0" dirty="0" smtClean="0">
                          <a:effectLst/>
                          <a:latin typeface="+mn-lt"/>
                        </a:rPr>
                        <a:t>DVT</a:t>
                      </a:r>
                      <a:endParaRPr lang="en-US" sz="1000" b="0" dirty="0">
                        <a:effectLst/>
                        <a:latin typeface="+mn-lt"/>
                        <a:ea typeface="Times New Roman"/>
                        <a:cs typeface="Times New Roman"/>
                      </a:endParaRPr>
                    </a:p>
                  </a:txBody>
                  <a:tcPr marL="90000" marR="90000" marT="25200" marB="25200" anchor="ct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000000">
                        <a:alpha val="20000"/>
                      </a:srgbClr>
                    </a:solidFill>
                  </a:tcPr>
                </a:tc>
                <a:tc>
                  <a:txBody>
                    <a:bodyPr/>
                    <a:lstStyle/>
                    <a:p>
                      <a:pPr algn="ctr">
                        <a:lnSpc>
                          <a:spcPct val="100000"/>
                        </a:lnSpc>
                        <a:spcAft>
                          <a:spcPts val="0"/>
                        </a:spcAft>
                      </a:pPr>
                      <a:r>
                        <a:rPr lang="de-DE" sz="1000" dirty="0" smtClean="0">
                          <a:effectLst/>
                          <a:latin typeface="+mn-lt"/>
                        </a:rPr>
                        <a:t>9 (0.8)</a:t>
                      </a:r>
                      <a:endParaRPr lang="en-US" sz="1000" dirty="0">
                        <a:solidFill>
                          <a:srgbClr val="000000"/>
                        </a:solidFill>
                        <a:effectLst/>
                        <a:latin typeface="+mn-lt"/>
                        <a:ea typeface="Times New Roman"/>
                      </a:endParaRPr>
                    </a:p>
                  </a:txBody>
                  <a:tcPr marL="90000" marR="90000" marT="25200" marB="25200" anchor="ctr">
                    <a:lnL>
                      <a:noFill/>
                    </a:lnL>
                    <a:lnR>
                      <a:noFill/>
                    </a:lnR>
                    <a:lnT>
                      <a:noFill/>
                    </a:lnT>
                    <a:lnB>
                      <a:noFill/>
                    </a:lnB>
                    <a:lnTlToBr w="12700" cmpd="sng">
                      <a:noFill/>
                      <a:prstDash val="solid"/>
                    </a:lnTlToBr>
                    <a:lnBlToTr w="12700" cmpd="sng">
                      <a:noFill/>
                      <a:prstDash val="solid"/>
                    </a:lnBlToTr>
                    <a:solidFill>
                      <a:srgbClr val="000000">
                        <a:alpha val="20000"/>
                      </a:srgbClr>
                    </a:solidFill>
                  </a:tcPr>
                </a:tc>
                <a:tc>
                  <a:txBody>
                    <a:bodyPr/>
                    <a:lstStyle/>
                    <a:p>
                      <a:pPr algn="ctr">
                        <a:lnSpc>
                          <a:spcPct val="100000"/>
                        </a:lnSpc>
                        <a:spcAft>
                          <a:spcPts val="0"/>
                        </a:spcAft>
                      </a:pPr>
                      <a:r>
                        <a:rPr lang="de-DE" sz="1000" dirty="0" smtClean="0">
                          <a:effectLst/>
                          <a:latin typeface="+mn-lt"/>
                        </a:rPr>
                        <a:t>7 (0.6)</a:t>
                      </a:r>
                      <a:endParaRPr lang="en-US" sz="1000" dirty="0">
                        <a:solidFill>
                          <a:srgbClr val="000000"/>
                        </a:solidFill>
                        <a:effectLst/>
                        <a:latin typeface="+mn-lt"/>
                        <a:ea typeface="Times New Roman"/>
                      </a:endParaRPr>
                    </a:p>
                  </a:txBody>
                  <a:tcPr marL="90000" marR="90000" marT="25200" marB="25200" anchor="ctr">
                    <a:lnL>
                      <a:noFill/>
                    </a:lnL>
                    <a:lnR>
                      <a:noFill/>
                    </a:lnR>
                    <a:lnT>
                      <a:noFill/>
                    </a:lnT>
                    <a:lnB>
                      <a:noFill/>
                    </a:lnB>
                    <a:lnTlToBr w="12700" cmpd="sng">
                      <a:noFill/>
                      <a:prstDash val="solid"/>
                    </a:lnTlToBr>
                    <a:lnBlToTr w="12700" cmpd="sng">
                      <a:noFill/>
                      <a:prstDash val="solid"/>
                    </a:lnBlToTr>
                    <a:solidFill>
                      <a:srgbClr val="000000">
                        <a:alpha val="20000"/>
                      </a:srgbClr>
                    </a:solidFill>
                  </a:tcPr>
                </a:tc>
                <a:tc>
                  <a:txBody>
                    <a:bodyPr/>
                    <a:lstStyle/>
                    <a:p>
                      <a:pPr algn="ctr">
                        <a:lnSpc>
                          <a:spcPct val="100000"/>
                        </a:lnSpc>
                        <a:spcAft>
                          <a:spcPts val="0"/>
                        </a:spcAft>
                      </a:pPr>
                      <a:r>
                        <a:rPr lang="en-US" sz="1000" dirty="0" smtClean="0">
                          <a:effectLst/>
                          <a:latin typeface="+mn-lt"/>
                        </a:rPr>
                        <a:t>29 (2.6)</a:t>
                      </a:r>
                      <a:endParaRPr lang="en-US" sz="1000" dirty="0">
                        <a:solidFill>
                          <a:srgbClr val="000000"/>
                        </a:solidFill>
                        <a:effectLst/>
                        <a:latin typeface="+mn-lt"/>
                        <a:ea typeface="Times New Roman"/>
                      </a:endParaRPr>
                    </a:p>
                  </a:txBody>
                  <a:tcPr marL="90000" marR="90000" marT="25200" marB="25200" anchor="ctr">
                    <a:lnL>
                      <a:noFill/>
                    </a:lnL>
                    <a:lnR>
                      <a:noFill/>
                    </a:lnR>
                    <a:lnT>
                      <a:noFill/>
                    </a:lnT>
                    <a:lnB>
                      <a:noFill/>
                    </a:lnB>
                    <a:lnTlToBr w="12700" cmpd="sng">
                      <a:noFill/>
                      <a:prstDash val="solid"/>
                    </a:lnTlToBr>
                    <a:lnBlToTr w="12700" cmpd="sng">
                      <a:noFill/>
                      <a:prstDash val="solid"/>
                    </a:lnBlToTr>
                    <a:solidFill>
                      <a:srgbClr val="000000">
                        <a:alpha val="20000"/>
                      </a:srgbClr>
                    </a:solidFill>
                  </a:tcPr>
                </a:tc>
                <a:tc>
                  <a:txBody>
                    <a:bodyPr/>
                    <a:lstStyle/>
                    <a:p>
                      <a:pPr marL="0" marR="0" lvl="0" indent="0" algn="ctr" defTabSz="914400" rtl="0" eaLnBrk="1" fontAlgn="b" latinLnBrk="0" hangingPunct="1">
                        <a:lnSpc>
                          <a:spcPct val="100000"/>
                        </a:lnSpc>
                        <a:spcBef>
                          <a:spcPct val="30000"/>
                        </a:spcBef>
                        <a:spcAft>
                          <a:spcPct val="20000"/>
                        </a:spcAft>
                        <a:buClrTx/>
                        <a:buSzTx/>
                        <a:buFontTx/>
                        <a:buNone/>
                        <a:tabLst/>
                      </a:pPr>
                      <a:endParaRPr kumimoji="0" lang="en-US" sz="1000" b="0" i="0" u="none" strike="noStrike" kern="1200" cap="none" normalizeH="0" baseline="0" smtClean="0">
                        <a:ln>
                          <a:noFill/>
                        </a:ln>
                        <a:solidFill>
                          <a:schemeClr val="tx1"/>
                        </a:solidFill>
                        <a:effectLst/>
                        <a:latin typeface="+mn-lt"/>
                        <a:ea typeface="+mn-ea"/>
                        <a:cs typeface="Times New Roman" pitchFamily="18" charset="0"/>
                      </a:endParaRPr>
                    </a:p>
                  </a:txBody>
                  <a:tcPr anchor="ctr" horzOverflow="overflow">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00">
                        <a:alpha val="20000"/>
                      </a:srgbClr>
                    </a:solidFill>
                  </a:tcPr>
                </a:tc>
                <a:tc>
                  <a:txBody>
                    <a:bodyPr/>
                    <a:lstStyle/>
                    <a:p>
                      <a:pPr marL="0" marR="0" lvl="0" indent="0" algn="ctr" defTabSz="914400" rtl="0" eaLnBrk="1" fontAlgn="b" latinLnBrk="0" hangingPunct="1">
                        <a:lnSpc>
                          <a:spcPct val="100000"/>
                        </a:lnSpc>
                        <a:spcBef>
                          <a:spcPct val="30000"/>
                        </a:spcBef>
                        <a:spcAft>
                          <a:spcPct val="20000"/>
                        </a:spcAft>
                        <a:buClrTx/>
                        <a:buSzTx/>
                        <a:buFontTx/>
                        <a:buNone/>
                        <a:tabLst/>
                      </a:pPr>
                      <a:endParaRPr kumimoji="0" lang="en-US" sz="1000" b="0" i="0" u="none" strike="noStrike" kern="1200" cap="none" normalizeH="0" baseline="0" smtClean="0">
                        <a:ln>
                          <a:noFill/>
                        </a:ln>
                        <a:solidFill>
                          <a:schemeClr val="tx1"/>
                        </a:solidFill>
                        <a:effectLst/>
                        <a:latin typeface="+mn-lt"/>
                        <a:ea typeface="+mn-ea"/>
                        <a:cs typeface="Times New Roman" pitchFamily="18" charset="0"/>
                      </a:endParaRPr>
                    </a:p>
                  </a:txBody>
                  <a:tcPr anchor="ctr" horzOverflow="overflow">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00">
                        <a:alpha val="20000"/>
                      </a:srgbClr>
                    </a:solidFill>
                  </a:tcPr>
                </a:tc>
                <a:tc>
                  <a:txBody>
                    <a:bodyPr/>
                    <a:lstStyle/>
                    <a:p>
                      <a:pPr marL="0" marR="0" lvl="0" indent="0" algn="ctr" defTabSz="914400" rtl="0" eaLnBrk="1" fontAlgn="b" latinLnBrk="0" hangingPunct="1">
                        <a:lnSpc>
                          <a:spcPct val="100000"/>
                        </a:lnSpc>
                        <a:spcBef>
                          <a:spcPct val="30000"/>
                        </a:spcBef>
                        <a:spcAft>
                          <a:spcPct val="20000"/>
                        </a:spcAft>
                        <a:buClrTx/>
                        <a:buSzTx/>
                        <a:buFontTx/>
                        <a:buNone/>
                        <a:tabLst/>
                      </a:pPr>
                      <a:endParaRPr kumimoji="0" lang="en-US" sz="1000" b="0" i="0" u="none" strike="noStrike" kern="1200" cap="none" normalizeH="0" baseline="30000" smtClean="0">
                        <a:ln>
                          <a:noFill/>
                        </a:ln>
                        <a:solidFill>
                          <a:schemeClr val="tx1"/>
                        </a:solidFill>
                        <a:effectLst/>
                        <a:latin typeface="+mn-lt"/>
                        <a:ea typeface="+mn-ea"/>
                        <a:cs typeface="Times New Roman" pitchFamily="18" charset="0"/>
                      </a:endParaRPr>
                    </a:p>
                  </a:txBody>
                  <a:tcPr anchor="ctr" horzOverflow="overflow">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00">
                        <a:alpha val="20000"/>
                      </a:srgbClr>
                    </a:solidFill>
                  </a:tcPr>
                </a:tc>
              </a:tr>
              <a:tr h="0">
                <a:tc>
                  <a:txBody>
                    <a:bodyPr/>
                    <a:lstStyle/>
                    <a:p>
                      <a:pPr marL="0" indent="177800">
                        <a:lnSpc>
                          <a:spcPct val="100000"/>
                        </a:lnSpc>
                        <a:spcAft>
                          <a:spcPts val="0"/>
                        </a:spcAft>
                      </a:pPr>
                      <a:r>
                        <a:rPr lang="en-US" sz="1000" b="0" dirty="0" smtClean="0">
                          <a:effectLst/>
                          <a:latin typeface="+mn-lt"/>
                        </a:rPr>
                        <a:t>PE</a:t>
                      </a:r>
                      <a:endParaRPr lang="en-US" sz="1000" b="0" dirty="0">
                        <a:effectLst/>
                        <a:latin typeface="+mn-lt"/>
                        <a:ea typeface="Times New Roman"/>
                        <a:cs typeface="Times New Roman"/>
                      </a:endParaRPr>
                    </a:p>
                  </a:txBody>
                  <a:tcPr marL="90000" marR="90000" marT="25200" marB="25200" anchor="ct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000000">
                        <a:alpha val="20000"/>
                      </a:srgbClr>
                    </a:solidFill>
                  </a:tcPr>
                </a:tc>
                <a:tc>
                  <a:txBody>
                    <a:bodyPr/>
                    <a:lstStyle/>
                    <a:p>
                      <a:pPr algn="ctr">
                        <a:lnSpc>
                          <a:spcPct val="100000"/>
                        </a:lnSpc>
                        <a:spcAft>
                          <a:spcPts val="0"/>
                        </a:spcAft>
                      </a:pPr>
                      <a:r>
                        <a:rPr lang="de-DE" sz="1000" dirty="0" smtClean="0">
                          <a:effectLst/>
                          <a:latin typeface="+mn-lt"/>
                        </a:rPr>
                        <a:t>6 (0.5)</a:t>
                      </a:r>
                      <a:endParaRPr lang="en-US" sz="1000" dirty="0">
                        <a:solidFill>
                          <a:srgbClr val="000000"/>
                        </a:solidFill>
                        <a:effectLst/>
                        <a:latin typeface="+mn-lt"/>
                        <a:ea typeface="Times New Roman"/>
                      </a:endParaRPr>
                    </a:p>
                  </a:txBody>
                  <a:tcPr marL="90000" marR="90000" marT="25200" marB="25200" anchor="ctr">
                    <a:lnL>
                      <a:noFill/>
                    </a:lnL>
                    <a:lnR>
                      <a:noFill/>
                    </a:lnR>
                    <a:lnT>
                      <a:noFill/>
                    </a:lnT>
                    <a:lnB>
                      <a:noFill/>
                    </a:lnB>
                    <a:lnTlToBr w="12700" cmpd="sng">
                      <a:noFill/>
                      <a:prstDash val="solid"/>
                    </a:lnTlToBr>
                    <a:lnBlToTr w="12700" cmpd="sng">
                      <a:noFill/>
                      <a:prstDash val="solid"/>
                    </a:lnBlToTr>
                    <a:solidFill>
                      <a:srgbClr val="000000">
                        <a:alpha val="20000"/>
                      </a:srgbClr>
                    </a:solidFill>
                  </a:tcPr>
                </a:tc>
                <a:tc>
                  <a:txBody>
                    <a:bodyPr/>
                    <a:lstStyle/>
                    <a:p>
                      <a:pPr algn="ctr">
                        <a:lnSpc>
                          <a:spcPct val="100000"/>
                        </a:lnSpc>
                        <a:spcAft>
                          <a:spcPts val="0"/>
                        </a:spcAft>
                      </a:pPr>
                      <a:r>
                        <a:rPr lang="de-DE" sz="1000" dirty="0" smtClean="0">
                          <a:effectLst/>
                          <a:latin typeface="+mn-lt"/>
                        </a:rPr>
                        <a:t>5 (0.4)</a:t>
                      </a:r>
                      <a:endParaRPr lang="en-US" sz="1000" dirty="0">
                        <a:solidFill>
                          <a:srgbClr val="000000"/>
                        </a:solidFill>
                        <a:effectLst/>
                        <a:latin typeface="+mn-lt"/>
                        <a:ea typeface="Times New Roman"/>
                      </a:endParaRPr>
                    </a:p>
                  </a:txBody>
                  <a:tcPr marL="90000" marR="90000" marT="25200" marB="25200" anchor="ctr">
                    <a:lnL>
                      <a:noFill/>
                    </a:lnL>
                    <a:lnR>
                      <a:noFill/>
                    </a:lnR>
                    <a:lnT>
                      <a:noFill/>
                    </a:lnT>
                    <a:lnB>
                      <a:noFill/>
                    </a:lnB>
                    <a:lnTlToBr w="12700" cmpd="sng">
                      <a:noFill/>
                      <a:prstDash val="solid"/>
                    </a:lnTlToBr>
                    <a:lnBlToTr w="12700" cmpd="sng">
                      <a:noFill/>
                      <a:prstDash val="solid"/>
                    </a:lnBlToTr>
                    <a:solidFill>
                      <a:srgbClr val="000000">
                        <a:alpha val="20000"/>
                      </a:srgbClr>
                    </a:solidFill>
                  </a:tcPr>
                </a:tc>
                <a:tc>
                  <a:txBody>
                    <a:bodyPr/>
                    <a:lstStyle/>
                    <a:p>
                      <a:pPr algn="ctr">
                        <a:lnSpc>
                          <a:spcPct val="100000"/>
                        </a:lnSpc>
                        <a:spcAft>
                          <a:spcPts val="0"/>
                        </a:spcAft>
                      </a:pPr>
                      <a:r>
                        <a:rPr lang="en-US" sz="1000" dirty="0" smtClean="0">
                          <a:effectLst/>
                          <a:latin typeface="+mn-lt"/>
                        </a:rPr>
                        <a:t>19 (1.7)</a:t>
                      </a:r>
                      <a:endParaRPr lang="en-US" sz="1000" dirty="0">
                        <a:solidFill>
                          <a:srgbClr val="000000"/>
                        </a:solidFill>
                        <a:effectLst/>
                        <a:latin typeface="+mn-lt"/>
                        <a:ea typeface="Times New Roman"/>
                      </a:endParaRPr>
                    </a:p>
                  </a:txBody>
                  <a:tcPr marL="90000" marR="90000" marT="25200" marB="25200" anchor="ctr">
                    <a:lnL>
                      <a:noFill/>
                    </a:lnL>
                    <a:lnR>
                      <a:noFill/>
                    </a:lnR>
                    <a:lnT>
                      <a:noFill/>
                    </a:lnT>
                    <a:lnB>
                      <a:noFill/>
                    </a:lnB>
                    <a:lnTlToBr w="12700" cmpd="sng">
                      <a:noFill/>
                      <a:prstDash val="solid"/>
                    </a:lnTlToBr>
                    <a:lnBlToTr w="12700" cmpd="sng">
                      <a:noFill/>
                      <a:prstDash val="solid"/>
                    </a:lnBlToTr>
                    <a:solidFill>
                      <a:srgbClr val="000000">
                        <a:alpha val="20000"/>
                      </a:srgbClr>
                    </a:solidFill>
                  </a:tcPr>
                </a:tc>
                <a:tc>
                  <a:txBody>
                    <a:bodyPr/>
                    <a:lstStyle/>
                    <a:p>
                      <a:pPr marL="0" marR="0" lvl="0" indent="0" algn="ctr" defTabSz="914400" rtl="0" eaLnBrk="1" fontAlgn="b" latinLnBrk="0" hangingPunct="1">
                        <a:lnSpc>
                          <a:spcPct val="100000"/>
                        </a:lnSpc>
                        <a:spcBef>
                          <a:spcPct val="30000"/>
                        </a:spcBef>
                        <a:spcAft>
                          <a:spcPct val="20000"/>
                        </a:spcAft>
                        <a:buClrTx/>
                        <a:buSzTx/>
                        <a:buFontTx/>
                        <a:buNone/>
                        <a:tabLst/>
                      </a:pPr>
                      <a:endParaRPr kumimoji="0" lang="en-US" sz="1000" b="0" i="0" u="none" strike="noStrike" kern="1200" cap="none" normalizeH="0" baseline="0" smtClean="0">
                        <a:ln>
                          <a:noFill/>
                        </a:ln>
                        <a:solidFill>
                          <a:schemeClr val="tx1"/>
                        </a:solidFill>
                        <a:effectLst/>
                        <a:latin typeface="+mn-lt"/>
                        <a:ea typeface="+mn-ea"/>
                        <a:cs typeface="Times New Roman" pitchFamily="18" charset="0"/>
                      </a:endParaRPr>
                    </a:p>
                  </a:txBody>
                  <a:tcPr anchor="ctr" horzOverflow="overflow">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00">
                        <a:alpha val="20000"/>
                      </a:srgbClr>
                    </a:solidFill>
                  </a:tcPr>
                </a:tc>
                <a:tc>
                  <a:txBody>
                    <a:bodyPr/>
                    <a:lstStyle/>
                    <a:p>
                      <a:pPr marL="0" marR="0" lvl="0" indent="0" algn="ctr" defTabSz="914400" rtl="0" eaLnBrk="1" fontAlgn="b" latinLnBrk="0" hangingPunct="1">
                        <a:lnSpc>
                          <a:spcPct val="100000"/>
                        </a:lnSpc>
                        <a:spcBef>
                          <a:spcPct val="30000"/>
                        </a:spcBef>
                        <a:spcAft>
                          <a:spcPct val="20000"/>
                        </a:spcAft>
                        <a:buClrTx/>
                        <a:buSzTx/>
                        <a:buFontTx/>
                        <a:buNone/>
                        <a:tabLst/>
                      </a:pPr>
                      <a:endParaRPr kumimoji="0" lang="en-US" sz="1000" b="0" i="0" u="none" strike="noStrike" kern="1200" cap="none" normalizeH="0" baseline="0" smtClean="0">
                        <a:ln>
                          <a:noFill/>
                        </a:ln>
                        <a:solidFill>
                          <a:schemeClr val="tx1"/>
                        </a:solidFill>
                        <a:effectLst/>
                        <a:latin typeface="+mn-lt"/>
                        <a:ea typeface="+mn-ea"/>
                        <a:cs typeface="Times New Roman" pitchFamily="18" charset="0"/>
                      </a:endParaRPr>
                    </a:p>
                  </a:txBody>
                  <a:tcPr anchor="ctr" horzOverflow="overflow">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00">
                        <a:alpha val="20000"/>
                      </a:srgbClr>
                    </a:solidFill>
                  </a:tcPr>
                </a:tc>
                <a:tc>
                  <a:txBody>
                    <a:bodyPr/>
                    <a:lstStyle/>
                    <a:p>
                      <a:pPr marL="0" marR="0" lvl="0" indent="0" algn="ctr" defTabSz="914400" rtl="0" eaLnBrk="1" fontAlgn="b" latinLnBrk="0" hangingPunct="1">
                        <a:lnSpc>
                          <a:spcPct val="100000"/>
                        </a:lnSpc>
                        <a:spcBef>
                          <a:spcPct val="30000"/>
                        </a:spcBef>
                        <a:spcAft>
                          <a:spcPct val="20000"/>
                        </a:spcAft>
                        <a:buClrTx/>
                        <a:buSzTx/>
                        <a:buFontTx/>
                        <a:buNone/>
                        <a:tabLst/>
                      </a:pPr>
                      <a:endParaRPr kumimoji="0" lang="en-US" sz="1000" b="0" i="0" u="none" strike="noStrike" kern="1200" cap="none" normalizeH="0" baseline="30000" smtClean="0">
                        <a:ln>
                          <a:noFill/>
                        </a:ln>
                        <a:solidFill>
                          <a:schemeClr val="tx1"/>
                        </a:solidFill>
                        <a:effectLst/>
                        <a:latin typeface="+mn-lt"/>
                        <a:ea typeface="+mn-ea"/>
                        <a:cs typeface="Times New Roman" pitchFamily="18" charset="0"/>
                      </a:endParaRPr>
                    </a:p>
                  </a:txBody>
                  <a:tcPr anchor="ctr" horzOverflow="overflow">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00">
                        <a:alpha val="20000"/>
                      </a:srgbClr>
                    </a:solidFill>
                  </a:tcPr>
                </a:tc>
              </a:tr>
              <a:tr h="0">
                <a:tc>
                  <a:txBody>
                    <a:bodyPr/>
                    <a:lstStyle/>
                    <a:p>
                      <a:pPr marL="0" indent="177800">
                        <a:lnSpc>
                          <a:spcPct val="100000"/>
                        </a:lnSpc>
                        <a:spcAft>
                          <a:spcPts val="0"/>
                        </a:spcAft>
                      </a:pPr>
                      <a:r>
                        <a:rPr lang="en-US" sz="1000" b="0" dirty="0" smtClean="0">
                          <a:effectLst/>
                          <a:latin typeface="+mn-lt"/>
                          <a:ea typeface="Times New Roman"/>
                          <a:cs typeface="Times New Roman"/>
                        </a:rPr>
                        <a:t>PE+DVT</a:t>
                      </a:r>
                    </a:p>
                  </a:txBody>
                  <a:tcPr marL="90000" marR="90000" marT="25200" marB="25200" anchor="ct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000000">
                        <a:alpha val="20000"/>
                      </a:srgbClr>
                    </a:solidFill>
                  </a:tcPr>
                </a:tc>
                <a:tc>
                  <a:txBody>
                    <a:bodyPr/>
                    <a:lstStyle/>
                    <a:p>
                      <a:pPr algn="ctr">
                        <a:lnSpc>
                          <a:spcPct val="100000"/>
                        </a:lnSpc>
                        <a:spcAft>
                          <a:spcPts val="0"/>
                        </a:spcAft>
                      </a:pPr>
                      <a:r>
                        <a:rPr lang="en-US" sz="1000" dirty="0" smtClean="0">
                          <a:solidFill>
                            <a:srgbClr val="000000"/>
                          </a:solidFill>
                          <a:effectLst/>
                          <a:latin typeface="+mn-lt"/>
                          <a:ea typeface="Times New Roman"/>
                        </a:rPr>
                        <a:t>0</a:t>
                      </a:r>
                      <a:endParaRPr lang="en-US" sz="1000" dirty="0">
                        <a:solidFill>
                          <a:srgbClr val="000000"/>
                        </a:solidFill>
                        <a:effectLst/>
                        <a:latin typeface="+mn-lt"/>
                        <a:ea typeface="Times New Roman"/>
                      </a:endParaRPr>
                    </a:p>
                  </a:txBody>
                  <a:tcPr marL="90000" marR="90000" marT="25200" marB="25200" anchor="ctr">
                    <a:lnL>
                      <a:noFill/>
                    </a:lnL>
                    <a:lnR>
                      <a:noFill/>
                    </a:lnR>
                    <a:lnT>
                      <a:noFill/>
                    </a:lnT>
                    <a:lnB>
                      <a:noFill/>
                    </a:lnB>
                    <a:lnTlToBr w="12700" cmpd="sng">
                      <a:noFill/>
                      <a:prstDash val="solid"/>
                    </a:lnTlToBr>
                    <a:lnBlToTr w="12700" cmpd="sng">
                      <a:noFill/>
                      <a:prstDash val="solid"/>
                    </a:lnBlToTr>
                    <a:solidFill>
                      <a:srgbClr val="000000">
                        <a:alpha val="20000"/>
                      </a:srgbClr>
                    </a:solidFill>
                  </a:tcPr>
                </a:tc>
                <a:tc>
                  <a:txBody>
                    <a:bodyPr/>
                    <a:lstStyle/>
                    <a:p>
                      <a:pPr algn="ctr">
                        <a:lnSpc>
                          <a:spcPct val="100000"/>
                        </a:lnSpc>
                        <a:spcAft>
                          <a:spcPts val="0"/>
                        </a:spcAft>
                      </a:pPr>
                      <a:r>
                        <a:rPr lang="de-DE" sz="1000" dirty="0" smtClean="0">
                          <a:effectLst/>
                          <a:latin typeface="+mn-lt"/>
                        </a:rPr>
                        <a:t>1 (0.1)</a:t>
                      </a:r>
                      <a:endParaRPr lang="en-US" sz="1000" dirty="0">
                        <a:solidFill>
                          <a:srgbClr val="000000"/>
                        </a:solidFill>
                        <a:effectLst/>
                        <a:latin typeface="+mn-lt"/>
                        <a:ea typeface="Times New Roman"/>
                      </a:endParaRPr>
                    </a:p>
                  </a:txBody>
                  <a:tcPr marL="90000" marR="90000" marT="25200" marB="25200" anchor="ctr">
                    <a:lnL>
                      <a:noFill/>
                    </a:lnL>
                    <a:lnR>
                      <a:noFill/>
                    </a:lnR>
                    <a:lnT>
                      <a:noFill/>
                    </a:lnT>
                    <a:lnB>
                      <a:noFill/>
                    </a:lnB>
                    <a:lnTlToBr w="12700" cmpd="sng">
                      <a:noFill/>
                      <a:prstDash val="solid"/>
                    </a:lnTlToBr>
                    <a:lnBlToTr w="12700" cmpd="sng">
                      <a:noFill/>
                      <a:prstDash val="solid"/>
                    </a:lnBlToTr>
                    <a:solidFill>
                      <a:srgbClr val="000000">
                        <a:alpha val="20000"/>
                      </a:srgbClr>
                    </a:solidFill>
                  </a:tcPr>
                </a:tc>
                <a:tc>
                  <a:txBody>
                    <a:bodyPr/>
                    <a:lstStyle/>
                    <a:p>
                      <a:pPr algn="ctr">
                        <a:lnSpc>
                          <a:spcPct val="100000"/>
                        </a:lnSpc>
                        <a:spcAft>
                          <a:spcPts val="0"/>
                        </a:spcAft>
                      </a:pPr>
                      <a:r>
                        <a:rPr lang="en-US" sz="1000" dirty="0" smtClean="0">
                          <a:solidFill>
                            <a:srgbClr val="000000"/>
                          </a:solidFill>
                          <a:effectLst/>
                          <a:latin typeface="+mn-lt"/>
                          <a:ea typeface="Times New Roman"/>
                        </a:rPr>
                        <a:t>0</a:t>
                      </a:r>
                      <a:endParaRPr lang="en-US" sz="1000" dirty="0">
                        <a:solidFill>
                          <a:srgbClr val="000000"/>
                        </a:solidFill>
                        <a:effectLst/>
                        <a:latin typeface="+mn-lt"/>
                        <a:ea typeface="Times New Roman"/>
                      </a:endParaRPr>
                    </a:p>
                  </a:txBody>
                  <a:tcPr marL="90000" marR="90000" marT="25200" marB="25200" anchor="ctr">
                    <a:lnL>
                      <a:noFill/>
                    </a:lnL>
                    <a:lnR>
                      <a:noFill/>
                    </a:lnR>
                    <a:lnT>
                      <a:noFill/>
                    </a:lnT>
                    <a:lnB>
                      <a:noFill/>
                    </a:lnB>
                    <a:lnTlToBr w="12700" cmpd="sng">
                      <a:noFill/>
                      <a:prstDash val="solid"/>
                    </a:lnTlToBr>
                    <a:lnBlToTr w="12700" cmpd="sng">
                      <a:noFill/>
                      <a:prstDash val="solid"/>
                    </a:lnBlToTr>
                    <a:solidFill>
                      <a:srgbClr val="000000">
                        <a:alpha val="20000"/>
                      </a:srgbClr>
                    </a:solidFill>
                  </a:tcPr>
                </a:tc>
                <a:tc>
                  <a:txBody>
                    <a:bodyPr/>
                    <a:lstStyle/>
                    <a:p>
                      <a:pPr marL="0" marR="0" lvl="0" indent="0" algn="ctr" defTabSz="914400" rtl="0" eaLnBrk="1" fontAlgn="b" latinLnBrk="0" hangingPunct="1">
                        <a:lnSpc>
                          <a:spcPct val="100000"/>
                        </a:lnSpc>
                        <a:spcBef>
                          <a:spcPct val="30000"/>
                        </a:spcBef>
                        <a:spcAft>
                          <a:spcPct val="20000"/>
                        </a:spcAft>
                        <a:buClrTx/>
                        <a:buSzTx/>
                        <a:buFontTx/>
                        <a:buNone/>
                        <a:tabLst/>
                      </a:pPr>
                      <a:endParaRPr kumimoji="0" lang="en-US" sz="1000" b="0" i="0" u="none" strike="noStrike" kern="1200" cap="none" normalizeH="0" baseline="0" smtClean="0">
                        <a:ln>
                          <a:noFill/>
                        </a:ln>
                        <a:solidFill>
                          <a:schemeClr val="tx1"/>
                        </a:solidFill>
                        <a:effectLst/>
                        <a:latin typeface="+mn-lt"/>
                        <a:ea typeface="+mn-ea"/>
                        <a:cs typeface="Times New Roman" pitchFamily="18" charset="0"/>
                      </a:endParaRPr>
                    </a:p>
                  </a:txBody>
                  <a:tcPr anchor="ctr" horzOverflow="overflow">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00">
                        <a:alpha val="20000"/>
                      </a:srgbClr>
                    </a:solidFill>
                  </a:tcPr>
                </a:tc>
                <a:tc>
                  <a:txBody>
                    <a:bodyPr/>
                    <a:lstStyle/>
                    <a:p>
                      <a:pPr marL="0" marR="0" lvl="0" indent="0" algn="ctr" defTabSz="914400" rtl="0" eaLnBrk="1" fontAlgn="b" latinLnBrk="0" hangingPunct="1">
                        <a:lnSpc>
                          <a:spcPct val="100000"/>
                        </a:lnSpc>
                        <a:spcBef>
                          <a:spcPct val="30000"/>
                        </a:spcBef>
                        <a:spcAft>
                          <a:spcPct val="20000"/>
                        </a:spcAft>
                        <a:buClrTx/>
                        <a:buSzTx/>
                        <a:buFontTx/>
                        <a:buNone/>
                        <a:tabLst/>
                      </a:pPr>
                      <a:endParaRPr kumimoji="0" lang="en-US" sz="1000" b="0" i="0" u="none" strike="noStrike" kern="1200" cap="none" normalizeH="0" baseline="0" smtClean="0">
                        <a:ln>
                          <a:noFill/>
                        </a:ln>
                        <a:solidFill>
                          <a:schemeClr val="tx1"/>
                        </a:solidFill>
                        <a:effectLst/>
                        <a:latin typeface="+mn-lt"/>
                        <a:ea typeface="+mn-ea"/>
                        <a:cs typeface="Times New Roman" pitchFamily="18" charset="0"/>
                      </a:endParaRPr>
                    </a:p>
                  </a:txBody>
                  <a:tcPr anchor="ctr" horzOverflow="overflow">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00">
                        <a:alpha val="20000"/>
                      </a:srgbClr>
                    </a:solidFill>
                  </a:tcPr>
                </a:tc>
                <a:tc>
                  <a:txBody>
                    <a:bodyPr/>
                    <a:lstStyle/>
                    <a:p>
                      <a:pPr marL="0" marR="0" lvl="0" indent="0" algn="ctr" defTabSz="914400" rtl="0" eaLnBrk="1" fontAlgn="b" latinLnBrk="0" hangingPunct="1">
                        <a:lnSpc>
                          <a:spcPct val="100000"/>
                        </a:lnSpc>
                        <a:spcBef>
                          <a:spcPct val="30000"/>
                        </a:spcBef>
                        <a:spcAft>
                          <a:spcPct val="20000"/>
                        </a:spcAft>
                        <a:buClrTx/>
                        <a:buSzTx/>
                        <a:buFontTx/>
                        <a:buNone/>
                        <a:tabLst/>
                      </a:pPr>
                      <a:endParaRPr kumimoji="0" lang="en-US" sz="1000" b="0" i="0" u="none" strike="noStrike" kern="1200" cap="none" normalizeH="0" baseline="30000" smtClean="0">
                        <a:ln>
                          <a:noFill/>
                        </a:ln>
                        <a:solidFill>
                          <a:schemeClr val="tx1"/>
                        </a:solidFill>
                        <a:effectLst/>
                        <a:latin typeface="+mn-lt"/>
                        <a:ea typeface="+mn-ea"/>
                        <a:cs typeface="Times New Roman" pitchFamily="18" charset="0"/>
                      </a:endParaRPr>
                    </a:p>
                  </a:txBody>
                  <a:tcPr anchor="ctr" horzOverflow="overflow">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00">
                        <a:alpha val="20000"/>
                      </a:srgbClr>
                    </a:solidFill>
                  </a:tcPr>
                </a:tc>
              </a:tr>
              <a:tr h="0">
                <a:tc>
                  <a:txBody>
                    <a:bodyPr/>
                    <a:lstStyle/>
                    <a:p>
                      <a:pPr marL="0" indent="177800">
                        <a:lnSpc>
                          <a:spcPct val="100000"/>
                        </a:lnSpc>
                        <a:spcAft>
                          <a:spcPts val="0"/>
                        </a:spcAft>
                      </a:pPr>
                      <a:r>
                        <a:rPr lang="en-US" sz="1000" b="0" dirty="0" smtClean="0">
                          <a:effectLst/>
                          <a:latin typeface="+mn-lt"/>
                          <a:ea typeface="Times New Roman"/>
                          <a:cs typeface="Times New Roman"/>
                        </a:rPr>
                        <a:t>Fatal VTE</a:t>
                      </a:r>
                      <a:endParaRPr lang="en-US" sz="1000" b="0" dirty="0">
                        <a:effectLst/>
                        <a:latin typeface="+mn-lt"/>
                        <a:ea typeface="Times New Roman"/>
                        <a:cs typeface="Times New Roman"/>
                      </a:endParaRPr>
                    </a:p>
                  </a:txBody>
                  <a:tcPr marL="90000" marR="90000" marT="25200" marB="25200" anchor="ct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000000">
                        <a:alpha val="20000"/>
                      </a:srgb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DE" sz="1000" dirty="0" smtClean="0">
                          <a:effectLst/>
                          <a:latin typeface="+mn-lt"/>
                        </a:rPr>
                        <a:t>2 (0.2)</a:t>
                      </a:r>
                      <a:endParaRPr lang="en-US" sz="1000" dirty="0" smtClean="0">
                        <a:effectLst/>
                        <a:latin typeface="+mn-lt"/>
                      </a:endParaRPr>
                    </a:p>
                  </a:txBody>
                  <a:tcPr marL="90000" marR="90000" marT="25200" marB="25200" anchor="ctr">
                    <a:lnL>
                      <a:noFill/>
                    </a:lnL>
                    <a:lnR>
                      <a:noFill/>
                    </a:lnR>
                    <a:lnT>
                      <a:noFill/>
                    </a:lnT>
                    <a:lnB>
                      <a:noFill/>
                    </a:lnB>
                    <a:lnTlToBr w="12700" cmpd="sng">
                      <a:noFill/>
                      <a:prstDash val="solid"/>
                    </a:lnTlToBr>
                    <a:lnBlToTr w="12700" cmpd="sng">
                      <a:noFill/>
                      <a:prstDash val="solid"/>
                    </a:lnBlToTr>
                    <a:solidFill>
                      <a:srgbClr val="000000">
                        <a:alpha val="20000"/>
                      </a:srgbClr>
                    </a:solidFill>
                  </a:tcPr>
                </a:tc>
                <a:tc>
                  <a:txBody>
                    <a:bodyPr/>
                    <a:lstStyle/>
                    <a:p>
                      <a:pPr algn="ctr">
                        <a:lnSpc>
                          <a:spcPct val="100000"/>
                        </a:lnSpc>
                        <a:spcAft>
                          <a:spcPts val="0"/>
                        </a:spcAft>
                      </a:pPr>
                      <a:r>
                        <a:rPr lang="en-US" sz="1000" dirty="0" smtClean="0">
                          <a:solidFill>
                            <a:srgbClr val="000000"/>
                          </a:solidFill>
                          <a:effectLst/>
                          <a:latin typeface="+mn-lt"/>
                          <a:ea typeface="Times New Roman"/>
                        </a:rPr>
                        <a:t>0</a:t>
                      </a:r>
                      <a:endParaRPr lang="en-US" sz="1000" dirty="0">
                        <a:solidFill>
                          <a:srgbClr val="000000"/>
                        </a:solidFill>
                        <a:effectLst/>
                        <a:latin typeface="+mn-lt"/>
                        <a:ea typeface="Times New Roman"/>
                      </a:endParaRPr>
                    </a:p>
                  </a:txBody>
                  <a:tcPr marL="90000" marR="90000" marT="25200" marB="25200" anchor="ctr">
                    <a:lnL>
                      <a:noFill/>
                    </a:lnL>
                    <a:lnR>
                      <a:noFill/>
                    </a:lnR>
                    <a:lnT>
                      <a:noFill/>
                    </a:lnT>
                    <a:lnB>
                      <a:noFill/>
                    </a:lnB>
                    <a:lnTlToBr w="12700" cmpd="sng">
                      <a:noFill/>
                      <a:prstDash val="solid"/>
                    </a:lnTlToBr>
                    <a:lnBlToTr w="12700" cmpd="sng">
                      <a:noFill/>
                      <a:prstDash val="solid"/>
                    </a:lnBlToTr>
                    <a:solidFill>
                      <a:srgbClr val="000000">
                        <a:alpha val="20000"/>
                      </a:srgbClr>
                    </a:solidFill>
                  </a:tcPr>
                </a:tc>
                <a:tc>
                  <a:txBody>
                    <a:bodyPr/>
                    <a:lstStyle/>
                    <a:p>
                      <a:pPr algn="ctr">
                        <a:lnSpc>
                          <a:spcPct val="100000"/>
                        </a:lnSpc>
                        <a:spcAft>
                          <a:spcPts val="0"/>
                        </a:spcAft>
                      </a:pPr>
                      <a:r>
                        <a:rPr lang="en-US" sz="1000" dirty="0" smtClean="0">
                          <a:effectLst/>
                          <a:latin typeface="+mn-lt"/>
                        </a:rPr>
                        <a:t>2 (0.2)</a:t>
                      </a:r>
                      <a:endParaRPr lang="en-US" sz="1000" dirty="0">
                        <a:solidFill>
                          <a:srgbClr val="000000"/>
                        </a:solidFill>
                        <a:effectLst/>
                        <a:latin typeface="+mn-lt"/>
                        <a:ea typeface="Times New Roman"/>
                      </a:endParaRPr>
                    </a:p>
                  </a:txBody>
                  <a:tcPr marL="90000" marR="90000" marT="25200" marB="25200" anchor="ctr">
                    <a:lnL>
                      <a:noFill/>
                    </a:lnL>
                    <a:lnR>
                      <a:noFill/>
                    </a:lnR>
                    <a:lnT>
                      <a:noFill/>
                    </a:lnT>
                    <a:lnB>
                      <a:noFill/>
                    </a:lnB>
                    <a:lnTlToBr w="12700" cmpd="sng">
                      <a:noFill/>
                      <a:prstDash val="solid"/>
                    </a:lnTlToBr>
                    <a:lnBlToTr w="12700" cmpd="sng">
                      <a:noFill/>
                      <a:prstDash val="solid"/>
                    </a:lnBlToTr>
                    <a:solidFill>
                      <a:srgbClr val="000000">
                        <a:alpha val="20000"/>
                      </a:srgbClr>
                    </a:solidFill>
                  </a:tcPr>
                </a:tc>
                <a:tc>
                  <a:txBody>
                    <a:bodyPr/>
                    <a:lstStyle/>
                    <a:p>
                      <a:pPr marL="0" marR="0" lvl="0" indent="0" algn="ctr" defTabSz="914400" rtl="0" eaLnBrk="1" fontAlgn="b" latinLnBrk="0" hangingPunct="1">
                        <a:lnSpc>
                          <a:spcPct val="100000"/>
                        </a:lnSpc>
                        <a:spcBef>
                          <a:spcPct val="30000"/>
                        </a:spcBef>
                        <a:spcAft>
                          <a:spcPct val="20000"/>
                        </a:spcAft>
                        <a:buClrTx/>
                        <a:buSzTx/>
                        <a:buFontTx/>
                        <a:buNone/>
                        <a:tabLst/>
                      </a:pPr>
                      <a:endParaRPr kumimoji="0" lang="en-US" sz="1000" b="0" i="0" u="none" strike="noStrike" kern="1200" cap="none" normalizeH="0" baseline="0" smtClean="0">
                        <a:ln>
                          <a:noFill/>
                        </a:ln>
                        <a:solidFill>
                          <a:schemeClr val="tx1"/>
                        </a:solidFill>
                        <a:effectLst/>
                        <a:latin typeface="+mn-lt"/>
                        <a:ea typeface="+mn-ea"/>
                        <a:cs typeface="Times New Roman" pitchFamily="18" charset="0"/>
                      </a:endParaRPr>
                    </a:p>
                  </a:txBody>
                  <a:tcPr anchor="ctr" horzOverflow="overflow">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00">
                        <a:alpha val="20000"/>
                      </a:srgbClr>
                    </a:solidFill>
                  </a:tcPr>
                </a:tc>
                <a:tc>
                  <a:txBody>
                    <a:bodyPr/>
                    <a:lstStyle/>
                    <a:p>
                      <a:pPr marL="0" marR="0" lvl="0" indent="0" algn="ctr" defTabSz="914400" rtl="0" eaLnBrk="1" fontAlgn="b" latinLnBrk="0" hangingPunct="1">
                        <a:lnSpc>
                          <a:spcPct val="100000"/>
                        </a:lnSpc>
                        <a:spcBef>
                          <a:spcPct val="30000"/>
                        </a:spcBef>
                        <a:spcAft>
                          <a:spcPct val="20000"/>
                        </a:spcAft>
                        <a:buClrTx/>
                        <a:buSzTx/>
                        <a:buFontTx/>
                        <a:buNone/>
                        <a:tabLst/>
                      </a:pPr>
                      <a:endParaRPr kumimoji="0" lang="en-US" sz="1000" b="0" i="0" u="none" strike="noStrike" kern="1200" cap="none" normalizeH="0" baseline="0" smtClean="0">
                        <a:ln>
                          <a:noFill/>
                        </a:ln>
                        <a:solidFill>
                          <a:schemeClr val="tx1"/>
                        </a:solidFill>
                        <a:effectLst/>
                        <a:latin typeface="+mn-lt"/>
                        <a:ea typeface="+mn-ea"/>
                        <a:cs typeface="Times New Roman" pitchFamily="18" charset="0"/>
                      </a:endParaRPr>
                    </a:p>
                  </a:txBody>
                  <a:tcPr anchor="ctr" horzOverflow="overflow">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00">
                        <a:alpha val="20000"/>
                      </a:srgbClr>
                    </a:solidFill>
                  </a:tcPr>
                </a:tc>
                <a:tc>
                  <a:txBody>
                    <a:bodyPr/>
                    <a:lstStyle/>
                    <a:p>
                      <a:pPr marL="0" marR="0" lvl="0" indent="0" algn="ctr" defTabSz="914400" rtl="0" eaLnBrk="1" fontAlgn="b" latinLnBrk="0" hangingPunct="1">
                        <a:lnSpc>
                          <a:spcPct val="100000"/>
                        </a:lnSpc>
                        <a:spcBef>
                          <a:spcPct val="30000"/>
                        </a:spcBef>
                        <a:spcAft>
                          <a:spcPct val="20000"/>
                        </a:spcAft>
                        <a:buClrTx/>
                        <a:buSzTx/>
                        <a:buFontTx/>
                        <a:buNone/>
                        <a:tabLst/>
                      </a:pPr>
                      <a:endParaRPr kumimoji="0" lang="en-US" sz="1000" b="0" i="0" u="none" strike="noStrike" kern="1200" cap="none" normalizeH="0" baseline="30000" smtClean="0">
                        <a:ln>
                          <a:noFill/>
                        </a:ln>
                        <a:solidFill>
                          <a:schemeClr val="tx1"/>
                        </a:solidFill>
                        <a:effectLst/>
                        <a:latin typeface="+mn-lt"/>
                        <a:ea typeface="+mn-ea"/>
                        <a:cs typeface="Times New Roman" pitchFamily="18" charset="0"/>
                      </a:endParaRPr>
                    </a:p>
                  </a:txBody>
                  <a:tcPr anchor="ctr" horzOverflow="overflow">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00">
                        <a:alpha val="20000"/>
                      </a:srgbClr>
                    </a:solidFill>
                  </a:tcPr>
                </a:tc>
              </a:tr>
              <a:tr h="0">
                <a:tc>
                  <a:txBody>
                    <a:bodyPr/>
                    <a:lstStyle/>
                    <a:p>
                      <a:pPr marL="0" marR="0" lvl="0" indent="0" algn="l" defTabSz="914400" rtl="0" eaLnBrk="1" fontAlgn="b" latinLnBrk="0" hangingPunct="1">
                        <a:lnSpc>
                          <a:spcPct val="100000"/>
                        </a:lnSpc>
                        <a:spcBef>
                          <a:spcPct val="10000"/>
                        </a:spcBef>
                        <a:spcAft>
                          <a:spcPct val="10000"/>
                        </a:spcAft>
                        <a:buClrTx/>
                        <a:buSzTx/>
                        <a:buFontTx/>
                        <a:buNone/>
                        <a:tabLst>
                          <a:tab pos="228600" algn="r"/>
                          <a:tab pos="342900" algn="l"/>
                        </a:tabLst>
                      </a:pPr>
                      <a:r>
                        <a:rPr lang="en-GB" sz="1000" dirty="0" smtClean="0"/>
                        <a:t>Recurrent VTE</a:t>
                      </a:r>
                      <a:r>
                        <a:rPr kumimoji="0" lang="en-US" sz="1000" u="none" strike="noStrike" cap="none" normalizeH="0" baseline="0" dirty="0" smtClean="0">
                          <a:ln>
                            <a:noFill/>
                          </a:ln>
                          <a:solidFill>
                            <a:schemeClr val="tx1"/>
                          </a:solidFill>
                          <a:effectLst/>
                          <a:latin typeface="+mn-lt"/>
                        </a:rPr>
                        <a:t>, MI, ischemic stroke or SE</a:t>
                      </a:r>
                      <a:endParaRPr kumimoji="0" lang="en-US" sz="1000" b="1" i="0" u="none" strike="noStrike" cap="none" normalizeH="0" baseline="0" dirty="0" smtClean="0">
                        <a:ln>
                          <a:noFill/>
                        </a:ln>
                        <a:solidFill>
                          <a:schemeClr val="tx1"/>
                        </a:solidFill>
                        <a:effectLst/>
                        <a:latin typeface="+mn-lt"/>
                        <a:cs typeface="Times New Roman" pitchFamily="18" charset="0"/>
                      </a:endParaRPr>
                    </a:p>
                  </a:txBody>
                  <a:tcPr anchor="ctr" horzOverflow="overflow">
                    <a:lnT>
                      <a:noFill/>
                    </a:lnT>
                    <a:solidFill>
                      <a:schemeClr val="bg1">
                        <a:alpha val="20000"/>
                      </a:schemeClr>
                    </a:solidFill>
                  </a:tcPr>
                </a:tc>
                <a:tc>
                  <a:txBody>
                    <a:bodyPr/>
                    <a:lstStyle/>
                    <a:p>
                      <a:pPr algn="ctr">
                        <a:lnSpc>
                          <a:spcPct val="100000"/>
                        </a:lnSpc>
                        <a:spcAft>
                          <a:spcPts val="0"/>
                        </a:spcAft>
                      </a:pPr>
                      <a:r>
                        <a:rPr lang="en-US" sz="1000" dirty="0">
                          <a:effectLst/>
                          <a:latin typeface="+mn-lt"/>
                        </a:rPr>
                        <a:t>19 (</a:t>
                      </a:r>
                      <a:r>
                        <a:rPr lang="en-US" sz="1000" dirty="0" smtClean="0">
                          <a:effectLst/>
                          <a:latin typeface="+mn-lt"/>
                        </a:rPr>
                        <a:t>1.7)</a:t>
                      </a:r>
                      <a:endParaRPr lang="en-US" sz="1000" dirty="0">
                        <a:solidFill>
                          <a:srgbClr val="000000"/>
                        </a:solidFill>
                        <a:effectLst/>
                        <a:latin typeface="+mn-lt"/>
                        <a:ea typeface="Times New Roman"/>
                      </a:endParaRPr>
                    </a:p>
                  </a:txBody>
                  <a:tcPr marL="90000" marR="90000" marT="7200" marB="7200" anchor="ctr">
                    <a:lnT>
                      <a:noFill/>
                    </a:lnT>
                    <a:solidFill>
                      <a:schemeClr val="bg1">
                        <a:alpha val="20000"/>
                      </a:schemeClr>
                    </a:solidFill>
                  </a:tcPr>
                </a:tc>
                <a:tc>
                  <a:txBody>
                    <a:bodyPr/>
                    <a:lstStyle/>
                    <a:p>
                      <a:pPr algn="ctr">
                        <a:lnSpc>
                          <a:spcPct val="100000"/>
                        </a:lnSpc>
                        <a:spcAft>
                          <a:spcPts val="0"/>
                        </a:spcAft>
                      </a:pPr>
                      <a:r>
                        <a:rPr lang="en-US" sz="1000" dirty="0">
                          <a:effectLst/>
                          <a:latin typeface="+mn-lt"/>
                        </a:rPr>
                        <a:t>18 (</a:t>
                      </a:r>
                      <a:r>
                        <a:rPr lang="en-US" sz="1000" dirty="0" smtClean="0">
                          <a:effectLst/>
                          <a:latin typeface="+mn-lt"/>
                        </a:rPr>
                        <a:t>1.6)</a:t>
                      </a:r>
                      <a:endParaRPr lang="en-US" sz="1000" dirty="0">
                        <a:solidFill>
                          <a:srgbClr val="000000"/>
                        </a:solidFill>
                        <a:effectLst/>
                        <a:latin typeface="+mn-lt"/>
                        <a:ea typeface="Times New Roman"/>
                      </a:endParaRPr>
                    </a:p>
                  </a:txBody>
                  <a:tcPr marL="90000" marR="90000" marT="7200" marB="7200" anchor="ctr">
                    <a:lnT>
                      <a:noFill/>
                    </a:lnT>
                    <a:solidFill>
                      <a:schemeClr val="bg1">
                        <a:alpha val="20000"/>
                      </a:schemeClr>
                    </a:solidFill>
                  </a:tcPr>
                </a:tc>
                <a:tc>
                  <a:txBody>
                    <a:bodyPr/>
                    <a:lstStyle/>
                    <a:p>
                      <a:pPr algn="ctr">
                        <a:lnSpc>
                          <a:spcPct val="100000"/>
                        </a:lnSpc>
                        <a:spcAft>
                          <a:spcPts val="0"/>
                        </a:spcAft>
                      </a:pPr>
                      <a:r>
                        <a:rPr lang="en-US" sz="1000" dirty="0">
                          <a:effectLst/>
                          <a:latin typeface="+mn-lt"/>
                        </a:rPr>
                        <a:t>56 (</a:t>
                      </a:r>
                      <a:r>
                        <a:rPr lang="en-US" sz="1000" dirty="0" smtClean="0">
                          <a:effectLst/>
                          <a:latin typeface="+mn-lt"/>
                        </a:rPr>
                        <a:t>5.0)</a:t>
                      </a:r>
                      <a:endParaRPr lang="en-US" sz="1000" dirty="0">
                        <a:solidFill>
                          <a:srgbClr val="000000"/>
                        </a:solidFill>
                        <a:effectLst/>
                        <a:latin typeface="+mn-lt"/>
                        <a:ea typeface="Times New Roman"/>
                      </a:endParaRPr>
                    </a:p>
                  </a:txBody>
                  <a:tcPr marL="90000" marR="90000" marT="7200" marB="7200" anchor="ctr">
                    <a:lnT>
                      <a:noFill/>
                    </a:lnT>
                    <a:solidFill>
                      <a:schemeClr val="bg1">
                        <a:alpha val="20000"/>
                      </a:schemeClr>
                    </a:solidFill>
                  </a:tcPr>
                </a:tc>
                <a:tc>
                  <a:txBody>
                    <a:bodyPr/>
                    <a:lstStyle/>
                    <a:p>
                      <a:pPr marL="0" marR="0" lvl="0" indent="0" algn="ctr" defTabSz="914400" rtl="0" eaLnBrk="1" fontAlgn="b" latinLnBrk="0" hangingPunct="1">
                        <a:lnSpc>
                          <a:spcPct val="100000"/>
                        </a:lnSpc>
                        <a:spcBef>
                          <a:spcPct val="30000"/>
                        </a:spcBef>
                        <a:spcAft>
                          <a:spcPct val="20000"/>
                        </a:spcAft>
                        <a:buClrTx/>
                        <a:buSzTx/>
                        <a:buFontTx/>
                        <a:buNone/>
                        <a:tabLst/>
                      </a:pPr>
                      <a:r>
                        <a:rPr kumimoji="0" lang="en-GB" sz="1000" b="0" i="0" u="none" strike="noStrike" kern="1200" cap="none" normalizeH="0" baseline="0" dirty="0" smtClean="0">
                          <a:ln>
                            <a:noFill/>
                          </a:ln>
                          <a:solidFill>
                            <a:schemeClr val="tx1"/>
                          </a:solidFill>
                          <a:effectLst/>
                          <a:latin typeface="+mn-lt"/>
                          <a:ea typeface="+mn-ea"/>
                          <a:cs typeface="Times New Roman" pitchFamily="18" charset="0"/>
                        </a:rPr>
                        <a:t>0.34 (</a:t>
                      </a:r>
                      <a:r>
                        <a:rPr kumimoji="0" lang="en-GB" sz="1000" b="0" i="0" u="none" strike="noStrike" kern="1200" cap="none" normalizeH="0" baseline="0" smtClean="0">
                          <a:ln>
                            <a:noFill/>
                          </a:ln>
                          <a:solidFill>
                            <a:schemeClr val="tx1"/>
                          </a:solidFill>
                          <a:effectLst/>
                          <a:latin typeface="+mn-lt"/>
                          <a:ea typeface="+mn-ea"/>
                          <a:cs typeface="Times New Roman" pitchFamily="18" charset="0"/>
                        </a:rPr>
                        <a:t>0.20–0.57)</a:t>
                      </a:r>
                      <a:endParaRPr kumimoji="0" lang="en-US" sz="1000" b="0" i="0" u="none" strike="noStrike" kern="1200" cap="none" normalizeH="0" baseline="0" smtClean="0">
                        <a:ln>
                          <a:noFill/>
                        </a:ln>
                        <a:solidFill>
                          <a:schemeClr val="tx1"/>
                        </a:solidFill>
                        <a:effectLst/>
                        <a:latin typeface="+mn-lt"/>
                        <a:ea typeface="+mn-ea"/>
                        <a:cs typeface="Times New Roman" pitchFamily="18" charset="0"/>
                      </a:endParaRPr>
                    </a:p>
                  </a:txBody>
                  <a:tcPr anchor="ctr" horzOverflow="overflow">
                    <a:lnT w="12700" cap="flat" cmpd="sng" algn="ctr">
                      <a:noFill/>
                      <a:prstDash val="solid"/>
                      <a:round/>
                      <a:headEnd type="none" w="med" len="med"/>
                      <a:tailEnd type="none" w="med" len="med"/>
                    </a:lnT>
                    <a:solidFill>
                      <a:schemeClr val="bg1">
                        <a:alpha val="20000"/>
                      </a:schemeClr>
                    </a:solidFill>
                  </a:tcPr>
                </a:tc>
                <a:tc>
                  <a:txBody>
                    <a:bodyPr/>
                    <a:lstStyle/>
                    <a:p>
                      <a:pPr marL="0" marR="0" lvl="0" indent="0" algn="ctr" defTabSz="914400" rtl="0" eaLnBrk="1" fontAlgn="b" latinLnBrk="0" hangingPunct="1">
                        <a:lnSpc>
                          <a:spcPct val="100000"/>
                        </a:lnSpc>
                        <a:spcBef>
                          <a:spcPct val="30000"/>
                        </a:spcBef>
                        <a:spcAft>
                          <a:spcPct val="20000"/>
                        </a:spcAft>
                        <a:buClrTx/>
                        <a:buSzTx/>
                        <a:buFontTx/>
                        <a:buNone/>
                        <a:tabLst/>
                      </a:pPr>
                      <a:r>
                        <a:rPr kumimoji="0" lang="en-GB" sz="1000" b="0" i="0" u="none" strike="noStrike" kern="1200" cap="none" normalizeH="0" baseline="0" dirty="0" smtClean="0">
                          <a:ln>
                            <a:noFill/>
                          </a:ln>
                          <a:solidFill>
                            <a:schemeClr val="tx1"/>
                          </a:solidFill>
                          <a:effectLst/>
                          <a:latin typeface="+mn-lt"/>
                          <a:ea typeface="+mn-ea"/>
                          <a:cs typeface="Times New Roman" pitchFamily="18" charset="0"/>
                        </a:rPr>
                        <a:t>0.32 (</a:t>
                      </a:r>
                      <a:r>
                        <a:rPr kumimoji="0" lang="en-GB" sz="1000" b="0" i="0" u="none" strike="noStrike" kern="1200" cap="none" normalizeH="0" baseline="0" smtClean="0">
                          <a:ln>
                            <a:noFill/>
                          </a:ln>
                          <a:solidFill>
                            <a:schemeClr val="tx1"/>
                          </a:solidFill>
                          <a:effectLst/>
                          <a:latin typeface="+mn-lt"/>
                          <a:ea typeface="+mn-ea"/>
                          <a:cs typeface="Times New Roman" pitchFamily="18" charset="0"/>
                        </a:rPr>
                        <a:t>0.19–0.54)</a:t>
                      </a:r>
                      <a:endParaRPr kumimoji="0" lang="en-US" sz="1000" b="0" i="0" u="none" strike="noStrike" kern="1200" cap="none" normalizeH="0" baseline="0" smtClean="0">
                        <a:ln>
                          <a:noFill/>
                        </a:ln>
                        <a:solidFill>
                          <a:schemeClr val="tx1"/>
                        </a:solidFill>
                        <a:effectLst/>
                        <a:latin typeface="+mn-lt"/>
                        <a:ea typeface="+mn-ea"/>
                        <a:cs typeface="Times New Roman" pitchFamily="18" charset="0"/>
                      </a:endParaRPr>
                    </a:p>
                  </a:txBody>
                  <a:tcPr anchor="ctr" horzOverflow="overflow">
                    <a:lnT w="12700" cap="flat" cmpd="sng" algn="ctr">
                      <a:noFill/>
                      <a:prstDash val="solid"/>
                      <a:round/>
                      <a:headEnd type="none" w="med" len="med"/>
                      <a:tailEnd type="none" w="med" len="med"/>
                    </a:lnT>
                    <a:solidFill>
                      <a:schemeClr val="bg1">
                        <a:alpha val="20000"/>
                      </a:schemeClr>
                    </a:solidFill>
                  </a:tcPr>
                </a:tc>
                <a:tc>
                  <a:txBody>
                    <a:bodyPr/>
                    <a:lstStyle/>
                    <a:p>
                      <a:pPr marL="0" marR="0" lvl="0" indent="0" algn="ctr" defTabSz="914400" rtl="0" eaLnBrk="1" fontAlgn="b" latinLnBrk="0" hangingPunct="1">
                        <a:lnSpc>
                          <a:spcPct val="100000"/>
                        </a:lnSpc>
                        <a:spcBef>
                          <a:spcPct val="30000"/>
                        </a:spcBef>
                        <a:spcAft>
                          <a:spcPct val="20000"/>
                        </a:spcAft>
                        <a:buClrTx/>
                        <a:buSzTx/>
                        <a:buFontTx/>
                        <a:buNone/>
                        <a:tabLst/>
                      </a:pPr>
                      <a:r>
                        <a:rPr kumimoji="0" lang="en-GB" sz="1000" b="0" i="0" u="none" strike="noStrike" kern="1200" cap="none" normalizeH="0" baseline="0" dirty="0" smtClean="0">
                          <a:ln>
                            <a:noFill/>
                          </a:ln>
                          <a:solidFill>
                            <a:schemeClr val="tx1"/>
                          </a:solidFill>
                          <a:effectLst/>
                          <a:latin typeface="+mn-lt"/>
                          <a:ea typeface="+mn-ea"/>
                          <a:cs typeface="Times New Roman" pitchFamily="18" charset="0"/>
                        </a:rPr>
                        <a:t>1.08 (</a:t>
                      </a:r>
                      <a:r>
                        <a:rPr kumimoji="0" lang="en-GB" sz="1000" b="0" i="0" u="none" strike="noStrike" kern="1200" cap="none" normalizeH="0" baseline="0" smtClean="0">
                          <a:ln>
                            <a:noFill/>
                          </a:ln>
                          <a:solidFill>
                            <a:schemeClr val="tx1"/>
                          </a:solidFill>
                          <a:effectLst/>
                          <a:latin typeface="+mn-lt"/>
                          <a:ea typeface="+mn-ea"/>
                          <a:cs typeface="Times New Roman" pitchFamily="18" charset="0"/>
                        </a:rPr>
                        <a:t>0.57–2.06)</a:t>
                      </a:r>
                      <a:endParaRPr kumimoji="0" lang="en-US" sz="1000" b="0" i="0" u="none" strike="noStrike" kern="1200" cap="none" normalizeH="0" baseline="30000" smtClean="0">
                        <a:ln>
                          <a:noFill/>
                        </a:ln>
                        <a:solidFill>
                          <a:schemeClr val="tx1"/>
                        </a:solidFill>
                        <a:effectLst/>
                        <a:latin typeface="+mn-lt"/>
                        <a:ea typeface="+mn-ea"/>
                        <a:cs typeface="Times New Roman" pitchFamily="18" charset="0"/>
                      </a:endParaRPr>
                    </a:p>
                  </a:txBody>
                  <a:tcPr anchor="ctr" horzOverflow="overflow">
                    <a:lnT w="12700" cap="flat" cmpd="sng" algn="ctr">
                      <a:noFill/>
                      <a:prstDash val="solid"/>
                      <a:round/>
                      <a:headEnd type="none" w="med" len="med"/>
                      <a:tailEnd type="none" w="med" len="med"/>
                    </a:lnT>
                    <a:solidFill>
                      <a:schemeClr val="bg1">
                        <a:alpha val="20000"/>
                      </a:schemeClr>
                    </a:solidFill>
                  </a:tcPr>
                </a:tc>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smtClean="0"/>
                        <a:t>Recurrent VTE</a:t>
                      </a:r>
                      <a:r>
                        <a:rPr kumimoji="0" lang="en-US" sz="1000" b="0" u="none" strike="noStrike" kern="1200" cap="none" normalizeH="0" baseline="0" smtClean="0">
                          <a:ln>
                            <a:noFill/>
                          </a:ln>
                          <a:solidFill>
                            <a:schemeClr val="tx1"/>
                          </a:solidFill>
                          <a:effectLst/>
                          <a:latin typeface="+mn-lt"/>
                        </a:rPr>
                        <a:t>, </a:t>
                      </a:r>
                      <a:r>
                        <a:rPr kumimoji="0" lang="en-US" sz="1000" b="0" u="none" strike="noStrike" kern="1200" cap="none" normalizeH="0" baseline="0" dirty="0" smtClean="0">
                          <a:ln>
                            <a:noFill/>
                          </a:ln>
                          <a:solidFill>
                            <a:schemeClr val="tx1"/>
                          </a:solidFill>
                          <a:effectLst/>
                          <a:latin typeface="+mn-lt"/>
                        </a:rPr>
                        <a:t>all-cause mortality</a:t>
                      </a:r>
                      <a:endParaRPr kumimoji="0" lang="en-US" sz="1000" b="0" u="none" strike="noStrike" kern="1200" cap="none" normalizeH="0" baseline="0" dirty="0" smtClean="0">
                        <a:ln>
                          <a:noFill/>
                        </a:ln>
                        <a:solidFill>
                          <a:schemeClr val="tx1"/>
                        </a:solidFill>
                        <a:effectLst/>
                        <a:latin typeface="+mn-lt"/>
                        <a:ea typeface="+mn-ea"/>
                        <a:cs typeface="+mn-cs"/>
                      </a:endParaRPr>
                    </a:p>
                  </a:txBody>
                  <a:tcPr anchor="ctr" horzOverflow="overflow">
                    <a:solidFill>
                      <a:srgbClr val="000000">
                        <a:alpha val="20000"/>
                      </a:srgbClr>
                    </a:solidFill>
                  </a:tcPr>
                </a:tc>
                <a:tc>
                  <a:txBody>
                    <a:bodyPr/>
                    <a:lstStyle/>
                    <a:p>
                      <a:pPr algn="ctr">
                        <a:lnSpc>
                          <a:spcPct val="100000"/>
                        </a:lnSpc>
                        <a:spcAft>
                          <a:spcPts val="0"/>
                        </a:spcAft>
                      </a:pPr>
                      <a:r>
                        <a:rPr lang="en-US" sz="1000" dirty="0">
                          <a:effectLst/>
                          <a:latin typeface="+mn-lt"/>
                        </a:rPr>
                        <a:t>23 (</a:t>
                      </a:r>
                      <a:r>
                        <a:rPr lang="en-US" sz="1000" dirty="0" smtClean="0">
                          <a:effectLst/>
                          <a:latin typeface="+mn-lt"/>
                        </a:rPr>
                        <a:t>2.1)</a:t>
                      </a:r>
                      <a:endParaRPr lang="en-US" sz="1000" dirty="0">
                        <a:effectLst/>
                        <a:latin typeface="+mn-lt"/>
                        <a:ea typeface="Times New Roman"/>
                        <a:cs typeface="Times New Roman"/>
                      </a:endParaRPr>
                    </a:p>
                  </a:txBody>
                  <a:tcPr marL="90000" marR="90000" marT="7200" marB="7200" anchor="ctr">
                    <a:solidFill>
                      <a:srgbClr val="000000">
                        <a:alpha val="20000"/>
                      </a:srgbClr>
                    </a:solidFill>
                  </a:tcPr>
                </a:tc>
                <a:tc>
                  <a:txBody>
                    <a:bodyPr/>
                    <a:lstStyle/>
                    <a:p>
                      <a:pPr algn="ctr">
                        <a:lnSpc>
                          <a:spcPct val="100000"/>
                        </a:lnSpc>
                        <a:spcAft>
                          <a:spcPts val="0"/>
                        </a:spcAft>
                      </a:pPr>
                      <a:r>
                        <a:rPr lang="en-US" sz="1000" dirty="0">
                          <a:effectLst/>
                          <a:latin typeface="+mn-lt"/>
                        </a:rPr>
                        <a:t>15 (</a:t>
                      </a:r>
                      <a:r>
                        <a:rPr lang="en-US" sz="1000" dirty="0" smtClean="0">
                          <a:effectLst/>
                          <a:latin typeface="+mn-lt"/>
                        </a:rPr>
                        <a:t>1.3)</a:t>
                      </a:r>
                      <a:endParaRPr lang="en-US" sz="1000" dirty="0">
                        <a:effectLst/>
                        <a:latin typeface="+mn-lt"/>
                        <a:ea typeface="Times New Roman"/>
                        <a:cs typeface="Times New Roman"/>
                      </a:endParaRPr>
                    </a:p>
                  </a:txBody>
                  <a:tcPr marL="90000" marR="90000" marT="7200" marB="7200" anchor="ctr">
                    <a:solidFill>
                      <a:srgbClr val="000000">
                        <a:alpha val="20000"/>
                      </a:srgbClr>
                    </a:solidFill>
                  </a:tcPr>
                </a:tc>
                <a:tc>
                  <a:txBody>
                    <a:bodyPr/>
                    <a:lstStyle/>
                    <a:p>
                      <a:pPr algn="ctr">
                        <a:lnSpc>
                          <a:spcPct val="100000"/>
                        </a:lnSpc>
                        <a:spcAft>
                          <a:spcPts val="0"/>
                        </a:spcAft>
                      </a:pPr>
                      <a:r>
                        <a:rPr lang="en-US" sz="1000" dirty="0">
                          <a:effectLst/>
                          <a:latin typeface="+mn-lt"/>
                        </a:rPr>
                        <a:t>55 (</a:t>
                      </a:r>
                      <a:r>
                        <a:rPr lang="en-US" sz="1000" dirty="0" smtClean="0">
                          <a:effectLst/>
                          <a:latin typeface="+mn-lt"/>
                        </a:rPr>
                        <a:t>4.9)</a:t>
                      </a:r>
                      <a:endParaRPr lang="en-US" sz="1000" dirty="0">
                        <a:effectLst/>
                        <a:latin typeface="+mn-lt"/>
                        <a:ea typeface="Times New Roman"/>
                        <a:cs typeface="Times New Roman"/>
                      </a:endParaRPr>
                    </a:p>
                  </a:txBody>
                  <a:tcPr marL="90000" marR="90000" marT="7200" marB="7200" anchor="ctr">
                    <a:solidFill>
                      <a:srgbClr val="000000">
                        <a:alpha val="20000"/>
                      </a:srgbClr>
                    </a:solidFill>
                  </a:tcPr>
                </a:tc>
                <a:tc>
                  <a:txBody>
                    <a:bodyPr/>
                    <a:lstStyle/>
                    <a:p>
                      <a:pPr marL="0" marR="0" lvl="0" indent="0" algn="ctr" defTabSz="914400" rtl="0" eaLnBrk="1" fontAlgn="b" latinLnBrk="0" hangingPunct="1">
                        <a:lnSpc>
                          <a:spcPct val="100000"/>
                        </a:lnSpc>
                        <a:spcBef>
                          <a:spcPct val="30000"/>
                        </a:spcBef>
                        <a:spcAft>
                          <a:spcPct val="20000"/>
                        </a:spcAft>
                        <a:buClrTx/>
                        <a:buSzTx/>
                        <a:buFontTx/>
                        <a:buNone/>
                        <a:tabLst/>
                      </a:pPr>
                      <a:r>
                        <a:rPr kumimoji="0" lang="en-GB" sz="1000" b="0" i="0" u="none" strike="noStrike" kern="1200" cap="none" normalizeH="0" baseline="0" dirty="0" smtClean="0">
                          <a:ln>
                            <a:noFill/>
                          </a:ln>
                          <a:solidFill>
                            <a:schemeClr val="tx1"/>
                          </a:solidFill>
                          <a:effectLst/>
                          <a:latin typeface="+mn-lt"/>
                          <a:ea typeface="+mn-ea"/>
                          <a:cs typeface="Times New Roman" pitchFamily="18" charset="0"/>
                        </a:rPr>
                        <a:t>0.42 (</a:t>
                      </a:r>
                      <a:r>
                        <a:rPr kumimoji="0" lang="en-GB" sz="1000" b="0" i="0" u="none" strike="noStrike" kern="1200" cap="none" normalizeH="0" baseline="0" smtClean="0">
                          <a:ln>
                            <a:noFill/>
                          </a:ln>
                          <a:solidFill>
                            <a:schemeClr val="tx1"/>
                          </a:solidFill>
                          <a:effectLst/>
                          <a:latin typeface="+mn-lt"/>
                          <a:ea typeface="+mn-ea"/>
                          <a:cs typeface="Times New Roman" pitchFamily="18" charset="0"/>
                        </a:rPr>
                        <a:t>0.26–0.68)</a:t>
                      </a:r>
                      <a:endParaRPr kumimoji="0" lang="en-US" sz="1000" b="0" i="0" u="none" strike="noStrike" kern="1200" cap="none" normalizeH="0" baseline="0" smtClean="0">
                        <a:ln>
                          <a:noFill/>
                        </a:ln>
                        <a:solidFill>
                          <a:schemeClr val="tx1"/>
                        </a:solidFill>
                        <a:effectLst/>
                        <a:latin typeface="+mn-lt"/>
                        <a:ea typeface="+mn-ea"/>
                        <a:cs typeface="Times New Roman" pitchFamily="18" charset="0"/>
                      </a:endParaRPr>
                    </a:p>
                  </a:txBody>
                  <a:tcPr anchor="ctr" horzOverflow="overflow">
                    <a:solidFill>
                      <a:srgbClr val="000000">
                        <a:alpha val="20000"/>
                      </a:srgbClr>
                    </a:solidFill>
                  </a:tcPr>
                </a:tc>
                <a:tc>
                  <a:txBody>
                    <a:bodyPr/>
                    <a:lstStyle/>
                    <a:p>
                      <a:pPr marL="0" marR="0" lvl="0" indent="0" algn="ctr" defTabSz="914400" rtl="0" eaLnBrk="1" fontAlgn="b" latinLnBrk="0" hangingPunct="1">
                        <a:lnSpc>
                          <a:spcPct val="100000"/>
                        </a:lnSpc>
                        <a:spcBef>
                          <a:spcPct val="30000"/>
                        </a:spcBef>
                        <a:spcAft>
                          <a:spcPct val="20000"/>
                        </a:spcAft>
                        <a:buClrTx/>
                        <a:buSzTx/>
                        <a:buFontTx/>
                        <a:buNone/>
                        <a:tabLst/>
                      </a:pPr>
                      <a:r>
                        <a:rPr kumimoji="0" lang="en-GB" sz="1000" b="0" i="0" u="none" strike="noStrike" kern="1200" cap="none" normalizeH="0" baseline="0" dirty="0" smtClean="0">
                          <a:ln>
                            <a:noFill/>
                          </a:ln>
                          <a:solidFill>
                            <a:schemeClr val="tx1"/>
                          </a:solidFill>
                          <a:effectLst/>
                          <a:latin typeface="+mn-lt"/>
                          <a:ea typeface="+mn-ea"/>
                          <a:cs typeface="Times New Roman" pitchFamily="18" charset="0"/>
                        </a:rPr>
                        <a:t>0.27 (</a:t>
                      </a:r>
                      <a:r>
                        <a:rPr kumimoji="0" lang="en-GB" sz="1000" b="0" i="0" u="none" strike="noStrike" kern="1200" cap="none" normalizeH="0" baseline="0" smtClean="0">
                          <a:ln>
                            <a:noFill/>
                          </a:ln>
                          <a:solidFill>
                            <a:schemeClr val="tx1"/>
                          </a:solidFill>
                          <a:effectLst/>
                          <a:latin typeface="+mn-lt"/>
                          <a:ea typeface="+mn-ea"/>
                          <a:cs typeface="Times New Roman" pitchFamily="18" charset="0"/>
                        </a:rPr>
                        <a:t>0.15–0.47)</a:t>
                      </a:r>
                      <a:endParaRPr kumimoji="0" lang="en-US" sz="1000" b="0" i="0" u="none" strike="noStrike" kern="1200" cap="none" normalizeH="0" baseline="0" smtClean="0">
                        <a:ln>
                          <a:noFill/>
                        </a:ln>
                        <a:solidFill>
                          <a:schemeClr val="tx1"/>
                        </a:solidFill>
                        <a:effectLst/>
                        <a:latin typeface="+mn-lt"/>
                        <a:ea typeface="+mn-ea"/>
                        <a:cs typeface="Times New Roman" pitchFamily="18" charset="0"/>
                      </a:endParaRPr>
                    </a:p>
                  </a:txBody>
                  <a:tcPr anchor="ctr" horzOverflow="overflow">
                    <a:solidFill>
                      <a:srgbClr val="000000">
                        <a:alpha val="20000"/>
                      </a:srgbClr>
                    </a:solidFill>
                  </a:tcPr>
                </a:tc>
                <a:tc>
                  <a:txBody>
                    <a:bodyPr/>
                    <a:lstStyle/>
                    <a:p>
                      <a:pPr marL="0" marR="0" lvl="0" indent="0" algn="ctr" defTabSz="914400" rtl="0" eaLnBrk="1" fontAlgn="b" latinLnBrk="0" hangingPunct="1">
                        <a:lnSpc>
                          <a:spcPct val="100000"/>
                        </a:lnSpc>
                        <a:spcBef>
                          <a:spcPct val="30000"/>
                        </a:spcBef>
                        <a:spcAft>
                          <a:spcPct val="20000"/>
                        </a:spcAft>
                        <a:buClrTx/>
                        <a:buSzTx/>
                        <a:buFontTx/>
                        <a:buNone/>
                        <a:tabLst/>
                      </a:pPr>
                      <a:r>
                        <a:rPr kumimoji="0" lang="en-GB" sz="1000" b="0" i="0" u="none" strike="noStrike" kern="1200" cap="none" normalizeH="0" baseline="0" dirty="0" smtClean="0">
                          <a:ln>
                            <a:noFill/>
                          </a:ln>
                          <a:solidFill>
                            <a:schemeClr val="tx1"/>
                          </a:solidFill>
                          <a:effectLst/>
                          <a:latin typeface="+mn-lt"/>
                          <a:ea typeface="+mn-ea"/>
                          <a:cs typeface="Times New Roman" pitchFamily="18" charset="0"/>
                        </a:rPr>
                        <a:t>1.57 (</a:t>
                      </a:r>
                      <a:r>
                        <a:rPr kumimoji="0" lang="en-GB" sz="1000" b="0" i="0" u="none" strike="noStrike" kern="1200" cap="none" normalizeH="0" baseline="0" smtClean="0">
                          <a:ln>
                            <a:noFill/>
                          </a:ln>
                          <a:solidFill>
                            <a:schemeClr val="tx1"/>
                          </a:solidFill>
                          <a:effectLst/>
                          <a:latin typeface="+mn-lt"/>
                          <a:ea typeface="+mn-ea"/>
                          <a:cs typeface="Times New Roman" pitchFamily="18" charset="0"/>
                        </a:rPr>
                        <a:t>0.82–3.00)</a:t>
                      </a:r>
                      <a:endParaRPr kumimoji="0" lang="en-US" sz="1000" b="0" i="0" u="none" strike="noStrike" kern="1200" cap="none" normalizeH="0" baseline="30000" smtClean="0">
                        <a:ln>
                          <a:noFill/>
                        </a:ln>
                        <a:solidFill>
                          <a:schemeClr val="tx1"/>
                        </a:solidFill>
                        <a:effectLst/>
                        <a:latin typeface="+mn-lt"/>
                        <a:ea typeface="+mn-ea"/>
                        <a:cs typeface="Times New Roman" pitchFamily="18" charset="0"/>
                      </a:endParaRPr>
                    </a:p>
                  </a:txBody>
                  <a:tcPr anchor="ctr" horzOverflow="overflow">
                    <a:solidFill>
                      <a:srgbClr val="000000">
                        <a:alpha val="20000"/>
                      </a:srgbClr>
                    </a:solidFill>
                  </a:tcPr>
                </a:tc>
              </a:tr>
              <a:tr h="0">
                <a:tc>
                  <a:txBody>
                    <a:bodyPr/>
                    <a:lstStyle/>
                    <a:p>
                      <a:pPr marL="0" marR="0" lvl="0" indent="0" algn="l" defTabSz="914400" rtl="0" eaLnBrk="1" fontAlgn="b" latinLnBrk="0" hangingPunct="1">
                        <a:lnSpc>
                          <a:spcPct val="100000"/>
                        </a:lnSpc>
                        <a:spcBef>
                          <a:spcPct val="10000"/>
                        </a:spcBef>
                        <a:spcAft>
                          <a:spcPct val="10000"/>
                        </a:spcAft>
                        <a:buClrTx/>
                        <a:buSzTx/>
                        <a:buFontTx/>
                        <a:buNone/>
                        <a:tabLst>
                          <a:tab pos="228600" algn="r"/>
                          <a:tab pos="342900" algn="l"/>
                        </a:tabLst>
                        <a:defRPr/>
                      </a:pPr>
                      <a:r>
                        <a:rPr lang="en-GB" sz="1000" smtClean="0"/>
                        <a:t>Recurrent VTE</a:t>
                      </a:r>
                      <a:r>
                        <a:rPr kumimoji="0" lang="en-US" sz="1000" b="0" u="none" strike="noStrike" kern="1200" cap="none" normalizeH="0" baseline="0" smtClean="0">
                          <a:ln>
                            <a:noFill/>
                          </a:ln>
                          <a:solidFill>
                            <a:schemeClr val="tx1"/>
                          </a:solidFill>
                          <a:effectLst/>
                          <a:latin typeface="+mn-lt"/>
                        </a:rPr>
                        <a:t>, </a:t>
                      </a:r>
                      <a:r>
                        <a:rPr kumimoji="0" lang="en-US" sz="1000" b="0" u="none" strike="noStrike" kern="1200" cap="none" normalizeH="0" baseline="0" dirty="0" smtClean="0">
                          <a:ln>
                            <a:noFill/>
                          </a:ln>
                          <a:solidFill>
                            <a:schemeClr val="tx1"/>
                          </a:solidFill>
                          <a:effectLst/>
                          <a:latin typeface="+mn-lt"/>
                        </a:rPr>
                        <a:t>venous thrombosis in other locations</a:t>
                      </a:r>
                      <a:endParaRPr kumimoji="0" lang="en-US" sz="1000" b="0" i="0" u="none" strike="noStrike" cap="none" normalizeH="0" baseline="0" dirty="0" smtClean="0">
                        <a:ln>
                          <a:noFill/>
                        </a:ln>
                        <a:solidFill>
                          <a:schemeClr val="tx1"/>
                        </a:solidFill>
                        <a:effectLst/>
                        <a:latin typeface="+mn-lt"/>
                        <a:cs typeface="Times New Roman" pitchFamily="18" charset="0"/>
                      </a:endParaRPr>
                    </a:p>
                  </a:txBody>
                  <a:tcPr anchor="ctr" horzOverflow="overflow">
                    <a:solidFill>
                      <a:schemeClr val="bg1">
                        <a:alpha val="20000"/>
                      </a:schemeClr>
                    </a:solidFill>
                  </a:tcPr>
                </a:tc>
                <a:tc>
                  <a:txBody>
                    <a:bodyPr/>
                    <a:lstStyle/>
                    <a:p>
                      <a:pPr algn="ctr">
                        <a:lnSpc>
                          <a:spcPct val="100000"/>
                        </a:lnSpc>
                        <a:spcAft>
                          <a:spcPts val="0"/>
                        </a:spcAft>
                      </a:pPr>
                      <a:r>
                        <a:rPr lang="en-US" sz="1000" dirty="0">
                          <a:effectLst/>
                          <a:latin typeface="+mn-lt"/>
                        </a:rPr>
                        <a:t>20 (</a:t>
                      </a:r>
                      <a:r>
                        <a:rPr lang="en-US" sz="1000" dirty="0" smtClean="0">
                          <a:effectLst/>
                          <a:latin typeface="+mn-lt"/>
                        </a:rPr>
                        <a:t>1.8)</a:t>
                      </a:r>
                      <a:endParaRPr lang="en-US" sz="1000" dirty="0">
                        <a:effectLst/>
                        <a:latin typeface="+mn-lt"/>
                        <a:ea typeface="Times New Roman"/>
                        <a:cs typeface="Times New Roman"/>
                      </a:endParaRPr>
                    </a:p>
                  </a:txBody>
                  <a:tcPr marL="90000" marR="90000" marT="7200" marB="7200" anchor="ctr">
                    <a:solidFill>
                      <a:schemeClr val="bg1">
                        <a:alpha val="20000"/>
                      </a:schemeClr>
                    </a:solidFill>
                  </a:tcPr>
                </a:tc>
                <a:tc>
                  <a:txBody>
                    <a:bodyPr/>
                    <a:lstStyle/>
                    <a:p>
                      <a:pPr algn="ctr">
                        <a:lnSpc>
                          <a:spcPct val="100000"/>
                        </a:lnSpc>
                        <a:spcAft>
                          <a:spcPts val="0"/>
                        </a:spcAft>
                      </a:pPr>
                      <a:r>
                        <a:rPr lang="en-US" sz="1000" dirty="0">
                          <a:effectLst/>
                          <a:latin typeface="+mn-lt"/>
                        </a:rPr>
                        <a:t>16 (</a:t>
                      </a:r>
                      <a:r>
                        <a:rPr lang="en-US" sz="1000" dirty="0" smtClean="0">
                          <a:effectLst/>
                          <a:latin typeface="+mn-lt"/>
                        </a:rPr>
                        <a:t>1.4)</a:t>
                      </a:r>
                      <a:endParaRPr lang="en-US" sz="1000" dirty="0">
                        <a:effectLst/>
                        <a:latin typeface="+mn-lt"/>
                        <a:ea typeface="Times New Roman"/>
                        <a:cs typeface="Times New Roman"/>
                      </a:endParaRPr>
                    </a:p>
                  </a:txBody>
                  <a:tcPr marL="90000" marR="90000" marT="7200" marB="7200" anchor="ctr">
                    <a:solidFill>
                      <a:schemeClr val="bg1">
                        <a:alpha val="20000"/>
                      </a:schemeClr>
                    </a:solidFill>
                  </a:tcPr>
                </a:tc>
                <a:tc>
                  <a:txBody>
                    <a:bodyPr/>
                    <a:lstStyle/>
                    <a:p>
                      <a:pPr algn="ctr">
                        <a:lnSpc>
                          <a:spcPct val="100000"/>
                        </a:lnSpc>
                        <a:spcAft>
                          <a:spcPts val="0"/>
                        </a:spcAft>
                      </a:pPr>
                      <a:r>
                        <a:rPr lang="en-US" sz="1000" dirty="0">
                          <a:effectLst/>
                          <a:latin typeface="+mn-lt"/>
                        </a:rPr>
                        <a:t>57 (</a:t>
                      </a:r>
                      <a:r>
                        <a:rPr lang="en-US" sz="1000" dirty="0" smtClean="0">
                          <a:effectLst/>
                          <a:latin typeface="+mn-lt"/>
                        </a:rPr>
                        <a:t>5.0)</a:t>
                      </a:r>
                      <a:endParaRPr lang="en-US" sz="1000" dirty="0">
                        <a:effectLst/>
                        <a:latin typeface="+mn-lt"/>
                        <a:ea typeface="Times New Roman"/>
                        <a:cs typeface="Times New Roman"/>
                      </a:endParaRPr>
                    </a:p>
                  </a:txBody>
                  <a:tcPr marL="90000" marR="90000" marT="7200" marB="7200" anchor="ctr">
                    <a:solidFill>
                      <a:schemeClr val="bg1">
                        <a:alpha val="20000"/>
                      </a:schemeClr>
                    </a:solidFill>
                  </a:tcPr>
                </a:tc>
                <a:tc>
                  <a:txBody>
                    <a:bodyPr/>
                    <a:lstStyle/>
                    <a:p>
                      <a:pPr marL="0" marR="0" lvl="0" indent="0" algn="ctr" defTabSz="914400" rtl="0" eaLnBrk="1" fontAlgn="b" latinLnBrk="0" hangingPunct="1">
                        <a:lnSpc>
                          <a:spcPct val="100000"/>
                        </a:lnSpc>
                        <a:spcBef>
                          <a:spcPct val="30000"/>
                        </a:spcBef>
                        <a:spcAft>
                          <a:spcPct val="20000"/>
                        </a:spcAft>
                        <a:buClrTx/>
                        <a:buSzTx/>
                        <a:buFontTx/>
                        <a:buNone/>
                        <a:tabLst/>
                      </a:pPr>
                      <a:r>
                        <a:rPr kumimoji="0" lang="en-GB" sz="1000" b="0" i="0" u="none" strike="noStrike" kern="1200" cap="none" normalizeH="0" baseline="0" dirty="0" smtClean="0">
                          <a:ln>
                            <a:noFill/>
                          </a:ln>
                          <a:solidFill>
                            <a:schemeClr val="tx1"/>
                          </a:solidFill>
                          <a:effectLst/>
                          <a:latin typeface="+mn-lt"/>
                          <a:ea typeface="+mn-ea"/>
                          <a:cs typeface="Times New Roman" pitchFamily="18" charset="0"/>
                        </a:rPr>
                        <a:t>0.35 (</a:t>
                      </a:r>
                      <a:r>
                        <a:rPr kumimoji="0" lang="en-GB" sz="1000" b="0" i="0" u="none" strike="noStrike" kern="1200" cap="none" normalizeH="0" baseline="0" smtClean="0">
                          <a:ln>
                            <a:noFill/>
                          </a:ln>
                          <a:solidFill>
                            <a:schemeClr val="tx1"/>
                          </a:solidFill>
                          <a:effectLst/>
                          <a:latin typeface="+mn-lt"/>
                          <a:ea typeface="+mn-ea"/>
                          <a:cs typeface="Times New Roman" pitchFamily="18" charset="0"/>
                        </a:rPr>
                        <a:t>0.21–0.58)</a:t>
                      </a:r>
                      <a:endParaRPr kumimoji="0" lang="en-US" sz="1000" b="0" i="0" u="none" strike="noStrike" kern="1200" cap="none" normalizeH="0" baseline="0" smtClean="0">
                        <a:ln>
                          <a:noFill/>
                        </a:ln>
                        <a:solidFill>
                          <a:schemeClr val="tx1"/>
                        </a:solidFill>
                        <a:effectLst/>
                        <a:latin typeface="+mn-lt"/>
                        <a:ea typeface="+mn-ea"/>
                        <a:cs typeface="Times New Roman" pitchFamily="18" charset="0"/>
                      </a:endParaRPr>
                    </a:p>
                  </a:txBody>
                  <a:tcPr anchor="ctr" horzOverflow="overflow">
                    <a:solidFill>
                      <a:schemeClr val="bg1">
                        <a:alpha val="20000"/>
                      </a:schemeClr>
                    </a:solidFill>
                  </a:tcPr>
                </a:tc>
                <a:tc>
                  <a:txBody>
                    <a:bodyPr/>
                    <a:lstStyle/>
                    <a:p>
                      <a:pPr marL="0" marR="0" lvl="0" indent="0" algn="ctr" defTabSz="914400" rtl="0" eaLnBrk="1" fontAlgn="b" latinLnBrk="0" hangingPunct="1">
                        <a:lnSpc>
                          <a:spcPct val="100000"/>
                        </a:lnSpc>
                        <a:spcBef>
                          <a:spcPct val="30000"/>
                        </a:spcBef>
                        <a:spcAft>
                          <a:spcPct val="20000"/>
                        </a:spcAft>
                        <a:buClrTx/>
                        <a:buSzTx/>
                        <a:buFontTx/>
                        <a:buNone/>
                        <a:tabLst/>
                      </a:pPr>
                      <a:r>
                        <a:rPr kumimoji="0" lang="en-GB" sz="1000" b="0" i="0" u="none" strike="noStrike" kern="1200" cap="none" normalizeH="0" baseline="0" dirty="0" smtClean="0">
                          <a:ln>
                            <a:noFill/>
                          </a:ln>
                          <a:solidFill>
                            <a:schemeClr val="tx1"/>
                          </a:solidFill>
                          <a:effectLst/>
                          <a:latin typeface="+mn-lt"/>
                          <a:ea typeface="+mn-ea"/>
                          <a:cs typeface="Times New Roman" pitchFamily="18" charset="0"/>
                        </a:rPr>
                        <a:t>0.28 (</a:t>
                      </a:r>
                      <a:r>
                        <a:rPr kumimoji="0" lang="en-GB" sz="1000" b="0" i="0" u="none" strike="noStrike" kern="1200" cap="none" normalizeH="0" baseline="0" smtClean="0">
                          <a:ln>
                            <a:noFill/>
                          </a:ln>
                          <a:solidFill>
                            <a:schemeClr val="tx1"/>
                          </a:solidFill>
                          <a:effectLst/>
                          <a:latin typeface="+mn-lt"/>
                          <a:ea typeface="+mn-ea"/>
                          <a:cs typeface="Times New Roman" pitchFamily="18" charset="0"/>
                        </a:rPr>
                        <a:t>0.16–0.48)</a:t>
                      </a:r>
                      <a:endParaRPr kumimoji="0" lang="en-US" sz="1000" b="0" i="0" u="none" strike="noStrike" kern="1200" cap="none" normalizeH="0" baseline="0" smtClean="0">
                        <a:ln>
                          <a:noFill/>
                        </a:ln>
                        <a:solidFill>
                          <a:schemeClr val="tx1"/>
                        </a:solidFill>
                        <a:effectLst/>
                        <a:latin typeface="+mn-lt"/>
                        <a:ea typeface="+mn-ea"/>
                        <a:cs typeface="Times New Roman" pitchFamily="18" charset="0"/>
                      </a:endParaRPr>
                    </a:p>
                  </a:txBody>
                  <a:tcPr anchor="ctr" horzOverflow="overflow">
                    <a:solidFill>
                      <a:schemeClr val="bg1">
                        <a:alpha val="20000"/>
                      </a:schemeClr>
                    </a:solidFill>
                  </a:tcPr>
                </a:tc>
                <a:tc>
                  <a:txBody>
                    <a:bodyPr/>
                    <a:lstStyle/>
                    <a:p>
                      <a:pPr marL="0" marR="0" lvl="0" indent="0" algn="ctr" defTabSz="914400" rtl="0" eaLnBrk="1" fontAlgn="b" latinLnBrk="0" hangingPunct="1">
                        <a:lnSpc>
                          <a:spcPct val="100000"/>
                        </a:lnSpc>
                        <a:spcBef>
                          <a:spcPct val="30000"/>
                        </a:spcBef>
                        <a:spcAft>
                          <a:spcPct val="20000"/>
                        </a:spcAft>
                        <a:buClrTx/>
                        <a:buSzTx/>
                        <a:buFontTx/>
                        <a:buNone/>
                        <a:tabLst/>
                      </a:pPr>
                      <a:r>
                        <a:rPr kumimoji="0" lang="en-GB" sz="1000" b="0" i="0" u="none" strike="noStrike" kern="1200" cap="none" normalizeH="0" baseline="0" dirty="0" smtClean="0">
                          <a:ln>
                            <a:noFill/>
                          </a:ln>
                          <a:solidFill>
                            <a:schemeClr val="tx1"/>
                          </a:solidFill>
                          <a:effectLst/>
                          <a:latin typeface="+mn-lt"/>
                          <a:ea typeface="+mn-ea"/>
                          <a:cs typeface="Times New Roman" pitchFamily="18" charset="0"/>
                        </a:rPr>
                        <a:t>1.28 (</a:t>
                      </a:r>
                      <a:r>
                        <a:rPr kumimoji="0" lang="en-GB" sz="1000" b="0" i="0" u="none" strike="noStrike" kern="1200" cap="none" normalizeH="0" baseline="0" smtClean="0">
                          <a:ln>
                            <a:noFill/>
                          </a:ln>
                          <a:solidFill>
                            <a:schemeClr val="tx1"/>
                          </a:solidFill>
                          <a:effectLst/>
                          <a:latin typeface="+mn-lt"/>
                          <a:ea typeface="+mn-ea"/>
                          <a:cs typeface="Times New Roman" pitchFamily="18" charset="0"/>
                        </a:rPr>
                        <a:t>0.66–2.46)</a:t>
                      </a:r>
                      <a:endParaRPr kumimoji="0" lang="en-US" sz="1000" b="0" i="0" u="none" strike="noStrike" kern="1200" cap="none" normalizeH="0" baseline="30000" smtClean="0">
                        <a:ln>
                          <a:noFill/>
                        </a:ln>
                        <a:solidFill>
                          <a:schemeClr val="tx1"/>
                        </a:solidFill>
                        <a:effectLst/>
                        <a:latin typeface="+mn-lt"/>
                        <a:ea typeface="+mn-ea"/>
                        <a:cs typeface="Times New Roman" pitchFamily="18" charset="0"/>
                      </a:endParaRPr>
                    </a:p>
                  </a:txBody>
                  <a:tcPr anchor="ctr" horzOverflow="overflow">
                    <a:solidFill>
                      <a:schemeClr val="bg1">
                        <a:alpha val="20000"/>
                      </a:schemeClr>
                    </a:solidFill>
                  </a:tcPr>
                </a:tc>
              </a:tr>
              <a:tr h="0">
                <a:tc>
                  <a:txBody>
                    <a:bodyPr/>
                    <a:lstStyle/>
                    <a:p>
                      <a:pPr marL="0" marR="0" lvl="0" indent="0" algn="l" defTabSz="914400" rtl="0" eaLnBrk="1" fontAlgn="b" latinLnBrk="0" hangingPunct="1">
                        <a:lnSpc>
                          <a:spcPct val="100000"/>
                        </a:lnSpc>
                        <a:spcBef>
                          <a:spcPct val="10000"/>
                        </a:spcBef>
                        <a:spcAft>
                          <a:spcPct val="10000"/>
                        </a:spcAft>
                        <a:buClrTx/>
                        <a:buSzTx/>
                        <a:buFontTx/>
                        <a:buNone/>
                        <a:tabLst>
                          <a:tab pos="228600" algn="r"/>
                          <a:tab pos="342900" algn="l"/>
                        </a:tabLst>
                        <a:defRPr/>
                      </a:pPr>
                      <a:r>
                        <a:rPr lang="en-GB" sz="1000" dirty="0" smtClean="0"/>
                        <a:t>Recurrent VTE</a:t>
                      </a:r>
                      <a:r>
                        <a:rPr kumimoji="0" lang="en-US" sz="1000" b="0" i="0" u="none" strike="noStrike" cap="none" normalizeH="0" baseline="0" dirty="0" smtClean="0">
                          <a:ln>
                            <a:noFill/>
                          </a:ln>
                          <a:solidFill>
                            <a:schemeClr val="tx1"/>
                          </a:solidFill>
                          <a:effectLst/>
                          <a:latin typeface="+mn-lt"/>
                          <a:cs typeface="Times New Roman" pitchFamily="18" charset="0"/>
                        </a:rPr>
                        <a:t>, MI, ischemic stroke, SE, venous thrombosis in other locations</a:t>
                      </a:r>
                    </a:p>
                  </a:txBody>
                  <a:tcPr anchor="ctr" horzOverflow="overflow">
                    <a:solidFill>
                      <a:srgbClr val="000000">
                        <a:alpha val="20000"/>
                      </a:srgbClr>
                    </a:solidFill>
                  </a:tcPr>
                </a:tc>
                <a:tc>
                  <a:txBody>
                    <a:bodyPr/>
                    <a:lstStyle/>
                    <a:p>
                      <a:pPr algn="ctr">
                        <a:lnSpc>
                          <a:spcPct val="100000"/>
                        </a:lnSpc>
                        <a:spcAft>
                          <a:spcPts val="0"/>
                        </a:spcAft>
                      </a:pPr>
                      <a:r>
                        <a:rPr lang="en-US" sz="1000" dirty="0">
                          <a:effectLst/>
                          <a:latin typeface="+mn-lt"/>
                        </a:rPr>
                        <a:t>22 (</a:t>
                      </a:r>
                      <a:r>
                        <a:rPr lang="en-US" sz="1000" dirty="0" smtClean="0">
                          <a:effectLst/>
                          <a:latin typeface="+mn-lt"/>
                        </a:rPr>
                        <a:t>2.0)</a:t>
                      </a:r>
                      <a:endParaRPr lang="en-US" sz="1000" dirty="0">
                        <a:effectLst/>
                        <a:latin typeface="+mn-lt"/>
                        <a:ea typeface="Times New Roman"/>
                        <a:cs typeface="Times New Roman"/>
                      </a:endParaRPr>
                    </a:p>
                  </a:txBody>
                  <a:tcPr marL="90000" marR="90000" marT="7200" marB="7200" anchor="ctr">
                    <a:solidFill>
                      <a:srgbClr val="000000">
                        <a:alpha val="20000"/>
                      </a:srgbClr>
                    </a:solidFill>
                  </a:tcPr>
                </a:tc>
                <a:tc>
                  <a:txBody>
                    <a:bodyPr/>
                    <a:lstStyle/>
                    <a:p>
                      <a:pPr algn="ctr">
                        <a:lnSpc>
                          <a:spcPct val="100000"/>
                        </a:lnSpc>
                        <a:spcAft>
                          <a:spcPts val="0"/>
                        </a:spcAft>
                      </a:pPr>
                      <a:r>
                        <a:rPr lang="en-US" sz="1000" dirty="0">
                          <a:effectLst/>
                          <a:latin typeface="+mn-lt"/>
                        </a:rPr>
                        <a:t>21 (</a:t>
                      </a:r>
                      <a:r>
                        <a:rPr lang="en-US" sz="1000" dirty="0" smtClean="0">
                          <a:effectLst/>
                          <a:latin typeface="+mn-lt"/>
                        </a:rPr>
                        <a:t>1.9)</a:t>
                      </a:r>
                      <a:endParaRPr lang="en-US" sz="1000" dirty="0">
                        <a:effectLst/>
                        <a:latin typeface="+mn-lt"/>
                        <a:ea typeface="Times New Roman"/>
                        <a:cs typeface="Times New Roman"/>
                      </a:endParaRPr>
                    </a:p>
                  </a:txBody>
                  <a:tcPr marL="90000" marR="90000" marT="7200" marB="7200" anchor="ctr">
                    <a:solidFill>
                      <a:srgbClr val="000000">
                        <a:alpha val="20000"/>
                      </a:srgbClr>
                    </a:solidFill>
                  </a:tcPr>
                </a:tc>
                <a:tc>
                  <a:txBody>
                    <a:bodyPr/>
                    <a:lstStyle/>
                    <a:p>
                      <a:pPr algn="ctr">
                        <a:lnSpc>
                          <a:spcPct val="100000"/>
                        </a:lnSpc>
                        <a:spcAft>
                          <a:spcPts val="0"/>
                        </a:spcAft>
                      </a:pPr>
                      <a:r>
                        <a:rPr lang="en-US" sz="1000" dirty="0">
                          <a:effectLst/>
                          <a:latin typeface="+mn-lt"/>
                        </a:rPr>
                        <a:t>63 (</a:t>
                      </a:r>
                      <a:r>
                        <a:rPr lang="en-US" sz="1000" dirty="0" smtClean="0">
                          <a:effectLst/>
                          <a:latin typeface="+mn-lt"/>
                        </a:rPr>
                        <a:t>5.6)</a:t>
                      </a:r>
                      <a:endParaRPr lang="en-US" sz="1000" dirty="0">
                        <a:effectLst/>
                        <a:latin typeface="+mn-lt"/>
                        <a:ea typeface="Times New Roman"/>
                        <a:cs typeface="Times New Roman"/>
                      </a:endParaRPr>
                    </a:p>
                  </a:txBody>
                  <a:tcPr marL="90000" marR="90000" marT="7200" marB="7200" anchor="ctr">
                    <a:solidFill>
                      <a:srgbClr val="000000">
                        <a:alpha val="20000"/>
                      </a:srgbClr>
                    </a:solidFill>
                  </a:tcPr>
                </a:tc>
                <a:tc>
                  <a:txBody>
                    <a:bodyPr/>
                    <a:lstStyle/>
                    <a:p>
                      <a:pPr marL="0" marR="0" lvl="0" indent="0" algn="ctr" defTabSz="914400" rtl="0" eaLnBrk="1" fontAlgn="b" latinLnBrk="0" hangingPunct="1">
                        <a:lnSpc>
                          <a:spcPct val="100000"/>
                        </a:lnSpc>
                        <a:spcBef>
                          <a:spcPct val="30000"/>
                        </a:spcBef>
                        <a:spcAft>
                          <a:spcPct val="20000"/>
                        </a:spcAft>
                        <a:buClrTx/>
                        <a:buSzTx/>
                        <a:buFontTx/>
                        <a:buNone/>
                        <a:tabLst/>
                      </a:pPr>
                      <a:r>
                        <a:rPr kumimoji="0" lang="nl-NL" sz="1000" b="0" i="0" u="none" strike="noStrike" kern="1200" cap="none" normalizeH="0" baseline="0" dirty="0" smtClean="0">
                          <a:ln>
                            <a:noFill/>
                          </a:ln>
                          <a:solidFill>
                            <a:schemeClr val="tx1"/>
                          </a:solidFill>
                          <a:effectLst/>
                          <a:latin typeface="+mn-lt"/>
                          <a:ea typeface="+mn-ea"/>
                          <a:cs typeface="Times New Roman" pitchFamily="18" charset="0"/>
                        </a:rPr>
                        <a:t>0.35 (</a:t>
                      </a:r>
                      <a:r>
                        <a:rPr kumimoji="0" lang="nl-NL" sz="1000" b="0" i="0" u="none" strike="noStrike" kern="1200" cap="none" normalizeH="0" baseline="0" smtClean="0">
                          <a:ln>
                            <a:noFill/>
                          </a:ln>
                          <a:solidFill>
                            <a:schemeClr val="tx1"/>
                          </a:solidFill>
                          <a:effectLst/>
                          <a:latin typeface="+mn-lt"/>
                          <a:ea typeface="+mn-ea"/>
                          <a:cs typeface="Times New Roman" pitchFamily="18" charset="0"/>
                        </a:rPr>
                        <a:t>0.22–0.57)</a:t>
                      </a:r>
                      <a:endParaRPr kumimoji="0" lang="en-US" sz="1000" b="0" i="0" u="none" strike="noStrike" kern="1200" cap="none" normalizeH="0" baseline="0" smtClean="0">
                        <a:ln>
                          <a:noFill/>
                        </a:ln>
                        <a:solidFill>
                          <a:schemeClr val="tx1"/>
                        </a:solidFill>
                        <a:effectLst/>
                        <a:latin typeface="+mn-lt"/>
                        <a:ea typeface="+mn-ea"/>
                        <a:cs typeface="Times New Roman" pitchFamily="18" charset="0"/>
                      </a:endParaRPr>
                    </a:p>
                  </a:txBody>
                  <a:tcPr anchor="ctr" horzOverflow="overflow">
                    <a:solidFill>
                      <a:srgbClr val="000000">
                        <a:alpha val="20000"/>
                      </a:srgbClr>
                    </a:solidFill>
                  </a:tcPr>
                </a:tc>
                <a:tc>
                  <a:txBody>
                    <a:bodyPr/>
                    <a:lstStyle/>
                    <a:p>
                      <a:pPr marL="0" marR="0" lvl="0" indent="0" algn="ctr" defTabSz="914400" rtl="0" eaLnBrk="1" fontAlgn="b" latinLnBrk="0" hangingPunct="1">
                        <a:lnSpc>
                          <a:spcPct val="100000"/>
                        </a:lnSpc>
                        <a:spcBef>
                          <a:spcPct val="30000"/>
                        </a:spcBef>
                        <a:spcAft>
                          <a:spcPct val="20000"/>
                        </a:spcAft>
                        <a:buClrTx/>
                        <a:buSzTx/>
                        <a:buFontTx/>
                        <a:buNone/>
                        <a:tabLst/>
                      </a:pPr>
                      <a:r>
                        <a:rPr kumimoji="0" lang="nl-NL" sz="1000" b="0" i="0" u="none" strike="noStrike" kern="1200" cap="none" normalizeH="0" baseline="0" dirty="0" smtClean="0">
                          <a:ln>
                            <a:noFill/>
                          </a:ln>
                          <a:solidFill>
                            <a:schemeClr val="tx1"/>
                          </a:solidFill>
                          <a:effectLst/>
                          <a:latin typeface="+mn-lt"/>
                          <a:ea typeface="+mn-ea"/>
                          <a:cs typeface="Times New Roman" pitchFamily="18" charset="0"/>
                        </a:rPr>
                        <a:t>0.33 (</a:t>
                      </a:r>
                      <a:r>
                        <a:rPr kumimoji="0" lang="nl-NL" sz="1000" b="0" i="0" u="none" strike="noStrike" kern="1200" cap="none" normalizeH="0" baseline="0" smtClean="0">
                          <a:ln>
                            <a:noFill/>
                          </a:ln>
                          <a:solidFill>
                            <a:schemeClr val="tx1"/>
                          </a:solidFill>
                          <a:effectLst/>
                          <a:latin typeface="+mn-lt"/>
                          <a:ea typeface="+mn-ea"/>
                          <a:cs typeface="Times New Roman" pitchFamily="18" charset="0"/>
                        </a:rPr>
                        <a:t>0.20–0.54)</a:t>
                      </a:r>
                      <a:endParaRPr kumimoji="0" lang="en-US" sz="1000" b="0" i="0" u="none" strike="noStrike" kern="1200" cap="none" normalizeH="0" baseline="0" smtClean="0">
                        <a:ln>
                          <a:noFill/>
                        </a:ln>
                        <a:solidFill>
                          <a:schemeClr val="tx1"/>
                        </a:solidFill>
                        <a:effectLst/>
                        <a:latin typeface="+mn-lt"/>
                        <a:ea typeface="+mn-ea"/>
                        <a:cs typeface="Times New Roman" pitchFamily="18" charset="0"/>
                      </a:endParaRPr>
                    </a:p>
                  </a:txBody>
                  <a:tcPr anchor="ctr" horzOverflow="overflow">
                    <a:solidFill>
                      <a:srgbClr val="000000">
                        <a:alpha val="20000"/>
                      </a:srgbClr>
                    </a:solidFill>
                  </a:tcPr>
                </a:tc>
                <a:tc>
                  <a:txBody>
                    <a:bodyPr/>
                    <a:lstStyle/>
                    <a:p>
                      <a:pPr marL="0" algn="ctr" defTabSz="914400" rtl="0" eaLnBrk="1" latinLnBrk="0" hangingPunct="1">
                        <a:lnSpc>
                          <a:spcPct val="100000"/>
                        </a:lnSpc>
                      </a:pPr>
                      <a:r>
                        <a:rPr kumimoji="0" lang="nl-NL" sz="1000" b="0" i="0" u="none" strike="noStrike" kern="1200" cap="none" normalizeH="0" baseline="0" dirty="0" smtClean="0">
                          <a:ln>
                            <a:noFill/>
                          </a:ln>
                          <a:solidFill>
                            <a:schemeClr val="tx1"/>
                          </a:solidFill>
                          <a:effectLst/>
                          <a:latin typeface="+mn-lt"/>
                          <a:ea typeface="+mn-ea"/>
                          <a:cs typeface="Times New Roman" pitchFamily="18" charset="0"/>
                        </a:rPr>
                        <a:t>1.07 (</a:t>
                      </a:r>
                      <a:r>
                        <a:rPr kumimoji="0" lang="nl-NL" sz="1000" b="0" i="0" u="none" strike="noStrike" kern="1200" cap="none" normalizeH="0" baseline="0" smtClean="0">
                          <a:ln>
                            <a:noFill/>
                          </a:ln>
                          <a:solidFill>
                            <a:schemeClr val="tx1"/>
                          </a:solidFill>
                          <a:effectLst/>
                          <a:latin typeface="+mn-lt"/>
                          <a:ea typeface="+mn-ea"/>
                          <a:cs typeface="Times New Roman" pitchFamily="18" charset="0"/>
                        </a:rPr>
                        <a:t>0.59–1.95)</a:t>
                      </a:r>
                      <a:endParaRPr kumimoji="0" lang="en-US" sz="1000" b="0" i="0" u="none" strike="noStrike" kern="1200" cap="none" normalizeH="0" baseline="30000" smtClean="0">
                        <a:ln>
                          <a:noFill/>
                        </a:ln>
                        <a:solidFill>
                          <a:schemeClr val="tx1"/>
                        </a:solidFill>
                        <a:effectLst/>
                        <a:latin typeface="+mn-lt"/>
                        <a:ea typeface="+mn-ea"/>
                        <a:cs typeface="Times New Roman" pitchFamily="18" charset="0"/>
                      </a:endParaRPr>
                    </a:p>
                  </a:txBody>
                  <a:tcPr anchor="ctr" horzOverflow="overflow">
                    <a:solidFill>
                      <a:srgbClr val="000000">
                        <a:alpha val="20000"/>
                      </a:srgbClr>
                    </a:solidFill>
                  </a:tcPr>
                </a:tc>
              </a:tr>
            </a:tbl>
          </a:graphicData>
        </a:graphic>
      </p:graphicFrame>
      <p:sp>
        <p:nvSpPr>
          <p:cNvPr id="10" name="TextBox 3"/>
          <p:cNvSpPr txBox="1"/>
          <p:nvPr/>
        </p:nvSpPr>
        <p:spPr>
          <a:xfrm>
            <a:off x="539552" y="4661143"/>
            <a:ext cx="8274051" cy="430887"/>
          </a:xfrm>
          <a:prstGeom prst="rect">
            <a:avLst/>
          </a:prstGeom>
          <a:noFill/>
        </p:spPr>
        <p:txBody>
          <a:bodyPr wrap="square" lIns="0" tIns="0" rIns="0" bIns="0" rtlCol="0" anchor="b" anchorCtr="0">
            <a:spAutoFit/>
          </a:bodyPr>
          <a:lstStyle/>
          <a:p>
            <a:pPr marL="0" lvl="1">
              <a:spcBef>
                <a:spcPts val="0"/>
              </a:spcBef>
            </a:pPr>
            <a:r>
              <a:rPr lang="en-GB" sz="1200" dirty="0" smtClean="0"/>
              <a:t>*all p- values&lt;0.001; # all p- values not significant</a:t>
            </a:r>
          </a:p>
          <a:p>
            <a:pPr marL="0" lvl="1">
              <a:spcBef>
                <a:spcPts val="0"/>
              </a:spcBef>
            </a:pPr>
            <a:r>
              <a:rPr lang="en-GB" sz="800" dirty="0">
                <a:solidFill>
                  <a:srgbClr val="000000">
                    <a:lumMod val="65000"/>
                    <a:lumOff val="35000"/>
                  </a:srgbClr>
                </a:solidFill>
              </a:rPr>
              <a:t/>
            </a:r>
            <a:br>
              <a:rPr lang="en-GB" sz="800" dirty="0">
                <a:solidFill>
                  <a:srgbClr val="000000">
                    <a:lumMod val="65000"/>
                    <a:lumOff val="35000"/>
                  </a:srgbClr>
                </a:solidFill>
              </a:rPr>
            </a:br>
            <a:r>
              <a:rPr lang="en-US" sz="800" dirty="0">
                <a:solidFill>
                  <a:srgbClr val="000000">
                    <a:lumMod val="65000"/>
                    <a:lumOff val="35000"/>
                  </a:srgbClr>
                </a:solidFill>
              </a:rPr>
              <a:t>CI, confidence interval; MI, myocardial infarction; SE, systemic embolism; VTE venous thromboembolism </a:t>
            </a:r>
            <a:endParaRPr lang="en-GB" sz="800" dirty="0">
              <a:solidFill>
                <a:srgbClr val="000000">
                  <a:lumMod val="65000"/>
                  <a:lumOff val="35000"/>
                </a:srgbClr>
              </a:solidFill>
            </a:endParaRPr>
          </a:p>
        </p:txBody>
      </p:sp>
      <p:pic>
        <p:nvPicPr>
          <p:cNvPr id="7" name="Picture 263" descr="\\BYARXC4\Kunde28_User$\SHNCZ\Personal Data\VTExLongterm\Protocol\XRL_EINSTEIN_CHOICE_ICON_VERSAND\XRL_EINSTEIN_CHOICE_ICON_grey.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00976" y="4795124"/>
            <a:ext cx="2450767" cy="3219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1729677"/>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kt 3" hidden="1"/>
          <p:cNvGraphicFramePr>
            <a:graphicFrameLocks noChangeAspect="1"/>
          </p:cNvGraphicFramePr>
          <p:nvPr>
            <p:custDataLst>
              <p:tags r:id="rId2"/>
            </p:custDataLst>
            <p:extLst>
              <p:ext uri="{D42A27DB-BD31-4B8C-83A1-F6EECF244321}">
                <p14:modId xmlns:p14="http://schemas.microsoft.com/office/powerpoint/2010/main" val="378026075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8208" name="think-cell Folie" r:id="rId5" imgW="270" imgH="270" progId="TCLayout.ActiveDocument.1">
                  <p:embed/>
                </p:oleObj>
              </mc:Choice>
              <mc:Fallback>
                <p:oleObj name="think-cell Foli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86051" name="Rectangle 83"/>
          <p:cNvSpPr>
            <a:spLocks noGrp="1" noChangeArrowheads="1"/>
          </p:cNvSpPr>
          <p:nvPr>
            <p:ph type="title"/>
          </p:nvPr>
        </p:nvSpPr>
        <p:spPr/>
        <p:txBody>
          <a:bodyPr/>
          <a:lstStyle/>
          <a:p>
            <a:r>
              <a:rPr lang="en-US" altLang="en-US" dirty="0" smtClean="0"/>
              <a:t>Major Bleeding – Cumulative Incidence</a:t>
            </a:r>
            <a:endParaRPr lang="en-GB" altLang="en-US" dirty="0" smtClean="0"/>
          </a:p>
        </p:txBody>
      </p:sp>
      <p:pic>
        <p:nvPicPr>
          <p:cNvPr id="11" name="Picture 263" descr="\\BYARXC4\Kunde28_User$\SHNCZ\Personal Data\VTExLongterm\Protocol\XRL_EINSTEIN_CHOICE_ICON_VERSAND\XRL_EINSTEIN_CHOICE_ICON_grey.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500976" y="4795124"/>
            <a:ext cx="2450767" cy="321924"/>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3"/>
          <p:cNvSpPr txBox="1"/>
          <p:nvPr/>
        </p:nvSpPr>
        <p:spPr>
          <a:xfrm>
            <a:off x="619123" y="4933474"/>
            <a:ext cx="8274051" cy="123111"/>
          </a:xfrm>
          <a:prstGeom prst="rect">
            <a:avLst/>
          </a:prstGeom>
          <a:noFill/>
        </p:spPr>
        <p:txBody>
          <a:bodyPr wrap="square" lIns="0" tIns="0" rIns="0" bIns="0" rtlCol="0" anchor="b" anchorCtr="0">
            <a:spAutoFit/>
          </a:bodyPr>
          <a:lstStyle/>
          <a:p>
            <a:pPr>
              <a:spcBef>
                <a:spcPts val="0"/>
              </a:spcBef>
            </a:pPr>
            <a:r>
              <a:rPr lang="en-US" altLang="de-DE" sz="800" smtClean="0">
                <a:solidFill>
                  <a:srgbClr val="000000">
                    <a:lumMod val="65000"/>
                    <a:lumOff val="35000"/>
                  </a:srgbClr>
                </a:solidFill>
              </a:rPr>
              <a:t>Treatment-emergent major bleeding: </a:t>
            </a:r>
            <a:r>
              <a:rPr lang="en-US" altLang="de-DE" sz="800" dirty="0">
                <a:solidFill>
                  <a:srgbClr val="000000">
                    <a:lumMod val="65000"/>
                    <a:lumOff val="35000"/>
                  </a:srgbClr>
                </a:solidFill>
              </a:rPr>
              <a:t>onset during study treatment up to 2 days after stop of </a:t>
            </a:r>
            <a:r>
              <a:rPr lang="en-US" altLang="de-DE" sz="800">
                <a:solidFill>
                  <a:srgbClr val="000000">
                    <a:lumMod val="65000"/>
                    <a:lumOff val="35000"/>
                  </a:srgbClr>
                </a:solidFill>
              </a:rPr>
              <a:t>study </a:t>
            </a:r>
            <a:r>
              <a:rPr lang="en-US" altLang="de-DE" sz="800" smtClean="0">
                <a:solidFill>
                  <a:srgbClr val="000000">
                    <a:lumMod val="65000"/>
                    <a:lumOff val="35000"/>
                  </a:srgbClr>
                </a:solidFill>
              </a:rPr>
              <a:t>treatment</a:t>
            </a:r>
            <a:endParaRPr lang="en-US" altLang="de-DE" sz="800" dirty="0" smtClean="0">
              <a:solidFill>
                <a:srgbClr val="000000">
                  <a:lumMod val="65000"/>
                  <a:lumOff val="35000"/>
                </a:srgbClr>
              </a:solidFill>
            </a:endParaRPr>
          </a:p>
        </p:txBody>
      </p:sp>
      <p:graphicFrame>
        <p:nvGraphicFramePr>
          <p:cNvPr id="40" name="Table 39"/>
          <p:cNvGraphicFramePr>
            <a:graphicFrameLocks noGrp="1"/>
          </p:cNvGraphicFramePr>
          <p:nvPr>
            <p:extLst>
              <p:ext uri="{D42A27DB-BD31-4B8C-83A1-F6EECF244321}">
                <p14:modId xmlns:p14="http://schemas.microsoft.com/office/powerpoint/2010/main" val="4054943860"/>
              </p:ext>
            </p:extLst>
          </p:nvPr>
        </p:nvGraphicFramePr>
        <p:xfrm>
          <a:off x="611560" y="4154400"/>
          <a:ext cx="7452673" cy="635040"/>
        </p:xfrm>
        <a:graphic>
          <a:graphicData uri="http://schemas.openxmlformats.org/drawingml/2006/table">
            <a:tbl>
              <a:tblPr firstRow="1" bandRow="1">
                <a:tableStyleId>{9D7B26C5-4107-4FEC-AEDC-1716B250A1EF}</a:tableStyleId>
              </a:tblPr>
              <a:tblGrid>
                <a:gridCol w="1252977"/>
                <a:gridCol w="364688"/>
                <a:gridCol w="364688"/>
                <a:gridCol w="364688"/>
                <a:gridCol w="364688"/>
                <a:gridCol w="364688"/>
                <a:gridCol w="364688"/>
                <a:gridCol w="364688"/>
                <a:gridCol w="364688"/>
                <a:gridCol w="364688"/>
                <a:gridCol w="364688"/>
                <a:gridCol w="364688"/>
                <a:gridCol w="364688"/>
                <a:gridCol w="364688"/>
                <a:gridCol w="364688"/>
                <a:gridCol w="364688"/>
                <a:gridCol w="364688"/>
                <a:gridCol w="364688"/>
              </a:tblGrid>
              <a:tr h="0">
                <a:tc gridSpan="14">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900" dirty="0" smtClean="0">
                          <a:solidFill>
                            <a:schemeClr val="bg1"/>
                          </a:solidFill>
                        </a:rPr>
                        <a:t>Number of patients at risk</a:t>
                      </a:r>
                      <a:endParaRPr lang="en-GB" sz="900" dirty="0">
                        <a:solidFill>
                          <a:schemeClr val="bg1"/>
                        </a:solidFill>
                      </a:endParaRPr>
                    </a:p>
                  </a:txBody>
                  <a:tcPr marL="72000" marR="72000" marT="10800" marB="10800">
                    <a:lnL w="38100" cap="flat" cmpd="sng" algn="ctr">
                      <a:noFill/>
                      <a:prstDash val="solid"/>
                      <a:round/>
                      <a:headEnd type="none" w="med" len="med"/>
                      <a:tailEnd type="none" w="med" len="med"/>
                    </a:lnL>
                    <a:solidFill>
                      <a:schemeClr val="bg2"/>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050" dirty="0">
                        <a:solidFill>
                          <a:schemeClr val="bg1"/>
                        </a:solidFill>
                      </a:endParaRPr>
                    </a:p>
                  </a:txBody>
                  <a:tcPr marL="72000" marR="72000" marT="10800" marB="10800">
                    <a:solidFill>
                      <a:schemeClr val="bg2"/>
                    </a:solidFill>
                  </a:tcPr>
                </a:tc>
                <a:tc hMerge="1">
                  <a:txBody>
                    <a:bodyPr/>
                    <a:lstStyle/>
                    <a:p>
                      <a:endParaRPr lang="en-GB" sz="1200" dirty="0"/>
                    </a:p>
                  </a:txBody>
                  <a:tcPr marL="72000" marR="72000" marT="18000" marB="18000"/>
                </a:tc>
                <a:tc hMerge="1">
                  <a:txBody>
                    <a:bodyPr/>
                    <a:lstStyle/>
                    <a:p>
                      <a:endParaRPr lang="en-GB" sz="1200" dirty="0"/>
                    </a:p>
                  </a:txBody>
                  <a:tcPr marL="72000" marR="72000" marT="18000" marB="18000"/>
                </a:tc>
                <a:tc hMerge="1">
                  <a:txBody>
                    <a:bodyPr/>
                    <a:lstStyle/>
                    <a:p>
                      <a:endParaRPr lang="en-GB" sz="1200" dirty="0"/>
                    </a:p>
                  </a:txBody>
                  <a:tcPr marL="72000" marR="72000" marT="18000" marB="18000"/>
                </a:tc>
                <a:tc hMerge="1">
                  <a:txBody>
                    <a:bodyPr/>
                    <a:lstStyle/>
                    <a:p>
                      <a:endParaRPr lang="en-GB" sz="1200" dirty="0"/>
                    </a:p>
                  </a:txBody>
                  <a:tcPr marL="72000" marR="72000" marT="18000" marB="18000"/>
                </a:tc>
                <a:tc hMerge="1">
                  <a:txBody>
                    <a:bodyPr/>
                    <a:lstStyle/>
                    <a:p>
                      <a:endParaRPr lang="en-GB" sz="1200" dirty="0"/>
                    </a:p>
                  </a:txBody>
                  <a:tcPr marL="72000" marR="72000" marT="18000" marB="18000"/>
                </a:tc>
                <a:tc hMerge="1">
                  <a:txBody>
                    <a:bodyPr/>
                    <a:lstStyle/>
                    <a:p>
                      <a:endParaRPr lang="en-GB" sz="1200" dirty="0"/>
                    </a:p>
                  </a:txBody>
                  <a:tcPr marL="72000" marR="72000" marT="18000" marB="18000"/>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100" dirty="0">
                        <a:solidFill>
                          <a:schemeClr val="bg1"/>
                        </a:solidFill>
                      </a:endParaRPr>
                    </a:p>
                  </a:txBody>
                  <a:tcPr marL="72000" marR="72000" marT="10800" marB="10800">
                    <a:solidFill>
                      <a:schemeClr val="bg2"/>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100" dirty="0">
                        <a:solidFill>
                          <a:schemeClr val="bg1"/>
                        </a:solidFill>
                      </a:endParaRPr>
                    </a:p>
                  </a:txBody>
                  <a:tcPr marL="72000" marR="72000" marT="10800" marB="10800">
                    <a:solidFill>
                      <a:schemeClr val="bg2"/>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100" dirty="0">
                        <a:solidFill>
                          <a:schemeClr val="bg1"/>
                        </a:solidFill>
                      </a:endParaRPr>
                    </a:p>
                  </a:txBody>
                  <a:tcPr marL="72000" marR="72000" marT="10800" marB="10800">
                    <a:solidFill>
                      <a:schemeClr val="bg2"/>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100" dirty="0">
                        <a:solidFill>
                          <a:schemeClr val="bg1"/>
                        </a:solidFill>
                      </a:endParaRPr>
                    </a:p>
                  </a:txBody>
                  <a:tcPr marL="72000" marR="72000" marT="10800" marB="10800">
                    <a:solidFill>
                      <a:schemeClr val="bg2"/>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100" dirty="0">
                        <a:solidFill>
                          <a:schemeClr val="bg1"/>
                        </a:solidFill>
                      </a:endParaRPr>
                    </a:p>
                  </a:txBody>
                  <a:tcPr marL="72000" marR="72000" marT="10800" marB="10800">
                    <a:solidFill>
                      <a:schemeClr val="bg2"/>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100" dirty="0">
                        <a:solidFill>
                          <a:schemeClr val="bg1"/>
                        </a:solidFill>
                      </a:endParaRPr>
                    </a:p>
                  </a:txBody>
                  <a:tcPr marL="72000" marR="72000" marT="10800" marB="10800">
                    <a:solidFill>
                      <a:schemeClr val="bg2"/>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900" dirty="0">
                        <a:solidFill>
                          <a:schemeClr val="bg1"/>
                        </a:solidFill>
                      </a:endParaRPr>
                    </a:p>
                  </a:txBody>
                  <a:tcPr marL="72000" marR="72000" marT="10800" marB="10800">
                    <a:solidFill>
                      <a:schemeClr val="bg2"/>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900" dirty="0">
                        <a:solidFill>
                          <a:schemeClr val="bg1"/>
                        </a:solidFill>
                      </a:endParaRPr>
                    </a:p>
                  </a:txBody>
                  <a:tcPr marL="72000" marR="72000" marT="10800" marB="10800">
                    <a:solidFill>
                      <a:schemeClr val="bg2"/>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900" dirty="0">
                        <a:solidFill>
                          <a:schemeClr val="bg1"/>
                        </a:solidFill>
                      </a:endParaRPr>
                    </a:p>
                  </a:txBody>
                  <a:tcPr marL="72000" marR="72000" marT="10800" marB="10800">
                    <a:solidFill>
                      <a:schemeClr val="bg2"/>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900" dirty="0">
                        <a:solidFill>
                          <a:schemeClr val="bg1"/>
                        </a:solidFill>
                      </a:endParaRPr>
                    </a:p>
                  </a:txBody>
                  <a:tcPr marL="72000" marR="72000" marT="10800" marB="10800">
                    <a:solidFill>
                      <a:schemeClr val="bg2"/>
                    </a:solidFill>
                  </a:tcPr>
                </a:tc>
              </a:tr>
              <a:tr h="0">
                <a:tc>
                  <a:txBody>
                    <a:bodyPr/>
                    <a:lstStyle/>
                    <a:p>
                      <a:pPr algn="l"/>
                      <a:r>
                        <a:rPr lang="en-GB" sz="900" spc="-10" dirty="0" smtClean="0"/>
                        <a:t>Rivaroxaban 20 mg</a:t>
                      </a:r>
                      <a:endParaRPr lang="en-GB" sz="900" spc="-10" dirty="0"/>
                    </a:p>
                  </a:txBody>
                  <a:tcPr marL="36000" marR="36000" marT="10800" marB="10800" anchor="ctr">
                    <a:lnL w="38100" cap="flat" cmpd="sng" algn="ctr">
                      <a:noFill/>
                      <a:prstDash val="solid"/>
                      <a:round/>
                      <a:headEnd type="none" w="med" len="med"/>
                      <a:tailEnd type="none" w="med" len="med"/>
                    </a:lnL>
                  </a:tcPr>
                </a:tc>
                <a:tc>
                  <a:txBody>
                    <a:bodyPr/>
                    <a:lstStyle/>
                    <a:p>
                      <a:pPr algn="ctr"/>
                      <a:r>
                        <a:rPr lang="en-GB" sz="900" spc="-30" baseline="0" dirty="0" smtClean="0"/>
                        <a:t>1107</a:t>
                      </a:r>
                      <a:endParaRPr lang="en-GB" sz="900" spc="-30" baseline="0" dirty="0"/>
                    </a:p>
                  </a:txBody>
                  <a:tcPr marL="36000" marR="36000" marT="10800" marB="10800" anchor="ctr"/>
                </a:tc>
                <a:tc>
                  <a:txBody>
                    <a:bodyPr/>
                    <a:lstStyle/>
                    <a:p>
                      <a:pPr algn="ctr"/>
                      <a:r>
                        <a:rPr lang="en-GB" sz="900" spc="-30" baseline="0" dirty="0" smtClean="0"/>
                        <a:t>1081</a:t>
                      </a:r>
                      <a:endParaRPr lang="en-GB" sz="900" spc="-30" baseline="0" dirty="0"/>
                    </a:p>
                  </a:txBody>
                  <a:tcPr marL="36000" marR="36000" marT="10800" marB="10800" anchor="ctr"/>
                </a:tc>
                <a:tc>
                  <a:txBody>
                    <a:bodyPr/>
                    <a:lstStyle/>
                    <a:p>
                      <a:pPr algn="ctr"/>
                      <a:r>
                        <a:rPr lang="en-GB" sz="900" spc="-30" baseline="0" dirty="0" smtClean="0"/>
                        <a:t>1063</a:t>
                      </a:r>
                      <a:endParaRPr lang="en-GB" sz="900" spc="-30" baseline="0" dirty="0"/>
                    </a:p>
                  </a:txBody>
                  <a:tcPr marL="36000" marR="36000" marT="10800" marB="10800" anchor="ctr"/>
                </a:tc>
                <a:tc>
                  <a:txBody>
                    <a:bodyPr/>
                    <a:lstStyle/>
                    <a:p>
                      <a:pPr algn="ctr"/>
                      <a:r>
                        <a:rPr lang="en-GB" sz="900" spc="-30" baseline="0" dirty="0" smtClean="0"/>
                        <a:t>1048</a:t>
                      </a:r>
                      <a:endParaRPr lang="en-GB" sz="900" spc="-30" baseline="0" dirty="0"/>
                    </a:p>
                  </a:txBody>
                  <a:tcPr marL="36000" marR="36000" marT="10800" marB="10800" anchor="ctr"/>
                </a:tc>
                <a:tc>
                  <a:txBody>
                    <a:bodyPr/>
                    <a:lstStyle/>
                    <a:p>
                      <a:pPr algn="ctr"/>
                      <a:r>
                        <a:rPr lang="en-GB" sz="900" spc="-30" baseline="0" dirty="0" smtClean="0"/>
                        <a:t>1036</a:t>
                      </a:r>
                      <a:endParaRPr lang="en-GB" sz="900" spc="-30" baseline="0" dirty="0"/>
                    </a:p>
                  </a:txBody>
                  <a:tcPr marL="36000" marR="36000" marT="10800" marB="10800" anchor="ctr"/>
                </a:tc>
                <a:tc>
                  <a:txBody>
                    <a:bodyPr/>
                    <a:lstStyle/>
                    <a:p>
                      <a:pPr algn="ctr"/>
                      <a:r>
                        <a:rPr lang="en-GB" sz="900" spc="-30" baseline="0" dirty="0" smtClean="0"/>
                        <a:t>1024</a:t>
                      </a:r>
                      <a:endParaRPr lang="en-GB" sz="900" spc="-30" baseline="0" dirty="0"/>
                    </a:p>
                  </a:txBody>
                  <a:tcPr marL="36000" marR="36000" marT="10800" marB="10800" anchor="ctr"/>
                </a:tc>
                <a:tc>
                  <a:txBody>
                    <a:bodyPr/>
                    <a:lstStyle/>
                    <a:p>
                      <a:pPr algn="ctr"/>
                      <a:r>
                        <a:rPr lang="en-GB" sz="900" spc="-30" baseline="0" dirty="0" smtClean="0"/>
                        <a:t>963</a:t>
                      </a:r>
                      <a:endParaRPr lang="en-GB" sz="900" spc="-30" baseline="0" dirty="0"/>
                    </a:p>
                  </a:txBody>
                  <a:tcPr marL="36000" marR="36000" marT="10800" marB="10800" anchor="ctr"/>
                </a:tc>
                <a:tc>
                  <a:txBody>
                    <a:bodyPr/>
                    <a:lstStyle/>
                    <a:p>
                      <a:pPr algn="ctr"/>
                      <a:r>
                        <a:rPr lang="en-GB" sz="900" spc="-30" baseline="0" dirty="0" smtClean="0"/>
                        <a:t>818</a:t>
                      </a:r>
                      <a:endParaRPr lang="en-GB" sz="900" spc="-30" baseline="0" dirty="0"/>
                    </a:p>
                  </a:txBody>
                  <a:tcPr marL="36000" marR="36000" marT="10800" marB="10800" anchor="ctr"/>
                </a:tc>
                <a:tc>
                  <a:txBody>
                    <a:bodyPr/>
                    <a:lstStyle/>
                    <a:p>
                      <a:pPr algn="ctr"/>
                      <a:r>
                        <a:rPr lang="en-GB" sz="900" spc="-30" baseline="0" dirty="0" smtClean="0"/>
                        <a:t>801</a:t>
                      </a:r>
                      <a:endParaRPr lang="en-GB" sz="900" spc="-30" baseline="0" dirty="0"/>
                    </a:p>
                  </a:txBody>
                  <a:tcPr marL="36000" marR="36000" marT="10800" marB="10800" anchor="ctr"/>
                </a:tc>
                <a:tc>
                  <a:txBody>
                    <a:bodyPr/>
                    <a:lstStyle/>
                    <a:p>
                      <a:pPr algn="ctr"/>
                      <a:r>
                        <a:rPr lang="en-GB" sz="900" spc="-30" baseline="0" dirty="0" smtClean="0"/>
                        <a:t>780</a:t>
                      </a:r>
                      <a:endParaRPr lang="en-GB" sz="900" spc="-30" baseline="0" dirty="0"/>
                    </a:p>
                  </a:txBody>
                  <a:tcPr marL="36000" marR="36000" marT="10800" marB="10800" anchor="ctr"/>
                </a:tc>
                <a:tc>
                  <a:txBody>
                    <a:bodyPr/>
                    <a:lstStyle/>
                    <a:p>
                      <a:pPr algn="ctr"/>
                      <a:r>
                        <a:rPr lang="en-GB" sz="900" spc="-30" baseline="0" dirty="0" smtClean="0"/>
                        <a:t>712</a:t>
                      </a:r>
                      <a:endParaRPr lang="en-GB" sz="900" spc="-30" baseline="0" dirty="0"/>
                    </a:p>
                  </a:txBody>
                  <a:tcPr marL="36000" marR="36000" marT="10800" marB="10800" anchor="ctr"/>
                </a:tc>
                <a:tc>
                  <a:txBody>
                    <a:bodyPr/>
                    <a:lstStyle/>
                    <a:p>
                      <a:pPr algn="ctr"/>
                      <a:r>
                        <a:rPr lang="en-GB" sz="900" spc="-30" baseline="0" dirty="0" smtClean="0"/>
                        <a:t>642</a:t>
                      </a:r>
                      <a:endParaRPr lang="en-GB" sz="900" spc="-30" baseline="0" dirty="0"/>
                    </a:p>
                  </a:txBody>
                  <a:tcPr marL="36000" marR="36000" marT="10800" marB="10800" anchor="ctr"/>
                </a:tc>
                <a:tc>
                  <a:txBody>
                    <a:bodyPr/>
                    <a:lstStyle/>
                    <a:p>
                      <a:pPr algn="ctr"/>
                      <a:r>
                        <a:rPr lang="en-GB" sz="900" spc="-30" baseline="0" dirty="0" smtClean="0"/>
                        <a:t>449</a:t>
                      </a:r>
                      <a:endParaRPr lang="en-GB" sz="900" spc="-30" baseline="0" dirty="0"/>
                    </a:p>
                  </a:txBody>
                  <a:tcPr marL="36000" marR="36000" marT="10800" marB="10800" anchor="ctr"/>
                </a:tc>
                <a:tc>
                  <a:txBody>
                    <a:bodyPr/>
                    <a:lstStyle/>
                    <a:p>
                      <a:pPr algn="ctr"/>
                      <a:r>
                        <a:rPr lang="en-GB" sz="900" spc="-30" baseline="0" dirty="0" smtClean="0"/>
                        <a:t>10</a:t>
                      </a:r>
                      <a:endParaRPr lang="en-GB" sz="900" spc="-30" baseline="0" dirty="0"/>
                    </a:p>
                  </a:txBody>
                  <a:tcPr marL="36000" marR="36000" marT="10800" marB="10800" anchor="ctr"/>
                </a:tc>
                <a:tc>
                  <a:txBody>
                    <a:bodyPr/>
                    <a:lstStyle/>
                    <a:p>
                      <a:pPr algn="ctr"/>
                      <a:r>
                        <a:rPr lang="en-GB" sz="900" spc="-30" baseline="0" dirty="0" smtClean="0"/>
                        <a:t>0</a:t>
                      </a:r>
                      <a:endParaRPr lang="en-GB" sz="900" spc="-30" baseline="0" dirty="0"/>
                    </a:p>
                  </a:txBody>
                  <a:tcPr marL="36000" marR="36000" marT="10800" marB="10800" anchor="ctr"/>
                </a:tc>
                <a:tc>
                  <a:txBody>
                    <a:bodyPr/>
                    <a:lstStyle/>
                    <a:p>
                      <a:pPr algn="ctr"/>
                      <a:r>
                        <a:rPr lang="en-GB" sz="900" spc="-30" baseline="0" dirty="0" smtClean="0"/>
                        <a:t>0</a:t>
                      </a:r>
                      <a:endParaRPr lang="en-GB" sz="900" spc="-30" baseline="0" dirty="0"/>
                    </a:p>
                  </a:txBody>
                  <a:tcPr marL="36000" marR="36000" marT="10800" marB="10800" anchor="ctr"/>
                </a:tc>
                <a:tc>
                  <a:txBody>
                    <a:bodyPr/>
                    <a:lstStyle/>
                    <a:p>
                      <a:pPr algn="ctr"/>
                      <a:r>
                        <a:rPr lang="en-GB" sz="900" spc="-30" baseline="0" dirty="0" smtClean="0"/>
                        <a:t>0</a:t>
                      </a:r>
                      <a:endParaRPr lang="en-GB" sz="900" spc="-30" baseline="0" dirty="0"/>
                    </a:p>
                  </a:txBody>
                  <a:tcPr marL="36000" marR="36000" marT="10800" marB="10800" anchor="ctr"/>
                </a:tc>
              </a:tr>
              <a:tr h="0">
                <a:tc>
                  <a:txBody>
                    <a:bodyPr/>
                    <a:lstStyle/>
                    <a:p>
                      <a:pPr algn="l"/>
                      <a:r>
                        <a:rPr lang="en-GB" sz="900" spc="-10" dirty="0" smtClean="0"/>
                        <a:t>Rivaroxaban 10</a:t>
                      </a:r>
                      <a:r>
                        <a:rPr lang="en-GB" sz="900" spc="-10" baseline="0" dirty="0" smtClean="0"/>
                        <a:t> mg</a:t>
                      </a:r>
                      <a:endParaRPr lang="en-GB" sz="900" spc="-10" dirty="0"/>
                    </a:p>
                  </a:txBody>
                  <a:tcPr marL="36000" marR="36000" marT="10800" marB="10800" anchor="ctr">
                    <a:lnL w="38100" cap="flat" cmpd="sng" algn="ctr">
                      <a:noFill/>
                      <a:prstDash val="solid"/>
                      <a:round/>
                      <a:headEnd type="none" w="med" len="med"/>
                      <a:tailEnd type="none" w="med" len="med"/>
                    </a:lnL>
                  </a:tcPr>
                </a:tc>
                <a:tc>
                  <a:txBody>
                    <a:bodyPr/>
                    <a:lstStyle/>
                    <a:p>
                      <a:pPr algn="ctr"/>
                      <a:r>
                        <a:rPr lang="en-GB" sz="900" spc="-30" baseline="0" dirty="0" smtClean="0">
                          <a:solidFill>
                            <a:schemeClr val="tx1"/>
                          </a:solidFill>
                        </a:rPr>
                        <a:t>1126</a:t>
                      </a:r>
                      <a:endParaRPr lang="en-GB" sz="900" spc="-30" baseline="0" dirty="0">
                        <a:solidFill>
                          <a:schemeClr val="tx1"/>
                        </a:solidFill>
                      </a:endParaRPr>
                    </a:p>
                  </a:txBody>
                  <a:tcPr marL="36000" marR="36000" marT="10800" marB="10800" anchor="ctr"/>
                </a:tc>
                <a:tc>
                  <a:txBody>
                    <a:bodyPr/>
                    <a:lstStyle/>
                    <a:p>
                      <a:pPr algn="ctr"/>
                      <a:r>
                        <a:rPr lang="en-GB" sz="900" spc="-30" baseline="0" dirty="0" smtClean="0">
                          <a:solidFill>
                            <a:schemeClr val="tx1"/>
                          </a:solidFill>
                        </a:rPr>
                        <a:t>1103</a:t>
                      </a:r>
                      <a:endParaRPr lang="en-GB" sz="900" spc="-30" baseline="0" dirty="0">
                        <a:solidFill>
                          <a:schemeClr val="tx1"/>
                        </a:solidFill>
                      </a:endParaRPr>
                    </a:p>
                  </a:txBody>
                  <a:tcPr marL="36000" marR="36000" marT="10800" marB="10800" anchor="ctr"/>
                </a:tc>
                <a:tc>
                  <a:txBody>
                    <a:bodyPr/>
                    <a:lstStyle/>
                    <a:p>
                      <a:pPr algn="ctr"/>
                      <a:r>
                        <a:rPr lang="en-GB" sz="900" spc="-30" baseline="0" dirty="0" smtClean="0">
                          <a:solidFill>
                            <a:schemeClr val="tx1"/>
                          </a:solidFill>
                        </a:rPr>
                        <a:t>1080</a:t>
                      </a:r>
                      <a:endParaRPr lang="en-GB" sz="900" spc="-30" baseline="0" dirty="0">
                        <a:solidFill>
                          <a:schemeClr val="tx1"/>
                        </a:solidFill>
                      </a:endParaRPr>
                    </a:p>
                  </a:txBody>
                  <a:tcPr marL="36000" marR="36000" marT="10800" marB="10800" anchor="ctr"/>
                </a:tc>
                <a:tc>
                  <a:txBody>
                    <a:bodyPr/>
                    <a:lstStyle/>
                    <a:p>
                      <a:pPr algn="ctr"/>
                      <a:r>
                        <a:rPr lang="en-GB" sz="900" spc="-30" baseline="0" dirty="0" smtClean="0">
                          <a:solidFill>
                            <a:schemeClr val="tx1"/>
                          </a:solidFill>
                        </a:rPr>
                        <a:t>1070</a:t>
                      </a:r>
                      <a:endParaRPr lang="en-GB" sz="900" spc="-30" baseline="0" dirty="0">
                        <a:solidFill>
                          <a:schemeClr val="tx1"/>
                        </a:solidFill>
                      </a:endParaRPr>
                    </a:p>
                  </a:txBody>
                  <a:tcPr marL="36000" marR="36000" marT="10800" marB="10800" anchor="ctr"/>
                </a:tc>
                <a:tc>
                  <a:txBody>
                    <a:bodyPr/>
                    <a:lstStyle/>
                    <a:p>
                      <a:pPr algn="ctr"/>
                      <a:r>
                        <a:rPr lang="en-GB" sz="900" spc="-30" baseline="0" dirty="0" smtClean="0"/>
                        <a:t>1058</a:t>
                      </a:r>
                      <a:endParaRPr lang="en-GB" sz="900" spc="-30" baseline="0" dirty="0"/>
                    </a:p>
                  </a:txBody>
                  <a:tcPr marL="36000" marR="36000" marT="10800" marB="10800" anchor="ctr"/>
                </a:tc>
                <a:tc>
                  <a:txBody>
                    <a:bodyPr/>
                    <a:lstStyle/>
                    <a:p>
                      <a:pPr algn="ctr"/>
                      <a:r>
                        <a:rPr lang="en-GB" sz="900" spc="-30" baseline="0" dirty="0" smtClean="0"/>
                        <a:t>1046</a:t>
                      </a:r>
                      <a:endParaRPr lang="en-GB" sz="900" spc="-30" baseline="0" dirty="0"/>
                    </a:p>
                  </a:txBody>
                  <a:tcPr marL="36000" marR="36000" marT="10800" marB="10800" anchor="ctr"/>
                </a:tc>
                <a:tc>
                  <a:txBody>
                    <a:bodyPr/>
                    <a:lstStyle/>
                    <a:p>
                      <a:pPr algn="ctr"/>
                      <a:r>
                        <a:rPr lang="en-GB" sz="900" spc="-30" baseline="0" dirty="0" smtClean="0"/>
                        <a:t>988</a:t>
                      </a:r>
                      <a:endParaRPr lang="en-GB" sz="900" spc="-30" baseline="0" dirty="0"/>
                    </a:p>
                  </a:txBody>
                  <a:tcPr marL="36000" marR="36000" marT="10800" marB="10800" anchor="ctr"/>
                </a:tc>
                <a:tc>
                  <a:txBody>
                    <a:bodyPr/>
                    <a:lstStyle/>
                    <a:p>
                      <a:pPr algn="ctr"/>
                      <a:r>
                        <a:rPr lang="en-GB" sz="900" spc="-30" baseline="0" dirty="0" smtClean="0"/>
                        <a:t>823</a:t>
                      </a:r>
                      <a:endParaRPr lang="en-GB" sz="900" spc="-30" baseline="0" dirty="0"/>
                    </a:p>
                  </a:txBody>
                  <a:tcPr marL="36000" marR="36000" marT="10800" marB="10800" anchor="ctr"/>
                </a:tc>
                <a:tc>
                  <a:txBody>
                    <a:bodyPr/>
                    <a:lstStyle/>
                    <a:p>
                      <a:pPr algn="ctr"/>
                      <a:r>
                        <a:rPr lang="en-GB" sz="900" spc="-30" baseline="0" dirty="0" smtClean="0"/>
                        <a:t>812</a:t>
                      </a:r>
                      <a:endParaRPr lang="en-GB" sz="900" spc="-30" baseline="0" dirty="0"/>
                    </a:p>
                  </a:txBody>
                  <a:tcPr marL="36000" marR="36000" marT="10800" marB="10800" anchor="ctr"/>
                </a:tc>
                <a:tc>
                  <a:txBody>
                    <a:bodyPr/>
                    <a:lstStyle/>
                    <a:p>
                      <a:pPr algn="ctr"/>
                      <a:r>
                        <a:rPr lang="en-GB" sz="900" spc="-30" baseline="0" dirty="0" smtClean="0"/>
                        <a:t>790</a:t>
                      </a:r>
                      <a:endParaRPr lang="en-GB" sz="900" spc="-30" baseline="0" dirty="0"/>
                    </a:p>
                  </a:txBody>
                  <a:tcPr marL="36000" marR="36000" marT="10800" marB="10800" anchor="ctr"/>
                </a:tc>
                <a:tc>
                  <a:txBody>
                    <a:bodyPr/>
                    <a:lstStyle/>
                    <a:p>
                      <a:pPr algn="ctr"/>
                      <a:r>
                        <a:rPr lang="en-GB" sz="900" spc="-30" baseline="0" dirty="0" smtClean="0"/>
                        <a:t>733</a:t>
                      </a:r>
                      <a:endParaRPr lang="en-GB" sz="900" spc="-30" baseline="0" dirty="0"/>
                    </a:p>
                  </a:txBody>
                  <a:tcPr marL="36000" marR="36000" marT="10800" marB="10800" anchor="ctr"/>
                </a:tc>
                <a:tc>
                  <a:txBody>
                    <a:bodyPr/>
                    <a:lstStyle/>
                    <a:p>
                      <a:pPr algn="ctr"/>
                      <a:r>
                        <a:rPr lang="en-GB" sz="900" spc="-30" baseline="0" dirty="0" smtClean="0"/>
                        <a:t>653</a:t>
                      </a:r>
                      <a:endParaRPr lang="en-GB" sz="900" spc="-30" baseline="0" dirty="0"/>
                    </a:p>
                  </a:txBody>
                  <a:tcPr marL="36000" marR="36000" marT="10800" marB="10800" anchor="ctr"/>
                </a:tc>
                <a:tc>
                  <a:txBody>
                    <a:bodyPr/>
                    <a:lstStyle/>
                    <a:p>
                      <a:pPr algn="ctr"/>
                      <a:r>
                        <a:rPr lang="en-GB" sz="900" spc="-30" baseline="0" dirty="0" smtClean="0"/>
                        <a:t>469</a:t>
                      </a:r>
                      <a:endParaRPr lang="en-GB" sz="900" spc="-30" baseline="0" dirty="0"/>
                    </a:p>
                  </a:txBody>
                  <a:tcPr marL="36000" marR="36000" marT="10800" marB="10800" anchor="ctr"/>
                </a:tc>
                <a:tc>
                  <a:txBody>
                    <a:bodyPr/>
                    <a:lstStyle/>
                    <a:p>
                      <a:pPr algn="ctr"/>
                      <a:r>
                        <a:rPr lang="en-GB" sz="900" spc="-30" baseline="0" dirty="0" smtClean="0"/>
                        <a:t>8</a:t>
                      </a:r>
                      <a:endParaRPr lang="en-GB" sz="900" spc="-30" baseline="0" dirty="0"/>
                    </a:p>
                  </a:txBody>
                  <a:tcPr marL="36000" marR="36000" marT="10800" marB="10800" anchor="ctr"/>
                </a:tc>
                <a:tc>
                  <a:txBody>
                    <a:bodyPr/>
                    <a:lstStyle/>
                    <a:p>
                      <a:pPr algn="ctr"/>
                      <a:r>
                        <a:rPr lang="en-GB" sz="900" spc="-30" baseline="0" dirty="0" smtClean="0"/>
                        <a:t>0</a:t>
                      </a:r>
                      <a:endParaRPr lang="en-GB" sz="900" spc="-30" baseline="0" dirty="0"/>
                    </a:p>
                  </a:txBody>
                  <a:tcPr marL="36000" marR="36000" marT="10800" marB="10800" anchor="ctr"/>
                </a:tc>
                <a:tc>
                  <a:txBody>
                    <a:bodyPr/>
                    <a:lstStyle/>
                    <a:p>
                      <a:pPr algn="ctr"/>
                      <a:r>
                        <a:rPr lang="en-GB" sz="900" spc="-30" baseline="0" dirty="0" smtClean="0"/>
                        <a:t>0</a:t>
                      </a:r>
                      <a:endParaRPr lang="en-GB" sz="900" spc="-30" baseline="0" dirty="0"/>
                    </a:p>
                  </a:txBody>
                  <a:tcPr marL="36000" marR="36000" marT="10800" marB="10800" anchor="ctr"/>
                </a:tc>
                <a:tc>
                  <a:txBody>
                    <a:bodyPr/>
                    <a:lstStyle/>
                    <a:p>
                      <a:pPr algn="ctr"/>
                      <a:r>
                        <a:rPr lang="en-GB" sz="900" spc="-30" baseline="0" dirty="0" smtClean="0"/>
                        <a:t>0</a:t>
                      </a:r>
                      <a:endParaRPr lang="en-GB" sz="900" spc="-30" baseline="0" dirty="0"/>
                    </a:p>
                  </a:txBody>
                  <a:tcPr marL="36000" marR="36000" marT="10800" marB="10800" anchor="ctr"/>
                </a:tc>
              </a:tr>
              <a:tr h="0">
                <a:tc>
                  <a:txBody>
                    <a:bodyPr/>
                    <a:lstStyle/>
                    <a:p>
                      <a:pPr algn="l"/>
                      <a:r>
                        <a:rPr lang="en-GB" sz="900" spc="-10" dirty="0" smtClean="0"/>
                        <a:t>Aspirin</a:t>
                      </a:r>
                      <a:endParaRPr lang="en-GB" sz="900" spc="-10" dirty="0"/>
                    </a:p>
                  </a:txBody>
                  <a:tcPr marL="36000" marR="36000" marT="10800" marB="10800" anchor="ctr">
                    <a:lnL w="38100" cap="flat" cmpd="sng" algn="ctr">
                      <a:noFill/>
                      <a:prstDash val="solid"/>
                      <a:round/>
                      <a:headEnd type="none" w="med" len="med"/>
                      <a:tailEnd type="none" w="med" len="med"/>
                    </a:lnL>
                  </a:tcPr>
                </a:tc>
                <a:tc>
                  <a:txBody>
                    <a:bodyPr/>
                    <a:lstStyle/>
                    <a:p>
                      <a:pPr algn="ctr"/>
                      <a:r>
                        <a:rPr lang="en-GB" sz="900" spc="-30" baseline="0" dirty="0" smtClean="0"/>
                        <a:t>1131</a:t>
                      </a:r>
                      <a:endParaRPr lang="en-GB" sz="900" spc="-30" baseline="0" dirty="0"/>
                    </a:p>
                  </a:txBody>
                  <a:tcPr marL="36000" marR="36000" marT="10800" marB="10800" anchor="ctr"/>
                </a:tc>
                <a:tc>
                  <a:txBody>
                    <a:bodyPr/>
                    <a:lstStyle/>
                    <a:p>
                      <a:pPr algn="ctr"/>
                      <a:r>
                        <a:rPr lang="en-GB" sz="900" spc="-30" baseline="0" dirty="0" smtClean="0"/>
                        <a:t>1096</a:t>
                      </a:r>
                      <a:endParaRPr lang="en-GB" sz="900" spc="-30" baseline="0" dirty="0"/>
                    </a:p>
                  </a:txBody>
                  <a:tcPr marL="36000" marR="36000" marT="10800" marB="10800" anchor="ctr"/>
                </a:tc>
                <a:tc>
                  <a:txBody>
                    <a:bodyPr/>
                    <a:lstStyle/>
                    <a:p>
                      <a:pPr algn="ctr"/>
                      <a:r>
                        <a:rPr lang="en-GB" sz="900" spc="-30" baseline="0" dirty="0" smtClean="0"/>
                        <a:t>1075</a:t>
                      </a:r>
                      <a:endParaRPr lang="en-GB" sz="900" spc="-30" baseline="0" dirty="0"/>
                    </a:p>
                  </a:txBody>
                  <a:tcPr marL="36000" marR="36000" marT="10800" marB="10800" anchor="ctr"/>
                </a:tc>
                <a:tc>
                  <a:txBody>
                    <a:bodyPr/>
                    <a:lstStyle/>
                    <a:p>
                      <a:pPr algn="ctr"/>
                      <a:r>
                        <a:rPr lang="en-GB" sz="900" spc="-30" baseline="0" dirty="0" smtClean="0"/>
                        <a:t>1058</a:t>
                      </a:r>
                      <a:endParaRPr lang="en-GB" sz="900" spc="-30" baseline="0" dirty="0"/>
                    </a:p>
                  </a:txBody>
                  <a:tcPr marL="36000" marR="36000" marT="10800" marB="10800" anchor="ctr"/>
                </a:tc>
                <a:tc>
                  <a:txBody>
                    <a:bodyPr/>
                    <a:lstStyle/>
                    <a:p>
                      <a:pPr algn="ctr"/>
                      <a:r>
                        <a:rPr lang="en-GB" sz="900" spc="-30" baseline="0" dirty="0" smtClean="0"/>
                        <a:t>1040</a:t>
                      </a:r>
                      <a:endParaRPr lang="en-GB" sz="900" spc="-30" baseline="0" dirty="0"/>
                    </a:p>
                  </a:txBody>
                  <a:tcPr marL="36000" marR="36000" marT="10800" marB="10800" anchor="ctr"/>
                </a:tc>
                <a:tc>
                  <a:txBody>
                    <a:bodyPr/>
                    <a:lstStyle/>
                    <a:p>
                      <a:pPr algn="ctr"/>
                      <a:r>
                        <a:rPr lang="en-GB" sz="900" spc="-30" baseline="0" dirty="0" smtClean="0"/>
                        <a:t>1023</a:t>
                      </a:r>
                      <a:endParaRPr lang="en-GB" sz="900" spc="-30" baseline="0" dirty="0"/>
                    </a:p>
                  </a:txBody>
                  <a:tcPr marL="36000" marR="36000" marT="10800" marB="10800" anchor="ctr"/>
                </a:tc>
                <a:tc>
                  <a:txBody>
                    <a:bodyPr/>
                    <a:lstStyle/>
                    <a:p>
                      <a:pPr algn="ctr"/>
                      <a:r>
                        <a:rPr lang="en-GB" sz="900" spc="-30" baseline="0" dirty="0" smtClean="0"/>
                        <a:t>970</a:t>
                      </a:r>
                      <a:endParaRPr lang="en-GB" sz="900" spc="-30" baseline="0" dirty="0"/>
                    </a:p>
                  </a:txBody>
                  <a:tcPr marL="36000" marR="36000" marT="10800" marB="10800" anchor="ctr"/>
                </a:tc>
                <a:tc>
                  <a:txBody>
                    <a:bodyPr/>
                    <a:lstStyle/>
                    <a:p>
                      <a:pPr algn="ctr"/>
                      <a:r>
                        <a:rPr lang="en-GB" sz="900" spc="-30" baseline="0" dirty="0" smtClean="0"/>
                        <a:t>800</a:t>
                      </a:r>
                      <a:endParaRPr lang="en-GB" sz="900" spc="-30" baseline="0" dirty="0"/>
                    </a:p>
                  </a:txBody>
                  <a:tcPr marL="36000" marR="36000" marT="10800" marB="10800" anchor="ctr"/>
                </a:tc>
                <a:tc>
                  <a:txBody>
                    <a:bodyPr/>
                    <a:lstStyle/>
                    <a:p>
                      <a:pPr algn="ctr"/>
                      <a:r>
                        <a:rPr lang="en-GB" sz="900" spc="-30" baseline="0" dirty="0" smtClean="0"/>
                        <a:t>791</a:t>
                      </a:r>
                      <a:endParaRPr lang="en-GB" sz="900" spc="-30" baseline="0" dirty="0"/>
                    </a:p>
                  </a:txBody>
                  <a:tcPr marL="36000" marR="36000" marT="10800" marB="10800" anchor="ctr"/>
                </a:tc>
                <a:tc>
                  <a:txBody>
                    <a:bodyPr/>
                    <a:lstStyle/>
                    <a:p>
                      <a:pPr algn="ctr"/>
                      <a:r>
                        <a:rPr lang="en-GB" sz="900" spc="-30" baseline="0" dirty="0" smtClean="0"/>
                        <a:t>768</a:t>
                      </a:r>
                      <a:endParaRPr lang="en-GB" sz="900" spc="-30" baseline="0" dirty="0"/>
                    </a:p>
                  </a:txBody>
                  <a:tcPr marL="36000" marR="36000" marT="10800" marB="10800" anchor="ctr"/>
                </a:tc>
                <a:tc>
                  <a:txBody>
                    <a:bodyPr/>
                    <a:lstStyle/>
                    <a:p>
                      <a:pPr algn="ctr"/>
                      <a:r>
                        <a:rPr lang="en-GB" sz="900" spc="-30" baseline="0" dirty="0" smtClean="0"/>
                        <a:t>709</a:t>
                      </a:r>
                      <a:endParaRPr lang="en-GB" sz="900" spc="-30" baseline="0" dirty="0"/>
                    </a:p>
                  </a:txBody>
                  <a:tcPr marL="36000" marR="36000" marT="10800" marB="10800" anchor="ctr"/>
                </a:tc>
                <a:tc>
                  <a:txBody>
                    <a:bodyPr/>
                    <a:lstStyle/>
                    <a:p>
                      <a:pPr algn="ctr"/>
                      <a:r>
                        <a:rPr lang="en-GB" sz="900" spc="-30" baseline="0" dirty="0" smtClean="0"/>
                        <a:t>645</a:t>
                      </a:r>
                      <a:endParaRPr lang="en-GB" sz="900" spc="-30" baseline="0" dirty="0"/>
                    </a:p>
                  </a:txBody>
                  <a:tcPr marL="36000" marR="36000" marT="10800" marB="10800" anchor="ctr"/>
                </a:tc>
                <a:tc>
                  <a:txBody>
                    <a:bodyPr/>
                    <a:lstStyle/>
                    <a:p>
                      <a:pPr algn="ctr"/>
                      <a:r>
                        <a:rPr lang="en-GB" sz="900" spc="-30" baseline="0" dirty="0" smtClean="0"/>
                        <a:t>445</a:t>
                      </a:r>
                      <a:endParaRPr lang="en-GB" sz="900" spc="-30" baseline="0" dirty="0"/>
                    </a:p>
                  </a:txBody>
                  <a:tcPr marL="36000" marR="36000" marT="10800" marB="10800" anchor="ctr"/>
                </a:tc>
                <a:tc>
                  <a:txBody>
                    <a:bodyPr/>
                    <a:lstStyle/>
                    <a:p>
                      <a:pPr algn="ctr"/>
                      <a:r>
                        <a:rPr lang="en-GB" sz="900" spc="-30" baseline="0" dirty="0" smtClean="0"/>
                        <a:t>5</a:t>
                      </a:r>
                      <a:endParaRPr lang="en-GB" sz="900" spc="-30" baseline="0" dirty="0"/>
                    </a:p>
                  </a:txBody>
                  <a:tcPr marL="36000" marR="36000" marT="10800" marB="10800" anchor="ctr"/>
                </a:tc>
                <a:tc>
                  <a:txBody>
                    <a:bodyPr/>
                    <a:lstStyle/>
                    <a:p>
                      <a:pPr algn="ctr"/>
                      <a:r>
                        <a:rPr lang="en-GB" sz="900" spc="-30" baseline="0" dirty="0" smtClean="0"/>
                        <a:t>2</a:t>
                      </a:r>
                      <a:endParaRPr lang="en-GB" sz="900" spc="-30" baseline="0" dirty="0"/>
                    </a:p>
                  </a:txBody>
                  <a:tcPr marL="36000" marR="36000" marT="10800" marB="10800" anchor="ctr"/>
                </a:tc>
                <a:tc>
                  <a:txBody>
                    <a:bodyPr/>
                    <a:lstStyle/>
                    <a:p>
                      <a:pPr algn="ctr"/>
                      <a:r>
                        <a:rPr lang="en-GB" sz="900" spc="-30" baseline="0" dirty="0" smtClean="0"/>
                        <a:t>2</a:t>
                      </a:r>
                      <a:endParaRPr lang="en-GB" sz="900" spc="-30" baseline="0" dirty="0"/>
                    </a:p>
                  </a:txBody>
                  <a:tcPr marL="36000" marR="36000" marT="10800" marB="10800" anchor="ctr"/>
                </a:tc>
                <a:tc>
                  <a:txBody>
                    <a:bodyPr/>
                    <a:lstStyle/>
                    <a:p>
                      <a:pPr algn="ctr"/>
                      <a:r>
                        <a:rPr lang="en-GB" sz="900" spc="-30" baseline="0" dirty="0" smtClean="0"/>
                        <a:t>0</a:t>
                      </a:r>
                      <a:endParaRPr lang="en-GB" sz="900" spc="-30" baseline="0" dirty="0"/>
                    </a:p>
                  </a:txBody>
                  <a:tcPr marL="36000" marR="36000" marT="10800" marB="10800" anchor="ctr"/>
                </a:tc>
              </a:tr>
            </a:tbl>
          </a:graphicData>
        </a:graphic>
      </p:graphicFrame>
      <p:grpSp>
        <p:nvGrpSpPr>
          <p:cNvPr id="3" name="Group 2"/>
          <p:cNvGrpSpPr/>
          <p:nvPr/>
        </p:nvGrpSpPr>
        <p:grpSpPr>
          <a:xfrm>
            <a:off x="1311468" y="911578"/>
            <a:ext cx="7738292" cy="3205504"/>
            <a:chOff x="1311468" y="911578"/>
            <a:chExt cx="7738292" cy="3205504"/>
          </a:xfrm>
        </p:grpSpPr>
        <p:pic>
          <p:nvPicPr>
            <p:cNvPr id="8194" name="Picture 2" descr="\\hcglon-fs01.health-ny.local\bayer\Rivaroxaban\1.Current jobs\1.Abstracts-Posters-Orals\ACC-17\EINSTEIN CHOICE LBCT\15841 Oral presentation\Drafts\Figures\15303_fig 3 PPT_02.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987332" y="1061006"/>
              <a:ext cx="5894387" cy="2586722"/>
            </a:xfrm>
            <a:prstGeom prst="rect">
              <a:avLst/>
            </a:prstGeom>
            <a:noFill/>
            <a:extLst>
              <a:ext uri="{909E8E84-426E-40DD-AFC4-6F175D3DCCD1}">
                <a14:hiddenFill xmlns:a14="http://schemas.microsoft.com/office/drawing/2010/main">
                  <a:solidFill>
                    <a:srgbClr val="FFFFFF"/>
                  </a:solidFill>
                </a14:hiddenFill>
              </a:ext>
            </a:extLst>
          </p:spPr>
        </p:pic>
        <p:grpSp>
          <p:nvGrpSpPr>
            <p:cNvPr id="46" name="Group 6"/>
            <p:cNvGrpSpPr/>
            <p:nvPr/>
          </p:nvGrpSpPr>
          <p:grpSpPr>
            <a:xfrm>
              <a:off x="1698568" y="911578"/>
              <a:ext cx="6413117" cy="3007028"/>
              <a:chOff x="1194512" y="1286905"/>
              <a:chExt cx="6413117" cy="3564533"/>
            </a:xfrm>
          </p:grpSpPr>
          <p:sp>
            <p:nvSpPr>
              <p:cNvPr id="52" name="TextBox 16"/>
              <p:cNvSpPr txBox="1"/>
              <p:nvPr/>
            </p:nvSpPr>
            <p:spPr>
              <a:xfrm>
                <a:off x="1194512" y="4344222"/>
                <a:ext cx="281144" cy="309958"/>
              </a:xfrm>
              <a:prstGeom prst="rect">
                <a:avLst/>
              </a:prstGeom>
              <a:noFill/>
            </p:spPr>
            <p:txBody>
              <a:bodyPr wrap="none" lIns="90000" tIns="46800" rIns="90000" bIns="46800" rtlCol="0" anchor="ctr">
                <a:spAutoFit/>
              </a:bodyPr>
              <a:lstStyle/>
              <a:p>
                <a:pPr algn="r"/>
                <a:r>
                  <a:rPr lang="en-GB" sz="1400" dirty="0" smtClean="0">
                    <a:solidFill>
                      <a:srgbClr val="000000">
                        <a:lumMod val="65000"/>
                        <a:lumOff val="35000"/>
                      </a:srgbClr>
                    </a:solidFill>
                  </a:rPr>
                  <a:t>0</a:t>
                </a:r>
              </a:p>
            </p:txBody>
          </p:sp>
          <p:sp>
            <p:nvSpPr>
              <p:cNvPr id="53" name="TextBox 17"/>
              <p:cNvSpPr txBox="1"/>
              <p:nvPr/>
            </p:nvSpPr>
            <p:spPr>
              <a:xfrm>
                <a:off x="1194512" y="3707739"/>
                <a:ext cx="281144" cy="367424"/>
              </a:xfrm>
              <a:prstGeom prst="rect">
                <a:avLst/>
              </a:prstGeom>
              <a:noFill/>
            </p:spPr>
            <p:txBody>
              <a:bodyPr wrap="none" lIns="90000" tIns="46800" rIns="90000" bIns="46800" rtlCol="0" anchor="ctr">
                <a:spAutoFit/>
              </a:bodyPr>
              <a:lstStyle/>
              <a:p>
                <a:pPr algn="r"/>
                <a:r>
                  <a:rPr lang="en-GB" sz="1400" dirty="0" smtClean="0">
                    <a:solidFill>
                      <a:srgbClr val="000000">
                        <a:lumMod val="65000"/>
                        <a:lumOff val="35000"/>
                      </a:srgbClr>
                    </a:solidFill>
                  </a:rPr>
                  <a:t>1</a:t>
                </a:r>
              </a:p>
            </p:txBody>
          </p:sp>
          <p:sp>
            <p:nvSpPr>
              <p:cNvPr id="54" name="TextBox 18"/>
              <p:cNvSpPr txBox="1"/>
              <p:nvPr/>
            </p:nvSpPr>
            <p:spPr>
              <a:xfrm>
                <a:off x="1194512" y="3101073"/>
                <a:ext cx="281144" cy="367424"/>
              </a:xfrm>
              <a:prstGeom prst="rect">
                <a:avLst/>
              </a:prstGeom>
              <a:noFill/>
            </p:spPr>
            <p:txBody>
              <a:bodyPr wrap="none" lIns="90000" tIns="46800" rIns="90000" bIns="46800" rtlCol="0" anchor="ctr">
                <a:spAutoFit/>
              </a:bodyPr>
              <a:lstStyle/>
              <a:p>
                <a:pPr algn="r"/>
                <a:r>
                  <a:rPr lang="en-GB" sz="1400" dirty="0" smtClean="0">
                    <a:solidFill>
                      <a:srgbClr val="000000">
                        <a:lumMod val="65000"/>
                        <a:lumOff val="35000"/>
                      </a:srgbClr>
                    </a:solidFill>
                  </a:rPr>
                  <a:t>2</a:t>
                </a:r>
              </a:p>
            </p:txBody>
          </p:sp>
          <p:sp>
            <p:nvSpPr>
              <p:cNvPr id="55" name="TextBox 19"/>
              <p:cNvSpPr txBox="1"/>
              <p:nvPr/>
            </p:nvSpPr>
            <p:spPr>
              <a:xfrm>
                <a:off x="1194512" y="1892836"/>
                <a:ext cx="281144" cy="367424"/>
              </a:xfrm>
              <a:prstGeom prst="rect">
                <a:avLst/>
              </a:prstGeom>
              <a:noFill/>
            </p:spPr>
            <p:txBody>
              <a:bodyPr wrap="none" lIns="90000" tIns="46800" rIns="90000" bIns="46800" rtlCol="0" anchor="ctr">
                <a:spAutoFit/>
              </a:bodyPr>
              <a:lstStyle/>
              <a:p>
                <a:pPr algn="r"/>
                <a:r>
                  <a:rPr lang="en-GB" sz="1400" dirty="0" smtClean="0">
                    <a:solidFill>
                      <a:srgbClr val="000000">
                        <a:lumMod val="65000"/>
                        <a:lumOff val="35000"/>
                      </a:srgbClr>
                    </a:solidFill>
                  </a:rPr>
                  <a:t>4</a:t>
                </a:r>
              </a:p>
            </p:txBody>
          </p:sp>
          <p:sp>
            <p:nvSpPr>
              <p:cNvPr id="56" name="TextBox 20"/>
              <p:cNvSpPr txBox="1"/>
              <p:nvPr/>
            </p:nvSpPr>
            <p:spPr>
              <a:xfrm>
                <a:off x="1194512" y="1286905"/>
                <a:ext cx="281144" cy="367424"/>
              </a:xfrm>
              <a:prstGeom prst="rect">
                <a:avLst/>
              </a:prstGeom>
              <a:noFill/>
            </p:spPr>
            <p:txBody>
              <a:bodyPr wrap="none" lIns="90000" tIns="46800" rIns="90000" bIns="46800" rtlCol="0" anchor="ctr">
                <a:spAutoFit/>
              </a:bodyPr>
              <a:lstStyle/>
              <a:p>
                <a:pPr algn="r"/>
                <a:r>
                  <a:rPr lang="en-GB" sz="1400" dirty="0" smtClean="0">
                    <a:solidFill>
                      <a:srgbClr val="000000">
                        <a:lumMod val="65000"/>
                        <a:lumOff val="35000"/>
                      </a:srgbClr>
                    </a:solidFill>
                  </a:rPr>
                  <a:t>5</a:t>
                </a:r>
              </a:p>
            </p:txBody>
          </p:sp>
          <p:sp>
            <p:nvSpPr>
              <p:cNvPr id="59" name="TextBox 23"/>
              <p:cNvSpPr txBox="1"/>
              <p:nvPr/>
            </p:nvSpPr>
            <p:spPr>
              <a:xfrm>
                <a:off x="1194512" y="2498424"/>
                <a:ext cx="281144" cy="367424"/>
              </a:xfrm>
              <a:prstGeom prst="rect">
                <a:avLst/>
              </a:prstGeom>
              <a:noFill/>
            </p:spPr>
            <p:txBody>
              <a:bodyPr wrap="none" lIns="90000" tIns="46800" rIns="90000" bIns="46800" rtlCol="0" anchor="ctr">
                <a:spAutoFit/>
              </a:bodyPr>
              <a:lstStyle/>
              <a:p>
                <a:pPr algn="r"/>
                <a:r>
                  <a:rPr lang="en-GB" sz="1400" dirty="0" smtClean="0">
                    <a:solidFill>
                      <a:srgbClr val="000000">
                        <a:lumMod val="65000"/>
                        <a:lumOff val="35000"/>
                      </a:srgbClr>
                    </a:solidFill>
                  </a:rPr>
                  <a:t>3</a:t>
                </a:r>
              </a:p>
            </p:txBody>
          </p:sp>
          <p:sp>
            <p:nvSpPr>
              <p:cNvPr id="61" name="TextBox 25"/>
              <p:cNvSpPr txBox="1"/>
              <p:nvPr/>
            </p:nvSpPr>
            <p:spPr>
              <a:xfrm>
                <a:off x="1386974" y="4541480"/>
                <a:ext cx="281144" cy="309958"/>
              </a:xfrm>
              <a:prstGeom prst="rect">
                <a:avLst/>
              </a:prstGeom>
              <a:noFill/>
            </p:spPr>
            <p:txBody>
              <a:bodyPr wrap="none" lIns="90000" tIns="46800" rIns="90000" bIns="46800" rtlCol="0" anchor="ctr">
                <a:spAutoFit/>
              </a:bodyPr>
              <a:lstStyle/>
              <a:p>
                <a:pPr algn="ctr"/>
                <a:r>
                  <a:rPr lang="en-GB" sz="1400" dirty="0" smtClean="0">
                    <a:solidFill>
                      <a:srgbClr val="000000">
                        <a:lumMod val="65000"/>
                        <a:lumOff val="35000"/>
                      </a:srgbClr>
                    </a:solidFill>
                  </a:rPr>
                  <a:t>1</a:t>
                </a:r>
              </a:p>
            </p:txBody>
          </p:sp>
          <p:sp>
            <p:nvSpPr>
              <p:cNvPr id="62" name="TextBox 26"/>
              <p:cNvSpPr txBox="1"/>
              <p:nvPr/>
            </p:nvSpPr>
            <p:spPr>
              <a:xfrm>
                <a:off x="1691680" y="4541480"/>
                <a:ext cx="380530" cy="309958"/>
              </a:xfrm>
              <a:prstGeom prst="rect">
                <a:avLst/>
              </a:prstGeom>
              <a:noFill/>
            </p:spPr>
            <p:txBody>
              <a:bodyPr wrap="none" lIns="90000" tIns="46800" rIns="90000" bIns="46800" rtlCol="0" anchor="ctr">
                <a:spAutoFit/>
              </a:bodyPr>
              <a:lstStyle/>
              <a:p>
                <a:pPr algn="ctr"/>
                <a:r>
                  <a:rPr lang="en-GB" sz="1400" dirty="0" smtClean="0">
                    <a:solidFill>
                      <a:srgbClr val="000000">
                        <a:lumMod val="65000"/>
                        <a:lumOff val="35000"/>
                      </a:srgbClr>
                    </a:solidFill>
                  </a:rPr>
                  <a:t>30</a:t>
                </a:r>
              </a:p>
            </p:txBody>
          </p:sp>
          <p:sp>
            <p:nvSpPr>
              <p:cNvPr id="63" name="TextBox 27"/>
              <p:cNvSpPr txBox="1"/>
              <p:nvPr/>
            </p:nvSpPr>
            <p:spPr>
              <a:xfrm>
                <a:off x="2053992" y="4541480"/>
                <a:ext cx="380530" cy="309958"/>
              </a:xfrm>
              <a:prstGeom prst="rect">
                <a:avLst/>
              </a:prstGeom>
              <a:noFill/>
            </p:spPr>
            <p:txBody>
              <a:bodyPr wrap="none" lIns="90000" tIns="46800" rIns="90000" bIns="46800" rtlCol="0" anchor="ctr">
                <a:spAutoFit/>
              </a:bodyPr>
              <a:lstStyle/>
              <a:p>
                <a:pPr algn="ctr"/>
                <a:r>
                  <a:rPr lang="en-GB" sz="1400" dirty="0" smtClean="0">
                    <a:solidFill>
                      <a:srgbClr val="000000">
                        <a:lumMod val="65000"/>
                        <a:lumOff val="35000"/>
                      </a:srgbClr>
                    </a:solidFill>
                  </a:rPr>
                  <a:t>60</a:t>
                </a:r>
              </a:p>
            </p:txBody>
          </p:sp>
          <p:sp>
            <p:nvSpPr>
              <p:cNvPr id="64" name="TextBox 28"/>
              <p:cNvSpPr txBox="1"/>
              <p:nvPr/>
            </p:nvSpPr>
            <p:spPr>
              <a:xfrm>
                <a:off x="2733123" y="4541480"/>
                <a:ext cx="479916" cy="309958"/>
              </a:xfrm>
              <a:prstGeom prst="rect">
                <a:avLst/>
              </a:prstGeom>
              <a:noFill/>
            </p:spPr>
            <p:txBody>
              <a:bodyPr wrap="none" lIns="90000" tIns="46800" rIns="90000" bIns="46800" rtlCol="0" anchor="ctr">
                <a:spAutoFit/>
              </a:bodyPr>
              <a:lstStyle/>
              <a:p>
                <a:pPr algn="ctr"/>
                <a:r>
                  <a:rPr lang="en-GB" sz="1400" dirty="0" smtClean="0">
                    <a:solidFill>
                      <a:srgbClr val="000000">
                        <a:lumMod val="65000"/>
                        <a:lumOff val="35000"/>
                      </a:srgbClr>
                    </a:solidFill>
                  </a:rPr>
                  <a:t>120</a:t>
                </a:r>
              </a:p>
            </p:txBody>
          </p:sp>
          <p:sp>
            <p:nvSpPr>
              <p:cNvPr id="65" name="TextBox 29"/>
              <p:cNvSpPr txBox="1"/>
              <p:nvPr/>
            </p:nvSpPr>
            <p:spPr>
              <a:xfrm>
                <a:off x="3099584" y="4541480"/>
                <a:ext cx="479916" cy="309958"/>
              </a:xfrm>
              <a:prstGeom prst="rect">
                <a:avLst/>
              </a:prstGeom>
              <a:noFill/>
            </p:spPr>
            <p:txBody>
              <a:bodyPr wrap="none" lIns="90000" tIns="46800" rIns="90000" bIns="46800" rtlCol="0" anchor="ctr">
                <a:spAutoFit/>
              </a:bodyPr>
              <a:lstStyle/>
              <a:p>
                <a:pPr algn="ctr"/>
                <a:r>
                  <a:rPr lang="en-GB" sz="1400" dirty="0" smtClean="0">
                    <a:solidFill>
                      <a:srgbClr val="000000">
                        <a:lumMod val="65000"/>
                        <a:lumOff val="35000"/>
                      </a:srgbClr>
                    </a:solidFill>
                  </a:rPr>
                  <a:t>150</a:t>
                </a:r>
              </a:p>
            </p:txBody>
          </p:sp>
          <p:sp>
            <p:nvSpPr>
              <p:cNvPr id="66" name="TextBox 30"/>
              <p:cNvSpPr txBox="1"/>
              <p:nvPr/>
            </p:nvSpPr>
            <p:spPr>
              <a:xfrm>
                <a:off x="3470868" y="4541480"/>
                <a:ext cx="479916" cy="309958"/>
              </a:xfrm>
              <a:prstGeom prst="rect">
                <a:avLst/>
              </a:prstGeom>
              <a:noFill/>
            </p:spPr>
            <p:txBody>
              <a:bodyPr wrap="none" lIns="90000" tIns="46800" rIns="90000" bIns="46800" rtlCol="0" anchor="ctr">
                <a:spAutoFit/>
              </a:bodyPr>
              <a:lstStyle/>
              <a:p>
                <a:pPr algn="ctr"/>
                <a:r>
                  <a:rPr lang="en-GB" sz="1400" dirty="0" smtClean="0">
                    <a:solidFill>
                      <a:srgbClr val="000000">
                        <a:lumMod val="65000"/>
                        <a:lumOff val="35000"/>
                      </a:srgbClr>
                    </a:solidFill>
                  </a:rPr>
                  <a:t>180</a:t>
                </a:r>
              </a:p>
            </p:txBody>
          </p:sp>
          <p:sp>
            <p:nvSpPr>
              <p:cNvPr id="67" name="TextBox 31"/>
              <p:cNvSpPr txBox="1"/>
              <p:nvPr/>
            </p:nvSpPr>
            <p:spPr>
              <a:xfrm>
                <a:off x="4202368" y="4541480"/>
                <a:ext cx="479916" cy="309958"/>
              </a:xfrm>
              <a:prstGeom prst="rect">
                <a:avLst/>
              </a:prstGeom>
              <a:noFill/>
            </p:spPr>
            <p:txBody>
              <a:bodyPr wrap="none" lIns="90000" tIns="46800" rIns="90000" bIns="46800" rtlCol="0" anchor="ctr">
                <a:spAutoFit/>
              </a:bodyPr>
              <a:lstStyle/>
              <a:p>
                <a:pPr algn="ctr"/>
                <a:r>
                  <a:rPr lang="en-GB" sz="1400" dirty="0" smtClean="0">
                    <a:solidFill>
                      <a:srgbClr val="000000">
                        <a:lumMod val="65000"/>
                        <a:lumOff val="35000"/>
                      </a:srgbClr>
                    </a:solidFill>
                  </a:rPr>
                  <a:t>240</a:t>
                </a:r>
              </a:p>
            </p:txBody>
          </p:sp>
          <p:sp>
            <p:nvSpPr>
              <p:cNvPr id="68" name="TextBox 32"/>
              <p:cNvSpPr txBox="1"/>
              <p:nvPr/>
            </p:nvSpPr>
            <p:spPr>
              <a:xfrm>
                <a:off x="4568252" y="4541480"/>
                <a:ext cx="479916" cy="309958"/>
              </a:xfrm>
              <a:prstGeom prst="rect">
                <a:avLst/>
              </a:prstGeom>
              <a:noFill/>
            </p:spPr>
            <p:txBody>
              <a:bodyPr wrap="none" lIns="90000" tIns="46800" rIns="90000" bIns="46800" rtlCol="0" anchor="ctr">
                <a:spAutoFit/>
              </a:bodyPr>
              <a:lstStyle/>
              <a:p>
                <a:pPr algn="ctr"/>
                <a:r>
                  <a:rPr lang="en-GB" sz="1400" dirty="0" smtClean="0">
                    <a:solidFill>
                      <a:srgbClr val="000000">
                        <a:lumMod val="65000"/>
                        <a:lumOff val="35000"/>
                      </a:srgbClr>
                    </a:solidFill>
                  </a:rPr>
                  <a:t>270</a:t>
                </a:r>
              </a:p>
            </p:txBody>
          </p:sp>
          <p:sp>
            <p:nvSpPr>
              <p:cNvPr id="69" name="TextBox 33"/>
              <p:cNvSpPr txBox="1"/>
              <p:nvPr/>
            </p:nvSpPr>
            <p:spPr>
              <a:xfrm>
                <a:off x="4932040" y="4541480"/>
                <a:ext cx="479916" cy="309958"/>
              </a:xfrm>
              <a:prstGeom prst="rect">
                <a:avLst/>
              </a:prstGeom>
              <a:noFill/>
            </p:spPr>
            <p:txBody>
              <a:bodyPr wrap="none" lIns="90000" tIns="46800" rIns="90000" bIns="46800" rtlCol="0" anchor="ctr">
                <a:spAutoFit/>
              </a:bodyPr>
              <a:lstStyle/>
              <a:p>
                <a:pPr algn="ctr"/>
                <a:r>
                  <a:rPr lang="en-GB" sz="1400" dirty="0" smtClean="0">
                    <a:solidFill>
                      <a:srgbClr val="000000">
                        <a:lumMod val="65000"/>
                        <a:lumOff val="35000"/>
                      </a:srgbClr>
                    </a:solidFill>
                  </a:rPr>
                  <a:t>300</a:t>
                </a:r>
              </a:p>
            </p:txBody>
          </p:sp>
          <p:sp>
            <p:nvSpPr>
              <p:cNvPr id="70" name="TextBox 34"/>
              <p:cNvSpPr txBox="1"/>
              <p:nvPr/>
            </p:nvSpPr>
            <p:spPr>
              <a:xfrm>
                <a:off x="5661268" y="4541480"/>
                <a:ext cx="479916" cy="309958"/>
              </a:xfrm>
              <a:prstGeom prst="rect">
                <a:avLst/>
              </a:prstGeom>
              <a:noFill/>
            </p:spPr>
            <p:txBody>
              <a:bodyPr wrap="none" lIns="90000" tIns="46800" rIns="90000" bIns="46800" rtlCol="0" anchor="ctr">
                <a:spAutoFit/>
              </a:bodyPr>
              <a:lstStyle/>
              <a:p>
                <a:pPr algn="ctr"/>
                <a:r>
                  <a:rPr lang="en-GB" sz="1400" dirty="0" smtClean="0">
                    <a:solidFill>
                      <a:srgbClr val="000000">
                        <a:lumMod val="65000"/>
                        <a:lumOff val="35000"/>
                      </a:srgbClr>
                    </a:solidFill>
                  </a:rPr>
                  <a:t>360</a:t>
                </a:r>
              </a:p>
            </p:txBody>
          </p:sp>
          <p:sp>
            <p:nvSpPr>
              <p:cNvPr id="71" name="TextBox 35"/>
              <p:cNvSpPr txBox="1"/>
              <p:nvPr/>
            </p:nvSpPr>
            <p:spPr>
              <a:xfrm>
                <a:off x="6030900" y="4541480"/>
                <a:ext cx="479916" cy="309958"/>
              </a:xfrm>
              <a:prstGeom prst="rect">
                <a:avLst/>
              </a:prstGeom>
              <a:noFill/>
            </p:spPr>
            <p:txBody>
              <a:bodyPr wrap="none" lIns="90000" tIns="46800" rIns="90000" bIns="46800" rtlCol="0" anchor="ctr">
                <a:spAutoFit/>
              </a:bodyPr>
              <a:lstStyle/>
              <a:p>
                <a:pPr algn="ctr"/>
                <a:r>
                  <a:rPr lang="en-GB" sz="1400" dirty="0" smtClean="0">
                    <a:solidFill>
                      <a:srgbClr val="000000">
                        <a:lumMod val="65000"/>
                        <a:lumOff val="35000"/>
                      </a:srgbClr>
                    </a:solidFill>
                  </a:rPr>
                  <a:t>390</a:t>
                </a:r>
              </a:p>
            </p:txBody>
          </p:sp>
          <p:sp>
            <p:nvSpPr>
              <p:cNvPr id="72" name="TextBox 36"/>
              <p:cNvSpPr txBox="1"/>
              <p:nvPr/>
            </p:nvSpPr>
            <p:spPr>
              <a:xfrm>
                <a:off x="6415700" y="4541480"/>
                <a:ext cx="479916" cy="309958"/>
              </a:xfrm>
              <a:prstGeom prst="rect">
                <a:avLst/>
              </a:prstGeom>
              <a:noFill/>
            </p:spPr>
            <p:txBody>
              <a:bodyPr wrap="none" lIns="90000" tIns="46800" rIns="90000" bIns="46800" rtlCol="0" anchor="ctr">
                <a:spAutoFit/>
              </a:bodyPr>
              <a:lstStyle/>
              <a:p>
                <a:pPr algn="ctr"/>
                <a:r>
                  <a:rPr lang="en-GB" sz="1400" dirty="0" smtClean="0">
                    <a:solidFill>
                      <a:srgbClr val="000000">
                        <a:lumMod val="65000"/>
                        <a:lumOff val="35000"/>
                      </a:srgbClr>
                    </a:solidFill>
                  </a:rPr>
                  <a:t>420</a:t>
                </a:r>
              </a:p>
            </p:txBody>
          </p:sp>
          <p:sp>
            <p:nvSpPr>
              <p:cNvPr id="73" name="TextBox 37"/>
              <p:cNvSpPr txBox="1"/>
              <p:nvPr/>
            </p:nvSpPr>
            <p:spPr>
              <a:xfrm>
                <a:off x="6760748" y="4541480"/>
                <a:ext cx="479916" cy="309958"/>
              </a:xfrm>
              <a:prstGeom prst="rect">
                <a:avLst/>
              </a:prstGeom>
              <a:noFill/>
            </p:spPr>
            <p:txBody>
              <a:bodyPr wrap="none" lIns="90000" tIns="46800" rIns="90000" bIns="46800" rtlCol="0" anchor="ctr">
                <a:spAutoFit/>
              </a:bodyPr>
              <a:lstStyle/>
              <a:p>
                <a:pPr algn="ctr"/>
                <a:r>
                  <a:rPr lang="en-GB" sz="1400" dirty="0" smtClean="0">
                    <a:solidFill>
                      <a:srgbClr val="000000">
                        <a:lumMod val="65000"/>
                        <a:lumOff val="35000"/>
                      </a:srgbClr>
                    </a:solidFill>
                  </a:rPr>
                  <a:t>450</a:t>
                </a:r>
              </a:p>
            </p:txBody>
          </p:sp>
          <p:sp>
            <p:nvSpPr>
              <p:cNvPr id="74" name="TextBox 38"/>
              <p:cNvSpPr txBox="1"/>
              <p:nvPr/>
            </p:nvSpPr>
            <p:spPr>
              <a:xfrm>
                <a:off x="2430774" y="4541480"/>
                <a:ext cx="380530" cy="309958"/>
              </a:xfrm>
              <a:prstGeom prst="rect">
                <a:avLst/>
              </a:prstGeom>
              <a:noFill/>
            </p:spPr>
            <p:txBody>
              <a:bodyPr wrap="none" lIns="90000" tIns="46800" rIns="90000" bIns="46800" rtlCol="0" anchor="ctr">
                <a:spAutoFit/>
              </a:bodyPr>
              <a:lstStyle/>
              <a:p>
                <a:pPr algn="ctr"/>
                <a:r>
                  <a:rPr lang="en-GB" sz="1400" dirty="0" smtClean="0">
                    <a:solidFill>
                      <a:srgbClr val="000000">
                        <a:lumMod val="65000"/>
                        <a:lumOff val="35000"/>
                      </a:srgbClr>
                    </a:solidFill>
                  </a:rPr>
                  <a:t>90</a:t>
                </a:r>
              </a:p>
            </p:txBody>
          </p:sp>
          <p:sp>
            <p:nvSpPr>
              <p:cNvPr id="75" name="TextBox 39"/>
              <p:cNvSpPr txBox="1"/>
              <p:nvPr/>
            </p:nvSpPr>
            <p:spPr>
              <a:xfrm>
                <a:off x="3838866" y="4541480"/>
                <a:ext cx="479916" cy="309958"/>
              </a:xfrm>
              <a:prstGeom prst="rect">
                <a:avLst/>
              </a:prstGeom>
              <a:noFill/>
            </p:spPr>
            <p:txBody>
              <a:bodyPr wrap="none" lIns="90000" tIns="46800" rIns="90000" bIns="46800" rtlCol="0" anchor="ctr">
                <a:spAutoFit/>
              </a:bodyPr>
              <a:lstStyle/>
              <a:p>
                <a:pPr algn="ctr"/>
                <a:r>
                  <a:rPr lang="en-GB" sz="1400" dirty="0" smtClean="0">
                    <a:solidFill>
                      <a:srgbClr val="000000">
                        <a:lumMod val="65000"/>
                        <a:lumOff val="35000"/>
                      </a:srgbClr>
                    </a:solidFill>
                  </a:rPr>
                  <a:t>210</a:t>
                </a:r>
              </a:p>
            </p:txBody>
          </p:sp>
          <p:sp>
            <p:nvSpPr>
              <p:cNvPr id="76" name="TextBox 40"/>
              <p:cNvSpPr txBox="1"/>
              <p:nvPr/>
            </p:nvSpPr>
            <p:spPr>
              <a:xfrm>
                <a:off x="5301228" y="4541480"/>
                <a:ext cx="479916" cy="309958"/>
              </a:xfrm>
              <a:prstGeom prst="rect">
                <a:avLst/>
              </a:prstGeom>
              <a:noFill/>
            </p:spPr>
            <p:txBody>
              <a:bodyPr wrap="none" lIns="90000" tIns="46800" rIns="90000" bIns="46800" rtlCol="0" anchor="ctr">
                <a:spAutoFit/>
              </a:bodyPr>
              <a:lstStyle/>
              <a:p>
                <a:pPr algn="ctr"/>
                <a:r>
                  <a:rPr lang="en-GB" sz="1400" dirty="0" smtClean="0">
                    <a:solidFill>
                      <a:srgbClr val="000000">
                        <a:lumMod val="65000"/>
                        <a:lumOff val="35000"/>
                      </a:srgbClr>
                    </a:solidFill>
                  </a:rPr>
                  <a:t>330</a:t>
                </a:r>
              </a:p>
            </p:txBody>
          </p:sp>
          <p:sp>
            <p:nvSpPr>
              <p:cNvPr id="77" name="TextBox 41"/>
              <p:cNvSpPr txBox="1"/>
              <p:nvPr/>
            </p:nvSpPr>
            <p:spPr>
              <a:xfrm>
                <a:off x="7127713" y="4541480"/>
                <a:ext cx="479916" cy="309958"/>
              </a:xfrm>
              <a:prstGeom prst="rect">
                <a:avLst/>
              </a:prstGeom>
              <a:noFill/>
            </p:spPr>
            <p:txBody>
              <a:bodyPr wrap="none" lIns="90000" tIns="46800" rIns="90000" bIns="46800" rtlCol="0" anchor="ctr">
                <a:spAutoFit/>
              </a:bodyPr>
              <a:lstStyle/>
              <a:p>
                <a:pPr algn="ctr"/>
                <a:r>
                  <a:rPr lang="en-GB" sz="1400" dirty="0" smtClean="0">
                    <a:solidFill>
                      <a:srgbClr val="000000">
                        <a:lumMod val="65000"/>
                        <a:lumOff val="35000"/>
                      </a:srgbClr>
                    </a:solidFill>
                  </a:rPr>
                  <a:t>480</a:t>
                </a:r>
              </a:p>
            </p:txBody>
          </p:sp>
        </p:grpSp>
        <p:sp>
          <p:nvSpPr>
            <p:cNvPr id="47" name="TextBox 44"/>
            <p:cNvSpPr txBox="1"/>
            <p:nvPr/>
          </p:nvSpPr>
          <p:spPr>
            <a:xfrm>
              <a:off x="4739748" y="3855602"/>
              <a:ext cx="609760" cy="261480"/>
            </a:xfrm>
            <a:prstGeom prst="rect">
              <a:avLst/>
            </a:prstGeom>
            <a:noFill/>
          </p:spPr>
          <p:txBody>
            <a:bodyPr wrap="none" lIns="90000" tIns="46800" rIns="90000" bIns="46800" rtlCol="0" anchor="ctr">
              <a:spAutoFit/>
            </a:bodyPr>
            <a:lstStyle/>
            <a:p>
              <a:pPr algn="ctr"/>
              <a:r>
                <a:rPr lang="en-GB" sz="1400" b="1" dirty="0" smtClean="0">
                  <a:solidFill>
                    <a:srgbClr val="000000">
                      <a:lumMod val="65000"/>
                      <a:lumOff val="35000"/>
                    </a:srgbClr>
                  </a:solidFill>
                </a:rPr>
                <a:t>Days</a:t>
              </a:r>
            </a:p>
          </p:txBody>
        </p:sp>
        <p:sp>
          <p:nvSpPr>
            <p:cNvPr id="14" name="TextBox 13"/>
            <p:cNvSpPr txBox="1"/>
            <p:nvPr/>
          </p:nvSpPr>
          <p:spPr>
            <a:xfrm>
              <a:off x="7159714" y="3158641"/>
              <a:ext cx="1890046" cy="261480"/>
            </a:xfrm>
            <a:prstGeom prst="rect">
              <a:avLst/>
            </a:prstGeom>
            <a:noFill/>
          </p:spPr>
          <p:txBody>
            <a:bodyPr wrap="none" lIns="90000" tIns="46800" rIns="90000" bIns="46800" rtlCol="0" anchor="ctr">
              <a:spAutoFit/>
            </a:bodyPr>
            <a:lstStyle/>
            <a:p>
              <a:r>
                <a:rPr lang="en-GB" sz="1400" dirty="0">
                  <a:solidFill>
                    <a:srgbClr val="000000">
                      <a:lumMod val="65000"/>
                      <a:lumOff val="35000"/>
                    </a:srgbClr>
                  </a:solidFill>
                </a:rPr>
                <a:t>Aspirin </a:t>
              </a:r>
              <a:r>
                <a:rPr lang="en-GB" sz="1400" dirty="0" smtClean="0">
                  <a:solidFill>
                    <a:srgbClr val="000000">
                      <a:lumMod val="65000"/>
                      <a:lumOff val="35000"/>
                    </a:srgbClr>
                  </a:solidFill>
                </a:rPr>
                <a:t>0.3% (3/1131)</a:t>
              </a:r>
            </a:p>
          </p:txBody>
        </p:sp>
        <p:sp>
          <p:nvSpPr>
            <p:cNvPr id="15" name="TextBox 14"/>
            <p:cNvSpPr txBox="1"/>
            <p:nvPr/>
          </p:nvSpPr>
          <p:spPr>
            <a:xfrm>
              <a:off x="5472100" y="2598302"/>
              <a:ext cx="2946682" cy="261480"/>
            </a:xfrm>
            <a:prstGeom prst="rect">
              <a:avLst/>
            </a:prstGeom>
            <a:noFill/>
          </p:spPr>
          <p:txBody>
            <a:bodyPr wrap="none" lIns="90000" tIns="46800" rIns="90000" bIns="46800" rtlCol="0" anchor="ctr">
              <a:spAutoFit/>
            </a:bodyPr>
            <a:lstStyle/>
            <a:p>
              <a:r>
                <a:rPr lang="en-GB" sz="1400" dirty="0" smtClean="0">
                  <a:solidFill>
                    <a:srgbClr val="000000">
                      <a:lumMod val="65000"/>
                      <a:lumOff val="35000"/>
                    </a:srgbClr>
                  </a:solidFill>
                </a:rPr>
                <a:t>Rivaroxaban 20 mg 0.5</a:t>
              </a:r>
              <a:r>
                <a:rPr lang="en-GB" sz="1400" dirty="0">
                  <a:solidFill>
                    <a:srgbClr val="000000">
                      <a:lumMod val="65000"/>
                      <a:lumOff val="35000"/>
                    </a:srgbClr>
                  </a:solidFill>
                </a:rPr>
                <a:t>% (6/1107) </a:t>
              </a:r>
            </a:p>
          </p:txBody>
        </p:sp>
        <p:sp>
          <p:nvSpPr>
            <p:cNvPr id="16" name="TextBox 15"/>
            <p:cNvSpPr txBox="1"/>
            <p:nvPr/>
          </p:nvSpPr>
          <p:spPr>
            <a:xfrm>
              <a:off x="5472100" y="2850330"/>
              <a:ext cx="2943219" cy="261480"/>
            </a:xfrm>
            <a:prstGeom prst="rect">
              <a:avLst/>
            </a:prstGeom>
            <a:noFill/>
          </p:spPr>
          <p:txBody>
            <a:bodyPr wrap="none" lIns="90000" tIns="46800" rIns="90000" bIns="46800" rtlCol="0" anchor="ctr">
              <a:spAutoFit/>
            </a:bodyPr>
            <a:lstStyle/>
            <a:p>
              <a:r>
                <a:rPr lang="en-GB" sz="1400" dirty="0" smtClean="0">
                  <a:solidFill>
                    <a:srgbClr val="000000">
                      <a:lumMod val="65000"/>
                      <a:lumOff val="35000"/>
                    </a:srgbClr>
                  </a:solidFill>
                </a:rPr>
                <a:t>Rivaroxaban 10 </a:t>
              </a:r>
              <a:r>
                <a:rPr lang="en-GB" sz="1400" dirty="0">
                  <a:solidFill>
                    <a:srgbClr val="000000">
                      <a:lumMod val="65000"/>
                      <a:lumOff val="35000"/>
                    </a:srgbClr>
                  </a:solidFill>
                </a:rPr>
                <a:t>mg </a:t>
              </a:r>
              <a:r>
                <a:rPr lang="en-GB" sz="1400" dirty="0" smtClean="0">
                  <a:solidFill>
                    <a:srgbClr val="000000">
                      <a:lumMod val="65000"/>
                      <a:lumOff val="35000"/>
                    </a:srgbClr>
                  </a:solidFill>
                </a:rPr>
                <a:t>0.4% (5/1127) </a:t>
              </a:r>
            </a:p>
          </p:txBody>
        </p:sp>
        <p:sp>
          <p:nvSpPr>
            <p:cNvPr id="41" name="TextBox 5"/>
            <p:cNvSpPr txBox="1"/>
            <p:nvPr/>
          </p:nvSpPr>
          <p:spPr>
            <a:xfrm rot="16200000">
              <a:off x="191364" y="2181110"/>
              <a:ext cx="2550166" cy="309958"/>
            </a:xfrm>
            <a:prstGeom prst="rect">
              <a:avLst/>
            </a:prstGeom>
            <a:noFill/>
          </p:spPr>
          <p:txBody>
            <a:bodyPr wrap="square" lIns="90000" tIns="46800" rIns="90000" bIns="46800" rtlCol="0" anchor="ctr">
              <a:spAutoFit/>
            </a:bodyPr>
            <a:lstStyle/>
            <a:p>
              <a:pPr algn="ctr"/>
              <a:r>
                <a:rPr lang="en-GB" sz="1400" b="1" dirty="0" smtClean="0">
                  <a:solidFill>
                    <a:srgbClr val="000000">
                      <a:lumMod val="65000"/>
                      <a:lumOff val="35000"/>
                    </a:srgbClr>
                  </a:solidFill>
                </a:rPr>
                <a:t>Cumulative incidence (%)</a:t>
              </a:r>
            </a:p>
          </p:txBody>
        </p:sp>
      </p:grpSp>
    </p:spTree>
    <p:extLst>
      <p:ext uri="{BB962C8B-B14F-4D97-AF65-F5344CB8AC3E}">
        <p14:creationId xmlns:p14="http://schemas.microsoft.com/office/powerpoint/2010/main" val="22550254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56"/>
          <p:cNvSpPr>
            <a:spLocks noGrp="1" noChangeArrowheads="1"/>
          </p:cNvSpPr>
          <p:nvPr>
            <p:ph type="title"/>
          </p:nvPr>
        </p:nvSpPr>
        <p:spPr/>
        <p:txBody>
          <a:bodyPr/>
          <a:lstStyle/>
          <a:p>
            <a:r>
              <a:rPr lang="en-GB" altLang="en-US" dirty="0"/>
              <a:t>Bleeding Outcomes</a:t>
            </a:r>
          </a:p>
        </p:txBody>
      </p:sp>
      <p:graphicFrame>
        <p:nvGraphicFramePr>
          <p:cNvPr id="8" name="Group 69"/>
          <p:cNvGraphicFramePr>
            <a:graphicFrameLocks noGrp="1"/>
          </p:cNvGraphicFramePr>
          <p:nvPr>
            <p:ph type="tbl" sz="quarter" idx="11"/>
            <p:extLst>
              <p:ext uri="{D42A27DB-BD31-4B8C-83A1-F6EECF244321}">
                <p14:modId xmlns:p14="http://schemas.microsoft.com/office/powerpoint/2010/main" val="1779139990"/>
              </p:ext>
            </p:extLst>
          </p:nvPr>
        </p:nvGraphicFramePr>
        <p:xfrm>
          <a:off x="613632" y="879562"/>
          <a:ext cx="8279543" cy="3607113"/>
        </p:xfrm>
        <a:graphic>
          <a:graphicData uri="http://schemas.openxmlformats.org/drawingml/2006/table">
            <a:tbl>
              <a:tblPr firstRow="1" bandRow="1">
                <a:tableStyleId>{9D7B26C5-4107-4FEC-AEDC-1716B250A1EF}</a:tableStyleId>
              </a:tblPr>
              <a:tblGrid>
                <a:gridCol w="1654112"/>
                <a:gridCol w="936104"/>
                <a:gridCol w="936104"/>
                <a:gridCol w="936104"/>
                <a:gridCol w="1272373"/>
                <a:gridCol w="1272373"/>
                <a:gridCol w="1272373"/>
              </a:tblGrid>
              <a:tr h="0">
                <a:tc rowSpan="2">
                  <a:txBody>
                    <a:bodyPr/>
                    <a:lstStyle/>
                    <a:p>
                      <a:pPr marL="0" marR="0" lvl="0" indent="0" algn="l" defTabSz="914400" rtl="0" eaLnBrk="1" fontAlgn="b" latinLnBrk="0" hangingPunct="1">
                        <a:lnSpc>
                          <a:spcPct val="100000"/>
                        </a:lnSpc>
                        <a:spcBef>
                          <a:spcPct val="30000"/>
                        </a:spcBef>
                        <a:spcAft>
                          <a:spcPct val="20000"/>
                        </a:spcAft>
                        <a:buClr>
                          <a:srgbClr val="E00079"/>
                        </a:buClr>
                        <a:buSzTx/>
                        <a:buFont typeface="Wingdings 3" pitchFamily="18" charset="2"/>
                        <a:buNone/>
                        <a:tabLst/>
                      </a:pPr>
                      <a:endParaRPr kumimoji="0" lang="en-GB" sz="1050" b="1" i="0" u="none" strike="noStrike" cap="none" normalizeH="0" baseline="0" dirty="0" smtClean="0">
                        <a:ln>
                          <a:noFill/>
                        </a:ln>
                        <a:solidFill>
                          <a:schemeClr val="bg1"/>
                        </a:solidFill>
                        <a:effectLst/>
                        <a:latin typeface="+mn-lt"/>
                        <a:cs typeface="Arial" pitchFamily="34" charset="0"/>
                      </a:endParaRPr>
                    </a:p>
                  </a:txBody>
                  <a:tcPr horzOverflow="overflow">
                    <a:lnB w="12700" cap="flat" cmpd="sng" algn="ctr">
                      <a:solidFill>
                        <a:schemeClr val="tx1"/>
                      </a:solidFill>
                      <a:prstDash val="solid"/>
                      <a:round/>
                      <a:headEnd type="none" w="med" len="med"/>
                      <a:tailEnd type="none" w="med" len="med"/>
                    </a:lnB>
                    <a:solidFill>
                      <a:schemeClr val="bg2"/>
                    </a:solidFill>
                  </a:tcPr>
                </a:tc>
                <a:tc rowSpan="2">
                  <a:txBody>
                    <a:bodyPr/>
                    <a:lstStyle/>
                    <a:p>
                      <a:pPr algn="ctr">
                        <a:lnSpc>
                          <a:spcPct val="100000"/>
                        </a:lnSpc>
                        <a:spcAft>
                          <a:spcPts val="0"/>
                        </a:spcAft>
                      </a:pPr>
                      <a:r>
                        <a:rPr lang="en-US" sz="1050">
                          <a:solidFill>
                            <a:schemeClr val="bg1"/>
                          </a:solidFill>
                          <a:effectLst/>
                          <a:latin typeface="+mn-lt"/>
                        </a:rPr>
                        <a:t>Rivaroxaban </a:t>
                      </a:r>
                      <a:r>
                        <a:rPr lang="en-US" sz="1050" smtClean="0">
                          <a:solidFill>
                            <a:schemeClr val="bg1"/>
                          </a:solidFill>
                          <a:effectLst/>
                          <a:latin typeface="+mn-lt"/>
                        </a:rPr>
                        <a:t/>
                      </a:r>
                      <a:br>
                        <a:rPr lang="en-US" sz="1050" smtClean="0">
                          <a:solidFill>
                            <a:schemeClr val="bg1"/>
                          </a:solidFill>
                          <a:effectLst/>
                          <a:latin typeface="+mn-lt"/>
                        </a:rPr>
                      </a:br>
                      <a:r>
                        <a:rPr lang="en-US" sz="1050" smtClean="0">
                          <a:solidFill>
                            <a:schemeClr val="bg1"/>
                          </a:solidFill>
                          <a:effectLst/>
                          <a:latin typeface="+mn-lt"/>
                        </a:rPr>
                        <a:t>20 </a:t>
                      </a:r>
                      <a:r>
                        <a:rPr lang="en-US" sz="1050" dirty="0" smtClean="0">
                          <a:solidFill>
                            <a:schemeClr val="bg1"/>
                          </a:solidFill>
                          <a:effectLst/>
                          <a:latin typeface="+mn-lt"/>
                        </a:rPr>
                        <a:t>mg</a:t>
                      </a:r>
                      <a:br>
                        <a:rPr lang="en-US" sz="1050" dirty="0" smtClean="0">
                          <a:solidFill>
                            <a:schemeClr val="bg1"/>
                          </a:solidFill>
                          <a:effectLst/>
                          <a:latin typeface="+mn-lt"/>
                        </a:rPr>
                      </a:br>
                      <a:r>
                        <a:rPr lang="en-US" sz="1050" dirty="0" smtClean="0">
                          <a:solidFill>
                            <a:schemeClr val="bg1"/>
                          </a:solidFill>
                          <a:effectLst/>
                          <a:latin typeface="+mn-lt"/>
                        </a:rPr>
                        <a:t>(n=1107</a:t>
                      </a:r>
                      <a:r>
                        <a:rPr lang="en-US" sz="1050" dirty="0">
                          <a:solidFill>
                            <a:schemeClr val="bg1"/>
                          </a:solidFill>
                          <a:effectLst/>
                          <a:latin typeface="+mn-lt"/>
                        </a:rPr>
                        <a:t>)</a:t>
                      </a:r>
                      <a:endParaRPr lang="en-US" sz="1050" dirty="0">
                        <a:solidFill>
                          <a:schemeClr val="bg1"/>
                        </a:solidFill>
                        <a:effectLst/>
                        <a:latin typeface="+mn-lt"/>
                        <a:ea typeface="Times New Roman"/>
                        <a:cs typeface="Times New Roman"/>
                      </a:endParaRPr>
                    </a:p>
                  </a:txBody>
                  <a:tcPr marL="36000" marR="36000" marT="46800" marB="46800">
                    <a:lnB w="12700" cap="flat" cmpd="sng" algn="ctr">
                      <a:solidFill>
                        <a:schemeClr val="tx1"/>
                      </a:solidFill>
                      <a:prstDash val="solid"/>
                      <a:round/>
                      <a:headEnd type="none" w="med" len="med"/>
                      <a:tailEnd type="none" w="med" len="med"/>
                    </a:lnB>
                    <a:solidFill>
                      <a:schemeClr val="bg2"/>
                    </a:solidFill>
                  </a:tcPr>
                </a:tc>
                <a:tc rowSpan="2">
                  <a:txBody>
                    <a:bodyPr/>
                    <a:lstStyle/>
                    <a:p>
                      <a:pPr algn="ctr">
                        <a:lnSpc>
                          <a:spcPct val="100000"/>
                        </a:lnSpc>
                        <a:spcAft>
                          <a:spcPts val="0"/>
                        </a:spcAft>
                      </a:pPr>
                      <a:r>
                        <a:rPr lang="en-US" sz="1050" dirty="0">
                          <a:solidFill>
                            <a:schemeClr val="bg1"/>
                          </a:solidFill>
                          <a:effectLst/>
                          <a:latin typeface="+mn-lt"/>
                        </a:rPr>
                        <a:t>Rivaroxaban </a:t>
                      </a:r>
                      <a:r>
                        <a:rPr lang="en-US" sz="1050" dirty="0" smtClean="0">
                          <a:solidFill>
                            <a:schemeClr val="bg1"/>
                          </a:solidFill>
                          <a:effectLst/>
                          <a:latin typeface="+mn-lt"/>
                        </a:rPr>
                        <a:t/>
                      </a:r>
                      <a:br>
                        <a:rPr lang="en-US" sz="1050" dirty="0" smtClean="0">
                          <a:solidFill>
                            <a:schemeClr val="bg1"/>
                          </a:solidFill>
                          <a:effectLst/>
                          <a:latin typeface="+mn-lt"/>
                        </a:rPr>
                      </a:br>
                      <a:r>
                        <a:rPr lang="en-US" sz="1050" dirty="0" smtClean="0">
                          <a:solidFill>
                            <a:schemeClr val="bg1"/>
                          </a:solidFill>
                          <a:effectLst/>
                          <a:latin typeface="+mn-lt"/>
                        </a:rPr>
                        <a:t>10 mg</a:t>
                      </a:r>
                      <a:br>
                        <a:rPr lang="en-US" sz="1050" dirty="0" smtClean="0">
                          <a:solidFill>
                            <a:schemeClr val="bg1"/>
                          </a:solidFill>
                          <a:effectLst/>
                          <a:latin typeface="+mn-lt"/>
                        </a:rPr>
                      </a:br>
                      <a:r>
                        <a:rPr lang="en-US" sz="1050" dirty="0" smtClean="0">
                          <a:solidFill>
                            <a:schemeClr val="bg1"/>
                          </a:solidFill>
                          <a:effectLst/>
                          <a:latin typeface="+mn-lt"/>
                        </a:rPr>
                        <a:t>(n=1127</a:t>
                      </a:r>
                      <a:r>
                        <a:rPr lang="en-US" sz="1050" dirty="0">
                          <a:solidFill>
                            <a:schemeClr val="bg1"/>
                          </a:solidFill>
                          <a:effectLst/>
                          <a:latin typeface="+mn-lt"/>
                        </a:rPr>
                        <a:t>)</a:t>
                      </a:r>
                      <a:endParaRPr lang="en-US" sz="1050" dirty="0">
                        <a:solidFill>
                          <a:schemeClr val="bg1"/>
                        </a:solidFill>
                        <a:effectLst/>
                        <a:latin typeface="+mn-lt"/>
                        <a:ea typeface="Times New Roman"/>
                        <a:cs typeface="Times New Roman"/>
                      </a:endParaRPr>
                    </a:p>
                  </a:txBody>
                  <a:tcPr marL="36000" marR="36000" marT="46800" marB="46800">
                    <a:lnB w="12700" cap="flat" cmpd="sng" algn="ctr">
                      <a:solidFill>
                        <a:schemeClr val="tx1"/>
                      </a:solidFill>
                      <a:prstDash val="solid"/>
                      <a:round/>
                      <a:headEnd type="none" w="med" len="med"/>
                      <a:tailEnd type="none" w="med" len="med"/>
                    </a:lnB>
                    <a:solidFill>
                      <a:schemeClr val="bg2"/>
                    </a:solidFill>
                  </a:tcPr>
                </a:tc>
                <a:tc rowSpan="2">
                  <a:txBody>
                    <a:bodyPr/>
                    <a:lstStyle/>
                    <a:p>
                      <a:pPr algn="ctr">
                        <a:lnSpc>
                          <a:spcPct val="100000"/>
                        </a:lnSpc>
                        <a:spcAft>
                          <a:spcPts val="0"/>
                        </a:spcAft>
                      </a:pPr>
                      <a:r>
                        <a:rPr lang="en-US" sz="1050" smtClean="0">
                          <a:solidFill>
                            <a:schemeClr val="bg1"/>
                          </a:solidFill>
                          <a:effectLst/>
                          <a:latin typeface="+mn-lt"/>
                        </a:rPr>
                        <a:t>Aspirin </a:t>
                      </a:r>
                      <a:br>
                        <a:rPr lang="en-US" sz="1050" smtClean="0">
                          <a:solidFill>
                            <a:schemeClr val="bg1"/>
                          </a:solidFill>
                          <a:effectLst/>
                          <a:latin typeface="+mn-lt"/>
                        </a:rPr>
                      </a:br>
                      <a:r>
                        <a:rPr lang="en-US" sz="1050" smtClean="0">
                          <a:solidFill>
                            <a:schemeClr val="bg1"/>
                          </a:solidFill>
                          <a:effectLst/>
                          <a:latin typeface="+mn-lt"/>
                        </a:rPr>
                        <a:t>100 </a:t>
                      </a:r>
                      <a:r>
                        <a:rPr lang="en-US" sz="1050" dirty="0" smtClean="0">
                          <a:solidFill>
                            <a:schemeClr val="bg1"/>
                          </a:solidFill>
                          <a:effectLst/>
                          <a:latin typeface="+mn-lt"/>
                        </a:rPr>
                        <a:t>mg</a:t>
                      </a:r>
                      <a:br>
                        <a:rPr lang="en-US" sz="1050" dirty="0" smtClean="0">
                          <a:solidFill>
                            <a:schemeClr val="bg1"/>
                          </a:solidFill>
                          <a:effectLst/>
                          <a:latin typeface="+mn-lt"/>
                        </a:rPr>
                      </a:br>
                      <a:r>
                        <a:rPr lang="en-US" sz="1050" dirty="0" smtClean="0">
                          <a:solidFill>
                            <a:schemeClr val="bg1"/>
                          </a:solidFill>
                          <a:effectLst/>
                          <a:latin typeface="+mn-lt"/>
                        </a:rPr>
                        <a:t>(n=1131</a:t>
                      </a:r>
                      <a:r>
                        <a:rPr lang="en-US" sz="1050" dirty="0">
                          <a:solidFill>
                            <a:schemeClr val="bg1"/>
                          </a:solidFill>
                          <a:effectLst/>
                          <a:latin typeface="+mn-lt"/>
                        </a:rPr>
                        <a:t>)</a:t>
                      </a:r>
                      <a:endParaRPr lang="en-US" sz="1050" dirty="0">
                        <a:solidFill>
                          <a:schemeClr val="bg1"/>
                        </a:solidFill>
                        <a:effectLst/>
                        <a:latin typeface="+mn-lt"/>
                        <a:ea typeface="Times New Roman"/>
                        <a:cs typeface="Times New Roman"/>
                      </a:endParaRPr>
                    </a:p>
                  </a:txBody>
                  <a:tcPr marL="36000" marR="36000" marT="46800" marB="46800">
                    <a:lnB w="12700" cap="flat" cmpd="sng" algn="ctr">
                      <a:solidFill>
                        <a:schemeClr val="tx1"/>
                      </a:solidFill>
                      <a:prstDash val="solid"/>
                      <a:round/>
                      <a:headEnd type="none" w="med" len="med"/>
                      <a:tailEnd type="none" w="med" len="med"/>
                    </a:lnB>
                    <a:solidFill>
                      <a:schemeClr val="bg2"/>
                    </a:solidFill>
                  </a:tcPr>
                </a:tc>
                <a:tc gridSpan="3">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en-US" sz="1050" b="1" u="none" strike="noStrike" cap="none" normalizeH="0" baseline="0" dirty="0" smtClean="0">
                          <a:ln>
                            <a:noFill/>
                          </a:ln>
                          <a:solidFill>
                            <a:schemeClr val="bg1"/>
                          </a:solidFill>
                          <a:effectLst/>
                          <a:latin typeface="+mn-lt"/>
                        </a:rPr>
                        <a:t>Hazard Ratio (95% CI)</a:t>
                      </a:r>
                      <a:endParaRPr kumimoji="0" lang="en-US" sz="1050" b="1" u="none" strike="noStrike" kern="1200" cap="none" normalizeH="0" baseline="0" dirty="0" smtClean="0">
                        <a:ln>
                          <a:noFill/>
                        </a:ln>
                        <a:solidFill>
                          <a:schemeClr val="bg1"/>
                        </a:solidFill>
                        <a:effectLst/>
                        <a:latin typeface="+mn-lt"/>
                        <a:ea typeface="+mn-ea"/>
                        <a:cs typeface="+mn-cs"/>
                      </a:endParaRPr>
                    </a:p>
                  </a:txBody>
                  <a:tcPr anchor="ctr" horzOverflow="overflow">
                    <a:solidFill>
                      <a:schemeClr val="bg2"/>
                    </a:solidFill>
                  </a:tcPr>
                </a:tc>
                <a:tc hMerge="1">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defRPr/>
                      </a:pPr>
                      <a:endParaRPr kumimoji="0" lang="en-US" sz="1200" b="1" i="0" u="none" strike="noStrike" cap="none" normalizeH="0" baseline="0" dirty="0" smtClean="0">
                        <a:ln>
                          <a:noFill/>
                        </a:ln>
                        <a:solidFill>
                          <a:schemeClr val="bg1"/>
                        </a:solidFill>
                        <a:effectLst/>
                        <a:latin typeface="+mn-lt"/>
                        <a:cs typeface="Arial" pitchFamily="34" charset="0"/>
                      </a:endParaRPr>
                    </a:p>
                  </a:txBody>
                  <a:tcPr marL="110919" marR="110919" marT="34290" marB="34290" anchor="ctr" horzOverflow="overflow">
                    <a:solidFill>
                      <a:schemeClr val="bg2"/>
                    </a:solidFill>
                  </a:tcPr>
                </a:tc>
                <a:tc hMerge="1">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defRPr/>
                      </a:pPr>
                      <a:endParaRPr kumimoji="0" lang="en-US" sz="1200" b="1" u="none" strike="noStrike" kern="1200" cap="none" normalizeH="0" baseline="0" dirty="0" smtClean="0">
                        <a:ln>
                          <a:noFill/>
                        </a:ln>
                        <a:solidFill>
                          <a:schemeClr val="bg1"/>
                        </a:solidFill>
                        <a:effectLst/>
                        <a:latin typeface="+mn-lt"/>
                        <a:ea typeface="+mn-ea"/>
                        <a:cs typeface="+mn-cs"/>
                      </a:endParaRPr>
                    </a:p>
                  </a:txBody>
                  <a:tcPr marL="110919" marR="110919" marT="34290" marB="34290" anchor="ctr" horzOverflow="overflow">
                    <a:solidFill>
                      <a:schemeClr val="bg2"/>
                    </a:solidFill>
                  </a:tcPr>
                </a:tc>
              </a:tr>
              <a:tr h="0">
                <a:tc vMerge="1">
                  <a:txBody>
                    <a:bodyPr/>
                    <a:lstStyle/>
                    <a:p>
                      <a:endParaRPr lang="de-DE"/>
                    </a:p>
                  </a:txBody>
                  <a:tcPr/>
                </a:tc>
                <a:tc vMerge="1">
                  <a:txBody>
                    <a:bodyPr/>
                    <a:lstStyle/>
                    <a:p>
                      <a:pPr algn="ctr">
                        <a:lnSpc>
                          <a:spcPct val="100000"/>
                        </a:lnSpc>
                        <a:spcAft>
                          <a:spcPts val="0"/>
                        </a:spcAft>
                      </a:pPr>
                      <a:endParaRPr lang="en-US" sz="1100" dirty="0">
                        <a:solidFill>
                          <a:schemeClr val="bg1"/>
                        </a:solidFill>
                        <a:effectLst/>
                        <a:latin typeface="+mn-lt"/>
                        <a:ea typeface="Times New Roman"/>
                        <a:cs typeface="Times New Roman"/>
                      </a:endParaRPr>
                    </a:p>
                  </a:txBody>
                  <a:tcPr marL="36000" marR="36000" marT="46800" marB="46800"/>
                </a:tc>
                <a:tc vMerge="1">
                  <a:txBody>
                    <a:bodyPr/>
                    <a:lstStyle/>
                    <a:p>
                      <a:pPr algn="ctr">
                        <a:lnSpc>
                          <a:spcPct val="100000"/>
                        </a:lnSpc>
                        <a:spcAft>
                          <a:spcPts val="0"/>
                        </a:spcAft>
                      </a:pPr>
                      <a:endParaRPr lang="en-US" sz="1100" dirty="0">
                        <a:solidFill>
                          <a:schemeClr val="bg1"/>
                        </a:solidFill>
                        <a:effectLst/>
                        <a:latin typeface="+mn-lt"/>
                        <a:ea typeface="Times New Roman"/>
                        <a:cs typeface="Times New Roman"/>
                      </a:endParaRPr>
                    </a:p>
                  </a:txBody>
                  <a:tcPr marL="36000" marR="36000" marT="46800" marB="46800"/>
                </a:tc>
                <a:tc vMerge="1">
                  <a:txBody>
                    <a:bodyPr/>
                    <a:lstStyle/>
                    <a:p>
                      <a:pPr algn="ctr">
                        <a:lnSpc>
                          <a:spcPct val="100000"/>
                        </a:lnSpc>
                        <a:spcAft>
                          <a:spcPts val="0"/>
                        </a:spcAft>
                      </a:pPr>
                      <a:endParaRPr lang="en-US" sz="1100" dirty="0">
                        <a:solidFill>
                          <a:schemeClr val="bg1"/>
                        </a:solidFill>
                        <a:effectLst/>
                        <a:latin typeface="+mn-lt"/>
                        <a:ea typeface="Times New Roman"/>
                        <a:cs typeface="Times New Roman"/>
                      </a:endParaRPr>
                    </a:p>
                  </a:txBody>
                  <a:tcPr marL="36000" marR="36000" marT="46800" marB="46800"/>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en-US" sz="1050" b="1" u="none" strike="noStrike" cap="none" normalizeH="0" baseline="0" dirty="0" smtClean="0">
                          <a:ln>
                            <a:noFill/>
                          </a:ln>
                          <a:solidFill>
                            <a:schemeClr val="bg1"/>
                          </a:solidFill>
                          <a:effectLst/>
                          <a:latin typeface="+mn-lt"/>
                        </a:rPr>
                        <a:t>Rivaroxaban 20 mg vs aspirin</a:t>
                      </a:r>
                      <a:endParaRPr kumimoji="0" lang="en-US" sz="1050" b="1" i="0" u="none" strike="noStrike" cap="none" normalizeH="0" baseline="0" dirty="0" smtClean="0">
                        <a:ln>
                          <a:noFill/>
                        </a:ln>
                        <a:solidFill>
                          <a:schemeClr val="bg1"/>
                        </a:solidFill>
                        <a:effectLst/>
                        <a:latin typeface="+mn-lt"/>
                        <a:cs typeface="Arial" pitchFamily="34" charset="0"/>
                      </a:endParaRPr>
                    </a:p>
                  </a:txBody>
                  <a:tcPr horzOverflow="overflow">
                    <a:lnL w="12700" cap="flat" cmpd="sng" algn="ctr">
                      <a:no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defRPr/>
                      </a:pPr>
                      <a:r>
                        <a:rPr kumimoji="0" lang="en-US" sz="1050" b="1" u="none" strike="noStrike" cap="none" normalizeH="0" baseline="0" dirty="0" smtClean="0">
                          <a:ln>
                            <a:noFill/>
                          </a:ln>
                          <a:solidFill>
                            <a:schemeClr val="bg1"/>
                          </a:solidFill>
                          <a:effectLst/>
                          <a:latin typeface="+mn-lt"/>
                        </a:rPr>
                        <a:t>Rivaroxaban 10 mg vs aspirin</a:t>
                      </a:r>
                      <a:endParaRPr kumimoji="0" lang="en-US" sz="1050" b="1" i="0" u="none" strike="noStrike" cap="none" normalizeH="0" baseline="0" dirty="0" smtClean="0">
                        <a:ln>
                          <a:noFill/>
                        </a:ln>
                        <a:solidFill>
                          <a:schemeClr val="bg1"/>
                        </a:solidFill>
                        <a:effectLst/>
                        <a:latin typeface="+mn-lt"/>
                        <a:cs typeface="Arial" pitchFamily="34" charset="0"/>
                      </a:endParaRPr>
                    </a:p>
                  </a:txBody>
                  <a:tcPr horzOverflow="overflow">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defRPr/>
                      </a:pPr>
                      <a:r>
                        <a:rPr kumimoji="0" lang="en-US" sz="1050" b="1" u="none" strike="noStrike" kern="1200" cap="none" normalizeH="0" baseline="0" dirty="0" smtClean="0">
                          <a:ln>
                            <a:noFill/>
                          </a:ln>
                          <a:solidFill>
                            <a:schemeClr val="bg1"/>
                          </a:solidFill>
                          <a:effectLst/>
                          <a:latin typeface="+mn-lt"/>
                        </a:rPr>
                        <a:t>Rivaroxaban 20 mg vs 10 mg</a:t>
                      </a:r>
                      <a:endParaRPr kumimoji="0" lang="en-US" sz="1050" b="1" u="none" strike="noStrike" kern="1200" cap="none" normalizeH="0" baseline="0" dirty="0" smtClean="0">
                        <a:ln>
                          <a:noFill/>
                        </a:ln>
                        <a:solidFill>
                          <a:schemeClr val="bg1"/>
                        </a:solidFill>
                        <a:effectLst/>
                        <a:latin typeface="+mn-lt"/>
                        <a:ea typeface="+mn-ea"/>
                        <a:cs typeface="+mn-cs"/>
                      </a:endParaRPr>
                    </a:p>
                  </a:txBody>
                  <a:tcPr horzOverflow="overflow">
                    <a:lnB w="12700" cap="flat" cmpd="sng" algn="ctr">
                      <a:solidFill>
                        <a:schemeClr val="tx1"/>
                      </a:solidFill>
                      <a:prstDash val="solid"/>
                      <a:round/>
                      <a:headEnd type="none" w="med" len="med"/>
                      <a:tailEnd type="none" w="med" len="med"/>
                    </a:lnB>
                    <a:solidFill>
                      <a:schemeClr val="bg2"/>
                    </a:solidFill>
                  </a:tcPr>
                </a:tc>
              </a:tr>
              <a:tr h="124279">
                <a:tc>
                  <a:txBody>
                    <a:bodyPr/>
                    <a:lstStyle/>
                    <a:p>
                      <a:pPr>
                        <a:lnSpc>
                          <a:spcPct val="115000"/>
                        </a:lnSpc>
                        <a:spcAft>
                          <a:spcPts val="0"/>
                        </a:spcAft>
                      </a:pPr>
                      <a:r>
                        <a:rPr lang="en-US" sz="1050" b="1" dirty="0" smtClean="0">
                          <a:effectLst/>
                          <a:latin typeface="+mn-lt"/>
                          <a:ea typeface="Times New Roman"/>
                          <a:cs typeface="Times New Roman"/>
                        </a:rPr>
                        <a:t>Major bleeding  </a:t>
                      </a:r>
                      <a:endParaRPr lang="en-US" sz="1050" b="1" dirty="0">
                        <a:effectLst/>
                        <a:latin typeface="+mn-lt"/>
                        <a:ea typeface="Times New Roman"/>
                        <a:cs typeface="Times New Roman"/>
                      </a:endParaRPr>
                    </a:p>
                  </a:txBody>
                  <a:tcPr anchor="ctr">
                    <a:lnL>
                      <a:noFill/>
                    </a:lnL>
                    <a:lnR>
                      <a:noFill/>
                    </a:lnR>
                    <a:lnT w="12700" cap="flat" cmpd="sng" algn="ctr">
                      <a:solidFill>
                        <a:schemeClr val="tx1"/>
                      </a:solidFill>
                      <a:prstDash val="solid"/>
                      <a:round/>
                      <a:headEnd type="none" w="med" len="med"/>
                      <a:tailEnd type="none" w="med" len="med"/>
                    </a:lnT>
                    <a:lnTlToBr w="12700" cmpd="sng">
                      <a:noFill/>
                      <a:prstDash val="solid"/>
                    </a:lnTlToBr>
                    <a:lnBlToTr w="12700" cmpd="sng">
                      <a:noFill/>
                      <a:prstDash val="solid"/>
                    </a:lnBlToTr>
                    <a:solidFill>
                      <a:srgbClr val="000000">
                        <a:alpha val="20000"/>
                      </a:srgbClr>
                    </a:solidFill>
                  </a:tcPr>
                </a:tc>
                <a:tc>
                  <a:txBody>
                    <a:bodyPr/>
                    <a:lstStyle/>
                    <a:p>
                      <a:pPr algn="ctr">
                        <a:lnSpc>
                          <a:spcPct val="100000"/>
                        </a:lnSpc>
                        <a:spcAft>
                          <a:spcPts val="0"/>
                        </a:spcAft>
                      </a:pPr>
                      <a:r>
                        <a:rPr lang="en-US" sz="1050" b="1" dirty="0">
                          <a:effectLst/>
                          <a:latin typeface="+mn-lt"/>
                        </a:rPr>
                        <a:t>6 (</a:t>
                      </a:r>
                      <a:r>
                        <a:rPr lang="en-US" sz="1050" b="1" dirty="0" smtClean="0">
                          <a:effectLst/>
                          <a:latin typeface="+mn-lt"/>
                        </a:rPr>
                        <a:t>0.5)</a:t>
                      </a:r>
                      <a:endParaRPr lang="en-US" sz="1050" b="1" dirty="0">
                        <a:effectLst/>
                        <a:latin typeface="+mn-lt"/>
                        <a:ea typeface="Times New Roman"/>
                        <a:cs typeface="Times New Roman"/>
                      </a:endParaRPr>
                    </a:p>
                  </a:txBody>
                  <a:tcPr marL="90000" marR="90000" marT="18000" marB="18000" anchor="ctr">
                    <a:lnL>
                      <a:noFill/>
                    </a:lnL>
                    <a:lnR>
                      <a:noFill/>
                    </a:lnR>
                    <a:lnT w="12700" cap="flat" cmpd="sng" algn="ctr">
                      <a:solidFill>
                        <a:schemeClr val="tx1"/>
                      </a:solidFill>
                      <a:prstDash val="solid"/>
                      <a:round/>
                      <a:headEnd type="none" w="med" len="med"/>
                      <a:tailEnd type="none" w="med" len="med"/>
                    </a:lnT>
                    <a:lnTlToBr w="12700" cmpd="sng">
                      <a:noFill/>
                      <a:prstDash val="solid"/>
                    </a:lnTlToBr>
                    <a:lnBlToTr w="12700" cmpd="sng">
                      <a:noFill/>
                      <a:prstDash val="solid"/>
                    </a:lnBlToTr>
                    <a:solidFill>
                      <a:srgbClr val="000000">
                        <a:alpha val="20000"/>
                      </a:srgbClr>
                    </a:solidFill>
                  </a:tcPr>
                </a:tc>
                <a:tc>
                  <a:txBody>
                    <a:bodyPr/>
                    <a:lstStyle/>
                    <a:p>
                      <a:pPr algn="ctr">
                        <a:lnSpc>
                          <a:spcPct val="100000"/>
                        </a:lnSpc>
                        <a:spcAft>
                          <a:spcPts val="0"/>
                        </a:spcAft>
                      </a:pPr>
                      <a:r>
                        <a:rPr lang="en-US" sz="1050" b="1" dirty="0">
                          <a:effectLst/>
                          <a:latin typeface="+mn-lt"/>
                        </a:rPr>
                        <a:t>5 (</a:t>
                      </a:r>
                      <a:r>
                        <a:rPr lang="en-US" sz="1050" b="1" dirty="0" smtClean="0">
                          <a:effectLst/>
                          <a:latin typeface="+mn-lt"/>
                        </a:rPr>
                        <a:t>0.4)</a:t>
                      </a:r>
                      <a:endParaRPr lang="en-US" sz="1050" b="1" dirty="0">
                        <a:effectLst/>
                        <a:latin typeface="+mn-lt"/>
                        <a:ea typeface="Times New Roman"/>
                        <a:cs typeface="Times New Roman"/>
                      </a:endParaRPr>
                    </a:p>
                  </a:txBody>
                  <a:tcPr marL="90000" marR="90000" marT="18000" marB="18000" anchor="ctr">
                    <a:lnL>
                      <a:noFill/>
                    </a:lnL>
                    <a:lnR>
                      <a:noFill/>
                    </a:lnR>
                    <a:lnT w="12700" cap="flat" cmpd="sng" algn="ctr">
                      <a:solidFill>
                        <a:schemeClr val="tx1"/>
                      </a:solidFill>
                      <a:prstDash val="solid"/>
                      <a:round/>
                      <a:headEnd type="none" w="med" len="med"/>
                      <a:tailEnd type="none" w="med" len="med"/>
                    </a:lnT>
                    <a:lnTlToBr w="12700" cmpd="sng">
                      <a:noFill/>
                      <a:prstDash val="solid"/>
                    </a:lnTlToBr>
                    <a:lnBlToTr w="12700" cmpd="sng">
                      <a:noFill/>
                      <a:prstDash val="solid"/>
                    </a:lnBlToTr>
                    <a:solidFill>
                      <a:srgbClr val="000000">
                        <a:alpha val="20000"/>
                      </a:srgbClr>
                    </a:solidFill>
                  </a:tcPr>
                </a:tc>
                <a:tc>
                  <a:txBody>
                    <a:bodyPr/>
                    <a:lstStyle/>
                    <a:p>
                      <a:pPr algn="ctr">
                        <a:lnSpc>
                          <a:spcPct val="100000"/>
                        </a:lnSpc>
                        <a:spcAft>
                          <a:spcPts val="0"/>
                        </a:spcAft>
                      </a:pPr>
                      <a:r>
                        <a:rPr lang="en-US" sz="1050" b="1" dirty="0">
                          <a:effectLst/>
                          <a:latin typeface="+mn-lt"/>
                        </a:rPr>
                        <a:t>3 (</a:t>
                      </a:r>
                      <a:r>
                        <a:rPr lang="en-US" sz="1050" b="1" dirty="0" smtClean="0">
                          <a:effectLst/>
                          <a:latin typeface="+mn-lt"/>
                        </a:rPr>
                        <a:t>0.3)</a:t>
                      </a:r>
                      <a:endParaRPr lang="en-US" sz="1050" b="1" dirty="0">
                        <a:effectLst/>
                        <a:latin typeface="+mn-lt"/>
                        <a:ea typeface="Times New Roman"/>
                        <a:cs typeface="Times New Roman"/>
                      </a:endParaRPr>
                    </a:p>
                  </a:txBody>
                  <a:tcPr marL="90000" marR="90000" marT="18000" marB="18000" anchor="ctr">
                    <a:lnL>
                      <a:noFill/>
                    </a:lnL>
                    <a:lnR>
                      <a:noFill/>
                    </a:lnR>
                    <a:lnT w="12700" cap="flat" cmpd="sng" algn="ctr">
                      <a:solidFill>
                        <a:schemeClr val="tx1"/>
                      </a:solidFill>
                      <a:prstDash val="solid"/>
                      <a:round/>
                      <a:headEnd type="none" w="med" len="med"/>
                      <a:tailEnd type="none" w="med" len="med"/>
                    </a:lnT>
                    <a:lnTlToBr w="12700" cmpd="sng">
                      <a:noFill/>
                      <a:prstDash val="solid"/>
                    </a:lnTlToBr>
                    <a:lnBlToTr w="12700" cmpd="sng">
                      <a:noFill/>
                      <a:prstDash val="solid"/>
                    </a:lnBlToTr>
                    <a:solidFill>
                      <a:srgbClr val="000000">
                        <a:alpha val="20000"/>
                      </a:srgbClr>
                    </a:solidFill>
                  </a:tcPr>
                </a:tc>
                <a:tc>
                  <a:txBody>
                    <a:bodyPr/>
                    <a:lstStyle/>
                    <a:p>
                      <a:pPr marL="0" marR="0" lvl="0" indent="0" algn="ctr" defTabSz="914400" rtl="0" eaLnBrk="1" fontAlgn="b" latinLnBrk="0" hangingPunct="1">
                        <a:lnSpc>
                          <a:spcPct val="100000"/>
                        </a:lnSpc>
                        <a:spcBef>
                          <a:spcPct val="30000"/>
                        </a:spcBef>
                        <a:spcAft>
                          <a:spcPct val="20000"/>
                        </a:spcAft>
                        <a:buClrTx/>
                        <a:buSzTx/>
                        <a:buFontTx/>
                        <a:buNone/>
                        <a:tabLst/>
                        <a:defRPr/>
                      </a:pPr>
                      <a:r>
                        <a:rPr lang="en-US" sz="1050" b="1" dirty="0">
                          <a:effectLst/>
                          <a:latin typeface="+mn-lt"/>
                          <a:ea typeface="Times New Roman"/>
                          <a:cs typeface="Times New Roman"/>
                        </a:rPr>
                        <a:t>2.01 </a:t>
                      </a:r>
                      <a:r>
                        <a:rPr lang="en-US" sz="1050" b="1" smtClean="0">
                          <a:effectLst/>
                          <a:latin typeface="+mn-lt"/>
                          <a:ea typeface="Times New Roman"/>
                          <a:cs typeface="Times New Roman"/>
                        </a:rPr>
                        <a:t>(0.50–8.04</a:t>
                      </a:r>
                      <a:r>
                        <a:rPr kumimoji="0" lang="en-GB" sz="1050" b="1" i="0" u="none" strike="noStrike" kern="1200" cap="none" normalizeH="0" baseline="0" smtClean="0">
                          <a:ln>
                            <a:noFill/>
                          </a:ln>
                          <a:solidFill>
                            <a:schemeClr val="tx1"/>
                          </a:solidFill>
                          <a:effectLst/>
                          <a:latin typeface="+mn-lt"/>
                          <a:ea typeface="+mn-ea"/>
                          <a:cs typeface="Times New Roman" pitchFamily="18" charset="0"/>
                        </a:rPr>
                        <a:t>)</a:t>
                      </a:r>
                      <a:endParaRPr kumimoji="0" lang="en-US" sz="1050" b="0" i="0" u="none" strike="noStrike" kern="1200" cap="none" normalizeH="0" baseline="30000" smtClean="0">
                        <a:ln>
                          <a:noFill/>
                        </a:ln>
                        <a:solidFill>
                          <a:schemeClr val="tx1"/>
                        </a:solidFill>
                        <a:effectLst/>
                        <a:latin typeface="+mn-lt"/>
                        <a:ea typeface="+mn-ea"/>
                        <a:cs typeface="Times New Roman" pitchFamily="18" charset="0"/>
                      </a:endParaRPr>
                    </a:p>
                  </a:txBody>
                  <a:tcPr anchor="ctr">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00">
                        <a:alpha val="20000"/>
                      </a:srgbClr>
                    </a:solidFill>
                  </a:tcPr>
                </a:tc>
                <a:tc>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US" sz="1050" b="1" dirty="0">
                          <a:effectLst/>
                          <a:latin typeface="+mn-lt"/>
                          <a:ea typeface="Times New Roman"/>
                          <a:cs typeface="Times New Roman"/>
                        </a:rPr>
                        <a:t>1.64 </a:t>
                      </a:r>
                      <a:r>
                        <a:rPr lang="en-US" sz="1050" b="1">
                          <a:effectLst/>
                          <a:latin typeface="+mn-lt"/>
                          <a:ea typeface="Times New Roman"/>
                          <a:cs typeface="Times New Roman"/>
                        </a:rPr>
                        <a:t>(</a:t>
                      </a:r>
                      <a:r>
                        <a:rPr lang="en-US" sz="1050" b="1" smtClean="0">
                          <a:effectLst/>
                          <a:latin typeface="+mn-lt"/>
                          <a:ea typeface="Times New Roman"/>
                          <a:cs typeface="Times New Roman"/>
                        </a:rPr>
                        <a:t>0.39–6.84</a:t>
                      </a:r>
                      <a:r>
                        <a:rPr kumimoji="0" lang="en-GB" sz="1050" b="1" i="0" u="none" strike="noStrike" kern="1200" cap="none" normalizeH="0" baseline="0" smtClean="0">
                          <a:ln>
                            <a:noFill/>
                          </a:ln>
                          <a:solidFill>
                            <a:schemeClr val="tx1"/>
                          </a:solidFill>
                          <a:effectLst/>
                          <a:latin typeface="+mn-lt"/>
                          <a:ea typeface="+mn-ea"/>
                          <a:cs typeface="Times New Roman" pitchFamily="18" charset="0"/>
                        </a:rPr>
                        <a:t>)</a:t>
                      </a:r>
                      <a:endParaRPr kumimoji="0" lang="en-US" sz="1050" b="0" i="0" u="none" strike="noStrike" kern="1200" cap="none" normalizeH="0" baseline="30000" smtClean="0">
                        <a:ln>
                          <a:noFill/>
                        </a:ln>
                        <a:solidFill>
                          <a:schemeClr val="tx1"/>
                        </a:solidFill>
                        <a:effectLst/>
                        <a:latin typeface="+mn-lt"/>
                        <a:ea typeface="+mn-ea"/>
                        <a:cs typeface="Times New Roman" pitchFamily="18" charset="0"/>
                      </a:endParaRPr>
                    </a:p>
                  </a:txBody>
                  <a:tcPr anchor="ctr">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00">
                        <a:alpha val="20000"/>
                      </a:srgbClr>
                    </a:solidFill>
                  </a:tcPr>
                </a:tc>
                <a:tc>
                  <a:txBody>
                    <a:bodyPr/>
                    <a:lstStyle/>
                    <a:p>
                      <a:pPr marL="0" marR="0" lvl="0" indent="0" algn="ctr" defTabSz="914400" rtl="0" eaLnBrk="1" fontAlgn="b" latinLnBrk="0" hangingPunct="1">
                        <a:lnSpc>
                          <a:spcPct val="100000"/>
                        </a:lnSpc>
                        <a:spcBef>
                          <a:spcPct val="30000"/>
                        </a:spcBef>
                        <a:spcAft>
                          <a:spcPct val="20000"/>
                        </a:spcAft>
                        <a:buClrTx/>
                        <a:buSzTx/>
                        <a:buFontTx/>
                        <a:buNone/>
                        <a:tabLst/>
                        <a:defRPr/>
                      </a:pPr>
                      <a:r>
                        <a:rPr lang="en-US" sz="1050" b="1" dirty="0">
                          <a:effectLst/>
                          <a:latin typeface="+mn-lt"/>
                          <a:ea typeface="Times New Roman"/>
                          <a:cs typeface="Times New Roman"/>
                        </a:rPr>
                        <a:t>1.23 </a:t>
                      </a:r>
                      <a:r>
                        <a:rPr lang="en-US" sz="1050" b="1">
                          <a:effectLst/>
                          <a:latin typeface="+mn-lt"/>
                          <a:ea typeface="Times New Roman"/>
                          <a:cs typeface="Times New Roman"/>
                        </a:rPr>
                        <a:t>(</a:t>
                      </a:r>
                      <a:r>
                        <a:rPr lang="en-US" sz="1050" b="1" smtClean="0">
                          <a:effectLst/>
                          <a:latin typeface="+mn-lt"/>
                          <a:ea typeface="Times New Roman"/>
                          <a:cs typeface="Times New Roman"/>
                        </a:rPr>
                        <a:t>0.37–4.03</a:t>
                      </a:r>
                      <a:r>
                        <a:rPr kumimoji="0" lang="en-GB" sz="1050" b="1" i="0" u="none" strike="noStrike" kern="1200" cap="none" normalizeH="0" baseline="0" smtClean="0">
                          <a:ln>
                            <a:noFill/>
                          </a:ln>
                          <a:solidFill>
                            <a:schemeClr val="tx1"/>
                          </a:solidFill>
                          <a:effectLst/>
                          <a:latin typeface="+mn-lt"/>
                          <a:ea typeface="+mn-ea"/>
                          <a:cs typeface="Times New Roman" pitchFamily="18" charset="0"/>
                        </a:rPr>
                        <a:t>)</a:t>
                      </a:r>
                      <a:endParaRPr kumimoji="0" lang="en-US" sz="1050" b="0" i="0" u="none" strike="noStrike" kern="1200" cap="none" normalizeH="0" baseline="30000" smtClean="0">
                        <a:ln>
                          <a:noFill/>
                        </a:ln>
                        <a:solidFill>
                          <a:schemeClr val="tx1"/>
                        </a:solidFill>
                        <a:effectLst/>
                        <a:latin typeface="+mn-lt"/>
                        <a:ea typeface="+mn-ea"/>
                        <a:cs typeface="Times New Roman" pitchFamily="18" charset="0"/>
                      </a:endParaRPr>
                    </a:p>
                  </a:txBody>
                  <a:tcPr anchor="ctr">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00">
                        <a:alpha val="20000"/>
                      </a:srgbClr>
                    </a:solidFill>
                  </a:tcPr>
                </a:tc>
              </a:tr>
              <a:tr h="124279">
                <a:tc>
                  <a:txBody>
                    <a:bodyPr/>
                    <a:lstStyle/>
                    <a:p>
                      <a:pPr>
                        <a:lnSpc>
                          <a:spcPct val="100000"/>
                        </a:lnSpc>
                        <a:spcAft>
                          <a:spcPts val="0"/>
                        </a:spcAft>
                      </a:pPr>
                      <a:r>
                        <a:rPr lang="en-US" sz="1100" b="0" smtClean="0">
                          <a:effectLst/>
                          <a:latin typeface="+mn-lt"/>
                        </a:rPr>
                        <a:t>     Fatal</a:t>
                      </a:r>
                      <a:r>
                        <a:rPr lang="en-US" sz="1100" b="0" dirty="0" smtClean="0">
                          <a:effectLst/>
                          <a:latin typeface="+mn-lt"/>
                        </a:rPr>
                        <a:t>, n (%)</a:t>
                      </a:r>
                      <a:endParaRPr lang="en-US" sz="1100" b="0" dirty="0">
                        <a:effectLst/>
                        <a:latin typeface="+mn-lt"/>
                        <a:ea typeface="Times New Roman"/>
                        <a:cs typeface="Times New Roman"/>
                      </a:endParaRPr>
                    </a:p>
                  </a:txBody>
                  <a:tcPr marL="90000" marR="90000" marT="18000" marB="18000" anchor="ctr">
                    <a:lnL>
                      <a:noFill/>
                    </a:lnL>
                    <a:lnR>
                      <a:noFill/>
                    </a:lnR>
                    <a:lnTlToBr w="12700" cmpd="sng">
                      <a:noFill/>
                      <a:prstDash val="solid"/>
                    </a:lnTlToBr>
                    <a:lnBlToTr w="12700" cmpd="sng">
                      <a:noFill/>
                      <a:prstDash val="solid"/>
                    </a:lnBlToTr>
                    <a:solidFill>
                      <a:srgbClr val="000000">
                        <a:alpha val="20000"/>
                      </a:srgbClr>
                    </a:solidFill>
                  </a:tcPr>
                </a:tc>
                <a:tc>
                  <a:txBody>
                    <a:bodyPr/>
                    <a:lstStyle/>
                    <a:p>
                      <a:pPr algn="ctr">
                        <a:lnSpc>
                          <a:spcPct val="100000"/>
                        </a:lnSpc>
                        <a:spcAft>
                          <a:spcPts val="0"/>
                        </a:spcAft>
                      </a:pPr>
                      <a:r>
                        <a:rPr lang="en-US" sz="1100" dirty="0" smtClean="0">
                          <a:effectLst/>
                          <a:latin typeface="+mn-lt"/>
                        </a:rPr>
                        <a:t>1 (&lt;0.1)</a:t>
                      </a:r>
                      <a:endParaRPr lang="en-US" sz="1100" dirty="0">
                        <a:effectLst/>
                        <a:latin typeface="+mn-lt"/>
                        <a:ea typeface="Times New Roman"/>
                        <a:cs typeface="Times New Roman"/>
                      </a:endParaRPr>
                    </a:p>
                  </a:txBody>
                  <a:tcPr marL="90000" marR="90000" marT="18000" marB="18000" anchor="ctr">
                    <a:lnL>
                      <a:noFill/>
                    </a:lnL>
                    <a:lnR>
                      <a:noFill/>
                    </a:lnR>
                    <a:lnTlToBr w="12700" cmpd="sng">
                      <a:noFill/>
                      <a:prstDash val="solid"/>
                    </a:lnTlToBr>
                    <a:lnBlToTr w="12700" cmpd="sng">
                      <a:noFill/>
                      <a:prstDash val="solid"/>
                    </a:lnBlToTr>
                    <a:solidFill>
                      <a:srgbClr val="000000">
                        <a:alpha val="20000"/>
                      </a:srgbClr>
                    </a:solidFill>
                  </a:tcPr>
                </a:tc>
                <a:tc>
                  <a:txBody>
                    <a:bodyPr/>
                    <a:lstStyle/>
                    <a:p>
                      <a:pPr algn="ctr">
                        <a:lnSpc>
                          <a:spcPct val="100000"/>
                        </a:lnSpc>
                        <a:spcAft>
                          <a:spcPts val="0"/>
                        </a:spcAft>
                      </a:pPr>
                      <a:r>
                        <a:rPr lang="en-US" sz="1100" dirty="0" smtClean="0">
                          <a:effectLst/>
                          <a:latin typeface="+mn-lt"/>
                          <a:ea typeface="Times New Roman"/>
                          <a:cs typeface="Times New Roman"/>
                        </a:rPr>
                        <a:t>0</a:t>
                      </a:r>
                      <a:endParaRPr lang="en-US" sz="1100" dirty="0">
                        <a:effectLst/>
                        <a:latin typeface="+mn-lt"/>
                        <a:ea typeface="Times New Roman"/>
                        <a:cs typeface="Times New Roman"/>
                      </a:endParaRPr>
                    </a:p>
                  </a:txBody>
                  <a:tcPr marL="90000" marR="90000" marT="18000" marB="18000" anchor="ctr">
                    <a:lnL>
                      <a:noFill/>
                    </a:lnL>
                    <a:lnR>
                      <a:noFill/>
                    </a:lnR>
                    <a:lnTlToBr w="12700" cmpd="sng">
                      <a:noFill/>
                      <a:prstDash val="solid"/>
                    </a:lnTlToBr>
                    <a:lnBlToTr w="12700" cmpd="sng">
                      <a:noFill/>
                      <a:prstDash val="solid"/>
                    </a:lnBlToTr>
                    <a:solidFill>
                      <a:srgbClr val="000000">
                        <a:alpha val="20000"/>
                      </a:srgbClr>
                    </a:solidFill>
                  </a:tcPr>
                </a:tc>
                <a:tc>
                  <a:txBody>
                    <a:bodyPr/>
                    <a:lstStyle/>
                    <a:p>
                      <a:pPr algn="ctr">
                        <a:lnSpc>
                          <a:spcPct val="100000"/>
                        </a:lnSpc>
                      </a:pPr>
                      <a:r>
                        <a:rPr lang="en-US" sz="1100" smtClean="0">
                          <a:effectLst/>
                          <a:latin typeface="+mn-lt"/>
                        </a:rPr>
                        <a:t>1 (0.1</a:t>
                      </a:r>
                      <a:r>
                        <a:rPr lang="en-US" sz="1100" dirty="0" smtClean="0">
                          <a:effectLst/>
                          <a:latin typeface="+mn-lt"/>
                        </a:rPr>
                        <a:t>)</a:t>
                      </a:r>
                      <a:endParaRPr lang="en-GB" sz="1100" dirty="0"/>
                    </a:p>
                  </a:txBody>
                  <a:tcPr marL="90000" marR="90000" marT="18000" marB="18000" anchor="ctr">
                    <a:lnL>
                      <a:noFill/>
                    </a:lnL>
                    <a:lnR>
                      <a:noFill/>
                    </a:lnR>
                    <a:lnTlToBr w="12700" cmpd="sng">
                      <a:noFill/>
                      <a:prstDash val="solid"/>
                    </a:lnTlToBr>
                    <a:lnBlToTr w="12700" cmpd="sng">
                      <a:noFill/>
                      <a:prstDash val="solid"/>
                    </a:lnBlToTr>
                    <a:solidFill>
                      <a:srgbClr val="000000">
                        <a:alpha val="20000"/>
                      </a:srgbClr>
                    </a:solidFill>
                  </a:tcPr>
                </a:tc>
                <a:tc>
                  <a:txBody>
                    <a:bodyPr/>
                    <a:lstStyle/>
                    <a:p>
                      <a:pPr algn="ctr">
                        <a:lnSpc>
                          <a:spcPct val="115000"/>
                        </a:lnSpc>
                        <a:spcAft>
                          <a:spcPts val="0"/>
                        </a:spcAft>
                      </a:pPr>
                      <a:endParaRPr lang="en-US" sz="1050" dirty="0">
                        <a:effectLst/>
                        <a:latin typeface="+mn-lt"/>
                        <a:ea typeface="Times New Roman"/>
                        <a:cs typeface="Times New Roman"/>
                      </a:endParaRPr>
                    </a:p>
                  </a:txBody>
                  <a:tcPr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00">
                        <a:alpha val="20000"/>
                      </a:srgbClr>
                    </a:solidFill>
                  </a:tcPr>
                </a:tc>
                <a:tc>
                  <a:txBody>
                    <a:bodyPr/>
                    <a:lstStyle/>
                    <a:p>
                      <a:pPr algn="ctr">
                        <a:lnSpc>
                          <a:spcPct val="115000"/>
                        </a:lnSpc>
                        <a:spcAft>
                          <a:spcPts val="0"/>
                        </a:spcAft>
                      </a:pPr>
                      <a:endParaRPr lang="en-US" sz="1050" dirty="0">
                        <a:effectLst/>
                        <a:latin typeface="+mn-lt"/>
                        <a:ea typeface="Times New Roman"/>
                        <a:cs typeface="Times New Roman"/>
                      </a:endParaRPr>
                    </a:p>
                  </a:txBody>
                  <a:tcPr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00">
                        <a:alpha val="20000"/>
                      </a:srgbClr>
                    </a:solidFill>
                  </a:tcPr>
                </a:tc>
                <a:tc>
                  <a:txBody>
                    <a:bodyPr/>
                    <a:lstStyle/>
                    <a:p>
                      <a:pPr algn="ctr">
                        <a:lnSpc>
                          <a:spcPct val="115000"/>
                        </a:lnSpc>
                        <a:spcAft>
                          <a:spcPts val="0"/>
                        </a:spcAft>
                      </a:pPr>
                      <a:endParaRPr lang="en-US" sz="1050" dirty="0">
                        <a:effectLst/>
                        <a:latin typeface="+mn-lt"/>
                        <a:ea typeface="Times New Roman"/>
                        <a:cs typeface="Times New Roman"/>
                      </a:endParaRPr>
                    </a:p>
                  </a:txBody>
                  <a:tcPr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00">
                        <a:alpha val="20000"/>
                      </a:srgbClr>
                    </a:solidFill>
                  </a:tcPr>
                </a:tc>
              </a:tr>
              <a:tr h="124279">
                <a:tc>
                  <a:txBody>
                    <a:bodyPr/>
                    <a:lstStyle/>
                    <a:p>
                      <a:pPr>
                        <a:lnSpc>
                          <a:spcPct val="100000"/>
                        </a:lnSpc>
                        <a:spcAft>
                          <a:spcPts val="0"/>
                        </a:spcAft>
                      </a:pPr>
                      <a:r>
                        <a:rPr lang="en-US" sz="1100" b="0" smtClean="0">
                          <a:effectLst/>
                          <a:latin typeface="+mn-lt"/>
                        </a:rPr>
                        <a:t>     Non-fatal bleeding in</a:t>
                      </a:r>
                      <a:br>
                        <a:rPr lang="en-US" sz="1100" b="0" smtClean="0">
                          <a:effectLst/>
                          <a:latin typeface="+mn-lt"/>
                        </a:rPr>
                      </a:br>
                      <a:r>
                        <a:rPr lang="en-US" sz="1100" b="0" smtClean="0">
                          <a:effectLst/>
                          <a:latin typeface="+mn-lt"/>
                        </a:rPr>
                        <a:t>     a critical site, n (%)</a:t>
                      </a:r>
                      <a:endParaRPr lang="en-US" sz="1100" b="0" dirty="0">
                        <a:effectLst/>
                        <a:latin typeface="+mn-lt"/>
                        <a:ea typeface="Times New Roman"/>
                        <a:cs typeface="Times New Roman"/>
                      </a:endParaRPr>
                    </a:p>
                  </a:txBody>
                  <a:tcPr marL="90000" marR="90000" marT="18000" marB="18000" anchor="ctr">
                    <a:lnL>
                      <a:noFill/>
                    </a:lnL>
                    <a:lnR>
                      <a:noFill/>
                    </a:lnR>
                    <a:lnTlToBr w="12700" cmpd="sng">
                      <a:noFill/>
                      <a:prstDash val="solid"/>
                    </a:lnTlToBr>
                    <a:lnBlToTr w="12700" cmpd="sng">
                      <a:noFill/>
                      <a:prstDash val="solid"/>
                    </a:lnBlToTr>
                    <a:solidFill>
                      <a:srgbClr val="000000">
                        <a:alpha val="20000"/>
                      </a:srgbClr>
                    </a:solidFill>
                  </a:tcPr>
                </a:tc>
                <a:tc>
                  <a:txBody>
                    <a:bodyPr/>
                    <a:lstStyle/>
                    <a:p>
                      <a:pPr algn="ctr">
                        <a:lnSpc>
                          <a:spcPct val="100000"/>
                        </a:lnSpc>
                        <a:spcAft>
                          <a:spcPts val="0"/>
                        </a:spcAft>
                      </a:pPr>
                      <a:r>
                        <a:rPr lang="en-US" sz="1100" dirty="0" smtClean="0">
                          <a:effectLst/>
                          <a:latin typeface="+mn-lt"/>
                        </a:rPr>
                        <a:t>4 (0.4)</a:t>
                      </a:r>
                      <a:endParaRPr lang="en-US" sz="1100" dirty="0">
                        <a:effectLst/>
                        <a:latin typeface="+mn-lt"/>
                        <a:ea typeface="Times New Roman"/>
                        <a:cs typeface="Times New Roman"/>
                      </a:endParaRPr>
                    </a:p>
                  </a:txBody>
                  <a:tcPr marL="90000" marR="90000" marT="18000" marB="18000" anchor="ctr">
                    <a:lnL>
                      <a:noFill/>
                    </a:lnL>
                    <a:lnR>
                      <a:noFill/>
                    </a:lnR>
                    <a:lnTlToBr w="12700" cmpd="sng">
                      <a:noFill/>
                      <a:prstDash val="solid"/>
                    </a:lnTlToBr>
                    <a:lnBlToTr w="12700" cmpd="sng">
                      <a:noFill/>
                      <a:prstDash val="solid"/>
                    </a:lnBlToTr>
                    <a:solidFill>
                      <a:srgbClr val="000000">
                        <a:alpha val="20000"/>
                      </a:srgbClr>
                    </a:solidFill>
                  </a:tcPr>
                </a:tc>
                <a:tc>
                  <a:txBody>
                    <a:bodyPr/>
                    <a:lstStyle/>
                    <a:p>
                      <a:pPr algn="ctr">
                        <a:lnSpc>
                          <a:spcPct val="100000"/>
                        </a:lnSpc>
                        <a:spcAft>
                          <a:spcPts val="0"/>
                        </a:spcAft>
                      </a:pPr>
                      <a:r>
                        <a:rPr lang="en-US" sz="1100" dirty="0" smtClean="0">
                          <a:effectLst/>
                          <a:latin typeface="+mn-lt"/>
                        </a:rPr>
                        <a:t>2 (0.2)</a:t>
                      </a:r>
                      <a:endParaRPr lang="en-US" sz="1100" dirty="0">
                        <a:effectLst/>
                        <a:latin typeface="+mn-lt"/>
                        <a:ea typeface="Times New Roman"/>
                        <a:cs typeface="Times New Roman"/>
                      </a:endParaRPr>
                    </a:p>
                  </a:txBody>
                  <a:tcPr marL="90000" marR="90000" marT="18000" marB="18000" anchor="ctr">
                    <a:lnL>
                      <a:noFill/>
                    </a:lnL>
                    <a:lnR>
                      <a:noFill/>
                    </a:lnR>
                    <a:lnTlToBr w="12700" cmpd="sng">
                      <a:noFill/>
                      <a:prstDash val="solid"/>
                    </a:lnTlToBr>
                    <a:lnBlToTr w="12700" cmpd="sng">
                      <a:noFill/>
                      <a:prstDash val="solid"/>
                    </a:lnBlToTr>
                    <a:solidFill>
                      <a:srgbClr val="000000">
                        <a:alpha val="20000"/>
                      </a:srgbClr>
                    </a:solidFill>
                  </a:tcPr>
                </a:tc>
                <a:tc>
                  <a:txBody>
                    <a:bodyPr/>
                    <a:lstStyle/>
                    <a:p>
                      <a:pPr algn="ctr">
                        <a:lnSpc>
                          <a:spcPct val="100000"/>
                        </a:lnSpc>
                      </a:pPr>
                      <a:r>
                        <a:rPr lang="en-US" sz="1100" smtClean="0">
                          <a:effectLst/>
                          <a:latin typeface="+mn-lt"/>
                        </a:rPr>
                        <a:t>1 (0.1</a:t>
                      </a:r>
                      <a:r>
                        <a:rPr lang="en-US" sz="1100" dirty="0" smtClean="0">
                          <a:effectLst/>
                          <a:latin typeface="+mn-lt"/>
                        </a:rPr>
                        <a:t>)</a:t>
                      </a:r>
                      <a:endParaRPr lang="en-GB" sz="1100" dirty="0"/>
                    </a:p>
                  </a:txBody>
                  <a:tcPr marL="90000" marR="90000" marT="18000" marB="18000" anchor="ctr">
                    <a:lnL>
                      <a:noFill/>
                    </a:lnL>
                    <a:lnR>
                      <a:noFill/>
                    </a:lnR>
                    <a:lnTlToBr w="12700" cmpd="sng">
                      <a:noFill/>
                      <a:prstDash val="solid"/>
                    </a:lnTlToBr>
                    <a:lnBlToTr w="12700" cmpd="sng">
                      <a:noFill/>
                      <a:prstDash val="solid"/>
                    </a:lnBlToTr>
                    <a:solidFill>
                      <a:srgbClr val="000000">
                        <a:alpha val="20000"/>
                      </a:srgbClr>
                    </a:solidFill>
                  </a:tcPr>
                </a:tc>
                <a:tc>
                  <a:txBody>
                    <a:bodyPr/>
                    <a:lstStyle/>
                    <a:p>
                      <a:pPr algn="ctr">
                        <a:lnSpc>
                          <a:spcPct val="115000"/>
                        </a:lnSpc>
                        <a:spcAft>
                          <a:spcPts val="0"/>
                        </a:spcAft>
                      </a:pPr>
                      <a:endParaRPr lang="en-US" sz="1050" dirty="0">
                        <a:effectLst/>
                        <a:latin typeface="+mn-lt"/>
                        <a:ea typeface="Times New Roman"/>
                        <a:cs typeface="Times New Roman"/>
                      </a:endParaRPr>
                    </a:p>
                  </a:txBody>
                  <a:tcPr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00">
                        <a:alpha val="20000"/>
                      </a:srgbClr>
                    </a:solidFill>
                  </a:tcPr>
                </a:tc>
                <a:tc>
                  <a:txBody>
                    <a:bodyPr/>
                    <a:lstStyle/>
                    <a:p>
                      <a:pPr algn="ctr">
                        <a:lnSpc>
                          <a:spcPct val="115000"/>
                        </a:lnSpc>
                        <a:spcAft>
                          <a:spcPts val="0"/>
                        </a:spcAft>
                      </a:pPr>
                      <a:endParaRPr lang="en-US" sz="1050" dirty="0">
                        <a:effectLst/>
                        <a:latin typeface="+mn-lt"/>
                        <a:ea typeface="Times New Roman"/>
                        <a:cs typeface="Times New Roman"/>
                      </a:endParaRPr>
                    </a:p>
                  </a:txBody>
                  <a:tcPr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00">
                        <a:alpha val="20000"/>
                      </a:srgbClr>
                    </a:solidFill>
                  </a:tcPr>
                </a:tc>
                <a:tc>
                  <a:txBody>
                    <a:bodyPr/>
                    <a:lstStyle/>
                    <a:p>
                      <a:pPr algn="ctr">
                        <a:lnSpc>
                          <a:spcPct val="115000"/>
                        </a:lnSpc>
                        <a:spcAft>
                          <a:spcPts val="0"/>
                        </a:spcAft>
                      </a:pPr>
                      <a:endParaRPr lang="en-US" sz="1050" dirty="0">
                        <a:effectLst/>
                        <a:latin typeface="+mn-lt"/>
                        <a:ea typeface="Times New Roman"/>
                        <a:cs typeface="Times New Roman"/>
                      </a:endParaRPr>
                    </a:p>
                  </a:txBody>
                  <a:tcPr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00">
                        <a:alpha val="20000"/>
                      </a:srgbClr>
                    </a:solidFill>
                  </a:tcPr>
                </a:tc>
              </a:tr>
              <a:tr h="124279">
                <a:tc>
                  <a:txBody>
                    <a:bodyPr/>
                    <a:lstStyle/>
                    <a:p>
                      <a:pPr>
                        <a:lnSpc>
                          <a:spcPct val="100000"/>
                        </a:lnSpc>
                        <a:spcAft>
                          <a:spcPts val="0"/>
                        </a:spcAft>
                      </a:pPr>
                      <a:r>
                        <a:rPr lang="en-US" sz="1100" b="0" dirty="0" smtClean="0">
                          <a:effectLst/>
                          <a:latin typeface="+mn-lt"/>
                        </a:rPr>
                        <a:t>     Other,* n (%)</a:t>
                      </a:r>
                      <a:endParaRPr lang="en-US" sz="1100" b="0" dirty="0">
                        <a:effectLst/>
                        <a:latin typeface="+mn-lt"/>
                        <a:ea typeface="Times New Roman"/>
                        <a:cs typeface="Times New Roman"/>
                      </a:endParaRPr>
                    </a:p>
                  </a:txBody>
                  <a:tcPr marL="90000" marR="90000" marT="18000" marB="18000" anchor="ctr">
                    <a:lnL>
                      <a:noFill/>
                    </a:lnL>
                    <a:lnR>
                      <a:noFill/>
                    </a:lnR>
                    <a:lnTlToBr w="12700" cmpd="sng">
                      <a:noFill/>
                      <a:prstDash val="solid"/>
                    </a:lnTlToBr>
                    <a:lnBlToTr w="12700" cmpd="sng">
                      <a:noFill/>
                      <a:prstDash val="solid"/>
                    </a:lnBlToTr>
                    <a:solidFill>
                      <a:srgbClr val="000000">
                        <a:alpha val="20000"/>
                      </a:srgbClr>
                    </a:solidFill>
                  </a:tcPr>
                </a:tc>
                <a:tc>
                  <a:txBody>
                    <a:bodyPr/>
                    <a:lstStyle/>
                    <a:p>
                      <a:pPr algn="ctr">
                        <a:lnSpc>
                          <a:spcPct val="100000"/>
                        </a:lnSpc>
                        <a:spcAft>
                          <a:spcPts val="0"/>
                        </a:spcAft>
                      </a:pPr>
                      <a:r>
                        <a:rPr lang="en-US" sz="1100" smtClean="0">
                          <a:effectLst/>
                          <a:latin typeface="+mn-lt"/>
                        </a:rPr>
                        <a:t>1 (0.1</a:t>
                      </a:r>
                      <a:r>
                        <a:rPr lang="en-US" sz="1100" dirty="0" smtClean="0">
                          <a:effectLst/>
                          <a:latin typeface="+mn-lt"/>
                        </a:rPr>
                        <a:t>)</a:t>
                      </a:r>
                      <a:endParaRPr lang="en-US" sz="1100" dirty="0">
                        <a:effectLst/>
                        <a:latin typeface="+mn-lt"/>
                        <a:ea typeface="Times New Roman"/>
                        <a:cs typeface="Times New Roman"/>
                      </a:endParaRPr>
                    </a:p>
                  </a:txBody>
                  <a:tcPr marL="90000" marR="90000" marT="18000" marB="18000" anchor="ctr">
                    <a:lnL>
                      <a:noFill/>
                    </a:lnL>
                    <a:lnR>
                      <a:noFill/>
                    </a:lnR>
                    <a:lnTlToBr w="12700" cmpd="sng">
                      <a:noFill/>
                      <a:prstDash val="solid"/>
                    </a:lnTlToBr>
                    <a:lnBlToTr w="12700" cmpd="sng">
                      <a:noFill/>
                      <a:prstDash val="solid"/>
                    </a:lnBlToTr>
                    <a:solidFill>
                      <a:srgbClr val="000000">
                        <a:alpha val="20000"/>
                      </a:srgbClr>
                    </a:solidFill>
                  </a:tcPr>
                </a:tc>
                <a:tc>
                  <a:txBody>
                    <a:bodyPr/>
                    <a:lstStyle/>
                    <a:p>
                      <a:pPr algn="ctr">
                        <a:lnSpc>
                          <a:spcPct val="100000"/>
                        </a:lnSpc>
                        <a:spcAft>
                          <a:spcPts val="0"/>
                        </a:spcAft>
                      </a:pPr>
                      <a:r>
                        <a:rPr lang="en-US" sz="1100" dirty="0" smtClean="0">
                          <a:effectLst/>
                          <a:latin typeface="+mn-lt"/>
                        </a:rPr>
                        <a:t>3 (0.3)</a:t>
                      </a:r>
                      <a:endParaRPr lang="en-US" sz="1100" dirty="0">
                        <a:effectLst/>
                        <a:latin typeface="+mn-lt"/>
                        <a:ea typeface="Times New Roman"/>
                        <a:cs typeface="Times New Roman"/>
                      </a:endParaRPr>
                    </a:p>
                  </a:txBody>
                  <a:tcPr marL="90000" marR="90000" marT="18000" marB="18000" anchor="ctr">
                    <a:lnL>
                      <a:noFill/>
                    </a:lnL>
                    <a:lnR>
                      <a:noFill/>
                    </a:lnR>
                    <a:lnTlToBr w="12700" cmpd="sng">
                      <a:noFill/>
                      <a:prstDash val="solid"/>
                    </a:lnTlToBr>
                    <a:lnBlToTr w="12700" cmpd="sng">
                      <a:noFill/>
                      <a:prstDash val="solid"/>
                    </a:lnBlToTr>
                    <a:solidFill>
                      <a:srgbClr val="000000">
                        <a:alpha val="20000"/>
                      </a:srgbClr>
                    </a:solidFill>
                  </a:tcPr>
                </a:tc>
                <a:tc>
                  <a:txBody>
                    <a:bodyPr/>
                    <a:lstStyle/>
                    <a:p>
                      <a:pPr algn="ctr">
                        <a:lnSpc>
                          <a:spcPct val="100000"/>
                        </a:lnSpc>
                        <a:spcAft>
                          <a:spcPts val="0"/>
                        </a:spcAft>
                      </a:pPr>
                      <a:r>
                        <a:rPr lang="en-US" sz="1100" smtClean="0">
                          <a:effectLst/>
                          <a:latin typeface="+mn-lt"/>
                        </a:rPr>
                        <a:t>1 (0.1</a:t>
                      </a:r>
                      <a:r>
                        <a:rPr lang="en-US" sz="1100" dirty="0" smtClean="0">
                          <a:effectLst/>
                          <a:latin typeface="+mn-lt"/>
                        </a:rPr>
                        <a:t>)</a:t>
                      </a:r>
                      <a:endParaRPr lang="en-US" sz="1100" dirty="0">
                        <a:effectLst/>
                        <a:latin typeface="+mn-lt"/>
                        <a:ea typeface="Times New Roman"/>
                        <a:cs typeface="Times New Roman"/>
                      </a:endParaRPr>
                    </a:p>
                  </a:txBody>
                  <a:tcPr marL="90000" marR="90000" marT="18000" marB="18000" anchor="ctr">
                    <a:lnL>
                      <a:noFill/>
                    </a:lnL>
                    <a:lnR>
                      <a:noFill/>
                    </a:lnR>
                    <a:lnTlToBr w="12700" cmpd="sng">
                      <a:noFill/>
                      <a:prstDash val="solid"/>
                    </a:lnTlToBr>
                    <a:lnBlToTr w="12700" cmpd="sng">
                      <a:noFill/>
                      <a:prstDash val="solid"/>
                    </a:lnBlToTr>
                    <a:solidFill>
                      <a:srgbClr val="000000">
                        <a:alpha val="20000"/>
                      </a:srgbClr>
                    </a:solidFill>
                  </a:tcPr>
                </a:tc>
                <a:tc>
                  <a:txBody>
                    <a:bodyPr/>
                    <a:lstStyle/>
                    <a:p>
                      <a:pPr algn="ctr">
                        <a:lnSpc>
                          <a:spcPct val="115000"/>
                        </a:lnSpc>
                        <a:spcAft>
                          <a:spcPts val="0"/>
                        </a:spcAft>
                      </a:pPr>
                      <a:endParaRPr lang="en-US" sz="1050" dirty="0">
                        <a:effectLst/>
                        <a:latin typeface="+mn-lt"/>
                        <a:ea typeface="Times New Roman"/>
                        <a:cs typeface="Times New Roman"/>
                      </a:endParaRPr>
                    </a:p>
                  </a:txBody>
                  <a:tcPr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00">
                        <a:alpha val="20000"/>
                      </a:srgbClr>
                    </a:solidFill>
                  </a:tcPr>
                </a:tc>
                <a:tc>
                  <a:txBody>
                    <a:bodyPr/>
                    <a:lstStyle/>
                    <a:p>
                      <a:pPr algn="ctr">
                        <a:lnSpc>
                          <a:spcPct val="115000"/>
                        </a:lnSpc>
                        <a:spcAft>
                          <a:spcPts val="0"/>
                        </a:spcAft>
                      </a:pPr>
                      <a:endParaRPr lang="en-US" sz="1050" dirty="0">
                        <a:effectLst/>
                        <a:latin typeface="+mn-lt"/>
                        <a:ea typeface="Times New Roman"/>
                        <a:cs typeface="Times New Roman"/>
                      </a:endParaRPr>
                    </a:p>
                  </a:txBody>
                  <a:tcPr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00">
                        <a:alpha val="20000"/>
                      </a:srgbClr>
                    </a:solidFill>
                  </a:tcPr>
                </a:tc>
                <a:tc>
                  <a:txBody>
                    <a:bodyPr/>
                    <a:lstStyle/>
                    <a:p>
                      <a:pPr algn="ctr">
                        <a:lnSpc>
                          <a:spcPct val="115000"/>
                        </a:lnSpc>
                        <a:spcAft>
                          <a:spcPts val="0"/>
                        </a:spcAft>
                      </a:pPr>
                      <a:endParaRPr lang="en-US" sz="1050" dirty="0">
                        <a:effectLst/>
                        <a:latin typeface="+mn-lt"/>
                        <a:ea typeface="Times New Roman"/>
                        <a:cs typeface="Times New Roman"/>
                      </a:endParaRPr>
                    </a:p>
                  </a:txBody>
                  <a:tcPr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00">
                        <a:alpha val="20000"/>
                      </a:srgbClr>
                    </a:solidFill>
                  </a:tcPr>
                </a:tc>
              </a:tr>
              <a:tr h="124279">
                <a:tc>
                  <a:txBody>
                    <a:bodyPr/>
                    <a:lstStyle/>
                    <a:p>
                      <a:pPr marL="177800" indent="0">
                        <a:lnSpc>
                          <a:spcPct val="115000"/>
                        </a:lnSpc>
                        <a:spcAft>
                          <a:spcPts val="0"/>
                        </a:spcAft>
                      </a:pPr>
                      <a:r>
                        <a:rPr lang="en-US" sz="1050" b="0" dirty="0">
                          <a:effectLst/>
                          <a:latin typeface="+mn-lt"/>
                          <a:ea typeface="Times New Roman"/>
                          <a:cs typeface="Times New Roman"/>
                        </a:rPr>
                        <a:t>Major or clinically relevant </a:t>
                      </a:r>
                      <a:r>
                        <a:rPr lang="en-US" sz="1050" b="0" dirty="0" err="1" smtClean="0">
                          <a:effectLst/>
                          <a:latin typeface="+mn-lt"/>
                          <a:ea typeface="Times New Roman"/>
                          <a:cs typeface="Times New Roman"/>
                        </a:rPr>
                        <a:t>nonmajor</a:t>
                      </a:r>
                      <a:r>
                        <a:rPr lang="en-US" sz="1050" b="0" dirty="0" smtClean="0">
                          <a:effectLst/>
                          <a:latin typeface="+mn-lt"/>
                          <a:ea typeface="Times New Roman"/>
                          <a:cs typeface="Times New Roman"/>
                        </a:rPr>
                        <a:t> bleeding </a:t>
                      </a:r>
                      <a:endParaRPr lang="en-US" sz="1050" b="0" dirty="0">
                        <a:effectLst/>
                        <a:latin typeface="+mn-lt"/>
                        <a:ea typeface="Times New Roman"/>
                        <a:cs typeface="Times New Roman"/>
                      </a:endParaRPr>
                    </a:p>
                  </a:txBody>
                  <a:tcPr marL="0" anchor="ctr">
                    <a:lnL>
                      <a:noFill/>
                    </a:lnL>
                    <a:lnR>
                      <a:noFill/>
                    </a:lnR>
                    <a:lnTlToBr w="12700" cmpd="sng">
                      <a:noFill/>
                      <a:prstDash val="solid"/>
                    </a:lnTlToBr>
                    <a:lnBlToTr w="12700" cmpd="sng">
                      <a:noFill/>
                      <a:prstDash val="solid"/>
                    </a:lnBlToTr>
                    <a:solidFill>
                      <a:schemeClr val="bg1">
                        <a:alpha val="20000"/>
                      </a:schemeClr>
                    </a:solidFill>
                  </a:tcPr>
                </a:tc>
                <a:tc>
                  <a:txBody>
                    <a:bodyPr/>
                    <a:lstStyle/>
                    <a:p>
                      <a:pPr algn="ctr">
                        <a:lnSpc>
                          <a:spcPct val="100000"/>
                        </a:lnSpc>
                        <a:spcAft>
                          <a:spcPts val="0"/>
                        </a:spcAft>
                      </a:pPr>
                      <a:r>
                        <a:rPr lang="en-US" sz="1050" dirty="0">
                          <a:effectLst/>
                          <a:latin typeface="+mn-lt"/>
                        </a:rPr>
                        <a:t>36 (</a:t>
                      </a:r>
                      <a:r>
                        <a:rPr lang="en-US" sz="1050" dirty="0" smtClean="0">
                          <a:effectLst/>
                          <a:latin typeface="+mn-lt"/>
                        </a:rPr>
                        <a:t>3.3)</a:t>
                      </a:r>
                      <a:endParaRPr lang="en-US" sz="1050" dirty="0">
                        <a:effectLst/>
                        <a:latin typeface="+mn-lt"/>
                        <a:ea typeface="Times New Roman"/>
                        <a:cs typeface="Times New Roman"/>
                      </a:endParaRPr>
                    </a:p>
                  </a:txBody>
                  <a:tcPr marL="90000" marR="90000" marT="18000" marB="18000" anchor="ctr">
                    <a:lnL>
                      <a:noFill/>
                    </a:lnL>
                    <a:lnR>
                      <a:noFill/>
                    </a:lnR>
                    <a:lnTlToBr w="12700" cmpd="sng">
                      <a:noFill/>
                      <a:prstDash val="solid"/>
                    </a:lnTlToBr>
                    <a:lnBlToTr w="12700" cmpd="sng">
                      <a:noFill/>
                      <a:prstDash val="solid"/>
                    </a:lnBlToTr>
                    <a:solidFill>
                      <a:schemeClr val="bg1">
                        <a:alpha val="20000"/>
                      </a:schemeClr>
                    </a:solidFill>
                  </a:tcPr>
                </a:tc>
                <a:tc>
                  <a:txBody>
                    <a:bodyPr/>
                    <a:lstStyle/>
                    <a:p>
                      <a:pPr algn="ctr">
                        <a:lnSpc>
                          <a:spcPct val="100000"/>
                        </a:lnSpc>
                        <a:spcAft>
                          <a:spcPts val="0"/>
                        </a:spcAft>
                      </a:pPr>
                      <a:r>
                        <a:rPr lang="en-US" sz="1050" dirty="0">
                          <a:effectLst/>
                          <a:latin typeface="+mn-lt"/>
                        </a:rPr>
                        <a:t>27 (</a:t>
                      </a:r>
                      <a:r>
                        <a:rPr lang="en-US" sz="1050" dirty="0" smtClean="0">
                          <a:effectLst/>
                          <a:latin typeface="+mn-lt"/>
                        </a:rPr>
                        <a:t>2.4)</a:t>
                      </a:r>
                      <a:endParaRPr lang="en-US" sz="1050" dirty="0">
                        <a:effectLst/>
                        <a:latin typeface="+mn-lt"/>
                        <a:ea typeface="Times New Roman"/>
                        <a:cs typeface="Times New Roman"/>
                      </a:endParaRPr>
                    </a:p>
                  </a:txBody>
                  <a:tcPr marL="90000" marR="90000" marT="18000" marB="18000" anchor="ctr">
                    <a:lnL>
                      <a:noFill/>
                    </a:lnL>
                    <a:lnR>
                      <a:noFill/>
                    </a:lnR>
                    <a:lnTlToBr w="12700" cmpd="sng">
                      <a:noFill/>
                      <a:prstDash val="solid"/>
                    </a:lnTlToBr>
                    <a:lnBlToTr w="12700" cmpd="sng">
                      <a:noFill/>
                      <a:prstDash val="solid"/>
                    </a:lnBlToTr>
                    <a:solidFill>
                      <a:schemeClr val="bg1">
                        <a:alpha val="20000"/>
                      </a:schemeClr>
                    </a:solidFill>
                  </a:tcPr>
                </a:tc>
                <a:tc>
                  <a:txBody>
                    <a:bodyPr/>
                    <a:lstStyle/>
                    <a:p>
                      <a:pPr algn="ctr">
                        <a:lnSpc>
                          <a:spcPct val="100000"/>
                        </a:lnSpc>
                        <a:spcAft>
                          <a:spcPts val="0"/>
                        </a:spcAft>
                      </a:pPr>
                      <a:r>
                        <a:rPr lang="en-US" sz="1050" dirty="0">
                          <a:effectLst/>
                          <a:latin typeface="+mn-lt"/>
                        </a:rPr>
                        <a:t>23 (</a:t>
                      </a:r>
                      <a:r>
                        <a:rPr lang="en-US" sz="1050" dirty="0" smtClean="0">
                          <a:effectLst/>
                          <a:latin typeface="+mn-lt"/>
                        </a:rPr>
                        <a:t>2.0)</a:t>
                      </a:r>
                      <a:endParaRPr lang="en-US" sz="1050" dirty="0">
                        <a:effectLst/>
                        <a:latin typeface="+mn-lt"/>
                        <a:ea typeface="Times New Roman"/>
                        <a:cs typeface="Times New Roman"/>
                      </a:endParaRPr>
                    </a:p>
                  </a:txBody>
                  <a:tcPr marL="90000" marR="90000" marT="18000" marB="18000" anchor="ctr">
                    <a:lnL>
                      <a:noFill/>
                    </a:lnL>
                    <a:lnR>
                      <a:noFill/>
                    </a:lnR>
                    <a:lnTlToBr w="12700" cmpd="sng">
                      <a:noFill/>
                      <a:prstDash val="solid"/>
                    </a:lnTlToBr>
                    <a:lnBlToTr w="12700" cmpd="sng">
                      <a:noFill/>
                      <a:prstDash val="solid"/>
                    </a:lnBlToTr>
                    <a:solidFill>
                      <a:schemeClr val="bg1">
                        <a:alpha val="2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050" b="0" smtClean="0">
                          <a:effectLst/>
                          <a:latin typeface="+mn-lt"/>
                          <a:ea typeface="Times New Roman"/>
                          <a:cs typeface="Times New Roman"/>
                        </a:rPr>
                        <a:t>1.59 (0.94–2.69)</a:t>
                      </a:r>
                      <a:endParaRPr lang="en-US" sz="1050" b="0" baseline="30000" smtClean="0">
                        <a:effectLst/>
                        <a:latin typeface="+mn-lt"/>
                        <a:ea typeface="Times New Roman"/>
                        <a:cs typeface="Times New Roman"/>
                      </a:endParaRPr>
                    </a:p>
                  </a:txBody>
                  <a:tcPr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2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050" b="0" dirty="0">
                          <a:effectLst/>
                          <a:latin typeface="+mn-lt"/>
                          <a:ea typeface="Times New Roman"/>
                          <a:cs typeface="Times New Roman"/>
                        </a:rPr>
                        <a:t>1.16 (</a:t>
                      </a:r>
                      <a:r>
                        <a:rPr lang="en-US" sz="1050" b="0" smtClean="0">
                          <a:effectLst/>
                          <a:latin typeface="+mn-lt"/>
                          <a:ea typeface="Times New Roman"/>
                          <a:cs typeface="Times New Roman"/>
                        </a:rPr>
                        <a:t>0.67–2.03) </a:t>
                      </a:r>
                      <a:endParaRPr lang="en-US" sz="1050" b="0" dirty="0">
                        <a:effectLst/>
                        <a:latin typeface="+mn-lt"/>
                        <a:ea typeface="Times New Roman"/>
                        <a:cs typeface="Times New Roman"/>
                      </a:endParaRPr>
                    </a:p>
                  </a:txBody>
                  <a:tcPr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2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050" b="0" dirty="0">
                          <a:effectLst/>
                          <a:latin typeface="+mn-lt"/>
                          <a:ea typeface="Times New Roman"/>
                          <a:cs typeface="Times New Roman"/>
                        </a:rPr>
                        <a:t>1.37 (</a:t>
                      </a:r>
                      <a:r>
                        <a:rPr lang="en-US" sz="1050" b="0" smtClean="0">
                          <a:effectLst/>
                          <a:latin typeface="+mn-lt"/>
                          <a:ea typeface="Times New Roman"/>
                          <a:cs typeface="Times New Roman"/>
                        </a:rPr>
                        <a:t>0.83–2.26)</a:t>
                      </a:r>
                      <a:endParaRPr lang="en-US" sz="1050" b="0" baseline="30000" smtClean="0">
                        <a:effectLst/>
                        <a:latin typeface="+mn-lt"/>
                        <a:ea typeface="Times New Roman"/>
                        <a:cs typeface="Times New Roman"/>
                      </a:endParaRPr>
                    </a:p>
                  </a:txBody>
                  <a:tcPr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20000"/>
                      </a:schemeClr>
                    </a:solidFill>
                  </a:tcPr>
                </a:tc>
              </a:tr>
              <a:tr h="124279">
                <a:tc>
                  <a:txBody>
                    <a:bodyPr/>
                    <a:lstStyle/>
                    <a:p>
                      <a:pPr marL="177800" indent="0">
                        <a:lnSpc>
                          <a:spcPct val="115000"/>
                        </a:lnSpc>
                        <a:spcAft>
                          <a:spcPts val="0"/>
                        </a:spcAft>
                      </a:pPr>
                      <a:r>
                        <a:rPr lang="en-US" sz="1050" b="0" dirty="0">
                          <a:effectLst/>
                          <a:latin typeface="+mn-lt"/>
                          <a:ea typeface="Times New Roman"/>
                          <a:cs typeface="Times New Roman"/>
                        </a:rPr>
                        <a:t>Clinically relevant </a:t>
                      </a:r>
                      <a:r>
                        <a:rPr lang="en-US" sz="1050" b="0" dirty="0" err="1" smtClean="0">
                          <a:effectLst/>
                          <a:latin typeface="+mn-lt"/>
                          <a:ea typeface="Times New Roman"/>
                          <a:cs typeface="Times New Roman"/>
                        </a:rPr>
                        <a:t>nonmajor</a:t>
                      </a:r>
                      <a:r>
                        <a:rPr lang="en-US" sz="1050" b="0" dirty="0" smtClean="0">
                          <a:effectLst/>
                          <a:latin typeface="+mn-lt"/>
                          <a:ea typeface="Times New Roman"/>
                          <a:cs typeface="Times New Roman"/>
                        </a:rPr>
                        <a:t> bleeding </a:t>
                      </a:r>
                      <a:endParaRPr lang="en-US" sz="1050" b="0" dirty="0">
                        <a:effectLst/>
                        <a:latin typeface="+mn-lt"/>
                        <a:ea typeface="Times New Roman"/>
                        <a:cs typeface="Times New Roman"/>
                      </a:endParaRPr>
                    </a:p>
                  </a:txBody>
                  <a:tcPr marL="0" anchor="ctr">
                    <a:lnL>
                      <a:noFill/>
                    </a:lnL>
                    <a:lnR>
                      <a:noFill/>
                    </a:lnR>
                    <a:lnTlToBr w="12700" cmpd="sng">
                      <a:noFill/>
                      <a:prstDash val="solid"/>
                    </a:lnTlToBr>
                    <a:lnBlToTr w="12700" cmpd="sng">
                      <a:noFill/>
                      <a:prstDash val="solid"/>
                    </a:lnBlToTr>
                    <a:solidFill>
                      <a:srgbClr val="000000">
                        <a:alpha val="20000"/>
                      </a:srgbClr>
                    </a:solidFill>
                  </a:tcPr>
                </a:tc>
                <a:tc>
                  <a:txBody>
                    <a:bodyPr/>
                    <a:lstStyle/>
                    <a:p>
                      <a:pPr algn="ctr">
                        <a:lnSpc>
                          <a:spcPct val="100000"/>
                        </a:lnSpc>
                        <a:spcAft>
                          <a:spcPts val="0"/>
                        </a:spcAft>
                      </a:pPr>
                      <a:r>
                        <a:rPr lang="en-US" sz="1050" dirty="0">
                          <a:effectLst/>
                          <a:latin typeface="+mn-lt"/>
                        </a:rPr>
                        <a:t>30 (</a:t>
                      </a:r>
                      <a:r>
                        <a:rPr lang="en-US" sz="1050" dirty="0" smtClean="0">
                          <a:effectLst/>
                          <a:latin typeface="+mn-lt"/>
                        </a:rPr>
                        <a:t>2.7)</a:t>
                      </a:r>
                      <a:endParaRPr lang="en-US" sz="1050" dirty="0">
                        <a:effectLst/>
                        <a:latin typeface="+mn-lt"/>
                        <a:ea typeface="Times New Roman"/>
                        <a:cs typeface="Times New Roman"/>
                      </a:endParaRPr>
                    </a:p>
                  </a:txBody>
                  <a:tcPr marL="90000" marR="90000" marT="18000" marB="18000" anchor="ctr">
                    <a:lnL>
                      <a:noFill/>
                    </a:lnL>
                    <a:lnR>
                      <a:noFill/>
                    </a:lnR>
                    <a:lnTlToBr w="12700" cmpd="sng">
                      <a:noFill/>
                      <a:prstDash val="solid"/>
                    </a:lnTlToBr>
                    <a:lnBlToTr w="12700" cmpd="sng">
                      <a:noFill/>
                      <a:prstDash val="solid"/>
                    </a:lnBlToTr>
                    <a:solidFill>
                      <a:srgbClr val="000000">
                        <a:alpha val="20000"/>
                      </a:srgbClr>
                    </a:solidFill>
                  </a:tcPr>
                </a:tc>
                <a:tc>
                  <a:txBody>
                    <a:bodyPr/>
                    <a:lstStyle/>
                    <a:p>
                      <a:pPr algn="ctr">
                        <a:lnSpc>
                          <a:spcPct val="100000"/>
                        </a:lnSpc>
                        <a:spcAft>
                          <a:spcPts val="0"/>
                        </a:spcAft>
                      </a:pPr>
                      <a:r>
                        <a:rPr lang="en-US" sz="1050" dirty="0">
                          <a:effectLst/>
                          <a:latin typeface="+mn-lt"/>
                        </a:rPr>
                        <a:t>22 (</a:t>
                      </a:r>
                      <a:r>
                        <a:rPr lang="en-US" sz="1050" dirty="0" smtClean="0">
                          <a:effectLst/>
                          <a:latin typeface="+mn-lt"/>
                        </a:rPr>
                        <a:t>2.0)</a:t>
                      </a:r>
                      <a:endParaRPr lang="en-US" sz="1050" dirty="0">
                        <a:effectLst/>
                        <a:latin typeface="+mn-lt"/>
                        <a:ea typeface="Times New Roman"/>
                        <a:cs typeface="Times New Roman"/>
                      </a:endParaRPr>
                    </a:p>
                  </a:txBody>
                  <a:tcPr marL="90000" marR="90000" marT="18000" marB="18000" anchor="ctr">
                    <a:lnL>
                      <a:noFill/>
                    </a:lnL>
                    <a:lnR>
                      <a:noFill/>
                    </a:lnR>
                    <a:lnTlToBr w="12700" cmpd="sng">
                      <a:noFill/>
                      <a:prstDash val="solid"/>
                    </a:lnTlToBr>
                    <a:lnBlToTr w="12700" cmpd="sng">
                      <a:noFill/>
                      <a:prstDash val="solid"/>
                    </a:lnBlToTr>
                    <a:solidFill>
                      <a:srgbClr val="000000">
                        <a:alpha val="20000"/>
                      </a:srgbClr>
                    </a:solidFill>
                  </a:tcPr>
                </a:tc>
                <a:tc>
                  <a:txBody>
                    <a:bodyPr/>
                    <a:lstStyle/>
                    <a:p>
                      <a:pPr algn="ctr">
                        <a:lnSpc>
                          <a:spcPct val="100000"/>
                        </a:lnSpc>
                        <a:spcAft>
                          <a:spcPts val="0"/>
                        </a:spcAft>
                      </a:pPr>
                      <a:r>
                        <a:rPr lang="en-US" sz="1050" dirty="0">
                          <a:effectLst/>
                          <a:latin typeface="+mn-lt"/>
                        </a:rPr>
                        <a:t>20 (</a:t>
                      </a:r>
                      <a:r>
                        <a:rPr lang="en-US" sz="1050" dirty="0" smtClean="0">
                          <a:effectLst/>
                          <a:latin typeface="+mn-lt"/>
                        </a:rPr>
                        <a:t>1.8)</a:t>
                      </a:r>
                      <a:endParaRPr lang="en-US" sz="1050" dirty="0">
                        <a:effectLst/>
                        <a:latin typeface="+mn-lt"/>
                        <a:ea typeface="Times New Roman"/>
                        <a:cs typeface="Times New Roman"/>
                      </a:endParaRPr>
                    </a:p>
                  </a:txBody>
                  <a:tcPr marL="90000" marR="90000" marT="18000" marB="18000" anchor="ctr">
                    <a:lnL>
                      <a:noFill/>
                    </a:lnL>
                    <a:lnR>
                      <a:noFill/>
                    </a:lnR>
                    <a:lnTlToBr w="12700" cmpd="sng">
                      <a:noFill/>
                      <a:prstDash val="solid"/>
                    </a:lnTlToBr>
                    <a:lnBlToTr w="12700" cmpd="sng">
                      <a:noFill/>
                      <a:prstDash val="solid"/>
                    </a:lnBlToTr>
                    <a:solidFill>
                      <a:srgbClr val="000000">
                        <a:alpha val="20000"/>
                      </a:srgb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050" b="0" dirty="0">
                          <a:effectLst/>
                          <a:latin typeface="+mn-lt"/>
                          <a:ea typeface="Times New Roman"/>
                          <a:cs typeface="Times New Roman"/>
                        </a:rPr>
                        <a:t>1.53 (</a:t>
                      </a:r>
                      <a:r>
                        <a:rPr lang="en-US" sz="1050" b="0" smtClean="0">
                          <a:effectLst/>
                          <a:latin typeface="+mn-lt"/>
                          <a:ea typeface="Times New Roman"/>
                          <a:cs typeface="Times New Roman"/>
                        </a:rPr>
                        <a:t>0.87–2.69)</a:t>
                      </a:r>
                      <a:endParaRPr lang="en-US" sz="1050" b="0" baseline="30000" smtClean="0">
                        <a:effectLst/>
                        <a:latin typeface="+mn-lt"/>
                        <a:ea typeface="Times New Roman"/>
                        <a:cs typeface="Times New Roman"/>
                      </a:endParaRPr>
                    </a:p>
                  </a:txBody>
                  <a:tcPr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00">
                        <a:alpha val="20000"/>
                      </a:srgb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050" b="0" dirty="0">
                          <a:effectLst/>
                          <a:latin typeface="+mn-lt"/>
                          <a:ea typeface="Times New Roman"/>
                          <a:cs typeface="Times New Roman"/>
                        </a:rPr>
                        <a:t>1.09 (</a:t>
                      </a:r>
                      <a:r>
                        <a:rPr lang="en-US" sz="1050" b="0" smtClean="0">
                          <a:effectLst/>
                          <a:latin typeface="+mn-lt"/>
                          <a:ea typeface="Times New Roman"/>
                          <a:cs typeface="Times New Roman"/>
                        </a:rPr>
                        <a:t>0.59–2.00)</a:t>
                      </a:r>
                      <a:endParaRPr lang="en-US" sz="1050" b="0" baseline="30000" smtClean="0">
                        <a:effectLst/>
                        <a:latin typeface="+mn-lt"/>
                        <a:ea typeface="Times New Roman"/>
                        <a:cs typeface="Times New Roman"/>
                      </a:endParaRPr>
                    </a:p>
                  </a:txBody>
                  <a:tcPr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00">
                        <a:alpha val="20000"/>
                      </a:srgb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050" b="0" dirty="0">
                          <a:effectLst/>
                          <a:latin typeface="+mn-lt"/>
                          <a:ea typeface="Times New Roman"/>
                          <a:cs typeface="Times New Roman"/>
                        </a:rPr>
                        <a:t>1.40 (</a:t>
                      </a:r>
                      <a:r>
                        <a:rPr lang="en-US" sz="1050" b="0" smtClean="0">
                          <a:effectLst/>
                          <a:latin typeface="+mn-lt"/>
                          <a:ea typeface="Times New Roman"/>
                          <a:cs typeface="Times New Roman"/>
                        </a:rPr>
                        <a:t>0.81–2.43)</a:t>
                      </a:r>
                      <a:endParaRPr lang="en-US" sz="1050" b="0" baseline="30000" smtClean="0">
                        <a:effectLst/>
                        <a:latin typeface="+mn-lt"/>
                        <a:ea typeface="Times New Roman"/>
                        <a:cs typeface="Times New Roman"/>
                      </a:endParaRPr>
                    </a:p>
                  </a:txBody>
                  <a:tcPr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0000">
                        <a:alpha val="20000"/>
                      </a:srgbClr>
                    </a:solidFill>
                  </a:tcPr>
                </a:tc>
              </a:tr>
              <a:tr h="124279">
                <a:tc>
                  <a:txBody>
                    <a:bodyPr/>
                    <a:lstStyle/>
                    <a:p>
                      <a:pPr marL="177800" indent="0">
                        <a:lnSpc>
                          <a:spcPct val="115000"/>
                        </a:lnSpc>
                        <a:spcAft>
                          <a:spcPts val="0"/>
                        </a:spcAft>
                      </a:pPr>
                      <a:r>
                        <a:rPr lang="en-US" sz="1050" b="0" dirty="0" err="1" smtClean="0">
                          <a:effectLst/>
                          <a:latin typeface="+mn-lt"/>
                          <a:ea typeface="Times New Roman"/>
                          <a:cs typeface="Times New Roman"/>
                        </a:rPr>
                        <a:t>Nonmajor</a:t>
                      </a:r>
                      <a:r>
                        <a:rPr lang="en-US" sz="1050" b="0" baseline="0" dirty="0" smtClean="0">
                          <a:effectLst/>
                          <a:latin typeface="+mn-lt"/>
                          <a:ea typeface="Times New Roman"/>
                          <a:cs typeface="Times New Roman"/>
                        </a:rPr>
                        <a:t> </a:t>
                      </a:r>
                      <a:r>
                        <a:rPr lang="en-US" sz="1050" b="0" dirty="0" smtClean="0">
                          <a:effectLst/>
                          <a:latin typeface="+mn-lt"/>
                          <a:ea typeface="Times New Roman"/>
                          <a:cs typeface="Times New Roman"/>
                        </a:rPr>
                        <a:t>bleeding with </a:t>
                      </a:r>
                      <a:r>
                        <a:rPr lang="en-US" sz="1050" b="0" dirty="0">
                          <a:effectLst/>
                          <a:latin typeface="+mn-lt"/>
                          <a:ea typeface="Times New Roman"/>
                          <a:cs typeface="Times New Roman"/>
                        </a:rPr>
                        <a:t>study drug </a:t>
                      </a:r>
                      <a:r>
                        <a:rPr lang="en-US" sz="1050" b="0" dirty="0" smtClean="0">
                          <a:effectLst/>
                          <a:latin typeface="+mn-lt"/>
                          <a:ea typeface="Times New Roman"/>
                          <a:cs typeface="Times New Roman"/>
                        </a:rPr>
                        <a:t>interruption ≥14 days</a:t>
                      </a:r>
                      <a:endParaRPr lang="en-US" sz="1050" b="0" dirty="0">
                        <a:effectLst/>
                        <a:latin typeface="+mn-lt"/>
                        <a:ea typeface="Times New Roman"/>
                        <a:cs typeface="Times New Roman"/>
                      </a:endParaRPr>
                    </a:p>
                  </a:txBody>
                  <a:tcPr marL="0" anchor="ctr">
                    <a:lnL>
                      <a:noFill/>
                    </a:lnL>
                    <a:lnR>
                      <a:noFill/>
                    </a:lnR>
                    <a:lnTlToBr w="12700" cmpd="sng">
                      <a:noFill/>
                      <a:prstDash val="solid"/>
                    </a:lnTlToBr>
                    <a:lnBlToTr w="12700" cmpd="sng">
                      <a:noFill/>
                      <a:prstDash val="solid"/>
                    </a:lnBlToTr>
                    <a:solidFill>
                      <a:schemeClr val="bg1">
                        <a:alpha val="20000"/>
                      </a:schemeClr>
                    </a:solidFill>
                  </a:tcPr>
                </a:tc>
                <a:tc>
                  <a:txBody>
                    <a:bodyPr/>
                    <a:lstStyle/>
                    <a:p>
                      <a:pPr algn="ctr">
                        <a:lnSpc>
                          <a:spcPct val="100000"/>
                        </a:lnSpc>
                        <a:spcAft>
                          <a:spcPts val="0"/>
                        </a:spcAft>
                      </a:pPr>
                      <a:r>
                        <a:rPr lang="en-US" sz="1050" dirty="0">
                          <a:effectLst/>
                          <a:latin typeface="+mn-lt"/>
                        </a:rPr>
                        <a:t>17 (</a:t>
                      </a:r>
                      <a:r>
                        <a:rPr lang="en-US" sz="1050" dirty="0" smtClean="0">
                          <a:effectLst/>
                          <a:latin typeface="+mn-lt"/>
                        </a:rPr>
                        <a:t>1.5)</a:t>
                      </a:r>
                      <a:endParaRPr lang="en-US" sz="1050" dirty="0">
                        <a:effectLst/>
                        <a:latin typeface="+mn-lt"/>
                        <a:ea typeface="Times New Roman"/>
                        <a:cs typeface="Times New Roman"/>
                      </a:endParaRPr>
                    </a:p>
                  </a:txBody>
                  <a:tcPr marL="90000" marR="90000" marT="18000" marB="18000" anchor="ctr">
                    <a:lnL>
                      <a:noFill/>
                    </a:lnL>
                    <a:lnR>
                      <a:noFill/>
                    </a:lnR>
                    <a:lnTlToBr w="12700" cmpd="sng">
                      <a:noFill/>
                      <a:prstDash val="solid"/>
                    </a:lnTlToBr>
                    <a:lnBlToTr w="12700" cmpd="sng">
                      <a:noFill/>
                      <a:prstDash val="solid"/>
                    </a:lnBlToTr>
                    <a:solidFill>
                      <a:schemeClr val="bg1">
                        <a:alpha val="20000"/>
                      </a:schemeClr>
                    </a:solidFill>
                  </a:tcPr>
                </a:tc>
                <a:tc>
                  <a:txBody>
                    <a:bodyPr/>
                    <a:lstStyle/>
                    <a:p>
                      <a:pPr algn="ctr">
                        <a:lnSpc>
                          <a:spcPct val="100000"/>
                        </a:lnSpc>
                        <a:spcAft>
                          <a:spcPts val="0"/>
                        </a:spcAft>
                      </a:pPr>
                      <a:r>
                        <a:rPr lang="en-US" sz="1050" dirty="0">
                          <a:effectLst/>
                          <a:latin typeface="+mn-lt"/>
                        </a:rPr>
                        <a:t>12 (</a:t>
                      </a:r>
                      <a:r>
                        <a:rPr lang="en-US" sz="1050" dirty="0" smtClean="0">
                          <a:effectLst/>
                          <a:latin typeface="+mn-lt"/>
                        </a:rPr>
                        <a:t>1.1)</a:t>
                      </a:r>
                      <a:endParaRPr lang="en-US" sz="1050" dirty="0">
                        <a:effectLst/>
                        <a:latin typeface="+mn-lt"/>
                        <a:ea typeface="Times New Roman"/>
                        <a:cs typeface="Times New Roman"/>
                      </a:endParaRPr>
                    </a:p>
                  </a:txBody>
                  <a:tcPr marL="90000" marR="90000" marT="18000" marB="18000" anchor="ctr">
                    <a:lnL>
                      <a:noFill/>
                    </a:lnL>
                    <a:lnR>
                      <a:noFill/>
                    </a:lnR>
                    <a:lnTlToBr w="12700" cmpd="sng">
                      <a:noFill/>
                      <a:prstDash val="solid"/>
                    </a:lnTlToBr>
                    <a:lnBlToTr w="12700" cmpd="sng">
                      <a:noFill/>
                      <a:prstDash val="solid"/>
                    </a:lnBlToTr>
                    <a:solidFill>
                      <a:schemeClr val="bg1">
                        <a:alpha val="20000"/>
                      </a:schemeClr>
                    </a:solidFill>
                  </a:tcPr>
                </a:tc>
                <a:tc>
                  <a:txBody>
                    <a:bodyPr/>
                    <a:lstStyle/>
                    <a:p>
                      <a:pPr algn="ctr">
                        <a:lnSpc>
                          <a:spcPct val="100000"/>
                        </a:lnSpc>
                        <a:spcAft>
                          <a:spcPts val="0"/>
                        </a:spcAft>
                      </a:pPr>
                      <a:r>
                        <a:rPr lang="en-US" sz="1050" dirty="0">
                          <a:effectLst/>
                          <a:latin typeface="+mn-lt"/>
                        </a:rPr>
                        <a:t>12 (</a:t>
                      </a:r>
                      <a:r>
                        <a:rPr lang="en-US" sz="1050" dirty="0" smtClean="0">
                          <a:effectLst/>
                          <a:latin typeface="+mn-lt"/>
                        </a:rPr>
                        <a:t>1.1)</a:t>
                      </a:r>
                      <a:endParaRPr lang="en-US" sz="1050" dirty="0">
                        <a:effectLst/>
                        <a:latin typeface="+mn-lt"/>
                        <a:ea typeface="Times New Roman"/>
                        <a:cs typeface="Times New Roman"/>
                      </a:endParaRPr>
                    </a:p>
                  </a:txBody>
                  <a:tcPr marL="90000" marR="90000" marT="18000" marB="18000" anchor="ctr">
                    <a:lnL>
                      <a:noFill/>
                    </a:lnL>
                    <a:lnR>
                      <a:noFill/>
                    </a:lnR>
                    <a:lnTlToBr w="12700" cmpd="sng">
                      <a:noFill/>
                      <a:prstDash val="solid"/>
                    </a:lnTlToBr>
                    <a:lnBlToTr w="12700" cmpd="sng">
                      <a:noFill/>
                      <a:prstDash val="solid"/>
                    </a:lnBlToTr>
                    <a:solidFill>
                      <a:schemeClr val="bg1">
                        <a:alpha val="2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050" b="0" dirty="0">
                          <a:effectLst/>
                          <a:latin typeface="+mn-lt"/>
                          <a:ea typeface="Times New Roman"/>
                          <a:cs typeface="Times New Roman"/>
                        </a:rPr>
                        <a:t>1.44 (</a:t>
                      </a:r>
                      <a:r>
                        <a:rPr lang="en-US" sz="1050" b="0" smtClean="0">
                          <a:effectLst/>
                          <a:latin typeface="+mn-lt"/>
                          <a:ea typeface="Times New Roman"/>
                          <a:cs typeface="Times New Roman"/>
                        </a:rPr>
                        <a:t>0.69–3.02)</a:t>
                      </a:r>
                      <a:endParaRPr lang="en-US" sz="1050" b="0" baseline="30000" smtClean="0">
                        <a:effectLst/>
                        <a:latin typeface="+mn-lt"/>
                        <a:ea typeface="Times New Roman"/>
                        <a:cs typeface="Times New Roman"/>
                      </a:endParaRPr>
                    </a:p>
                  </a:txBody>
                  <a:tcPr anchor="ct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2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050" b="0" dirty="0">
                          <a:effectLst/>
                          <a:latin typeface="+mn-lt"/>
                          <a:ea typeface="Times New Roman"/>
                          <a:cs typeface="Times New Roman"/>
                        </a:rPr>
                        <a:t>0.99 (</a:t>
                      </a:r>
                      <a:r>
                        <a:rPr lang="en-US" sz="1050" b="0" smtClean="0">
                          <a:effectLst/>
                          <a:latin typeface="+mn-lt"/>
                          <a:ea typeface="Times New Roman"/>
                          <a:cs typeface="Times New Roman"/>
                        </a:rPr>
                        <a:t>0.44–2.20)</a:t>
                      </a:r>
                      <a:endParaRPr lang="en-US" sz="1050" b="0" baseline="30000" smtClean="0">
                        <a:effectLst/>
                        <a:latin typeface="+mn-lt"/>
                        <a:ea typeface="Times New Roman"/>
                        <a:cs typeface="Times New Roman"/>
                      </a:endParaRPr>
                    </a:p>
                  </a:txBody>
                  <a:tcPr anchor="ct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2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050" b="0" dirty="0">
                          <a:effectLst/>
                          <a:latin typeface="+mn-lt"/>
                          <a:ea typeface="Times New Roman"/>
                          <a:cs typeface="Times New Roman"/>
                        </a:rPr>
                        <a:t>1.46 (</a:t>
                      </a:r>
                      <a:r>
                        <a:rPr lang="en-US" sz="1050" b="0" smtClean="0">
                          <a:effectLst/>
                          <a:latin typeface="+mn-lt"/>
                          <a:ea typeface="Times New Roman"/>
                          <a:cs typeface="Times New Roman"/>
                        </a:rPr>
                        <a:t>0.70–3.06)</a:t>
                      </a:r>
                      <a:endParaRPr lang="en-US" sz="1050" b="0" baseline="30000" smtClean="0">
                        <a:effectLst/>
                        <a:latin typeface="+mn-lt"/>
                        <a:ea typeface="Times New Roman"/>
                        <a:cs typeface="Times New Roman"/>
                      </a:endParaRPr>
                    </a:p>
                  </a:txBody>
                  <a:tcPr anchor="ct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alpha val="20000"/>
                      </a:schemeClr>
                    </a:solidFill>
                  </a:tcPr>
                </a:tc>
              </a:tr>
            </a:tbl>
          </a:graphicData>
        </a:graphic>
      </p:graphicFrame>
      <p:pic>
        <p:nvPicPr>
          <p:cNvPr id="9" name="Picture 263" descr="\\BYARXC4\Kunde28_User$\SHNCZ\Personal Data\VTExLongterm\Protocol\XRL_EINSTEIN_CHOICE_ICON_VERSAND\XRL_EINSTEIN_CHOICE_ICON_grey.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00976" y="4795124"/>
            <a:ext cx="2450767" cy="321924"/>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3"/>
          <p:cNvSpPr txBox="1"/>
          <p:nvPr/>
        </p:nvSpPr>
        <p:spPr>
          <a:xfrm>
            <a:off x="619123" y="4625698"/>
            <a:ext cx="8274051" cy="430887"/>
          </a:xfrm>
          <a:prstGeom prst="rect">
            <a:avLst/>
          </a:prstGeom>
          <a:noFill/>
        </p:spPr>
        <p:txBody>
          <a:bodyPr wrap="square" lIns="0" tIns="0" rIns="0" bIns="0" rtlCol="0" anchor="b" anchorCtr="0">
            <a:spAutoFit/>
          </a:bodyPr>
          <a:lstStyle/>
          <a:p>
            <a:pPr marL="0" lvl="1">
              <a:spcBef>
                <a:spcPts val="0"/>
              </a:spcBef>
            </a:pPr>
            <a:r>
              <a:rPr lang="en-GB" sz="1200" smtClean="0">
                <a:solidFill>
                  <a:srgbClr val="000000"/>
                </a:solidFill>
              </a:rPr>
              <a:t>All </a:t>
            </a:r>
            <a:r>
              <a:rPr lang="en-GB" sz="1200">
                <a:solidFill>
                  <a:srgbClr val="000000"/>
                </a:solidFill>
              </a:rPr>
              <a:t>p- </a:t>
            </a:r>
            <a:r>
              <a:rPr lang="en-GB" sz="1200" smtClean="0">
                <a:solidFill>
                  <a:srgbClr val="000000"/>
                </a:solidFill>
              </a:rPr>
              <a:t>values </a:t>
            </a:r>
            <a:r>
              <a:rPr lang="en-GB" sz="1200">
                <a:solidFill>
                  <a:srgbClr val="000000"/>
                </a:solidFill>
              </a:rPr>
              <a:t>not </a:t>
            </a:r>
            <a:r>
              <a:rPr lang="en-GB" sz="1200" smtClean="0">
                <a:solidFill>
                  <a:srgbClr val="000000"/>
                </a:solidFill>
              </a:rPr>
              <a:t>significant</a:t>
            </a:r>
            <a:endParaRPr lang="de-DE" sz="800" smtClean="0">
              <a:solidFill>
                <a:srgbClr val="000000">
                  <a:lumMod val="65000"/>
                  <a:lumOff val="35000"/>
                </a:srgbClr>
              </a:solidFill>
            </a:endParaRPr>
          </a:p>
          <a:p>
            <a:pPr marL="0" lvl="1">
              <a:spcBef>
                <a:spcPts val="0"/>
              </a:spcBef>
            </a:pPr>
            <a:endParaRPr lang="de-DE" sz="800" smtClean="0">
              <a:solidFill>
                <a:srgbClr val="000000">
                  <a:lumMod val="65000"/>
                  <a:lumOff val="35000"/>
                </a:srgbClr>
              </a:solidFill>
            </a:endParaRPr>
          </a:p>
          <a:p>
            <a:pPr marL="0" lvl="1">
              <a:spcBef>
                <a:spcPts val="0"/>
              </a:spcBef>
            </a:pPr>
            <a:r>
              <a:rPr lang="de-DE" sz="800" smtClean="0">
                <a:solidFill>
                  <a:srgbClr val="000000">
                    <a:lumMod val="65000"/>
                    <a:lumOff val="35000"/>
                  </a:srgbClr>
                </a:solidFill>
              </a:rPr>
              <a:t>*</a:t>
            </a:r>
            <a:r>
              <a:rPr lang="de-DE" sz="800" dirty="0" smtClean="0">
                <a:solidFill>
                  <a:srgbClr val="000000">
                    <a:lumMod val="65000"/>
                    <a:lumOff val="35000"/>
                  </a:srgbClr>
                </a:solidFill>
              </a:rPr>
              <a:t>Other: </a:t>
            </a:r>
            <a:r>
              <a:rPr lang="en-US" sz="800" dirty="0">
                <a:solidFill>
                  <a:srgbClr val="000000">
                    <a:lumMod val="65000"/>
                    <a:lumOff val="35000"/>
                  </a:srgbClr>
                </a:solidFill>
              </a:rPr>
              <a:t>Non-fatal, non-critical bleeding, but fall in </a:t>
            </a:r>
            <a:r>
              <a:rPr lang="en-US" sz="800" dirty="0" smtClean="0">
                <a:solidFill>
                  <a:srgbClr val="000000">
                    <a:lumMod val="65000"/>
                    <a:lumOff val="35000"/>
                  </a:srgbClr>
                </a:solidFill>
              </a:rPr>
              <a:t>hemoglobin </a:t>
            </a:r>
            <a:r>
              <a:rPr lang="en-US" sz="800" dirty="0">
                <a:solidFill>
                  <a:srgbClr val="000000">
                    <a:lumMod val="65000"/>
                    <a:lumOff val="35000"/>
                  </a:srgbClr>
                </a:solidFill>
              </a:rPr>
              <a:t>≥2 g/dl and/or transfusions ≥</a:t>
            </a:r>
            <a:r>
              <a:rPr lang="en-US" sz="800">
                <a:solidFill>
                  <a:srgbClr val="000000">
                    <a:lumMod val="65000"/>
                    <a:lumOff val="35000"/>
                  </a:srgbClr>
                </a:solidFill>
              </a:rPr>
              <a:t>2 units; CI, confidence interval; </a:t>
            </a:r>
            <a:endParaRPr lang="nn-NO" altLang="en-US" sz="800" dirty="0">
              <a:solidFill>
                <a:schemeClr val="tx1">
                  <a:lumMod val="65000"/>
                  <a:lumOff val="35000"/>
                </a:schemeClr>
              </a:solidFill>
            </a:endParaRPr>
          </a:p>
        </p:txBody>
      </p:sp>
    </p:spTree>
    <p:extLst>
      <p:ext uri="{BB962C8B-B14F-4D97-AF65-F5344CB8AC3E}">
        <p14:creationId xmlns:p14="http://schemas.microsoft.com/office/powerpoint/2010/main" val="163393894"/>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612000" y="142523"/>
            <a:ext cx="8281175" cy="615553"/>
          </a:xfrm>
        </p:spPr>
        <p:txBody>
          <a:bodyPr/>
          <a:lstStyle/>
          <a:p>
            <a:r>
              <a:rPr lang="en-US" sz="2000" dirty="0"/>
              <a:t>Recurrent </a:t>
            </a:r>
            <a:r>
              <a:rPr lang="en-US" sz="2000" dirty="0" smtClean="0"/>
              <a:t>VTE– </a:t>
            </a:r>
            <a:r>
              <a:rPr lang="en-US" sz="2000" dirty="0"/>
              <a:t>According to Risk Profile and Duration of Anticoagulation Pri</a:t>
            </a:r>
            <a:r>
              <a:rPr lang="en-US" sz="2000" dirty="0" smtClean="0"/>
              <a:t>or to </a:t>
            </a:r>
            <a:r>
              <a:rPr lang="en-US" sz="2000" dirty="0"/>
              <a:t>Randomization</a:t>
            </a:r>
            <a:endParaRPr lang="en-GB" sz="2000" dirty="0"/>
          </a:p>
        </p:txBody>
      </p:sp>
      <p:graphicFrame>
        <p:nvGraphicFramePr>
          <p:cNvPr id="4" name="Inhaltsplatzhalter 3"/>
          <p:cNvGraphicFramePr>
            <a:graphicFrameLocks noGrp="1"/>
          </p:cNvGraphicFramePr>
          <p:nvPr>
            <p:ph type="tbl" sz="quarter" idx="11"/>
            <p:extLst>
              <p:ext uri="{D42A27DB-BD31-4B8C-83A1-F6EECF244321}">
                <p14:modId xmlns:p14="http://schemas.microsoft.com/office/powerpoint/2010/main" val="2089261675"/>
              </p:ext>
            </p:extLst>
          </p:nvPr>
        </p:nvGraphicFramePr>
        <p:xfrm>
          <a:off x="612775" y="1031874"/>
          <a:ext cx="8338969" cy="3239997"/>
        </p:xfrm>
        <a:graphic>
          <a:graphicData uri="http://schemas.openxmlformats.org/drawingml/2006/table">
            <a:tbl>
              <a:tblPr firstRow="1" firstCol="1" bandRow="1">
                <a:tableStyleId>{9D7B26C5-4107-4FEC-AEDC-1716B250A1EF}</a:tableStyleId>
              </a:tblPr>
              <a:tblGrid>
                <a:gridCol w="3335587"/>
                <a:gridCol w="1667794"/>
                <a:gridCol w="1667794"/>
                <a:gridCol w="1667794"/>
              </a:tblGrid>
              <a:tr h="462857">
                <a:tc>
                  <a:txBody>
                    <a:bodyPr/>
                    <a:lstStyle/>
                    <a:p>
                      <a:pPr>
                        <a:lnSpc>
                          <a:spcPct val="100000"/>
                        </a:lnSpc>
                        <a:spcAft>
                          <a:spcPts val="0"/>
                        </a:spcAft>
                      </a:pPr>
                      <a:r>
                        <a:rPr lang="en-US" sz="1000" b="1" dirty="0">
                          <a:solidFill>
                            <a:schemeClr val="bg1"/>
                          </a:solidFill>
                          <a:effectLst/>
                        </a:rPr>
                        <a:t> </a:t>
                      </a:r>
                      <a:r>
                        <a:rPr lang="en-US" sz="1000" b="1" dirty="0" smtClean="0">
                          <a:solidFill>
                            <a:schemeClr val="bg1"/>
                          </a:solidFill>
                          <a:effectLst/>
                        </a:rPr>
                        <a:t>Outcome </a:t>
                      </a:r>
                      <a:endParaRPr lang="en-US" sz="1000" b="1" dirty="0">
                        <a:solidFill>
                          <a:schemeClr val="bg1"/>
                        </a:solidFill>
                        <a:effectLst/>
                        <a:latin typeface="Calibri"/>
                        <a:ea typeface="Times New Roman"/>
                        <a:cs typeface="Times New Roman"/>
                      </a:endParaRPr>
                    </a:p>
                  </a:txBody>
                  <a:tcPr>
                    <a:lnR w="12700" cap="flat" cmpd="sng" algn="ctr">
                      <a:noFill/>
                      <a:prstDash val="solid"/>
                      <a:round/>
                      <a:headEnd type="none" w="med" len="med"/>
                      <a:tailEnd type="none" w="med" len="med"/>
                    </a:lnR>
                    <a:solidFill>
                      <a:schemeClr val="bg2"/>
                    </a:solidFill>
                  </a:tcPr>
                </a:tc>
                <a:tc>
                  <a:txBody>
                    <a:bodyPr/>
                    <a:lstStyle/>
                    <a:p>
                      <a:pPr algn="ctr">
                        <a:lnSpc>
                          <a:spcPct val="100000"/>
                        </a:lnSpc>
                        <a:spcAft>
                          <a:spcPts val="0"/>
                        </a:spcAft>
                      </a:pPr>
                      <a:r>
                        <a:rPr lang="en-US" sz="1200">
                          <a:solidFill>
                            <a:schemeClr val="bg1"/>
                          </a:solidFill>
                          <a:effectLst/>
                          <a:latin typeface="+mn-lt"/>
                        </a:rPr>
                        <a:t>Rivaroxaban </a:t>
                      </a:r>
                      <a:r>
                        <a:rPr lang="en-US" sz="1200" smtClean="0">
                          <a:solidFill>
                            <a:schemeClr val="bg1"/>
                          </a:solidFill>
                          <a:effectLst/>
                          <a:latin typeface="+mn-lt"/>
                        </a:rPr>
                        <a:t/>
                      </a:r>
                      <a:br>
                        <a:rPr lang="en-US" sz="1200" smtClean="0">
                          <a:solidFill>
                            <a:schemeClr val="bg1"/>
                          </a:solidFill>
                          <a:effectLst/>
                          <a:latin typeface="+mn-lt"/>
                        </a:rPr>
                      </a:br>
                      <a:r>
                        <a:rPr lang="en-US" sz="1200" smtClean="0">
                          <a:solidFill>
                            <a:schemeClr val="bg1"/>
                          </a:solidFill>
                          <a:effectLst/>
                          <a:latin typeface="+mn-lt"/>
                        </a:rPr>
                        <a:t>20 mg</a:t>
                      </a:r>
                      <a:endParaRPr lang="en-US" sz="1200" dirty="0">
                        <a:solidFill>
                          <a:schemeClr val="bg1"/>
                        </a:solidFill>
                        <a:effectLst/>
                        <a:latin typeface="+mn-lt"/>
                        <a:ea typeface="Times New Roman"/>
                        <a:cs typeface="Times New Roman"/>
                      </a:endParaRPr>
                    </a:p>
                  </a:txBody>
                  <a:tcPr marL="36000" marR="36000" marT="46800" marB="46800">
                    <a:lnL w="12700" cap="flat" cmpd="sng" algn="ctr">
                      <a:noFill/>
                      <a:prstDash val="solid"/>
                      <a:round/>
                      <a:headEnd type="none" w="med" len="med"/>
                      <a:tailEnd type="none" w="med" len="med"/>
                    </a:lnL>
                    <a:solidFill>
                      <a:schemeClr val="bg2"/>
                    </a:solidFill>
                  </a:tcPr>
                </a:tc>
                <a:tc>
                  <a:txBody>
                    <a:bodyPr/>
                    <a:lstStyle/>
                    <a:p>
                      <a:pPr algn="ctr">
                        <a:lnSpc>
                          <a:spcPct val="100000"/>
                        </a:lnSpc>
                        <a:spcAft>
                          <a:spcPts val="0"/>
                        </a:spcAft>
                      </a:pPr>
                      <a:r>
                        <a:rPr lang="en-US" sz="1200">
                          <a:solidFill>
                            <a:schemeClr val="bg1"/>
                          </a:solidFill>
                          <a:effectLst/>
                          <a:latin typeface="+mn-lt"/>
                        </a:rPr>
                        <a:t>Rivaroxaban </a:t>
                      </a:r>
                      <a:r>
                        <a:rPr lang="en-US" sz="1200" smtClean="0">
                          <a:solidFill>
                            <a:schemeClr val="bg1"/>
                          </a:solidFill>
                          <a:effectLst/>
                          <a:latin typeface="+mn-lt"/>
                        </a:rPr>
                        <a:t/>
                      </a:r>
                      <a:br>
                        <a:rPr lang="en-US" sz="1200" smtClean="0">
                          <a:solidFill>
                            <a:schemeClr val="bg1"/>
                          </a:solidFill>
                          <a:effectLst/>
                          <a:latin typeface="+mn-lt"/>
                        </a:rPr>
                      </a:br>
                      <a:r>
                        <a:rPr lang="en-US" sz="1200" smtClean="0">
                          <a:solidFill>
                            <a:schemeClr val="bg1"/>
                          </a:solidFill>
                          <a:effectLst/>
                          <a:latin typeface="+mn-lt"/>
                        </a:rPr>
                        <a:t>10 mg</a:t>
                      </a:r>
                      <a:endParaRPr lang="en-US" sz="1200" dirty="0">
                        <a:solidFill>
                          <a:schemeClr val="bg1"/>
                        </a:solidFill>
                        <a:effectLst/>
                        <a:latin typeface="+mn-lt"/>
                        <a:ea typeface="Times New Roman"/>
                        <a:cs typeface="Times New Roman"/>
                      </a:endParaRPr>
                    </a:p>
                  </a:txBody>
                  <a:tcPr marL="36000" marR="36000" marT="46800" marB="46800">
                    <a:solidFill>
                      <a:schemeClr val="bg2"/>
                    </a:solidFill>
                  </a:tcPr>
                </a:tc>
                <a:tc>
                  <a:txBody>
                    <a:bodyPr/>
                    <a:lstStyle/>
                    <a:p>
                      <a:pPr algn="ctr">
                        <a:lnSpc>
                          <a:spcPct val="100000"/>
                        </a:lnSpc>
                        <a:spcAft>
                          <a:spcPts val="0"/>
                        </a:spcAft>
                      </a:pPr>
                      <a:r>
                        <a:rPr lang="en-US" sz="1200" smtClean="0">
                          <a:solidFill>
                            <a:schemeClr val="bg1"/>
                          </a:solidFill>
                          <a:effectLst/>
                          <a:latin typeface="+mn-lt"/>
                        </a:rPr>
                        <a:t>Aspirin </a:t>
                      </a:r>
                      <a:br>
                        <a:rPr lang="en-US" sz="1200" smtClean="0">
                          <a:solidFill>
                            <a:schemeClr val="bg1"/>
                          </a:solidFill>
                          <a:effectLst/>
                          <a:latin typeface="+mn-lt"/>
                        </a:rPr>
                      </a:br>
                      <a:r>
                        <a:rPr lang="en-US" sz="1200" smtClean="0">
                          <a:solidFill>
                            <a:schemeClr val="bg1"/>
                          </a:solidFill>
                          <a:effectLst/>
                          <a:latin typeface="+mn-lt"/>
                        </a:rPr>
                        <a:t>100 mg</a:t>
                      </a:r>
                      <a:endParaRPr lang="en-US" sz="1200" dirty="0">
                        <a:solidFill>
                          <a:schemeClr val="bg1"/>
                        </a:solidFill>
                        <a:effectLst/>
                        <a:latin typeface="+mn-lt"/>
                        <a:ea typeface="Times New Roman"/>
                        <a:cs typeface="Times New Roman"/>
                      </a:endParaRPr>
                    </a:p>
                  </a:txBody>
                  <a:tcPr marL="36000" marR="36000" marT="46800" marB="46800">
                    <a:solidFill>
                      <a:schemeClr val="bg2"/>
                    </a:solidFill>
                  </a:tcPr>
                </a:tc>
              </a:tr>
              <a:tr h="277714">
                <a:tc>
                  <a:txBody>
                    <a:bodyPr/>
                    <a:lstStyle/>
                    <a:p>
                      <a:pPr marL="0" algn="l" defTabSz="914400" rtl="0" eaLnBrk="1" latinLnBrk="0" hangingPunct="1">
                        <a:lnSpc>
                          <a:spcPct val="100000"/>
                        </a:lnSpc>
                        <a:spcAft>
                          <a:spcPts val="0"/>
                        </a:spcAft>
                      </a:pPr>
                      <a:r>
                        <a:rPr lang="de-DE" sz="1200" b="0" kern="1200" dirty="0" smtClean="0">
                          <a:solidFill>
                            <a:schemeClr val="tx1"/>
                          </a:solidFill>
                          <a:effectLst/>
                          <a:latin typeface="+mn-lt"/>
                          <a:ea typeface="+mn-ea"/>
                          <a:cs typeface="+mn-cs"/>
                        </a:rPr>
                        <a:t>Recurrent VTE, all patients, n/N (%)</a:t>
                      </a:r>
                      <a:endParaRPr lang="en-US" sz="1200" b="0" kern="1200" dirty="0">
                        <a:solidFill>
                          <a:schemeClr val="tx1"/>
                        </a:solidFill>
                        <a:effectLst/>
                        <a:latin typeface="+mn-lt"/>
                        <a:ea typeface="+mn-ea"/>
                        <a:cs typeface="+mn-cs"/>
                      </a:endParaRPr>
                    </a:p>
                  </a:txBody>
                  <a:tcPr anchor="ctr">
                    <a:solidFill>
                      <a:schemeClr val="bg1">
                        <a:alpha val="2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DE" sz="1200" kern="1200" smtClean="0">
                          <a:solidFill>
                            <a:schemeClr val="tx1"/>
                          </a:solidFill>
                          <a:effectLst/>
                          <a:latin typeface="+mn-lt"/>
                          <a:ea typeface="+mn-ea"/>
                          <a:cs typeface="+mn-cs"/>
                        </a:rPr>
                        <a:t>17/1107 (1.5)</a:t>
                      </a:r>
                      <a:endParaRPr lang="en-US" sz="1200" kern="1200">
                        <a:solidFill>
                          <a:schemeClr val="tx1"/>
                        </a:solidFill>
                        <a:effectLst/>
                        <a:latin typeface="+mn-lt"/>
                        <a:ea typeface="+mn-ea"/>
                        <a:cs typeface="+mn-cs"/>
                      </a:endParaRPr>
                    </a:p>
                  </a:txBody>
                  <a:tcPr anchor="ctr">
                    <a:solidFill>
                      <a:schemeClr val="bg1">
                        <a:alpha val="2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DE" sz="1200" kern="1200" smtClean="0">
                          <a:solidFill>
                            <a:schemeClr val="tx1"/>
                          </a:solidFill>
                          <a:effectLst/>
                          <a:latin typeface="+mn-lt"/>
                          <a:ea typeface="+mn-ea"/>
                          <a:cs typeface="+mn-cs"/>
                        </a:rPr>
                        <a:t>13/1127 (1.2)</a:t>
                      </a:r>
                      <a:endParaRPr lang="en-US" sz="1200" kern="1200" dirty="0">
                        <a:solidFill>
                          <a:schemeClr val="tx1"/>
                        </a:solidFill>
                        <a:effectLst/>
                        <a:latin typeface="+mn-lt"/>
                        <a:ea typeface="+mn-ea"/>
                        <a:cs typeface="+mn-cs"/>
                      </a:endParaRPr>
                    </a:p>
                  </a:txBody>
                  <a:tcPr marL="90000" marR="90000" marT="18000" marB="18000" anchor="ctr">
                    <a:solidFill>
                      <a:schemeClr val="bg1">
                        <a:alpha val="20000"/>
                      </a:schemeClr>
                    </a:solidFill>
                  </a:tcPr>
                </a:tc>
                <a:tc>
                  <a:txBody>
                    <a:bodyPr/>
                    <a:lstStyle/>
                    <a:p>
                      <a:pPr marL="0" algn="ctr" defTabSz="914400" rtl="0" eaLnBrk="1" latinLnBrk="0" hangingPunct="1">
                        <a:lnSpc>
                          <a:spcPct val="100000"/>
                        </a:lnSpc>
                        <a:spcAft>
                          <a:spcPts val="0"/>
                        </a:spcAft>
                      </a:pPr>
                      <a:r>
                        <a:rPr lang="en-US" sz="1200" kern="1200" smtClean="0">
                          <a:solidFill>
                            <a:schemeClr val="tx1"/>
                          </a:solidFill>
                          <a:effectLst/>
                          <a:latin typeface="+mn-lt"/>
                          <a:ea typeface="+mn-ea"/>
                          <a:cs typeface="+mn-cs"/>
                        </a:rPr>
                        <a:t>50/1131 (4.4)</a:t>
                      </a:r>
                      <a:endParaRPr lang="en-US" sz="1200" kern="1200">
                        <a:solidFill>
                          <a:schemeClr val="tx1"/>
                        </a:solidFill>
                        <a:effectLst/>
                        <a:latin typeface="+mn-lt"/>
                        <a:ea typeface="+mn-ea"/>
                        <a:cs typeface="+mn-cs"/>
                      </a:endParaRPr>
                    </a:p>
                  </a:txBody>
                  <a:tcPr anchor="ctr">
                    <a:solidFill>
                      <a:schemeClr val="bg1">
                        <a:alpha val="20000"/>
                      </a:schemeClr>
                    </a:solidFill>
                  </a:tcPr>
                </a:tc>
              </a:tr>
              <a:tr h="277714">
                <a:tc gridSpan="4">
                  <a:txBody>
                    <a:bodyPr/>
                    <a:lstStyle/>
                    <a:p>
                      <a:pPr>
                        <a:lnSpc>
                          <a:spcPct val="100000"/>
                        </a:lnSpc>
                        <a:spcAft>
                          <a:spcPts val="0"/>
                        </a:spcAft>
                      </a:pPr>
                      <a:r>
                        <a:rPr lang="en-US" sz="1200" b="0" dirty="0">
                          <a:effectLst/>
                        </a:rPr>
                        <a:t>Risk </a:t>
                      </a:r>
                      <a:r>
                        <a:rPr lang="en-US" sz="1200" b="0" dirty="0" smtClean="0">
                          <a:effectLst/>
                        </a:rPr>
                        <a:t>profile index event, n/N (%)</a:t>
                      </a:r>
                      <a:endParaRPr lang="en-US" sz="1200" b="0" dirty="0">
                        <a:effectLst/>
                        <a:latin typeface="Calibri"/>
                        <a:ea typeface="Times New Roman"/>
                        <a:cs typeface="Times New Roman"/>
                      </a:endParaRPr>
                    </a:p>
                  </a:txBody>
                  <a:tcPr anchor="ctr">
                    <a:solidFill>
                      <a:srgbClr val="000000">
                        <a:alpha val="20000"/>
                      </a:srgbClr>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277714">
                <a:tc>
                  <a:txBody>
                    <a:bodyPr/>
                    <a:lstStyle/>
                    <a:p>
                      <a:pPr marL="177800" indent="0">
                        <a:lnSpc>
                          <a:spcPct val="100000"/>
                        </a:lnSpc>
                        <a:spcAft>
                          <a:spcPts val="0"/>
                        </a:spcAft>
                      </a:pPr>
                      <a:r>
                        <a:rPr lang="en-US" sz="1200" b="0" dirty="0" smtClean="0">
                          <a:effectLst/>
                        </a:rPr>
                        <a:t>Unprovoked</a:t>
                      </a:r>
                      <a:endParaRPr lang="en-US" sz="1200" b="0" dirty="0">
                        <a:effectLst/>
                        <a:latin typeface="Calibri"/>
                        <a:ea typeface="Times New Roman"/>
                        <a:cs typeface="Times New Roman"/>
                      </a:endParaRPr>
                    </a:p>
                  </a:txBody>
                  <a:tcPr anchor="ctr">
                    <a:solidFill>
                      <a:schemeClr val="bg1">
                        <a:alpha val="20000"/>
                      </a:schemeClr>
                    </a:solidFill>
                  </a:tcPr>
                </a:tc>
                <a:tc>
                  <a:txBody>
                    <a:bodyPr/>
                    <a:lstStyle/>
                    <a:p>
                      <a:pPr algn="ctr">
                        <a:lnSpc>
                          <a:spcPct val="100000"/>
                        </a:lnSpc>
                        <a:spcAft>
                          <a:spcPts val="0"/>
                        </a:spcAft>
                      </a:pPr>
                      <a:r>
                        <a:rPr lang="en-US" sz="1200" dirty="0">
                          <a:effectLst/>
                        </a:rPr>
                        <a:t>8/441 (</a:t>
                      </a:r>
                      <a:r>
                        <a:rPr lang="en-US" sz="1200" dirty="0" smtClean="0">
                          <a:effectLst/>
                        </a:rPr>
                        <a:t>1.8)</a:t>
                      </a:r>
                      <a:endParaRPr lang="en-US" sz="1200" dirty="0">
                        <a:effectLst/>
                        <a:latin typeface="Calibri"/>
                        <a:ea typeface="Times New Roman"/>
                        <a:cs typeface="Times New Roman"/>
                      </a:endParaRPr>
                    </a:p>
                  </a:txBody>
                  <a:tcPr anchor="ctr">
                    <a:solidFill>
                      <a:schemeClr val="bg1">
                        <a:alpha val="20000"/>
                      </a:schemeClr>
                    </a:solidFill>
                  </a:tcPr>
                </a:tc>
                <a:tc>
                  <a:txBody>
                    <a:bodyPr/>
                    <a:lstStyle/>
                    <a:p>
                      <a:pPr algn="ctr">
                        <a:lnSpc>
                          <a:spcPct val="100000"/>
                        </a:lnSpc>
                        <a:spcAft>
                          <a:spcPts val="0"/>
                        </a:spcAft>
                      </a:pPr>
                      <a:r>
                        <a:rPr lang="en-US" sz="1200" dirty="0">
                          <a:effectLst/>
                        </a:rPr>
                        <a:t>7/480 (</a:t>
                      </a:r>
                      <a:r>
                        <a:rPr lang="en-US" sz="1200" dirty="0" smtClean="0">
                          <a:effectLst/>
                        </a:rPr>
                        <a:t>1.5)</a:t>
                      </a:r>
                      <a:endParaRPr lang="en-US" sz="1200" dirty="0">
                        <a:effectLst/>
                        <a:latin typeface="Calibri"/>
                        <a:ea typeface="Times New Roman"/>
                        <a:cs typeface="Times New Roman"/>
                      </a:endParaRPr>
                    </a:p>
                  </a:txBody>
                  <a:tcPr anchor="ctr">
                    <a:solidFill>
                      <a:schemeClr val="bg1">
                        <a:alpha val="20000"/>
                      </a:schemeClr>
                    </a:solidFill>
                  </a:tcPr>
                </a:tc>
                <a:tc>
                  <a:txBody>
                    <a:bodyPr/>
                    <a:lstStyle/>
                    <a:p>
                      <a:pPr algn="ctr">
                        <a:lnSpc>
                          <a:spcPct val="100000"/>
                        </a:lnSpc>
                        <a:spcAft>
                          <a:spcPts val="0"/>
                        </a:spcAft>
                      </a:pPr>
                      <a:r>
                        <a:rPr lang="en-US" sz="1200" dirty="0">
                          <a:effectLst/>
                        </a:rPr>
                        <a:t>26/468 (</a:t>
                      </a:r>
                      <a:r>
                        <a:rPr lang="en-US" sz="1200" dirty="0" smtClean="0">
                          <a:effectLst/>
                        </a:rPr>
                        <a:t>5.6)</a:t>
                      </a:r>
                      <a:endParaRPr lang="en-US" sz="1200" dirty="0">
                        <a:effectLst/>
                        <a:latin typeface="Calibri"/>
                        <a:ea typeface="Times New Roman"/>
                        <a:cs typeface="Times New Roman"/>
                      </a:endParaRPr>
                    </a:p>
                  </a:txBody>
                  <a:tcPr anchor="ctr">
                    <a:solidFill>
                      <a:schemeClr val="bg1">
                        <a:alpha val="20000"/>
                      </a:schemeClr>
                    </a:solidFill>
                  </a:tcPr>
                </a:tc>
              </a:tr>
              <a:tr h="277714">
                <a:tc>
                  <a:txBody>
                    <a:bodyPr/>
                    <a:lstStyle/>
                    <a:p>
                      <a:pPr marL="177800" indent="0">
                        <a:lnSpc>
                          <a:spcPct val="100000"/>
                        </a:lnSpc>
                        <a:spcAft>
                          <a:spcPts val="0"/>
                        </a:spcAft>
                      </a:pPr>
                      <a:r>
                        <a:rPr lang="en-US" sz="1200" b="0" dirty="0" smtClean="0">
                          <a:effectLst/>
                        </a:rPr>
                        <a:t>Provoked</a:t>
                      </a:r>
                      <a:endParaRPr lang="en-US" sz="1200" b="0" dirty="0">
                        <a:effectLst/>
                        <a:latin typeface="Calibri"/>
                        <a:ea typeface="Times New Roman"/>
                        <a:cs typeface="Times New Roman"/>
                      </a:endParaRPr>
                    </a:p>
                  </a:txBody>
                  <a:tcPr anchor="ctr">
                    <a:solidFill>
                      <a:srgbClr val="000000">
                        <a:alpha val="20000"/>
                      </a:srgbClr>
                    </a:solidFill>
                  </a:tcPr>
                </a:tc>
                <a:tc>
                  <a:txBody>
                    <a:bodyPr/>
                    <a:lstStyle/>
                    <a:p>
                      <a:pPr algn="ctr">
                        <a:lnSpc>
                          <a:spcPct val="100000"/>
                        </a:lnSpc>
                        <a:spcAft>
                          <a:spcPts val="0"/>
                        </a:spcAft>
                      </a:pPr>
                      <a:r>
                        <a:rPr lang="en-US" sz="1200" dirty="0">
                          <a:effectLst/>
                        </a:rPr>
                        <a:t>9/666 (</a:t>
                      </a:r>
                      <a:r>
                        <a:rPr lang="en-US" sz="1200" dirty="0" smtClean="0">
                          <a:effectLst/>
                        </a:rPr>
                        <a:t>1.4)</a:t>
                      </a:r>
                      <a:endParaRPr lang="en-US" sz="1200" dirty="0">
                        <a:effectLst/>
                        <a:latin typeface="Calibri"/>
                        <a:ea typeface="Times New Roman"/>
                        <a:cs typeface="Times New Roman"/>
                      </a:endParaRPr>
                    </a:p>
                  </a:txBody>
                  <a:tcPr anchor="ctr">
                    <a:solidFill>
                      <a:srgbClr val="000000">
                        <a:alpha val="20000"/>
                      </a:srgbClr>
                    </a:solidFill>
                  </a:tcPr>
                </a:tc>
                <a:tc>
                  <a:txBody>
                    <a:bodyPr/>
                    <a:lstStyle/>
                    <a:p>
                      <a:pPr algn="ctr">
                        <a:lnSpc>
                          <a:spcPct val="100000"/>
                        </a:lnSpc>
                        <a:spcAft>
                          <a:spcPts val="0"/>
                        </a:spcAft>
                      </a:pPr>
                      <a:r>
                        <a:rPr lang="en-US" sz="1200" dirty="0">
                          <a:effectLst/>
                        </a:rPr>
                        <a:t>6/647 (</a:t>
                      </a:r>
                      <a:r>
                        <a:rPr lang="en-US" sz="1200" dirty="0" smtClean="0">
                          <a:effectLst/>
                        </a:rPr>
                        <a:t>0.9)</a:t>
                      </a:r>
                      <a:endParaRPr lang="en-US" sz="1200" dirty="0">
                        <a:effectLst/>
                        <a:latin typeface="Calibri"/>
                        <a:ea typeface="Times New Roman"/>
                        <a:cs typeface="Times New Roman"/>
                      </a:endParaRPr>
                    </a:p>
                  </a:txBody>
                  <a:tcPr anchor="ctr">
                    <a:solidFill>
                      <a:srgbClr val="000000">
                        <a:alpha val="20000"/>
                      </a:srgbClr>
                    </a:solidFill>
                  </a:tcPr>
                </a:tc>
                <a:tc>
                  <a:txBody>
                    <a:bodyPr/>
                    <a:lstStyle/>
                    <a:p>
                      <a:pPr algn="ctr">
                        <a:lnSpc>
                          <a:spcPct val="100000"/>
                        </a:lnSpc>
                        <a:spcAft>
                          <a:spcPts val="0"/>
                        </a:spcAft>
                      </a:pPr>
                      <a:r>
                        <a:rPr lang="en-US" sz="1200" dirty="0">
                          <a:effectLst/>
                        </a:rPr>
                        <a:t>24/663 (</a:t>
                      </a:r>
                      <a:r>
                        <a:rPr lang="en-US" sz="1200" dirty="0" smtClean="0">
                          <a:effectLst/>
                        </a:rPr>
                        <a:t>3.6)</a:t>
                      </a:r>
                      <a:endParaRPr lang="en-US" sz="1200" dirty="0">
                        <a:effectLst/>
                        <a:latin typeface="Calibri"/>
                        <a:ea typeface="Times New Roman"/>
                        <a:cs typeface="Times New Roman"/>
                      </a:endParaRPr>
                    </a:p>
                  </a:txBody>
                  <a:tcPr anchor="ctr">
                    <a:solidFill>
                      <a:srgbClr val="000000">
                        <a:alpha val="20000"/>
                      </a:srgbClr>
                    </a:solidFill>
                  </a:tcPr>
                </a:tc>
              </a:tr>
              <a:tr h="277714">
                <a:tc>
                  <a:txBody>
                    <a:bodyPr/>
                    <a:lstStyle/>
                    <a:p>
                      <a:pPr>
                        <a:lnSpc>
                          <a:spcPct val="100000"/>
                        </a:lnSpc>
                        <a:spcAft>
                          <a:spcPts val="0"/>
                        </a:spcAft>
                      </a:pPr>
                      <a:r>
                        <a:rPr lang="en-US" sz="1200" b="0" dirty="0">
                          <a:effectLst/>
                        </a:rPr>
                        <a:t>History of prior </a:t>
                      </a:r>
                      <a:r>
                        <a:rPr lang="en-US" sz="1200" b="0" dirty="0" smtClean="0">
                          <a:effectLst/>
                        </a:rPr>
                        <a:t>VTE</a:t>
                      </a:r>
                      <a:r>
                        <a:rPr lang="en-US" sz="1200" b="0" smtClean="0">
                          <a:effectLst/>
                        </a:rPr>
                        <a:t>, n/N </a:t>
                      </a:r>
                      <a:r>
                        <a:rPr lang="en-US" sz="1200" b="0" dirty="0" smtClean="0">
                          <a:effectLst/>
                        </a:rPr>
                        <a:t>(%)</a:t>
                      </a:r>
                      <a:endParaRPr lang="en-US" sz="1200" b="0" dirty="0">
                        <a:effectLst/>
                        <a:latin typeface="Calibri"/>
                        <a:ea typeface="Times New Roman"/>
                        <a:cs typeface="Times New Roman"/>
                      </a:endParaRPr>
                    </a:p>
                  </a:txBody>
                  <a:tcPr anchor="ctr">
                    <a:solidFill>
                      <a:schemeClr val="bg1">
                        <a:alpha val="20000"/>
                      </a:schemeClr>
                    </a:solidFill>
                  </a:tcPr>
                </a:tc>
                <a:tc gridSpan="3">
                  <a:txBody>
                    <a:bodyPr/>
                    <a:lstStyle/>
                    <a:p>
                      <a:pPr>
                        <a:lnSpc>
                          <a:spcPct val="100000"/>
                        </a:lnSpc>
                        <a:spcAft>
                          <a:spcPts val="0"/>
                        </a:spcAft>
                      </a:pPr>
                      <a:r>
                        <a:rPr lang="en-US" sz="1200" dirty="0">
                          <a:effectLst/>
                        </a:rPr>
                        <a:t> </a:t>
                      </a:r>
                      <a:endParaRPr lang="en-US" sz="1200" dirty="0">
                        <a:effectLst/>
                        <a:latin typeface="Calibri"/>
                        <a:ea typeface="Times New Roman"/>
                        <a:cs typeface="Times New Roman"/>
                      </a:endParaRPr>
                    </a:p>
                  </a:txBody>
                  <a:tcPr anchor="ctr">
                    <a:solidFill>
                      <a:schemeClr val="bg1">
                        <a:alpha val="20000"/>
                      </a:schemeClr>
                    </a:solidFill>
                  </a:tcPr>
                </a:tc>
                <a:tc hMerge="1">
                  <a:txBody>
                    <a:bodyPr/>
                    <a:lstStyle/>
                    <a:p>
                      <a:endParaRPr lang="en-US"/>
                    </a:p>
                  </a:txBody>
                  <a:tcPr/>
                </a:tc>
                <a:tc hMerge="1">
                  <a:txBody>
                    <a:bodyPr/>
                    <a:lstStyle/>
                    <a:p>
                      <a:endParaRPr lang="en-US"/>
                    </a:p>
                  </a:txBody>
                  <a:tcPr/>
                </a:tc>
              </a:tr>
              <a:tr h="277714">
                <a:tc>
                  <a:txBody>
                    <a:bodyPr/>
                    <a:lstStyle/>
                    <a:p>
                      <a:pPr marL="177800" indent="0">
                        <a:lnSpc>
                          <a:spcPct val="100000"/>
                        </a:lnSpc>
                        <a:spcAft>
                          <a:spcPts val="0"/>
                        </a:spcAft>
                      </a:pPr>
                      <a:r>
                        <a:rPr lang="en-US" sz="1200" b="0" dirty="0">
                          <a:effectLst/>
                        </a:rPr>
                        <a:t>Yes</a:t>
                      </a:r>
                      <a:endParaRPr lang="en-US" sz="1200" b="0" dirty="0">
                        <a:effectLst/>
                        <a:latin typeface="Calibri"/>
                        <a:ea typeface="Times New Roman"/>
                        <a:cs typeface="Times New Roman"/>
                      </a:endParaRPr>
                    </a:p>
                  </a:txBody>
                  <a:tcPr anchor="ctr">
                    <a:solidFill>
                      <a:srgbClr val="000000">
                        <a:alpha val="20000"/>
                      </a:srgbClr>
                    </a:solidFill>
                  </a:tcPr>
                </a:tc>
                <a:tc>
                  <a:txBody>
                    <a:bodyPr/>
                    <a:lstStyle/>
                    <a:p>
                      <a:pPr algn="ctr">
                        <a:lnSpc>
                          <a:spcPct val="100000"/>
                        </a:lnSpc>
                        <a:spcAft>
                          <a:spcPts val="0"/>
                        </a:spcAft>
                      </a:pPr>
                      <a:r>
                        <a:rPr lang="en-US" sz="1200" dirty="0">
                          <a:effectLst/>
                        </a:rPr>
                        <a:t>3/198 (</a:t>
                      </a:r>
                      <a:r>
                        <a:rPr lang="en-US" sz="1200" dirty="0" smtClean="0">
                          <a:effectLst/>
                        </a:rPr>
                        <a:t>1.5)</a:t>
                      </a:r>
                      <a:endParaRPr lang="en-US" sz="1200" dirty="0">
                        <a:effectLst/>
                        <a:latin typeface="Calibri"/>
                        <a:ea typeface="Times New Roman"/>
                        <a:cs typeface="Times New Roman"/>
                      </a:endParaRPr>
                    </a:p>
                  </a:txBody>
                  <a:tcPr anchor="ctr">
                    <a:solidFill>
                      <a:srgbClr val="000000">
                        <a:alpha val="20000"/>
                      </a:srgbClr>
                    </a:solidFill>
                  </a:tcPr>
                </a:tc>
                <a:tc>
                  <a:txBody>
                    <a:bodyPr/>
                    <a:lstStyle/>
                    <a:p>
                      <a:pPr algn="ctr">
                        <a:lnSpc>
                          <a:spcPct val="100000"/>
                        </a:lnSpc>
                        <a:spcAft>
                          <a:spcPts val="0"/>
                        </a:spcAft>
                      </a:pPr>
                      <a:r>
                        <a:rPr lang="en-US" sz="1200" dirty="0">
                          <a:effectLst/>
                        </a:rPr>
                        <a:t>2/197 (</a:t>
                      </a:r>
                      <a:r>
                        <a:rPr lang="en-US" sz="1200" dirty="0" smtClean="0">
                          <a:effectLst/>
                        </a:rPr>
                        <a:t>1.0)</a:t>
                      </a:r>
                      <a:endParaRPr lang="en-US" sz="1200" dirty="0">
                        <a:effectLst/>
                        <a:latin typeface="Calibri"/>
                        <a:ea typeface="Times New Roman"/>
                        <a:cs typeface="Times New Roman"/>
                      </a:endParaRPr>
                    </a:p>
                  </a:txBody>
                  <a:tcPr anchor="ctr">
                    <a:solidFill>
                      <a:srgbClr val="000000">
                        <a:alpha val="20000"/>
                      </a:srgbClr>
                    </a:solidFill>
                  </a:tcPr>
                </a:tc>
                <a:tc>
                  <a:txBody>
                    <a:bodyPr/>
                    <a:lstStyle/>
                    <a:p>
                      <a:pPr algn="ctr">
                        <a:lnSpc>
                          <a:spcPct val="100000"/>
                        </a:lnSpc>
                        <a:spcAft>
                          <a:spcPts val="0"/>
                        </a:spcAft>
                      </a:pPr>
                      <a:r>
                        <a:rPr lang="en-US" sz="1200" dirty="0">
                          <a:effectLst/>
                        </a:rPr>
                        <a:t>17/194 (</a:t>
                      </a:r>
                      <a:r>
                        <a:rPr lang="en-US" sz="1200" dirty="0" smtClean="0">
                          <a:effectLst/>
                        </a:rPr>
                        <a:t>8.8)</a:t>
                      </a:r>
                      <a:endParaRPr lang="en-US" sz="1200" dirty="0">
                        <a:effectLst/>
                        <a:latin typeface="Calibri"/>
                        <a:ea typeface="Times New Roman"/>
                        <a:cs typeface="Times New Roman"/>
                      </a:endParaRPr>
                    </a:p>
                  </a:txBody>
                  <a:tcPr anchor="ctr">
                    <a:solidFill>
                      <a:srgbClr val="000000">
                        <a:alpha val="20000"/>
                      </a:srgbClr>
                    </a:solidFill>
                  </a:tcPr>
                </a:tc>
              </a:tr>
              <a:tr h="277714">
                <a:tc>
                  <a:txBody>
                    <a:bodyPr/>
                    <a:lstStyle/>
                    <a:p>
                      <a:pPr marL="0" indent="177800">
                        <a:lnSpc>
                          <a:spcPct val="100000"/>
                        </a:lnSpc>
                        <a:spcAft>
                          <a:spcPts val="0"/>
                        </a:spcAft>
                      </a:pPr>
                      <a:r>
                        <a:rPr lang="en-US" sz="1200" b="0" dirty="0">
                          <a:effectLst/>
                        </a:rPr>
                        <a:t>No</a:t>
                      </a:r>
                      <a:endParaRPr lang="en-US" sz="1200" b="0" dirty="0">
                        <a:effectLst/>
                        <a:latin typeface="Calibri"/>
                        <a:ea typeface="Times New Roman"/>
                        <a:cs typeface="Times New Roman"/>
                      </a:endParaRPr>
                    </a:p>
                  </a:txBody>
                  <a:tcPr anchor="ctr">
                    <a:solidFill>
                      <a:schemeClr val="bg1">
                        <a:alpha val="20000"/>
                      </a:schemeClr>
                    </a:solidFill>
                  </a:tcPr>
                </a:tc>
                <a:tc>
                  <a:txBody>
                    <a:bodyPr/>
                    <a:lstStyle/>
                    <a:p>
                      <a:pPr algn="ctr">
                        <a:lnSpc>
                          <a:spcPct val="100000"/>
                        </a:lnSpc>
                        <a:spcAft>
                          <a:spcPts val="0"/>
                        </a:spcAft>
                      </a:pPr>
                      <a:r>
                        <a:rPr lang="en-US" sz="1200" dirty="0">
                          <a:effectLst/>
                        </a:rPr>
                        <a:t>14/909 (</a:t>
                      </a:r>
                      <a:r>
                        <a:rPr lang="en-US" sz="1200" dirty="0" smtClean="0">
                          <a:effectLst/>
                        </a:rPr>
                        <a:t>1.5)</a:t>
                      </a:r>
                      <a:endParaRPr lang="en-US" sz="1200" dirty="0">
                        <a:effectLst/>
                        <a:latin typeface="Calibri"/>
                        <a:ea typeface="Times New Roman"/>
                        <a:cs typeface="Times New Roman"/>
                      </a:endParaRPr>
                    </a:p>
                  </a:txBody>
                  <a:tcPr anchor="ctr">
                    <a:solidFill>
                      <a:schemeClr val="bg1">
                        <a:alpha val="20000"/>
                      </a:schemeClr>
                    </a:solidFill>
                  </a:tcPr>
                </a:tc>
                <a:tc>
                  <a:txBody>
                    <a:bodyPr/>
                    <a:lstStyle/>
                    <a:p>
                      <a:pPr algn="ctr">
                        <a:lnSpc>
                          <a:spcPct val="100000"/>
                        </a:lnSpc>
                        <a:spcAft>
                          <a:spcPts val="0"/>
                        </a:spcAft>
                      </a:pPr>
                      <a:r>
                        <a:rPr lang="en-US" sz="1200" dirty="0">
                          <a:effectLst/>
                        </a:rPr>
                        <a:t>11/930 (</a:t>
                      </a:r>
                      <a:r>
                        <a:rPr lang="en-US" sz="1200" dirty="0" smtClean="0">
                          <a:effectLst/>
                        </a:rPr>
                        <a:t>1.2)</a:t>
                      </a:r>
                      <a:endParaRPr lang="en-US" sz="1200" dirty="0">
                        <a:effectLst/>
                        <a:latin typeface="Calibri"/>
                        <a:ea typeface="Times New Roman"/>
                        <a:cs typeface="Times New Roman"/>
                      </a:endParaRPr>
                    </a:p>
                  </a:txBody>
                  <a:tcPr anchor="ctr">
                    <a:solidFill>
                      <a:schemeClr val="bg1">
                        <a:alpha val="20000"/>
                      </a:schemeClr>
                    </a:solidFill>
                  </a:tcPr>
                </a:tc>
                <a:tc>
                  <a:txBody>
                    <a:bodyPr/>
                    <a:lstStyle/>
                    <a:p>
                      <a:pPr algn="ctr">
                        <a:lnSpc>
                          <a:spcPct val="100000"/>
                        </a:lnSpc>
                        <a:spcAft>
                          <a:spcPts val="0"/>
                        </a:spcAft>
                      </a:pPr>
                      <a:r>
                        <a:rPr lang="en-US" sz="1200" dirty="0">
                          <a:effectLst/>
                        </a:rPr>
                        <a:t>33/937 (</a:t>
                      </a:r>
                      <a:r>
                        <a:rPr lang="en-US" sz="1200" dirty="0" smtClean="0">
                          <a:effectLst/>
                        </a:rPr>
                        <a:t>3.5)</a:t>
                      </a:r>
                      <a:endParaRPr lang="en-US" sz="1200" dirty="0">
                        <a:effectLst/>
                        <a:latin typeface="Calibri"/>
                        <a:ea typeface="Times New Roman"/>
                        <a:cs typeface="Times New Roman"/>
                      </a:endParaRPr>
                    </a:p>
                  </a:txBody>
                  <a:tcPr anchor="ctr">
                    <a:solidFill>
                      <a:schemeClr val="bg1">
                        <a:alpha val="20000"/>
                      </a:schemeClr>
                    </a:solidFill>
                  </a:tcPr>
                </a:tc>
              </a:tr>
              <a:tr h="277714">
                <a:tc gridSpan="4">
                  <a:txBody>
                    <a:bodyPr/>
                    <a:lstStyle/>
                    <a:p>
                      <a:pPr>
                        <a:lnSpc>
                          <a:spcPct val="100000"/>
                        </a:lnSpc>
                        <a:spcAft>
                          <a:spcPts val="0"/>
                        </a:spcAft>
                      </a:pPr>
                      <a:r>
                        <a:rPr lang="en-US" sz="1200" b="0" dirty="0">
                          <a:effectLst/>
                        </a:rPr>
                        <a:t>Duration of anticoagulation prior to </a:t>
                      </a:r>
                      <a:r>
                        <a:rPr lang="en-US" sz="1200" b="0" dirty="0" smtClean="0">
                          <a:effectLst/>
                        </a:rPr>
                        <a:t>randomization</a:t>
                      </a:r>
                      <a:r>
                        <a:rPr lang="en-US" sz="1200" b="0" smtClean="0">
                          <a:effectLst/>
                        </a:rPr>
                        <a:t>, n/N </a:t>
                      </a:r>
                      <a:r>
                        <a:rPr lang="en-US" sz="1200" b="0" dirty="0" smtClean="0">
                          <a:effectLst/>
                        </a:rPr>
                        <a:t>(%)</a:t>
                      </a:r>
                      <a:endParaRPr lang="en-US" sz="1200" b="0" dirty="0">
                        <a:effectLst/>
                        <a:latin typeface="Calibri"/>
                        <a:ea typeface="Times New Roman"/>
                        <a:cs typeface="Times New Roman"/>
                      </a:endParaRPr>
                    </a:p>
                  </a:txBody>
                  <a:tcPr anchor="ctr">
                    <a:solidFill>
                      <a:srgbClr val="000000">
                        <a:alpha val="20000"/>
                      </a:srgbClr>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277714">
                <a:tc>
                  <a:txBody>
                    <a:bodyPr/>
                    <a:lstStyle/>
                    <a:p>
                      <a:pPr marL="177800" indent="0">
                        <a:lnSpc>
                          <a:spcPct val="100000"/>
                        </a:lnSpc>
                        <a:spcAft>
                          <a:spcPts val="0"/>
                        </a:spcAft>
                      </a:pPr>
                      <a:r>
                        <a:rPr lang="en-US" sz="1200" b="0" dirty="0" smtClean="0">
                          <a:effectLst/>
                        </a:rPr>
                        <a:t>&lt;9 </a:t>
                      </a:r>
                      <a:r>
                        <a:rPr lang="en-US" sz="1200" b="0" dirty="0">
                          <a:effectLst/>
                        </a:rPr>
                        <a:t>months</a:t>
                      </a:r>
                      <a:endParaRPr lang="en-US" sz="1200" b="0" dirty="0">
                        <a:effectLst/>
                        <a:latin typeface="Calibri"/>
                        <a:ea typeface="Times New Roman"/>
                        <a:cs typeface="Times New Roman"/>
                      </a:endParaRPr>
                    </a:p>
                  </a:txBody>
                  <a:tcPr anchor="ctr">
                    <a:solidFill>
                      <a:schemeClr val="bg1">
                        <a:alpha val="20000"/>
                      </a:schemeClr>
                    </a:solidFill>
                  </a:tcPr>
                </a:tc>
                <a:tc>
                  <a:txBody>
                    <a:bodyPr/>
                    <a:lstStyle/>
                    <a:p>
                      <a:pPr algn="ctr">
                        <a:lnSpc>
                          <a:spcPct val="100000"/>
                        </a:lnSpc>
                        <a:spcAft>
                          <a:spcPts val="0"/>
                        </a:spcAft>
                      </a:pPr>
                      <a:r>
                        <a:rPr lang="en-US" sz="1200" dirty="0">
                          <a:effectLst/>
                        </a:rPr>
                        <a:t>12/774 (</a:t>
                      </a:r>
                      <a:r>
                        <a:rPr lang="en-US" sz="1200" dirty="0" smtClean="0">
                          <a:effectLst/>
                        </a:rPr>
                        <a:t>1.6)</a:t>
                      </a:r>
                      <a:endParaRPr lang="en-US" sz="1200" dirty="0">
                        <a:effectLst/>
                        <a:latin typeface="Calibri"/>
                        <a:ea typeface="Times New Roman"/>
                        <a:cs typeface="Times New Roman"/>
                      </a:endParaRPr>
                    </a:p>
                  </a:txBody>
                  <a:tcPr anchor="ctr">
                    <a:solidFill>
                      <a:schemeClr val="bg1">
                        <a:alpha val="20000"/>
                      </a:schemeClr>
                    </a:solidFill>
                  </a:tcPr>
                </a:tc>
                <a:tc>
                  <a:txBody>
                    <a:bodyPr/>
                    <a:lstStyle/>
                    <a:p>
                      <a:pPr algn="ctr">
                        <a:lnSpc>
                          <a:spcPct val="100000"/>
                        </a:lnSpc>
                        <a:spcAft>
                          <a:spcPts val="0"/>
                        </a:spcAft>
                      </a:pPr>
                      <a:r>
                        <a:rPr lang="en-US" sz="1200" dirty="0">
                          <a:effectLst/>
                        </a:rPr>
                        <a:t>7/782 (</a:t>
                      </a:r>
                      <a:r>
                        <a:rPr lang="en-US" sz="1200" dirty="0" smtClean="0">
                          <a:effectLst/>
                        </a:rPr>
                        <a:t>0.9)</a:t>
                      </a:r>
                      <a:endParaRPr lang="en-US" sz="1200" dirty="0">
                        <a:effectLst/>
                        <a:latin typeface="Calibri"/>
                        <a:ea typeface="Times New Roman"/>
                        <a:cs typeface="Times New Roman"/>
                      </a:endParaRPr>
                    </a:p>
                  </a:txBody>
                  <a:tcPr anchor="ctr">
                    <a:solidFill>
                      <a:schemeClr val="bg1">
                        <a:alpha val="20000"/>
                      </a:schemeClr>
                    </a:solidFill>
                  </a:tcPr>
                </a:tc>
                <a:tc>
                  <a:txBody>
                    <a:bodyPr/>
                    <a:lstStyle/>
                    <a:p>
                      <a:pPr algn="ctr">
                        <a:lnSpc>
                          <a:spcPct val="100000"/>
                        </a:lnSpc>
                        <a:spcAft>
                          <a:spcPts val="0"/>
                        </a:spcAft>
                      </a:pPr>
                      <a:r>
                        <a:rPr lang="en-US" sz="1200" dirty="0">
                          <a:effectLst/>
                        </a:rPr>
                        <a:t>35/793 (</a:t>
                      </a:r>
                      <a:r>
                        <a:rPr lang="en-US" sz="1200" dirty="0" smtClean="0">
                          <a:effectLst/>
                        </a:rPr>
                        <a:t>4.4)</a:t>
                      </a:r>
                      <a:endParaRPr lang="en-US" sz="1200" dirty="0">
                        <a:effectLst/>
                        <a:latin typeface="Calibri"/>
                        <a:ea typeface="Times New Roman"/>
                        <a:cs typeface="Times New Roman"/>
                      </a:endParaRPr>
                    </a:p>
                  </a:txBody>
                  <a:tcPr anchor="ctr">
                    <a:solidFill>
                      <a:schemeClr val="bg1">
                        <a:alpha val="20000"/>
                      </a:schemeClr>
                    </a:solidFill>
                  </a:tcPr>
                </a:tc>
              </a:tr>
              <a:tr h="277714">
                <a:tc>
                  <a:txBody>
                    <a:bodyPr/>
                    <a:lstStyle/>
                    <a:p>
                      <a:pPr marL="177800" indent="0">
                        <a:lnSpc>
                          <a:spcPct val="100000"/>
                        </a:lnSpc>
                        <a:spcAft>
                          <a:spcPts val="0"/>
                        </a:spcAft>
                      </a:pPr>
                      <a:r>
                        <a:rPr lang="en-US" sz="1200" b="0" dirty="0" smtClean="0">
                          <a:effectLst/>
                        </a:rPr>
                        <a:t>≥9 </a:t>
                      </a:r>
                      <a:r>
                        <a:rPr lang="en-US" sz="1200" b="0" dirty="0">
                          <a:effectLst/>
                        </a:rPr>
                        <a:t>months</a:t>
                      </a:r>
                      <a:endParaRPr lang="en-US" sz="1200" b="0" dirty="0">
                        <a:effectLst/>
                        <a:latin typeface="Calibri"/>
                        <a:ea typeface="Times New Roman"/>
                        <a:cs typeface="Times New Roman"/>
                      </a:endParaRPr>
                    </a:p>
                  </a:txBody>
                  <a:tcPr anchor="ctr">
                    <a:solidFill>
                      <a:srgbClr val="000000">
                        <a:alpha val="20000"/>
                      </a:srgbClr>
                    </a:solidFill>
                  </a:tcPr>
                </a:tc>
                <a:tc>
                  <a:txBody>
                    <a:bodyPr/>
                    <a:lstStyle/>
                    <a:p>
                      <a:pPr algn="ctr">
                        <a:lnSpc>
                          <a:spcPct val="100000"/>
                        </a:lnSpc>
                        <a:spcAft>
                          <a:spcPts val="0"/>
                        </a:spcAft>
                      </a:pPr>
                      <a:r>
                        <a:rPr lang="en-US" sz="1200" dirty="0">
                          <a:effectLst/>
                        </a:rPr>
                        <a:t>5/333 (</a:t>
                      </a:r>
                      <a:r>
                        <a:rPr lang="en-US" sz="1200" dirty="0" smtClean="0">
                          <a:effectLst/>
                        </a:rPr>
                        <a:t>1.5)</a:t>
                      </a:r>
                      <a:endParaRPr lang="en-US" sz="1200" dirty="0">
                        <a:effectLst/>
                        <a:latin typeface="Calibri"/>
                        <a:ea typeface="Times New Roman"/>
                        <a:cs typeface="Times New Roman"/>
                      </a:endParaRPr>
                    </a:p>
                  </a:txBody>
                  <a:tcPr anchor="ctr">
                    <a:solidFill>
                      <a:srgbClr val="000000">
                        <a:alpha val="20000"/>
                      </a:srgbClr>
                    </a:solidFill>
                  </a:tcPr>
                </a:tc>
                <a:tc>
                  <a:txBody>
                    <a:bodyPr/>
                    <a:lstStyle/>
                    <a:p>
                      <a:pPr algn="ctr">
                        <a:lnSpc>
                          <a:spcPct val="100000"/>
                        </a:lnSpc>
                        <a:spcAft>
                          <a:spcPts val="0"/>
                        </a:spcAft>
                      </a:pPr>
                      <a:r>
                        <a:rPr lang="en-US" sz="1200" dirty="0">
                          <a:effectLst/>
                        </a:rPr>
                        <a:t>6/345 (</a:t>
                      </a:r>
                      <a:r>
                        <a:rPr lang="en-US" sz="1200" dirty="0" smtClean="0">
                          <a:effectLst/>
                        </a:rPr>
                        <a:t>1.7)</a:t>
                      </a:r>
                      <a:endParaRPr lang="en-US" sz="1200" dirty="0">
                        <a:effectLst/>
                        <a:latin typeface="Calibri"/>
                        <a:ea typeface="Times New Roman"/>
                        <a:cs typeface="Times New Roman"/>
                      </a:endParaRPr>
                    </a:p>
                  </a:txBody>
                  <a:tcPr anchor="ctr">
                    <a:solidFill>
                      <a:srgbClr val="000000">
                        <a:alpha val="20000"/>
                      </a:srgbClr>
                    </a:solidFill>
                  </a:tcPr>
                </a:tc>
                <a:tc>
                  <a:txBody>
                    <a:bodyPr/>
                    <a:lstStyle/>
                    <a:p>
                      <a:pPr algn="ctr">
                        <a:lnSpc>
                          <a:spcPct val="100000"/>
                        </a:lnSpc>
                        <a:spcAft>
                          <a:spcPts val="0"/>
                        </a:spcAft>
                      </a:pPr>
                      <a:r>
                        <a:rPr lang="en-US" sz="1200" dirty="0">
                          <a:effectLst/>
                        </a:rPr>
                        <a:t>15/338 (</a:t>
                      </a:r>
                      <a:r>
                        <a:rPr lang="en-US" sz="1200" dirty="0" smtClean="0">
                          <a:effectLst/>
                        </a:rPr>
                        <a:t>4.4)</a:t>
                      </a:r>
                      <a:endParaRPr lang="en-US" sz="1200" dirty="0">
                        <a:effectLst/>
                        <a:latin typeface="Calibri"/>
                        <a:ea typeface="Times New Roman"/>
                        <a:cs typeface="Times New Roman"/>
                      </a:endParaRPr>
                    </a:p>
                  </a:txBody>
                  <a:tcPr anchor="ctr">
                    <a:solidFill>
                      <a:srgbClr val="000000">
                        <a:alpha val="20000"/>
                      </a:srgbClr>
                    </a:solidFill>
                  </a:tcPr>
                </a:tc>
              </a:tr>
            </a:tbl>
          </a:graphicData>
        </a:graphic>
      </p:graphicFrame>
      <p:pic>
        <p:nvPicPr>
          <p:cNvPr id="6" name="Picture 263" descr="\\BYARXC4\Kunde28_User$\SHNCZ\Personal Data\VTExLongterm\Protocol\XRL_EINSTEIN_CHOICE_ICON_VERSAND\XRL_EINSTEIN_CHOICE_ICON_grey.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00976" y="4795124"/>
            <a:ext cx="2450767" cy="321924"/>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3"/>
          <p:cNvSpPr txBox="1"/>
          <p:nvPr/>
        </p:nvSpPr>
        <p:spPr>
          <a:xfrm>
            <a:off x="619123" y="4933474"/>
            <a:ext cx="8274051" cy="123111"/>
          </a:xfrm>
          <a:prstGeom prst="rect">
            <a:avLst/>
          </a:prstGeom>
          <a:noFill/>
        </p:spPr>
        <p:txBody>
          <a:bodyPr wrap="square" lIns="0" tIns="0" rIns="0" bIns="0" rtlCol="0" anchor="b" anchorCtr="0">
            <a:spAutoFit/>
          </a:bodyPr>
          <a:lstStyle/>
          <a:p>
            <a:pPr marL="0" lvl="1">
              <a:spcBef>
                <a:spcPts val="0"/>
              </a:spcBef>
            </a:pPr>
            <a:r>
              <a:rPr lang="en-GB" sz="800" smtClean="0">
                <a:solidFill>
                  <a:srgbClr val="000000">
                    <a:lumMod val="65000"/>
                    <a:lumOff val="35000"/>
                  </a:srgbClr>
                </a:solidFill>
              </a:rPr>
              <a:t>VTE Venous thomboembolism</a:t>
            </a:r>
            <a:endParaRPr lang="nn-NO" altLang="en-US" sz="800" dirty="0">
              <a:solidFill>
                <a:schemeClr val="tx1">
                  <a:lumMod val="65000"/>
                  <a:lumOff val="35000"/>
                </a:schemeClr>
              </a:solidFill>
            </a:endParaRPr>
          </a:p>
        </p:txBody>
      </p:sp>
    </p:spTree>
    <p:extLst>
      <p:ext uri="{BB962C8B-B14F-4D97-AF65-F5344CB8AC3E}">
        <p14:creationId xmlns:p14="http://schemas.microsoft.com/office/powerpoint/2010/main" val="14283397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8"/>
          <p:cNvSpPr>
            <a:spLocks noGrp="1" noChangeArrowheads="1"/>
          </p:cNvSpPr>
          <p:nvPr>
            <p:ph type="title"/>
          </p:nvPr>
        </p:nvSpPr>
        <p:spPr>
          <a:xfrm>
            <a:off x="612000" y="388744"/>
            <a:ext cx="8281175" cy="369332"/>
          </a:xfrm>
        </p:spPr>
        <p:txBody>
          <a:bodyPr/>
          <a:lstStyle/>
          <a:p>
            <a:r>
              <a:rPr lang="en-US" altLang="en-US" smtClean="0"/>
              <a:t>Summary and Conclusions</a:t>
            </a:r>
            <a:endParaRPr lang="en-GB" altLang="en-US" dirty="0" smtClean="0"/>
          </a:p>
        </p:txBody>
      </p:sp>
      <p:sp>
        <p:nvSpPr>
          <p:cNvPr id="94211" name="Rectangle 9"/>
          <p:cNvSpPr>
            <a:spLocks noGrp="1" noChangeArrowheads="1"/>
          </p:cNvSpPr>
          <p:nvPr>
            <p:ph sz="quarter" idx="10"/>
          </p:nvPr>
        </p:nvSpPr>
        <p:spPr/>
        <p:txBody>
          <a:bodyPr/>
          <a:lstStyle/>
          <a:p>
            <a:r>
              <a:rPr lang="en-US" altLang="zh-CN" dirty="0"/>
              <a:t>In patients with </a:t>
            </a:r>
            <a:r>
              <a:rPr lang="en-US" altLang="zh-CN" dirty="0">
                <a:solidFill>
                  <a:schemeClr val="tx1"/>
                </a:solidFill>
              </a:rPr>
              <a:t>symptomatic VTE </a:t>
            </a:r>
            <a:r>
              <a:rPr lang="en-US" dirty="0">
                <a:solidFill>
                  <a:schemeClr val="tx1"/>
                </a:solidFill>
              </a:rPr>
              <a:t>who completed 6 to 12 months of treatment and with equipoise regarding the need for extended anticoagulation </a:t>
            </a:r>
            <a:endParaRPr lang="en-US" dirty="0" smtClean="0">
              <a:solidFill>
                <a:schemeClr val="tx1"/>
              </a:solidFill>
            </a:endParaRPr>
          </a:p>
          <a:p>
            <a:pPr lvl="1"/>
            <a:r>
              <a:rPr lang="en-US" altLang="zh-CN" dirty="0">
                <a:solidFill>
                  <a:schemeClr val="tx1"/>
                </a:solidFill>
              </a:rPr>
              <a:t>Both rivaroxaban regimens (20 or 10 mg once daily) are superior to aspirin for the primary and other efficacy outcomes and are associated with similar rates of bleeding</a:t>
            </a:r>
          </a:p>
          <a:p>
            <a:pPr lvl="1"/>
            <a:r>
              <a:rPr lang="en-US" altLang="zh-CN" dirty="0">
                <a:solidFill>
                  <a:schemeClr val="tx1"/>
                </a:solidFill>
              </a:rPr>
              <a:t>Compared with aspirin, numbers needed to treat with rivaroxaban 20 or 10 mg </a:t>
            </a:r>
            <a:r>
              <a:rPr lang="en-US" altLang="zh-CN" dirty="0" smtClean="0">
                <a:solidFill>
                  <a:schemeClr val="tx1"/>
                </a:solidFill>
              </a:rPr>
              <a:t>for </a:t>
            </a:r>
            <a:r>
              <a:rPr lang="en-US" altLang="zh-CN" dirty="0">
                <a:solidFill>
                  <a:schemeClr val="tx1"/>
                </a:solidFill>
              </a:rPr>
              <a:t>one year to prevent one VTE </a:t>
            </a:r>
            <a:r>
              <a:rPr lang="en-US" altLang="zh-CN" dirty="0" smtClean="0">
                <a:solidFill>
                  <a:schemeClr val="tx1"/>
                </a:solidFill>
              </a:rPr>
              <a:t>without an increase in bleeding are </a:t>
            </a:r>
            <a:r>
              <a:rPr lang="en-US" altLang="zh-CN" dirty="0">
                <a:solidFill>
                  <a:schemeClr val="tx1"/>
                </a:solidFill>
              </a:rPr>
              <a:t>33 and 30, respectively </a:t>
            </a:r>
          </a:p>
          <a:p>
            <a:pPr lvl="1"/>
            <a:r>
              <a:rPr lang="en-US" altLang="zh-CN" dirty="0">
                <a:solidFill>
                  <a:schemeClr val="tx1"/>
                </a:solidFill>
              </a:rPr>
              <a:t>Consistent results in subgroups of patients</a:t>
            </a:r>
          </a:p>
          <a:p>
            <a:pPr marL="0" indent="0">
              <a:buNone/>
            </a:pPr>
            <a:endParaRPr lang="en-US" altLang="zh-CN" dirty="0" smtClean="0">
              <a:solidFill>
                <a:schemeClr val="tx1"/>
              </a:solidFill>
            </a:endParaRPr>
          </a:p>
          <a:p>
            <a:r>
              <a:rPr lang="en-US" altLang="zh-CN" dirty="0">
                <a:solidFill>
                  <a:schemeClr val="tx1"/>
                </a:solidFill>
              </a:rPr>
              <a:t>Rivaroxaban 10 mg once daily </a:t>
            </a:r>
            <a:r>
              <a:rPr lang="en-US" altLang="zh-CN" dirty="0" smtClean="0">
                <a:solidFill>
                  <a:schemeClr val="tx1"/>
                </a:solidFill>
              </a:rPr>
              <a:t>provides an </a:t>
            </a:r>
            <a:r>
              <a:rPr lang="en-US" altLang="zh-CN" dirty="0">
                <a:solidFill>
                  <a:schemeClr val="tx1"/>
                </a:solidFill>
              </a:rPr>
              <a:t>additional option for extended VTE treatment </a:t>
            </a:r>
          </a:p>
          <a:p>
            <a:pPr lvl="1"/>
            <a:r>
              <a:rPr lang="en-US" altLang="zh-CN" dirty="0">
                <a:solidFill>
                  <a:schemeClr val="tx1"/>
                </a:solidFill>
              </a:rPr>
              <a:t>Patients requiring full-dose anticoagulant therapy were excluded </a:t>
            </a:r>
            <a:r>
              <a:rPr lang="en-US" altLang="zh-CN" dirty="0" smtClean="0">
                <a:solidFill>
                  <a:schemeClr val="tx1"/>
                </a:solidFill>
              </a:rPr>
              <a:t>and </a:t>
            </a:r>
            <a:r>
              <a:rPr lang="en-US" altLang="zh-CN" dirty="0">
                <a:solidFill>
                  <a:schemeClr val="tx1"/>
                </a:solidFill>
              </a:rPr>
              <a:t>may need extended treatment with the 20 mg once daily </a:t>
            </a:r>
            <a:r>
              <a:rPr lang="en-US" altLang="zh-CN" dirty="0" smtClean="0">
                <a:solidFill>
                  <a:schemeClr val="tx1"/>
                </a:solidFill>
              </a:rPr>
              <a:t>rivaroxaban regimen</a:t>
            </a:r>
            <a:endParaRPr lang="en-US" altLang="zh-CN" dirty="0">
              <a:solidFill>
                <a:schemeClr val="tx1"/>
              </a:solidFill>
            </a:endParaRPr>
          </a:p>
          <a:p>
            <a:endParaRPr lang="en-US" altLang="zh-CN" dirty="0" smtClean="0"/>
          </a:p>
          <a:p>
            <a:endParaRPr lang="en-US" altLang="zh-CN" dirty="0" smtClean="0"/>
          </a:p>
        </p:txBody>
      </p:sp>
      <p:pic>
        <p:nvPicPr>
          <p:cNvPr id="7" name="Picture 263" descr="\\BYARXC4\Kunde28_User$\SHNCZ\Personal Data\VTExLongterm\Protocol\XRL_EINSTEIN_CHOICE_ICON_VERSAND\XRL_EINSTEIN_CHOICE_ICON_grey.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00976" y="4795124"/>
            <a:ext cx="2450767" cy="321924"/>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3"/>
          <p:cNvSpPr txBox="1"/>
          <p:nvPr/>
        </p:nvSpPr>
        <p:spPr>
          <a:xfrm>
            <a:off x="619123" y="4933474"/>
            <a:ext cx="8274051" cy="123111"/>
          </a:xfrm>
          <a:prstGeom prst="rect">
            <a:avLst/>
          </a:prstGeom>
          <a:noFill/>
        </p:spPr>
        <p:txBody>
          <a:bodyPr wrap="square" lIns="0" tIns="0" rIns="0" bIns="0" rtlCol="0" anchor="b" anchorCtr="0">
            <a:spAutoFit/>
          </a:bodyPr>
          <a:lstStyle/>
          <a:p>
            <a:r>
              <a:rPr lang="en-US" sz="800" smtClean="0">
                <a:solidFill>
                  <a:schemeClr val="tx1">
                    <a:lumMod val="65000"/>
                    <a:lumOff val="35000"/>
                  </a:schemeClr>
                </a:solidFill>
              </a:rPr>
              <a:t>*Number needed to treat (NNT) </a:t>
            </a:r>
            <a:r>
              <a:rPr lang="en-US" sz="800" dirty="0" smtClean="0">
                <a:solidFill>
                  <a:schemeClr val="tx1">
                    <a:lumMod val="65000"/>
                    <a:lumOff val="35000"/>
                  </a:schemeClr>
                </a:solidFill>
              </a:rPr>
              <a:t>compared with aspirin for </a:t>
            </a:r>
            <a:r>
              <a:rPr lang="en-US" sz="800" dirty="0">
                <a:solidFill>
                  <a:schemeClr val="tx1">
                    <a:lumMod val="65000"/>
                    <a:lumOff val="35000"/>
                  </a:schemeClr>
                </a:solidFill>
              </a:rPr>
              <a:t>primary efficacy outcome up to </a:t>
            </a:r>
            <a:r>
              <a:rPr lang="en-US" sz="800">
                <a:solidFill>
                  <a:schemeClr val="tx1">
                    <a:lumMod val="65000"/>
                    <a:lumOff val="35000"/>
                  </a:schemeClr>
                </a:solidFill>
              </a:rPr>
              <a:t>1 </a:t>
            </a:r>
            <a:r>
              <a:rPr lang="en-US" sz="800" smtClean="0">
                <a:solidFill>
                  <a:schemeClr val="tx1">
                    <a:lumMod val="65000"/>
                    <a:lumOff val="35000"/>
                  </a:schemeClr>
                </a:solidFill>
              </a:rPr>
              <a:t>year</a:t>
            </a:r>
            <a:endParaRPr lang="en-US" sz="800" dirty="0" smtClean="0">
              <a:solidFill>
                <a:schemeClr val="tx1">
                  <a:lumMod val="65000"/>
                  <a:lumOff val="35000"/>
                </a:schemeClr>
              </a:solidFill>
            </a:endParaRPr>
          </a:p>
        </p:txBody>
      </p:sp>
    </p:spTree>
    <p:extLst>
      <p:ext uri="{BB962C8B-B14F-4D97-AF65-F5344CB8AC3E}">
        <p14:creationId xmlns:p14="http://schemas.microsoft.com/office/powerpoint/2010/main" val="38379177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Acknowledgements</a:t>
            </a:r>
            <a:endParaRPr lang="en-US" dirty="0"/>
          </a:p>
        </p:txBody>
      </p:sp>
      <p:sp>
        <p:nvSpPr>
          <p:cNvPr id="3" name="Inhaltsplatzhalter 2"/>
          <p:cNvSpPr>
            <a:spLocks noGrp="1"/>
          </p:cNvSpPr>
          <p:nvPr>
            <p:ph sz="quarter" idx="10"/>
          </p:nvPr>
        </p:nvSpPr>
        <p:spPr>
          <a:xfrm>
            <a:off x="611188" y="951570"/>
            <a:ext cx="8281987" cy="3645694"/>
          </a:xfrm>
        </p:spPr>
        <p:txBody>
          <a:bodyPr/>
          <a:lstStyle/>
          <a:p>
            <a:pPr marL="0" indent="0">
              <a:buNone/>
            </a:pPr>
            <a:r>
              <a:rPr lang="en-US" sz="1100" b="1" dirty="0" smtClean="0"/>
              <a:t>Steering Committee</a:t>
            </a:r>
            <a:r>
              <a:rPr lang="en-US" sz="1100" b="1" dirty="0"/>
              <a:t>: </a:t>
            </a:r>
            <a:r>
              <a:rPr lang="en-US" sz="1100" dirty="0" smtClean="0"/>
              <a:t>Jeffrey </a:t>
            </a:r>
            <a:r>
              <a:rPr lang="en-US" sz="1100" dirty="0"/>
              <a:t>Weitz (Co-Chair</a:t>
            </a:r>
            <a:r>
              <a:rPr lang="en-US" sz="1100" dirty="0" smtClean="0"/>
              <a:t>), </a:t>
            </a:r>
            <a:r>
              <a:rPr lang="en-US" sz="1100" dirty="0"/>
              <a:t>Paolo Prandoni (Co-Chair), </a:t>
            </a:r>
            <a:r>
              <a:rPr lang="de-DE" sz="1100" dirty="0" smtClean="0"/>
              <a:t>Rupert </a:t>
            </a:r>
            <a:r>
              <a:rPr lang="de-DE" sz="1100" dirty="0"/>
              <a:t>Bauersachs, </a:t>
            </a:r>
            <a:r>
              <a:rPr lang="de-DE" sz="1100" dirty="0" smtClean="0"/>
              <a:t>Scott </a:t>
            </a:r>
            <a:r>
              <a:rPr lang="de-DE" sz="1100" dirty="0"/>
              <a:t>Berkowitz, </a:t>
            </a:r>
            <a:r>
              <a:rPr lang="de-DE" sz="1100" dirty="0" smtClean="0"/>
              <a:t>Bonno van </a:t>
            </a:r>
            <a:r>
              <a:rPr lang="de-DE" sz="1100" dirty="0"/>
              <a:t>Bellen, </a:t>
            </a:r>
            <a:r>
              <a:rPr lang="de-DE" sz="1100" dirty="0" smtClean="0"/>
              <a:t>Jan </a:t>
            </a:r>
            <a:r>
              <a:rPr lang="de-DE" sz="1100" dirty="0"/>
              <a:t>Beyer-Westendorf, </a:t>
            </a:r>
            <a:r>
              <a:rPr lang="de-DE" sz="1100" dirty="0" smtClean="0"/>
              <a:t>Henri </a:t>
            </a:r>
            <a:r>
              <a:rPr lang="de-DE" sz="1100" dirty="0"/>
              <a:t>Bounameaux, </a:t>
            </a:r>
            <a:r>
              <a:rPr lang="de-DE" sz="1100" dirty="0" smtClean="0"/>
              <a:t>Tim </a:t>
            </a:r>
            <a:r>
              <a:rPr lang="de-DE" sz="1100" dirty="0"/>
              <a:t>Brighton, </a:t>
            </a:r>
            <a:r>
              <a:rPr lang="de-DE" sz="1100" dirty="0" smtClean="0"/>
              <a:t>Alexander </a:t>
            </a:r>
            <a:r>
              <a:rPr lang="de-DE" sz="1100" dirty="0"/>
              <a:t>Cohen, </a:t>
            </a:r>
            <a:r>
              <a:rPr lang="fr-FR" sz="1100" dirty="0" smtClean="0"/>
              <a:t>Bruce </a:t>
            </a:r>
            <a:r>
              <a:rPr lang="fr-FR" sz="1100" dirty="0"/>
              <a:t>Davidson, </a:t>
            </a:r>
            <a:r>
              <a:rPr lang="fr-FR" sz="1100" dirty="0" smtClean="0"/>
              <a:t>Hervé Decousus</a:t>
            </a:r>
            <a:r>
              <a:rPr lang="fr-FR" sz="1100" dirty="0"/>
              <a:t>, </a:t>
            </a:r>
            <a:r>
              <a:rPr lang="de-DE" sz="1100" dirty="0" smtClean="0"/>
              <a:t>Lloyd </a:t>
            </a:r>
            <a:r>
              <a:rPr lang="de-DE" sz="1100" dirty="0"/>
              <a:t>Haskell, </a:t>
            </a:r>
            <a:r>
              <a:rPr lang="de-DE" sz="1100" dirty="0" smtClean="0"/>
              <a:t>Gerlind Holberg</a:t>
            </a:r>
            <a:r>
              <a:rPr lang="de-DE" sz="1100" dirty="0"/>
              <a:t>, </a:t>
            </a:r>
            <a:r>
              <a:rPr lang="de-DE" sz="1100" dirty="0" smtClean="0"/>
              <a:t>Ajay </a:t>
            </a:r>
            <a:r>
              <a:rPr lang="de-DE" sz="1100" dirty="0"/>
              <a:t>Kakkar, </a:t>
            </a:r>
            <a:r>
              <a:rPr lang="en-US" sz="1100" dirty="0" smtClean="0"/>
              <a:t>Anthonie WA </a:t>
            </a:r>
            <a:r>
              <a:rPr lang="en-US" sz="1100" dirty="0"/>
              <a:t>Lensing, </a:t>
            </a:r>
            <a:r>
              <a:rPr lang="en-US" sz="1100" dirty="0" smtClean="0"/>
              <a:t>Martin </a:t>
            </a:r>
            <a:r>
              <a:rPr lang="en-US" sz="1100" dirty="0"/>
              <a:t>Prins, </a:t>
            </a:r>
            <a:r>
              <a:rPr lang="en-US" sz="1100" dirty="0" smtClean="0"/>
              <a:t>Peter </a:t>
            </a:r>
            <a:r>
              <a:rPr lang="en-US" sz="1100" dirty="0"/>
              <a:t>Verhamme, </a:t>
            </a:r>
            <a:r>
              <a:rPr lang="en-US" sz="1100" dirty="0" smtClean="0"/>
              <a:t>Phil Wells</a:t>
            </a:r>
          </a:p>
          <a:p>
            <a:pPr marL="0" indent="0">
              <a:buNone/>
            </a:pPr>
            <a:endParaRPr lang="en-US" sz="600" dirty="0" smtClean="0"/>
          </a:p>
          <a:p>
            <a:pPr marL="0" indent="0">
              <a:buNone/>
            </a:pPr>
            <a:r>
              <a:rPr lang="en-US" sz="1100" b="1" dirty="0" smtClean="0"/>
              <a:t>Central Independent Adjudication Committee: </a:t>
            </a:r>
            <a:r>
              <a:rPr lang="en-US" sz="1100" dirty="0"/>
              <a:t>Martin Prins (Chair</a:t>
            </a:r>
            <a:r>
              <a:rPr lang="en-US" sz="1100" dirty="0" smtClean="0"/>
              <a:t>), Harry Büller</a:t>
            </a:r>
            <a:r>
              <a:rPr lang="en-US" sz="1100" dirty="0"/>
              <a:t>, </a:t>
            </a:r>
            <a:r>
              <a:rPr lang="en-US" sz="1100" dirty="0" smtClean="0"/>
              <a:t>Hugo </a:t>
            </a:r>
            <a:r>
              <a:rPr lang="en-US" sz="1100" dirty="0"/>
              <a:t>ten </a:t>
            </a:r>
            <a:r>
              <a:rPr lang="en-US" sz="1100" dirty="0" smtClean="0"/>
              <a:t>Cate</a:t>
            </a:r>
          </a:p>
          <a:p>
            <a:pPr marL="0" indent="0">
              <a:buNone/>
            </a:pPr>
            <a:endParaRPr lang="en-US" sz="600" dirty="0" smtClean="0"/>
          </a:p>
          <a:p>
            <a:pPr marL="0" indent="0">
              <a:buNone/>
            </a:pPr>
            <a:r>
              <a:rPr lang="en-US" sz="1100" b="1" dirty="0" smtClean="0"/>
              <a:t>Data Monitoring Committee: </a:t>
            </a:r>
            <a:r>
              <a:rPr lang="en-US" sz="1100" dirty="0"/>
              <a:t>Samuel </a:t>
            </a:r>
            <a:r>
              <a:rPr lang="en-US" sz="1100" dirty="0" smtClean="0"/>
              <a:t>Goldhaber (Chair), </a:t>
            </a:r>
            <a:r>
              <a:rPr lang="fr-FR" sz="1100" dirty="0" smtClean="0"/>
              <a:t>Silvy </a:t>
            </a:r>
            <a:r>
              <a:rPr lang="fr-FR" sz="1100" dirty="0"/>
              <a:t>Laporte, </a:t>
            </a:r>
            <a:r>
              <a:rPr lang="en-US" sz="1100" dirty="0" smtClean="0"/>
              <a:t>Alexander GG Turpie</a:t>
            </a:r>
          </a:p>
          <a:p>
            <a:pPr marL="0" indent="0">
              <a:buNone/>
            </a:pPr>
            <a:endParaRPr lang="en-US" sz="600" dirty="0" smtClean="0"/>
          </a:p>
          <a:p>
            <a:pPr marL="0" indent="0">
              <a:buNone/>
            </a:pPr>
            <a:r>
              <a:rPr lang="en-US" sz="1100" b="1" dirty="0"/>
              <a:t>Global Bayer study team: </a:t>
            </a:r>
            <a:r>
              <a:rPr lang="en-US" sz="1100" dirty="0"/>
              <a:t>Jayme Augusto, Paula Batalha</a:t>
            </a:r>
            <a:r>
              <a:rPr lang="en-US" sz="1100" dirty="0" smtClean="0"/>
              <a:t>, </a:t>
            </a:r>
            <a:r>
              <a:rPr lang="en-US" sz="1100" dirty="0"/>
              <a:t>Ian Darcy, Juliette Dehay, </a:t>
            </a:r>
            <a:r>
              <a:rPr lang="en-US" sz="1100" dirty="0" smtClean="0"/>
              <a:t>Cecilia Freitas, Martin </a:t>
            </a:r>
            <a:r>
              <a:rPr lang="en-US" sz="1100" dirty="0"/>
              <a:t>Gebel, Ralf Goetzelmann, </a:t>
            </a:r>
            <a:r>
              <a:rPr lang="en-US" sz="1100" dirty="0" smtClean="0"/>
              <a:t>Melanie Hemmrich</a:t>
            </a:r>
            <a:r>
              <a:rPr lang="en-US" sz="1100" dirty="0"/>
              <a:t>, Martin Homering, Andrea Horvat-Broecker, Axel Jansink, Ute Kohlhaas, Elizabeth McNally, </a:t>
            </a:r>
            <a:r>
              <a:rPr lang="en-US" sz="1100" dirty="0" smtClean="0"/>
              <a:t>Claudia Merten</a:t>
            </a:r>
            <a:r>
              <a:rPr lang="en-US" sz="1100" dirty="0"/>
              <a:t>, </a:t>
            </a:r>
            <a:r>
              <a:rPr lang="en-US" sz="1100" dirty="0" smtClean="0"/>
              <a:t>Akos Ferenc Pap, Sarah </a:t>
            </a:r>
            <a:r>
              <a:rPr lang="en-US" sz="1100" dirty="0"/>
              <a:t>SoYoung Park, Cornelia Peters-Wulf, Philippe Pires, Kathrin Schmidt, Antonella Serra, </a:t>
            </a:r>
            <a:r>
              <a:rPr lang="en-US" sz="1100" dirty="0" smtClean="0"/>
              <a:t>Rene Wentzeck </a:t>
            </a:r>
          </a:p>
          <a:p>
            <a:pPr marL="0" indent="0">
              <a:buNone/>
            </a:pPr>
            <a:endParaRPr lang="en-US" sz="600" dirty="0" smtClean="0"/>
          </a:p>
          <a:p>
            <a:pPr marL="0" indent="0">
              <a:buNone/>
            </a:pPr>
            <a:r>
              <a:rPr lang="en-US" sz="1100" b="1" dirty="0" smtClean="0"/>
              <a:t>Elrohe </a:t>
            </a:r>
            <a:r>
              <a:rPr lang="en-US" sz="1100" b="1" dirty="0"/>
              <a:t>Vascular Event </a:t>
            </a:r>
            <a:r>
              <a:rPr lang="en-US" sz="1100" b="1" dirty="0" smtClean="0"/>
              <a:t>Management, the Netherlands: </a:t>
            </a:r>
            <a:r>
              <a:rPr lang="en-US" sz="1100" dirty="0" smtClean="0"/>
              <a:t>Petro </a:t>
            </a:r>
            <a:r>
              <a:rPr lang="en-US" sz="1100" dirty="0"/>
              <a:t>van Bergen, Sanne Koopmans, Frank </a:t>
            </a:r>
            <a:r>
              <a:rPr lang="en-US" sz="1100" dirty="0" smtClean="0"/>
              <a:t>Raedts</a:t>
            </a:r>
          </a:p>
          <a:p>
            <a:pPr marL="0" indent="0">
              <a:buNone/>
            </a:pPr>
            <a:endParaRPr lang="en-GB" sz="600" dirty="0"/>
          </a:p>
          <a:p>
            <a:pPr marL="0" indent="0">
              <a:buNone/>
            </a:pPr>
            <a:r>
              <a:rPr lang="en-US" sz="1100" b="1" dirty="0" smtClean="0"/>
              <a:t>Covance </a:t>
            </a:r>
            <a:r>
              <a:rPr lang="en-US" sz="1100" b="1" dirty="0"/>
              <a:t>study </a:t>
            </a:r>
            <a:r>
              <a:rPr lang="en-US" sz="1100" b="1" dirty="0" smtClean="0"/>
              <a:t>team (UK): </a:t>
            </a:r>
            <a:r>
              <a:rPr lang="en-US" sz="1100" dirty="0" smtClean="0"/>
              <a:t>Keren </a:t>
            </a:r>
            <a:r>
              <a:rPr lang="en-US" sz="1100" dirty="0"/>
              <a:t>Avraham, Marcelo Baras, Sarit Ben Shahar, Suzie Boyse, </a:t>
            </a:r>
            <a:r>
              <a:rPr lang="en-US" sz="1100" dirty="0" smtClean="0"/>
              <a:t>Jacquelive Chen</a:t>
            </a:r>
            <a:r>
              <a:rPr lang="en-US" sz="1100" dirty="0"/>
              <a:t>, </a:t>
            </a:r>
            <a:r>
              <a:rPr lang="en-US" sz="1100" dirty="0" smtClean="0"/>
              <a:t>Mildred Danao</a:t>
            </a:r>
            <a:r>
              <a:rPr lang="en-US" sz="1100" dirty="0"/>
              <a:t>, </a:t>
            </a:r>
            <a:r>
              <a:rPr lang="en-US" sz="1100" dirty="0" smtClean="0"/>
              <a:t>Rocio Hurtado </a:t>
            </a:r>
            <a:r>
              <a:rPr lang="en-US" sz="1100" dirty="0"/>
              <a:t>Hoyo, YanLing Hu, Sarah Jones, Danelle Jones-Covington, </a:t>
            </a:r>
            <a:r>
              <a:rPr lang="en-US" sz="1100" dirty="0" smtClean="0"/>
              <a:t>Thomas Leigh</a:t>
            </a:r>
            <a:r>
              <a:rPr lang="en-US" sz="1100" dirty="0"/>
              <a:t>, Merin Mathew, </a:t>
            </a:r>
            <a:r>
              <a:rPr lang="en-US" sz="1100" dirty="0" smtClean="0"/>
              <a:t>Isabel Mendoza</a:t>
            </a:r>
            <a:r>
              <a:rPr lang="en-US" sz="1100" dirty="0"/>
              <a:t>, </a:t>
            </a:r>
            <a:r>
              <a:rPr lang="en-US" sz="1100" dirty="0" smtClean="0"/>
              <a:t>Claude Price</a:t>
            </a:r>
            <a:r>
              <a:rPr lang="en-US" sz="1100" dirty="0"/>
              <a:t>, Michelle Robles, Mark Sanderson, Santosh Shivakavi, Ursula Sayers Ward, Hayley Yue </a:t>
            </a:r>
            <a:endParaRPr lang="en-US" sz="1100" dirty="0" smtClean="0"/>
          </a:p>
          <a:p>
            <a:pPr marL="0" indent="0">
              <a:buNone/>
            </a:pPr>
            <a:endParaRPr lang="en-US" sz="600" dirty="0"/>
          </a:p>
          <a:p>
            <a:pPr marL="0" indent="0">
              <a:buNone/>
            </a:pPr>
            <a:r>
              <a:rPr lang="en-US" sz="1100" b="1" dirty="0" smtClean="0"/>
              <a:t>Countries and Sites: </a:t>
            </a:r>
            <a:r>
              <a:rPr lang="en-US" sz="1100" dirty="0" smtClean="0"/>
              <a:t>Australia (10 sites), Austria (4 sites), Belgium (5 sites), Brazil (9 sites), Canada (12 sites), China (31 sites), Czech Republic (9 sites), Denmark (7 sites), France (24 sites), Germany (9 sites), Hungary (7 sites), Israel (10 sites), Italy (9 sites), Mexico (4 sites), Netherlands (10 sites), New Zealand (6 sites), Norway (2 sites), Philippines (1 site), Poland (5 sites), Russia (11 sites), South Africa (7 sites), South Korea (7 sites), Spain (5 sites), Sweden (2 sites), Switzerland (6 sites), Taiwan (3 sites), Thailand (2 sites), Turkey (2 sites), UK (4 sites), USA (17 sites), Vietnam (3 sites)</a:t>
            </a:r>
            <a:endParaRPr lang="en-US" sz="1100" dirty="0"/>
          </a:p>
        </p:txBody>
      </p:sp>
      <p:pic>
        <p:nvPicPr>
          <p:cNvPr id="4" name="Picture 263" descr="\\BYARXC4\Kunde28_User$\SHNCZ\Personal Data\VTExLongterm\Protocol\XRL_EINSTEIN_CHOICE_ICON_VERSAND\XRL_EINSTEIN_CHOICE_ICON_grey.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00976" y="4795124"/>
            <a:ext cx="2450767" cy="3219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25785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000" y="388744"/>
            <a:ext cx="8281175" cy="369332"/>
          </a:xfrm>
        </p:spPr>
        <p:txBody>
          <a:bodyPr/>
          <a:lstStyle/>
          <a:p>
            <a:r>
              <a:rPr lang="de-DE" dirty="0" smtClean="0"/>
              <a:t>EINSTEIN CHOICE Investigators</a:t>
            </a:r>
            <a:endParaRPr lang="en-US" dirty="0"/>
          </a:p>
        </p:txBody>
      </p:sp>
      <p:sp>
        <p:nvSpPr>
          <p:cNvPr id="3" name="Inhaltsplatzhalter 2"/>
          <p:cNvSpPr>
            <a:spLocks noGrp="1"/>
          </p:cNvSpPr>
          <p:nvPr>
            <p:ph sz="quarter" idx="10"/>
          </p:nvPr>
        </p:nvSpPr>
        <p:spPr/>
        <p:txBody>
          <a:bodyPr/>
          <a:lstStyle/>
          <a:p>
            <a:pPr marL="0" indent="0">
              <a:buNone/>
            </a:pPr>
            <a:r>
              <a:rPr lang="en-US" sz="1100" dirty="0" smtClean="0"/>
              <a:t>A</a:t>
            </a:r>
            <a:r>
              <a:rPr lang="en-US" sz="1100" b="1" dirty="0" smtClean="0"/>
              <a:t> </a:t>
            </a:r>
            <a:r>
              <a:rPr lang="en-US" sz="1100" dirty="0" smtClean="0"/>
              <a:t>Bianchi, T Brighton, P Carroll, B Chong, S Chunilal, P Coughlin, J Curnow, D Jackson, H Tran, C Ward, M Brodmann, P Kyrle, P Marschang, V Petkov, P Hainaut, P Jordens, J Vandekerkhof, P Verhamme, J-C Wautrecht</a:t>
            </a:r>
            <a:r>
              <a:rPr lang="en-GB" sz="1100" dirty="0" smtClean="0"/>
              <a:t>, J </a:t>
            </a:r>
            <a:r>
              <a:rPr lang="en-US" sz="1100" dirty="0" smtClean="0"/>
              <a:t>Annichino-Bizzacchi, B van Bellen, J Correa, A Cukier, A Freire, A Pereira, C Porto, R Sacilotto, A Vasconcelos Costa</a:t>
            </a:r>
            <a:r>
              <a:rPr lang="en-US" sz="1100" b="1" dirty="0" smtClean="0"/>
              <a:t>, </a:t>
            </a:r>
            <a:r>
              <a:rPr lang="en-US" sz="1100" dirty="0" smtClean="0"/>
              <a:t>A Della Siega, S Dolan, G Le Gal, P Gross, S Kahn, J Kassis, M Kovacs, Y Pesant, B Ritchie, S Schulman, S Shivakumar, S Solymoss, S Chang, R Chen, Z Chen, H Chen, X Dai, B Fang, W Fu, X Gao, J Huang, Y Lai, L Li, X Li, Y Li, J Liu, S Liu, W Ma, S Ni, Z Qin, G Shi, H Tian, S Wang, L Wang, W Xiao, K Ying, G Yu, Y Yuan, J Zhang, J Zhang, X Zhang, L Zhang, L Zhu, J Chlumský, J Chochola, M Dunaj, P Lang, P Matoška, I Podpera, R Spacek, O Stehlikova, J Brønnum-Schou, K Egstrup, G Gislason, J Jeppesen, O May, H Nielsen, H Wiggers</a:t>
            </a:r>
            <a:r>
              <a:rPr lang="fr-FR" sz="1100" b="1" dirty="0" smtClean="0"/>
              <a:t>, </a:t>
            </a:r>
            <a:r>
              <a:rPr lang="fr-FR" sz="1100" dirty="0" smtClean="0"/>
              <a:t>A Achkar, S Aquilanti, Y Benhamou, D Brisot, A Bura-Riviere, N Castella, A Elias, N Falvo, E Ferrari, P Lacroix, I Mahe, N Meneveau, E Messas, P Mismetti, K Montaclair, T Moumneh, F Parent, G Pernod, O Sanchez, J Schmidt, G Simoneau, D Stephan, B </a:t>
            </a:r>
            <a:r>
              <a:rPr lang="de-DE" sz="1100" dirty="0" smtClean="0"/>
              <a:t>Amann, R Bauersachs, </a:t>
            </a:r>
            <a:br>
              <a:rPr lang="de-DE" sz="1100" dirty="0" smtClean="0"/>
            </a:br>
            <a:r>
              <a:rPr lang="de-DE" sz="1100" dirty="0" smtClean="0"/>
              <a:t>J Beyer-Westendorf, E Blessing, M Czihal, C Espinola-Klein, G Kahrmann, M Licka, S Schellong, Z Boda, K Farkas, M Gurzo, A Katona, M Riba, G Sipos, K Tóth, A Braester, M Elias, A Gafter-Gvili, D Gavish, O Hussein, E Schiff, G Spectre, I Tzoran-Rozenthal, R Zimlichman</a:t>
            </a:r>
            <a:r>
              <a:rPr lang="en-GB" sz="1100" dirty="0" smtClean="0"/>
              <a:t>, W </a:t>
            </a:r>
            <a:r>
              <a:rPr lang="it-IT" sz="1100" dirty="0" smtClean="0"/>
              <a:t>Ageno, G Agnelli, C Bova, R Garbelotto, A Ghirarduzzi, D Imberti, R Pesavento, E Porreca, A Visonà, L Flota Cervera, D Rodriguez-Gonzalez, L Solis Morales, W Boersma, H ten Cate, A Grifioen-Keijzer, M Marwijk Kooy, K Meijer, S Middeldorp, J Swart-Heikens, M Ten Wolde, P Westerweel, I </a:t>
            </a:r>
            <a:r>
              <a:rPr lang="en-US" sz="1100" dirty="0" smtClean="0"/>
              <a:t>Braithwaite, P Harper, E Merriman, P Ockelford, G Royle, M Smith</a:t>
            </a:r>
            <a:r>
              <a:rPr lang="en-GB" sz="1100" dirty="0" smtClean="0"/>
              <a:t>, W </a:t>
            </a:r>
            <a:r>
              <a:rPr lang="en-US" sz="1100" dirty="0" smtClean="0"/>
              <a:t>Ghanima, PM Sandset, M Abola, P Chęciński, P Grzelakowski, J Lewczuk, B Sobkowicz, W Tomkowski, I Abramov, P Chechulov, A Karpenko, I Katelnitskiy, A Kazakov, O Makarova, E Panchenko, E Sergeeva, Y Subbotin, I Suchkov, M Zeltser, D Adler, J Breedt, N Fourie, R Isaacs, B Jacobson, H Siebert, L van Zyl, J-H Choi, S-M Kang, K-H Kim, H-S Kim, D-I Kim, S-K Min, K H Park, </a:t>
            </a:r>
            <a:br>
              <a:rPr lang="en-US" sz="1100" dirty="0" smtClean="0"/>
            </a:br>
            <a:r>
              <a:rPr lang="en-US" sz="1100" dirty="0" smtClean="0"/>
              <a:t>F </a:t>
            </a:r>
            <a:r>
              <a:rPr lang="en-US" sz="1100" dirty="0"/>
              <a:t>García-Bragado </a:t>
            </a:r>
            <a:r>
              <a:rPr lang="en-US" sz="1100" dirty="0" smtClean="0"/>
              <a:t>Dalmau, J Gómez Cerezo, JCF Mirete, A Riera, J Del Toro, H Eriksson, I Torstensson, M Banyai, L Mazzolai, D Periard, M Righini, D Staub, C-E Chiang, K-M Chiu, P-Y Pai, P Angchaisuksiri, K Chansung,</a:t>
            </a:r>
            <a:r>
              <a:rPr lang="en-GB" sz="1100" dirty="0"/>
              <a:t> </a:t>
            </a:r>
            <a:r>
              <a:rPr lang="en-GB" sz="1100" dirty="0" smtClean="0"/>
              <a:t>G </a:t>
            </a:r>
            <a:r>
              <a:rPr lang="en-US" sz="1100" dirty="0" smtClean="0"/>
              <a:t>Öngen, E Tuncay, R Alikhan, I </a:t>
            </a:r>
            <a:r>
              <a:rPr lang="en-US" sz="1100" dirty="0" err="1" smtClean="0"/>
              <a:t>Chetter</a:t>
            </a:r>
            <a:r>
              <a:rPr lang="en-US" sz="1100" dirty="0" smtClean="0"/>
              <a:t>, P Kesteven, T Nokes, Bauer K, A Comerota, D Elias, D Garcia, K Gibson, D Ginsberg, J Jenkins, E Kingsley, R Lambert, R Lyons, J Pullman, V Shah, SW Smith, R Stein, V Tapson, J Walsh, T-F Wang, D Do Loi, H Do Quang, N Pham </a:t>
            </a:r>
            <a:endParaRPr lang="en-GB" sz="1100" dirty="0"/>
          </a:p>
          <a:p>
            <a:pPr marL="0" indent="0">
              <a:buNone/>
            </a:pPr>
            <a:endParaRPr lang="en-US" sz="1100" dirty="0"/>
          </a:p>
        </p:txBody>
      </p:sp>
      <p:pic>
        <p:nvPicPr>
          <p:cNvPr id="5" name="Picture 263" descr="\\BYARXC4\Kunde28_User$\SHNCZ\Personal Data\VTExLongterm\Protocol\XRL_EINSTEIN_CHOICE_ICON_VERSAND\XRL_EINSTEIN_CHOICE_ICON_grey.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00976" y="4795124"/>
            <a:ext cx="2450767" cy="3219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30984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000" y="388744"/>
            <a:ext cx="8281175" cy="369332"/>
          </a:xfrm>
        </p:spPr>
        <p:txBody>
          <a:bodyPr/>
          <a:lstStyle/>
          <a:p>
            <a:r>
              <a:rPr lang="en-GB" dirty="0" smtClean="0"/>
              <a:t>Simultaneous Publication – Published on 18 March 2017</a:t>
            </a:r>
            <a:endParaRPr lang="en-GB" dirty="0"/>
          </a:p>
        </p:txBody>
      </p:sp>
      <p:pic>
        <p:nvPicPr>
          <p:cNvPr id="6" name="Picture 1" descr="Meeting_Weitz_300dpi.jpg"/>
          <p:cNvPicPr>
            <a:picLocks noChangeAspect="1"/>
          </p:cNvPicPr>
          <p:nvPr/>
        </p:nvPicPr>
        <p:blipFill rotWithShape="1">
          <a:blip r:embed="rId2" cstate="print">
            <a:extLst>
              <a:ext uri="{28A0092B-C50C-407E-A947-70E740481C1C}">
                <a14:useLocalDpi xmlns:a14="http://schemas.microsoft.com/office/drawing/2010/main" val="0"/>
              </a:ext>
            </a:extLst>
          </a:blip>
          <a:srcRect l="13846" t="7152" r="15919" b="21692"/>
          <a:stretch/>
        </p:blipFill>
        <p:spPr>
          <a:xfrm>
            <a:off x="1727684" y="855010"/>
            <a:ext cx="5744624" cy="4287342"/>
          </a:xfrm>
          <a:prstGeom prst="rect">
            <a:avLst/>
          </a:prstGeom>
        </p:spPr>
      </p:pic>
    </p:spTree>
    <p:extLst>
      <p:ext uri="{BB962C8B-B14F-4D97-AF65-F5344CB8AC3E}">
        <p14:creationId xmlns:p14="http://schemas.microsoft.com/office/powerpoint/2010/main" val="11964337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GB" dirty="0" smtClean="0"/>
              <a:t>Disclosures </a:t>
            </a:r>
            <a:endParaRPr lang="en-US" dirty="0" smtClean="0"/>
          </a:p>
        </p:txBody>
      </p:sp>
      <p:graphicFrame>
        <p:nvGraphicFramePr>
          <p:cNvPr id="1403907" name="Group 3"/>
          <p:cNvGraphicFramePr>
            <a:graphicFrameLocks noGrp="1"/>
          </p:cNvGraphicFramePr>
          <p:nvPr>
            <p:ph type="tbl" idx="4294967295"/>
            <p:extLst>
              <p:ext uri="{D42A27DB-BD31-4B8C-83A1-F6EECF244321}">
                <p14:modId xmlns:p14="http://schemas.microsoft.com/office/powerpoint/2010/main" val="2907251674"/>
              </p:ext>
            </p:extLst>
          </p:nvPr>
        </p:nvGraphicFramePr>
        <p:xfrm>
          <a:off x="611560" y="1112044"/>
          <a:ext cx="7975102" cy="3272075"/>
        </p:xfrm>
        <a:graphic>
          <a:graphicData uri="http://schemas.openxmlformats.org/drawingml/2006/table">
            <a:tbl>
              <a:tblPr/>
              <a:tblGrid>
                <a:gridCol w="3224230"/>
                <a:gridCol w="4750872"/>
              </a:tblGrid>
              <a:tr h="27432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3" charset="0"/>
                        <a:buNone/>
                        <a:tabLst/>
                      </a:pPr>
                      <a:r>
                        <a:rPr kumimoji="0" lang="en-US" sz="1400" b="0" i="0" u="none" strike="noStrike" cap="none" normalizeH="0" baseline="0" dirty="0">
                          <a:ln>
                            <a:noFill/>
                          </a:ln>
                          <a:solidFill>
                            <a:schemeClr val="tx1">
                              <a:lumMod val="75000"/>
                              <a:lumOff val="25000"/>
                            </a:schemeClr>
                          </a:solidFill>
                          <a:effectLst/>
                          <a:latin typeface="Arial" charset="0"/>
                          <a:ea typeface="ＭＳ Ｐゴシック" charset="0"/>
                          <a:cs typeface="Arial" charset="0"/>
                        </a:rPr>
                        <a:t>Research support/P.I.</a:t>
                      </a:r>
                    </a:p>
                  </a:txBody>
                  <a:tcPr marT="34290" marB="34290" anchor="ctr" horzOverflow="overflow">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30000"/>
                        </a:spcBef>
                        <a:spcAft>
                          <a:spcPct val="0"/>
                        </a:spcAft>
                        <a:buClr>
                          <a:schemeClr val="bg2"/>
                        </a:buClr>
                        <a:buSzPct val="75000"/>
                        <a:buFontTx/>
                        <a:buNone/>
                        <a:tabLst/>
                      </a:pPr>
                      <a:r>
                        <a:rPr kumimoji="0" lang="en-GB" sz="1400" b="0" i="0" u="none" strike="noStrike" cap="none" normalizeH="0" baseline="0" dirty="0" smtClean="0">
                          <a:ln>
                            <a:noFill/>
                          </a:ln>
                          <a:solidFill>
                            <a:schemeClr val="tx1">
                              <a:lumMod val="75000"/>
                              <a:lumOff val="25000"/>
                            </a:schemeClr>
                          </a:solidFill>
                          <a:effectLst/>
                          <a:latin typeface="Arial" charset="0"/>
                          <a:ea typeface="ＭＳ Ｐゴシック" charset="0"/>
                          <a:cs typeface="Arial" charset="0"/>
                        </a:rPr>
                        <a:t>BMS/Pfizer</a:t>
                      </a:r>
                      <a:endParaRPr kumimoji="0" lang="en-US" sz="1400" b="0" i="0" u="none" strike="noStrike" cap="none" normalizeH="0" baseline="0" dirty="0">
                        <a:ln>
                          <a:noFill/>
                        </a:ln>
                        <a:solidFill>
                          <a:schemeClr val="tx1">
                            <a:lumMod val="75000"/>
                            <a:lumOff val="25000"/>
                          </a:schemeClr>
                        </a:solidFill>
                        <a:effectLst/>
                        <a:latin typeface="Arial" charset="0"/>
                        <a:ea typeface="ＭＳ Ｐゴシック" charset="0"/>
                        <a:cs typeface="Arial" charset="0"/>
                      </a:endParaRPr>
                    </a:p>
                  </a:txBody>
                  <a:tcPr marT="34290" marB="34290" anchor="ctr" horzOverflow="overflow">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noFill/>
                  </a:tcPr>
                </a:tc>
              </a:tr>
              <a:tr h="508397">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3" charset="0"/>
                        <a:buNone/>
                        <a:tabLst/>
                      </a:pPr>
                      <a:r>
                        <a:rPr kumimoji="0" lang="en-US" sz="1400" b="0" i="0" u="none" strike="noStrike" cap="none" normalizeH="0" baseline="0" dirty="0">
                          <a:ln>
                            <a:noFill/>
                          </a:ln>
                          <a:solidFill>
                            <a:schemeClr val="tx1">
                              <a:lumMod val="75000"/>
                              <a:lumOff val="25000"/>
                            </a:schemeClr>
                          </a:solidFill>
                          <a:effectLst/>
                          <a:latin typeface="Arial" charset="0"/>
                          <a:ea typeface="ＭＳ Ｐゴシック" charset="0"/>
                          <a:cs typeface="Arial" charset="0"/>
                        </a:rPr>
                        <a:t>Employee</a:t>
                      </a:r>
                    </a:p>
                  </a:txBody>
                  <a:tcPr marT="34290" marB="34290" anchor="ctr" horzOverflow="overflow">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30000"/>
                        </a:spcBef>
                        <a:spcAft>
                          <a:spcPct val="0"/>
                        </a:spcAft>
                        <a:buClr>
                          <a:schemeClr val="bg2"/>
                        </a:buClr>
                        <a:buSzPct val="75000"/>
                        <a:buFontTx/>
                        <a:buNone/>
                        <a:tabLst/>
                      </a:pPr>
                      <a:r>
                        <a:rPr kumimoji="0" lang="en-US" sz="1400" b="0" i="0" u="none" strike="noStrike" cap="none" normalizeH="0" baseline="0" dirty="0">
                          <a:ln>
                            <a:noFill/>
                          </a:ln>
                          <a:solidFill>
                            <a:schemeClr val="tx1">
                              <a:lumMod val="75000"/>
                              <a:lumOff val="25000"/>
                            </a:schemeClr>
                          </a:solidFill>
                          <a:effectLst/>
                          <a:latin typeface="Arial" charset="0"/>
                          <a:ea typeface="ＭＳ Ｐゴシック" charset="0"/>
                          <a:cs typeface="Arial" charset="0"/>
                        </a:rPr>
                        <a:t>N/A</a:t>
                      </a:r>
                    </a:p>
                  </a:txBody>
                  <a:tcPr marT="34290" marB="34290" anchor="ctr" horzOverflow="overflow">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noFill/>
                  </a:tcPr>
                </a:tc>
              </a:tr>
              <a:tr h="507206">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3" charset="0"/>
                        <a:buNone/>
                        <a:tabLst/>
                      </a:pPr>
                      <a:r>
                        <a:rPr kumimoji="0" lang="en-US" sz="1400" b="0" i="0" u="none" strike="noStrike" cap="none" normalizeH="0" baseline="0" dirty="0">
                          <a:ln>
                            <a:noFill/>
                          </a:ln>
                          <a:solidFill>
                            <a:schemeClr val="tx1">
                              <a:lumMod val="75000"/>
                              <a:lumOff val="25000"/>
                            </a:schemeClr>
                          </a:solidFill>
                          <a:effectLst/>
                          <a:latin typeface="Arial" charset="0"/>
                          <a:ea typeface="ＭＳ Ｐゴシック" charset="0"/>
                          <a:cs typeface="Arial" charset="0"/>
                        </a:rPr>
                        <a:t>Consultant</a:t>
                      </a:r>
                    </a:p>
                  </a:txBody>
                  <a:tcPr marT="34290" marB="34290" anchor="ctr" horzOverflow="overflow">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30000"/>
                        </a:spcBef>
                        <a:spcAft>
                          <a:spcPct val="0"/>
                        </a:spcAft>
                        <a:buClr>
                          <a:schemeClr val="bg2"/>
                        </a:buClr>
                        <a:buSzPct val="75000"/>
                        <a:buFontTx/>
                        <a:buNone/>
                        <a:tabLst/>
                      </a:pPr>
                      <a:r>
                        <a:rPr kumimoji="0" lang="en-GB" sz="1400" b="0" i="0" u="none" strike="noStrike" cap="none" normalizeH="0" baseline="0" dirty="0">
                          <a:ln>
                            <a:noFill/>
                          </a:ln>
                          <a:solidFill>
                            <a:schemeClr val="tx1">
                              <a:lumMod val="75000"/>
                              <a:lumOff val="25000"/>
                            </a:schemeClr>
                          </a:solidFill>
                          <a:effectLst/>
                          <a:latin typeface="Arial" charset="0"/>
                          <a:ea typeface="ＭＳ Ｐゴシック" charset="0"/>
                          <a:cs typeface="Arial" charset="0"/>
                        </a:rPr>
                        <a:t>N/A</a:t>
                      </a:r>
                    </a:p>
                  </a:txBody>
                  <a:tcPr marT="34290" marB="34290" anchor="ctr" horzOverflow="overflow">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noFill/>
                  </a:tcPr>
                </a:tc>
              </a:tr>
              <a:tr h="507206">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3" charset="0"/>
                        <a:buNone/>
                        <a:tabLst/>
                      </a:pPr>
                      <a:r>
                        <a:rPr kumimoji="0" lang="en-US" sz="1400" b="0" i="0" u="none" strike="noStrike" cap="none" normalizeH="0" baseline="0" dirty="0">
                          <a:ln>
                            <a:noFill/>
                          </a:ln>
                          <a:solidFill>
                            <a:schemeClr val="tx1">
                              <a:lumMod val="75000"/>
                              <a:lumOff val="25000"/>
                            </a:schemeClr>
                          </a:solidFill>
                          <a:effectLst/>
                          <a:latin typeface="Arial" charset="0"/>
                          <a:ea typeface="ＭＳ Ｐゴシック" charset="0"/>
                          <a:cs typeface="Arial" charset="0"/>
                        </a:rPr>
                        <a:t>Major stockholder</a:t>
                      </a:r>
                    </a:p>
                  </a:txBody>
                  <a:tcPr marT="34290" marB="34290" anchor="ctr" horzOverflow="overflow">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30000"/>
                        </a:spcBef>
                        <a:spcAft>
                          <a:spcPct val="0"/>
                        </a:spcAft>
                        <a:buClr>
                          <a:schemeClr val="bg2"/>
                        </a:buClr>
                        <a:buSzPct val="75000"/>
                        <a:buFontTx/>
                        <a:buNone/>
                        <a:tabLst/>
                      </a:pPr>
                      <a:r>
                        <a:rPr kumimoji="0" lang="en-US" sz="1400" b="0" i="0" u="none" strike="noStrike" cap="none" normalizeH="0" baseline="0" dirty="0">
                          <a:ln>
                            <a:noFill/>
                          </a:ln>
                          <a:solidFill>
                            <a:schemeClr val="tx1">
                              <a:lumMod val="75000"/>
                              <a:lumOff val="25000"/>
                            </a:schemeClr>
                          </a:solidFill>
                          <a:effectLst/>
                          <a:latin typeface="Arial" charset="0"/>
                          <a:ea typeface="ＭＳ Ｐゴシック" charset="0"/>
                          <a:cs typeface="Arial" charset="0"/>
                        </a:rPr>
                        <a:t>N/A</a:t>
                      </a:r>
                    </a:p>
                  </a:txBody>
                  <a:tcPr marT="34290" marB="34290" anchor="ctr" horzOverflow="overflow">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noFill/>
                  </a:tcPr>
                </a:tc>
              </a:tr>
              <a:tr h="507206">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3" charset="0"/>
                        <a:buNone/>
                        <a:tabLst/>
                      </a:pPr>
                      <a:r>
                        <a:rPr kumimoji="0" lang="en-US" sz="1400" b="0" i="0" u="none" strike="noStrike" cap="none" normalizeH="0" baseline="0" dirty="0">
                          <a:ln>
                            <a:noFill/>
                          </a:ln>
                          <a:solidFill>
                            <a:schemeClr val="tx1">
                              <a:lumMod val="75000"/>
                              <a:lumOff val="25000"/>
                            </a:schemeClr>
                          </a:solidFill>
                          <a:effectLst/>
                          <a:latin typeface="Arial" charset="0"/>
                          <a:ea typeface="ＭＳ Ｐゴシック" charset="0"/>
                          <a:cs typeface="Arial" charset="0"/>
                        </a:rPr>
                        <a:t>Speakers bureau</a:t>
                      </a:r>
                    </a:p>
                  </a:txBody>
                  <a:tcPr marT="34290" marB="34290" anchor="ctr" horzOverflow="overflow">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30000"/>
                        </a:spcBef>
                        <a:spcAft>
                          <a:spcPct val="0"/>
                        </a:spcAft>
                        <a:buClr>
                          <a:schemeClr val="bg2"/>
                        </a:buClr>
                        <a:buSzPct val="75000"/>
                        <a:buFontTx/>
                        <a:buNone/>
                        <a:tabLst/>
                      </a:pPr>
                      <a:r>
                        <a:rPr kumimoji="0" lang="en-US" sz="1400" b="0" i="0" u="none" strike="noStrike" cap="none" normalizeH="0" baseline="0" dirty="0">
                          <a:ln>
                            <a:noFill/>
                          </a:ln>
                          <a:solidFill>
                            <a:schemeClr val="tx1">
                              <a:lumMod val="75000"/>
                              <a:lumOff val="25000"/>
                            </a:schemeClr>
                          </a:solidFill>
                          <a:effectLst/>
                          <a:latin typeface="Arial" charset="0"/>
                          <a:ea typeface="ＭＳ Ｐゴシック" charset="0"/>
                          <a:cs typeface="Arial" charset="0"/>
                        </a:rPr>
                        <a:t>N/A</a:t>
                      </a:r>
                    </a:p>
                  </a:txBody>
                  <a:tcPr marT="34290" marB="34290" anchor="ctr" horzOverflow="overflow">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noFill/>
                  </a:tcPr>
                </a:tc>
              </a:tr>
              <a:tr h="48006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3" charset="0"/>
                        <a:buNone/>
                        <a:tabLst/>
                      </a:pPr>
                      <a:r>
                        <a:rPr kumimoji="0" lang="en-US" sz="1400" b="0" i="0" u="none" strike="noStrike" cap="none" normalizeH="0" baseline="0" dirty="0">
                          <a:ln>
                            <a:noFill/>
                          </a:ln>
                          <a:solidFill>
                            <a:schemeClr val="tx1">
                              <a:lumMod val="75000"/>
                              <a:lumOff val="25000"/>
                            </a:schemeClr>
                          </a:solidFill>
                          <a:effectLst/>
                          <a:latin typeface="Arial" charset="0"/>
                          <a:ea typeface="ＭＳ Ｐゴシック" charset="0"/>
                          <a:cs typeface="Arial" charset="0"/>
                        </a:rPr>
                        <a:t>Honoraria *</a:t>
                      </a:r>
                    </a:p>
                  </a:txBody>
                  <a:tcPr marT="34290" marB="34290" anchor="ctr" horzOverflow="overflow">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30000"/>
                        </a:spcBef>
                        <a:spcAft>
                          <a:spcPct val="0"/>
                        </a:spcAft>
                        <a:buClr>
                          <a:schemeClr val="bg2"/>
                        </a:buClr>
                        <a:buSzPct val="75000"/>
                        <a:buFontTx/>
                        <a:buNone/>
                        <a:tabLst/>
                      </a:pPr>
                      <a:r>
                        <a:rPr kumimoji="0" lang="en-GB" sz="1400" b="0" i="0" u="none" strike="noStrike" cap="none" normalizeH="0" baseline="0" dirty="0">
                          <a:ln>
                            <a:noFill/>
                          </a:ln>
                          <a:solidFill>
                            <a:schemeClr val="tx1">
                              <a:lumMod val="75000"/>
                              <a:lumOff val="25000"/>
                            </a:schemeClr>
                          </a:solidFill>
                          <a:effectLst/>
                          <a:latin typeface="Arial" charset="0"/>
                          <a:ea typeface="ＭＳ Ｐゴシック" charset="0"/>
                          <a:cs typeface="Arial" charset="0"/>
                        </a:rPr>
                        <a:t>Bayer </a:t>
                      </a:r>
                      <a:r>
                        <a:rPr kumimoji="0" lang="en-GB" sz="1400" b="0" i="0" u="none" strike="noStrike" cap="none" normalizeH="0" baseline="0" dirty="0" smtClean="0">
                          <a:ln>
                            <a:noFill/>
                          </a:ln>
                          <a:solidFill>
                            <a:schemeClr val="tx1">
                              <a:lumMod val="75000"/>
                              <a:lumOff val="25000"/>
                            </a:schemeClr>
                          </a:solidFill>
                          <a:effectLst/>
                          <a:latin typeface="Arial" charset="0"/>
                          <a:ea typeface="ＭＳ Ｐゴシック" charset="0"/>
                          <a:cs typeface="Arial" charset="0"/>
                        </a:rPr>
                        <a:t>Healthcare, BMS/Pfizer,  Daiichi Sankyo</a:t>
                      </a:r>
                      <a:endParaRPr kumimoji="0" lang="en-GB" sz="1400" b="0" i="0" u="none" strike="noStrike" cap="none" normalizeH="0" baseline="0" dirty="0">
                        <a:ln>
                          <a:noFill/>
                        </a:ln>
                        <a:solidFill>
                          <a:schemeClr val="tx1">
                            <a:lumMod val="75000"/>
                            <a:lumOff val="25000"/>
                          </a:schemeClr>
                        </a:solidFill>
                        <a:effectLst/>
                        <a:latin typeface="Arial" charset="0"/>
                        <a:ea typeface="ＭＳ Ｐゴシック" charset="0"/>
                        <a:cs typeface="Arial" charset="0"/>
                      </a:endParaRPr>
                    </a:p>
                  </a:txBody>
                  <a:tcPr marT="34290" marB="34290" anchor="ctr" horzOverflow="overflow">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noFill/>
                  </a:tcPr>
                </a:tc>
              </a:tr>
              <a:tr h="48006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3" charset="0"/>
                        <a:buNone/>
                        <a:tabLst/>
                      </a:pPr>
                      <a:r>
                        <a:rPr kumimoji="0" lang="en-US" sz="1400" b="0" i="0" u="none" strike="noStrike" cap="none" normalizeH="0" baseline="0">
                          <a:ln>
                            <a:noFill/>
                          </a:ln>
                          <a:solidFill>
                            <a:schemeClr val="tx1">
                              <a:lumMod val="75000"/>
                              <a:lumOff val="25000"/>
                            </a:schemeClr>
                          </a:solidFill>
                          <a:effectLst/>
                          <a:latin typeface="Arial" charset="0"/>
                          <a:ea typeface="ＭＳ Ｐゴシック" charset="0"/>
                          <a:cs typeface="Arial" charset="0"/>
                        </a:rPr>
                        <a:t>Scientific advisory board *</a:t>
                      </a:r>
                    </a:p>
                  </a:txBody>
                  <a:tcPr marT="34290" marB="34290" anchor="ctr" horzOverflow="overflow">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30000"/>
                        </a:spcBef>
                        <a:spcAft>
                          <a:spcPct val="0"/>
                        </a:spcAft>
                        <a:buClr>
                          <a:schemeClr val="bg2"/>
                        </a:buClr>
                        <a:buSzPct val="75000"/>
                        <a:buFontTx/>
                        <a:buNone/>
                        <a:tabLst/>
                      </a:pPr>
                      <a:r>
                        <a:rPr kumimoji="0" lang="en-GB" sz="1400" b="0" i="0" u="none" strike="noStrike" cap="none" normalizeH="0" baseline="0" dirty="0" smtClean="0">
                          <a:ln>
                            <a:noFill/>
                          </a:ln>
                          <a:solidFill>
                            <a:schemeClr val="tx1">
                              <a:lumMod val="75000"/>
                              <a:lumOff val="25000"/>
                            </a:schemeClr>
                          </a:solidFill>
                          <a:effectLst/>
                          <a:latin typeface="Arial" charset="0"/>
                          <a:ea typeface="ＭＳ Ｐゴシック" charset="0"/>
                          <a:cs typeface="Arial" charset="0"/>
                        </a:rPr>
                        <a:t>Bayer Healthcare</a:t>
                      </a:r>
                      <a:endParaRPr kumimoji="0" lang="en-GB" sz="1400" b="0" i="0" u="none" strike="noStrike" cap="none" normalizeH="0" baseline="0" dirty="0">
                        <a:ln>
                          <a:noFill/>
                        </a:ln>
                        <a:solidFill>
                          <a:schemeClr val="tx1">
                            <a:lumMod val="75000"/>
                            <a:lumOff val="25000"/>
                          </a:schemeClr>
                        </a:solidFill>
                        <a:effectLst/>
                        <a:latin typeface="Arial" charset="0"/>
                        <a:ea typeface="ＭＳ Ｐゴシック" charset="0"/>
                        <a:cs typeface="Arial" charset="0"/>
                      </a:endParaRPr>
                    </a:p>
                  </a:txBody>
                  <a:tcPr marT="34290" marB="34290" anchor="ctr" horzOverflow="overflow">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lnTlToBr>
                      <a:noFill/>
                    </a:lnTlToBr>
                    <a:lnBlToTr>
                      <a:noFill/>
                    </a:lnBlToTr>
                    <a:noFill/>
                  </a:tcPr>
                </a:tc>
              </a:tr>
            </a:tbl>
          </a:graphicData>
        </a:graphic>
      </p:graphicFrame>
      <p:sp>
        <p:nvSpPr>
          <p:cNvPr id="5149" name="Text Box 29"/>
          <p:cNvSpPr txBox="1">
            <a:spLocks noChangeArrowheads="1"/>
          </p:cNvSpPr>
          <p:nvPr/>
        </p:nvSpPr>
        <p:spPr bwMode="auto">
          <a:xfrm>
            <a:off x="838201" y="4343400"/>
            <a:ext cx="2301875" cy="369332"/>
          </a:xfrm>
          <a:prstGeom prst="rect">
            <a:avLst/>
          </a:prstGeom>
          <a:noFill/>
          <a:ln w="9525">
            <a:noFill/>
            <a:miter lim="800000"/>
            <a:headEnd/>
            <a:tailEnd/>
          </a:ln>
        </p:spPr>
        <p:txBody>
          <a:bodyPr>
            <a:spAutoFit/>
          </a:bodyPr>
          <a:lstStyle/>
          <a:p>
            <a:endParaRPr lang="en-CA">
              <a:latin typeface="Tahoma" pitchFamily="34" charset="0"/>
            </a:endParaRPr>
          </a:p>
        </p:txBody>
      </p:sp>
      <p:sp>
        <p:nvSpPr>
          <p:cNvPr id="5150" name="Rectangle 30"/>
          <p:cNvSpPr>
            <a:spLocks noChangeArrowheads="1"/>
          </p:cNvSpPr>
          <p:nvPr/>
        </p:nvSpPr>
        <p:spPr bwMode="auto">
          <a:xfrm>
            <a:off x="990601" y="4400550"/>
            <a:ext cx="1246047" cy="307777"/>
          </a:xfrm>
          <a:prstGeom prst="rect">
            <a:avLst/>
          </a:prstGeom>
          <a:noFill/>
          <a:ln w="9525">
            <a:noFill/>
            <a:miter lim="800000"/>
            <a:headEnd/>
            <a:tailEnd/>
          </a:ln>
        </p:spPr>
        <p:txBody>
          <a:bodyPr wrap="none">
            <a:spAutoFit/>
          </a:bodyPr>
          <a:lstStyle/>
          <a:p>
            <a:r>
              <a:rPr lang="en-US" sz="1400" dirty="0">
                <a:solidFill>
                  <a:schemeClr val="tx1">
                    <a:lumMod val="75000"/>
                    <a:lumOff val="25000"/>
                  </a:schemeClr>
                </a:solidFill>
                <a:latin typeface="Tahoma" pitchFamily="34" charset="0"/>
              </a:rPr>
              <a:t>* last 3 years</a:t>
            </a:r>
          </a:p>
        </p:txBody>
      </p:sp>
    </p:spTree>
    <p:extLst>
      <p:ext uri="{BB962C8B-B14F-4D97-AF65-F5344CB8AC3E}">
        <p14:creationId xmlns:p14="http://schemas.microsoft.com/office/powerpoint/2010/main" val="5957930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2000" y="388744"/>
            <a:ext cx="8281175" cy="369332"/>
          </a:xfrm>
        </p:spPr>
        <p:txBody>
          <a:bodyPr/>
          <a:lstStyle/>
          <a:p>
            <a:r>
              <a:rPr lang="de-DE" smtClean="0"/>
              <a:t>Background</a:t>
            </a:r>
            <a:endParaRPr lang="en-US"/>
          </a:p>
        </p:txBody>
      </p:sp>
      <p:sp>
        <p:nvSpPr>
          <p:cNvPr id="3" name="Inhaltsplatzhalter 2"/>
          <p:cNvSpPr>
            <a:spLocks noGrp="1"/>
          </p:cNvSpPr>
          <p:nvPr>
            <p:ph sz="quarter" idx="10"/>
          </p:nvPr>
        </p:nvSpPr>
        <p:spPr/>
        <p:txBody>
          <a:bodyPr/>
          <a:lstStyle/>
          <a:p>
            <a:r>
              <a:rPr lang="en-US" dirty="0" smtClean="0"/>
              <a:t>In patients without reversible risk factors, the risk of recurrent </a:t>
            </a:r>
            <a:r>
              <a:rPr lang="en-US" dirty="0"/>
              <a:t>venous </a:t>
            </a:r>
            <a:r>
              <a:rPr lang="en-US" dirty="0" smtClean="0"/>
              <a:t>thromboembolism </a:t>
            </a:r>
            <a:r>
              <a:rPr lang="en-US" dirty="0"/>
              <a:t>is </a:t>
            </a:r>
            <a:r>
              <a:rPr lang="en-US" dirty="0" smtClean="0"/>
              <a:t>up to 10% in the first year if </a:t>
            </a:r>
            <a:r>
              <a:rPr lang="en-US" dirty="0"/>
              <a:t>anticoagulation therapy is stopped </a:t>
            </a:r>
          </a:p>
          <a:p>
            <a:r>
              <a:rPr lang="en-US" dirty="0"/>
              <a:t>Although extended anticoagulation therapy prevents recurrent venous thromboembolism, concerns about bleeding often lead to reluctance to continue treatment beyond 6 to 12 months </a:t>
            </a:r>
          </a:p>
          <a:p>
            <a:r>
              <a:rPr lang="en-US" dirty="0"/>
              <a:t>Lower dose anticoagulant therapy, or aspirin instead of an anticoagulant may reduce this bleeding risk</a:t>
            </a:r>
          </a:p>
          <a:p>
            <a:r>
              <a:rPr lang="en-US" dirty="0"/>
              <a:t>Head-to-head comparison is necessary to determine the relative efficacy and safety of these approaches</a:t>
            </a:r>
          </a:p>
        </p:txBody>
      </p:sp>
    </p:spTree>
    <p:extLst>
      <p:ext uri="{BB962C8B-B14F-4D97-AF65-F5344CB8AC3E}">
        <p14:creationId xmlns:p14="http://schemas.microsoft.com/office/powerpoint/2010/main" val="25653133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el 1"/>
          <p:cNvSpPr>
            <a:spLocks noGrp="1"/>
          </p:cNvSpPr>
          <p:nvPr>
            <p:ph type="title"/>
          </p:nvPr>
        </p:nvSpPr>
        <p:spPr/>
        <p:txBody>
          <a:bodyPr/>
          <a:lstStyle/>
          <a:p>
            <a:r>
              <a:rPr lang="de-DE" smtClean="0"/>
              <a:t>Study Design</a:t>
            </a:r>
            <a:endParaRPr lang="en-US" dirty="0" smtClean="0"/>
          </a:p>
        </p:txBody>
      </p:sp>
      <p:sp>
        <p:nvSpPr>
          <p:cNvPr id="4" name="Content Placeholder 3"/>
          <p:cNvSpPr>
            <a:spLocks noGrp="1"/>
          </p:cNvSpPr>
          <p:nvPr>
            <p:ph sz="quarter" idx="10"/>
          </p:nvPr>
        </p:nvSpPr>
        <p:spPr/>
        <p:txBody>
          <a:bodyPr/>
          <a:lstStyle/>
          <a:p>
            <a:r>
              <a:rPr lang="en-US" dirty="0" smtClean="0"/>
              <a:t>Aim: Compare the </a:t>
            </a:r>
            <a:r>
              <a:rPr lang="en-US" dirty="0"/>
              <a:t>efficacy and safety of once daily rivaroxaban (20 or 10 mg) with aspirin (100 mg) in VTE patients who completed 6 to 12 months of treatment and with equipoise regarding the need </a:t>
            </a:r>
            <a:r>
              <a:rPr lang="en-US"/>
              <a:t>for e</a:t>
            </a:r>
            <a:r>
              <a:rPr lang="en-US" smtClean="0"/>
              <a:t>xtended </a:t>
            </a:r>
            <a:r>
              <a:rPr lang="en-US" dirty="0"/>
              <a:t>anticoagulation </a:t>
            </a:r>
          </a:p>
          <a:p>
            <a:r>
              <a:rPr lang="en-US" dirty="0" smtClean="0"/>
              <a:t>Randomized, double-blind, active-comparator, event-driven, superiority study</a:t>
            </a:r>
          </a:p>
        </p:txBody>
      </p:sp>
      <p:sp>
        <p:nvSpPr>
          <p:cNvPr id="2" name="Textfeld 1"/>
          <p:cNvSpPr txBox="1"/>
          <p:nvPr/>
        </p:nvSpPr>
        <p:spPr>
          <a:xfrm>
            <a:off x="461640" y="4407954"/>
            <a:ext cx="184731" cy="261610"/>
          </a:xfrm>
          <a:prstGeom prst="rect">
            <a:avLst/>
          </a:prstGeom>
          <a:noFill/>
        </p:spPr>
        <p:txBody>
          <a:bodyPr wrap="none" rtlCol="0">
            <a:spAutoFit/>
          </a:bodyPr>
          <a:lstStyle/>
          <a:p>
            <a:endParaRPr lang="en-US" sz="1100" dirty="0">
              <a:solidFill>
                <a:srgbClr val="000000"/>
              </a:solidFill>
            </a:endParaRPr>
          </a:p>
        </p:txBody>
      </p:sp>
      <p:grpSp>
        <p:nvGrpSpPr>
          <p:cNvPr id="3" name="Group 2"/>
          <p:cNvGrpSpPr/>
          <p:nvPr/>
        </p:nvGrpSpPr>
        <p:grpSpPr>
          <a:xfrm>
            <a:off x="607440" y="2739856"/>
            <a:ext cx="8308643" cy="1740106"/>
            <a:chOff x="607440" y="2816079"/>
            <a:chExt cx="8308643" cy="2320141"/>
          </a:xfrm>
        </p:grpSpPr>
        <p:sp>
          <p:nvSpPr>
            <p:cNvPr id="26" name="Textfeld 2"/>
            <p:cNvSpPr txBox="1">
              <a:spLocks noChangeArrowheads="1"/>
            </p:cNvSpPr>
            <p:nvPr/>
          </p:nvSpPr>
          <p:spPr bwMode="auto">
            <a:xfrm>
              <a:off x="7756791" y="2913474"/>
              <a:ext cx="1159292" cy="1817507"/>
            </a:xfrm>
            <a:prstGeom prst="rect">
              <a:avLst/>
            </a:prstGeom>
            <a:ln/>
            <a:extLst/>
          </p:spPr>
          <p:style>
            <a:lnRef idx="2">
              <a:schemeClr val="dk1"/>
            </a:lnRef>
            <a:fillRef idx="1">
              <a:schemeClr val="lt1"/>
            </a:fillRef>
            <a:effectRef idx="0">
              <a:schemeClr val="dk1"/>
            </a:effectRef>
            <a:fontRef idx="minor">
              <a:schemeClr val="dk1"/>
            </a:fontRef>
          </p:style>
          <p:txBody>
            <a:bodyPr wrap="none" anchor="ctr">
              <a:noAutofit/>
            </a:bodyPr>
            <a:lstStyle>
              <a:defPPr>
                <a:defRPr lang="en-US"/>
              </a:defPPr>
              <a:lvl1pPr fontAlgn="auto">
                <a:spcBef>
                  <a:spcPts val="0"/>
                </a:spcBef>
                <a:spcAft>
                  <a:spcPts val="0"/>
                </a:spcAft>
                <a:defRPr sz="1600" b="0" kern="0">
                  <a:solidFill>
                    <a:schemeClr val="bg2"/>
                  </a:solidFill>
                  <a:cs typeface="Arial" charset="0"/>
                </a:defRPr>
              </a:lvl1pPr>
              <a:lvl2pPr marL="742950" indent="-285750">
                <a:defRPr sz="1600">
                  <a:solidFill>
                    <a:schemeClr val="bg1"/>
                  </a:solidFill>
                  <a:cs typeface="Arial" charset="0"/>
                </a:defRPr>
              </a:lvl2pPr>
              <a:lvl3pPr marL="1143000" indent="-228600">
                <a:defRPr sz="1600">
                  <a:solidFill>
                    <a:schemeClr val="bg1"/>
                  </a:solidFill>
                  <a:cs typeface="Arial" charset="0"/>
                </a:defRPr>
              </a:lvl3pPr>
              <a:lvl4pPr marL="1600200" indent="-228600">
                <a:defRPr sz="1600">
                  <a:solidFill>
                    <a:schemeClr val="bg1"/>
                  </a:solidFill>
                  <a:cs typeface="Arial" charset="0"/>
                </a:defRPr>
              </a:lvl4pPr>
              <a:lvl5pPr marL="2057400" indent="-228600">
                <a:defRPr sz="1600">
                  <a:solidFill>
                    <a:schemeClr val="bg1"/>
                  </a:solidFill>
                  <a:cs typeface="Arial" charset="0"/>
                </a:defRPr>
              </a:lvl5pPr>
              <a:lvl6pPr marL="2514600" indent="-228600" algn="ctr" eaLnBrk="0" fontAlgn="base" hangingPunct="0">
                <a:spcBef>
                  <a:spcPct val="0"/>
                </a:spcBef>
                <a:spcAft>
                  <a:spcPct val="0"/>
                </a:spcAft>
                <a:defRPr sz="1600">
                  <a:solidFill>
                    <a:schemeClr val="bg1"/>
                  </a:solidFill>
                  <a:cs typeface="Arial" charset="0"/>
                </a:defRPr>
              </a:lvl6pPr>
              <a:lvl7pPr marL="2971800" indent="-228600" algn="ctr" eaLnBrk="0" fontAlgn="base" hangingPunct="0">
                <a:spcBef>
                  <a:spcPct val="0"/>
                </a:spcBef>
                <a:spcAft>
                  <a:spcPct val="0"/>
                </a:spcAft>
                <a:defRPr sz="1600">
                  <a:solidFill>
                    <a:schemeClr val="bg1"/>
                  </a:solidFill>
                  <a:cs typeface="Arial" charset="0"/>
                </a:defRPr>
              </a:lvl7pPr>
              <a:lvl8pPr marL="3429000" indent="-228600" algn="ctr" eaLnBrk="0" fontAlgn="base" hangingPunct="0">
                <a:spcBef>
                  <a:spcPct val="0"/>
                </a:spcBef>
                <a:spcAft>
                  <a:spcPct val="0"/>
                </a:spcAft>
                <a:defRPr sz="1600">
                  <a:solidFill>
                    <a:schemeClr val="bg1"/>
                  </a:solidFill>
                  <a:cs typeface="Arial" charset="0"/>
                </a:defRPr>
              </a:lvl8pPr>
              <a:lvl9pPr marL="3886200" indent="-228600" algn="ctr" eaLnBrk="0" fontAlgn="base" hangingPunct="0">
                <a:spcBef>
                  <a:spcPct val="0"/>
                </a:spcBef>
                <a:spcAft>
                  <a:spcPct val="0"/>
                </a:spcAft>
                <a:defRPr sz="1600">
                  <a:solidFill>
                    <a:schemeClr val="bg1"/>
                  </a:solidFill>
                  <a:cs typeface="Arial" charset="0"/>
                </a:defRPr>
              </a:lvl9pPr>
            </a:lstStyle>
            <a:p>
              <a:pPr algn="ctr"/>
              <a:r>
                <a:rPr lang="en-GB" sz="1400" dirty="0" smtClean="0">
                  <a:solidFill>
                    <a:srgbClr val="000000">
                      <a:lumMod val="65000"/>
                      <a:lumOff val="35000"/>
                    </a:srgbClr>
                  </a:solidFill>
                </a:rPr>
                <a:t>1 </a:t>
              </a:r>
              <a:r>
                <a:rPr lang="en-GB" sz="1400" dirty="0">
                  <a:solidFill>
                    <a:srgbClr val="000000">
                      <a:lumMod val="65000"/>
                      <a:lumOff val="35000"/>
                    </a:srgbClr>
                  </a:solidFill>
                </a:rPr>
                <a:t>month </a:t>
              </a:r>
              <a:br>
                <a:rPr lang="en-GB" sz="1400" dirty="0">
                  <a:solidFill>
                    <a:srgbClr val="000000">
                      <a:lumMod val="65000"/>
                      <a:lumOff val="35000"/>
                    </a:srgbClr>
                  </a:solidFill>
                </a:rPr>
              </a:br>
              <a:r>
                <a:rPr lang="en-GB" sz="1400" dirty="0">
                  <a:solidFill>
                    <a:srgbClr val="000000">
                      <a:lumMod val="65000"/>
                      <a:lumOff val="35000"/>
                    </a:srgbClr>
                  </a:solidFill>
                </a:rPr>
                <a:t>observation </a:t>
              </a:r>
              <a:r>
                <a:rPr lang="en-GB" sz="1400" dirty="0" smtClean="0">
                  <a:solidFill>
                    <a:srgbClr val="000000">
                      <a:lumMod val="65000"/>
                      <a:lumOff val="35000"/>
                    </a:srgbClr>
                  </a:solidFill>
                </a:rPr>
                <a:t/>
              </a:r>
              <a:br>
                <a:rPr lang="en-GB" sz="1400" dirty="0" smtClean="0">
                  <a:solidFill>
                    <a:srgbClr val="000000">
                      <a:lumMod val="65000"/>
                      <a:lumOff val="35000"/>
                    </a:srgbClr>
                  </a:solidFill>
                </a:rPr>
              </a:br>
              <a:r>
                <a:rPr lang="en-GB" sz="1400" dirty="0" smtClean="0">
                  <a:solidFill>
                    <a:srgbClr val="000000">
                      <a:lumMod val="65000"/>
                      <a:lumOff val="35000"/>
                    </a:srgbClr>
                  </a:solidFill>
                </a:rPr>
                <a:t>period</a:t>
              </a:r>
              <a:endParaRPr lang="en-US" sz="1400" dirty="0">
                <a:solidFill>
                  <a:srgbClr val="000000">
                    <a:lumMod val="65000"/>
                    <a:lumOff val="35000"/>
                  </a:srgbClr>
                </a:solidFill>
              </a:endParaRPr>
            </a:p>
          </p:txBody>
        </p:sp>
        <p:sp>
          <p:nvSpPr>
            <p:cNvPr id="27" name="Line 26"/>
            <p:cNvSpPr>
              <a:spLocks noChangeShapeType="1"/>
            </p:cNvSpPr>
            <p:nvPr/>
          </p:nvSpPr>
          <p:spPr bwMode="auto">
            <a:xfrm>
              <a:off x="3310391" y="3219932"/>
              <a:ext cx="4220709" cy="669930"/>
            </a:xfrm>
            <a:custGeom>
              <a:avLst/>
              <a:gdLst>
                <a:gd name="T0" fmla="*/ 0 w 2687"/>
                <a:gd name="T1" fmla="*/ 300038 h 189"/>
                <a:gd name="T2" fmla="*/ 509980 w 2687"/>
                <a:gd name="T3" fmla="*/ 0 h 189"/>
                <a:gd name="T4" fmla="*/ 4322762 w 2687"/>
                <a:gd name="T5" fmla="*/ 0 h 189"/>
                <a:gd name="T6" fmla="*/ 0 60000 65536"/>
                <a:gd name="T7" fmla="*/ 0 60000 65536"/>
                <a:gd name="T8" fmla="*/ 0 60000 65536"/>
                <a:gd name="T9" fmla="*/ 0 w 2687"/>
                <a:gd name="T10" fmla="*/ 0 h 189"/>
                <a:gd name="T11" fmla="*/ 2687 w 2687"/>
                <a:gd name="T12" fmla="*/ 189 h 189"/>
              </a:gdLst>
              <a:ahLst/>
              <a:cxnLst>
                <a:cxn ang="T6">
                  <a:pos x="T0" y="T1"/>
                </a:cxn>
                <a:cxn ang="T7">
                  <a:pos x="T2" y="T3"/>
                </a:cxn>
                <a:cxn ang="T8">
                  <a:pos x="T4" y="T5"/>
                </a:cxn>
              </a:cxnLst>
              <a:rect l="T9" t="T10" r="T11" b="T12"/>
              <a:pathLst>
                <a:path w="2687" h="189">
                  <a:moveTo>
                    <a:pt x="0" y="189"/>
                  </a:moveTo>
                  <a:lnTo>
                    <a:pt x="317" y="0"/>
                  </a:lnTo>
                  <a:lnTo>
                    <a:pt x="2687" y="0"/>
                  </a:lnTo>
                </a:path>
              </a:pathLst>
            </a:custGeom>
            <a:ln w="28575">
              <a:solidFill>
                <a:schemeClr val="bg2"/>
              </a:solidFill>
              <a:headEnd/>
              <a:tailEnd type="triangle" w="med" len="med"/>
            </a:ln>
            <a:extLst/>
          </p:spPr>
          <p:style>
            <a:lnRef idx="1">
              <a:schemeClr val="dk1"/>
            </a:lnRef>
            <a:fillRef idx="0">
              <a:schemeClr val="dk1"/>
            </a:fillRef>
            <a:effectRef idx="0">
              <a:schemeClr val="dk1"/>
            </a:effectRef>
            <a:fontRef idx="minor">
              <a:schemeClr val="tx1"/>
            </a:fontRef>
          </p:style>
          <p:txBody>
            <a:bodyPr/>
            <a:lstStyle/>
            <a:p>
              <a:pPr fontAlgn="auto">
                <a:spcBef>
                  <a:spcPts val="0"/>
                </a:spcBef>
                <a:spcAft>
                  <a:spcPts val="0"/>
                </a:spcAft>
              </a:pPr>
              <a:endParaRPr lang="en-GB" sz="2000" kern="0" dirty="0">
                <a:solidFill>
                  <a:srgbClr val="3961AC"/>
                </a:solidFill>
                <a:cs typeface="Arial" charset="0"/>
              </a:endParaRPr>
            </a:p>
          </p:txBody>
        </p:sp>
        <p:sp>
          <p:nvSpPr>
            <p:cNvPr id="28" name="Text Box 28"/>
            <p:cNvSpPr txBox="1">
              <a:spLocks noChangeArrowheads="1"/>
            </p:cNvSpPr>
            <p:nvPr/>
          </p:nvSpPr>
          <p:spPr bwMode="auto">
            <a:xfrm>
              <a:off x="3779912" y="2816079"/>
              <a:ext cx="3559038" cy="410370"/>
            </a:xfrm>
            <a:prstGeom prst="rect">
              <a:avLst/>
            </a:prstGeom>
            <a:noFill/>
            <a:ln>
              <a:noFill/>
            </a:ln>
            <a:extLst/>
          </p:spPr>
          <p:txBody>
            <a:bodyPr wrap="square">
              <a:spAutoFit/>
            </a:bodyPr>
            <a:lstStyle>
              <a:lvl1pPr>
                <a:defRPr sz="1600">
                  <a:solidFill>
                    <a:schemeClr val="bg1"/>
                  </a:solidFill>
                  <a:latin typeface="Arial" charset="0"/>
                  <a:cs typeface="Arial" charset="0"/>
                </a:defRPr>
              </a:lvl1pPr>
              <a:lvl2pPr marL="742950" indent="-285750">
                <a:defRPr sz="1600">
                  <a:solidFill>
                    <a:schemeClr val="bg1"/>
                  </a:solidFill>
                  <a:latin typeface="Arial" charset="0"/>
                  <a:cs typeface="Arial" charset="0"/>
                </a:defRPr>
              </a:lvl2pPr>
              <a:lvl3pPr marL="1143000" indent="-228600">
                <a:defRPr sz="1600">
                  <a:solidFill>
                    <a:schemeClr val="bg1"/>
                  </a:solidFill>
                  <a:latin typeface="Arial" charset="0"/>
                  <a:cs typeface="Arial" charset="0"/>
                </a:defRPr>
              </a:lvl3pPr>
              <a:lvl4pPr marL="1600200" indent="-228600">
                <a:defRPr sz="1600">
                  <a:solidFill>
                    <a:schemeClr val="bg1"/>
                  </a:solidFill>
                  <a:latin typeface="Arial" charset="0"/>
                  <a:cs typeface="Arial" charset="0"/>
                </a:defRPr>
              </a:lvl4pPr>
              <a:lvl5pPr marL="2057400" indent="-228600">
                <a:defRPr sz="1600">
                  <a:solidFill>
                    <a:schemeClr val="bg1"/>
                  </a:solidFill>
                  <a:latin typeface="Arial" charset="0"/>
                  <a:cs typeface="Arial" charset="0"/>
                </a:defRPr>
              </a:lvl5pPr>
              <a:lvl6pPr marL="2514600" indent="-228600" algn="ctr" eaLnBrk="0" fontAlgn="base" hangingPunct="0">
                <a:spcBef>
                  <a:spcPct val="0"/>
                </a:spcBef>
                <a:spcAft>
                  <a:spcPct val="0"/>
                </a:spcAft>
                <a:defRPr sz="1600">
                  <a:solidFill>
                    <a:schemeClr val="bg1"/>
                  </a:solidFill>
                  <a:latin typeface="Arial" charset="0"/>
                  <a:cs typeface="Arial" charset="0"/>
                </a:defRPr>
              </a:lvl6pPr>
              <a:lvl7pPr marL="2971800" indent="-228600" algn="ctr" eaLnBrk="0" fontAlgn="base" hangingPunct="0">
                <a:spcBef>
                  <a:spcPct val="0"/>
                </a:spcBef>
                <a:spcAft>
                  <a:spcPct val="0"/>
                </a:spcAft>
                <a:defRPr sz="1600">
                  <a:solidFill>
                    <a:schemeClr val="bg1"/>
                  </a:solidFill>
                  <a:latin typeface="Arial" charset="0"/>
                  <a:cs typeface="Arial" charset="0"/>
                </a:defRPr>
              </a:lvl7pPr>
              <a:lvl8pPr marL="3429000" indent="-228600" algn="ctr" eaLnBrk="0" fontAlgn="base" hangingPunct="0">
                <a:spcBef>
                  <a:spcPct val="0"/>
                </a:spcBef>
                <a:spcAft>
                  <a:spcPct val="0"/>
                </a:spcAft>
                <a:defRPr sz="1600">
                  <a:solidFill>
                    <a:schemeClr val="bg1"/>
                  </a:solidFill>
                  <a:latin typeface="Arial" charset="0"/>
                  <a:cs typeface="Arial" charset="0"/>
                </a:defRPr>
              </a:lvl8pPr>
              <a:lvl9pPr marL="3886200" indent="-228600" algn="ctr" eaLnBrk="0" fontAlgn="base" hangingPunct="0">
                <a:spcBef>
                  <a:spcPct val="0"/>
                </a:spcBef>
                <a:spcAft>
                  <a:spcPct val="0"/>
                </a:spcAft>
                <a:defRPr sz="1600">
                  <a:solidFill>
                    <a:schemeClr val="bg1"/>
                  </a:solidFill>
                  <a:latin typeface="Arial" charset="0"/>
                  <a:cs typeface="Arial" charset="0"/>
                </a:defRPr>
              </a:lvl9pPr>
            </a:lstStyle>
            <a:p>
              <a:pPr fontAlgn="auto">
                <a:spcBef>
                  <a:spcPts val="0"/>
                </a:spcBef>
                <a:spcAft>
                  <a:spcPts val="0"/>
                </a:spcAft>
                <a:defRPr/>
              </a:pPr>
              <a:r>
                <a:rPr lang="en-US" sz="1400" kern="0" dirty="0" smtClean="0">
                  <a:solidFill>
                    <a:srgbClr val="000000">
                      <a:lumMod val="65000"/>
                      <a:lumOff val="35000"/>
                    </a:srgbClr>
                  </a:solidFill>
                </a:rPr>
                <a:t>Rivaroxaban 20 </a:t>
              </a:r>
              <a:r>
                <a:rPr lang="en-US" sz="1400" kern="0" smtClean="0">
                  <a:solidFill>
                    <a:srgbClr val="000000">
                      <a:lumMod val="65000"/>
                      <a:lumOff val="35000"/>
                    </a:srgbClr>
                  </a:solidFill>
                </a:rPr>
                <a:t>mg od</a:t>
              </a:r>
              <a:endParaRPr lang="en-US" sz="1400" kern="0" dirty="0" smtClean="0">
                <a:solidFill>
                  <a:srgbClr val="000000">
                    <a:lumMod val="65000"/>
                    <a:lumOff val="35000"/>
                  </a:srgbClr>
                </a:solidFill>
              </a:endParaRPr>
            </a:p>
          </p:txBody>
        </p:sp>
        <p:sp>
          <p:nvSpPr>
            <p:cNvPr id="29" name="Text Box 29"/>
            <p:cNvSpPr txBox="1">
              <a:spLocks noChangeArrowheads="1"/>
            </p:cNvSpPr>
            <p:nvPr/>
          </p:nvSpPr>
          <p:spPr bwMode="auto">
            <a:xfrm>
              <a:off x="3779912" y="3484871"/>
              <a:ext cx="3559038" cy="453458"/>
            </a:xfrm>
            <a:prstGeom prst="rect">
              <a:avLst/>
            </a:prstGeom>
            <a:noFill/>
            <a:ln>
              <a:noFill/>
            </a:ln>
            <a:extLst/>
          </p:spPr>
          <p:txBody>
            <a:bodyPr wrap="square">
              <a:spAutoFit/>
            </a:bodyPr>
            <a:lstStyle>
              <a:lvl1pPr>
                <a:defRPr sz="1600">
                  <a:solidFill>
                    <a:schemeClr val="bg1"/>
                  </a:solidFill>
                  <a:latin typeface="Arial" charset="0"/>
                  <a:cs typeface="Arial" charset="0"/>
                </a:defRPr>
              </a:lvl1pPr>
              <a:lvl2pPr marL="742950" indent="-285750">
                <a:defRPr sz="1600">
                  <a:solidFill>
                    <a:schemeClr val="bg1"/>
                  </a:solidFill>
                  <a:latin typeface="Arial" charset="0"/>
                  <a:cs typeface="Arial" charset="0"/>
                </a:defRPr>
              </a:lvl2pPr>
              <a:lvl3pPr marL="1143000" indent="-228600">
                <a:defRPr sz="1600">
                  <a:solidFill>
                    <a:schemeClr val="bg1"/>
                  </a:solidFill>
                  <a:latin typeface="Arial" charset="0"/>
                  <a:cs typeface="Arial" charset="0"/>
                </a:defRPr>
              </a:lvl3pPr>
              <a:lvl4pPr marL="1600200" indent="-228600">
                <a:defRPr sz="1600">
                  <a:solidFill>
                    <a:schemeClr val="bg1"/>
                  </a:solidFill>
                  <a:latin typeface="Arial" charset="0"/>
                  <a:cs typeface="Arial" charset="0"/>
                </a:defRPr>
              </a:lvl4pPr>
              <a:lvl5pPr marL="2057400" indent="-228600">
                <a:defRPr sz="1600">
                  <a:solidFill>
                    <a:schemeClr val="bg1"/>
                  </a:solidFill>
                  <a:latin typeface="Arial" charset="0"/>
                  <a:cs typeface="Arial" charset="0"/>
                </a:defRPr>
              </a:lvl5pPr>
              <a:lvl6pPr marL="2514600" indent="-228600" algn="ctr" eaLnBrk="0" fontAlgn="base" hangingPunct="0">
                <a:spcBef>
                  <a:spcPct val="0"/>
                </a:spcBef>
                <a:spcAft>
                  <a:spcPct val="0"/>
                </a:spcAft>
                <a:defRPr sz="1600">
                  <a:solidFill>
                    <a:schemeClr val="bg1"/>
                  </a:solidFill>
                  <a:latin typeface="Arial" charset="0"/>
                  <a:cs typeface="Arial" charset="0"/>
                </a:defRPr>
              </a:lvl6pPr>
              <a:lvl7pPr marL="2971800" indent="-228600" algn="ctr" eaLnBrk="0" fontAlgn="base" hangingPunct="0">
                <a:spcBef>
                  <a:spcPct val="0"/>
                </a:spcBef>
                <a:spcAft>
                  <a:spcPct val="0"/>
                </a:spcAft>
                <a:defRPr sz="1600">
                  <a:solidFill>
                    <a:schemeClr val="bg1"/>
                  </a:solidFill>
                  <a:latin typeface="Arial" charset="0"/>
                  <a:cs typeface="Arial" charset="0"/>
                </a:defRPr>
              </a:lvl7pPr>
              <a:lvl8pPr marL="3429000" indent="-228600" algn="ctr" eaLnBrk="0" fontAlgn="base" hangingPunct="0">
                <a:spcBef>
                  <a:spcPct val="0"/>
                </a:spcBef>
                <a:spcAft>
                  <a:spcPct val="0"/>
                </a:spcAft>
                <a:defRPr sz="1600">
                  <a:solidFill>
                    <a:schemeClr val="bg1"/>
                  </a:solidFill>
                  <a:latin typeface="Arial" charset="0"/>
                  <a:cs typeface="Arial" charset="0"/>
                </a:defRPr>
              </a:lvl8pPr>
              <a:lvl9pPr marL="3886200" indent="-228600" algn="ctr" eaLnBrk="0" fontAlgn="base" hangingPunct="0">
                <a:spcBef>
                  <a:spcPct val="0"/>
                </a:spcBef>
                <a:spcAft>
                  <a:spcPct val="0"/>
                </a:spcAft>
                <a:defRPr sz="1600">
                  <a:solidFill>
                    <a:schemeClr val="bg1"/>
                  </a:solidFill>
                  <a:latin typeface="Arial" charset="0"/>
                  <a:cs typeface="Arial" charset="0"/>
                </a:defRPr>
              </a:lvl9pPr>
            </a:lstStyle>
            <a:p>
              <a:pPr fontAlgn="auto">
                <a:lnSpc>
                  <a:spcPct val="115000"/>
                </a:lnSpc>
                <a:spcBef>
                  <a:spcPct val="15000"/>
                </a:spcBef>
                <a:spcAft>
                  <a:spcPts val="0"/>
                </a:spcAft>
                <a:defRPr/>
              </a:pPr>
              <a:r>
                <a:rPr lang="en-GB" sz="1400" kern="0" dirty="0" smtClean="0">
                  <a:solidFill>
                    <a:srgbClr val="000000">
                      <a:lumMod val="65000"/>
                      <a:lumOff val="35000"/>
                    </a:srgbClr>
                  </a:solidFill>
                </a:rPr>
                <a:t>Rivaroxaban 10 </a:t>
              </a:r>
              <a:r>
                <a:rPr lang="en-GB" sz="1400" kern="0" smtClean="0">
                  <a:solidFill>
                    <a:srgbClr val="000000">
                      <a:lumMod val="65000"/>
                      <a:lumOff val="35000"/>
                    </a:srgbClr>
                  </a:solidFill>
                </a:rPr>
                <a:t>mg od</a:t>
              </a:r>
              <a:endParaRPr lang="en-US" sz="1400" kern="0" dirty="0" smtClean="0">
                <a:solidFill>
                  <a:srgbClr val="000000">
                    <a:lumMod val="65000"/>
                    <a:lumOff val="35000"/>
                  </a:srgbClr>
                </a:solidFill>
              </a:endParaRPr>
            </a:p>
          </p:txBody>
        </p:sp>
        <p:cxnSp>
          <p:nvCxnSpPr>
            <p:cNvPr id="30" name="AutoShape 31"/>
            <p:cNvCxnSpPr>
              <a:cxnSpLocks noChangeShapeType="1"/>
              <a:stCxn id="32" idx="3"/>
              <a:endCxn id="33" idx="2"/>
            </p:cNvCxnSpPr>
            <p:nvPr/>
          </p:nvCxnSpPr>
          <p:spPr bwMode="auto">
            <a:xfrm flipV="1">
              <a:off x="2653168" y="3889862"/>
              <a:ext cx="333223" cy="1"/>
            </a:xfrm>
            <a:prstGeom prst="straightConnector1">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31" name="Text Box 33"/>
            <p:cNvSpPr txBox="1">
              <a:spLocks noChangeArrowheads="1"/>
            </p:cNvSpPr>
            <p:nvPr/>
          </p:nvSpPr>
          <p:spPr bwMode="auto">
            <a:xfrm>
              <a:off x="2653168" y="3226819"/>
              <a:ext cx="989013" cy="410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algn="ctr" eaLnBrk="0" fontAlgn="base" hangingPunct="0">
                <a:spcBef>
                  <a:spcPct val="0"/>
                </a:spcBef>
                <a:spcAft>
                  <a:spcPct val="0"/>
                </a:spcAft>
                <a:defRPr b="1">
                  <a:solidFill>
                    <a:schemeClr val="tx1"/>
                  </a:solidFill>
                  <a:latin typeface="Arial" charset="0"/>
                </a:defRPr>
              </a:lvl6pPr>
              <a:lvl7pPr marL="2971800" indent="-228600" algn="ctr" eaLnBrk="0" fontAlgn="base" hangingPunct="0">
                <a:spcBef>
                  <a:spcPct val="0"/>
                </a:spcBef>
                <a:spcAft>
                  <a:spcPct val="0"/>
                </a:spcAft>
                <a:defRPr b="1">
                  <a:solidFill>
                    <a:schemeClr val="tx1"/>
                  </a:solidFill>
                  <a:latin typeface="Arial" charset="0"/>
                </a:defRPr>
              </a:lvl7pPr>
              <a:lvl8pPr marL="3429000" indent="-228600" algn="ctr" eaLnBrk="0" fontAlgn="base" hangingPunct="0">
                <a:spcBef>
                  <a:spcPct val="0"/>
                </a:spcBef>
                <a:spcAft>
                  <a:spcPct val="0"/>
                </a:spcAft>
                <a:defRPr b="1">
                  <a:solidFill>
                    <a:schemeClr val="tx1"/>
                  </a:solidFill>
                  <a:latin typeface="Arial" charset="0"/>
                </a:defRPr>
              </a:lvl8pPr>
              <a:lvl9pPr marL="3886200" indent="-228600" algn="ctr" eaLnBrk="0" fontAlgn="base" hangingPunct="0">
                <a:spcBef>
                  <a:spcPct val="0"/>
                </a:spcBef>
                <a:spcAft>
                  <a:spcPct val="0"/>
                </a:spcAft>
                <a:defRPr b="1">
                  <a:solidFill>
                    <a:schemeClr val="tx1"/>
                  </a:solidFill>
                  <a:latin typeface="Arial" charset="0"/>
                </a:defRPr>
              </a:lvl9pPr>
            </a:lstStyle>
            <a:p>
              <a:pPr algn="ctr" eaLnBrk="1" hangingPunct="1"/>
              <a:r>
                <a:rPr lang="de-DE" sz="1400" b="0" dirty="0" smtClean="0">
                  <a:solidFill>
                    <a:srgbClr val="000000">
                      <a:lumMod val="65000"/>
                      <a:lumOff val="35000"/>
                    </a:srgbClr>
                  </a:solidFill>
                  <a:cs typeface="Arial" charset="0"/>
                </a:rPr>
                <a:t>N=3396</a:t>
              </a:r>
              <a:endParaRPr lang="en-US" sz="1400" b="0" dirty="0">
                <a:solidFill>
                  <a:srgbClr val="000000">
                    <a:lumMod val="65000"/>
                    <a:lumOff val="35000"/>
                  </a:srgbClr>
                </a:solidFill>
                <a:cs typeface="Arial" charset="0"/>
              </a:endParaRPr>
            </a:p>
          </p:txBody>
        </p:sp>
        <p:sp>
          <p:nvSpPr>
            <p:cNvPr id="32" name="Rectangle 25"/>
            <p:cNvSpPr>
              <a:spLocks noChangeArrowheads="1"/>
            </p:cNvSpPr>
            <p:nvPr/>
          </p:nvSpPr>
          <p:spPr bwMode="auto">
            <a:xfrm>
              <a:off x="607440" y="2913474"/>
              <a:ext cx="2045728" cy="1952779"/>
            </a:xfrm>
            <a:prstGeom prst="roundRect">
              <a:avLst>
                <a:gd name="adj" fmla="val 10944"/>
              </a:avLst>
            </a:prstGeom>
            <a:solidFill>
              <a:schemeClr val="bg2"/>
            </a:solidFill>
            <a:ln>
              <a:noFill/>
              <a:headEnd/>
              <a:tailEnd/>
            </a:ln>
            <a:extLst/>
          </p:spPr>
          <p:style>
            <a:lnRef idx="2">
              <a:schemeClr val="dk1"/>
            </a:lnRef>
            <a:fillRef idx="1">
              <a:schemeClr val="lt1"/>
            </a:fillRef>
            <a:effectRef idx="0">
              <a:schemeClr val="dk1"/>
            </a:effectRef>
            <a:fontRef idx="minor">
              <a:schemeClr val="dk1"/>
            </a:fontRef>
          </p:style>
          <p:txBody>
            <a:bodyPr lIns="36000" rIns="36000" anchor="ctr"/>
            <a:lstStyle/>
            <a:p>
              <a:pPr algn="ctr">
                <a:lnSpc>
                  <a:spcPct val="90000"/>
                </a:lnSpc>
              </a:pPr>
              <a:r>
                <a:rPr lang="en-GB" sz="1400" kern="0" dirty="0" smtClean="0">
                  <a:solidFill>
                    <a:srgbClr val="FFFFFF"/>
                  </a:solidFill>
                </a:rPr>
                <a:t>Patients with confirmed symptomatic DVT/PE </a:t>
              </a:r>
              <a:r>
                <a:rPr lang="en-GB" sz="1400" kern="0" dirty="0">
                  <a:solidFill>
                    <a:srgbClr val="FFFFFF"/>
                  </a:solidFill>
                </a:rPr>
                <a:t>who completed </a:t>
              </a:r>
              <a:r>
                <a:rPr lang="en-GB" sz="1400" kern="0" dirty="0" smtClean="0">
                  <a:solidFill>
                    <a:srgbClr val="FFFFFF"/>
                  </a:solidFill>
                </a:rPr>
                <a:t/>
              </a:r>
              <a:br>
                <a:rPr lang="en-GB" sz="1400" kern="0" dirty="0" smtClean="0">
                  <a:solidFill>
                    <a:srgbClr val="FFFFFF"/>
                  </a:solidFill>
                </a:rPr>
              </a:br>
              <a:r>
                <a:rPr lang="en-GB" sz="1400" kern="0" dirty="0" smtClean="0">
                  <a:solidFill>
                    <a:srgbClr val="FFFFFF"/>
                  </a:solidFill>
                </a:rPr>
                <a:t>6–12 </a:t>
              </a:r>
              <a:r>
                <a:rPr lang="en-GB" sz="1400" kern="0" dirty="0">
                  <a:solidFill>
                    <a:srgbClr val="FFFFFF"/>
                  </a:solidFill>
                </a:rPr>
                <a:t>months </a:t>
              </a:r>
              <a:r>
                <a:rPr lang="en-GB" sz="1400" kern="0">
                  <a:solidFill>
                    <a:srgbClr val="FFFFFF"/>
                  </a:solidFill>
                </a:rPr>
                <a:t>of </a:t>
              </a:r>
              <a:r>
                <a:rPr lang="en-GB" sz="1400" kern="0" smtClean="0">
                  <a:solidFill>
                    <a:srgbClr val="FFFFFF"/>
                  </a:solidFill>
                </a:rPr>
                <a:t>anticoagulation</a:t>
              </a:r>
              <a:endParaRPr lang="en-US" sz="1400" b="1" kern="0" dirty="0">
                <a:solidFill>
                  <a:srgbClr val="FFFFFF"/>
                </a:solidFill>
              </a:endParaRPr>
            </a:p>
          </p:txBody>
        </p:sp>
        <p:sp>
          <p:nvSpPr>
            <p:cNvPr id="33" name="Oval 32"/>
            <p:cNvSpPr>
              <a:spLocks noChangeArrowheads="1"/>
            </p:cNvSpPr>
            <p:nvPr/>
          </p:nvSpPr>
          <p:spPr bwMode="auto">
            <a:xfrm>
              <a:off x="2986391" y="3673862"/>
              <a:ext cx="324000" cy="432000"/>
            </a:xfrm>
            <a:prstGeom prst="ellipse">
              <a:avLst/>
            </a:prstGeom>
            <a:solidFill>
              <a:srgbClr val="807F83"/>
            </a:solidFill>
            <a:ln w="15875">
              <a:noFill/>
              <a:round/>
              <a:headEnd/>
              <a:tailEnd/>
            </a:ln>
          </p:spPr>
          <p:txBody>
            <a:bodyPr wrap="none" lIns="0" tIns="0" rIns="0" bIns="0" anchor="ctr"/>
            <a:lstStyle/>
            <a:p>
              <a:pPr algn="ctr"/>
              <a:r>
                <a:rPr lang="en-US" sz="1600" b="1" kern="0" dirty="0">
                  <a:solidFill>
                    <a:srgbClr val="FFFFFF"/>
                  </a:solidFill>
                </a:rPr>
                <a:t>R</a:t>
              </a:r>
            </a:p>
          </p:txBody>
        </p:sp>
        <p:sp>
          <p:nvSpPr>
            <p:cNvPr id="34" name="Line 27"/>
            <p:cNvSpPr>
              <a:spLocks noChangeShapeType="1"/>
            </p:cNvSpPr>
            <p:nvPr/>
          </p:nvSpPr>
          <p:spPr bwMode="auto">
            <a:xfrm>
              <a:off x="3310391" y="3889079"/>
              <a:ext cx="4220709" cy="621844"/>
            </a:xfrm>
            <a:custGeom>
              <a:avLst/>
              <a:gdLst>
                <a:gd name="T0" fmla="*/ 4327525 w 2694"/>
                <a:gd name="T1" fmla="*/ 347663 h 219"/>
                <a:gd name="T2" fmla="*/ 486726 w 2694"/>
                <a:gd name="T3" fmla="*/ 347663 h 219"/>
                <a:gd name="T4" fmla="*/ 0 w 2694"/>
                <a:gd name="T5" fmla="*/ 0 h 219"/>
                <a:gd name="T6" fmla="*/ 0 60000 65536"/>
                <a:gd name="T7" fmla="*/ 0 60000 65536"/>
                <a:gd name="T8" fmla="*/ 0 60000 65536"/>
                <a:gd name="T9" fmla="*/ 0 w 2694"/>
                <a:gd name="T10" fmla="*/ 0 h 219"/>
                <a:gd name="T11" fmla="*/ 2694 w 2694"/>
                <a:gd name="T12" fmla="*/ 219 h 219"/>
              </a:gdLst>
              <a:ahLst/>
              <a:cxnLst>
                <a:cxn ang="T6">
                  <a:pos x="T0" y="T1"/>
                </a:cxn>
                <a:cxn ang="T7">
                  <a:pos x="T2" y="T3"/>
                </a:cxn>
                <a:cxn ang="T8">
                  <a:pos x="T4" y="T5"/>
                </a:cxn>
              </a:cxnLst>
              <a:rect l="T9" t="T10" r="T11" b="T12"/>
              <a:pathLst>
                <a:path w="2694" h="219">
                  <a:moveTo>
                    <a:pt x="2694" y="219"/>
                  </a:moveTo>
                  <a:lnTo>
                    <a:pt x="303" y="219"/>
                  </a:lnTo>
                  <a:lnTo>
                    <a:pt x="0" y="0"/>
                  </a:lnTo>
                </a:path>
              </a:pathLst>
            </a:custGeom>
            <a:ln w="28575">
              <a:solidFill>
                <a:schemeClr val="accent1"/>
              </a:solidFill>
              <a:headEnd type="triangle" w="med" len="med"/>
              <a:tailEnd/>
            </a:ln>
            <a:extLst/>
          </p:spPr>
          <p:style>
            <a:lnRef idx="1">
              <a:schemeClr val="dk1"/>
            </a:lnRef>
            <a:fillRef idx="0">
              <a:schemeClr val="dk1"/>
            </a:fillRef>
            <a:effectRef idx="0">
              <a:schemeClr val="dk1"/>
            </a:effectRef>
            <a:fontRef idx="minor">
              <a:schemeClr val="tx1"/>
            </a:fontRef>
          </p:style>
          <p:txBody>
            <a:bodyPr/>
            <a:lstStyle/>
            <a:p>
              <a:pPr fontAlgn="auto">
                <a:spcBef>
                  <a:spcPts val="0"/>
                </a:spcBef>
                <a:spcAft>
                  <a:spcPts val="0"/>
                </a:spcAft>
                <a:defRPr/>
              </a:pPr>
              <a:endParaRPr lang="en-GB" sz="2000" kern="0" dirty="0">
                <a:solidFill>
                  <a:srgbClr val="3961AC"/>
                </a:solidFill>
                <a:cs typeface="Arial" charset="0"/>
              </a:endParaRPr>
            </a:p>
          </p:txBody>
        </p:sp>
        <p:sp>
          <p:nvSpPr>
            <p:cNvPr id="35" name="Text Box 29"/>
            <p:cNvSpPr txBox="1">
              <a:spLocks noChangeArrowheads="1"/>
            </p:cNvSpPr>
            <p:nvPr/>
          </p:nvSpPr>
          <p:spPr bwMode="auto">
            <a:xfrm>
              <a:off x="3779912" y="4104832"/>
              <a:ext cx="3559038" cy="453458"/>
            </a:xfrm>
            <a:prstGeom prst="rect">
              <a:avLst/>
            </a:prstGeom>
            <a:noFill/>
            <a:ln>
              <a:noFill/>
            </a:ln>
            <a:extLst/>
          </p:spPr>
          <p:txBody>
            <a:bodyPr wrap="square">
              <a:spAutoFit/>
            </a:bodyPr>
            <a:lstStyle>
              <a:lvl1pPr>
                <a:defRPr sz="1600">
                  <a:solidFill>
                    <a:schemeClr val="bg1"/>
                  </a:solidFill>
                  <a:latin typeface="Arial" charset="0"/>
                  <a:cs typeface="Arial" charset="0"/>
                </a:defRPr>
              </a:lvl1pPr>
              <a:lvl2pPr marL="742950" indent="-285750">
                <a:defRPr sz="1600">
                  <a:solidFill>
                    <a:schemeClr val="bg1"/>
                  </a:solidFill>
                  <a:latin typeface="Arial" charset="0"/>
                  <a:cs typeface="Arial" charset="0"/>
                </a:defRPr>
              </a:lvl2pPr>
              <a:lvl3pPr marL="1143000" indent="-228600">
                <a:defRPr sz="1600">
                  <a:solidFill>
                    <a:schemeClr val="bg1"/>
                  </a:solidFill>
                  <a:latin typeface="Arial" charset="0"/>
                  <a:cs typeface="Arial" charset="0"/>
                </a:defRPr>
              </a:lvl3pPr>
              <a:lvl4pPr marL="1600200" indent="-228600">
                <a:defRPr sz="1600">
                  <a:solidFill>
                    <a:schemeClr val="bg1"/>
                  </a:solidFill>
                  <a:latin typeface="Arial" charset="0"/>
                  <a:cs typeface="Arial" charset="0"/>
                </a:defRPr>
              </a:lvl4pPr>
              <a:lvl5pPr marL="2057400" indent="-228600">
                <a:defRPr sz="1600">
                  <a:solidFill>
                    <a:schemeClr val="bg1"/>
                  </a:solidFill>
                  <a:latin typeface="Arial" charset="0"/>
                  <a:cs typeface="Arial" charset="0"/>
                </a:defRPr>
              </a:lvl5pPr>
              <a:lvl6pPr marL="2514600" indent="-228600" algn="ctr" eaLnBrk="0" fontAlgn="base" hangingPunct="0">
                <a:spcBef>
                  <a:spcPct val="0"/>
                </a:spcBef>
                <a:spcAft>
                  <a:spcPct val="0"/>
                </a:spcAft>
                <a:defRPr sz="1600">
                  <a:solidFill>
                    <a:schemeClr val="bg1"/>
                  </a:solidFill>
                  <a:latin typeface="Arial" charset="0"/>
                  <a:cs typeface="Arial" charset="0"/>
                </a:defRPr>
              </a:lvl6pPr>
              <a:lvl7pPr marL="2971800" indent="-228600" algn="ctr" eaLnBrk="0" fontAlgn="base" hangingPunct="0">
                <a:spcBef>
                  <a:spcPct val="0"/>
                </a:spcBef>
                <a:spcAft>
                  <a:spcPct val="0"/>
                </a:spcAft>
                <a:defRPr sz="1600">
                  <a:solidFill>
                    <a:schemeClr val="bg1"/>
                  </a:solidFill>
                  <a:latin typeface="Arial" charset="0"/>
                  <a:cs typeface="Arial" charset="0"/>
                </a:defRPr>
              </a:lvl7pPr>
              <a:lvl8pPr marL="3429000" indent="-228600" algn="ctr" eaLnBrk="0" fontAlgn="base" hangingPunct="0">
                <a:spcBef>
                  <a:spcPct val="0"/>
                </a:spcBef>
                <a:spcAft>
                  <a:spcPct val="0"/>
                </a:spcAft>
                <a:defRPr sz="1600">
                  <a:solidFill>
                    <a:schemeClr val="bg1"/>
                  </a:solidFill>
                  <a:latin typeface="Arial" charset="0"/>
                  <a:cs typeface="Arial" charset="0"/>
                </a:defRPr>
              </a:lvl8pPr>
              <a:lvl9pPr marL="3886200" indent="-228600" algn="ctr" eaLnBrk="0" fontAlgn="base" hangingPunct="0">
                <a:spcBef>
                  <a:spcPct val="0"/>
                </a:spcBef>
                <a:spcAft>
                  <a:spcPct val="0"/>
                </a:spcAft>
                <a:defRPr sz="1600">
                  <a:solidFill>
                    <a:schemeClr val="bg1"/>
                  </a:solidFill>
                  <a:latin typeface="Arial" charset="0"/>
                  <a:cs typeface="Arial" charset="0"/>
                </a:defRPr>
              </a:lvl9pPr>
            </a:lstStyle>
            <a:p>
              <a:pPr fontAlgn="auto">
                <a:lnSpc>
                  <a:spcPct val="115000"/>
                </a:lnSpc>
                <a:spcBef>
                  <a:spcPct val="15000"/>
                </a:spcBef>
                <a:spcAft>
                  <a:spcPts val="0"/>
                </a:spcAft>
                <a:defRPr/>
              </a:pPr>
              <a:r>
                <a:rPr lang="en-GB" sz="1400" kern="0" dirty="0" smtClean="0">
                  <a:solidFill>
                    <a:srgbClr val="000000">
                      <a:lumMod val="65000"/>
                      <a:lumOff val="35000"/>
                    </a:srgbClr>
                  </a:solidFill>
                </a:rPr>
                <a:t>Aspirin 100 </a:t>
              </a:r>
              <a:r>
                <a:rPr lang="en-GB" sz="1400" kern="0" smtClean="0">
                  <a:solidFill>
                    <a:srgbClr val="000000">
                      <a:lumMod val="65000"/>
                      <a:lumOff val="35000"/>
                    </a:srgbClr>
                  </a:solidFill>
                </a:rPr>
                <a:t>mg od</a:t>
              </a:r>
              <a:endParaRPr lang="en-US" sz="1400" kern="0" dirty="0" smtClean="0">
                <a:solidFill>
                  <a:srgbClr val="000000">
                    <a:lumMod val="65000"/>
                    <a:lumOff val="35000"/>
                  </a:srgbClr>
                </a:solidFill>
              </a:endParaRPr>
            </a:p>
          </p:txBody>
        </p:sp>
        <p:sp>
          <p:nvSpPr>
            <p:cNvPr id="37" name="Rechteck 5"/>
            <p:cNvSpPr>
              <a:spLocks noChangeArrowheads="1"/>
            </p:cNvSpPr>
            <p:nvPr/>
          </p:nvSpPr>
          <p:spPr bwMode="auto">
            <a:xfrm>
              <a:off x="3757917" y="4561704"/>
              <a:ext cx="2440092" cy="5745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
                <a:spcBef>
                  <a:spcPct val="20000"/>
                </a:spcBef>
                <a:spcAft>
                  <a:spcPct val="20000"/>
                </a:spcAft>
                <a:buClr>
                  <a:srgbClr val="EC008C"/>
                </a:buClr>
              </a:pPr>
              <a:r>
                <a:rPr lang="en-GB" sz="1400" dirty="0" smtClean="0">
                  <a:solidFill>
                    <a:srgbClr val="000000">
                      <a:lumMod val="65000"/>
                      <a:lumOff val="35000"/>
                    </a:srgbClr>
                  </a:solidFill>
                  <a:cs typeface="Arial" pitchFamily="34" charset="0"/>
                </a:rPr>
                <a:t>12-month treatment duration</a:t>
              </a:r>
              <a:r>
                <a:rPr lang="en-GB" sz="1400" smtClean="0">
                  <a:solidFill>
                    <a:srgbClr val="000000">
                      <a:lumMod val="65000"/>
                      <a:lumOff val="35000"/>
                    </a:srgbClr>
                  </a:solidFill>
                  <a:cs typeface="Arial" pitchFamily="34" charset="0"/>
                </a:rPr>
                <a:t/>
              </a:r>
              <a:br>
                <a:rPr lang="en-GB" sz="1400" smtClean="0">
                  <a:solidFill>
                    <a:srgbClr val="000000">
                      <a:lumMod val="65000"/>
                      <a:lumOff val="35000"/>
                    </a:srgbClr>
                  </a:solidFill>
                  <a:cs typeface="Arial" pitchFamily="34" charset="0"/>
                </a:rPr>
              </a:br>
              <a:endParaRPr lang="en-GB" sz="1200" baseline="30000" dirty="0">
                <a:solidFill>
                  <a:srgbClr val="000000">
                    <a:lumMod val="65000"/>
                    <a:lumOff val="35000"/>
                  </a:srgbClr>
                </a:solidFill>
                <a:cs typeface="Arial" pitchFamily="34" charset="0"/>
              </a:endParaRPr>
            </a:p>
          </p:txBody>
        </p:sp>
        <p:cxnSp>
          <p:nvCxnSpPr>
            <p:cNvPr id="38" name="Gerade Verbindung 37"/>
            <p:cNvCxnSpPr/>
            <p:nvPr/>
          </p:nvCxnSpPr>
          <p:spPr bwMode="auto">
            <a:xfrm>
              <a:off x="7639051" y="2940837"/>
              <a:ext cx="0" cy="1790144"/>
            </a:xfrm>
            <a:prstGeom prst="line">
              <a:avLst/>
            </a:prstGeom>
            <a:ln w="19050">
              <a:solidFill>
                <a:schemeClr val="tx1"/>
              </a:solidFill>
              <a:headEnd type="none" w="med" len="med"/>
              <a:tailEnd type="none" w="med" len="med"/>
            </a:ln>
            <a:extLst/>
          </p:spPr>
          <p:style>
            <a:lnRef idx="1">
              <a:schemeClr val="dk1"/>
            </a:lnRef>
            <a:fillRef idx="0">
              <a:schemeClr val="dk1"/>
            </a:fillRef>
            <a:effectRef idx="0">
              <a:schemeClr val="dk1"/>
            </a:effectRef>
            <a:fontRef idx="minor">
              <a:schemeClr val="tx1"/>
            </a:fontRef>
          </p:style>
        </p:cxnSp>
        <p:cxnSp>
          <p:nvCxnSpPr>
            <p:cNvPr id="8" name="Straight Arrow Connector 7"/>
            <p:cNvCxnSpPr>
              <a:stCxn id="33" idx="6"/>
            </p:cNvCxnSpPr>
            <p:nvPr/>
          </p:nvCxnSpPr>
          <p:spPr bwMode="auto">
            <a:xfrm flipV="1">
              <a:off x="3310391" y="3889080"/>
              <a:ext cx="4220709" cy="0"/>
            </a:xfrm>
            <a:prstGeom prst="straightConnector1">
              <a:avLst/>
            </a:prstGeom>
            <a:ln w="28575">
              <a:solidFill>
                <a:schemeClr val="tx2"/>
              </a:solidFill>
              <a:headEnd/>
              <a:tailEnd type="triangle" w="med" len="med"/>
            </a:ln>
            <a:extLst/>
          </p:spPr>
          <p:style>
            <a:lnRef idx="1">
              <a:schemeClr val="dk1"/>
            </a:lnRef>
            <a:fillRef idx="0">
              <a:schemeClr val="dk1"/>
            </a:fillRef>
            <a:effectRef idx="0">
              <a:schemeClr val="dk1"/>
            </a:effectRef>
            <a:fontRef idx="minor">
              <a:schemeClr val="tx1"/>
            </a:fontRef>
          </p:style>
        </p:cxnSp>
      </p:grpSp>
      <p:sp>
        <p:nvSpPr>
          <p:cNvPr id="36" name="TextBox 3"/>
          <p:cNvSpPr txBox="1"/>
          <p:nvPr/>
        </p:nvSpPr>
        <p:spPr>
          <a:xfrm>
            <a:off x="619123" y="4933474"/>
            <a:ext cx="8274051" cy="123111"/>
          </a:xfrm>
          <a:prstGeom prst="rect">
            <a:avLst/>
          </a:prstGeom>
          <a:noFill/>
        </p:spPr>
        <p:txBody>
          <a:bodyPr wrap="square" lIns="0" tIns="0" rIns="0" bIns="0" rtlCol="0" anchor="b" anchorCtr="0">
            <a:spAutoFit/>
          </a:bodyPr>
          <a:lstStyle/>
          <a:p>
            <a:pPr marL="0" lvl="1"/>
            <a:r>
              <a:rPr lang="en-GB" sz="800" dirty="0" smtClean="0">
                <a:solidFill>
                  <a:srgbClr val="000000">
                    <a:lumMod val="65000"/>
                    <a:lumOff val="35000"/>
                  </a:srgbClr>
                </a:solidFill>
              </a:rPr>
              <a:t>Weitz JI </a:t>
            </a:r>
            <a:r>
              <a:rPr lang="en-GB" sz="800" i="1" dirty="0" smtClean="0">
                <a:solidFill>
                  <a:srgbClr val="000000">
                    <a:lumMod val="65000"/>
                    <a:lumOff val="35000"/>
                  </a:srgbClr>
                </a:solidFill>
              </a:rPr>
              <a:t>et al</a:t>
            </a:r>
            <a:r>
              <a:rPr lang="en-GB" sz="800" dirty="0">
                <a:solidFill>
                  <a:srgbClr val="000000">
                    <a:lumMod val="65000"/>
                    <a:lumOff val="35000"/>
                  </a:srgbClr>
                </a:solidFill>
              </a:rPr>
              <a:t>.</a:t>
            </a:r>
            <a:r>
              <a:rPr lang="en-GB" sz="800" dirty="0" smtClean="0">
                <a:solidFill>
                  <a:srgbClr val="000000">
                    <a:lumMod val="65000"/>
                    <a:lumOff val="35000"/>
                  </a:srgbClr>
                </a:solidFill>
              </a:rPr>
              <a:t> </a:t>
            </a:r>
            <a:r>
              <a:rPr lang="en-GB" sz="800" i="1" dirty="0" smtClean="0">
                <a:solidFill>
                  <a:srgbClr val="000000">
                    <a:lumMod val="65000"/>
                    <a:lumOff val="35000"/>
                  </a:srgbClr>
                </a:solidFill>
              </a:rPr>
              <a:t>Thromb </a:t>
            </a:r>
            <a:r>
              <a:rPr lang="en-GB" sz="800" i="1" dirty="0" err="1" smtClean="0">
                <a:solidFill>
                  <a:srgbClr val="000000">
                    <a:lumMod val="65000"/>
                    <a:lumOff val="35000"/>
                  </a:srgbClr>
                </a:solidFill>
              </a:rPr>
              <a:t>Haemost</a:t>
            </a:r>
            <a:r>
              <a:rPr lang="en-GB" sz="800" i="1" dirty="0" smtClean="0">
                <a:solidFill>
                  <a:srgbClr val="000000">
                    <a:lumMod val="65000"/>
                    <a:lumOff val="35000"/>
                  </a:srgbClr>
                </a:solidFill>
              </a:rPr>
              <a:t> </a:t>
            </a:r>
            <a:r>
              <a:rPr lang="en-GB" sz="800" dirty="0" smtClean="0">
                <a:solidFill>
                  <a:srgbClr val="000000">
                    <a:lumMod val="65000"/>
                    <a:lumOff val="35000"/>
                  </a:srgbClr>
                </a:solidFill>
              </a:rPr>
              <a:t>2015;114:645–50</a:t>
            </a:r>
            <a:endParaRPr lang="en-GB" sz="800" dirty="0">
              <a:solidFill>
                <a:srgbClr val="000000">
                  <a:lumMod val="65000"/>
                  <a:lumOff val="35000"/>
                </a:srgbClr>
              </a:solidFill>
            </a:endParaRPr>
          </a:p>
        </p:txBody>
      </p:sp>
      <p:pic>
        <p:nvPicPr>
          <p:cNvPr id="25" name="Picture 263" descr="\\BYARXC4\Kunde28_User$\SHNCZ\Personal Data\VTExLongterm\Protocol\XRL_EINSTEIN_CHOICE_ICON_VERSAND\XRL_EINSTEIN_CHOICE_ICON_grey.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00976" y="4795124"/>
            <a:ext cx="2450767" cy="3219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20489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el 7"/>
          <p:cNvSpPr>
            <a:spLocks noGrp="1"/>
          </p:cNvSpPr>
          <p:nvPr>
            <p:ph type="title"/>
          </p:nvPr>
        </p:nvSpPr>
        <p:spPr>
          <a:xfrm>
            <a:off x="612000" y="388744"/>
            <a:ext cx="8281175" cy="369332"/>
          </a:xfrm>
        </p:spPr>
        <p:txBody>
          <a:bodyPr/>
          <a:lstStyle/>
          <a:p>
            <a:r>
              <a:rPr lang="en-US" dirty="0" smtClean="0"/>
              <a:t>Outcomes</a:t>
            </a:r>
            <a:endParaRPr lang="en-US" dirty="0"/>
          </a:p>
        </p:txBody>
      </p:sp>
      <p:sp>
        <p:nvSpPr>
          <p:cNvPr id="9" name="Inhaltsplatzhalter 8"/>
          <p:cNvSpPr>
            <a:spLocks noGrp="1"/>
          </p:cNvSpPr>
          <p:nvPr>
            <p:ph sz="quarter" idx="10"/>
          </p:nvPr>
        </p:nvSpPr>
        <p:spPr/>
        <p:txBody>
          <a:bodyPr/>
          <a:lstStyle/>
          <a:p>
            <a:r>
              <a:rPr lang="en-GB" dirty="0"/>
              <a:t>E</a:t>
            </a:r>
            <a:r>
              <a:rPr lang="en-GB" dirty="0" smtClean="0"/>
              <a:t>fficacy outcomes:</a:t>
            </a:r>
          </a:p>
          <a:p>
            <a:pPr lvl="1"/>
            <a:r>
              <a:rPr lang="en-GB" sz="1800" dirty="0" smtClean="0">
                <a:solidFill>
                  <a:schemeClr val="tx1"/>
                </a:solidFill>
              </a:rPr>
              <a:t>Primary: </a:t>
            </a:r>
            <a:r>
              <a:rPr lang="en-GB" sz="1800" dirty="0">
                <a:solidFill>
                  <a:schemeClr val="tx1"/>
                </a:solidFill>
              </a:rPr>
              <a:t>Symptomatic recurrent VTE </a:t>
            </a:r>
            <a:r>
              <a:rPr lang="en-GB" sz="1800" dirty="0" smtClean="0">
                <a:solidFill>
                  <a:schemeClr val="tx1"/>
                </a:solidFill>
              </a:rPr>
              <a:t>(Non-fatal DVT or PE, fatal PE, or unexplained death where PE cannot be excluded)</a:t>
            </a:r>
          </a:p>
          <a:p>
            <a:pPr lvl="1"/>
            <a:r>
              <a:rPr lang="en-GB" dirty="0" smtClean="0"/>
              <a:t>Symptomatic </a:t>
            </a:r>
            <a:r>
              <a:rPr lang="en-GB" dirty="0"/>
              <a:t>recurrent VTE </a:t>
            </a:r>
            <a:r>
              <a:rPr lang="en-GB" dirty="0" smtClean="0"/>
              <a:t>or MI, ischemic stroke or systemic embolism</a:t>
            </a:r>
          </a:p>
          <a:p>
            <a:pPr lvl="1"/>
            <a:r>
              <a:rPr lang="en-GB" dirty="0"/>
              <a:t>Symptomatic recurrent VTE or </a:t>
            </a:r>
            <a:r>
              <a:rPr lang="en-GB" dirty="0" smtClean="0"/>
              <a:t>venous thrombosis in other locations</a:t>
            </a:r>
          </a:p>
          <a:p>
            <a:pPr lvl="1"/>
            <a:r>
              <a:rPr lang="en-GB" dirty="0"/>
              <a:t>Symptomatic recurrent VTE </a:t>
            </a:r>
            <a:r>
              <a:rPr lang="en-GB" dirty="0" smtClean="0"/>
              <a:t>or all-cause mortality</a:t>
            </a:r>
          </a:p>
          <a:p>
            <a:r>
              <a:rPr lang="en-GB" dirty="0" smtClean="0"/>
              <a:t>Safety outcomes</a:t>
            </a:r>
          </a:p>
          <a:p>
            <a:pPr lvl="1"/>
            <a:r>
              <a:rPr lang="en-GB" sz="1800" dirty="0">
                <a:solidFill>
                  <a:schemeClr val="tx1"/>
                </a:solidFill>
              </a:rPr>
              <a:t>Principal: </a:t>
            </a:r>
            <a:r>
              <a:rPr lang="en-GB" sz="1800" dirty="0" smtClean="0">
                <a:solidFill>
                  <a:schemeClr val="tx1"/>
                </a:solidFill>
              </a:rPr>
              <a:t>Major bleeding (ISTH)</a:t>
            </a:r>
          </a:p>
          <a:p>
            <a:pPr lvl="1"/>
            <a:r>
              <a:rPr lang="en-GB" dirty="0"/>
              <a:t>Clinically relevant </a:t>
            </a:r>
            <a:r>
              <a:rPr lang="en-GB" dirty="0" err="1"/>
              <a:t>nonmajor</a:t>
            </a:r>
            <a:r>
              <a:rPr lang="en-GB" dirty="0"/>
              <a:t> bleeding (ISTH)</a:t>
            </a:r>
          </a:p>
          <a:p>
            <a:pPr lvl="1"/>
            <a:r>
              <a:rPr lang="en-GB" dirty="0" err="1"/>
              <a:t>Nonmajor</a:t>
            </a:r>
            <a:r>
              <a:rPr lang="en-GB" dirty="0"/>
              <a:t> bleeding </a:t>
            </a:r>
            <a:r>
              <a:rPr lang="en-GB" dirty="0" smtClean="0"/>
              <a:t>associated with study drug interruption for &gt;14 days</a:t>
            </a:r>
          </a:p>
        </p:txBody>
      </p:sp>
      <p:sp>
        <p:nvSpPr>
          <p:cNvPr id="10" name="TextBox 3"/>
          <p:cNvSpPr txBox="1"/>
          <p:nvPr/>
        </p:nvSpPr>
        <p:spPr>
          <a:xfrm>
            <a:off x="619123" y="4933474"/>
            <a:ext cx="8274051" cy="123111"/>
          </a:xfrm>
          <a:prstGeom prst="rect">
            <a:avLst/>
          </a:prstGeom>
          <a:noFill/>
        </p:spPr>
        <p:txBody>
          <a:bodyPr wrap="square" lIns="0" tIns="0" rIns="0" bIns="0" rtlCol="0" anchor="b" anchorCtr="0">
            <a:spAutoFit/>
          </a:bodyPr>
          <a:lstStyle/>
          <a:p>
            <a:pPr marL="0" lvl="1"/>
            <a:r>
              <a:rPr lang="en-GB" sz="800" dirty="0" smtClean="0">
                <a:solidFill>
                  <a:schemeClr val="tx1">
                    <a:lumMod val="65000"/>
                    <a:lumOff val="35000"/>
                  </a:schemeClr>
                </a:solidFill>
              </a:rPr>
              <a:t>Weitz JI </a:t>
            </a:r>
            <a:r>
              <a:rPr lang="en-GB" sz="800" i="1" dirty="0" smtClean="0">
                <a:solidFill>
                  <a:schemeClr val="tx1">
                    <a:lumMod val="65000"/>
                    <a:lumOff val="35000"/>
                  </a:schemeClr>
                </a:solidFill>
              </a:rPr>
              <a:t>et al</a:t>
            </a:r>
            <a:r>
              <a:rPr lang="en-GB" sz="800" dirty="0" smtClean="0">
                <a:solidFill>
                  <a:schemeClr val="tx1">
                    <a:lumMod val="65000"/>
                    <a:lumOff val="35000"/>
                  </a:schemeClr>
                </a:solidFill>
              </a:rPr>
              <a:t>. </a:t>
            </a:r>
            <a:r>
              <a:rPr lang="en-GB" sz="800" i="1" dirty="0" smtClean="0">
                <a:solidFill>
                  <a:schemeClr val="tx1">
                    <a:lumMod val="65000"/>
                    <a:lumOff val="35000"/>
                  </a:schemeClr>
                </a:solidFill>
              </a:rPr>
              <a:t>Thromb </a:t>
            </a:r>
            <a:r>
              <a:rPr lang="en-GB" sz="800" i="1" dirty="0" err="1" smtClean="0">
                <a:solidFill>
                  <a:schemeClr val="tx1">
                    <a:lumMod val="65000"/>
                    <a:lumOff val="35000"/>
                  </a:schemeClr>
                </a:solidFill>
              </a:rPr>
              <a:t>Haemost</a:t>
            </a:r>
            <a:r>
              <a:rPr lang="en-GB" sz="800" i="1" dirty="0" smtClean="0">
                <a:solidFill>
                  <a:schemeClr val="tx1">
                    <a:lumMod val="65000"/>
                    <a:lumOff val="35000"/>
                  </a:schemeClr>
                </a:solidFill>
              </a:rPr>
              <a:t> </a:t>
            </a:r>
            <a:r>
              <a:rPr lang="en-GB" sz="800" dirty="0" smtClean="0">
                <a:solidFill>
                  <a:schemeClr val="tx1">
                    <a:lumMod val="65000"/>
                    <a:lumOff val="35000"/>
                  </a:schemeClr>
                </a:solidFill>
              </a:rPr>
              <a:t>2015;114:645–50</a:t>
            </a:r>
            <a:endParaRPr lang="en-GB" sz="800" dirty="0">
              <a:solidFill>
                <a:srgbClr val="000000">
                  <a:lumMod val="65000"/>
                  <a:lumOff val="35000"/>
                </a:srgbClr>
              </a:solidFill>
            </a:endParaRPr>
          </a:p>
        </p:txBody>
      </p:sp>
      <p:pic>
        <p:nvPicPr>
          <p:cNvPr id="11" name="Picture 263" descr="\\BYARXC4\Kunde28_User$\SHNCZ\Personal Data\VTExLongterm\Protocol\XRL_EINSTEIN_CHOICE_ICON_VERSAND\XRL_EINSTEIN_CHOICE_ICON_grey.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00976" y="4795124"/>
            <a:ext cx="2450767" cy="3219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8310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Titel 3"/>
          <p:cNvSpPr>
            <a:spLocks noGrp="1"/>
          </p:cNvSpPr>
          <p:nvPr>
            <p:ph type="title"/>
          </p:nvPr>
        </p:nvSpPr>
        <p:spPr>
          <a:xfrm>
            <a:off x="612000" y="388744"/>
            <a:ext cx="8281175" cy="369332"/>
          </a:xfrm>
        </p:spPr>
        <p:txBody>
          <a:bodyPr/>
          <a:lstStyle/>
          <a:p>
            <a:r>
              <a:rPr lang="en-GB" dirty="0" smtClean="0"/>
              <a:t>Sample Size </a:t>
            </a:r>
            <a:r>
              <a:rPr lang="en-GB" dirty="0"/>
              <a:t>Considerations and Analyses</a:t>
            </a:r>
          </a:p>
        </p:txBody>
      </p:sp>
      <p:sp>
        <p:nvSpPr>
          <p:cNvPr id="5" name="Inhaltsplatzhalter 4"/>
          <p:cNvSpPr>
            <a:spLocks noGrp="1"/>
          </p:cNvSpPr>
          <p:nvPr>
            <p:ph sz="quarter" idx="10"/>
          </p:nvPr>
        </p:nvSpPr>
        <p:spPr/>
        <p:txBody>
          <a:bodyPr/>
          <a:lstStyle/>
          <a:p>
            <a:r>
              <a:rPr lang="en-GB" dirty="0"/>
              <a:t>Assumptions </a:t>
            </a:r>
          </a:p>
          <a:p>
            <a:pPr lvl="1"/>
            <a:r>
              <a:rPr lang="en-GB" dirty="0" smtClean="0"/>
              <a:t>Rivaroxaban 20 mg vs aspirin	HR=0.3 (RRR=70%)</a:t>
            </a:r>
          </a:p>
          <a:p>
            <a:pPr lvl="1"/>
            <a:r>
              <a:rPr lang="en-GB" dirty="0" smtClean="0"/>
              <a:t>Rivaroxaban 10 mg vs aspirin 	HR=0.4 (RRR=60%) </a:t>
            </a:r>
          </a:p>
          <a:p>
            <a:r>
              <a:rPr lang="en-US" dirty="0" smtClean="0"/>
              <a:t>With 80 </a:t>
            </a:r>
            <a:r>
              <a:rPr lang="en-US" dirty="0"/>
              <a:t>primary efficacy </a:t>
            </a:r>
            <a:r>
              <a:rPr lang="en-US" dirty="0" smtClean="0"/>
              <a:t>outcomes</a:t>
            </a:r>
            <a:endParaRPr lang="en-US" baseline="30000" dirty="0"/>
          </a:p>
          <a:p>
            <a:pPr lvl="1"/>
            <a:r>
              <a:rPr lang="en-GB" dirty="0"/>
              <a:t>90% power with a two-sided alpha of 0.05 to demonstrate that both doses of rivaroxaban are superior to aspirin</a:t>
            </a:r>
          </a:p>
          <a:p>
            <a:pPr lvl="1"/>
            <a:r>
              <a:rPr lang="en-GB" dirty="0"/>
              <a:t>Not powered to detect differences between 20 and 10 mg rivaroxaban regimens</a:t>
            </a:r>
          </a:p>
          <a:p>
            <a:pPr marL="269875" lvl="1" indent="0">
              <a:buNone/>
            </a:pPr>
            <a:endParaRPr lang="en-GB" dirty="0"/>
          </a:p>
          <a:p>
            <a:pPr marL="268288" lvl="1" indent="-268288">
              <a:buSzPct val="80000"/>
              <a:buFont typeface="Wingdings" panose="05000000000000000000" pitchFamily="2" charset="2"/>
              <a:buChar char=""/>
            </a:pPr>
            <a:r>
              <a:rPr lang="en-GB" sz="1800" dirty="0" smtClean="0">
                <a:ea typeface="+mn-ea"/>
                <a:cs typeface="+mn-cs"/>
              </a:rPr>
              <a:t>Analyses based on stratified Cox proportional hazard model</a:t>
            </a:r>
            <a:endParaRPr lang="en-GB" sz="1800" baseline="30000" dirty="0">
              <a:ea typeface="+mn-ea"/>
              <a:cs typeface="+mn-cs"/>
            </a:endParaRPr>
          </a:p>
          <a:p>
            <a:pPr marL="574675" lvl="2" indent="-285750">
              <a:buSzPct val="150000"/>
              <a:buFont typeface="Arial" panose="020B0604020202020204" pitchFamily="34" charset="0"/>
              <a:buChar char="•"/>
            </a:pPr>
            <a:r>
              <a:rPr lang="en-US" sz="1600" dirty="0"/>
              <a:t>P</a:t>
            </a:r>
            <a:r>
              <a:rPr lang="en-US" sz="1600" dirty="0" smtClean="0"/>
              <a:t>rimary </a:t>
            </a:r>
            <a:r>
              <a:rPr lang="en-US" sz="1600" dirty="0"/>
              <a:t>efficacy analysis was performed on all randomized patients who received at least one dose of study medication (intention-to-treat population)</a:t>
            </a:r>
            <a:endParaRPr lang="en-GB" sz="1600" dirty="0"/>
          </a:p>
        </p:txBody>
      </p:sp>
      <p:sp>
        <p:nvSpPr>
          <p:cNvPr id="10" name="TextBox 3"/>
          <p:cNvSpPr txBox="1"/>
          <p:nvPr/>
        </p:nvSpPr>
        <p:spPr>
          <a:xfrm>
            <a:off x="619123" y="4933474"/>
            <a:ext cx="8274051" cy="123111"/>
          </a:xfrm>
          <a:prstGeom prst="rect">
            <a:avLst/>
          </a:prstGeom>
          <a:noFill/>
        </p:spPr>
        <p:txBody>
          <a:bodyPr wrap="square" lIns="0" tIns="0" rIns="0" bIns="0" rtlCol="0" anchor="b" anchorCtr="0">
            <a:spAutoFit/>
          </a:bodyPr>
          <a:lstStyle/>
          <a:p>
            <a:pPr>
              <a:spcBef>
                <a:spcPts val="0"/>
              </a:spcBef>
            </a:pPr>
            <a:r>
              <a:rPr lang="en-GB" sz="800" dirty="0" smtClean="0">
                <a:solidFill>
                  <a:schemeClr val="tx1">
                    <a:lumMod val="65000"/>
                    <a:lumOff val="35000"/>
                  </a:schemeClr>
                </a:solidFill>
              </a:rPr>
              <a:t>Weitz </a:t>
            </a:r>
            <a:r>
              <a:rPr lang="en-GB" sz="800" dirty="0">
                <a:solidFill>
                  <a:schemeClr val="tx1">
                    <a:lumMod val="65000"/>
                    <a:lumOff val="35000"/>
                  </a:schemeClr>
                </a:solidFill>
              </a:rPr>
              <a:t>JI </a:t>
            </a:r>
            <a:r>
              <a:rPr lang="en-GB" sz="800" i="1" dirty="0">
                <a:solidFill>
                  <a:schemeClr val="tx1">
                    <a:lumMod val="65000"/>
                    <a:lumOff val="35000"/>
                  </a:schemeClr>
                </a:solidFill>
              </a:rPr>
              <a:t>et </a:t>
            </a:r>
            <a:r>
              <a:rPr lang="en-GB" sz="800" i="1" dirty="0" smtClean="0">
                <a:solidFill>
                  <a:schemeClr val="tx1">
                    <a:lumMod val="65000"/>
                    <a:lumOff val="35000"/>
                  </a:schemeClr>
                </a:solidFill>
              </a:rPr>
              <a:t>al</a:t>
            </a:r>
            <a:r>
              <a:rPr lang="en-GB" sz="800" dirty="0">
                <a:solidFill>
                  <a:schemeClr val="tx1">
                    <a:lumMod val="65000"/>
                    <a:lumOff val="35000"/>
                  </a:schemeClr>
                </a:solidFill>
              </a:rPr>
              <a:t>.</a:t>
            </a:r>
            <a:r>
              <a:rPr lang="en-GB" sz="800" dirty="0" smtClean="0">
                <a:solidFill>
                  <a:schemeClr val="tx1">
                    <a:lumMod val="65000"/>
                    <a:lumOff val="35000"/>
                  </a:schemeClr>
                </a:solidFill>
              </a:rPr>
              <a:t> </a:t>
            </a:r>
            <a:r>
              <a:rPr lang="en-GB" sz="800" i="1" dirty="0">
                <a:solidFill>
                  <a:schemeClr val="tx1">
                    <a:lumMod val="65000"/>
                    <a:lumOff val="35000"/>
                  </a:schemeClr>
                </a:solidFill>
              </a:rPr>
              <a:t>Thromb </a:t>
            </a:r>
            <a:r>
              <a:rPr lang="en-GB" sz="800" i="1" dirty="0" err="1">
                <a:solidFill>
                  <a:schemeClr val="tx1">
                    <a:lumMod val="65000"/>
                    <a:lumOff val="35000"/>
                  </a:schemeClr>
                </a:solidFill>
              </a:rPr>
              <a:t>Haemost</a:t>
            </a:r>
            <a:r>
              <a:rPr lang="en-GB" sz="800" i="1" dirty="0">
                <a:solidFill>
                  <a:schemeClr val="tx1">
                    <a:lumMod val="65000"/>
                    <a:lumOff val="35000"/>
                  </a:schemeClr>
                </a:solidFill>
              </a:rPr>
              <a:t> </a:t>
            </a:r>
            <a:r>
              <a:rPr lang="en-GB" sz="800" dirty="0" smtClean="0">
                <a:solidFill>
                  <a:schemeClr val="tx1">
                    <a:lumMod val="65000"/>
                    <a:lumOff val="35000"/>
                  </a:schemeClr>
                </a:solidFill>
              </a:rPr>
              <a:t>2015;114:645–50</a:t>
            </a:r>
            <a:endParaRPr lang="en-GB" sz="800" dirty="0">
              <a:solidFill>
                <a:schemeClr val="tx1">
                  <a:lumMod val="65000"/>
                  <a:lumOff val="35000"/>
                </a:schemeClr>
              </a:solidFill>
            </a:endParaRPr>
          </a:p>
        </p:txBody>
      </p:sp>
      <p:pic>
        <p:nvPicPr>
          <p:cNvPr id="7" name="Picture 263" descr="\\BYARXC4\Kunde28_User$\SHNCZ\Personal Data\VTExLongterm\Protocol\XRL_EINSTEIN_CHOICE_ICON_VERSAND\XRL_EINSTEIN_CHOICE_ICON_grey.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00976" y="4795124"/>
            <a:ext cx="2450767" cy="3219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5742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36"/>
          <p:cNvSpPr>
            <a:spLocks noGrp="1" noChangeArrowheads="1"/>
          </p:cNvSpPr>
          <p:nvPr>
            <p:ph type="title"/>
          </p:nvPr>
        </p:nvSpPr>
        <p:spPr/>
        <p:txBody>
          <a:bodyPr/>
          <a:lstStyle/>
          <a:p>
            <a:r>
              <a:rPr lang="en-US" altLang="en-US" dirty="0" smtClean="0"/>
              <a:t>Patient</a:t>
            </a:r>
            <a:r>
              <a:rPr lang="en-GB" altLang="en-US" dirty="0" smtClean="0"/>
              <a:t> Flow</a:t>
            </a:r>
            <a:endParaRPr lang="en-US" altLang="en-US" dirty="0"/>
          </a:p>
        </p:txBody>
      </p:sp>
      <p:sp>
        <p:nvSpPr>
          <p:cNvPr id="55" name="AutoShape 18"/>
          <p:cNvSpPr>
            <a:spLocks noChangeArrowheads="1"/>
          </p:cNvSpPr>
          <p:nvPr/>
        </p:nvSpPr>
        <p:spPr bwMode="auto">
          <a:xfrm>
            <a:off x="3343728" y="911713"/>
            <a:ext cx="1738006" cy="464284"/>
          </a:xfrm>
          <a:prstGeom prst="roundRect">
            <a:avLst>
              <a:gd name="adj" fmla="val 16667"/>
            </a:avLst>
          </a:prstGeom>
          <a:solidFill>
            <a:schemeClr val="bg1"/>
          </a:solidFill>
          <a:ln w="12700">
            <a:solidFill>
              <a:schemeClr val="tx1">
                <a:lumMod val="65000"/>
                <a:lumOff val="35000"/>
              </a:schemeClr>
            </a:solidFill>
            <a:headEnd/>
            <a:tailEnd/>
          </a:ln>
          <a:extLst/>
        </p:spPr>
        <p:style>
          <a:lnRef idx="2">
            <a:schemeClr val="dk1"/>
          </a:lnRef>
          <a:fillRef idx="1">
            <a:schemeClr val="lt1"/>
          </a:fillRef>
          <a:effectRef idx="0">
            <a:schemeClr val="dk1"/>
          </a:effectRef>
          <a:fontRef idx="minor">
            <a:schemeClr val="dk1"/>
          </a:fontRef>
        </p:style>
        <p:txBody>
          <a:bodyPr wrap="none" anchor="ctr"/>
          <a:lstStyle/>
          <a:p>
            <a:pPr algn="ctr" fontAlgn="auto">
              <a:spcBef>
                <a:spcPts val="0"/>
              </a:spcBef>
              <a:spcAft>
                <a:spcPts val="0"/>
              </a:spcAft>
              <a:defRPr/>
            </a:pPr>
            <a:r>
              <a:rPr lang="en-GB" altLang="en-US" sz="1400" kern="0" dirty="0" smtClean="0">
                <a:solidFill>
                  <a:srgbClr val="000000">
                    <a:lumMod val="65000"/>
                    <a:lumOff val="35000"/>
                  </a:srgbClr>
                </a:solidFill>
              </a:rPr>
              <a:t>Randomized </a:t>
            </a:r>
            <a:br>
              <a:rPr lang="en-GB" altLang="en-US" sz="1400" kern="0" dirty="0" smtClean="0">
                <a:solidFill>
                  <a:srgbClr val="000000">
                    <a:lumMod val="65000"/>
                    <a:lumOff val="35000"/>
                  </a:srgbClr>
                </a:solidFill>
              </a:rPr>
            </a:br>
            <a:r>
              <a:rPr lang="en-GB" altLang="en-US" sz="1400" kern="0" dirty="0" smtClean="0">
                <a:solidFill>
                  <a:srgbClr val="000000">
                    <a:lumMod val="65000"/>
                    <a:lumOff val="35000"/>
                  </a:srgbClr>
                </a:solidFill>
              </a:rPr>
              <a:t>N=3396</a:t>
            </a:r>
            <a:endParaRPr lang="en-GB" altLang="en-US" sz="1400" kern="0" dirty="0">
              <a:solidFill>
                <a:srgbClr val="000000">
                  <a:lumMod val="65000"/>
                  <a:lumOff val="35000"/>
                </a:srgbClr>
              </a:solidFill>
            </a:endParaRPr>
          </a:p>
        </p:txBody>
      </p:sp>
      <p:sp>
        <p:nvSpPr>
          <p:cNvPr id="63" name="AutoShape 14"/>
          <p:cNvSpPr>
            <a:spLocks noChangeArrowheads="1"/>
          </p:cNvSpPr>
          <p:nvPr/>
        </p:nvSpPr>
        <p:spPr bwMode="auto">
          <a:xfrm>
            <a:off x="3406519" y="2666667"/>
            <a:ext cx="1612427" cy="242602"/>
          </a:xfrm>
          <a:prstGeom prst="roundRect">
            <a:avLst>
              <a:gd name="adj" fmla="val 16667"/>
            </a:avLst>
          </a:prstGeom>
          <a:ln w="12700">
            <a:headEnd/>
            <a:tailEnd/>
          </a:ln>
        </p:spPr>
        <p:style>
          <a:lnRef idx="2">
            <a:schemeClr val="dk1"/>
          </a:lnRef>
          <a:fillRef idx="1">
            <a:schemeClr val="lt1"/>
          </a:fillRef>
          <a:effectRef idx="0">
            <a:schemeClr val="dk1"/>
          </a:effectRef>
          <a:fontRef idx="minor">
            <a:schemeClr val="dk1"/>
          </a:fontRef>
        </p:style>
        <p:txBody>
          <a:bodyPr wrap="none" anchor="ctr"/>
          <a:lstStyle/>
          <a:p>
            <a:pPr algn="ctr" fontAlgn="auto">
              <a:spcBef>
                <a:spcPts val="0"/>
              </a:spcBef>
              <a:spcAft>
                <a:spcPts val="0"/>
              </a:spcAft>
              <a:defRPr/>
            </a:pPr>
            <a:r>
              <a:rPr lang="en-GB" sz="1600" kern="0" dirty="0" smtClean="0">
                <a:solidFill>
                  <a:srgbClr val="000000">
                    <a:lumMod val="65000"/>
                    <a:lumOff val="35000"/>
                  </a:srgbClr>
                </a:solidFill>
              </a:rPr>
              <a:t>1127</a:t>
            </a:r>
            <a:endParaRPr lang="en-GB" sz="1600" kern="0" dirty="0">
              <a:solidFill>
                <a:srgbClr val="000000">
                  <a:lumMod val="65000"/>
                  <a:lumOff val="35000"/>
                </a:srgbClr>
              </a:solidFill>
            </a:endParaRPr>
          </a:p>
        </p:txBody>
      </p:sp>
      <p:sp>
        <p:nvSpPr>
          <p:cNvPr id="67" name="AutoShape 17"/>
          <p:cNvSpPr>
            <a:spLocks noChangeArrowheads="1"/>
          </p:cNvSpPr>
          <p:nvPr/>
        </p:nvSpPr>
        <p:spPr bwMode="auto">
          <a:xfrm>
            <a:off x="3213407" y="1610501"/>
            <a:ext cx="1998651" cy="468000"/>
          </a:xfrm>
          <a:prstGeom prst="roundRect">
            <a:avLst>
              <a:gd name="adj" fmla="val 16667"/>
            </a:avLst>
          </a:prstGeom>
          <a:solidFill>
            <a:schemeClr val="tx2"/>
          </a:solidFill>
          <a:ln w="19050">
            <a:solidFill>
              <a:schemeClr val="tx2"/>
            </a:solidFill>
            <a:headEnd/>
            <a:tailEnd/>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72000" tIns="36000" rIns="72000" bIns="36000" numCol="1" spcCol="0" rtlCol="0" fromWordArt="0" anchor="ctr" anchorCtr="0" forceAA="0" compatLnSpc="1">
            <a:prstTxWarp prst="textNoShape">
              <a:avLst/>
            </a:prstTxWarp>
            <a:noAutofit/>
          </a:bodyPr>
          <a:lstStyle/>
          <a:p>
            <a:pPr algn="ctr">
              <a:defRPr/>
            </a:pPr>
            <a:r>
              <a:rPr lang="en-GB" sz="1400" kern="0" dirty="0" smtClean="0">
                <a:solidFill>
                  <a:srgbClr val="FFFFFF"/>
                </a:solidFill>
              </a:rPr>
              <a:t>1136 randomized to rivaroxaban 10 mg</a:t>
            </a:r>
            <a:endParaRPr lang="en-GB" sz="1400" kern="0" dirty="0">
              <a:solidFill>
                <a:srgbClr val="FFFFFF"/>
              </a:solidFill>
            </a:endParaRPr>
          </a:p>
        </p:txBody>
      </p:sp>
      <p:sp>
        <p:nvSpPr>
          <p:cNvPr id="70" name="AutoShape 10"/>
          <p:cNvSpPr>
            <a:spLocks noChangeArrowheads="1"/>
          </p:cNvSpPr>
          <p:nvPr/>
        </p:nvSpPr>
        <p:spPr bwMode="auto">
          <a:xfrm>
            <a:off x="5775264" y="1610501"/>
            <a:ext cx="1799981" cy="468000"/>
          </a:xfrm>
          <a:prstGeom prst="roundRect">
            <a:avLst>
              <a:gd name="adj" fmla="val 16667"/>
            </a:avLst>
          </a:prstGeom>
          <a:solidFill>
            <a:schemeClr val="accent1"/>
          </a:solidFill>
          <a:ln w="19050">
            <a:solidFill>
              <a:schemeClr val="accent1"/>
            </a:solidFill>
          </a:ln>
        </p:spPr>
        <p:style>
          <a:lnRef idx="2">
            <a:schemeClr val="dk1"/>
          </a:lnRef>
          <a:fillRef idx="1">
            <a:schemeClr val="lt1"/>
          </a:fillRef>
          <a:effectRef idx="0">
            <a:schemeClr val="dk1"/>
          </a:effectRef>
          <a:fontRef idx="minor">
            <a:schemeClr val="dk1"/>
          </a:fontRef>
        </p:style>
        <p:txBody>
          <a:bodyPr wrap="none" anchor="ctr"/>
          <a:lstStyle/>
          <a:p>
            <a:pPr algn="ctr">
              <a:defRPr/>
            </a:pPr>
            <a:r>
              <a:rPr lang="en-GB" sz="1400" kern="0" dirty="0" smtClean="0">
                <a:solidFill>
                  <a:srgbClr val="FFFFFF"/>
                </a:solidFill>
              </a:rPr>
              <a:t>1139 randomized to </a:t>
            </a:r>
            <a:br>
              <a:rPr lang="en-GB" sz="1400" kern="0" dirty="0" smtClean="0">
                <a:solidFill>
                  <a:srgbClr val="FFFFFF"/>
                </a:solidFill>
              </a:rPr>
            </a:br>
            <a:r>
              <a:rPr lang="en-GB" sz="1400" kern="0" dirty="0">
                <a:solidFill>
                  <a:srgbClr val="FFFFFF"/>
                </a:solidFill>
              </a:rPr>
              <a:t>a</a:t>
            </a:r>
            <a:r>
              <a:rPr lang="en-GB" sz="1400" kern="0" dirty="0" smtClean="0">
                <a:solidFill>
                  <a:srgbClr val="FFFFFF"/>
                </a:solidFill>
              </a:rPr>
              <a:t>spirin 100 mg</a:t>
            </a:r>
            <a:endParaRPr lang="en-GB" sz="1400" kern="0" dirty="0">
              <a:solidFill>
                <a:srgbClr val="FFFFFF"/>
              </a:solidFill>
            </a:endParaRPr>
          </a:p>
        </p:txBody>
      </p:sp>
      <p:sp>
        <p:nvSpPr>
          <p:cNvPr id="71" name="AutoShape 11"/>
          <p:cNvSpPr>
            <a:spLocks noChangeArrowheads="1"/>
          </p:cNvSpPr>
          <p:nvPr/>
        </p:nvSpPr>
        <p:spPr bwMode="auto">
          <a:xfrm>
            <a:off x="5869043" y="2666668"/>
            <a:ext cx="1612423" cy="242601"/>
          </a:xfrm>
          <a:prstGeom prst="roundRect">
            <a:avLst>
              <a:gd name="adj" fmla="val 16667"/>
            </a:avLst>
          </a:prstGeom>
          <a:ln w="12700">
            <a:headEnd/>
            <a:tailEnd/>
          </a:ln>
        </p:spPr>
        <p:style>
          <a:lnRef idx="2">
            <a:schemeClr val="dk1"/>
          </a:lnRef>
          <a:fillRef idx="1">
            <a:schemeClr val="lt1"/>
          </a:fillRef>
          <a:effectRef idx="0">
            <a:schemeClr val="dk1"/>
          </a:effectRef>
          <a:fontRef idx="minor">
            <a:schemeClr val="dk1"/>
          </a:fontRef>
        </p:style>
        <p:txBody>
          <a:bodyPr wrap="none" anchor="ctr"/>
          <a:lstStyle/>
          <a:p>
            <a:pPr algn="ctr" fontAlgn="auto">
              <a:spcBef>
                <a:spcPts val="0"/>
              </a:spcBef>
              <a:spcAft>
                <a:spcPts val="0"/>
              </a:spcAft>
              <a:defRPr/>
            </a:pPr>
            <a:r>
              <a:rPr lang="en-GB" sz="1600" kern="0" dirty="0" smtClean="0">
                <a:solidFill>
                  <a:srgbClr val="000000">
                    <a:lumMod val="65000"/>
                    <a:lumOff val="35000"/>
                  </a:srgbClr>
                </a:solidFill>
              </a:rPr>
              <a:t>1131</a:t>
            </a:r>
            <a:endParaRPr lang="en-GB" sz="1600" kern="0" dirty="0">
              <a:solidFill>
                <a:srgbClr val="000000">
                  <a:lumMod val="65000"/>
                  <a:lumOff val="35000"/>
                </a:srgbClr>
              </a:solidFill>
            </a:endParaRPr>
          </a:p>
        </p:txBody>
      </p:sp>
      <p:sp>
        <p:nvSpPr>
          <p:cNvPr id="39" name="AutoShape 16"/>
          <p:cNvSpPr>
            <a:spLocks noChangeArrowheads="1"/>
          </p:cNvSpPr>
          <p:nvPr/>
        </p:nvSpPr>
        <p:spPr bwMode="auto">
          <a:xfrm>
            <a:off x="568464" y="3046169"/>
            <a:ext cx="2206696" cy="1002411"/>
          </a:xfrm>
          <a:prstGeom prst="roundRect">
            <a:avLst>
              <a:gd name="adj" fmla="val 16667"/>
            </a:avLst>
          </a:prstGeom>
          <a:ln w="12700">
            <a:headEnd/>
            <a:tailEnd/>
          </a:ln>
        </p:spPr>
        <p:style>
          <a:lnRef idx="2">
            <a:schemeClr val="dk1"/>
          </a:lnRef>
          <a:fillRef idx="1">
            <a:schemeClr val="lt1"/>
          </a:fillRef>
          <a:effectRef idx="0">
            <a:schemeClr val="dk1"/>
          </a:effectRef>
          <a:fontRef idx="minor">
            <a:schemeClr val="dk1"/>
          </a:fontRef>
        </p:style>
        <p:txBody>
          <a:bodyPr wrap="none" anchor="ctr"/>
          <a:lstStyle/>
          <a:p>
            <a:r>
              <a:rPr lang="en-GB" sz="1200" dirty="0" smtClean="0">
                <a:solidFill>
                  <a:srgbClr val="000000">
                    <a:lumMod val="65000"/>
                    <a:lumOff val="35000"/>
                  </a:srgbClr>
                </a:solidFill>
              </a:rPr>
              <a:t>138 prematurely discontinued</a:t>
            </a:r>
            <a:br>
              <a:rPr lang="en-GB" sz="1200" dirty="0" smtClean="0">
                <a:solidFill>
                  <a:srgbClr val="000000">
                    <a:lumMod val="65000"/>
                    <a:lumOff val="35000"/>
                  </a:srgbClr>
                </a:solidFill>
              </a:rPr>
            </a:br>
            <a:r>
              <a:rPr lang="en-GB" sz="1200" smtClean="0">
                <a:solidFill>
                  <a:srgbClr val="000000">
                    <a:lumMod val="65000"/>
                    <a:lumOff val="35000"/>
                  </a:srgbClr>
                </a:solidFill>
              </a:rPr>
              <a:t>study treatment*</a:t>
            </a:r>
            <a:r>
              <a:rPr lang="en-GB" sz="1200" dirty="0" smtClean="0">
                <a:solidFill>
                  <a:srgbClr val="000000">
                    <a:lumMod val="65000"/>
                    <a:lumOff val="35000"/>
                  </a:srgbClr>
                </a:solidFill>
              </a:rPr>
              <a:t/>
            </a:r>
            <a:br>
              <a:rPr lang="en-GB" sz="1200" dirty="0" smtClean="0">
                <a:solidFill>
                  <a:srgbClr val="000000">
                    <a:lumMod val="65000"/>
                    <a:lumOff val="35000"/>
                  </a:srgbClr>
                </a:solidFill>
              </a:rPr>
            </a:br>
            <a:r>
              <a:rPr lang="en-GB" sz="1200" dirty="0" smtClean="0">
                <a:solidFill>
                  <a:srgbClr val="000000">
                    <a:lumMod val="65000"/>
                    <a:lumOff val="35000"/>
                  </a:srgbClr>
                </a:solidFill>
              </a:rPr>
              <a:t>8 died </a:t>
            </a:r>
            <a:br>
              <a:rPr lang="en-GB" sz="1200" dirty="0" smtClean="0">
                <a:solidFill>
                  <a:srgbClr val="000000">
                    <a:lumMod val="65000"/>
                    <a:lumOff val="35000"/>
                  </a:srgbClr>
                </a:solidFill>
              </a:rPr>
            </a:br>
            <a:r>
              <a:rPr lang="en-GB" sz="1200" dirty="0" smtClean="0">
                <a:solidFill>
                  <a:srgbClr val="000000">
                    <a:lumMod val="65000"/>
                    <a:lumOff val="35000"/>
                  </a:srgbClr>
                </a:solidFill>
              </a:rPr>
              <a:t>14 withdrew consent</a:t>
            </a:r>
            <a:br>
              <a:rPr lang="en-GB" sz="1200" dirty="0" smtClean="0">
                <a:solidFill>
                  <a:srgbClr val="000000">
                    <a:lumMod val="65000"/>
                    <a:lumOff val="35000"/>
                  </a:srgbClr>
                </a:solidFill>
              </a:rPr>
            </a:br>
            <a:r>
              <a:rPr lang="en-GB" sz="1200" dirty="0">
                <a:solidFill>
                  <a:srgbClr val="000000">
                    <a:lumMod val="65000"/>
                    <a:lumOff val="35000"/>
                  </a:srgbClr>
                </a:solidFill>
              </a:rPr>
              <a:t>3</a:t>
            </a:r>
            <a:r>
              <a:rPr lang="en-GB" sz="1200" dirty="0" smtClean="0">
                <a:solidFill>
                  <a:srgbClr val="000000">
                    <a:lumMod val="65000"/>
                    <a:lumOff val="35000"/>
                  </a:srgbClr>
                </a:solidFill>
              </a:rPr>
              <a:t> were lost to follow-up</a:t>
            </a:r>
            <a:endParaRPr lang="en-GB" sz="1200" dirty="0">
              <a:solidFill>
                <a:srgbClr val="000000">
                  <a:lumMod val="65000"/>
                  <a:lumOff val="35000"/>
                </a:srgbClr>
              </a:solidFill>
            </a:endParaRPr>
          </a:p>
        </p:txBody>
      </p:sp>
      <p:sp>
        <p:nvSpPr>
          <p:cNvPr id="44" name="AutoShape 14"/>
          <p:cNvSpPr>
            <a:spLocks noChangeArrowheads="1"/>
          </p:cNvSpPr>
          <p:nvPr/>
        </p:nvSpPr>
        <p:spPr bwMode="auto">
          <a:xfrm>
            <a:off x="865600" y="2655818"/>
            <a:ext cx="1612427" cy="242602"/>
          </a:xfrm>
          <a:prstGeom prst="roundRect">
            <a:avLst>
              <a:gd name="adj" fmla="val 16667"/>
            </a:avLst>
          </a:prstGeom>
          <a:ln w="12700">
            <a:headEnd/>
            <a:tailEnd/>
          </a:ln>
        </p:spPr>
        <p:style>
          <a:lnRef idx="2">
            <a:schemeClr val="dk1"/>
          </a:lnRef>
          <a:fillRef idx="1">
            <a:schemeClr val="lt1"/>
          </a:fillRef>
          <a:effectRef idx="0">
            <a:schemeClr val="dk1"/>
          </a:effectRef>
          <a:fontRef idx="minor">
            <a:schemeClr val="dk1"/>
          </a:fontRef>
        </p:style>
        <p:txBody>
          <a:bodyPr wrap="none" anchor="ctr"/>
          <a:lstStyle/>
          <a:p>
            <a:pPr algn="ctr" fontAlgn="auto">
              <a:spcBef>
                <a:spcPts val="0"/>
              </a:spcBef>
              <a:spcAft>
                <a:spcPts val="0"/>
              </a:spcAft>
              <a:defRPr/>
            </a:pPr>
            <a:r>
              <a:rPr lang="en-GB" sz="1600" kern="0" dirty="0" smtClean="0">
                <a:solidFill>
                  <a:srgbClr val="000000">
                    <a:lumMod val="65000"/>
                    <a:lumOff val="35000"/>
                  </a:srgbClr>
                </a:solidFill>
              </a:rPr>
              <a:t>1107</a:t>
            </a:r>
            <a:endParaRPr lang="en-GB" sz="1600" kern="0" dirty="0">
              <a:solidFill>
                <a:srgbClr val="000000">
                  <a:lumMod val="65000"/>
                  <a:lumOff val="35000"/>
                </a:srgbClr>
              </a:solidFill>
            </a:endParaRPr>
          </a:p>
        </p:txBody>
      </p:sp>
      <p:sp>
        <p:nvSpPr>
          <p:cNvPr id="48" name="AutoShape 17"/>
          <p:cNvSpPr>
            <a:spLocks noChangeArrowheads="1"/>
          </p:cNvSpPr>
          <p:nvPr/>
        </p:nvSpPr>
        <p:spPr bwMode="auto">
          <a:xfrm>
            <a:off x="671192" y="1610501"/>
            <a:ext cx="2001243" cy="468000"/>
          </a:xfrm>
          <a:prstGeom prst="roundRect">
            <a:avLst>
              <a:gd name="adj" fmla="val 16667"/>
            </a:avLst>
          </a:prstGeom>
          <a:solidFill>
            <a:schemeClr val="bg2"/>
          </a:solidFill>
          <a:ln w="19050">
            <a:solidFill>
              <a:schemeClr val="bg2"/>
            </a:solidFill>
            <a:headEnd/>
            <a:tailEnd/>
          </a:ln>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72000" tIns="36000" rIns="72000" bIns="36000" numCol="1" spcCol="0" rtlCol="0" fromWordArt="0" anchor="ctr" anchorCtr="0" forceAA="0" compatLnSpc="1">
            <a:prstTxWarp prst="textNoShape">
              <a:avLst/>
            </a:prstTxWarp>
            <a:noAutofit/>
          </a:bodyPr>
          <a:lstStyle/>
          <a:p>
            <a:pPr algn="ctr" fontAlgn="auto">
              <a:spcBef>
                <a:spcPts val="0"/>
              </a:spcBef>
              <a:spcAft>
                <a:spcPts val="0"/>
              </a:spcAft>
              <a:defRPr/>
            </a:pPr>
            <a:r>
              <a:rPr lang="en-GB" sz="1400" kern="0" dirty="0" smtClean="0">
                <a:solidFill>
                  <a:srgbClr val="FFFFFF"/>
                </a:solidFill>
              </a:rPr>
              <a:t>1121 randomized to rivaroxaban 20 mg</a:t>
            </a:r>
            <a:endParaRPr lang="en-GB" sz="1400" kern="0" dirty="0">
              <a:solidFill>
                <a:srgbClr val="FFFFFF"/>
              </a:solidFill>
            </a:endParaRPr>
          </a:p>
        </p:txBody>
      </p:sp>
      <p:cxnSp>
        <p:nvCxnSpPr>
          <p:cNvPr id="58" name="Straight Connector 78"/>
          <p:cNvCxnSpPr>
            <a:stCxn id="55" idx="2"/>
            <a:endCxn id="67" idx="0"/>
          </p:cNvCxnSpPr>
          <p:nvPr/>
        </p:nvCxnSpPr>
        <p:spPr bwMode="auto">
          <a:xfrm>
            <a:off x="4212731" y="1375997"/>
            <a:ext cx="2" cy="234504"/>
          </a:xfrm>
          <a:prstGeom prst="line">
            <a:avLst/>
          </a:prstGeom>
          <a:noFill/>
          <a:ln w="19050" cap="flat" cmpd="sng" algn="ctr">
            <a:solidFill>
              <a:srgbClr val="000000"/>
            </a:solidFill>
            <a:prstDash val="solid"/>
            <a:round/>
            <a:headEnd type="none" w="med" len="me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83" name="AutoShape 16"/>
          <p:cNvSpPr>
            <a:spLocks noChangeArrowheads="1"/>
          </p:cNvSpPr>
          <p:nvPr/>
        </p:nvSpPr>
        <p:spPr bwMode="auto">
          <a:xfrm>
            <a:off x="3406519" y="4227935"/>
            <a:ext cx="1612427" cy="242602"/>
          </a:xfrm>
          <a:prstGeom prst="roundRect">
            <a:avLst>
              <a:gd name="adj" fmla="val 16667"/>
            </a:avLst>
          </a:prstGeom>
          <a:ln w="12700">
            <a:headEnd/>
            <a:tailEnd/>
          </a:ln>
        </p:spPr>
        <p:style>
          <a:lnRef idx="2">
            <a:schemeClr val="dk1"/>
          </a:lnRef>
          <a:fillRef idx="1">
            <a:schemeClr val="lt1"/>
          </a:fillRef>
          <a:effectRef idx="0">
            <a:schemeClr val="dk1"/>
          </a:effectRef>
          <a:fontRef idx="minor">
            <a:schemeClr val="dk1"/>
          </a:fontRef>
        </p:style>
        <p:txBody>
          <a:bodyPr wrap="none" anchor="ctr"/>
          <a:lstStyle/>
          <a:p>
            <a:pPr algn="ctr">
              <a:defRPr/>
            </a:pPr>
            <a:r>
              <a:rPr lang="en-GB" altLang="en-US" sz="1600" kern="0" dirty="0" smtClean="0">
                <a:solidFill>
                  <a:srgbClr val="000000">
                    <a:lumMod val="65000"/>
                    <a:lumOff val="35000"/>
                  </a:srgbClr>
                </a:solidFill>
              </a:rPr>
              <a:t>1063</a:t>
            </a:r>
            <a:endParaRPr lang="en-GB" altLang="en-US" sz="1600" kern="0" dirty="0">
              <a:solidFill>
                <a:srgbClr val="000000">
                  <a:lumMod val="65000"/>
                  <a:lumOff val="35000"/>
                </a:srgbClr>
              </a:solidFill>
            </a:endParaRPr>
          </a:p>
        </p:txBody>
      </p:sp>
      <p:sp>
        <p:nvSpPr>
          <p:cNvPr id="84" name="AutoShape 16"/>
          <p:cNvSpPr>
            <a:spLocks noChangeArrowheads="1"/>
          </p:cNvSpPr>
          <p:nvPr/>
        </p:nvSpPr>
        <p:spPr bwMode="auto">
          <a:xfrm>
            <a:off x="5869043" y="4227934"/>
            <a:ext cx="1612423" cy="242601"/>
          </a:xfrm>
          <a:prstGeom prst="roundRect">
            <a:avLst>
              <a:gd name="adj" fmla="val 16667"/>
            </a:avLst>
          </a:prstGeom>
          <a:ln w="12700">
            <a:headEnd/>
            <a:tailEnd/>
          </a:ln>
        </p:spPr>
        <p:style>
          <a:lnRef idx="2">
            <a:schemeClr val="dk1"/>
          </a:lnRef>
          <a:fillRef idx="1">
            <a:schemeClr val="lt1"/>
          </a:fillRef>
          <a:effectRef idx="0">
            <a:schemeClr val="dk1"/>
          </a:effectRef>
          <a:fontRef idx="minor">
            <a:schemeClr val="dk1"/>
          </a:fontRef>
        </p:style>
        <p:txBody>
          <a:bodyPr wrap="none" anchor="ctr"/>
          <a:lstStyle/>
          <a:p>
            <a:pPr algn="ctr">
              <a:defRPr/>
            </a:pPr>
            <a:r>
              <a:rPr lang="en-GB" altLang="en-US" sz="1600" kern="0" dirty="0" smtClean="0">
                <a:solidFill>
                  <a:srgbClr val="000000">
                    <a:lumMod val="65000"/>
                    <a:lumOff val="35000"/>
                  </a:srgbClr>
                </a:solidFill>
              </a:rPr>
              <a:t>1069</a:t>
            </a:r>
            <a:endParaRPr lang="en-GB" altLang="en-US" sz="1600" kern="0" dirty="0">
              <a:solidFill>
                <a:srgbClr val="000000">
                  <a:lumMod val="65000"/>
                  <a:lumOff val="35000"/>
                </a:srgbClr>
              </a:solidFill>
            </a:endParaRPr>
          </a:p>
        </p:txBody>
      </p:sp>
      <p:sp>
        <p:nvSpPr>
          <p:cNvPr id="85" name="AutoShape 16"/>
          <p:cNvSpPr>
            <a:spLocks noChangeArrowheads="1"/>
          </p:cNvSpPr>
          <p:nvPr/>
        </p:nvSpPr>
        <p:spPr bwMode="auto">
          <a:xfrm>
            <a:off x="865600" y="4227935"/>
            <a:ext cx="1612427" cy="242602"/>
          </a:xfrm>
          <a:prstGeom prst="roundRect">
            <a:avLst>
              <a:gd name="adj" fmla="val 16667"/>
            </a:avLst>
          </a:prstGeom>
          <a:ln w="12700">
            <a:headEnd/>
            <a:tailEnd/>
          </a:ln>
        </p:spPr>
        <p:style>
          <a:lnRef idx="2">
            <a:schemeClr val="dk1"/>
          </a:lnRef>
          <a:fillRef idx="1">
            <a:schemeClr val="lt1"/>
          </a:fillRef>
          <a:effectRef idx="0">
            <a:schemeClr val="dk1"/>
          </a:effectRef>
          <a:fontRef idx="minor">
            <a:schemeClr val="dk1"/>
          </a:fontRef>
        </p:style>
        <p:txBody>
          <a:bodyPr wrap="none" anchor="ctr"/>
          <a:lstStyle/>
          <a:p>
            <a:pPr algn="ctr">
              <a:defRPr/>
            </a:pPr>
            <a:r>
              <a:rPr lang="en-GB" altLang="en-US" sz="1600" kern="0" dirty="0" smtClean="0">
                <a:solidFill>
                  <a:srgbClr val="000000">
                    <a:lumMod val="65000"/>
                    <a:lumOff val="35000"/>
                  </a:srgbClr>
                </a:solidFill>
              </a:rPr>
              <a:t>1046</a:t>
            </a:r>
            <a:endParaRPr lang="en-GB" altLang="en-US" sz="1600" kern="0" dirty="0">
              <a:solidFill>
                <a:srgbClr val="000000">
                  <a:lumMod val="65000"/>
                  <a:lumOff val="35000"/>
                </a:srgbClr>
              </a:solidFill>
            </a:endParaRPr>
          </a:p>
        </p:txBody>
      </p:sp>
      <p:sp>
        <p:nvSpPr>
          <p:cNvPr id="86" name="Rectangle 7"/>
          <p:cNvSpPr>
            <a:spLocks noChangeArrowheads="1"/>
          </p:cNvSpPr>
          <p:nvPr/>
        </p:nvSpPr>
        <p:spPr bwMode="auto">
          <a:xfrm>
            <a:off x="7641085" y="4227934"/>
            <a:ext cx="1575431" cy="326392"/>
          </a:xfrm>
          <a:prstGeom prst="rect">
            <a:avLst/>
          </a:prstGeom>
          <a:noFill/>
          <a:ln>
            <a:noFill/>
          </a:ln>
          <a:extLst/>
        </p:spPr>
        <p:txBody>
          <a:bodyPr anchor="ctr"/>
          <a:lstStyle/>
          <a:p>
            <a:pPr fontAlgn="auto">
              <a:spcBef>
                <a:spcPts val="0"/>
              </a:spcBef>
              <a:spcAft>
                <a:spcPts val="0"/>
              </a:spcAft>
              <a:defRPr/>
            </a:pPr>
            <a:r>
              <a:rPr lang="en-GB" sz="1400" b="1" kern="0" dirty="0" smtClean="0">
                <a:solidFill>
                  <a:srgbClr val="000000">
                    <a:lumMod val="65000"/>
                    <a:lumOff val="35000"/>
                  </a:srgbClr>
                </a:solidFill>
              </a:rPr>
              <a:t>Included in </a:t>
            </a:r>
            <a:br>
              <a:rPr lang="en-GB" sz="1400" b="1" kern="0" dirty="0" smtClean="0">
                <a:solidFill>
                  <a:srgbClr val="000000">
                    <a:lumMod val="65000"/>
                    <a:lumOff val="35000"/>
                  </a:srgbClr>
                </a:solidFill>
              </a:rPr>
            </a:br>
            <a:r>
              <a:rPr lang="en-GB" sz="1400" b="1" kern="0" dirty="0" smtClean="0">
                <a:solidFill>
                  <a:srgbClr val="000000">
                    <a:lumMod val="65000"/>
                    <a:lumOff val="35000"/>
                  </a:srgbClr>
                </a:solidFill>
              </a:rPr>
              <a:t>per-protocol analyses</a:t>
            </a:r>
            <a:endParaRPr lang="en-GB" sz="1400" b="1" kern="0" dirty="0">
              <a:solidFill>
                <a:srgbClr val="000000">
                  <a:lumMod val="65000"/>
                  <a:lumOff val="35000"/>
                </a:srgbClr>
              </a:solidFill>
            </a:endParaRPr>
          </a:p>
        </p:txBody>
      </p:sp>
      <p:sp>
        <p:nvSpPr>
          <p:cNvPr id="87" name="Rectangle 8"/>
          <p:cNvSpPr>
            <a:spLocks noChangeArrowheads="1"/>
          </p:cNvSpPr>
          <p:nvPr/>
        </p:nvSpPr>
        <p:spPr bwMode="auto">
          <a:xfrm>
            <a:off x="7524328" y="2631195"/>
            <a:ext cx="1544304" cy="327366"/>
          </a:xfrm>
          <a:prstGeom prst="rect">
            <a:avLst/>
          </a:prstGeom>
          <a:noFill/>
          <a:ln>
            <a:noFill/>
          </a:ln>
          <a:extLst/>
        </p:spPr>
        <p:txBody>
          <a:bodyPr anchor="ctr"/>
          <a:lstStyle/>
          <a:p>
            <a:pPr fontAlgn="auto">
              <a:spcBef>
                <a:spcPts val="0"/>
              </a:spcBef>
              <a:spcAft>
                <a:spcPts val="0"/>
              </a:spcAft>
              <a:defRPr/>
            </a:pPr>
            <a:r>
              <a:rPr lang="en-GB" sz="1400" b="1" kern="0" dirty="0" smtClean="0">
                <a:solidFill>
                  <a:srgbClr val="000000">
                    <a:lumMod val="65000"/>
                    <a:lumOff val="35000"/>
                  </a:srgbClr>
                </a:solidFill>
              </a:rPr>
              <a:t>Included in ITT/ safety analyses</a:t>
            </a:r>
            <a:endParaRPr lang="en-GB" sz="1400" b="1" kern="0" dirty="0">
              <a:solidFill>
                <a:srgbClr val="000000">
                  <a:lumMod val="65000"/>
                  <a:lumOff val="35000"/>
                </a:srgbClr>
              </a:solidFill>
            </a:endParaRPr>
          </a:p>
        </p:txBody>
      </p:sp>
      <p:cxnSp>
        <p:nvCxnSpPr>
          <p:cNvPr id="23" name="Gerade Verbindung mit Pfeil 22"/>
          <p:cNvCxnSpPr>
            <a:stCxn id="44" idx="2"/>
            <a:endCxn id="39" idx="0"/>
          </p:cNvCxnSpPr>
          <p:nvPr/>
        </p:nvCxnSpPr>
        <p:spPr bwMode="auto">
          <a:xfrm flipH="1">
            <a:off x="1671812" y="2898420"/>
            <a:ext cx="2" cy="147749"/>
          </a:xfrm>
          <a:prstGeom prst="straightConnector1">
            <a:avLst/>
          </a:prstGeom>
          <a:noFill/>
          <a:ln w="19050"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 name="Gerade Verbindung mit Pfeil 24"/>
          <p:cNvCxnSpPr>
            <a:stCxn id="48" idx="2"/>
            <a:endCxn id="44" idx="0"/>
          </p:cNvCxnSpPr>
          <p:nvPr/>
        </p:nvCxnSpPr>
        <p:spPr bwMode="auto">
          <a:xfrm>
            <a:off x="1671814" y="2078501"/>
            <a:ext cx="0" cy="577317"/>
          </a:xfrm>
          <a:prstGeom prst="straightConnector1">
            <a:avLst/>
          </a:prstGeom>
          <a:noFill/>
          <a:ln w="19050"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97" name="AutoShape 16"/>
          <p:cNvSpPr>
            <a:spLocks noChangeArrowheads="1"/>
          </p:cNvSpPr>
          <p:nvPr/>
        </p:nvSpPr>
        <p:spPr bwMode="auto">
          <a:xfrm>
            <a:off x="3099196" y="3046170"/>
            <a:ext cx="2227070" cy="1002411"/>
          </a:xfrm>
          <a:prstGeom prst="roundRect">
            <a:avLst>
              <a:gd name="adj" fmla="val 16667"/>
            </a:avLst>
          </a:prstGeom>
          <a:ln w="12700">
            <a:headEnd/>
            <a:tailEnd/>
          </a:ln>
        </p:spPr>
        <p:style>
          <a:lnRef idx="2">
            <a:schemeClr val="dk1"/>
          </a:lnRef>
          <a:fillRef idx="1">
            <a:schemeClr val="lt1"/>
          </a:fillRef>
          <a:effectRef idx="0">
            <a:schemeClr val="dk1"/>
          </a:effectRef>
          <a:fontRef idx="minor">
            <a:schemeClr val="dk1"/>
          </a:fontRef>
        </p:style>
        <p:txBody>
          <a:bodyPr wrap="none" anchor="ctr"/>
          <a:lstStyle/>
          <a:p>
            <a:r>
              <a:rPr lang="en-GB" sz="1200" dirty="0" smtClean="0">
                <a:solidFill>
                  <a:srgbClr val="000000">
                    <a:lumMod val="65000"/>
                    <a:lumOff val="35000"/>
                  </a:srgbClr>
                </a:solidFill>
              </a:rPr>
              <a:t>143 prematurely discontinued</a:t>
            </a:r>
            <a:br>
              <a:rPr lang="en-GB" sz="1200" dirty="0" smtClean="0">
                <a:solidFill>
                  <a:srgbClr val="000000">
                    <a:lumMod val="65000"/>
                    <a:lumOff val="35000"/>
                  </a:srgbClr>
                </a:solidFill>
              </a:rPr>
            </a:br>
            <a:r>
              <a:rPr lang="en-GB" sz="1200" smtClean="0">
                <a:solidFill>
                  <a:srgbClr val="000000">
                    <a:lumMod val="65000"/>
                    <a:lumOff val="35000"/>
                  </a:srgbClr>
                </a:solidFill>
              </a:rPr>
              <a:t>study treatment*</a:t>
            </a:r>
            <a:r>
              <a:rPr lang="en-GB" sz="1200" dirty="0" smtClean="0">
                <a:solidFill>
                  <a:srgbClr val="000000">
                    <a:lumMod val="65000"/>
                    <a:lumOff val="35000"/>
                  </a:srgbClr>
                </a:solidFill>
              </a:rPr>
              <a:t/>
            </a:r>
            <a:br>
              <a:rPr lang="en-GB" sz="1200" dirty="0" smtClean="0">
                <a:solidFill>
                  <a:srgbClr val="000000">
                    <a:lumMod val="65000"/>
                    <a:lumOff val="35000"/>
                  </a:srgbClr>
                </a:solidFill>
              </a:rPr>
            </a:br>
            <a:r>
              <a:rPr lang="en-GB" sz="1200" dirty="0" smtClean="0">
                <a:solidFill>
                  <a:srgbClr val="000000">
                    <a:lumMod val="65000"/>
                    <a:lumOff val="35000"/>
                  </a:srgbClr>
                </a:solidFill>
              </a:rPr>
              <a:t>2 died </a:t>
            </a:r>
            <a:br>
              <a:rPr lang="en-GB" sz="1200" dirty="0" smtClean="0">
                <a:solidFill>
                  <a:srgbClr val="000000">
                    <a:lumMod val="65000"/>
                    <a:lumOff val="35000"/>
                  </a:srgbClr>
                </a:solidFill>
              </a:rPr>
            </a:br>
            <a:r>
              <a:rPr lang="en-GB" sz="1200" dirty="0" smtClean="0">
                <a:solidFill>
                  <a:srgbClr val="000000">
                    <a:lumMod val="65000"/>
                    <a:lumOff val="35000"/>
                  </a:srgbClr>
                </a:solidFill>
              </a:rPr>
              <a:t>17 withdrew consent</a:t>
            </a:r>
            <a:br>
              <a:rPr lang="en-GB" sz="1200" dirty="0" smtClean="0">
                <a:solidFill>
                  <a:srgbClr val="000000">
                    <a:lumMod val="65000"/>
                    <a:lumOff val="35000"/>
                  </a:srgbClr>
                </a:solidFill>
              </a:rPr>
            </a:br>
            <a:r>
              <a:rPr lang="en-GB" sz="1200" dirty="0">
                <a:solidFill>
                  <a:srgbClr val="000000">
                    <a:lumMod val="65000"/>
                    <a:lumOff val="35000"/>
                  </a:srgbClr>
                </a:solidFill>
              </a:rPr>
              <a:t>3</a:t>
            </a:r>
            <a:r>
              <a:rPr lang="en-GB" sz="1200" dirty="0" smtClean="0">
                <a:solidFill>
                  <a:srgbClr val="000000">
                    <a:lumMod val="65000"/>
                    <a:lumOff val="35000"/>
                  </a:srgbClr>
                </a:solidFill>
              </a:rPr>
              <a:t> were lost to follow-up</a:t>
            </a:r>
            <a:endParaRPr lang="en-GB" sz="1200" dirty="0">
              <a:solidFill>
                <a:srgbClr val="000000">
                  <a:lumMod val="65000"/>
                  <a:lumOff val="35000"/>
                </a:srgbClr>
              </a:solidFill>
            </a:endParaRPr>
          </a:p>
        </p:txBody>
      </p:sp>
      <p:cxnSp>
        <p:nvCxnSpPr>
          <p:cNvPr id="99" name="Gerade Verbindung mit Pfeil 98"/>
          <p:cNvCxnSpPr>
            <a:stCxn id="63" idx="2"/>
            <a:endCxn id="97" idx="0"/>
          </p:cNvCxnSpPr>
          <p:nvPr/>
        </p:nvCxnSpPr>
        <p:spPr bwMode="auto">
          <a:xfrm flipH="1">
            <a:off x="4212731" y="2909269"/>
            <a:ext cx="2" cy="136901"/>
          </a:xfrm>
          <a:prstGeom prst="straightConnector1">
            <a:avLst/>
          </a:prstGeom>
          <a:noFill/>
          <a:ln w="19050"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00" name="Gerade Verbindung mit Pfeil 99"/>
          <p:cNvCxnSpPr>
            <a:stCxn id="67" idx="2"/>
            <a:endCxn id="63" idx="0"/>
          </p:cNvCxnSpPr>
          <p:nvPr/>
        </p:nvCxnSpPr>
        <p:spPr bwMode="auto">
          <a:xfrm>
            <a:off x="4212733" y="2078501"/>
            <a:ext cx="0" cy="588166"/>
          </a:xfrm>
          <a:prstGeom prst="straightConnector1">
            <a:avLst/>
          </a:prstGeom>
          <a:noFill/>
          <a:ln w="19050"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03" name="AutoShape 16"/>
          <p:cNvSpPr>
            <a:spLocks noChangeArrowheads="1"/>
          </p:cNvSpPr>
          <p:nvPr/>
        </p:nvSpPr>
        <p:spPr bwMode="auto">
          <a:xfrm>
            <a:off x="5583473" y="3084793"/>
            <a:ext cx="2183563" cy="1002411"/>
          </a:xfrm>
          <a:prstGeom prst="roundRect">
            <a:avLst>
              <a:gd name="adj" fmla="val 16667"/>
            </a:avLst>
          </a:prstGeom>
          <a:ln w="12700">
            <a:headEnd/>
            <a:tailEnd/>
          </a:ln>
        </p:spPr>
        <p:style>
          <a:lnRef idx="2">
            <a:schemeClr val="dk1"/>
          </a:lnRef>
          <a:fillRef idx="1">
            <a:schemeClr val="lt1"/>
          </a:fillRef>
          <a:effectRef idx="0">
            <a:schemeClr val="dk1"/>
          </a:effectRef>
          <a:fontRef idx="minor">
            <a:schemeClr val="dk1"/>
          </a:fontRef>
        </p:style>
        <p:txBody>
          <a:bodyPr wrap="none" anchor="ctr"/>
          <a:lstStyle/>
          <a:p>
            <a:r>
              <a:rPr lang="en-GB" sz="1200" dirty="0" smtClean="0">
                <a:solidFill>
                  <a:srgbClr val="000000">
                    <a:lumMod val="65000"/>
                    <a:lumOff val="35000"/>
                  </a:srgbClr>
                </a:solidFill>
              </a:rPr>
              <a:t>182 prematurely discontinued</a:t>
            </a:r>
            <a:br>
              <a:rPr lang="en-GB" sz="1200" dirty="0" smtClean="0">
                <a:solidFill>
                  <a:srgbClr val="000000">
                    <a:lumMod val="65000"/>
                    <a:lumOff val="35000"/>
                  </a:srgbClr>
                </a:solidFill>
              </a:rPr>
            </a:br>
            <a:r>
              <a:rPr lang="en-GB" sz="1200" smtClean="0">
                <a:solidFill>
                  <a:srgbClr val="000000">
                    <a:lumMod val="65000"/>
                    <a:lumOff val="35000"/>
                  </a:srgbClr>
                </a:solidFill>
              </a:rPr>
              <a:t>study treatment*</a:t>
            </a:r>
            <a:r>
              <a:rPr lang="en-GB" sz="1200" dirty="0" smtClean="0">
                <a:solidFill>
                  <a:srgbClr val="000000">
                    <a:lumMod val="65000"/>
                    <a:lumOff val="35000"/>
                  </a:srgbClr>
                </a:solidFill>
              </a:rPr>
              <a:t/>
            </a:r>
            <a:br>
              <a:rPr lang="en-GB" sz="1200" dirty="0" smtClean="0">
                <a:solidFill>
                  <a:srgbClr val="000000">
                    <a:lumMod val="65000"/>
                    <a:lumOff val="35000"/>
                  </a:srgbClr>
                </a:solidFill>
              </a:rPr>
            </a:br>
            <a:r>
              <a:rPr lang="en-GB" sz="1200" dirty="0" smtClean="0">
                <a:solidFill>
                  <a:srgbClr val="000000">
                    <a:lumMod val="65000"/>
                    <a:lumOff val="35000"/>
                  </a:srgbClr>
                </a:solidFill>
              </a:rPr>
              <a:t>7 died </a:t>
            </a:r>
            <a:br>
              <a:rPr lang="en-GB" sz="1200" dirty="0" smtClean="0">
                <a:solidFill>
                  <a:srgbClr val="000000">
                    <a:lumMod val="65000"/>
                    <a:lumOff val="35000"/>
                  </a:srgbClr>
                </a:solidFill>
              </a:rPr>
            </a:br>
            <a:r>
              <a:rPr lang="en-GB" sz="1200" dirty="0" smtClean="0">
                <a:solidFill>
                  <a:srgbClr val="000000">
                    <a:lumMod val="65000"/>
                    <a:lumOff val="35000"/>
                  </a:srgbClr>
                </a:solidFill>
              </a:rPr>
              <a:t>16 withdrew consent</a:t>
            </a:r>
            <a:br>
              <a:rPr lang="en-GB" sz="1200" dirty="0" smtClean="0">
                <a:solidFill>
                  <a:srgbClr val="000000">
                    <a:lumMod val="65000"/>
                    <a:lumOff val="35000"/>
                  </a:srgbClr>
                </a:solidFill>
              </a:rPr>
            </a:br>
            <a:r>
              <a:rPr lang="en-GB" sz="1200" dirty="0">
                <a:solidFill>
                  <a:srgbClr val="000000">
                    <a:lumMod val="65000"/>
                    <a:lumOff val="35000"/>
                  </a:srgbClr>
                </a:solidFill>
              </a:rPr>
              <a:t>4</a:t>
            </a:r>
            <a:r>
              <a:rPr lang="en-GB" sz="1200" dirty="0" smtClean="0">
                <a:solidFill>
                  <a:srgbClr val="000000">
                    <a:lumMod val="65000"/>
                    <a:lumOff val="35000"/>
                  </a:srgbClr>
                </a:solidFill>
              </a:rPr>
              <a:t> were lost to follow-up</a:t>
            </a:r>
            <a:endParaRPr lang="en-GB" sz="1200" dirty="0">
              <a:solidFill>
                <a:srgbClr val="000000">
                  <a:lumMod val="65000"/>
                  <a:lumOff val="35000"/>
                </a:srgbClr>
              </a:solidFill>
            </a:endParaRPr>
          </a:p>
        </p:txBody>
      </p:sp>
      <p:cxnSp>
        <p:nvCxnSpPr>
          <p:cNvPr id="105" name="Gerade Verbindung mit Pfeil 104"/>
          <p:cNvCxnSpPr>
            <a:stCxn id="71" idx="2"/>
          </p:cNvCxnSpPr>
          <p:nvPr/>
        </p:nvCxnSpPr>
        <p:spPr bwMode="auto">
          <a:xfrm>
            <a:off x="6675255" y="2909269"/>
            <a:ext cx="0" cy="163903"/>
          </a:xfrm>
          <a:prstGeom prst="straightConnector1">
            <a:avLst/>
          </a:prstGeom>
          <a:noFill/>
          <a:ln w="19050"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06" name="Gerade Verbindung mit Pfeil 105"/>
          <p:cNvCxnSpPr>
            <a:stCxn id="70" idx="2"/>
            <a:endCxn id="71" idx="0"/>
          </p:cNvCxnSpPr>
          <p:nvPr/>
        </p:nvCxnSpPr>
        <p:spPr bwMode="auto">
          <a:xfrm>
            <a:off x="6675255" y="2078501"/>
            <a:ext cx="0" cy="588167"/>
          </a:xfrm>
          <a:prstGeom prst="straightConnector1">
            <a:avLst/>
          </a:prstGeom>
          <a:noFill/>
          <a:ln w="19050"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0" name="AutoShape 14"/>
          <p:cNvSpPr>
            <a:spLocks noChangeArrowheads="1"/>
          </p:cNvSpPr>
          <p:nvPr/>
        </p:nvSpPr>
        <p:spPr bwMode="auto">
          <a:xfrm>
            <a:off x="6915621" y="2163584"/>
            <a:ext cx="1332000" cy="360000"/>
          </a:xfrm>
          <a:prstGeom prst="roundRect">
            <a:avLst>
              <a:gd name="adj" fmla="val 16667"/>
            </a:avLst>
          </a:prstGeom>
          <a:ln w="12700">
            <a:headEnd/>
            <a:tailEnd/>
          </a:ln>
        </p:spPr>
        <p:style>
          <a:lnRef idx="2">
            <a:schemeClr val="dk1"/>
          </a:lnRef>
          <a:fillRef idx="1">
            <a:schemeClr val="lt1"/>
          </a:fillRef>
          <a:effectRef idx="0">
            <a:schemeClr val="dk1"/>
          </a:effectRef>
          <a:fontRef idx="minor">
            <a:schemeClr val="dk1"/>
          </a:fontRef>
        </p:style>
        <p:txBody>
          <a:bodyPr wrap="none" anchor="ctr"/>
          <a:lstStyle/>
          <a:p>
            <a:r>
              <a:rPr lang="en-GB" sz="1200" dirty="0">
                <a:solidFill>
                  <a:srgbClr val="000000">
                    <a:lumMod val="65000"/>
                    <a:lumOff val="35000"/>
                  </a:srgbClr>
                </a:solidFill>
              </a:rPr>
              <a:t>8</a:t>
            </a:r>
            <a:r>
              <a:rPr lang="en-GB" sz="1200" dirty="0" smtClean="0">
                <a:solidFill>
                  <a:srgbClr val="000000">
                    <a:lumMod val="65000"/>
                    <a:lumOff val="35000"/>
                  </a:srgbClr>
                </a:solidFill>
              </a:rPr>
              <a:t> Did not take </a:t>
            </a:r>
            <a:br>
              <a:rPr lang="en-GB" sz="1200" dirty="0" smtClean="0">
                <a:solidFill>
                  <a:srgbClr val="000000">
                    <a:lumMod val="65000"/>
                    <a:lumOff val="35000"/>
                  </a:srgbClr>
                </a:solidFill>
              </a:rPr>
            </a:br>
            <a:r>
              <a:rPr lang="en-GB" sz="1200" dirty="0" smtClean="0">
                <a:solidFill>
                  <a:srgbClr val="000000">
                    <a:lumMod val="65000"/>
                    <a:lumOff val="35000"/>
                  </a:srgbClr>
                </a:solidFill>
              </a:rPr>
              <a:t>study medication</a:t>
            </a:r>
            <a:endParaRPr lang="en-GB" sz="1200" dirty="0">
              <a:solidFill>
                <a:srgbClr val="000000">
                  <a:lumMod val="65000"/>
                  <a:lumOff val="35000"/>
                </a:srgbClr>
              </a:solidFill>
            </a:endParaRPr>
          </a:p>
        </p:txBody>
      </p:sp>
      <p:sp>
        <p:nvSpPr>
          <p:cNvPr id="43" name="AutoShape 14"/>
          <p:cNvSpPr>
            <a:spLocks noChangeArrowheads="1"/>
          </p:cNvSpPr>
          <p:nvPr/>
        </p:nvSpPr>
        <p:spPr bwMode="auto">
          <a:xfrm>
            <a:off x="4420100" y="2166705"/>
            <a:ext cx="1332000" cy="360000"/>
          </a:xfrm>
          <a:prstGeom prst="roundRect">
            <a:avLst>
              <a:gd name="adj" fmla="val 16667"/>
            </a:avLst>
          </a:prstGeom>
          <a:ln w="12700">
            <a:headEnd/>
            <a:tailEnd/>
          </a:ln>
        </p:spPr>
        <p:style>
          <a:lnRef idx="2">
            <a:schemeClr val="dk1"/>
          </a:lnRef>
          <a:fillRef idx="1">
            <a:schemeClr val="lt1"/>
          </a:fillRef>
          <a:effectRef idx="0">
            <a:schemeClr val="dk1"/>
          </a:effectRef>
          <a:fontRef idx="minor">
            <a:schemeClr val="dk1"/>
          </a:fontRef>
        </p:style>
        <p:txBody>
          <a:bodyPr wrap="none" anchor="ctr"/>
          <a:lstStyle/>
          <a:p>
            <a:r>
              <a:rPr lang="en-GB" sz="1200" dirty="0">
                <a:solidFill>
                  <a:srgbClr val="000000">
                    <a:lumMod val="65000"/>
                    <a:lumOff val="35000"/>
                  </a:srgbClr>
                </a:solidFill>
              </a:rPr>
              <a:t>9</a:t>
            </a:r>
            <a:r>
              <a:rPr lang="en-GB" sz="1200" dirty="0" smtClean="0">
                <a:solidFill>
                  <a:srgbClr val="000000">
                    <a:lumMod val="65000"/>
                    <a:lumOff val="35000"/>
                  </a:srgbClr>
                </a:solidFill>
              </a:rPr>
              <a:t> Did not take </a:t>
            </a:r>
            <a:br>
              <a:rPr lang="en-GB" sz="1200" dirty="0" smtClean="0">
                <a:solidFill>
                  <a:srgbClr val="000000">
                    <a:lumMod val="65000"/>
                    <a:lumOff val="35000"/>
                  </a:srgbClr>
                </a:solidFill>
              </a:rPr>
            </a:br>
            <a:r>
              <a:rPr lang="en-GB" sz="1200" dirty="0" smtClean="0">
                <a:solidFill>
                  <a:srgbClr val="000000">
                    <a:lumMod val="65000"/>
                    <a:lumOff val="35000"/>
                  </a:srgbClr>
                </a:solidFill>
              </a:rPr>
              <a:t>study medication</a:t>
            </a:r>
            <a:endParaRPr lang="en-GB" sz="1200" dirty="0">
              <a:solidFill>
                <a:srgbClr val="000000">
                  <a:lumMod val="65000"/>
                  <a:lumOff val="35000"/>
                </a:srgbClr>
              </a:solidFill>
            </a:endParaRPr>
          </a:p>
        </p:txBody>
      </p:sp>
      <p:sp>
        <p:nvSpPr>
          <p:cNvPr id="47" name="AutoShape 14"/>
          <p:cNvSpPr>
            <a:spLocks noChangeArrowheads="1"/>
          </p:cNvSpPr>
          <p:nvPr/>
        </p:nvSpPr>
        <p:spPr bwMode="auto">
          <a:xfrm>
            <a:off x="1899820" y="2166705"/>
            <a:ext cx="1332000" cy="360000"/>
          </a:xfrm>
          <a:prstGeom prst="roundRect">
            <a:avLst>
              <a:gd name="adj" fmla="val 16667"/>
            </a:avLst>
          </a:prstGeom>
          <a:ln w="12700">
            <a:headEnd/>
            <a:tailEnd/>
          </a:ln>
        </p:spPr>
        <p:style>
          <a:lnRef idx="2">
            <a:schemeClr val="dk1"/>
          </a:lnRef>
          <a:fillRef idx="1">
            <a:schemeClr val="lt1"/>
          </a:fillRef>
          <a:effectRef idx="0">
            <a:schemeClr val="dk1"/>
          </a:effectRef>
          <a:fontRef idx="minor">
            <a:schemeClr val="dk1"/>
          </a:fontRef>
        </p:style>
        <p:txBody>
          <a:bodyPr wrap="none" anchor="ctr"/>
          <a:lstStyle/>
          <a:p>
            <a:r>
              <a:rPr lang="en-GB" sz="1200" dirty="0" smtClean="0">
                <a:solidFill>
                  <a:srgbClr val="000000">
                    <a:lumMod val="65000"/>
                    <a:lumOff val="35000"/>
                  </a:srgbClr>
                </a:solidFill>
              </a:rPr>
              <a:t>14 Did not take </a:t>
            </a:r>
            <a:br>
              <a:rPr lang="en-GB" sz="1200" dirty="0" smtClean="0">
                <a:solidFill>
                  <a:srgbClr val="000000">
                    <a:lumMod val="65000"/>
                    <a:lumOff val="35000"/>
                  </a:srgbClr>
                </a:solidFill>
              </a:rPr>
            </a:br>
            <a:r>
              <a:rPr lang="en-GB" sz="1200" dirty="0" smtClean="0">
                <a:solidFill>
                  <a:srgbClr val="000000">
                    <a:lumMod val="65000"/>
                    <a:lumOff val="35000"/>
                  </a:srgbClr>
                </a:solidFill>
              </a:rPr>
              <a:t>study medication</a:t>
            </a:r>
            <a:endParaRPr lang="en-GB" sz="1200" dirty="0">
              <a:solidFill>
                <a:srgbClr val="000000">
                  <a:lumMod val="65000"/>
                  <a:lumOff val="35000"/>
                </a:srgbClr>
              </a:solidFill>
            </a:endParaRPr>
          </a:p>
        </p:txBody>
      </p:sp>
      <p:cxnSp>
        <p:nvCxnSpPr>
          <p:cNvPr id="10" name="Elbow Connector 9"/>
          <p:cNvCxnSpPr>
            <a:stCxn id="48" idx="2"/>
            <a:endCxn id="47" idx="1"/>
          </p:cNvCxnSpPr>
          <p:nvPr/>
        </p:nvCxnSpPr>
        <p:spPr bwMode="auto">
          <a:xfrm rot="16200000" flipH="1">
            <a:off x="1651715" y="2098600"/>
            <a:ext cx="268204" cy="228006"/>
          </a:xfrm>
          <a:prstGeom prst="bentConnector2">
            <a:avLst/>
          </a:prstGeom>
          <a:noFill/>
          <a:ln w="19050"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2" name="Elbow Connector 11"/>
          <p:cNvCxnSpPr>
            <a:stCxn id="67" idx="2"/>
            <a:endCxn id="43" idx="1"/>
          </p:cNvCxnSpPr>
          <p:nvPr/>
        </p:nvCxnSpPr>
        <p:spPr bwMode="auto">
          <a:xfrm rot="16200000" flipH="1">
            <a:off x="4182314" y="2108919"/>
            <a:ext cx="268204" cy="207367"/>
          </a:xfrm>
          <a:prstGeom prst="bentConnector2">
            <a:avLst/>
          </a:prstGeom>
          <a:noFill/>
          <a:ln w="19050"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4" name="Elbow Connector 13"/>
          <p:cNvCxnSpPr>
            <a:stCxn id="70" idx="2"/>
            <a:endCxn id="50" idx="1"/>
          </p:cNvCxnSpPr>
          <p:nvPr/>
        </p:nvCxnSpPr>
        <p:spPr bwMode="auto">
          <a:xfrm rot="16200000" flipH="1">
            <a:off x="6662897" y="2090859"/>
            <a:ext cx="265083" cy="240366"/>
          </a:xfrm>
          <a:prstGeom prst="bentConnector2">
            <a:avLst/>
          </a:prstGeom>
          <a:noFill/>
          <a:ln w="19050"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pic>
        <p:nvPicPr>
          <p:cNvPr id="40" name="Picture 263" descr="\\BYARXC4\Kunde28_User$\SHNCZ\Personal Data\VTExLongterm\Protocol\XRL_EINSTEIN_CHOICE_ICON_VERSAND\XRL_EINSTEIN_CHOICE_ICON_grey.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00976" y="4795124"/>
            <a:ext cx="2450767" cy="321924"/>
          </a:xfrm>
          <a:prstGeom prst="rect">
            <a:avLst/>
          </a:prstGeom>
          <a:noFill/>
          <a:extLst>
            <a:ext uri="{909E8E84-426E-40DD-AFC4-6F175D3DCCD1}">
              <a14:hiddenFill xmlns:a14="http://schemas.microsoft.com/office/drawing/2010/main">
                <a:solidFill>
                  <a:srgbClr val="FFFFFF"/>
                </a:solidFill>
              </a14:hiddenFill>
            </a:ext>
          </a:extLst>
        </p:spPr>
      </p:pic>
      <p:sp>
        <p:nvSpPr>
          <p:cNvPr id="42" name="TextBox 3"/>
          <p:cNvSpPr txBox="1"/>
          <p:nvPr/>
        </p:nvSpPr>
        <p:spPr>
          <a:xfrm>
            <a:off x="619123" y="4747716"/>
            <a:ext cx="5881853" cy="369332"/>
          </a:xfrm>
          <a:prstGeom prst="rect">
            <a:avLst/>
          </a:prstGeom>
          <a:noFill/>
        </p:spPr>
        <p:txBody>
          <a:bodyPr wrap="square" lIns="0" tIns="0" rIns="0" bIns="0" rtlCol="0" anchor="b" anchorCtr="0">
            <a:spAutoFit/>
          </a:bodyPr>
          <a:lstStyle/>
          <a:p>
            <a:pPr>
              <a:spcBef>
                <a:spcPts val="0"/>
              </a:spcBef>
            </a:pPr>
            <a:r>
              <a:rPr lang="en-US" sz="800" dirty="0">
                <a:solidFill>
                  <a:srgbClr val="000000">
                    <a:lumMod val="65000"/>
                    <a:lumOff val="35000"/>
                  </a:srgbClr>
                </a:solidFill>
              </a:rPr>
              <a:t>*The other main reasons for premature discontinuation of study medication were adverse events, noncompliance with study drug, protocol violations, and efficacy or safety outcomes. </a:t>
            </a:r>
            <a:br>
              <a:rPr lang="en-US" sz="800" dirty="0">
                <a:solidFill>
                  <a:srgbClr val="000000">
                    <a:lumMod val="65000"/>
                    <a:lumOff val="35000"/>
                  </a:srgbClr>
                </a:solidFill>
              </a:rPr>
            </a:br>
            <a:r>
              <a:rPr lang="en-GB" sz="800" dirty="0">
                <a:solidFill>
                  <a:srgbClr val="000000">
                    <a:lumMod val="65000"/>
                    <a:lumOff val="35000"/>
                  </a:srgbClr>
                </a:solidFill>
              </a:rPr>
              <a:t>ITT (Intention to treat): all randomized patients who received at least one dose of study medication</a:t>
            </a:r>
          </a:p>
        </p:txBody>
      </p:sp>
      <p:cxnSp>
        <p:nvCxnSpPr>
          <p:cNvPr id="6" name="Elbow Connector 5"/>
          <p:cNvCxnSpPr>
            <a:stCxn id="55" idx="2"/>
            <a:endCxn id="48" idx="0"/>
          </p:cNvCxnSpPr>
          <p:nvPr/>
        </p:nvCxnSpPr>
        <p:spPr bwMode="auto">
          <a:xfrm rot="5400000">
            <a:off x="2825021" y="222791"/>
            <a:ext cx="234504" cy="2540917"/>
          </a:xfrm>
          <a:prstGeom prst="bentConnector3">
            <a:avLst>
              <a:gd name="adj1" fmla="val 50000"/>
            </a:avLst>
          </a:prstGeom>
          <a:noFill/>
          <a:ln w="19050"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1" name="Elbow Connector 10"/>
          <p:cNvCxnSpPr>
            <a:stCxn id="55" idx="2"/>
            <a:endCxn id="70" idx="0"/>
          </p:cNvCxnSpPr>
          <p:nvPr/>
        </p:nvCxnSpPr>
        <p:spPr bwMode="auto">
          <a:xfrm rot="16200000" flipH="1">
            <a:off x="5326741" y="261987"/>
            <a:ext cx="234504" cy="2462524"/>
          </a:xfrm>
          <a:prstGeom prst="bentConnector3">
            <a:avLst/>
          </a:prstGeom>
          <a:noFill/>
          <a:ln w="19050"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5" name="Gewinkelte Verbindung 14"/>
          <p:cNvCxnSpPr>
            <a:stCxn id="44" idx="1"/>
            <a:endCxn id="85" idx="1"/>
          </p:cNvCxnSpPr>
          <p:nvPr/>
        </p:nvCxnSpPr>
        <p:spPr bwMode="auto">
          <a:xfrm rot="10800000" flipV="1">
            <a:off x="865600" y="2777118"/>
            <a:ext cx="12700" cy="1572117"/>
          </a:xfrm>
          <a:prstGeom prst="bentConnector3">
            <a:avLst>
              <a:gd name="adj1" fmla="val 2907693"/>
            </a:avLst>
          </a:prstGeom>
          <a:noFill/>
          <a:ln w="19050" cap="flat" cmpd="sng" algn="ctr">
            <a:solidFill>
              <a:schemeClr val="tx1"/>
            </a:solidFill>
            <a:prstDash val="solid"/>
            <a:round/>
            <a:headEnd type="none" w="med" len="med"/>
            <a:tailEnd type="arrow"/>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49" name="Gewinkelte Verbindung 48"/>
          <p:cNvCxnSpPr>
            <a:stCxn id="63" idx="1"/>
            <a:endCxn id="83" idx="1"/>
          </p:cNvCxnSpPr>
          <p:nvPr/>
        </p:nvCxnSpPr>
        <p:spPr bwMode="auto">
          <a:xfrm rot="10800000" flipV="1">
            <a:off x="3406519" y="2787968"/>
            <a:ext cx="12700" cy="1561268"/>
          </a:xfrm>
          <a:prstGeom prst="bentConnector3">
            <a:avLst>
              <a:gd name="adj1" fmla="val 2986811"/>
            </a:avLst>
          </a:prstGeom>
          <a:noFill/>
          <a:ln w="19050" cap="flat" cmpd="sng" algn="ctr">
            <a:solidFill>
              <a:schemeClr val="tx1"/>
            </a:solidFill>
            <a:prstDash val="solid"/>
            <a:round/>
            <a:headEnd type="none" w="med" len="med"/>
            <a:tailEnd type="arrow"/>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6" name="Gewinkelte Verbindung 55"/>
          <p:cNvCxnSpPr/>
          <p:nvPr/>
        </p:nvCxnSpPr>
        <p:spPr bwMode="auto">
          <a:xfrm rot="10800000" flipV="1">
            <a:off x="5869043" y="2794878"/>
            <a:ext cx="12700" cy="1561268"/>
          </a:xfrm>
          <a:prstGeom prst="bentConnector3">
            <a:avLst>
              <a:gd name="adj1" fmla="val 2986811"/>
            </a:avLst>
          </a:prstGeom>
          <a:noFill/>
          <a:ln w="19050" cap="flat" cmpd="sng" algn="ctr">
            <a:solidFill>
              <a:schemeClr val="tx1"/>
            </a:solidFill>
            <a:prstDash val="solid"/>
            <a:round/>
            <a:headEnd type="none" w="med" len="med"/>
            <a:tailEnd type="arrow"/>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Tree>
    <p:extLst>
      <p:ext uri="{BB962C8B-B14F-4D97-AF65-F5344CB8AC3E}">
        <p14:creationId xmlns:p14="http://schemas.microsoft.com/office/powerpoint/2010/main" val="41634206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63"/>
          <p:cNvSpPr>
            <a:spLocks noGrp="1" noChangeArrowheads="1"/>
          </p:cNvSpPr>
          <p:nvPr>
            <p:ph type="title"/>
          </p:nvPr>
        </p:nvSpPr>
        <p:spPr/>
        <p:txBody>
          <a:bodyPr/>
          <a:lstStyle/>
          <a:p>
            <a:r>
              <a:rPr lang="en-US" altLang="en-US" dirty="0"/>
              <a:t>Clinical Characteristics*</a:t>
            </a:r>
            <a:endParaRPr lang="en-US" altLang="en-US" dirty="0">
              <a:solidFill>
                <a:srgbClr val="FF0000"/>
              </a:solidFill>
            </a:endParaRPr>
          </a:p>
        </p:txBody>
      </p:sp>
      <p:graphicFrame>
        <p:nvGraphicFramePr>
          <p:cNvPr id="9" name="Group 97"/>
          <p:cNvGraphicFramePr>
            <a:graphicFrameLocks noGrp="1"/>
          </p:cNvGraphicFramePr>
          <p:nvPr>
            <p:ph type="tbl" sz="quarter" idx="11"/>
            <p:extLst>
              <p:ext uri="{D42A27DB-BD31-4B8C-83A1-F6EECF244321}">
                <p14:modId xmlns:p14="http://schemas.microsoft.com/office/powerpoint/2010/main" val="859703459"/>
              </p:ext>
            </p:extLst>
          </p:nvPr>
        </p:nvGraphicFramePr>
        <p:xfrm>
          <a:off x="612775" y="879562"/>
          <a:ext cx="8279971" cy="3239998"/>
        </p:xfrm>
        <a:graphic>
          <a:graphicData uri="http://schemas.openxmlformats.org/drawingml/2006/table">
            <a:tbl>
              <a:tblPr firstRow="1" bandRow="1">
                <a:tableStyleId>{9D7B26C5-4107-4FEC-AEDC-1716B250A1EF}</a:tableStyleId>
              </a:tblPr>
              <a:tblGrid>
                <a:gridCol w="2123021"/>
                <a:gridCol w="1260140"/>
                <a:gridCol w="1632270"/>
                <a:gridCol w="1632270"/>
                <a:gridCol w="1632270"/>
              </a:tblGrid>
              <a:tr h="637558">
                <a:tc gridSpan="2">
                  <a:txBody>
                    <a:bodyPr/>
                    <a:lstStyle/>
                    <a:p>
                      <a:pPr marL="0" marR="0" lvl="0" indent="0" algn="l"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en-GB" sz="1200" b="1" i="0" u="none" strike="noStrike" kern="1200" cap="none" normalizeH="0" baseline="0" dirty="0" smtClean="0">
                          <a:ln>
                            <a:noFill/>
                          </a:ln>
                          <a:solidFill>
                            <a:schemeClr val="bg1"/>
                          </a:solidFill>
                          <a:effectLst/>
                          <a:latin typeface="+mn-lt"/>
                          <a:ea typeface="+mn-ea"/>
                          <a:cs typeface="Arial" pitchFamily="34" charset="0"/>
                        </a:rPr>
                        <a:t>Outcome</a:t>
                      </a:r>
                    </a:p>
                  </a:txBody>
                  <a:tcPr horzOverflow="overflow">
                    <a:solidFill>
                      <a:schemeClr val="bg2"/>
                    </a:solidFill>
                  </a:tcPr>
                </a:tc>
                <a:tc hMerge="1">
                  <a:txBody>
                    <a:bodyPr/>
                    <a:lstStyle/>
                    <a:p>
                      <a:pPr marL="0" marR="0" lvl="0" indent="0" algn="l"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endParaRPr kumimoji="0" lang="en-GB" sz="1200" b="0" i="0" u="none" strike="noStrike" kern="1200" cap="none" normalizeH="0" baseline="0" dirty="0" smtClean="0">
                        <a:ln>
                          <a:noFill/>
                        </a:ln>
                        <a:solidFill>
                          <a:schemeClr val="bg1"/>
                        </a:solidFill>
                        <a:effectLst/>
                        <a:latin typeface="Arial" pitchFamily="34" charset="0"/>
                        <a:ea typeface="+mn-ea"/>
                        <a:cs typeface="Arial" pitchFamily="34" charset="0"/>
                      </a:endParaRPr>
                    </a:p>
                  </a:txBody>
                  <a:tcPr anchor="ctr" horzOverflow="overflow">
                    <a:solidFill>
                      <a:schemeClr val="bg2"/>
                    </a:solidFill>
                  </a:tcPr>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en-US" sz="1200" u="none" strike="noStrike" cap="none" normalizeH="0" baseline="0" dirty="0" smtClean="0">
                          <a:ln>
                            <a:noFill/>
                          </a:ln>
                          <a:solidFill>
                            <a:schemeClr val="bg1"/>
                          </a:solidFill>
                          <a:effectLst/>
                          <a:latin typeface="+mn-lt"/>
                        </a:rPr>
                        <a:t>Rivaroxaban 20 mg</a:t>
                      </a:r>
                      <a:br>
                        <a:rPr kumimoji="0" lang="en-US" sz="1200" u="none" strike="noStrike" cap="none" normalizeH="0" baseline="0" dirty="0" smtClean="0">
                          <a:ln>
                            <a:noFill/>
                          </a:ln>
                          <a:solidFill>
                            <a:schemeClr val="bg1"/>
                          </a:solidFill>
                          <a:effectLst/>
                          <a:latin typeface="+mn-lt"/>
                        </a:rPr>
                      </a:br>
                      <a:r>
                        <a:rPr kumimoji="0" lang="en-US" sz="1200" u="none" strike="noStrike" cap="none" normalizeH="0" baseline="0" dirty="0" smtClean="0">
                          <a:ln>
                            <a:noFill/>
                          </a:ln>
                          <a:solidFill>
                            <a:schemeClr val="bg1"/>
                          </a:solidFill>
                          <a:effectLst/>
                          <a:latin typeface="+mn-lt"/>
                        </a:rPr>
                        <a:t>(n=1107)</a:t>
                      </a:r>
                      <a:endParaRPr kumimoji="0" lang="en-US" sz="1200" b="1" i="0" u="none" strike="noStrike" cap="none" normalizeH="0" baseline="0" dirty="0" smtClean="0">
                        <a:ln>
                          <a:noFill/>
                        </a:ln>
                        <a:solidFill>
                          <a:schemeClr val="bg1"/>
                        </a:solidFill>
                        <a:effectLst/>
                        <a:latin typeface="+mn-lt"/>
                        <a:cs typeface="Arial" pitchFamily="34" charset="0"/>
                      </a:endParaRPr>
                    </a:p>
                  </a:txBody>
                  <a:tcPr horzOverflow="overflow">
                    <a:solidFill>
                      <a:schemeClr val="bg2"/>
                    </a:solidFill>
                  </a:tcPr>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en-US" sz="1200" u="none" strike="noStrike" cap="none" normalizeH="0" baseline="0" dirty="0" smtClean="0">
                          <a:ln>
                            <a:noFill/>
                          </a:ln>
                          <a:solidFill>
                            <a:schemeClr val="bg1"/>
                          </a:solidFill>
                          <a:effectLst/>
                          <a:latin typeface="+mn-lt"/>
                        </a:rPr>
                        <a:t>Rivaroxaban 10 mg</a:t>
                      </a:r>
                      <a:br>
                        <a:rPr kumimoji="0" lang="en-US" sz="1200" u="none" strike="noStrike" cap="none" normalizeH="0" baseline="0" dirty="0" smtClean="0">
                          <a:ln>
                            <a:noFill/>
                          </a:ln>
                          <a:solidFill>
                            <a:schemeClr val="bg1"/>
                          </a:solidFill>
                          <a:effectLst/>
                          <a:latin typeface="+mn-lt"/>
                        </a:rPr>
                      </a:br>
                      <a:r>
                        <a:rPr kumimoji="0" lang="en-US" sz="1200" u="none" strike="noStrike" cap="none" normalizeH="0" baseline="0" dirty="0" smtClean="0">
                          <a:ln>
                            <a:noFill/>
                          </a:ln>
                          <a:solidFill>
                            <a:schemeClr val="bg1"/>
                          </a:solidFill>
                          <a:effectLst/>
                          <a:latin typeface="+mn-lt"/>
                        </a:rPr>
                        <a:t>(n=1127)</a:t>
                      </a:r>
                      <a:endParaRPr kumimoji="0" lang="en-US" sz="1200" b="1" i="0" u="none" strike="noStrike" cap="none" normalizeH="0" baseline="0" dirty="0" smtClean="0">
                        <a:ln>
                          <a:noFill/>
                        </a:ln>
                        <a:solidFill>
                          <a:schemeClr val="bg1"/>
                        </a:solidFill>
                        <a:effectLst/>
                        <a:latin typeface="+mn-lt"/>
                        <a:cs typeface="Arial" pitchFamily="34" charset="0"/>
                      </a:endParaRPr>
                    </a:p>
                  </a:txBody>
                  <a:tcPr horzOverflow="overflow">
                    <a:solidFill>
                      <a:schemeClr val="bg2"/>
                    </a:solidFill>
                  </a:tcPr>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defRPr/>
                      </a:pPr>
                      <a:r>
                        <a:rPr kumimoji="0" lang="en-US" sz="1200" u="none" strike="noStrike" kern="1200" cap="none" normalizeH="0" baseline="0" dirty="0" smtClean="0">
                          <a:ln>
                            <a:noFill/>
                          </a:ln>
                          <a:solidFill>
                            <a:schemeClr val="bg1"/>
                          </a:solidFill>
                          <a:effectLst/>
                          <a:latin typeface="+mn-lt"/>
                        </a:rPr>
                        <a:t>Aspirin 100 mg</a:t>
                      </a:r>
                      <a:br>
                        <a:rPr kumimoji="0" lang="en-US" sz="1200" u="none" strike="noStrike" kern="1200" cap="none" normalizeH="0" baseline="0" dirty="0" smtClean="0">
                          <a:ln>
                            <a:noFill/>
                          </a:ln>
                          <a:solidFill>
                            <a:schemeClr val="bg1"/>
                          </a:solidFill>
                          <a:effectLst/>
                          <a:latin typeface="+mn-lt"/>
                        </a:rPr>
                      </a:br>
                      <a:r>
                        <a:rPr kumimoji="0" lang="en-US" sz="1200" u="none" strike="noStrike" kern="1200" cap="none" normalizeH="0" baseline="0" dirty="0" smtClean="0">
                          <a:ln>
                            <a:noFill/>
                          </a:ln>
                          <a:solidFill>
                            <a:schemeClr val="bg1"/>
                          </a:solidFill>
                          <a:effectLst/>
                          <a:latin typeface="+mn-lt"/>
                        </a:rPr>
                        <a:t>(n=1131)</a:t>
                      </a:r>
                      <a:endParaRPr kumimoji="0" lang="en-US" sz="1200" b="1" u="none" strike="noStrike" kern="1200" cap="none" normalizeH="0" baseline="0" dirty="0" smtClean="0">
                        <a:ln>
                          <a:noFill/>
                        </a:ln>
                        <a:solidFill>
                          <a:schemeClr val="bg1"/>
                        </a:solidFill>
                        <a:effectLst/>
                        <a:latin typeface="+mn-lt"/>
                        <a:ea typeface="+mn-ea"/>
                        <a:cs typeface="+mn-cs"/>
                      </a:endParaRPr>
                    </a:p>
                  </a:txBody>
                  <a:tcPr horzOverflow="overflow">
                    <a:solidFill>
                      <a:schemeClr val="bg2"/>
                    </a:solidFill>
                  </a:tcPr>
                </a:tc>
              </a:tr>
              <a:tr h="325305">
                <a:tc>
                  <a:txBody>
                    <a:bodyPr/>
                    <a:lstStyle/>
                    <a:p>
                      <a:pPr marL="0" marR="0" lvl="0" indent="0" algn="l"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en-US" sz="1200" u="none" strike="noStrike" kern="1200" cap="none" normalizeH="0" baseline="0" dirty="0" smtClean="0">
                          <a:ln>
                            <a:noFill/>
                          </a:ln>
                          <a:effectLst/>
                          <a:latin typeface="+mn-lt"/>
                        </a:rPr>
                        <a:t>Male, n (%)</a:t>
                      </a:r>
                      <a:endParaRPr kumimoji="0" lang="en-US" sz="1200" b="0" i="0" u="none" strike="noStrike" kern="1200" cap="none" normalizeH="0" baseline="0" dirty="0">
                        <a:ln>
                          <a:noFill/>
                        </a:ln>
                        <a:solidFill>
                          <a:schemeClr val="tx1"/>
                        </a:solidFill>
                        <a:effectLst/>
                        <a:latin typeface="+mn-lt"/>
                        <a:ea typeface="+mn-ea"/>
                        <a:cs typeface="Arial" pitchFamily="34" charset="0"/>
                      </a:endParaRPr>
                    </a:p>
                  </a:txBody>
                  <a:tcPr marL="90000" marR="90000" marT="25200" marB="25200" anchor="ctr"/>
                </a:tc>
                <a:tc>
                  <a:txBody>
                    <a:bodyPr/>
                    <a:lstStyle/>
                    <a:p>
                      <a:pPr marL="0" marR="0" lvl="0" indent="0" algn="l"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endParaRPr kumimoji="0" lang="en-US" sz="1200" b="0" i="0" u="none" strike="noStrike" kern="1200" cap="none" normalizeH="0" baseline="0" dirty="0">
                        <a:ln>
                          <a:noFill/>
                        </a:ln>
                        <a:solidFill>
                          <a:schemeClr val="tx1"/>
                        </a:solidFill>
                        <a:effectLst/>
                        <a:latin typeface="+mn-lt"/>
                        <a:ea typeface="+mn-ea"/>
                        <a:cs typeface="Arial" pitchFamily="34" charset="0"/>
                      </a:endParaRPr>
                    </a:p>
                  </a:txBody>
                  <a:tcPr marL="90000" marR="90000" marT="25200" marB="25200" anchor="ctr"/>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en-US" sz="1200" b="0" i="0" u="none" strike="noStrike" cap="none" normalizeH="0" baseline="0" dirty="0" smtClean="0">
                          <a:ln>
                            <a:noFill/>
                          </a:ln>
                          <a:solidFill>
                            <a:schemeClr val="tx1"/>
                          </a:solidFill>
                          <a:effectLst/>
                          <a:latin typeface="+mn-lt"/>
                          <a:cs typeface="Arial" pitchFamily="34" charset="0"/>
                        </a:rPr>
                        <a:t>602 (54.4)</a:t>
                      </a:r>
                    </a:p>
                  </a:txBody>
                  <a:tcPr marL="90000" marR="90000" marT="25200" marB="25200" anchor="ctr" horzOverflow="overflow"/>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en-US" sz="1200" b="0" i="0" u="none" strike="noStrike" cap="none" normalizeH="0" baseline="0" dirty="0" smtClean="0">
                          <a:ln>
                            <a:noFill/>
                          </a:ln>
                          <a:solidFill>
                            <a:schemeClr val="tx1"/>
                          </a:solidFill>
                          <a:effectLst/>
                          <a:latin typeface="+mn-lt"/>
                          <a:cs typeface="Arial" pitchFamily="34" charset="0"/>
                        </a:rPr>
                        <a:t>620 (55.0)</a:t>
                      </a:r>
                    </a:p>
                  </a:txBody>
                  <a:tcPr marL="90000" marR="90000" marT="25200" marB="25200" anchor="ctr" horzOverflow="overflow"/>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de-DE" sz="1200" b="0" i="0" u="none" strike="noStrike" cap="none" normalizeH="0" baseline="0" dirty="0" smtClean="0">
                          <a:ln>
                            <a:noFill/>
                          </a:ln>
                          <a:solidFill>
                            <a:schemeClr val="tx1"/>
                          </a:solidFill>
                          <a:effectLst/>
                          <a:latin typeface="+mn-lt"/>
                          <a:cs typeface="Arial" pitchFamily="34" charset="0"/>
                        </a:rPr>
                        <a:t>643 (56.9)</a:t>
                      </a:r>
                    </a:p>
                  </a:txBody>
                  <a:tcPr marL="90000" marR="90000" marT="25200" marB="25200" anchor="ctr" horzOverflow="overflow"/>
                </a:tc>
              </a:tr>
              <a:tr h="325305">
                <a:tc>
                  <a:txBody>
                    <a:bodyPr/>
                    <a:lstStyle/>
                    <a:p>
                      <a:pPr marL="0" marR="0" lvl="0" indent="0" algn="l"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en-US" sz="1200" u="none" strike="noStrike" kern="1200" cap="none" normalizeH="0" baseline="0" dirty="0" smtClean="0">
                          <a:ln>
                            <a:noFill/>
                          </a:ln>
                          <a:solidFill>
                            <a:schemeClr val="tx1"/>
                          </a:solidFill>
                          <a:effectLst/>
                          <a:latin typeface="+mn-lt"/>
                          <a:ea typeface="+mn-ea"/>
                          <a:cs typeface="+mn-cs"/>
                        </a:rPr>
                        <a:t>Age, (mean </a:t>
                      </a:r>
                      <a:r>
                        <a:rPr kumimoji="0" lang="en-US" sz="1200" u="none" strike="noStrike" kern="1200" cap="none" normalizeH="0" baseline="0" dirty="0" err="1" smtClean="0">
                          <a:ln>
                            <a:noFill/>
                          </a:ln>
                          <a:solidFill>
                            <a:schemeClr val="tx1"/>
                          </a:solidFill>
                          <a:effectLst/>
                          <a:latin typeface="+mn-lt"/>
                          <a:ea typeface="+mn-ea"/>
                          <a:cs typeface="+mn-cs"/>
                        </a:rPr>
                        <a:t>years±SD</a:t>
                      </a:r>
                      <a:r>
                        <a:rPr kumimoji="0" lang="en-US" sz="1200" u="none" strike="noStrike" kern="1200" cap="none" normalizeH="0" baseline="0" dirty="0" smtClean="0">
                          <a:ln>
                            <a:noFill/>
                          </a:ln>
                          <a:solidFill>
                            <a:schemeClr val="tx1"/>
                          </a:solidFill>
                          <a:effectLst/>
                          <a:latin typeface="+mn-lt"/>
                          <a:ea typeface="+mn-ea"/>
                          <a:cs typeface="+mn-cs"/>
                        </a:rPr>
                        <a:t>)</a:t>
                      </a:r>
                      <a:endParaRPr kumimoji="0" lang="en-US" sz="1200" u="none" strike="noStrike" kern="1200" cap="none" normalizeH="0" baseline="0" dirty="0">
                        <a:ln>
                          <a:noFill/>
                        </a:ln>
                        <a:solidFill>
                          <a:schemeClr val="tx1"/>
                        </a:solidFill>
                        <a:effectLst/>
                        <a:latin typeface="+mn-lt"/>
                        <a:ea typeface="+mn-ea"/>
                        <a:cs typeface="+mn-cs"/>
                      </a:endParaRPr>
                    </a:p>
                  </a:txBody>
                  <a:tcPr marL="90000" marR="90000" marT="25200" marB="25200" anchor="ctr"/>
                </a:tc>
                <a:tc>
                  <a:txBody>
                    <a:bodyPr/>
                    <a:lstStyle/>
                    <a:p>
                      <a:pPr marL="0" marR="0" lvl="0" indent="0" algn="l"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endParaRPr kumimoji="0" lang="en-US" sz="1200" b="0" i="0" u="none" strike="noStrike" kern="1200" cap="none" normalizeH="0" baseline="0" dirty="0">
                        <a:ln>
                          <a:noFill/>
                        </a:ln>
                        <a:solidFill>
                          <a:schemeClr val="tx1"/>
                        </a:solidFill>
                        <a:effectLst/>
                        <a:latin typeface="+mn-lt"/>
                        <a:ea typeface="+mn-ea"/>
                        <a:cs typeface="Arial" pitchFamily="34" charset="0"/>
                      </a:endParaRPr>
                    </a:p>
                  </a:txBody>
                  <a:tcPr marL="90000" marR="90000" marT="25200" marB="25200" anchor="ctr"/>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lang="nl-NL" sz="1200" dirty="0" smtClean="0">
                          <a:solidFill>
                            <a:schemeClr val="tx1"/>
                          </a:solidFill>
                          <a:latin typeface="+mn-lt"/>
                        </a:rPr>
                        <a:t>57.9±14.7</a:t>
                      </a:r>
                      <a:endParaRPr kumimoji="0" lang="en-US" sz="1200" b="0" i="0" u="none" strike="noStrike" cap="none" normalizeH="0" baseline="0" dirty="0" smtClean="0">
                        <a:ln>
                          <a:noFill/>
                        </a:ln>
                        <a:solidFill>
                          <a:schemeClr val="tx1"/>
                        </a:solidFill>
                        <a:effectLst/>
                        <a:latin typeface="+mn-lt"/>
                        <a:cs typeface="Arial" pitchFamily="34" charset="0"/>
                      </a:endParaRPr>
                    </a:p>
                  </a:txBody>
                  <a:tcPr marL="90000" marR="90000" marT="25200" marB="25200" anchor="ctr" horzOverflow="overflow"/>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lang="nl-NL" sz="1200" dirty="0" smtClean="0">
                          <a:solidFill>
                            <a:schemeClr val="tx1"/>
                          </a:solidFill>
                          <a:latin typeface="+mn-lt"/>
                        </a:rPr>
                        <a:t>58.8±14.7</a:t>
                      </a:r>
                      <a:endParaRPr kumimoji="0" lang="en-US" sz="1200" b="0" i="0" u="none" strike="noStrike" cap="none" normalizeH="0" baseline="0" dirty="0" smtClean="0">
                        <a:ln>
                          <a:noFill/>
                        </a:ln>
                        <a:solidFill>
                          <a:schemeClr val="tx1"/>
                        </a:solidFill>
                        <a:effectLst/>
                        <a:latin typeface="+mn-lt"/>
                        <a:cs typeface="Arial" pitchFamily="34" charset="0"/>
                      </a:endParaRPr>
                    </a:p>
                  </a:txBody>
                  <a:tcPr marL="90000" marR="90000" marT="25200" marB="25200" anchor="ctr" horzOverflow="overflow"/>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lang="nl-NL" sz="1200" dirty="0" smtClean="0">
                          <a:solidFill>
                            <a:schemeClr val="tx1"/>
                          </a:solidFill>
                          <a:latin typeface="+mn-lt"/>
                        </a:rPr>
                        <a:t>58.8±14.7</a:t>
                      </a:r>
                      <a:endParaRPr kumimoji="0" lang="de-DE" sz="1200" b="0" i="0" u="none" strike="noStrike" cap="none" normalizeH="0" baseline="0" dirty="0" smtClean="0">
                        <a:ln>
                          <a:noFill/>
                        </a:ln>
                        <a:solidFill>
                          <a:schemeClr val="tx1"/>
                        </a:solidFill>
                        <a:effectLst/>
                        <a:latin typeface="+mn-lt"/>
                        <a:cs typeface="Arial" pitchFamily="34" charset="0"/>
                      </a:endParaRPr>
                    </a:p>
                  </a:txBody>
                  <a:tcPr marL="90000" marR="90000" marT="25200" marB="25200" anchor="ctr" horzOverflow="overflow"/>
                </a:tc>
              </a:tr>
              <a:tr h="325305">
                <a:tc>
                  <a:txBody>
                    <a:bodyPr/>
                    <a:lstStyle/>
                    <a:p>
                      <a:pPr marL="0" marR="0" lvl="0" indent="0" algn="l"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en-US" sz="1200" u="none" strike="noStrike" kern="1200" cap="none" normalizeH="0" baseline="0" dirty="0" smtClean="0">
                          <a:ln>
                            <a:noFill/>
                          </a:ln>
                          <a:effectLst/>
                          <a:latin typeface="+mn-lt"/>
                        </a:rPr>
                        <a:t>Body mass index, n (%)</a:t>
                      </a:r>
                      <a:endParaRPr kumimoji="0" lang="en-US" sz="1200" b="0" i="0" u="none" strike="noStrike" kern="1200" cap="none" normalizeH="0" baseline="0" dirty="0">
                        <a:ln>
                          <a:noFill/>
                        </a:ln>
                        <a:solidFill>
                          <a:schemeClr val="tx1"/>
                        </a:solidFill>
                        <a:effectLst/>
                        <a:latin typeface="+mn-lt"/>
                        <a:ea typeface="+mn-ea"/>
                        <a:cs typeface="Arial" pitchFamily="34" charset="0"/>
                      </a:endParaRPr>
                    </a:p>
                  </a:txBody>
                  <a:tcPr marL="90000" marR="90000" marT="25200" marB="25200" anchor="ctr"/>
                </a:tc>
                <a:tc>
                  <a:txBody>
                    <a:bodyPr/>
                    <a:lstStyle/>
                    <a:p>
                      <a:pPr marL="0" marR="0" lvl="0" indent="0" algn="l"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en-US" sz="1200" u="none" strike="noStrike" kern="1200" cap="none" normalizeH="0" baseline="0" dirty="0" smtClean="0">
                          <a:ln>
                            <a:noFill/>
                          </a:ln>
                          <a:effectLst/>
                          <a:latin typeface="+mn-lt"/>
                        </a:rPr>
                        <a:t>&lt;30 kg/m</a:t>
                      </a:r>
                      <a:r>
                        <a:rPr kumimoji="0" lang="en-US" sz="1200" u="none" strike="noStrike" kern="1200" cap="none" normalizeH="0" baseline="30000" dirty="0" smtClean="0">
                          <a:ln>
                            <a:noFill/>
                          </a:ln>
                          <a:effectLst/>
                          <a:latin typeface="+mn-lt"/>
                        </a:rPr>
                        <a:t>2</a:t>
                      </a:r>
                    </a:p>
                  </a:txBody>
                  <a:tcPr marL="90000" marR="90000" marT="25200" marB="25200" anchor="ctr"/>
                </a:tc>
                <a:tc>
                  <a:txBody>
                    <a:bodyPr/>
                    <a:lstStyle/>
                    <a:p>
                      <a:pPr marL="0" marR="0" lvl="0" indent="0" algn="ctr"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pPr>
                      <a:r>
                        <a:rPr kumimoji="0" lang="en-US" sz="1200" b="0" i="0" u="none" strike="noStrike" cap="none" normalizeH="0" baseline="0" dirty="0" smtClean="0">
                          <a:ln>
                            <a:noFill/>
                          </a:ln>
                          <a:solidFill>
                            <a:schemeClr val="tx1"/>
                          </a:solidFill>
                          <a:effectLst/>
                          <a:latin typeface="+mn-lt"/>
                          <a:cs typeface="Arial" pitchFamily="34" charset="0"/>
                        </a:rPr>
                        <a:t>712 (64.3)</a:t>
                      </a:r>
                    </a:p>
                  </a:txBody>
                  <a:tcPr marL="90000" marR="90000" marT="25200" marB="25200" anchor="ctr" horzOverflow="overflow"/>
                </a:tc>
                <a:tc>
                  <a:txBody>
                    <a:bodyPr/>
                    <a:lstStyle/>
                    <a:p>
                      <a:pPr marL="0" marR="0" lvl="0" indent="0" algn="ctr"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pPr>
                      <a:r>
                        <a:rPr kumimoji="0" lang="en-US" sz="1200" b="0" i="0" u="none" strike="noStrike" cap="none" normalizeH="0" baseline="0" dirty="0" smtClean="0">
                          <a:ln>
                            <a:noFill/>
                          </a:ln>
                          <a:solidFill>
                            <a:schemeClr val="tx1"/>
                          </a:solidFill>
                          <a:effectLst/>
                          <a:latin typeface="+mn-lt"/>
                          <a:cs typeface="Arial" pitchFamily="34" charset="0"/>
                        </a:rPr>
                        <a:t>751 (66.6)</a:t>
                      </a:r>
                    </a:p>
                  </a:txBody>
                  <a:tcPr marL="90000" marR="90000" marT="25200" marB="25200" anchor="ctr" horzOverflow="overflow"/>
                </a:tc>
                <a:tc>
                  <a:txBody>
                    <a:bodyPr/>
                    <a:lstStyle/>
                    <a:p>
                      <a:pPr marL="0" marR="0" lvl="0" indent="0" algn="ctr"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pPr>
                      <a:r>
                        <a:rPr kumimoji="0" lang="de-DE" sz="1200" b="0" i="0" u="none" strike="noStrike" cap="none" normalizeH="0" baseline="0" dirty="0" smtClean="0">
                          <a:ln>
                            <a:noFill/>
                          </a:ln>
                          <a:solidFill>
                            <a:schemeClr val="tx1"/>
                          </a:solidFill>
                          <a:effectLst/>
                          <a:latin typeface="+mn-lt"/>
                          <a:cs typeface="Arial" pitchFamily="34" charset="0"/>
                        </a:rPr>
                        <a:t>756 (66.8)</a:t>
                      </a:r>
                    </a:p>
                  </a:txBody>
                  <a:tcPr marL="90000" marR="90000" marT="25200" marB="25200" anchor="ctr" horzOverflow="overflow"/>
                </a:tc>
              </a:tr>
              <a:tr h="325305">
                <a:tc>
                  <a:txBody>
                    <a:bodyPr/>
                    <a:lstStyle/>
                    <a:p>
                      <a:pPr marL="0" marR="0" lvl="0" indent="0" algn="l"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endParaRPr kumimoji="0" lang="en-US" sz="1200" b="0" i="0" u="none" strike="noStrike" kern="1200" cap="none" normalizeH="0" baseline="0" dirty="0">
                        <a:ln>
                          <a:noFill/>
                        </a:ln>
                        <a:solidFill>
                          <a:schemeClr val="tx1"/>
                        </a:solidFill>
                        <a:effectLst/>
                        <a:latin typeface="+mn-lt"/>
                        <a:ea typeface="+mn-ea"/>
                        <a:cs typeface="Arial" pitchFamily="34" charset="0"/>
                      </a:endParaRPr>
                    </a:p>
                  </a:txBody>
                  <a:tcPr marL="90000" marR="90000" marT="25200" marB="25200" anchor="ctr"/>
                </a:tc>
                <a:tc>
                  <a:txBody>
                    <a:bodyPr/>
                    <a:lstStyle/>
                    <a:p>
                      <a:pPr marL="0" marR="0" lvl="0" indent="0" algn="l"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en-US" sz="1200" u="none" strike="noStrike" kern="1200" cap="none" normalizeH="0" baseline="0" dirty="0" smtClean="0">
                          <a:ln>
                            <a:noFill/>
                          </a:ln>
                          <a:effectLst/>
                          <a:latin typeface="+mn-lt"/>
                        </a:rPr>
                        <a:t>≥30 kg/m</a:t>
                      </a:r>
                      <a:r>
                        <a:rPr kumimoji="0" lang="en-US" sz="1200" u="none" strike="noStrike" kern="1200" cap="none" normalizeH="0" baseline="30000" dirty="0" smtClean="0">
                          <a:ln>
                            <a:noFill/>
                          </a:ln>
                          <a:effectLst/>
                          <a:latin typeface="+mn-lt"/>
                        </a:rPr>
                        <a:t>2</a:t>
                      </a:r>
                    </a:p>
                  </a:txBody>
                  <a:tcPr marL="90000" marR="90000" marT="25200" marB="25200" anchor="ctr"/>
                </a:tc>
                <a:tc>
                  <a:txBody>
                    <a:bodyPr/>
                    <a:lstStyle/>
                    <a:p>
                      <a:pPr marL="0" marR="0" lvl="0" indent="0" algn="ctr"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en-US" sz="1200" b="0" i="0" u="none" strike="noStrike" cap="none" normalizeH="0" baseline="0" dirty="0" smtClean="0">
                          <a:ln>
                            <a:noFill/>
                          </a:ln>
                          <a:solidFill>
                            <a:schemeClr val="tx1"/>
                          </a:solidFill>
                          <a:effectLst/>
                          <a:latin typeface="+mn-lt"/>
                          <a:cs typeface="Arial" pitchFamily="34" charset="0"/>
                        </a:rPr>
                        <a:t>394 (35.6)</a:t>
                      </a:r>
                    </a:p>
                  </a:txBody>
                  <a:tcPr marL="90000" marR="90000" marT="25200" marB="25200" anchor="ctr" horzOverflow="overflow"/>
                </a:tc>
                <a:tc>
                  <a:txBody>
                    <a:bodyPr/>
                    <a:lstStyle/>
                    <a:p>
                      <a:pPr marL="0" marR="0" lvl="0" indent="0" algn="ctr"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en-US" sz="1200" b="0" i="0" u="none" strike="noStrike" cap="none" normalizeH="0" baseline="0" dirty="0" smtClean="0">
                          <a:ln>
                            <a:noFill/>
                          </a:ln>
                          <a:solidFill>
                            <a:schemeClr val="tx1"/>
                          </a:solidFill>
                          <a:effectLst/>
                          <a:latin typeface="+mn-lt"/>
                          <a:cs typeface="Arial" pitchFamily="34" charset="0"/>
                        </a:rPr>
                        <a:t>376 (33.4)</a:t>
                      </a:r>
                    </a:p>
                  </a:txBody>
                  <a:tcPr marL="90000" marR="90000" marT="25200" marB="25200" anchor="ctr" horzOverflow="overflow"/>
                </a:tc>
                <a:tc>
                  <a:txBody>
                    <a:bodyPr/>
                    <a:lstStyle/>
                    <a:p>
                      <a:pPr marL="0" marR="0" lvl="0" indent="0" algn="ctr"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de-DE" sz="1200" b="0" i="0" u="none" strike="noStrike" cap="none" normalizeH="0" baseline="0" dirty="0" smtClean="0">
                          <a:ln>
                            <a:noFill/>
                          </a:ln>
                          <a:solidFill>
                            <a:schemeClr val="tx1"/>
                          </a:solidFill>
                          <a:effectLst/>
                          <a:latin typeface="+mn-lt"/>
                          <a:cs typeface="Arial" pitchFamily="34" charset="0"/>
                        </a:rPr>
                        <a:t>375 (33.2)</a:t>
                      </a:r>
                    </a:p>
                  </a:txBody>
                  <a:tcPr marL="90000" marR="90000" marT="25200" marB="25200" anchor="ctr" horzOverflow="overflow"/>
                </a:tc>
              </a:tr>
              <a:tr h="325305">
                <a:tc>
                  <a:txBody>
                    <a:bodyPr/>
                    <a:lstStyle/>
                    <a:p>
                      <a:pPr marL="0" marR="0" lvl="0" indent="0" algn="l"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en-US" sz="1200" u="none" strike="noStrike" kern="1200" cap="none" normalizeH="0" baseline="0" dirty="0" smtClean="0">
                          <a:ln>
                            <a:noFill/>
                          </a:ln>
                          <a:effectLst/>
                          <a:latin typeface="+mn-lt"/>
                        </a:rPr>
                        <a:t>Creatinine clearance, n (%)</a:t>
                      </a:r>
                      <a:endParaRPr kumimoji="0" lang="en-US" sz="1200" b="0" i="0" u="none" strike="noStrike" kern="1200" cap="none" normalizeH="0" baseline="0" dirty="0">
                        <a:ln>
                          <a:noFill/>
                        </a:ln>
                        <a:solidFill>
                          <a:schemeClr val="tx1"/>
                        </a:solidFill>
                        <a:effectLst/>
                        <a:latin typeface="+mn-lt"/>
                        <a:ea typeface="+mn-ea"/>
                        <a:cs typeface="Arial" pitchFamily="34" charset="0"/>
                      </a:endParaRPr>
                    </a:p>
                  </a:txBody>
                  <a:tcPr marL="90000" marR="90000" marT="25200" marB="25200" anchor="ctr"/>
                </a:tc>
                <a:tc>
                  <a:txBody>
                    <a:bodyPr/>
                    <a:lstStyle/>
                    <a:p>
                      <a:pPr marL="0" marR="0" lvl="0" indent="0" algn="l"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en-US" sz="1200" u="none" strike="noStrike" kern="1200" cap="none" normalizeH="0" baseline="0" dirty="0" smtClean="0">
                          <a:ln>
                            <a:noFill/>
                          </a:ln>
                          <a:effectLst/>
                          <a:latin typeface="+mn-lt"/>
                        </a:rPr>
                        <a:t>&lt;30 ml/min</a:t>
                      </a:r>
                    </a:p>
                  </a:txBody>
                  <a:tcPr marL="90000" marR="90000" marT="25200" marB="25200" anchor="ctr"/>
                </a:tc>
                <a:tc>
                  <a:txBody>
                    <a:bodyPr/>
                    <a:lstStyle/>
                    <a:p>
                      <a:pPr marL="0" marR="0" lvl="0" indent="0" algn="ctr"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pPr>
                      <a:r>
                        <a:rPr kumimoji="0" lang="en-US" sz="1200" b="0" i="0" u="none" strike="noStrike" cap="none" normalizeH="0" baseline="0" smtClean="0">
                          <a:ln>
                            <a:noFill/>
                          </a:ln>
                          <a:solidFill>
                            <a:schemeClr val="tx1"/>
                          </a:solidFill>
                          <a:effectLst/>
                          <a:latin typeface="+mn-lt"/>
                          <a:cs typeface="Arial" pitchFamily="34" charset="0"/>
                        </a:rPr>
                        <a:t>1 (0.1</a:t>
                      </a:r>
                      <a:r>
                        <a:rPr kumimoji="0" lang="en-US" sz="1200" b="0" i="0" u="none" strike="noStrike" cap="none" normalizeH="0" baseline="0" dirty="0" smtClean="0">
                          <a:ln>
                            <a:noFill/>
                          </a:ln>
                          <a:solidFill>
                            <a:schemeClr val="tx1"/>
                          </a:solidFill>
                          <a:effectLst/>
                          <a:latin typeface="+mn-lt"/>
                          <a:cs typeface="Arial" pitchFamily="34" charset="0"/>
                        </a:rPr>
                        <a:t>)</a:t>
                      </a:r>
                    </a:p>
                  </a:txBody>
                  <a:tcPr marL="90000" marR="90000" marT="25200" marB="25200" anchor="ctr" horzOverflow="overflow"/>
                </a:tc>
                <a:tc>
                  <a:txBody>
                    <a:bodyPr/>
                    <a:lstStyle/>
                    <a:p>
                      <a:pPr marL="0" marR="0" lvl="0" indent="0" algn="ctr"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pPr>
                      <a:r>
                        <a:rPr kumimoji="0" lang="en-US" sz="1200" b="0" i="0" u="none" strike="noStrike" cap="none" normalizeH="0" baseline="0" dirty="0" smtClean="0">
                          <a:ln>
                            <a:noFill/>
                          </a:ln>
                          <a:solidFill>
                            <a:schemeClr val="tx1"/>
                          </a:solidFill>
                          <a:effectLst/>
                          <a:latin typeface="+mn-lt"/>
                          <a:cs typeface="Arial" pitchFamily="34" charset="0"/>
                        </a:rPr>
                        <a:t>2 (0.2)</a:t>
                      </a:r>
                    </a:p>
                  </a:txBody>
                  <a:tcPr marL="90000" marR="90000" marT="25200" marB="25200" anchor="ctr" horzOverflow="overflow"/>
                </a:tc>
                <a:tc>
                  <a:txBody>
                    <a:bodyPr/>
                    <a:lstStyle/>
                    <a:p>
                      <a:pPr marL="0" marR="0" lvl="0" indent="0" algn="ctr"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pPr>
                      <a:r>
                        <a:rPr kumimoji="0" lang="de-DE" sz="1200" b="0" i="0" u="none" strike="noStrike" cap="none" normalizeH="0" baseline="0" smtClean="0">
                          <a:ln>
                            <a:noFill/>
                          </a:ln>
                          <a:solidFill>
                            <a:schemeClr val="tx1"/>
                          </a:solidFill>
                          <a:effectLst/>
                          <a:latin typeface="+mn-lt"/>
                          <a:cs typeface="Arial" pitchFamily="34" charset="0"/>
                        </a:rPr>
                        <a:t>1 (0.1</a:t>
                      </a:r>
                      <a:r>
                        <a:rPr kumimoji="0" lang="de-DE" sz="1200" b="0" i="0" u="none" strike="noStrike" cap="none" normalizeH="0" baseline="0" dirty="0" smtClean="0">
                          <a:ln>
                            <a:noFill/>
                          </a:ln>
                          <a:solidFill>
                            <a:schemeClr val="tx1"/>
                          </a:solidFill>
                          <a:effectLst/>
                          <a:latin typeface="+mn-lt"/>
                          <a:cs typeface="Arial" pitchFamily="34" charset="0"/>
                        </a:rPr>
                        <a:t>)</a:t>
                      </a:r>
                    </a:p>
                  </a:txBody>
                  <a:tcPr marL="90000" marR="90000" marT="25200" marB="25200" anchor="ctr" horzOverflow="overflow"/>
                </a:tc>
              </a:tr>
              <a:tr h="325305">
                <a:tc>
                  <a:txBody>
                    <a:bodyPr/>
                    <a:lstStyle/>
                    <a:p>
                      <a:pPr marL="0" marR="0" lvl="0" indent="0" algn="l"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endParaRPr kumimoji="0" lang="en-US" sz="1200" b="0" i="0" u="none" strike="noStrike" kern="1200" cap="none" normalizeH="0" baseline="0" dirty="0">
                        <a:ln>
                          <a:noFill/>
                        </a:ln>
                        <a:solidFill>
                          <a:schemeClr val="tx1"/>
                        </a:solidFill>
                        <a:effectLst/>
                        <a:latin typeface="+mn-lt"/>
                        <a:ea typeface="+mn-ea"/>
                        <a:cs typeface="Arial" pitchFamily="34" charset="0"/>
                      </a:endParaRPr>
                    </a:p>
                  </a:txBody>
                  <a:tcPr marL="90000" marR="90000" marT="25200" marB="25200" anchor="ctr"/>
                </a:tc>
                <a:tc>
                  <a:txBody>
                    <a:bodyPr/>
                    <a:lstStyle/>
                    <a:p>
                      <a:pPr marL="0" marR="0" lvl="0" indent="0" algn="l"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en-US" sz="1200" u="none" strike="noStrike" kern="1200" cap="none" normalizeH="0" baseline="0" dirty="0" smtClean="0">
                          <a:ln>
                            <a:noFill/>
                          </a:ln>
                          <a:effectLst/>
                          <a:latin typeface="+mn-lt"/>
                        </a:rPr>
                        <a:t>30–&lt;50 ml/min</a:t>
                      </a:r>
                    </a:p>
                  </a:txBody>
                  <a:tcPr marL="90000" marR="90000" marT="25200" marB="25200" anchor="ctr"/>
                </a:tc>
                <a:tc>
                  <a:txBody>
                    <a:bodyPr/>
                    <a:lstStyle/>
                    <a:p>
                      <a:pPr marL="0" marR="0" lvl="0" indent="0" algn="ctr"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en-US" sz="1200" b="0" i="0" u="none" strike="noStrike" cap="none" normalizeH="0" baseline="0" dirty="0" smtClean="0">
                          <a:ln>
                            <a:noFill/>
                          </a:ln>
                          <a:solidFill>
                            <a:schemeClr val="tx1"/>
                          </a:solidFill>
                          <a:effectLst/>
                          <a:latin typeface="+mn-lt"/>
                          <a:cs typeface="Arial" pitchFamily="34" charset="0"/>
                        </a:rPr>
                        <a:t>40 (3.6)</a:t>
                      </a:r>
                    </a:p>
                  </a:txBody>
                  <a:tcPr marL="90000" marR="90000" marT="25200" marB="25200" anchor="ctr" horzOverflow="overflow"/>
                </a:tc>
                <a:tc>
                  <a:txBody>
                    <a:bodyPr/>
                    <a:lstStyle/>
                    <a:p>
                      <a:pPr marL="0" marR="0" lvl="0" indent="0" algn="ctr"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en-US" sz="1200" b="0" i="0" u="none" strike="noStrike" cap="none" normalizeH="0" baseline="0" dirty="0" smtClean="0">
                          <a:ln>
                            <a:noFill/>
                          </a:ln>
                          <a:solidFill>
                            <a:schemeClr val="tx1"/>
                          </a:solidFill>
                          <a:effectLst/>
                          <a:latin typeface="+mn-lt"/>
                          <a:cs typeface="Arial" pitchFamily="34" charset="0"/>
                        </a:rPr>
                        <a:t>49 (4.3)</a:t>
                      </a:r>
                    </a:p>
                  </a:txBody>
                  <a:tcPr marL="90000" marR="90000" marT="25200" marB="25200" anchor="ctr" horzOverflow="overflow"/>
                </a:tc>
                <a:tc>
                  <a:txBody>
                    <a:bodyPr/>
                    <a:lstStyle/>
                    <a:p>
                      <a:pPr marL="0" marR="0" lvl="0" indent="0" algn="ctr"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de-DE" sz="1200" b="0" i="0" u="none" strike="noStrike" cap="none" normalizeH="0" baseline="0" dirty="0" smtClean="0">
                          <a:ln>
                            <a:noFill/>
                          </a:ln>
                          <a:solidFill>
                            <a:schemeClr val="tx1"/>
                          </a:solidFill>
                          <a:effectLst/>
                          <a:latin typeface="+mn-lt"/>
                          <a:cs typeface="Arial" pitchFamily="34" charset="0"/>
                        </a:rPr>
                        <a:t>63 (5.6)</a:t>
                      </a:r>
                    </a:p>
                  </a:txBody>
                  <a:tcPr marL="90000" marR="90000" marT="25200" marB="25200" anchor="ctr" horzOverflow="overflow"/>
                </a:tc>
              </a:tr>
              <a:tr h="325305">
                <a:tc>
                  <a:txBody>
                    <a:bodyPr/>
                    <a:lstStyle/>
                    <a:p>
                      <a:pPr marL="0" marR="0" lvl="0" indent="0" algn="l"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endParaRPr kumimoji="0" lang="en-US" sz="1200" b="0" i="0" u="none" strike="noStrike" kern="1200" cap="none" normalizeH="0" baseline="0" dirty="0">
                        <a:ln>
                          <a:noFill/>
                        </a:ln>
                        <a:solidFill>
                          <a:schemeClr val="tx1"/>
                        </a:solidFill>
                        <a:effectLst/>
                        <a:latin typeface="+mn-lt"/>
                        <a:ea typeface="+mn-ea"/>
                        <a:cs typeface="Arial" pitchFamily="34" charset="0"/>
                      </a:endParaRPr>
                    </a:p>
                  </a:txBody>
                  <a:tcPr marL="90000" marR="90000" marT="25200" marB="25200" anchor="ctr"/>
                </a:tc>
                <a:tc>
                  <a:txBody>
                    <a:bodyPr/>
                    <a:lstStyle/>
                    <a:p>
                      <a:pPr marL="0" marR="0" lvl="0" indent="0" algn="l"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en-US" sz="1200" u="none" strike="noStrike" kern="1200" cap="none" normalizeH="0" baseline="0" dirty="0" smtClean="0">
                          <a:ln>
                            <a:noFill/>
                          </a:ln>
                          <a:effectLst/>
                          <a:latin typeface="+mn-lt"/>
                        </a:rPr>
                        <a:t>50–&lt;80 ml/min</a:t>
                      </a:r>
                    </a:p>
                  </a:txBody>
                  <a:tcPr marL="90000" marR="90000" marT="25200" marB="25200" anchor="ctr"/>
                </a:tc>
                <a:tc>
                  <a:txBody>
                    <a:bodyPr/>
                    <a:lstStyle/>
                    <a:p>
                      <a:pPr marL="0" marR="0" lvl="0" indent="0" algn="ctr"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en-US" sz="1200" b="0" i="0" u="none" strike="noStrike" cap="none" normalizeH="0" baseline="0" dirty="0" smtClean="0">
                          <a:ln>
                            <a:noFill/>
                          </a:ln>
                          <a:solidFill>
                            <a:schemeClr val="tx1"/>
                          </a:solidFill>
                          <a:effectLst/>
                          <a:latin typeface="+mn-lt"/>
                          <a:cs typeface="Arial" pitchFamily="34" charset="0"/>
                        </a:rPr>
                        <a:t>279 (25.2)</a:t>
                      </a:r>
                    </a:p>
                  </a:txBody>
                  <a:tcPr marL="90000" marR="90000" marT="25200" marB="25200" anchor="ctr" horzOverflow="overflow"/>
                </a:tc>
                <a:tc>
                  <a:txBody>
                    <a:bodyPr/>
                    <a:lstStyle/>
                    <a:p>
                      <a:pPr marL="0" marR="0" lvl="0" indent="0" algn="ctr"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en-US" sz="1200" b="0" i="0" u="none" strike="noStrike" cap="none" normalizeH="0" baseline="0" dirty="0" smtClean="0">
                          <a:ln>
                            <a:noFill/>
                          </a:ln>
                          <a:solidFill>
                            <a:schemeClr val="tx1"/>
                          </a:solidFill>
                          <a:effectLst/>
                          <a:latin typeface="+mn-lt"/>
                          <a:cs typeface="Arial" pitchFamily="34" charset="0"/>
                        </a:rPr>
                        <a:t>302 (26.8)</a:t>
                      </a:r>
                    </a:p>
                  </a:txBody>
                  <a:tcPr marL="90000" marR="90000" marT="25200" marB="25200" anchor="ctr" horzOverflow="overflow"/>
                </a:tc>
                <a:tc>
                  <a:txBody>
                    <a:bodyPr/>
                    <a:lstStyle/>
                    <a:p>
                      <a:pPr marL="0" marR="0" lvl="0" indent="0" algn="ctr"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de-DE" sz="1200" b="0" i="0" u="none" strike="noStrike" cap="none" normalizeH="0" baseline="0" dirty="0" smtClean="0">
                          <a:ln>
                            <a:noFill/>
                          </a:ln>
                          <a:solidFill>
                            <a:schemeClr val="tx1"/>
                          </a:solidFill>
                          <a:effectLst/>
                          <a:latin typeface="+mn-lt"/>
                          <a:cs typeface="Arial" pitchFamily="34" charset="0"/>
                        </a:rPr>
                        <a:t>277 (24.5)</a:t>
                      </a:r>
                    </a:p>
                  </a:txBody>
                  <a:tcPr marL="90000" marR="90000" marT="25200" marB="25200" anchor="ctr" horzOverflow="overflow"/>
                </a:tc>
              </a:tr>
              <a:tr h="325305">
                <a:tc>
                  <a:txBody>
                    <a:bodyPr/>
                    <a:lstStyle/>
                    <a:p>
                      <a:pPr marL="0" marR="0" lvl="0" indent="0" algn="l"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endParaRPr kumimoji="0" lang="en-US" sz="1200" b="0" i="0" u="none" strike="noStrike" kern="1200" cap="none" normalizeH="0" baseline="0" dirty="0">
                        <a:ln>
                          <a:noFill/>
                        </a:ln>
                        <a:solidFill>
                          <a:schemeClr val="tx1"/>
                        </a:solidFill>
                        <a:effectLst/>
                        <a:latin typeface="+mn-lt"/>
                        <a:ea typeface="+mn-ea"/>
                        <a:cs typeface="Arial" pitchFamily="34" charset="0"/>
                      </a:endParaRPr>
                    </a:p>
                  </a:txBody>
                  <a:tcPr marL="90000" marR="90000" marT="25200" marB="25200" anchor="ctr"/>
                </a:tc>
                <a:tc>
                  <a:txBody>
                    <a:bodyPr/>
                    <a:lstStyle/>
                    <a:p>
                      <a:pPr marL="0" marR="0" lvl="0" indent="0" algn="l"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en-US" sz="1200" u="none" strike="noStrike" kern="1200" cap="none" normalizeH="0" baseline="0" dirty="0" smtClean="0">
                          <a:ln>
                            <a:noFill/>
                          </a:ln>
                          <a:effectLst/>
                          <a:latin typeface="+mn-lt"/>
                        </a:rPr>
                        <a:t>≥80 ml/min</a:t>
                      </a:r>
                    </a:p>
                  </a:txBody>
                  <a:tcPr marL="90000" marR="90000" marT="25200" marB="25200" anchor="ctr"/>
                </a:tc>
                <a:tc>
                  <a:txBody>
                    <a:bodyPr/>
                    <a:lstStyle/>
                    <a:p>
                      <a:pPr marL="0" marR="0" lvl="0" indent="0" algn="ctr"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en-US" sz="1200" b="0" i="0" u="none" strike="noStrike" cap="none" normalizeH="0" baseline="0" dirty="0" smtClean="0">
                          <a:ln>
                            <a:noFill/>
                          </a:ln>
                          <a:solidFill>
                            <a:schemeClr val="tx1"/>
                          </a:solidFill>
                          <a:effectLst/>
                          <a:latin typeface="+mn-lt"/>
                          <a:cs typeface="Arial" pitchFamily="34" charset="0"/>
                        </a:rPr>
                        <a:t>787 (71.1)</a:t>
                      </a:r>
                    </a:p>
                  </a:txBody>
                  <a:tcPr marL="90000" marR="90000" marT="25200" marB="25200" anchor="ctr" horzOverflow="overflow"/>
                </a:tc>
                <a:tc>
                  <a:txBody>
                    <a:bodyPr/>
                    <a:lstStyle/>
                    <a:p>
                      <a:pPr marL="0" marR="0" lvl="0" indent="0" algn="ctr"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en-US" sz="1200" b="0" i="0" u="none" strike="noStrike" cap="none" normalizeH="0" baseline="0" dirty="0" smtClean="0">
                          <a:ln>
                            <a:noFill/>
                          </a:ln>
                          <a:solidFill>
                            <a:schemeClr val="tx1"/>
                          </a:solidFill>
                          <a:effectLst/>
                          <a:latin typeface="+mn-lt"/>
                          <a:cs typeface="Arial" pitchFamily="34" charset="0"/>
                        </a:rPr>
                        <a:t>774 (68.7)</a:t>
                      </a:r>
                    </a:p>
                  </a:txBody>
                  <a:tcPr marL="90000" marR="90000" marT="25200" marB="25200" anchor="ctr" horzOverflow="overflow"/>
                </a:tc>
                <a:tc>
                  <a:txBody>
                    <a:bodyPr/>
                    <a:lstStyle/>
                    <a:p>
                      <a:pPr marL="0" marR="0" lvl="0" indent="0" algn="ctr"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de-DE" sz="1200" b="0" i="0" u="none" strike="noStrike" cap="none" normalizeH="0" baseline="0" dirty="0" smtClean="0">
                          <a:ln>
                            <a:noFill/>
                          </a:ln>
                          <a:solidFill>
                            <a:schemeClr val="tx1"/>
                          </a:solidFill>
                          <a:effectLst/>
                          <a:latin typeface="+mn-lt"/>
                          <a:cs typeface="Arial" pitchFamily="34" charset="0"/>
                        </a:rPr>
                        <a:t>790 (69.8)</a:t>
                      </a:r>
                    </a:p>
                  </a:txBody>
                  <a:tcPr marL="90000" marR="90000" marT="25200" marB="25200" anchor="ctr" horzOverflow="overflow"/>
                </a:tc>
              </a:tr>
            </a:tbl>
          </a:graphicData>
        </a:graphic>
      </p:graphicFrame>
      <p:pic>
        <p:nvPicPr>
          <p:cNvPr id="10" name="Picture 263" descr="\\BYARXC4\Kunde28_User$\SHNCZ\Personal Data\VTExLongterm\Protocol\XRL_EINSTEIN_CHOICE_ICON_VERSAND\XRL_EINSTEIN_CHOICE_ICON_grey.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00976" y="4795124"/>
            <a:ext cx="2450767" cy="321924"/>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3"/>
          <p:cNvSpPr txBox="1"/>
          <p:nvPr/>
        </p:nvSpPr>
        <p:spPr>
          <a:xfrm>
            <a:off x="654433" y="4993937"/>
            <a:ext cx="5249715" cy="123111"/>
          </a:xfrm>
          <a:prstGeom prst="rect">
            <a:avLst/>
          </a:prstGeom>
          <a:noFill/>
        </p:spPr>
        <p:txBody>
          <a:bodyPr wrap="square" lIns="0" tIns="0" rIns="0" bIns="0" rtlCol="0" anchor="b" anchorCtr="0">
            <a:spAutoFit/>
          </a:bodyPr>
          <a:lstStyle/>
          <a:p>
            <a:r>
              <a:rPr lang="en-GB" sz="800" dirty="0">
                <a:solidFill>
                  <a:schemeClr val="tx1">
                    <a:lumMod val="65000"/>
                    <a:lumOff val="35000"/>
                  </a:schemeClr>
                </a:solidFill>
              </a:rPr>
              <a:t>*Differences in baseline characteristics were not significant</a:t>
            </a:r>
            <a:r>
              <a:rPr lang="en-GB" sz="800" dirty="0" smtClean="0">
                <a:solidFill>
                  <a:schemeClr val="tx1">
                    <a:lumMod val="65000"/>
                    <a:lumOff val="35000"/>
                  </a:schemeClr>
                </a:solidFill>
              </a:rPr>
              <a:t>;  </a:t>
            </a:r>
            <a:r>
              <a:rPr lang="de-DE" altLang="de-DE" sz="800" dirty="0" smtClean="0">
                <a:solidFill>
                  <a:schemeClr val="tx1">
                    <a:lumMod val="65000"/>
                    <a:lumOff val="35000"/>
                  </a:schemeClr>
                </a:solidFill>
              </a:rPr>
              <a:t>SD</a:t>
            </a:r>
            <a:r>
              <a:rPr lang="de-DE" altLang="de-DE" sz="800" dirty="0">
                <a:solidFill>
                  <a:schemeClr val="tx1">
                    <a:lumMod val="65000"/>
                    <a:lumOff val="35000"/>
                  </a:schemeClr>
                </a:solidFill>
              </a:rPr>
              <a:t>, standard </a:t>
            </a:r>
            <a:r>
              <a:rPr lang="de-DE" altLang="de-DE" sz="800" dirty="0" smtClean="0">
                <a:solidFill>
                  <a:schemeClr val="tx1">
                    <a:lumMod val="65000"/>
                    <a:lumOff val="35000"/>
                  </a:schemeClr>
                </a:solidFill>
              </a:rPr>
              <a:t>deviation</a:t>
            </a:r>
            <a:endParaRPr lang="en-GB" sz="800" dirty="0">
              <a:solidFill>
                <a:schemeClr val="tx1">
                  <a:lumMod val="65000"/>
                  <a:lumOff val="35000"/>
                </a:schemeClr>
              </a:solidFill>
            </a:endParaRPr>
          </a:p>
        </p:txBody>
      </p:sp>
    </p:spTree>
    <p:extLst>
      <p:ext uri="{BB962C8B-B14F-4D97-AF65-F5344CB8AC3E}">
        <p14:creationId xmlns:p14="http://schemas.microsoft.com/office/powerpoint/2010/main" val="13750125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63"/>
          <p:cNvSpPr>
            <a:spLocks noGrp="1" noChangeArrowheads="1"/>
          </p:cNvSpPr>
          <p:nvPr>
            <p:ph type="title"/>
          </p:nvPr>
        </p:nvSpPr>
        <p:spPr/>
        <p:txBody>
          <a:bodyPr/>
          <a:lstStyle/>
          <a:p>
            <a:r>
              <a:rPr lang="en-US" altLang="en-US" smtClean="0"/>
              <a:t>Clinical </a:t>
            </a:r>
            <a:r>
              <a:rPr lang="en-US" altLang="en-US" dirty="0" smtClean="0"/>
              <a:t>Characteristics*</a:t>
            </a:r>
            <a:endParaRPr lang="en-US" altLang="en-US" dirty="0"/>
          </a:p>
        </p:txBody>
      </p:sp>
      <p:graphicFrame>
        <p:nvGraphicFramePr>
          <p:cNvPr id="9" name="Group 97"/>
          <p:cNvGraphicFramePr>
            <a:graphicFrameLocks noGrp="1"/>
          </p:cNvGraphicFramePr>
          <p:nvPr>
            <p:ph type="tbl" sz="quarter" idx="11"/>
            <p:extLst>
              <p:ext uri="{D42A27DB-BD31-4B8C-83A1-F6EECF244321}">
                <p14:modId xmlns:p14="http://schemas.microsoft.com/office/powerpoint/2010/main" val="3154283431"/>
              </p:ext>
            </p:extLst>
          </p:nvPr>
        </p:nvGraphicFramePr>
        <p:xfrm>
          <a:off x="612775" y="879562"/>
          <a:ext cx="8279971" cy="3531888"/>
        </p:xfrm>
        <a:graphic>
          <a:graphicData uri="http://schemas.openxmlformats.org/drawingml/2006/table">
            <a:tbl>
              <a:tblPr firstRow="1" bandRow="1">
                <a:tableStyleId>{9D7B26C5-4107-4FEC-AEDC-1716B250A1EF}</a:tableStyleId>
              </a:tblPr>
              <a:tblGrid>
                <a:gridCol w="2519065"/>
                <a:gridCol w="1188132"/>
                <a:gridCol w="1524258"/>
                <a:gridCol w="1524258"/>
                <a:gridCol w="1524258"/>
              </a:tblGrid>
              <a:tr h="320502">
                <a:tc gridSpan="2">
                  <a:txBody>
                    <a:bodyPr/>
                    <a:lstStyle/>
                    <a:p>
                      <a:pPr marL="0" marR="0" lvl="0" indent="0" algn="l"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en-GB" sz="1000" b="1" i="0" u="none" strike="noStrike" kern="1200" cap="none" normalizeH="0" baseline="0" dirty="0" smtClean="0">
                          <a:ln>
                            <a:noFill/>
                          </a:ln>
                          <a:solidFill>
                            <a:schemeClr val="bg1"/>
                          </a:solidFill>
                          <a:effectLst/>
                          <a:latin typeface="+mn-lt"/>
                          <a:ea typeface="+mn-ea"/>
                          <a:cs typeface="Arial" pitchFamily="34" charset="0"/>
                        </a:rPr>
                        <a:t>Outcome</a:t>
                      </a:r>
                    </a:p>
                  </a:txBody>
                  <a:tcPr horzOverflow="overflow">
                    <a:solidFill>
                      <a:schemeClr val="bg2"/>
                    </a:solidFill>
                  </a:tcPr>
                </a:tc>
                <a:tc hMerge="1">
                  <a:txBody>
                    <a:bodyPr/>
                    <a:lstStyle/>
                    <a:p>
                      <a:pPr marL="0" marR="0" lvl="0" indent="0" algn="l"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endParaRPr kumimoji="0" lang="en-GB" sz="1200" b="0" i="0" u="none" strike="noStrike" kern="1200" cap="none" normalizeH="0" baseline="0" dirty="0" smtClean="0">
                        <a:ln>
                          <a:noFill/>
                        </a:ln>
                        <a:solidFill>
                          <a:schemeClr val="bg1"/>
                        </a:solidFill>
                        <a:effectLst/>
                        <a:latin typeface="Arial" pitchFamily="34" charset="0"/>
                        <a:ea typeface="+mn-ea"/>
                        <a:cs typeface="Arial" pitchFamily="34" charset="0"/>
                      </a:endParaRPr>
                    </a:p>
                  </a:txBody>
                  <a:tcPr anchor="ctr" horzOverflow="overflow">
                    <a:solidFill>
                      <a:schemeClr val="bg2"/>
                    </a:solidFill>
                  </a:tcPr>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en-US" sz="1000" u="none" strike="noStrike" cap="none" normalizeH="0" baseline="0" dirty="0" smtClean="0">
                          <a:ln>
                            <a:noFill/>
                          </a:ln>
                          <a:solidFill>
                            <a:schemeClr val="bg1"/>
                          </a:solidFill>
                          <a:effectLst/>
                          <a:latin typeface="+mn-lt"/>
                        </a:rPr>
                        <a:t>Rivaroxaban 20 mg</a:t>
                      </a:r>
                      <a:br>
                        <a:rPr kumimoji="0" lang="en-US" sz="1000" u="none" strike="noStrike" cap="none" normalizeH="0" baseline="0" dirty="0" smtClean="0">
                          <a:ln>
                            <a:noFill/>
                          </a:ln>
                          <a:solidFill>
                            <a:schemeClr val="bg1"/>
                          </a:solidFill>
                          <a:effectLst/>
                          <a:latin typeface="+mn-lt"/>
                        </a:rPr>
                      </a:br>
                      <a:r>
                        <a:rPr kumimoji="0" lang="en-US" sz="1000" u="none" strike="noStrike" cap="none" normalizeH="0" baseline="0" dirty="0" smtClean="0">
                          <a:ln>
                            <a:noFill/>
                          </a:ln>
                          <a:solidFill>
                            <a:schemeClr val="bg1"/>
                          </a:solidFill>
                          <a:effectLst/>
                          <a:latin typeface="+mn-lt"/>
                        </a:rPr>
                        <a:t>(n=1107)</a:t>
                      </a:r>
                      <a:endParaRPr kumimoji="0" lang="en-US" sz="1000" b="1" i="0" u="none" strike="noStrike" cap="none" normalizeH="0" baseline="0" dirty="0" smtClean="0">
                        <a:ln>
                          <a:noFill/>
                        </a:ln>
                        <a:solidFill>
                          <a:schemeClr val="bg1"/>
                        </a:solidFill>
                        <a:effectLst/>
                        <a:latin typeface="+mn-lt"/>
                        <a:cs typeface="Arial" pitchFamily="34" charset="0"/>
                      </a:endParaRPr>
                    </a:p>
                  </a:txBody>
                  <a:tcPr horzOverflow="overflow">
                    <a:solidFill>
                      <a:schemeClr val="bg2"/>
                    </a:solidFill>
                  </a:tcPr>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en-US" sz="1000" u="none" strike="noStrike" cap="none" normalizeH="0" baseline="0" dirty="0" smtClean="0">
                          <a:ln>
                            <a:noFill/>
                          </a:ln>
                          <a:solidFill>
                            <a:schemeClr val="bg1"/>
                          </a:solidFill>
                          <a:effectLst/>
                          <a:latin typeface="+mn-lt"/>
                        </a:rPr>
                        <a:t>Rivaroxaban 10 mg</a:t>
                      </a:r>
                      <a:br>
                        <a:rPr kumimoji="0" lang="en-US" sz="1000" u="none" strike="noStrike" cap="none" normalizeH="0" baseline="0" dirty="0" smtClean="0">
                          <a:ln>
                            <a:noFill/>
                          </a:ln>
                          <a:solidFill>
                            <a:schemeClr val="bg1"/>
                          </a:solidFill>
                          <a:effectLst/>
                          <a:latin typeface="+mn-lt"/>
                        </a:rPr>
                      </a:br>
                      <a:r>
                        <a:rPr kumimoji="0" lang="en-US" sz="1000" u="none" strike="noStrike" cap="none" normalizeH="0" baseline="0" dirty="0" smtClean="0">
                          <a:ln>
                            <a:noFill/>
                          </a:ln>
                          <a:solidFill>
                            <a:schemeClr val="bg1"/>
                          </a:solidFill>
                          <a:effectLst/>
                          <a:latin typeface="+mn-lt"/>
                        </a:rPr>
                        <a:t>(n=1127)</a:t>
                      </a:r>
                      <a:endParaRPr kumimoji="0" lang="en-US" sz="1000" b="1" i="0" u="none" strike="noStrike" cap="none" normalizeH="0" baseline="0" dirty="0" smtClean="0">
                        <a:ln>
                          <a:noFill/>
                        </a:ln>
                        <a:solidFill>
                          <a:schemeClr val="bg1"/>
                        </a:solidFill>
                        <a:effectLst/>
                        <a:latin typeface="+mn-lt"/>
                        <a:cs typeface="Arial" pitchFamily="34" charset="0"/>
                      </a:endParaRPr>
                    </a:p>
                  </a:txBody>
                  <a:tcPr horzOverflow="overflow">
                    <a:solidFill>
                      <a:schemeClr val="bg2"/>
                    </a:solidFill>
                  </a:tcPr>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defRPr/>
                      </a:pPr>
                      <a:r>
                        <a:rPr kumimoji="0" lang="en-US" sz="1000" u="none" strike="noStrike" kern="1200" cap="none" normalizeH="0" baseline="0" dirty="0" smtClean="0">
                          <a:ln>
                            <a:noFill/>
                          </a:ln>
                          <a:solidFill>
                            <a:schemeClr val="bg1"/>
                          </a:solidFill>
                          <a:effectLst/>
                          <a:latin typeface="+mn-lt"/>
                        </a:rPr>
                        <a:t>Aspirin 100 mg</a:t>
                      </a:r>
                      <a:br>
                        <a:rPr kumimoji="0" lang="en-US" sz="1000" u="none" strike="noStrike" kern="1200" cap="none" normalizeH="0" baseline="0" dirty="0" smtClean="0">
                          <a:ln>
                            <a:noFill/>
                          </a:ln>
                          <a:solidFill>
                            <a:schemeClr val="bg1"/>
                          </a:solidFill>
                          <a:effectLst/>
                          <a:latin typeface="+mn-lt"/>
                        </a:rPr>
                      </a:br>
                      <a:r>
                        <a:rPr kumimoji="0" lang="en-US" sz="1000" u="none" strike="noStrike" kern="1200" cap="none" normalizeH="0" baseline="0" dirty="0" smtClean="0">
                          <a:ln>
                            <a:noFill/>
                          </a:ln>
                          <a:solidFill>
                            <a:schemeClr val="bg1"/>
                          </a:solidFill>
                          <a:effectLst/>
                          <a:latin typeface="+mn-lt"/>
                        </a:rPr>
                        <a:t>(n=1131)</a:t>
                      </a:r>
                      <a:endParaRPr kumimoji="0" lang="en-US" sz="1000" b="1" u="none" strike="noStrike" kern="1200" cap="none" normalizeH="0" baseline="0" dirty="0" smtClean="0">
                        <a:ln>
                          <a:noFill/>
                        </a:ln>
                        <a:solidFill>
                          <a:schemeClr val="bg1"/>
                        </a:solidFill>
                        <a:effectLst/>
                        <a:latin typeface="+mn-lt"/>
                        <a:ea typeface="+mn-ea"/>
                        <a:cs typeface="+mn-cs"/>
                      </a:endParaRPr>
                    </a:p>
                  </a:txBody>
                  <a:tcPr horzOverflow="overflow">
                    <a:solidFill>
                      <a:schemeClr val="bg2"/>
                    </a:solidFill>
                  </a:tcPr>
                </a:tc>
              </a:tr>
              <a:tr h="291726">
                <a:tc>
                  <a:txBody>
                    <a:bodyPr/>
                    <a:lstStyle/>
                    <a:p>
                      <a:pPr marL="0" marR="0" lvl="0" indent="0" algn="l"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en-US" sz="1200" u="none" strike="noStrike" kern="1200" cap="none" normalizeH="0" baseline="0" dirty="0" smtClean="0">
                          <a:ln>
                            <a:noFill/>
                          </a:ln>
                          <a:effectLst/>
                          <a:latin typeface="+mn-lt"/>
                        </a:rPr>
                        <a:t>Index event, n (%)</a:t>
                      </a:r>
                      <a:endParaRPr kumimoji="0" lang="en-US" sz="1200" b="0" i="0" u="none" strike="noStrike" kern="1200" cap="none" normalizeH="0" baseline="0" dirty="0" smtClean="0">
                        <a:ln>
                          <a:noFill/>
                        </a:ln>
                        <a:solidFill>
                          <a:schemeClr val="tx1"/>
                        </a:solidFill>
                        <a:effectLst/>
                        <a:latin typeface="+mn-lt"/>
                        <a:ea typeface="+mn-ea"/>
                        <a:cs typeface="Arial" pitchFamily="34" charset="0"/>
                      </a:endParaRPr>
                    </a:p>
                  </a:txBody>
                  <a:tcPr marL="90000" marR="90000" marT="25200" marB="25200" anchor="ctr"/>
                </a:tc>
                <a:tc>
                  <a:txBody>
                    <a:bodyPr/>
                    <a:lstStyle/>
                    <a:p>
                      <a:pPr marL="0" marR="0" lvl="0" indent="0" algn="l"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en-US" sz="1200" u="none" strike="noStrike" kern="1200" cap="none" normalizeH="0" baseline="0" dirty="0" smtClean="0">
                          <a:ln>
                            <a:noFill/>
                          </a:ln>
                          <a:effectLst/>
                          <a:latin typeface="+mn-lt"/>
                        </a:rPr>
                        <a:t>DVT</a:t>
                      </a:r>
                    </a:p>
                  </a:txBody>
                  <a:tcPr marL="90000" marR="90000" marT="25200" marB="25200" anchor="ctr"/>
                </a:tc>
                <a:tc>
                  <a:txBody>
                    <a:bodyPr/>
                    <a:lstStyle/>
                    <a:p>
                      <a:pPr marL="0" marR="0" lvl="0" indent="0" algn="ctr"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pPr>
                      <a:r>
                        <a:rPr kumimoji="0" lang="en-US" sz="1200" b="0" i="0" u="none" strike="noStrike" cap="none" normalizeH="0" baseline="0" dirty="0" smtClean="0">
                          <a:ln>
                            <a:noFill/>
                          </a:ln>
                          <a:solidFill>
                            <a:schemeClr val="tx1"/>
                          </a:solidFill>
                          <a:effectLst/>
                          <a:latin typeface="+mn-lt"/>
                          <a:cs typeface="Arial" pitchFamily="34" charset="0"/>
                        </a:rPr>
                        <a:t>565 (51.0) </a:t>
                      </a:r>
                    </a:p>
                  </a:txBody>
                  <a:tcPr marL="90000" marR="90000" marT="25200" marB="25200" anchor="ctr" horzOverflow="overflow"/>
                </a:tc>
                <a:tc>
                  <a:txBody>
                    <a:bodyPr/>
                    <a:lstStyle/>
                    <a:p>
                      <a:pPr marL="0" marR="0" lvl="0" indent="0" algn="ctr"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pPr>
                      <a:r>
                        <a:rPr kumimoji="0" lang="en-US" sz="1200" b="0" i="0" u="none" strike="noStrike" cap="none" normalizeH="0" baseline="0" dirty="0" smtClean="0">
                          <a:ln>
                            <a:noFill/>
                          </a:ln>
                          <a:solidFill>
                            <a:schemeClr val="tx1"/>
                          </a:solidFill>
                          <a:effectLst/>
                          <a:latin typeface="+mn-lt"/>
                          <a:cs typeface="Arial" pitchFamily="34" charset="0"/>
                        </a:rPr>
                        <a:t>565 (50.1)</a:t>
                      </a:r>
                    </a:p>
                  </a:txBody>
                  <a:tcPr marL="90000" marR="90000" marT="25200" marB="25200" anchor="ctr" horzOverflow="overflow"/>
                </a:tc>
                <a:tc>
                  <a:txBody>
                    <a:bodyPr/>
                    <a:lstStyle/>
                    <a:p>
                      <a:pPr marL="0" marR="0" lvl="0" indent="0" algn="ctr"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pPr>
                      <a:r>
                        <a:rPr kumimoji="0" lang="de-DE" sz="1200" b="0" i="0" u="none" strike="noStrike" cap="none" normalizeH="0" baseline="0" dirty="0" smtClean="0">
                          <a:ln>
                            <a:noFill/>
                          </a:ln>
                          <a:solidFill>
                            <a:schemeClr val="tx1"/>
                          </a:solidFill>
                          <a:effectLst/>
                          <a:latin typeface="+mn-lt"/>
                          <a:cs typeface="Arial" pitchFamily="34" charset="0"/>
                        </a:rPr>
                        <a:t>577 (51.0)</a:t>
                      </a:r>
                    </a:p>
                  </a:txBody>
                  <a:tcPr marL="90000" marR="90000" marT="25200" marB="25200" anchor="ctr" horzOverflow="overflow"/>
                </a:tc>
              </a:tr>
              <a:tr h="291726">
                <a:tc>
                  <a:txBody>
                    <a:bodyPr/>
                    <a:lstStyle/>
                    <a:p>
                      <a:pPr marL="0" marR="0" lvl="0" indent="0" algn="l"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endParaRPr kumimoji="0" lang="en-US" sz="1200" b="0" i="0" u="none" strike="noStrike" kern="1200" cap="none" normalizeH="0" baseline="0" dirty="0" smtClean="0">
                        <a:ln>
                          <a:noFill/>
                        </a:ln>
                        <a:solidFill>
                          <a:schemeClr val="tx1"/>
                        </a:solidFill>
                        <a:effectLst/>
                        <a:latin typeface="+mn-lt"/>
                        <a:ea typeface="+mn-ea"/>
                        <a:cs typeface="Arial" pitchFamily="34" charset="0"/>
                      </a:endParaRPr>
                    </a:p>
                  </a:txBody>
                  <a:tcPr marL="90000" marR="90000" marT="25200" marB="25200" anchor="ctr"/>
                </a:tc>
                <a:tc>
                  <a:txBody>
                    <a:bodyPr/>
                    <a:lstStyle/>
                    <a:p>
                      <a:pPr marL="0" marR="0" lvl="0" indent="0" algn="l"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en-US" sz="1200" u="none" strike="noStrike" kern="1200" cap="none" normalizeH="0" baseline="0" dirty="0" smtClean="0">
                          <a:ln>
                            <a:noFill/>
                          </a:ln>
                          <a:effectLst/>
                          <a:latin typeface="+mn-lt"/>
                        </a:rPr>
                        <a:t>PE</a:t>
                      </a:r>
                    </a:p>
                  </a:txBody>
                  <a:tcPr marL="90000" marR="90000" marT="25200" marB="25200" anchor="ctr"/>
                </a:tc>
                <a:tc>
                  <a:txBody>
                    <a:bodyPr/>
                    <a:lstStyle/>
                    <a:p>
                      <a:pPr marL="0" marR="0" lvl="0" indent="0" algn="ctr"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en-US" sz="1200" b="0" i="0" u="none" strike="noStrike" cap="none" normalizeH="0" baseline="0" dirty="0" smtClean="0">
                          <a:ln>
                            <a:noFill/>
                          </a:ln>
                          <a:solidFill>
                            <a:schemeClr val="tx1"/>
                          </a:solidFill>
                          <a:effectLst/>
                          <a:latin typeface="+mn-lt"/>
                          <a:cs typeface="Arial" pitchFamily="34" charset="0"/>
                        </a:rPr>
                        <a:t>381 (34.4)</a:t>
                      </a:r>
                    </a:p>
                  </a:txBody>
                  <a:tcPr marL="90000" marR="90000" marT="25200" marB="25200" anchor="ctr" horzOverflow="overflow"/>
                </a:tc>
                <a:tc>
                  <a:txBody>
                    <a:bodyPr/>
                    <a:lstStyle/>
                    <a:p>
                      <a:pPr marL="0" marR="0" lvl="0" indent="0" algn="ctr"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en-US" sz="1200" b="0" i="0" u="none" strike="noStrike" cap="none" normalizeH="0" baseline="0" dirty="0" smtClean="0">
                          <a:ln>
                            <a:noFill/>
                          </a:ln>
                          <a:solidFill>
                            <a:schemeClr val="tx1"/>
                          </a:solidFill>
                          <a:effectLst/>
                          <a:latin typeface="+mn-lt"/>
                          <a:cs typeface="Arial" pitchFamily="34" charset="0"/>
                        </a:rPr>
                        <a:t>381 (33.8)</a:t>
                      </a:r>
                    </a:p>
                  </a:txBody>
                  <a:tcPr marL="90000" marR="90000" marT="25200" marB="25200" anchor="ctr" horzOverflow="overflow"/>
                </a:tc>
                <a:tc>
                  <a:txBody>
                    <a:bodyPr/>
                    <a:lstStyle/>
                    <a:p>
                      <a:pPr marL="0" marR="0" lvl="0" indent="0" algn="ctr"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de-DE" sz="1200" b="0" i="0" u="none" strike="noStrike" cap="none" normalizeH="0" baseline="0" dirty="0" smtClean="0">
                          <a:ln>
                            <a:noFill/>
                          </a:ln>
                          <a:solidFill>
                            <a:schemeClr val="tx1"/>
                          </a:solidFill>
                          <a:effectLst/>
                          <a:latin typeface="+mn-lt"/>
                          <a:cs typeface="Arial" pitchFamily="34" charset="0"/>
                        </a:rPr>
                        <a:t>366 (32.4)</a:t>
                      </a:r>
                    </a:p>
                  </a:txBody>
                  <a:tcPr marL="90000" marR="90000" marT="25200" marB="25200" anchor="ctr" horzOverflow="overflow"/>
                </a:tc>
              </a:tr>
              <a:tr h="291726">
                <a:tc>
                  <a:txBody>
                    <a:bodyPr/>
                    <a:lstStyle/>
                    <a:p>
                      <a:pPr marL="0" marR="0" lvl="0" indent="0" algn="l"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endParaRPr kumimoji="0" lang="en-US" sz="1200" b="0" i="0" u="none" strike="noStrike" kern="1200" cap="none" normalizeH="0" baseline="0" dirty="0" smtClean="0">
                        <a:ln>
                          <a:noFill/>
                        </a:ln>
                        <a:solidFill>
                          <a:schemeClr val="tx1"/>
                        </a:solidFill>
                        <a:effectLst/>
                        <a:latin typeface="+mn-lt"/>
                        <a:ea typeface="+mn-ea"/>
                        <a:cs typeface="Arial" pitchFamily="34" charset="0"/>
                      </a:endParaRPr>
                    </a:p>
                  </a:txBody>
                  <a:tcPr marL="90000" marR="90000" marT="25200" marB="25200" anchor="ctr"/>
                </a:tc>
                <a:tc>
                  <a:txBody>
                    <a:bodyPr/>
                    <a:lstStyle/>
                    <a:p>
                      <a:pPr marL="0" marR="0" lvl="0" indent="0" algn="l"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en-US" sz="1200" u="none" strike="noStrike" kern="1200" cap="none" normalizeH="0" baseline="0" dirty="0" smtClean="0">
                          <a:ln>
                            <a:noFill/>
                          </a:ln>
                          <a:effectLst/>
                          <a:latin typeface="+mn-lt"/>
                        </a:rPr>
                        <a:t>Both </a:t>
                      </a:r>
                    </a:p>
                  </a:txBody>
                  <a:tcPr marL="90000" marR="90000" marT="25200" marB="25200" anchor="ctr"/>
                </a:tc>
                <a:tc>
                  <a:txBody>
                    <a:bodyPr/>
                    <a:lstStyle/>
                    <a:p>
                      <a:pPr marL="0" marR="0" lvl="0" indent="0" algn="ctr"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en-US" sz="1200" b="0" i="0" u="none" strike="noStrike" cap="none" normalizeH="0" baseline="0" dirty="0" smtClean="0">
                          <a:ln>
                            <a:noFill/>
                          </a:ln>
                          <a:solidFill>
                            <a:schemeClr val="tx1"/>
                          </a:solidFill>
                          <a:effectLst/>
                          <a:latin typeface="+mn-lt"/>
                          <a:cs typeface="Arial" pitchFamily="34" charset="0"/>
                        </a:rPr>
                        <a:t>155 (14.0)</a:t>
                      </a:r>
                    </a:p>
                  </a:txBody>
                  <a:tcPr marL="90000" marR="90000" marT="25200" marB="25200" anchor="ctr" horzOverflow="overflow"/>
                </a:tc>
                <a:tc>
                  <a:txBody>
                    <a:bodyPr/>
                    <a:lstStyle/>
                    <a:p>
                      <a:pPr marL="0" marR="0" lvl="0" indent="0" algn="ctr"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en-US" sz="1200" b="0" i="0" u="none" strike="noStrike" cap="none" normalizeH="0" baseline="0" dirty="0" smtClean="0">
                          <a:ln>
                            <a:noFill/>
                          </a:ln>
                          <a:solidFill>
                            <a:schemeClr val="tx1"/>
                          </a:solidFill>
                          <a:effectLst/>
                          <a:latin typeface="+mn-lt"/>
                          <a:cs typeface="Arial" pitchFamily="34" charset="0"/>
                        </a:rPr>
                        <a:t>179 (15.9)</a:t>
                      </a:r>
                    </a:p>
                  </a:txBody>
                  <a:tcPr marL="90000" marR="90000" marT="25200" marB="25200" anchor="ctr" horzOverflow="overflow"/>
                </a:tc>
                <a:tc>
                  <a:txBody>
                    <a:bodyPr/>
                    <a:lstStyle/>
                    <a:p>
                      <a:pPr marL="0" marR="0" lvl="0" indent="0" algn="ctr"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de-DE" sz="1200" b="0" i="0" u="none" strike="noStrike" cap="none" normalizeH="0" baseline="0" dirty="0" smtClean="0">
                          <a:ln>
                            <a:noFill/>
                          </a:ln>
                          <a:solidFill>
                            <a:schemeClr val="tx1"/>
                          </a:solidFill>
                          <a:effectLst/>
                          <a:latin typeface="+mn-lt"/>
                          <a:cs typeface="Arial" pitchFamily="34" charset="0"/>
                        </a:rPr>
                        <a:t>181 (16.0)</a:t>
                      </a:r>
                    </a:p>
                  </a:txBody>
                  <a:tcPr marL="90000" marR="90000" marT="25200" marB="25200" anchor="ctr" horzOverflow="overflow"/>
                </a:tc>
              </a:tr>
              <a:tr h="293960">
                <a:tc>
                  <a:txBody>
                    <a:bodyPr/>
                    <a:lstStyle/>
                    <a:p>
                      <a:pPr marL="0" marR="0" lvl="0" indent="0" algn="l"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endParaRPr kumimoji="0" lang="en-US" sz="1200" b="0" i="0" u="none" strike="noStrike" kern="1200" cap="none" normalizeH="0" baseline="0" dirty="0" smtClean="0">
                        <a:ln>
                          <a:noFill/>
                        </a:ln>
                        <a:solidFill>
                          <a:schemeClr val="tx1"/>
                        </a:solidFill>
                        <a:effectLst/>
                        <a:latin typeface="+mn-lt"/>
                        <a:ea typeface="+mn-ea"/>
                        <a:cs typeface="Arial" pitchFamily="34" charset="0"/>
                      </a:endParaRPr>
                    </a:p>
                  </a:txBody>
                  <a:tcPr marL="90000" marR="90000" marT="25200" marB="25200" anchor="ctr"/>
                </a:tc>
                <a:tc>
                  <a:txBody>
                    <a:bodyPr/>
                    <a:lstStyle/>
                    <a:p>
                      <a:pPr marL="0" marR="0" lvl="0" indent="0" algn="l"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en-US" sz="1100" b="0" i="0" u="none" strike="noStrike" kern="1200" cap="none" normalizeH="0" baseline="0" dirty="0" smtClean="0">
                          <a:ln>
                            <a:noFill/>
                          </a:ln>
                          <a:solidFill>
                            <a:schemeClr val="tx1"/>
                          </a:solidFill>
                          <a:effectLst/>
                          <a:latin typeface="+mn-lt"/>
                          <a:ea typeface="+mn-ea"/>
                          <a:cs typeface="Arial" pitchFamily="34" charset="0"/>
                        </a:rPr>
                        <a:t>Asymptomatic or  unconfirmed</a:t>
                      </a:r>
                    </a:p>
                  </a:txBody>
                  <a:tcPr marL="90000" marR="90000" marT="25200" marB="25200" anchor="ctr"/>
                </a:tc>
                <a:tc>
                  <a:txBody>
                    <a:bodyPr/>
                    <a:lstStyle/>
                    <a:p>
                      <a:pPr marL="0" marR="0" lvl="0" indent="0" algn="ctr"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en-US" sz="1100" b="0" i="0" u="none" strike="noStrike" cap="none" normalizeH="0" baseline="0" dirty="0" smtClean="0">
                          <a:ln>
                            <a:noFill/>
                          </a:ln>
                          <a:solidFill>
                            <a:schemeClr val="tx1"/>
                          </a:solidFill>
                          <a:effectLst/>
                          <a:latin typeface="+mn-lt"/>
                          <a:cs typeface="Arial" pitchFamily="34" charset="0"/>
                        </a:rPr>
                        <a:t>6 (0.5)</a:t>
                      </a:r>
                    </a:p>
                  </a:txBody>
                  <a:tcPr marL="90000" marR="90000" marT="25200" marB="25200" anchor="ctr" horzOverflow="overflow"/>
                </a:tc>
                <a:tc>
                  <a:txBody>
                    <a:bodyPr/>
                    <a:lstStyle/>
                    <a:p>
                      <a:pPr marL="0" marR="0" lvl="0" indent="0" algn="ctr"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en-US" sz="1100" b="0" i="0" u="none" strike="noStrike" cap="none" normalizeH="0" baseline="0" dirty="0" smtClean="0">
                          <a:ln>
                            <a:noFill/>
                          </a:ln>
                          <a:solidFill>
                            <a:schemeClr val="tx1"/>
                          </a:solidFill>
                          <a:effectLst/>
                          <a:latin typeface="+mn-lt"/>
                          <a:cs typeface="Arial" pitchFamily="34" charset="0"/>
                        </a:rPr>
                        <a:t>2 (0.2)</a:t>
                      </a:r>
                    </a:p>
                  </a:txBody>
                  <a:tcPr marL="90000" marR="90000" marT="25200" marB="25200" anchor="ctr" horzOverflow="overflow"/>
                </a:tc>
                <a:tc>
                  <a:txBody>
                    <a:bodyPr/>
                    <a:lstStyle/>
                    <a:p>
                      <a:pPr marL="0" marR="0" lvl="0" indent="0" algn="ctr"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de-DE" sz="1100" b="0" i="0" u="none" strike="noStrike" cap="none" normalizeH="0" baseline="0" dirty="0" smtClean="0">
                          <a:ln>
                            <a:noFill/>
                          </a:ln>
                          <a:solidFill>
                            <a:schemeClr val="tx1"/>
                          </a:solidFill>
                          <a:effectLst/>
                          <a:latin typeface="+mn-lt"/>
                          <a:cs typeface="Arial" pitchFamily="34" charset="0"/>
                        </a:rPr>
                        <a:t>7 (0.6)</a:t>
                      </a:r>
                    </a:p>
                  </a:txBody>
                  <a:tcPr marL="90000" marR="90000" marT="25200" marB="25200" anchor="ctr" horzOverflow="overflow"/>
                </a:tc>
              </a:tr>
              <a:tr h="291726">
                <a:tc>
                  <a:txBody>
                    <a:bodyPr/>
                    <a:lstStyle/>
                    <a:p>
                      <a:pPr marL="0" marR="0" lvl="0" indent="0" algn="l"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en-US" sz="1200" u="none" strike="noStrike" kern="1200" cap="none" normalizeH="0" baseline="0" smtClean="0">
                          <a:ln>
                            <a:noFill/>
                          </a:ln>
                          <a:effectLst/>
                          <a:latin typeface="+mn-lt"/>
                        </a:rPr>
                        <a:t>Classification of index VTE, </a:t>
                      </a:r>
                      <a:r>
                        <a:rPr kumimoji="0" lang="en-US" sz="1200" u="none" strike="noStrike" kern="1200" cap="none" normalizeH="0" baseline="0" dirty="0" smtClean="0">
                          <a:ln>
                            <a:noFill/>
                          </a:ln>
                          <a:effectLst/>
                          <a:latin typeface="+mn-lt"/>
                        </a:rPr>
                        <a:t>n (%)</a:t>
                      </a:r>
                      <a:endParaRPr kumimoji="0" lang="en-US" sz="1200" b="0" i="0" u="none" strike="noStrike" kern="1200" cap="none" normalizeH="0" baseline="0" dirty="0" smtClean="0">
                        <a:ln>
                          <a:noFill/>
                        </a:ln>
                        <a:solidFill>
                          <a:schemeClr val="tx1"/>
                        </a:solidFill>
                        <a:effectLst/>
                        <a:latin typeface="+mn-lt"/>
                        <a:ea typeface="+mn-ea"/>
                        <a:cs typeface="Arial" pitchFamily="34" charset="0"/>
                      </a:endParaRPr>
                    </a:p>
                  </a:txBody>
                  <a:tcPr marL="90000" marR="90000" marT="25200" marB="25200" anchor="ctr"/>
                </a:tc>
                <a:tc>
                  <a:txBody>
                    <a:bodyPr/>
                    <a:lstStyle/>
                    <a:p>
                      <a:pPr marL="0" marR="0" lvl="0" indent="0" algn="l"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en-US" sz="1200" u="none" strike="noStrike" kern="1200" cap="none" normalizeH="0" baseline="0" dirty="0" smtClean="0">
                          <a:ln>
                            <a:noFill/>
                          </a:ln>
                          <a:effectLst/>
                          <a:latin typeface="+mn-lt"/>
                        </a:rPr>
                        <a:t>Unprovoked</a:t>
                      </a:r>
                    </a:p>
                  </a:txBody>
                  <a:tcPr marL="90000" marR="90000" marT="25200" marB="25200" anchor="ctr"/>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en-US" sz="1200" b="0" i="0" u="none" strike="noStrike" kern="1200" cap="none" normalizeH="0" baseline="0" dirty="0" smtClean="0">
                          <a:ln>
                            <a:noFill/>
                          </a:ln>
                          <a:solidFill>
                            <a:schemeClr val="tx1"/>
                          </a:solidFill>
                          <a:effectLst/>
                          <a:latin typeface="+mn-lt"/>
                          <a:ea typeface="+mn-ea"/>
                          <a:cs typeface="Arial" pitchFamily="34" charset="0"/>
                        </a:rPr>
                        <a:t>441 (39.8)</a:t>
                      </a:r>
                    </a:p>
                  </a:txBody>
                  <a:tcPr marL="90000" marR="90000" marT="25200" marB="25200" anchor="ctr" horzOverflow="overflow"/>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en-US" sz="1200" b="0" i="0" u="none" strike="noStrike" kern="1200" cap="none" normalizeH="0" baseline="0" dirty="0" smtClean="0">
                          <a:ln>
                            <a:noFill/>
                          </a:ln>
                          <a:solidFill>
                            <a:schemeClr val="tx1"/>
                          </a:solidFill>
                          <a:effectLst/>
                          <a:latin typeface="+mn-lt"/>
                          <a:ea typeface="+mn-ea"/>
                          <a:cs typeface="Arial" pitchFamily="34" charset="0"/>
                        </a:rPr>
                        <a:t>480 (42.6)</a:t>
                      </a:r>
                    </a:p>
                  </a:txBody>
                  <a:tcPr marL="90000" marR="90000" marT="25200" marB="25200" anchor="ctr" horzOverflow="overflow"/>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de-DE" sz="1200" b="0" i="0" u="none" strike="noStrike" kern="1200" cap="none" normalizeH="0" baseline="0" dirty="0" smtClean="0">
                          <a:ln>
                            <a:noFill/>
                          </a:ln>
                          <a:solidFill>
                            <a:schemeClr val="tx1"/>
                          </a:solidFill>
                          <a:effectLst/>
                          <a:latin typeface="+mn-lt"/>
                          <a:ea typeface="+mn-ea"/>
                          <a:cs typeface="Arial" pitchFamily="34" charset="0"/>
                        </a:rPr>
                        <a:t>468 (41.4)</a:t>
                      </a:r>
                    </a:p>
                  </a:txBody>
                  <a:tcPr marL="90000" marR="90000" marT="25200" marB="25200" anchor="ctr" horzOverflow="overflow"/>
                </a:tc>
              </a:tr>
              <a:tr h="291726">
                <a:tc>
                  <a:txBody>
                    <a:bodyPr/>
                    <a:lstStyle/>
                    <a:p>
                      <a:pPr marL="0" marR="0" lvl="0" indent="0" algn="l"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endParaRPr kumimoji="0" lang="en-US" sz="1200" b="0" i="0" u="none" strike="noStrike" kern="1200" cap="none" normalizeH="0" baseline="0" dirty="0" smtClean="0">
                        <a:ln>
                          <a:noFill/>
                        </a:ln>
                        <a:solidFill>
                          <a:schemeClr val="tx1"/>
                        </a:solidFill>
                        <a:effectLst/>
                        <a:latin typeface="+mn-lt"/>
                        <a:ea typeface="+mn-ea"/>
                        <a:cs typeface="Arial" pitchFamily="34" charset="0"/>
                      </a:endParaRPr>
                    </a:p>
                  </a:txBody>
                  <a:tcPr marL="90000" marR="90000" marT="25200" marB="25200" anchor="ctr"/>
                </a:tc>
                <a:tc>
                  <a:txBody>
                    <a:bodyPr/>
                    <a:lstStyle/>
                    <a:p>
                      <a:pPr marL="0" marR="0" lvl="0" indent="0" algn="l"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defRPr/>
                      </a:pPr>
                      <a:r>
                        <a:rPr kumimoji="0" lang="en-US" sz="1200" u="none" strike="noStrike" kern="1200" cap="none" normalizeH="0" baseline="0" dirty="0" smtClean="0">
                          <a:ln>
                            <a:noFill/>
                          </a:ln>
                          <a:effectLst/>
                          <a:latin typeface="+mn-lt"/>
                        </a:rPr>
                        <a:t>Provoked</a:t>
                      </a:r>
                      <a:endParaRPr kumimoji="0" lang="en-US" sz="1200" b="0" i="0" u="none" strike="noStrike" kern="1200" cap="none" normalizeH="0" baseline="0" dirty="0" smtClean="0">
                        <a:ln>
                          <a:noFill/>
                        </a:ln>
                        <a:solidFill>
                          <a:schemeClr val="tx1"/>
                        </a:solidFill>
                        <a:effectLst/>
                        <a:latin typeface="+mn-lt"/>
                        <a:ea typeface="+mn-ea"/>
                        <a:cs typeface="Arial" pitchFamily="34" charset="0"/>
                      </a:endParaRPr>
                    </a:p>
                  </a:txBody>
                  <a:tcPr marL="90000" marR="90000" marT="25200" marB="25200" anchor="ctr"/>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defRPr/>
                      </a:pPr>
                      <a:r>
                        <a:rPr kumimoji="0" lang="en-US" sz="1200" b="0" i="0" u="none" strike="noStrike" kern="1200" cap="none" normalizeH="0" baseline="0" dirty="0" smtClean="0">
                          <a:ln>
                            <a:noFill/>
                          </a:ln>
                          <a:solidFill>
                            <a:schemeClr val="tx1"/>
                          </a:solidFill>
                          <a:effectLst/>
                          <a:latin typeface="+mn-lt"/>
                          <a:ea typeface="+mn-ea"/>
                          <a:cs typeface="Arial" pitchFamily="34" charset="0"/>
                        </a:rPr>
                        <a:t>666 (60.2)</a:t>
                      </a:r>
                    </a:p>
                  </a:txBody>
                  <a:tcPr marL="90000" marR="90000" marT="25200" marB="25200" anchor="ctr" horzOverflow="overflow"/>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defRPr/>
                      </a:pPr>
                      <a:r>
                        <a:rPr kumimoji="0" lang="en-US" sz="1200" b="0" i="0" u="none" strike="noStrike" kern="1200" cap="none" normalizeH="0" baseline="0" dirty="0" smtClean="0">
                          <a:ln>
                            <a:noFill/>
                          </a:ln>
                          <a:solidFill>
                            <a:schemeClr val="tx1"/>
                          </a:solidFill>
                          <a:effectLst/>
                          <a:latin typeface="+mn-lt"/>
                          <a:ea typeface="+mn-ea"/>
                          <a:cs typeface="Arial" pitchFamily="34" charset="0"/>
                        </a:rPr>
                        <a:t>647 (57.4)</a:t>
                      </a:r>
                    </a:p>
                  </a:txBody>
                  <a:tcPr marL="90000" marR="90000" marT="25200" marB="25200" anchor="ctr" horzOverflow="overflow"/>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defRPr/>
                      </a:pPr>
                      <a:r>
                        <a:rPr kumimoji="0" lang="de-DE" sz="1200" b="0" i="0" u="none" strike="noStrike" kern="1200" cap="none" normalizeH="0" baseline="0" dirty="0" smtClean="0">
                          <a:ln>
                            <a:noFill/>
                          </a:ln>
                          <a:solidFill>
                            <a:schemeClr val="tx1"/>
                          </a:solidFill>
                          <a:effectLst/>
                          <a:latin typeface="+mn-lt"/>
                          <a:ea typeface="+mn-ea"/>
                          <a:cs typeface="Arial" pitchFamily="34" charset="0"/>
                        </a:rPr>
                        <a:t>663 (58.6)</a:t>
                      </a:r>
                    </a:p>
                  </a:txBody>
                  <a:tcPr marL="90000" marR="90000" marT="25200" marB="25200" anchor="ctr" horzOverflow="overflow"/>
                </a:tc>
              </a:tr>
              <a:tr h="291726">
                <a:tc>
                  <a:txBody>
                    <a:bodyPr/>
                    <a:lstStyle/>
                    <a:p>
                      <a:pPr marL="0" marR="0" lvl="0" indent="0" algn="l" defTabSz="914400" rtl="0" eaLnBrk="1" fontAlgn="auto" latinLnBrk="0" hangingPunct="1">
                        <a:lnSpc>
                          <a:spcPct val="100000"/>
                        </a:lnSpc>
                        <a:spcBef>
                          <a:spcPts val="100"/>
                        </a:spcBef>
                        <a:spcAft>
                          <a:spcPts val="100"/>
                        </a:spcAft>
                        <a:buClrTx/>
                        <a:buSzTx/>
                        <a:buFontTx/>
                        <a:buNone/>
                        <a:tabLst/>
                        <a:defRPr/>
                      </a:pPr>
                      <a:r>
                        <a:rPr kumimoji="0" lang="en-US" sz="1200" u="none" strike="noStrike" kern="1200" cap="none" normalizeH="0" baseline="0" smtClean="0">
                          <a:ln>
                            <a:noFill/>
                          </a:ln>
                          <a:effectLst/>
                          <a:latin typeface="+mn-lt"/>
                        </a:rPr>
                        <a:t>History of prior VTE, </a:t>
                      </a:r>
                      <a:r>
                        <a:rPr kumimoji="0" lang="en-US" sz="1200" u="none" strike="noStrike" kern="1200" cap="none" normalizeH="0" baseline="0" dirty="0" smtClean="0">
                          <a:ln>
                            <a:noFill/>
                          </a:ln>
                          <a:effectLst/>
                          <a:latin typeface="+mn-lt"/>
                        </a:rPr>
                        <a:t>n (%)</a:t>
                      </a:r>
                      <a:endParaRPr kumimoji="0" lang="en-US" sz="1200" b="0" i="0" u="none" strike="noStrike" kern="1200" cap="none" normalizeH="0" baseline="0" dirty="0">
                        <a:ln>
                          <a:noFill/>
                        </a:ln>
                        <a:solidFill>
                          <a:schemeClr val="tx1"/>
                        </a:solidFill>
                        <a:effectLst/>
                        <a:latin typeface="+mn-lt"/>
                        <a:ea typeface="+mn-ea"/>
                        <a:cs typeface="Arial" pitchFamily="34" charset="0"/>
                      </a:endParaRPr>
                    </a:p>
                  </a:txBody>
                  <a:tcPr marL="90000" marR="90000" marT="25200" marB="25200" anchor="ctr"/>
                </a:tc>
                <a:tc>
                  <a:txBody>
                    <a:bodyPr/>
                    <a:lstStyle/>
                    <a:p>
                      <a:pPr marL="0" marR="0" lvl="0" indent="0" algn="l" defTabSz="914400" rtl="0" eaLnBrk="1" fontAlgn="auto" latinLnBrk="0" hangingPunct="1">
                        <a:lnSpc>
                          <a:spcPct val="100000"/>
                        </a:lnSpc>
                        <a:spcBef>
                          <a:spcPts val="100"/>
                        </a:spcBef>
                        <a:spcAft>
                          <a:spcPts val="100"/>
                        </a:spcAft>
                        <a:buClrTx/>
                        <a:buSzTx/>
                        <a:buFontTx/>
                        <a:buNone/>
                        <a:tabLst/>
                        <a:defRPr/>
                      </a:pPr>
                      <a:endParaRPr kumimoji="0" lang="en-US" sz="1200" b="0" i="0" u="none" strike="noStrike" kern="1200" cap="none" normalizeH="0" baseline="0" dirty="0">
                        <a:ln>
                          <a:noFill/>
                        </a:ln>
                        <a:solidFill>
                          <a:schemeClr val="tx1"/>
                        </a:solidFill>
                        <a:effectLst/>
                        <a:latin typeface="+mn-lt"/>
                        <a:ea typeface="+mn-ea"/>
                        <a:cs typeface="Arial" pitchFamily="34" charset="0"/>
                      </a:endParaRPr>
                    </a:p>
                  </a:txBody>
                  <a:tcPr marL="90000" marR="90000" marT="25200" marB="25200" anchor="ctr"/>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en-US" sz="1200" b="0" i="0" u="none" strike="noStrike" kern="1200" cap="none" normalizeH="0" baseline="0" dirty="0" smtClean="0">
                          <a:ln>
                            <a:noFill/>
                          </a:ln>
                          <a:solidFill>
                            <a:schemeClr val="tx1"/>
                          </a:solidFill>
                          <a:effectLst/>
                          <a:latin typeface="+mn-lt"/>
                          <a:ea typeface="+mn-ea"/>
                          <a:cs typeface="Arial" pitchFamily="34" charset="0"/>
                        </a:rPr>
                        <a:t>198 (17.9)</a:t>
                      </a:r>
                    </a:p>
                  </a:txBody>
                  <a:tcPr marL="90000" marR="90000" marT="25200" marB="25200" anchor="ctr" horzOverflow="overflow"/>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en-US" sz="1200" b="0" i="0" u="none" strike="noStrike" kern="1200" cap="none" normalizeH="0" baseline="0" dirty="0" smtClean="0">
                          <a:ln>
                            <a:noFill/>
                          </a:ln>
                          <a:solidFill>
                            <a:schemeClr val="tx1"/>
                          </a:solidFill>
                          <a:effectLst/>
                          <a:latin typeface="+mn-lt"/>
                          <a:ea typeface="+mn-ea"/>
                          <a:cs typeface="Arial" pitchFamily="34" charset="0"/>
                        </a:rPr>
                        <a:t>197 (17.5)</a:t>
                      </a:r>
                    </a:p>
                  </a:txBody>
                  <a:tcPr marL="90000" marR="90000" marT="25200" marB="25200" anchor="ctr" horzOverflow="overflow"/>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de-DE" sz="1200" b="0" i="0" u="none" strike="noStrike" kern="1200" cap="none" normalizeH="0" baseline="0" dirty="0" smtClean="0">
                          <a:ln>
                            <a:noFill/>
                          </a:ln>
                          <a:solidFill>
                            <a:schemeClr val="tx1"/>
                          </a:solidFill>
                          <a:effectLst/>
                          <a:latin typeface="+mn-lt"/>
                          <a:ea typeface="+mn-ea"/>
                          <a:cs typeface="Arial" pitchFamily="34" charset="0"/>
                        </a:rPr>
                        <a:t>194 (17.2)</a:t>
                      </a:r>
                    </a:p>
                  </a:txBody>
                  <a:tcPr marL="90000" marR="90000" marT="25200" marB="25200" anchor="ctr" horzOverflow="overflow"/>
                </a:tc>
              </a:tr>
              <a:tr h="291726">
                <a:tc>
                  <a:txBody>
                    <a:bodyPr/>
                    <a:lstStyle/>
                    <a:p>
                      <a:pPr marL="0" marR="0" lvl="0" indent="0" algn="l"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en-US" sz="1200" u="none" strike="noStrike" kern="1200" cap="none" normalizeH="0" baseline="0" dirty="0" smtClean="0">
                          <a:ln>
                            <a:noFill/>
                          </a:ln>
                          <a:effectLst/>
                          <a:latin typeface="+mn-lt"/>
                        </a:rPr>
                        <a:t>Known thrombophilia, n (%) </a:t>
                      </a:r>
                      <a:endParaRPr kumimoji="0" lang="en-US" sz="1200" b="0" i="0" u="none" strike="noStrike" kern="1200" cap="none" normalizeH="0" baseline="0" dirty="0">
                        <a:ln>
                          <a:noFill/>
                        </a:ln>
                        <a:solidFill>
                          <a:schemeClr val="tx1"/>
                        </a:solidFill>
                        <a:effectLst/>
                        <a:latin typeface="+mn-lt"/>
                        <a:ea typeface="+mn-ea"/>
                        <a:cs typeface="Arial" pitchFamily="34" charset="0"/>
                      </a:endParaRPr>
                    </a:p>
                  </a:txBody>
                  <a:tcPr marL="90000" marR="90000" marT="25200" marB="25200" anchor="ctr"/>
                </a:tc>
                <a:tc>
                  <a:txBody>
                    <a:bodyPr/>
                    <a:lstStyle/>
                    <a:p>
                      <a:pPr marL="0" marR="0" lvl="0" indent="0" algn="l"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endParaRPr kumimoji="0" lang="en-US" sz="1200" b="0" i="0" u="none" strike="noStrike" kern="1200" cap="none" normalizeH="0" baseline="0" dirty="0">
                        <a:ln>
                          <a:noFill/>
                        </a:ln>
                        <a:solidFill>
                          <a:schemeClr val="tx1"/>
                        </a:solidFill>
                        <a:effectLst/>
                        <a:latin typeface="+mn-lt"/>
                        <a:ea typeface="+mn-ea"/>
                        <a:cs typeface="Arial" pitchFamily="34" charset="0"/>
                      </a:endParaRPr>
                    </a:p>
                  </a:txBody>
                  <a:tcPr marL="90000" marR="90000" marT="25200" marB="25200" anchor="ctr"/>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en-US" sz="1200" b="0" i="0" u="none" strike="noStrike" kern="1200" cap="none" normalizeH="0" baseline="0" dirty="0" smtClean="0">
                          <a:ln>
                            <a:noFill/>
                          </a:ln>
                          <a:solidFill>
                            <a:schemeClr val="tx1"/>
                          </a:solidFill>
                          <a:effectLst/>
                          <a:latin typeface="+mn-lt"/>
                          <a:ea typeface="+mn-ea"/>
                          <a:cs typeface="Arial" pitchFamily="34" charset="0"/>
                        </a:rPr>
                        <a:t>79 (7.1)</a:t>
                      </a:r>
                    </a:p>
                  </a:txBody>
                  <a:tcPr marL="90000" marR="90000" marT="25200" marB="25200" anchor="ctr" horzOverflow="overflow"/>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en-US" sz="1200" b="0" i="0" u="none" strike="noStrike" kern="1200" cap="none" normalizeH="0" baseline="0" dirty="0" smtClean="0">
                          <a:ln>
                            <a:noFill/>
                          </a:ln>
                          <a:solidFill>
                            <a:schemeClr val="tx1"/>
                          </a:solidFill>
                          <a:effectLst/>
                          <a:latin typeface="+mn-lt"/>
                          <a:ea typeface="+mn-ea"/>
                          <a:cs typeface="Arial" pitchFamily="34" charset="0"/>
                        </a:rPr>
                        <a:t>74 (6.6)</a:t>
                      </a:r>
                    </a:p>
                  </a:txBody>
                  <a:tcPr marL="90000" marR="90000" marT="25200" marB="25200" anchor="ctr" horzOverflow="overflow"/>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de-DE" sz="1200" b="0" i="0" u="none" strike="noStrike" kern="1200" cap="none" normalizeH="0" baseline="0" dirty="0" smtClean="0">
                          <a:ln>
                            <a:noFill/>
                          </a:ln>
                          <a:solidFill>
                            <a:schemeClr val="tx1"/>
                          </a:solidFill>
                          <a:effectLst/>
                          <a:latin typeface="+mn-lt"/>
                          <a:ea typeface="+mn-ea"/>
                          <a:cs typeface="Arial" pitchFamily="34" charset="0"/>
                        </a:rPr>
                        <a:t>70 (6.2)</a:t>
                      </a:r>
                    </a:p>
                  </a:txBody>
                  <a:tcPr marL="90000" marR="90000" marT="25200" marB="25200" anchor="ctr" horzOverflow="overflow"/>
                </a:tc>
              </a:tr>
              <a:tr h="291726">
                <a:tc>
                  <a:txBody>
                    <a:bodyPr/>
                    <a:lstStyle/>
                    <a:p>
                      <a:pPr marL="0" marR="0" lvl="0" indent="0" algn="l"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en-US" sz="1200" u="none" strike="noStrike" kern="1200" cap="none" normalizeH="0" baseline="0" dirty="0" smtClean="0">
                          <a:ln>
                            <a:noFill/>
                          </a:ln>
                          <a:effectLst/>
                          <a:latin typeface="+mn-lt"/>
                        </a:rPr>
                        <a:t>Active cancer, n (%)</a:t>
                      </a:r>
                      <a:endParaRPr kumimoji="0" lang="en-US" sz="1200" b="0" i="0" u="none" strike="noStrike" kern="1200" cap="none" normalizeH="0" baseline="0" dirty="0">
                        <a:ln>
                          <a:noFill/>
                        </a:ln>
                        <a:solidFill>
                          <a:schemeClr val="tx1"/>
                        </a:solidFill>
                        <a:effectLst/>
                        <a:latin typeface="+mn-lt"/>
                        <a:ea typeface="+mn-ea"/>
                        <a:cs typeface="Arial" pitchFamily="34" charset="0"/>
                      </a:endParaRPr>
                    </a:p>
                  </a:txBody>
                  <a:tcPr marL="90000" marR="90000" marT="25200" marB="25200" anchor="ctr"/>
                </a:tc>
                <a:tc>
                  <a:txBody>
                    <a:bodyPr/>
                    <a:lstStyle/>
                    <a:p>
                      <a:pPr marL="0" marR="0" lvl="0" indent="0" algn="l"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endParaRPr kumimoji="0" lang="en-US" sz="1200" b="0" i="0" u="none" strike="noStrike" kern="1200" cap="none" normalizeH="0" baseline="0" dirty="0">
                        <a:ln>
                          <a:noFill/>
                        </a:ln>
                        <a:solidFill>
                          <a:schemeClr val="tx1"/>
                        </a:solidFill>
                        <a:effectLst/>
                        <a:latin typeface="+mn-lt"/>
                        <a:ea typeface="+mn-ea"/>
                        <a:cs typeface="Arial" pitchFamily="34" charset="0"/>
                      </a:endParaRPr>
                    </a:p>
                  </a:txBody>
                  <a:tcPr marL="90000" marR="90000" marT="25200" marB="25200" anchor="ctr"/>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en-US" sz="1200" b="0" i="0" u="none" strike="noStrike" kern="1200" cap="none" normalizeH="0" baseline="0" dirty="0" smtClean="0">
                          <a:ln>
                            <a:noFill/>
                          </a:ln>
                          <a:solidFill>
                            <a:schemeClr val="tx1"/>
                          </a:solidFill>
                          <a:effectLst/>
                          <a:latin typeface="+mn-lt"/>
                          <a:ea typeface="+mn-ea"/>
                          <a:cs typeface="Arial" pitchFamily="34" charset="0"/>
                        </a:rPr>
                        <a:t>25 (2.3)</a:t>
                      </a:r>
                    </a:p>
                  </a:txBody>
                  <a:tcPr marL="90000" marR="90000" marT="25200" marB="25200" anchor="ctr" horzOverflow="overflow"/>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en-US" sz="1200" b="0" i="0" u="none" strike="noStrike" kern="1200" cap="none" normalizeH="0" baseline="0" dirty="0" smtClean="0">
                          <a:ln>
                            <a:noFill/>
                          </a:ln>
                          <a:solidFill>
                            <a:schemeClr val="tx1"/>
                          </a:solidFill>
                          <a:effectLst/>
                          <a:latin typeface="+mn-lt"/>
                          <a:ea typeface="+mn-ea"/>
                          <a:cs typeface="Arial" pitchFamily="34" charset="0"/>
                        </a:rPr>
                        <a:t>27 (2.4)</a:t>
                      </a:r>
                    </a:p>
                  </a:txBody>
                  <a:tcPr marL="90000" marR="90000" marT="25200" marB="25200" anchor="ctr" horzOverflow="overflow"/>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de-DE" sz="1200" b="0" i="0" u="none" strike="noStrike" kern="1200" cap="none" normalizeH="0" baseline="0" dirty="0" smtClean="0">
                          <a:ln>
                            <a:noFill/>
                          </a:ln>
                          <a:solidFill>
                            <a:schemeClr val="tx1"/>
                          </a:solidFill>
                          <a:effectLst/>
                          <a:latin typeface="+mn-lt"/>
                          <a:ea typeface="+mn-ea"/>
                          <a:cs typeface="Arial" pitchFamily="34" charset="0"/>
                        </a:rPr>
                        <a:t>37 (3.3)</a:t>
                      </a:r>
                    </a:p>
                  </a:txBody>
                  <a:tcPr marL="90000" marR="90000" marT="25200" marB="25200" anchor="ctr" horzOverflow="overflow"/>
                </a:tc>
              </a:tr>
              <a:tr h="291726">
                <a:tc>
                  <a:txBody>
                    <a:bodyPr/>
                    <a:lstStyle/>
                    <a:p>
                      <a:pPr marL="0" marR="0" lvl="0" indent="0" algn="l"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pPr>
                      <a:r>
                        <a:rPr kumimoji="0" lang="en-US" sz="1200" u="none" strike="noStrike" kern="1200" cap="none" normalizeH="0" baseline="0" dirty="0" smtClean="0">
                          <a:ln>
                            <a:noFill/>
                          </a:ln>
                          <a:solidFill>
                            <a:schemeClr val="tx1"/>
                          </a:solidFill>
                          <a:effectLst/>
                          <a:latin typeface="+mn-lt"/>
                          <a:ea typeface="+mn-ea"/>
                          <a:cs typeface="+mn-cs"/>
                        </a:rPr>
                        <a:t>Study drug </a:t>
                      </a:r>
                      <a:r>
                        <a:rPr kumimoji="0" lang="en-US" sz="1200" u="none" strike="noStrike" kern="1200" cap="none" normalizeH="0" baseline="0" smtClean="0">
                          <a:ln>
                            <a:noFill/>
                          </a:ln>
                          <a:solidFill>
                            <a:schemeClr val="tx1"/>
                          </a:solidFill>
                          <a:effectLst/>
                          <a:latin typeface="+mn-lt"/>
                          <a:ea typeface="+mn-ea"/>
                          <a:cs typeface="+mn-cs"/>
                        </a:rPr>
                        <a:t>duration </a:t>
                      </a:r>
                      <a:br>
                        <a:rPr kumimoji="0" lang="en-US" sz="1200" u="none" strike="noStrike" kern="1200" cap="none" normalizeH="0" baseline="0" smtClean="0">
                          <a:ln>
                            <a:noFill/>
                          </a:ln>
                          <a:solidFill>
                            <a:schemeClr val="tx1"/>
                          </a:solidFill>
                          <a:effectLst/>
                          <a:latin typeface="+mn-lt"/>
                          <a:ea typeface="+mn-ea"/>
                          <a:cs typeface="+mn-cs"/>
                        </a:rPr>
                      </a:br>
                      <a:r>
                        <a:rPr kumimoji="0" lang="en-US" sz="1200" u="none" strike="noStrike" kern="1200" cap="none" normalizeH="0" baseline="0" smtClean="0">
                          <a:ln>
                            <a:noFill/>
                          </a:ln>
                          <a:solidFill>
                            <a:schemeClr val="tx1"/>
                          </a:solidFill>
                          <a:effectLst/>
                          <a:latin typeface="+mn-lt"/>
                          <a:ea typeface="+mn-ea"/>
                          <a:cs typeface="+mn-cs"/>
                        </a:rPr>
                        <a:t>(</a:t>
                      </a:r>
                      <a:r>
                        <a:rPr kumimoji="0" lang="en-US" sz="1200" u="none" strike="noStrike" kern="1200" cap="none" normalizeH="0" baseline="0" dirty="0" smtClean="0">
                          <a:ln>
                            <a:noFill/>
                          </a:ln>
                          <a:solidFill>
                            <a:schemeClr val="tx1"/>
                          </a:solidFill>
                          <a:effectLst/>
                          <a:latin typeface="+mn-lt"/>
                          <a:ea typeface="+mn-ea"/>
                          <a:cs typeface="+mn-cs"/>
                        </a:rPr>
                        <a:t>median days, IQR) </a:t>
                      </a:r>
                      <a:endParaRPr kumimoji="0" lang="en-US" sz="1200" u="none" strike="noStrike" kern="1200" cap="none" normalizeH="0" baseline="0" dirty="0">
                        <a:ln>
                          <a:noFill/>
                        </a:ln>
                        <a:solidFill>
                          <a:schemeClr val="tx1"/>
                        </a:solidFill>
                        <a:effectLst/>
                        <a:latin typeface="+mn-lt"/>
                        <a:ea typeface="+mn-ea"/>
                        <a:cs typeface="+mn-cs"/>
                      </a:endParaRPr>
                    </a:p>
                  </a:txBody>
                  <a:tcPr marL="90000" marR="90000" marT="25200" marB="25200" anchor="ctr"/>
                </a:tc>
                <a:tc>
                  <a:txBody>
                    <a:bodyPr/>
                    <a:lstStyle/>
                    <a:p>
                      <a:pPr marL="0" marR="0" lvl="0" indent="0" algn="l" defTabSz="914400" rtl="0" eaLnBrk="1" fontAlgn="b" latinLnBrk="0" hangingPunct="1">
                        <a:lnSpc>
                          <a:spcPct val="100000"/>
                        </a:lnSpc>
                        <a:spcBef>
                          <a:spcPts val="0"/>
                        </a:spcBef>
                        <a:spcAft>
                          <a:spcPts val="0"/>
                        </a:spcAft>
                        <a:buClr>
                          <a:schemeClr val="bg2"/>
                        </a:buClr>
                        <a:buSzTx/>
                        <a:buFont typeface="Wingdings 2" pitchFamily="18" charset="2"/>
                        <a:buNone/>
                        <a:tabLst>
                          <a:tab pos="627063" algn="l"/>
                        </a:tabLst>
                      </a:pPr>
                      <a:endParaRPr kumimoji="0" lang="en-US" sz="1200" u="none" strike="noStrike" kern="1200" cap="none" normalizeH="0" baseline="0" dirty="0" smtClean="0">
                        <a:ln>
                          <a:noFill/>
                        </a:ln>
                        <a:solidFill>
                          <a:schemeClr val="tx1"/>
                        </a:solidFill>
                        <a:effectLst/>
                        <a:latin typeface="+mn-lt"/>
                        <a:ea typeface="+mn-ea"/>
                        <a:cs typeface="+mn-cs"/>
                      </a:endParaRPr>
                    </a:p>
                  </a:txBody>
                  <a:tcPr marL="90000" marR="90000" marT="25200" marB="25200" anchor="ctr"/>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en-US" sz="1200" b="0" i="0" u="none" strike="noStrike" kern="1200" cap="none" normalizeH="0" baseline="0">
                          <a:ln>
                            <a:noFill/>
                          </a:ln>
                          <a:solidFill>
                            <a:schemeClr val="tx1"/>
                          </a:solidFill>
                          <a:effectLst/>
                          <a:latin typeface="+mn-lt"/>
                          <a:ea typeface="+mn-ea"/>
                          <a:cs typeface="Arial" pitchFamily="34" charset="0"/>
                        </a:rPr>
                        <a:t>349 (189-362)</a:t>
                      </a:r>
                    </a:p>
                  </a:txBody>
                  <a:tcPr marL="68580" marR="68580" marT="0" marB="0" anchor="ctr"/>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en-US" sz="1200" b="0" i="0" u="none" strike="noStrike" kern="1200" cap="none" normalizeH="0" baseline="0">
                          <a:ln>
                            <a:noFill/>
                          </a:ln>
                          <a:solidFill>
                            <a:schemeClr val="tx1"/>
                          </a:solidFill>
                          <a:effectLst/>
                          <a:latin typeface="+mn-lt"/>
                          <a:ea typeface="+mn-ea"/>
                          <a:cs typeface="Arial" pitchFamily="34" charset="0"/>
                        </a:rPr>
                        <a:t>353 (190-362)</a:t>
                      </a:r>
                    </a:p>
                  </a:txBody>
                  <a:tcPr marL="68580" marR="68580" marT="0" marB="0" anchor="ctr"/>
                </a:tc>
                <a:tc>
                  <a:txBody>
                    <a:bodyPr/>
                    <a:lstStyle/>
                    <a:p>
                      <a:pPr marL="0" marR="0" lvl="0" indent="0" algn="ctr" defTabSz="914400" rtl="0" eaLnBrk="1" fontAlgn="b" latinLnBrk="0" hangingPunct="1">
                        <a:lnSpc>
                          <a:spcPct val="100000"/>
                        </a:lnSpc>
                        <a:spcBef>
                          <a:spcPct val="20000"/>
                        </a:spcBef>
                        <a:spcAft>
                          <a:spcPct val="20000"/>
                        </a:spcAft>
                        <a:buClr>
                          <a:schemeClr val="bg2"/>
                        </a:buClr>
                        <a:buSzTx/>
                        <a:buFont typeface="Wingdings 2" pitchFamily="18" charset="2"/>
                        <a:buNone/>
                        <a:tabLst>
                          <a:tab pos="627063" algn="l"/>
                        </a:tabLst>
                      </a:pPr>
                      <a:r>
                        <a:rPr kumimoji="0" lang="en-US" sz="1200" b="0" i="0" u="none" strike="noStrike" kern="1200" cap="none" normalizeH="0" baseline="0">
                          <a:ln>
                            <a:noFill/>
                          </a:ln>
                          <a:solidFill>
                            <a:schemeClr val="tx1"/>
                          </a:solidFill>
                          <a:effectLst/>
                          <a:latin typeface="+mn-lt"/>
                          <a:ea typeface="+mn-ea"/>
                          <a:cs typeface="Arial" pitchFamily="34" charset="0"/>
                        </a:rPr>
                        <a:t>350 (186-362)</a:t>
                      </a:r>
                    </a:p>
                  </a:txBody>
                  <a:tcPr marL="68580" marR="68580" marT="0" marB="0" anchor="ctr"/>
                </a:tc>
              </a:tr>
            </a:tbl>
          </a:graphicData>
        </a:graphic>
      </p:graphicFrame>
      <p:pic>
        <p:nvPicPr>
          <p:cNvPr id="10" name="Picture 263" descr="\\BYARXC4\Kunde28_User$\SHNCZ\Personal Data\VTExLongterm\Protocol\XRL_EINSTEIN_CHOICE_ICON_VERSAND\XRL_EINSTEIN_CHOICE_ICON_grey.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00976" y="4795124"/>
            <a:ext cx="2450767" cy="321924"/>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3"/>
          <p:cNvSpPr txBox="1"/>
          <p:nvPr/>
        </p:nvSpPr>
        <p:spPr>
          <a:xfrm>
            <a:off x="654433" y="4870827"/>
            <a:ext cx="5249715" cy="246221"/>
          </a:xfrm>
          <a:prstGeom prst="rect">
            <a:avLst/>
          </a:prstGeom>
          <a:noFill/>
        </p:spPr>
        <p:txBody>
          <a:bodyPr wrap="square" lIns="0" tIns="0" rIns="0" bIns="0" rtlCol="0" anchor="b" anchorCtr="0">
            <a:spAutoFit/>
          </a:bodyPr>
          <a:lstStyle/>
          <a:p>
            <a:r>
              <a:rPr lang="en-GB" sz="800" dirty="0">
                <a:solidFill>
                  <a:schemeClr val="tx1">
                    <a:lumMod val="65000"/>
                    <a:lumOff val="35000"/>
                  </a:schemeClr>
                </a:solidFill>
              </a:rPr>
              <a:t>*Differences in baseline characteristics were not </a:t>
            </a:r>
            <a:r>
              <a:rPr lang="en-GB" sz="800">
                <a:solidFill>
                  <a:schemeClr val="tx1">
                    <a:lumMod val="65000"/>
                    <a:lumOff val="35000"/>
                  </a:schemeClr>
                </a:solidFill>
              </a:rPr>
              <a:t>significant</a:t>
            </a:r>
            <a:r>
              <a:rPr lang="en-GB" sz="800" smtClean="0">
                <a:solidFill>
                  <a:schemeClr val="tx1">
                    <a:lumMod val="65000"/>
                    <a:lumOff val="35000"/>
                  </a:schemeClr>
                </a:solidFill>
              </a:rPr>
              <a:t>; </a:t>
            </a:r>
            <a:r>
              <a:rPr lang="de-DE" altLang="de-DE" sz="800" smtClean="0">
                <a:solidFill>
                  <a:schemeClr val="tx1">
                    <a:lumMod val="65000"/>
                    <a:lumOff val="35000"/>
                  </a:schemeClr>
                </a:solidFill>
              </a:rPr>
              <a:t>DVT</a:t>
            </a:r>
            <a:r>
              <a:rPr lang="de-DE" altLang="de-DE" sz="800">
                <a:solidFill>
                  <a:schemeClr val="tx1">
                    <a:lumMod val="65000"/>
                    <a:lumOff val="35000"/>
                  </a:schemeClr>
                </a:solidFill>
              </a:rPr>
              <a:t>, deep vein thrombosis; PE, pulmonary embolism; VTE, venous thromboembolism, </a:t>
            </a:r>
            <a:r>
              <a:rPr lang="en-GB" sz="800" smtClean="0">
                <a:solidFill>
                  <a:schemeClr val="tx1">
                    <a:lumMod val="65000"/>
                    <a:lumOff val="35000"/>
                  </a:schemeClr>
                </a:solidFill>
              </a:rPr>
              <a:t>IQR</a:t>
            </a:r>
            <a:r>
              <a:rPr lang="en-GB" sz="800">
                <a:solidFill>
                  <a:schemeClr val="tx1">
                    <a:lumMod val="65000"/>
                    <a:lumOff val="35000"/>
                  </a:schemeClr>
                </a:solidFill>
              </a:rPr>
              <a:t>, Interquartile range </a:t>
            </a:r>
            <a:endParaRPr lang="en-GB" sz="800" dirty="0">
              <a:solidFill>
                <a:schemeClr val="tx1">
                  <a:lumMod val="65000"/>
                  <a:lumOff val="35000"/>
                </a:schemeClr>
              </a:solidFill>
            </a:endParaRPr>
          </a:p>
        </p:txBody>
      </p:sp>
    </p:spTree>
    <p:extLst>
      <p:ext uri="{BB962C8B-B14F-4D97-AF65-F5344CB8AC3E}">
        <p14:creationId xmlns:p14="http://schemas.microsoft.com/office/powerpoint/2010/main" val="2865718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8.0&quot;&gt;&lt;object type=&quot;1&quot; unique_id=&quot;10001&quot;&gt;&lt;object type=&quot;2&quot; unique_id=&quot;10002&quot;&gt;&lt;object type=&quot;3&quot; unique_id=&quot;10003&quot;&gt;&lt;property id=&quot;20148&quot; value=&quot;5&quot;/&gt;&lt;property id=&quot;20300&quot; value=&quot;Slide 1 - &amp;quot;Rivaroxaban scientific slide template&amp;quot;&quot;/&gt;&lt;property id=&quot;20307&quot; value=&quot;257&quot;/&gt;&lt;/object&gt;&lt;object type=&quot;3&quot; unique_id=&quot;10004&quot;&gt;&lt;property id=&quot;20148&quot; value=&quot;5&quot;/&gt;&lt;property id=&quot;20300&quot; value=&quot;Slide 2 - &amp;quot;Main title slide 2 or 3 lines (Arial 32 pt, purple) &amp;quot;&quot;/&gt;&lt;property id=&quot;20307&quot; value=&quot;258&quot;/&gt;&lt;/object&gt;&lt;object type=&quot;3&quot; unique_id=&quot;10005&quot;&gt;&lt;property id=&quot;20148&quot; value=&quot;5&quot;/&gt;&lt;property id=&quot;20300&quot; value=&quot;Slide 3 - &amp;quot;Section divider 1 to 4 Lines (Arial 28 pt, Purple) &amp;quot;&quot;/&gt;&lt;property id=&quot;20307&quot; value=&quot;273&quot;/&gt;&lt;/object&gt;&lt;object type=&quot;3&quot; unique_id=&quot;10007&quot;&gt;&lt;property id=&quot;20148&quot; value=&quot;5&quot;/&gt;&lt;property id=&quot;20300&quot; value=&quot;Slide 6 - &amp;quot;Two columns&amp;quot;&quot;/&gt;&lt;property id=&quot;20307&quot; value=&quot;276&quot;/&gt;&lt;/object&gt;&lt;object type=&quot;3&quot; unique_id=&quot;10008&quot;&gt;&lt;property id=&quot;20148&quot; value=&quot;5&quot;/&gt;&lt;property id=&quot;20300&quot; value=&quot;Slide 7 - &amp;quot;Copy and style protocols&amp;quot;&quot;/&gt;&lt;property id=&quot;20307&quot; value=&quot;281&quot;/&gt;&lt;/object&gt;&lt;object type=&quot;3&quot; unique_id=&quot;10009&quot;&gt;&lt;property id=&quot;20148&quot; value=&quot;5&quot;/&gt;&lt;property id=&quot;20300&quot; value=&quot;Slide 8 - &amp;quot;Hyperlinks&amp;quot;&quot;/&gt;&lt;property id=&quot;20307&quot; value=&quot;286&quot;/&gt;&lt;/object&gt;&lt;object type=&quot;3&quot; unique_id=&quot;10010&quot;&gt;&lt;property id=&quot;20148&quot; value=&quot;5&quot;/&gt;&lt;property id=&quot;20300&quot; value=&quot;Slide 9 - &amp;quot;Layout grids (3 vertical + 7 horizontal) activate via view  guides&amp;quot;&quot;/&gt;&lt;property id=&quot;20307&quot; value=&quot;262&quot;/&gt;&lt;/object&gt;&lt;object type=&quot;3&quot; unique_id=&quot;10011&quot;&gt;&lt;property id=&quot;20148&quot; value=&quot;5&quot;/&gt;&lt;property id=&quot;20300&quot; value=&quot;Slide 10 - &amp;quot;System colours&amp;quot;&quot;/&gt;&lt;property id=&quot;20307&quot; value=&quot;264&quot;/&gt;&lt;/object&gt;&lt;object type=&quot;3&quot; unique_id=&quot;10012&quot;&gt;&lt;property id=&quot;20148&quot; value=&quot;5&quot;/&gt;&lt;property id=&quot;20300&quot; value=&quot;Slide 11 - &amp;quot;The designed colours and colour breaks for charts and graphs&amp;quot;&quot;/&gt;&lt;property id=&quot;20307&quot; value=&quot;265&quot;/&gt;&lt;/object&gt;&lt;object type=&quot;3&quot; unique_id=&quot;10013&quot;&gt;&lt;property id=&quot;20148&quot; value=&quot;5&quot;/&gt;&lt;property id=&quot;20300&quot; value=&quot;Slide 12 - &amp;quot;Pie chart design example – drug-specific data&amp;quot;&quot;/&gt;&lt;property id=&quot;20307&quot; value=&quot;266&quot;/&gt;&lt;/object&gt;&lt;object type=&quot;3&quot; unique_id=&quot;10014&quot;&gt;&lt;property id=&quot;20148&quot; value=&quot;5&quot;/&gt;&lt;property id=&quot;20300&quot; value=&quot;Slide 13 - &amp;quot;Complex column chart design example – drug-specific data&amp;quot;&quot;/&gt;&lt;property id=&quot;20307&quot; value=&quot;267&quot;/&gt;&lt;/object&gt;&lt;object type=&quot;3&quot; unique_id=&quot;10015&quot;&gt;&lt;property id=&quot;20148&quot; value=&quot;5&quot;/&gt;&lt;property id=&quot;20300&quot; value=&quot;Slide 14 - &amp;quot;Simple column chart design example  – drug-specific data&amp;quot;&quot;/&gt;&lt;property id=&quot;20307&quot; value=&quot;269&quot;/&gt;&lt;/object&gt;&lt;object type=&quot;3&quot; unique_id=&quot;10016&quot;&gt;&lt;property id=&quot;20148&quot; value=&quot;5&quot;/&gt;&lt;property id=&quot;20300&quot; value=&quot;Slide 16 - &amp;quot;Colours for non-drug data&amp;quot;&quot;/&gt;&lt;property id=&quot;20307&quot; value=&quot;283&quot;/&gt;&lt;/object&gt;&lt;object type=&quot;3&quot; unique_id=&quot;10017&quot;&gt;&lt;property id=&quot;20148&quot; value=&quot;5&quot;/&gt;&lt;property id=&quot;20300&quot; value=&quot;Slide 17 - &amp;quot;Column chart design example – non-drug data&amp;quot;&quot;/&gt;&lt;property id=&quot;20307&quot; value=&quot;285&quot;/&gt;&lt;/object&gt;&lt;object type=&quot;3&quot; unique_id=&quot;10018&quot;&gt;&lt;property id=&quot;20148&quot; value=&quot;5&quot;/&gt;&lt;property id=&quot;20300&quot; value=&quot;Slide 18 - &amp;quot;Complex bar chart design example  – non-drug data&amp;quot;&quot;/&gt;&lt;property id=&quot;20307&quot; value=&quot;270&quot;/&gt;&lt;/object&gt;&lt;object type=&quot;3&quot; unique_id=&quot;10020&quot;&gt;&lt;property id=&quot;20148&quot; value=&quot;5&quot;/&gt;&lt;property id=&quot;20300&quot; value=&quot;Slide 19 - &amp;quot;Table – banded rows&amp;quot;&quot;/&gt;&lt;property id=&quot;20307&quot; value=&quot;282&quot;/&gt;&lt;/object&gt;&lt;object type=&quot;3&quot; unique_id=&quot;10022&quot;&gt;&lt;property id=&quot;20148&quot; value=&quot;5&quot;/&gt;&lt;property id=&quot;20300&quot; value=&quot;Slide 21 - &amp;quot;Useful preformatted elements text boxes and objects&amp;quot;&quot;/&gt;&lt;property id=&quot;20307&quot; value=&quot;279&quot;/&gt;&lt;/object&gt;&lt;object type=&quot;3&quot; unique_id=&quot;10207&quot;&gt;&lt;property id=&quot;20148&quot; value=&quot;5&quot;/&gt;&lt;property id=&quot;20300&quot; value=&quot;Slide 4 - &amp;quot;Slide without subheading (Arial 28 pt, bold, blue, sentence case)&amp;quot;&quot;/&gt;&lt;property id=&quot;20307&quot; value=&quot;293&quot;/&gt;&lt;/object&gt;&lt;object type=&quot;3&quot; unique_id=&quot;10208&quot;&gt;&lt;property id=&quot;20148&quot; value=&quot;5&quot;/&gt;&lt;property id=&quot;20300&quot; value=&quot;Slide 5 - &amp;quot;Slide with subheading  (Arial 28 pt, bold, blue, sentence case)&amp;quot;&quot;/&gt;&lt;property id=&quot;20307&quot; value=&quot;290&quot;/&gt;&lt;/object&gt;&lt;object type=&quot;3&quot; unique_id=&quot;10209&quot;&gt;&lt;property id=&quot;20148&quot; value=&quot;5&quot;/&gt;&lt;property id=&quot;20300&quot; value=&quot;Slide 15 - &amp;quot;Simple line graph design example  – drug-specific data&amp;quot;&quot;/&gt;&lt;property id=&quot;20307&quot; value=&quot;291&quot;/&gt;&lt;/object&gt;&lt;object type=&quot;3&quot; unique_id=&quot;10210&quot;&gt;&lt;property id=&quot;20148&quot; value=&quot;5&quot;/&gt;&lt;property id=&quot;20300&quot; value=&quot;Slide 20 - &amp;quot;Accessing table designs&amp;quot;&quot;/&gt;&lt;property id=&quot;20307&quot; value=&quot;292&quot;/&gt;&lt;/object&gt;&lt;object type=&quot;3&quot; unique_id=&quot;10211&quot;&gt;&lt;property id=&quot;20148&quot; value=&quot;5&quot;/&gt;&lt;property id=&quot;20300&quot; value=&quot;Slide 22 - &amp;quot;Useful preformatted elements: lines and arrows&amp;quot;&quot;/&gt;&lt;property id=&quot;20307&quot; value=&quot;289&quot;/&gt;&lt;/object&gt;&lt;/object&gt;&lt;object type=&quot;8&quot; unique_id=&quot;10044&quot;&gt;&lt;/object&gt;&lt;/object&gt;&lt;/database&gt;"/>
  <p:tag name="SECTOMILLISECCONVERTED" val="1"/>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161221 Rivaroxaban GMA Medical Slide Template - Long 16-9 Format - Final">
  <a:themeElements>
    <a:clrScheme name="Rivaroxaban GMA Medical Slide Template">
      <a:dk1>
        <a:srgbClr val="000000"/>
      </a:dk1>
      <a:lt1>
        <a:srgbClr val="FFFFFF"/>
      </a:lt1>
      <a:dk2>
        <a:srgbClr val="808983"/>
      </a:dk2>
      <a:lt2>
        <a:srgbClr val="3961AC"/>
      </a:lt2>
      <a:accent1>
        <a:srgbClr val="EC008C"/>
      </a:accent1>
      <a:accent2>
        <a:srgbClr val="F2B646"/>
      </a:accent2>
      <a:accent3>
        <a:srgbClr val="3F978F"/>
      </a:accent3>
      <a:accent4>
        <a:srgbClr val="86715C"/>
      </a:accent4>
      <a:accent5>
        <a:srgbClr val="30BDE4"/>
      </a:accent5>
      <a:accent6>
        <a:srgbClr val="6F3130"/>
      </a:accent6>
      <a:hlink>
        <a:srgbClr val="595959"/>
      </a:hlink>
      <a:folHlink>
        <a:srgbClr val="7F7F7F"/>
      </a:folHlink>
    </a:clrScheme>
    <a:fontScheme name="Rivaroxaban GMA Medical Slide Template">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19050" algn="ctr">
          <a:solidFill>
            <a:schemeClr val="tx1"/>
          </a:solidFill>
          <a:miter lim="800000"/>
          <a:headEnd/>
          <a:tailEnd/>
        </a:ln>
        <a:effectLst/>
        <a:extLst/>
      </a:spPr>
      <a:bodyPr wrap="square" lIns="72000" tIns="36000" rIns="72000" bIns="36000" anchor="ctr">
        <a:noAutofit/>
      </a:bodyPr>
      <a:lstStyle>
        <a:defPPr algn="ctr">
          <a:defRPr sz="1400" dirty="0">
            <a:solidFill>
              <a:schemeClr val="tx1">
                <a:lumMod val="65000"/>
                <a:lumOff val="35000"/>
              </a:schemeClr>
            </a:solidFill>
          </a:defRPr>
        </a:defPPr>
      </a:lstStyle>
    </a:spDef>
    <a:lnDef>
      <a:spPr bwMode="auto">
        <a:noFill/>
        <a:ln w="1905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a:lstStyle/>
    </a:lnDef>
    <a:txDef>
      <a:spPr>
        <a:noFill/>
      </a:spPr>
      <a:bodyPr wrap="square" lIns="90000" tIns="46800" rIns="90000" bIns="46800" rtlCol="0" anchor="ctr">
        <a:spAutoFit/>
      </a:bodyPr>
      <a:lstStyle>
        <a:defPPr>
          <a:defRPr sz="1400" dirty="0" smtClean="0">
            <a:solidFill>
              <a:schemeClr val="tx1">
                <a:lumMod val="65000"/>
                <a:lumOff val="35000"/>
              </a:schemeClr>
            </a:solidFill>
          </a:defRPr>
        </a:defPPr>
      </a:lstStyle>
    </a:txDef>
  </a:objectDefaults>
  <a:extraClrSchemeLst>
    <a:extraClrScheme>
      <a:clrScheme name="Xarelto Colours 2013">
        <a:dk1>
          <a:srgbClr val="000000"/>
        </a:dk1>
        <a:lt1>
          <a:srgbClr val="FFFFFF"/>
        </a:lt1>
        <a:dk2>
          <a:srgbClr val="807F83"/>
        </a:dk2>
        <a:lt2>
          <a:srgbClr val="4F2D7F"/>
        </a:lt2>
        <a:accent1>
          <a:srgbClr val="EC008C"/>
        </a:accent1>
        <a:accent2>
          <a:srgbClr val="F2B646"/>
        </a:accent2>
        <a:accent3>
          <a:srgbClr val="3B8D86"/>
        </a:accent3>
        <a:accent4>
          <a:srgbClr val="907A63"/>
        </a:accent4>
        <a:accent5>
          <a:srgbClr val="1583A2"/>
        </a:accent5>
        <a:accent6>
          <a:srgbClr val="6F3130"/>
        </a:accent6>
        <a:hlink>
          <a:srgbClr val="87BFD7"/>
        </a:hlink>
        <a:folHlink>
          <a:srgbClr val="F15E2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Bemutató2" id="{F49D464A-6608-45C2-BA95-A820E44B09F6}" vid="{5596F325-ACF3-48D4-974F-DA7E814A62D8}"/>
    </a:ext>
  </a:extLst>
</a:theme>
</file>

<file path=ppt/theme/theme2.xml><?xml version="1.0" encoding="utf-8"?>
<a:theme xmlns:a="http://schemas.openxmlformats.org/drawingml/2006/main" name="160525 Rivaroxaban Scientific Slide Template - Long 16-9 format - Final">
  <a:themeElements>
    <a:clrScheme name="Scientific colours 2016">
      <a:dk1>
        <a:srgbClr val="000000"/>
      </a:dk1>
      <a:lt1>
        <a:srgbClr val="FFFFFF"/>
      </a:lt1>
      <a:dk2>
        <a:srgbClr val="A3B8E0"/>
      </a:dk2>
      <a:lt2>
        <a:srgbClr val="3961AC"/>
      </a:lt2>
      <a:accent1>
        <a:srgbClr val="726F69"/>
      </a:accent1>
      <a:accent2>
        <a:srgbClr val="D5D4D2"/>
      </a:accent2>
      <a:accent3>
        <a:srgbClr val="6689CC"/>
      </a:accent3>
      <a:accent4>
        <a:srgbClr val="6F3130"/>
      </a:accent4>
      <a:accent5>
        <a:srgbClr val="C00000"/>
      </a:accent5>
      <a:accent6>
        <a:srgbClr val="FF0000"/>
      </a:accent6>
      <a:hlink>
        <a:srgbClr val="595959"/>
      </a:hlink>
      <a:folHlink>
        <a:srgbClr val="7F7F7F"/>
      </a:folHlink>
    </a:clrScheme>
    <a:fontScheme name="PowerPoint_XARELTO_2008">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19050" algn="ctr">
          <a:solidFill>
            <a:schemeClr val="tx1"/>
          </a:solidFill>
          <a:miter lim="800000"/>
          <a:headEnd/>
          <a:tailEnd/>
        </a:ln>
        <a:effectLst/>
        <a:extLst/>
      </a:spPr>
      <a:bodyPr wrap="square" lIns="0" tIns="0" rIns="0" bIns="0" anchor="ctr">
        <a:noAutofit/>
      </a:bodyPr>
      <a:lstStyle>
        <a:defPPr algn="ctr">
          <a:defRPr sz="1600" dirty="0">
            <a:solidFill>
              <a:schemeClr val="tx1">
                <a:lumMod val="65000"/>
                <a:lumOff val="35000"/>
              </a:schemeClr>
            </a:solidFill>
          </a:defRPr>
        </a:defPPr>
      </a:lstStyle>
    </a:spDef>
    <a:lnDef>
      <a:spPr bwMode="auto">
        <a:noFill/>
        <a:ln w="19050" cap="flat" cmpd="sng" algn="ctr">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a:spPr>
      <a:bodyPr/>
      <a:lstStyle/>
    </a:lnDef>
    <a:txDef>
      <a:spPr>
        <a:noFill/>
      </a:spPr>
      <a:bodyPr wrap="square" lIns="90000" tIns="46800" rIns="90000" bIns="46800" rtlCol="0" anchor="ctr">
        <a:spAutoFit/>
      </a:bodyPr>
      <a:lstStyle>
        <a:defPPr>
          <a:defRPr sz="1600" dirty="0" smtClean="0">
            <a:solidFill>
              <a:schemeClr val="tx1">
                <a:lumMod val="65000"/>
                <a:lumOff val="35000"/>
              </a:schemeClr>
            </a:solidFill>
          </a:defRPr>
        </a:defPPr>
      </a:lstStyle>
    </a:txDef>
  </a:objectDefaults>
  <a:extraClrSchemeLst>
    <a:extraClrScheme>
      <a:clrScheme name="Xarelto Colours 2013">
        <a:dk1>
          <a:srgbClr val="000000"/>
        </a:dk1>
        <a:lt1>
          <a:srgbClr val="FFFFFF"/>
        </a:lt1>
        <a:dk2>
          <a:srgbClr val="807F83"/>
        </a:dk2>
        <a:lt2>
          <a:srgbClr val="4F2D7F"/>
        </a:lt2>
        <a:accent1>
          <a:srgbClr val="EC008C"/>
        </a:accent1>
        <a:accent2>
          <a:srgbClr val="F2B646"/>
        </a:accent2>
        <a:accent3>
          <a:srgbClr val="3B8D86"/>
        </a:accent3>
        <a:accent4>
          <a:srgbClr val="907A63"/>
        </a:accent4>
        <a:accent5>
          <a:srgbClr val="1583A2"/>
        </a:accent5>
        <a:accent6>
          <a:srgbClr val="6F3130"/>
        </a:accent6>
        <a:hlink>
          <a:srgbClr val="87BFD7"/>
        </a:hlink>
        <a:folHlink>
          <a:srgbClr val="F15E2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Bemutató1" id="{B10A1AA6-1057-4E5D-A4C9-07B048453526}" vid="{DC86306E-D11D-48DB-9908-B0E48CBCD769}"/>
    </a:ext>
  </a:extLst>
</a:theme>
</file>

<file path=ppt/theme/theme3.xml><?xml version="1.0" encoding="utf-8"?>
<a:theme xmlns:a="http://schemas.openxmlformats.org/drawingml/2006/main" name="Office Theme">
  <a:themeElements>
    <a:clrScheme name="Rivaroxaban scientific blue wash">
      <a:dk1>
        <a:srgbClr val="000000"/>
      </a:dk1>
      <a:lt1>
        <a:srgbClr val="FFFFFF"/>
      </a:lt1>
      <a:dk2>
        <a:srgbClr val="807F83"/>
      </a:dk2>
      <a:lt2>
        <a:srgbClr val="4F2D7F"/>
      </a:lt2>
      <a:accent1>
        <a:srgbClr val="EC008C"/>
      </a:accent1>
      <a:accent2>
        <a:srgbClr val="F2B646"/>
      </a:accent2>
      <a:accent3>
        <a:srgbClr val="3F978F"/>
      </a:accent3>
      <a:accent4>
        <a:srgbClr val="86715C"/>
      </a:accent4>
      <a:accent5>
        <a:srgbClr val="30BDE4"/>
      </a:accent5>
      <a:accent6>
        <a:srgbClr val="6F3130"/>
      </a:accent6>
      <a:hlink>
        <a:srgbClr val="000000"/>
      </a:hlink>
      <a:folHlink>
        <a:srgbClr val="3F3F3F"/>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161221 Rivaroxaban GMA Medical Slide Template - Long 16-9 Format - Final</Template>
  <TotalTime>0</TotalTime>
  <Words>2317</Words>
  <Application>Microsoft Office PowerPoint</Application>
  <PresentationFormat>Bildschirmpräsentation (16:9)</PresentationFormat>
  <Paragraphs>563</Paragraphs>
  <Slides>18</Slides>
  <Notes>16</Notes>
  <HiddenSlides>0</HiddenSlides>
  <MMClips>0</MMClips>
  <ScaleCrop>false</ScaleCrop>
  <HeadingPairs>
    <vt:vector size="6" baseType="variant">
      <vt:variant>
        <vt:lpstr>Design</vt:lpstr>
      </vt:variant>
      <vt:variant>
        <vt:i4>2</vt:i4>
      </vt:variant>
      <vt:variant>
        <vt:lpstr>Eingebettete OLE-Server</vt:lpstr>
      </vt:variant>
      <vt:variant>
        <vt:i4>1</vt:i4>
      </vt:variant>
      <vt:variant>
        <vt:lpstr>Folientitel</vt:lpstr>
      </vt:variant>
      <vt:variant>
        <vt:i4>18</vt:i4>
      </vt:variant>
    </vt:vector>
  </HeadingPairs>
  <TitlesOfParts>
    <vt:vector size="21" baseType="lpstr">
      <vt:lpstr>161221 Rivaroxaban GMA Medical Slide Template - Long 16-9 Format - Final</vt:lpstr>
      <vt:lpstr>160525 Rivaroxaban Scientific Slide Template - Long 16-9 format - Final</vt:lpstr>
      <vt:lpstr>think-cell Folie</vt:lpstr>
      <vt:lpstr>Rivaroxaban or Aspirin for Extended Treatment of Venous Thromboembolism</vt:lpstr>
      <vt:lpstr>Disclosures </vt:lpstr>
      <vt:lpstr>Background</vt:lpstr>
      <vt:lpstr>Study Design</vt:lpstr>
      <vt:lpstr>Outcomes</vt:lpstr>
      <vt:lpstr>Sample Size Considerations and Analyses</vt:lpstr>
      <vt:lpstr>Patient Flow</vt:lpstr>
      <vt:lpstr>Clinical Characteristics*</vt:lpstr>
      <vt:lpstr>Clinical Characteristics*</vt:lpstr>
      <vt:lpstr>Recurrent VTE – Cumulative Incidence</vt:lpstr>
      <vt:lpstr>Efficacy Outcome Analyses</vt:lpstr>
      <vt:lpstr>Major Bleeding – Cumulative Incidence</vt:lpstr>
      <vt:lpstr>Bleeding Outcomes</vt:lpstr>
      <vt:lpstr>Recurrent VTE– According to Risk Profile and Duration of Anticoagulation Prior to Randomization</vt:lpstr>
      <vt:lpstr>Summary and Conclusions</vt:lpstr>
      <vt:lpstr>Acknowledgements</vt:lpstr>
      <vt:lpstr>EINSTEIN CHOICE Investigators</vt:lpstr>
      <vt:lpstr>Simultaneous Publication – Published on 18 March 2017</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 Medical Slide Template for Rivaroxaban [Long Size 16:9]</dc:title>
  <dc:creator>Philip Linley</dc:creator>
  <cp:lastModifiedBy>Gerlind Holberg</cp:lastModifiedBy>
  <cp:revision>138</cp:revision>
  <cp:lastPrinted>2017-02-21T14:50:25Z</cp:lastPrinted>
  <dcterms:created xsi:type="dcterms:W3CDTF">2017-02-20T12:27:47Z</dcterms:created>
  <dcterms:modified xsi:type="dcterms:W3CDTF">2017-03-15T19:41:57Z</dcterms:modified>
</cp:coreProperties>
</file>