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9" autoAdjust="0"/>
  </p:normalViewPr>
  <p:slideViewPr>
    <p:cSldViewPr snapToGrid="0" snapToObjects="1">
      <p:cViewPr varScale="1">
        <p:scale>
          <a:sx n="105" d="100"/>
          <a:sy n="105" d="100"/>
        </p:scale>
        <p:origin x="80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ahiro\Desktop\TLR%20TVR%205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ahiro\Desktop\NEXT%205Y\NEXT%205Y%20ESC\NEXT%205-year%20&#12464;&#12521;&#1250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ahiro\Desktop\NEXT%205-year%20&#12464;&#12521;&#12501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ahiro\Desktop\NEXT%205-year%20ST%20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8-4CEC-ABDD-5D1B3554B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069560"/>
        <c:axId val="334070344"/>
      </c:barChart>
      <c:catAx>
        <c:axId val="33406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334070344"/>
        <c:crosses val="autoZero"/>
        <c:auto val="1"/>
        <c:lblAlgn val="ctr"/>
        <c:lblOffset val="100"/>
        <c:noMultiLvlLbl val="0"/>
      </c:catAx>
      <c:valAx>
        <c:axId val="3340703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334069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val>
            <c:numRef>
              <c:f>Sheet1!$B$2:$H$2</c:f>
              <c:numCache>
                <c:formatCode>0.0%</c:formatCode>
                <c:ptCount val="7"/>
                <c:pt idx="0">
                  <c:v>0.11700000000000001</c:v>
                </c:pt>
                <c:pt idx="1">
                  <c:v>4.3999999999999997E-2</c:v>
                </c:pt>
                <c:pt idx="2">
                  <c:v>5.1999999999999998E-2</c:v>
                </c:pt>
                <c:pt idx="3" formatCode="0.00%">
                  <c:v>4.8999999999999998E-3</c:v>
                </c:pt>
                <c:pt idx="4" formatCode="0.00%">
                  <c:v>4.8000000000000001E-2</c:v>
                </c:pt>
                <c:pt idx="5" formatCode="0.00%">
                  <c:v>0.14199999999999999</c:v>
                </c:pt>
                <c:pt idx="6" formatCode="0.00%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7-4B28-8BCA-CA4902F3A87C}"/>
            </c:ext>
          </c:extLst>
        </c:ser>
        <c:ser>
          <c:idx val="1"/>
          <c:order val="1"/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val>
            <c:numRef>
              <c:f>Sheet1!$B$3:$H$3</c:f>
              <c:numCache>
                <c:formatCode>0.00%</c:formatCode>
                <c:ptCount val="7"/>
                <c:pt idx="0">
                  <c:v>0.126</c:v>
                </c:pt>
                <c:pt idx="1">
                  <c:v>3.9E-2</c:v>
                </c:pt>
                <c:pt idx="2">
                  <c:v>4.8000000000000001E-2</c:v>
                </c:pt>
                <c:pt idx="3">
                  <c:v>3.3999999999999998E-3</c:v>
                </c:pt>
                <c:pt idx="4">
                  <c:v>5.7000000000000002E-2</c:v>
                </c:pt>
                <c:pt idx="5">
                  <c:v>0.124</c:v>
                </c:pt>
                <c:pt idx="6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7-4B28-8BCA-CA4902F3A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068384"/>
        <c:axId val="334069952"/>
        <c:axId val="0"/>
      </c:bar3DChart>
      <c:catAx>
        <c:axId val="33406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334069952"/>
        <c:crosses val="autoZero"/>
        <c:auto val="1"/>
        <c:lblAlgn val="ctr"/>
        <c:lblOffset val="100"/>
        <c:noMultiLvlLbl val="0"/>
      </c:catAx>
      <c:valAx>
        <c:axId val="334069952"/>
        <c:scaling>
          <c:orientation val="minMax"/>
          <c:max val="0.1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ja-JP" sz="1400" baseline="0"/>
            </a:pPr>
            <a:endParaRPr lang="en-US"/>
          </a:p>
        </c:txPr>
        <c:crossAx val="334068384"/>
        <c:crosses val="autoZero"/>
        <c:crossBetween val="between"/>
        <c:majorUnit val="0.0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val>
            <c:numRef>
              <c:f>Sheet1!$B$2:$H$2</c:f>
              <c:numCache>
                <c:formatCode>0.0%</c:formatCode>
                <c:ptCount val="7"/>
                <c:pt idx="0">
                  <c:v>9.0999999999999998E-2</c:v>
                </c:pt>
                <c:pt idx="1">
                  <c:v>2.7E-2</c:v>
                </c:pt>
                <c:pt idx="2">
                  <c:v>1.6E-2</c:v>
                </c:pt>
                <c:pt idx="3" formatCode="0.00%">
                  <c:v>1.6999999999999999E-3</c:v>
                </c:pt>
                <c:pt idx="4" formatCode="0.00%">
                  <c:v>3.5999999999999997E-2</c:v>
                </c:pt>
                <c:pt idx="5" formatCode="0.00%">
                  <c:v>8.1000000000000003E-2</c:v>
                </c:pt>
                <c:pt idx="6" formatCode="0.0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D-4D41-AB0B-CDCF8EAFFCE6}"/>
            </c:ext>
          </c:extLst>
        </c:ser>
        <c:ser>
          <c:idx val="1"/>
          <c:order val="1"/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val>
            <c:numRef>
              <c:f>Sheet1!$B$3:$H$3</c:f>
              <c:numCache>
                <c:formatCode>0.00%</c:formatCode>
                <c:ptCount val="7"/>
                <c:pt idx="0">
                  <c:v>0.104</c:v>
                </c:pt>
                <c:pt idx="1">
                  <c:v>2.8000000000000001E-2</c:v>
                </c:pt>
                <c:pt idx="2">
                  <c:v>1.6E-2</c:v>
                </c:pt>
                <c:pt idx="3">
                  <c:v>2.5999999999999999E-3</c:v>
                </c:pt>
                <c:pt idx="4">
                  <c:v>3.9E-2</c:v>
                </c:pt>
                <c:pt idx="5">
                  <c:v>5.8999999999999997E-2</c:v>
                </c:pt>
                <c:pt idx="6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D-4D41-AB0B-CDCF8EAFF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070736"/>
        <c:axId val="334071520"/>
        <c:axId val="0"/>
      </c:bar3DChart>
      <c:catAx>
        <c:axId val="334070736"/>
        <c:scaling>
          <c:orientation val="minMax"/>
        </c:scaling>
        <c:delete val="1"/>
        <c:axPos val="b"/>
        <c:majorTickMark val="out"/>
        <c:minorTickMark val="none"/>
        <c:tickLblPos val="nextTo"/>
        <c:crossAx val="334071520"/>
        <c:crosses val="autoZero"/>
        <c:auto val="1"/>
        <c:lblAlgn val="ctr"/>
        <c:lblOffset val="100"/>
        <c:noMultiLvlLbl val="0"/>
      </c:catAx>
      <c:valAx>
        <c:axId val="334071520"/>
        <c:scaling>
          <c:orientation val="minMax"/>
          <c:max val="0.1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ja-JP" sz="1400" baseline="0"/>
            </a:pPr>
            <a:endParaRPr lang="en-US"/>
          </a:p>
        </c:txPr>
        <c:crossAx val="334070736"/>
        <c:crosses val="autoZero"/>
        <c:crossBetween val="between"/>
        <c:majorUnit val="0.0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45888013998201E-2"/>
          <c:y val="4.1666666666666699E-2"/>
          <c:w val="0.87670822397200399"/>
          <c:h val="0.735771361913094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4D-46CB-A4CE-0AFF8E3CB185}"/>
              </c:ext>
            </c:extLst>
          </c:dPt>
          <c:dLbls>
            <c:delete val="1"/>
          </c:dLbls>
          <c:val>
            <c:numRef>
              <c:f>Sheet1!$B$3:$B$4</c:f>
              <c:numCache>
                <c:formatCode>0.00%</c:formatCode>
                <c:ptCount val="2"/>
                <c:pt idx="0">
                  <c:v>8.0000000000000004E-4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D-46CB-A4CE-0AFF8E3CB185}"/>
            </c:ext>
          </c:extLst>
        </c:ser>
        <c:ser>
          <c:idx val="1"/>
          <c:order val="1"/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val>
            <c:numRef>
              <c:f>Sheet1!$C$3:$C$4</c:f>
              <c:numCache>
                <c:formatCode>0.00%</c:formatCode>
                <c:ptCount val="2"/>
                <c:pt idx="0">
                  <c:v>0</c:v>
                </c:pt>
                <c:pt idx="1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D-46CB-A4CE-0AFF8E3CB185}"/>
            </c:ext>
          </c:extLst>
        </c:ser>
        <c:ser>
          <c:idx val="2"/>
          <c:order val="2"/>
          <c:spPr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val>
            <c:numRef>
              <c:f>Sheet1!$D$3:$D$4</c:f>
              <c:numCache>
                <c:formatCode>0.00%</c:formatCode>
                <c:ptCount val="2"/>
                <c:pt idx="0">
                  <c:v>0</c:v>
                </c:pt>
                <c:pt idx="1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D-46CB-A4CE-0AFF8E3CB185}"/>
            </c:ext>
          </c:extLst>
        </c:ser>
        <c:ser>
          <c:idx val="3"/>
          <c:order val="3"/>
          <c:spPr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val>
            <c:numRef>
              <c:f>Sheet1!$E$3:$E$4</c:f>
              <c:numCache>
                <c:formatCode>0.00%</c:formatCode>
                <c:ptCount val="2"/>
                <c:pt idx="0">
                  <c:v>2.5999999999999999E-3</c:v>
                </c:pt>
                <c:pt idx="1">
                  <c:v>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D-46CB-A4CE-0AFF8E3CB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4067208"/>
        <c:axId val="334071912"/>
      </c:barChart>
      <c:catAx>
        <c:axId val="334067208"/>
        <c:scaling>
          <c:orientation val="minMax"/>
        </c:scaling>
        <c:delete val="1"/>
        <c:axPos val="l"/>
        <c:majorTickMark val="none"/>
        <c:minorTickMark val="none"/>
        <c:tickLblPos val="nextTo"/>
        <c:crossAx val="334071912"/>
        <c:crosses val="autoZero"/>
        <c:auto val="1"/>
        <c:lblAlgn val="ctr"/>
        <c:lblOffset val="100"/>
        <c:noMultiLvlLbl val="0"/>
      </c:catAx>
      <c:valAx>
        <c:axId val="334071912"/>
        <c:scaling>
          <c:orientation val="minMax"/>
          <c:max val="5.0000000000000001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06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B0AE-2B20-4E32-98EA-7F556D09BD5F}" type="datetimeFigureOut">
              <a:rPr kumimoji="1" lang="ja-JP" altLang="en-US" smtClean="0"/>
              <a:t>2017/8/17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8E70-7994-4627-880B-EAA26033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8E70-7994-4627-880B-EAA2603354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19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00B3C6C-A9C4-410C-9284-7228FFB1AB00}" type="slidenum">
              <a:rPr lang="en-US" altLang="ja-JP" sz="1200"/>
              <a:pPr eaLnBrk="1" hangingPunct="1"/>
              <a:t>10</a:t>
            </a:fld>
            <a:endParaRPr lang="en-US" altLang="ja-JP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372846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03CD7F1-D31F-4834-A995-8827D633C244}" type="slidenum">
              <a:rPr lang="en-US" altLang="ja-JP" sz="1200"/>
              <a:pPr eaLnBrk="1" hangingPunct="1"/>
              <a:t>11</a:t>
            </a:fld>
            <a:endParaRPr lang="en-US" altLang="ja-JP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412014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7377153-58C8-4217-96B8-A81AA9676400}" type="slidenum">
              <a:rPr lang="en-US" altLang="ja-JP" sz="1200"/>
              <a:pPr eaLnBrk="1" hangingPunct="1"/>
              <a:t>12</a:t>
            </a:fld>
            <a:endParaRPr lang="en-US" altLang="ja-JP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80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60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14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095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15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83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16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53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38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18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168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6B9290-315A-4495-9344-6DA23105ED55}" type="slidenum">
              <a:rPr lang="en-US" altLang="ja-JP" sz="1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pPr eaLnBrk="1" hangingPunct="1"/>
              <a:t>19</a:t>
            </a:fld>
            <a:endParaRPr lang="en-US" altLang="ja-JP" sz="120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9650" cy="3425825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dirty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94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ja-JP" sz="1200" b="0" baseline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2298-C76D-804F-8322-3AC44E43D79E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78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6B9290-315A-4495-9344-6DA23105ED55}" type="slidenum">
              <a:rPr lang="en-US" altLang="ja-JP" sz="1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pPr eaLnBrk="1" hangingPunct="1"/>
              <a:t>20</a:t>
            </a:fld>
            <a:endParaRPr lang="en-US" altLang="ja-JP" sz="120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9650" cy="3425825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dirty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9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876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22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94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23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074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075FA15-EDE5-4C6B-85D9-1C861BB5555E}" type="slidenum">
              <a:rPr lang="en-US" altLang="ja-JP">
                <a:solidFill>
                  <a:prstClr val="black"/>
                </a:solidFill>
              </a:rPr>
              <a:pPr eaLnBrk="1" hangingPunct="1"/>
              <a:t>24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63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60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Tx/>
              <a:buNone/>
            </a:pPr>
            <a:endParaRPr lang="en-US" altLang="ja-JP" sz="1200" i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259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61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1263F6A-B1AE-4587-AC8B-E1482A7033AF}" type="slidenum">
              <a:rPr lang="en-US" altLang="ja-JP" sz="1200"/>
              <a:pPr eaLnBrk="1" hangingPunct="1"/>
              <a:t>28</a:t>
            </a:fld>
            <a:endParaRPr lang="en-US" altLang="ja-JP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98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075-3B2E-437B-91D5-5A30E04B97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2035854-3A85-4006-B637-AA213CC8044F}" type="slidenum">
              <a:rPr lang="en-US" altLang="ja-JP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95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2035854-3A85-4006-B637-AA213CC8044F}" type="slidenum">
              <a:rPr lang="en-US" altLang="ja-JP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61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2035854-3A85-4006-B637-AA213CC8044F}" type="slidenum">
              <a:rPr lang="en-US" altLang="ja-JP" sz="1200">
                <a:solidFill>
                  <a:prstClr val="black"/>
                </a:solidFill>
              </a:rPr>
              <a:pPr eaLnBrk="1" hangingPunct="1"/>
              <a:t>6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30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7183CED-6C38-46C1-B445-5EB128941192}" type="slidenum">
              <a:rPr lang="en-US" altLang="ja-JP" sz="1200"/>
              <a:pPr eaLnBrk="1" hangingPunct="1"/>
              <a:t>7</a:t>
            </a:fld>
            <a:endParaRPr lang="en-US" altLang="ja-JP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02882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7CAC88-77E0-4854-8233-155096B8B5DC}" type="slidenum">
              <a:rPr lang="en-US" altLang="ja-JP" sz="1200">
                <a:solidFill>
                  <a:prstClr val="black"/>
                </a:solidFill>
              </a:rPr>
              <a:pPr eaLnBrk="1" hangingPunct="1"/>
              <a:t>8</a:t>
            </a:fld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90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4311DF-81FA-4624-8C6F-DA84799164F1}" type="slidenum">
              <a:rPr lang="en-US" altLang="ja-JP" sz="1200"/>
              <a:pPr eaLnBrk="1" hangingPunct="1"/>
              <a:t>9</a:t>
            </a:fld>
            <a:endParaRPr lang="en-US" altLang="ja-JP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7284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23C5-C748-A348-BDA4-8FA2FE2144DD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849690" y="158872"/>
            <a:ext cx="7419764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Five-Year</a:t>
            </a:r>
            <a:r>
              <a:rPr lang="ja-JP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 of a Randomized Trial </a:t>
            </a:r>
          </a:p>
          <a:p>
            <a:pPr algn="ctr">
              <a:spcAft>
                <a:spcPts val="450"/>
              </a:spcAft>
            </a:pP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Comparing Second Generation Drug-eluting Stents Using</a:t>
            </a:r>
          </a:p>
          <a:p>
            <a:pPr algn="ctr">
              <a:spcAft>
                <a:spcPts val="450"/>
              </a:spcAft>
            </a:pP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Either Biodegradable Polymer or Durable Polymer</a:t>
            </a:r>
          </a:p>
          <a:p>
            <a:pPr algn="ctr">
              <a:spcAft>
                <a:spcPts val="450"/>
              </a:spcAft>
            </a:pPr>
            <a:r>
              <a:rPr lang="en-US" altLang="ja-JP" sz="1200" b="1" i="1" dirty="0">
                <a:latin typeface="+mn-lt"/>
                <a:cs typeface="Times New Roman" pitchFamily="18" charset="0"/>
              </a:rPr>
              <a:t>The NOBORI </a:t>
            </a:r>
            <a:r>
              <a:rPr lang="en-US" altLang="ja-JP" sz="1200" b="1" i="1" dirty="0" err="1">
                <a:latin typeface="+mn-lt"/>
                <a:cs typeface="Times New Roman" pitchFamily="18" charset="0"/>
              </a:rPr>
              <a:t>Biolimus</a:t>
            </a:r>
            <a:r>
              <a:rPr lang="en-US" altLang="ja-JP" sz="1200" b="1" i="1" dirty="0">
                <a:latin typeface="+mn-lt"/>
                <a:cs typeface="Times New Roman" pitchFamily="18" charset="0"/>
              </a:rPr>
              <a:t>-Eluting versus XIENCE/PROMUS </a:t>
            </a:r>
            <a:r>
              <a:rPr lang="en-US" altLang="ja-JP" sz="1200" b="1" i="1" dirty="0" err="1">
                <a:latin typeface="+mn-lt"/>
                <a:cs typeface="Times New Roman" pitchFamily="18" charset="0"/>
              </a:rPr>
              <a:t>Everolimus</a:t>
            </a:r>
            <a:r>
              <a:rPr lang="en-US" altLang="ja-JP" sz="1200" b="1" i="1" dirty="0">
                <a:latin typeface="+mn-lt"/>
                <a:cs typeface="Times New Roman" pitchFamily="18" charset="0"/>
              </a:rPr>
              <a:t>-eluting Stent Trial (NEXT)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06435"/>
              </p:ext>
            </p:extLst>
          </p:nvPr>
        </p:nvGraphicFramePr>
        <p:xfrm>
          <a:off x="2950105" y="1965912"/>
          <a:ext cx="3214029" cy="62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3114799" imgH="609446" progId="">
                  <p:embed/>
                </p:oleObj>
              </mc:Choice>
              <mc:Fallback>
                <p:oleObj r:id="rId4" imgW="3114799" imgH="609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105" y="1965912"/>
                        <a:ext cx="3214029" cy="628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971465" y="2787680"/>
            <a:ext cx="5111912" cy="17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US" altLang="ja-JP" sz="1950" b="1" i="1" dirty="0">
                <a:solidFill>
                  <a:srgbClr val="000000"/>
                </a:solidFill>
                <a:latin typeface="+mn-lt"/>
              </a:rPr>
              <a:t>Masahiro </a:t>
            </a:r>
            <a:r>
              <a:rPr lang="en-US" altLang="ja-JP" sz="1950" b="1" i="1" dirty="0" err="1">
                <a:solidFill>
                  <a:srgbClr val="000000"/>
                </a:solidFill>
                <a:latin typeface="+mn-lt"/>
              </a:rPr>
              <a:t>Natsuaki</a:t>
            </a:r>
            <a:r>
              <a:rPr lang="en-US" altLang="ja-JP" sz="1950" b="1" i="1" dirty="0">
                <a:solidFill>
                  <a:srgbClr val="000000"/>
                </a:solidFill>
                <a:latin typeface="+mn-lt"/>
              </a:rPr>
              <a:t>, MD</a:t>
            </a:r>
          </a:p>
          <a:p>
            <a:pPr algn="ctr">
              <a:spcAft>
                <a:spcPts val="1350"/>
              </a:spcAft>
            </a:pPr>
            <a:r>
              <a:rPr lang="en-US" altLang="ja-JP" sz="1200" b="1" i="1" dirty="0">
                <a:solidFill>
                  <a:srgbClr val="000000"/>
                </a:solidFill>
                <a:latin typeface="+mn-lt"/>
              </a:rPr>
              <a:t>Saga University</a:t>
            </a:r>
          </a:p>
          <a:p>
            <a:pPr algn="ctr">
              <a:spcAft>
                <a:spcPts val="450"/>
              </a:spcAft>
            </a:pPr>
            <a:r>
              <a:rPr lang="en-US" altLang="ja-JP" sz="1200" i="1" dirty="0">
                <a:latin typeface="+mn-lt"/>
              </a:rPr>
              <a:t>Ken </a:t>
            </a:r>
            <a:r>
              <a:rPr lang="en-US" altLang="ja-JP" sz="1200" i="1" dirty="0" err="1">
                <a:latin typeface="+mn-lt"/>
              </a:rPr>
              <a:t>Kozuma</a:t>
            </a:r>
            <a:r>
              <a:rPr lang="en-US" altLang="ja-JP" sz="1200" i="1" dirty="0">
                <a:latin typeface="+mn-lt"/>
              </a:rPr>
              <a:t>, MD; </a:t>
            </a:r>
            <a:r>
              <a:rPr lang="en-US" altLang="ja-JP" sz="1200" i="1" dirty="0">
                <a:solidFill>
                  <a:srgbClr val="000000"/>
                </a:solidFill>
                <a:latin typeface="+mn-lt"/>
              </a:rPr>
              <a:t>Takeshi Morimoto</a:t>
            </a:r>
            <a:r>
              <a:rPr lang="en-US" altLang="ja-JP" sz="1200" i="1" dirty="0">
                <a:latin typeface="+mn-lt"/>
              </a:rPr>
              <a:t>, MD, MPH; Kazushige </a:t>
            </a:r>
            <a:r>
              <a:rPr lang="en-US" altLang="ja-JP" sz="1200" i="1" dirty="0" err="1">
                <a:latin typeface="+mn-lt"/>
              </a:rPr>
              <a:t>Kadota</a:t>
            </a:r>
            <a:r>
              <a:rPr lang="en-US" altLang="ja-JP" sz="1200" i="1" dirty="0">
                <a:latin typeface="+mn-lt"/>
              </a:rPr>
              <a:t>, MD; </a:t>
            </a:r>
          </a:p>
          <a:p>
            <a:pPr algn="ctr">
              <a:spcAft>
                <a:spcPts val="450"/>
              </a:spcAft>
            </a:pPr>
            <a:r>
              <a:rPr lang="en-US" altLang="ja-JP" sz="1200" i="1" dirty="0">
                <a:latin typeface="+mn-lt"/>
              </a:rPr>
              <a:t>Yoshihisa Nakagawa, MD, Takashi </a:t>
            </a:r>
            <a:r>
              <a:rPr lang="en-US" altLang="ja-JP" sz="1200" i="1" dirty="0" err="1">
                <a:latin typeface="+mn-lt"/>
              </a:rPr>
              <a:t>Akasaka</a:t>
            </a:r>
            <a:r>
              <a:rPr lang="en-US" altLang="ja-JP" sz="1200" i="1" dirty="0">
                <a:latin typeface="+mn-lt"/>
              </a:rPr>
              <a:t>, MD; Keiichi Igarashi</a:t>
            </a:r>
            <a:r>
              <a:rPr lang="ja-JP" altLang="en-US" sz="1200" i="1" dirty="0">
                <a:latin typeface="+mn-lt"/>
              </a:rPr>
              <a:t> </a:t>
            </a:r>
            <a:r>
              <a:rPr lang="en-US" altLang="ja-JP" sz="1200" i="1" dirty="0">
                <a:latin typeface="+mn-lt"/>
              </a:rPr>
              <a:t>Hanaoka, MD; </a:t>
            </a:r>
          </a:p>
          <a:p>
            <a:pPr algn="ctr">
              <a:spcAft>
                <a:spcPts val="450"/>
              </a:spcAft>
            </a:pPr>
            <a:r>
              <a:rPr lang="en-US" altLang="ja-JP" sz="1200" i="1" dirty="0" err="1">
                <a:latin typeface="+mn-lt"/>
              </a:rPr>
              <a:t>Kengo</a:t>
            </a:r>
            <a:r>
              <a:rPr lang="en-US" altLang="ja-JP" sz="1200" i="1" dirty="0">
                <a:latin typeface="+mn-lt"/>
              </a:rPr>
              <a:t> Tanabe, MD; Yoshihiro </a:t>
            </a:r>
            <a:r>
              <a:rPr lang="en-US" altLang="ja-JP" sz="1200" i="1" dirty="0" err="1">
                <a:latin typeface="+mn-lt"/>
              </a:rPr>
              <a:t>Morino</a:t>
            </a:r>
            <a:r>
              <a:rPr lang="en-US" altLang="ja-JP" sz="1200" i="1" dirty="0">
                <a:latin typeface="+mn-lt"/>
              </a:rPr>
              <a:t>, MD; and Takeshi Kimura, MD              </a:t>
            </a:r>
          </a:p>
          <a:p>
            <a:pPr algn="ctr">
              <a:spcAft>
                <a:spcPts val="450"/>
              </a:spcAft>
            </a:pPr>
            <a:r>
              <a:rPr lang="en-US" altLang="ja-JP" sz="1500" b="1" i="1" dirty="0">
                <a:latin typeface="+mn-lt"/>
              </a:rPr>
              <a:t>On behalf of the NEXT Investigators</a:t>
            </a:r>
          </a:p>
        </p:txBody>
      </p:sp>
    </p:spTree>
    <p:extLst>
      <p:ext uri="{BB962C8B-B14F-4D97-AF65-F5344CB8AC3E}">
        <p14:creationId xmlns:p14="http://schemas.microsoft.com/office/powerpoint/2010/main" val="360776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23220"/>
              </p:ext>
            </p:extLst>
          </p:nvPr>
        </p:nvGraphicFramePr>
        <p:xfrm>
          <a:off x="1141421" y="432589"/>
          <a:ext cx="6968361" cy="413102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06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BP-BES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DP-EES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P</a:t>
                      </a:r>
                      <a:endParaRPr kumimoji="0" lang="da-DK" altLang="ja-JP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No. of patients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1283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1285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Clinical diagnosis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Acute myocardial infarction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4.8 %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4.3 %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Unstable angina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Stable coronary artery disease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83 %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85 %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Prior myocardial infarction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Prior stroke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Heart failure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0.42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Hemodialysis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7.2 %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5.2 %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0.04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Peripheral vascular disease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0.21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Multivessel disease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52 %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54 %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0.48</a:t>
                      </a: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SYNTAX score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 (6-17)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 (6-16)</a:t>
                      </a: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0.22</a:t>
                      </a: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148400" y="-8032"/>
            <a:ext cx="4864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Baseline Patient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1093571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34907"/>
              </p:ext>
            </p:extLst>
          </p:nvPr>
        </p:nvGraphicFramePr>
        <p:xfrm>
          <a:off x="1267548" y="521462"/>
          <a:ext cx="6563732" cy="40268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7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6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BP-BES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DP-EES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</a:t>
                      </a:r>
                      <a:endParaRPr kumimoji="0" lang="ja-JP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89" marB="34289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No. of lesions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1629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1600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Target  vessel location  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LMCA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3.9 %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0.92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LAD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0.11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LCx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RCA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Graft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STEMI culprit lesions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2.7 %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2.5 %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0.72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Chronic total occlusion 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8.2 %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7.7 %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In-stent restenosis 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Bifurcation lesions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Reference vessel size &lt;= 2.75 mm</a:t>
                      </a: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61 %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62 %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0.67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Lesion length &gt; 18 mm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43%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41%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0.22</a:t>
                      </a:r>
                      <a:endParaRPr kumimoji="0" lang="da-DK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89" marB="34289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368447" y="40859"/>
            <a:ext cx="4442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Baseline Lesion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6133644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19887"/>
              </p:ext>
            </p:extLst>
          </p:nvPr>
        </p:nvGraphicFramePr>
        <p:xfrm>
          <a:off x="1261238" y="322198"/>
          <a:ext cx="6629544" cy="429261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7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4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BP-BES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DP-EES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No. of lesions treated per patient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1.27 ± 0.57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1.25 ± 0.51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No. of stents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 patient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1.59 ± 0.86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1.58 ± 0.84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 lesion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1.25 ± 0.61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1.27 ± 0.64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stent length (mm)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 patient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33.0± 20.8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32.4 ± 20.9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 lesion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26.0 ± 16.0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26.1 ± 17.0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Stent diameter (mm)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2.87 ± 0.68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2.86 ± 0.65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Direct stenting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0.6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Maximum inflation pressure (atm)</a:t>
                      </a: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17.3 ± 4.6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17.0 ± 4.5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Bifurcation 2-stent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1.4 %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1.1 %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0.45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IVUS use</a:t>
                      </a: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88%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0.35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Multivessel treatment</a:t>
                      </a: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0.58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5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Staged procedures</a:t>
                      </a:r>
                    </a:p>
                  </a:txBody>
                  <a:tcPr marL="68580" marR="68580" marT="34290" marB="3429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27%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26%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0.95</a:t>
                      </a: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827125" y="-56550"/>
            <a:ext cx="3503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Procedural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5698042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4"/>
          <p:cNvSpPr txBox="1">
            <a:spLocks noChangeArrowheads="1"/>
          </p:cNvSpPr>
          <p:nvPr/>
        </p:nvSpPr>
        <p:spPr bwMode="auto">
          <a:xfrm>
            <a:off x="2303909" y="2040835"/>
            <a:ext cx="4529381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ja-JP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Clinical Outcomes at 5-year</a:t>
            </a:r>
            <a:endParaRPr lang="ja-JP" altLang="en-US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7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817695" y="437544"/>
            <a:ext cx="4701788" cy="3090895"/>
            <a:chOff x="736" y="572"/>
            <a:chExt cx="3628" cy="238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6" y="572"/>
              <a:ext cx="3628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46" y="582"/>
              <a:ext cx="1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17" y="2484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10" y="2403"/>
              <a:ext cx="1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447" y="2308"/>
              <a:ext cx="3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417" y="2127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39" y="2041"/>
              <a:ext cx="2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447" y="1946"/>
              <a:ext cx="3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417" y="1765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139" y="1679"/>
              <a:ext cx="2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1447" y="1584"/>
              <a:ext cx="3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1417" y="1402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139" y="1317"/>
              <a:ext cx="2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1447" y="1221"/>
              <a:ext cx="3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6" name="Line 18"/>
            <p:cNvSpPr>
              <a:spLocks noChangeShapeType="1"/>
            </p:cNvSpPr>
            <p:nvPr/>
          </p:nvSpPr>
          <p:spPr bwMode="auto">
            <a:xfrm flipH="1">
              <a:off x="1417" y="1040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7" name="Rectangle 19"/>
            <p:cNvSpPr>
              <a:spLocks noChangeArrowheads="1"/>
            </p:cNvSpPr>
            <p:nvPr/>
          </p:nvSpPr>
          <p:spPr bwMode="auto">
            <a:xfrm>
              <a:off x="1139" y="955"/>
              <a:ext cx="25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258" name="Line 20"/>
            <p:cNvSpPr>
              <a:spLocks noChangeShapeType="1"/>
            </p:cNvSpPr>
            <p:nvPr/>
          </p:nvSpPr>
          <p:spPr bwMode="auto">
            <a:xfrm flipH="1">
              <a:off x="1447" y="859"/>
              <a:ext cx="3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9" name="Line 21"/>
            <p:cNvSpPr>
              <a:spLocks noChangeShapeType="1"/>
            </p:cNvSpPr>
            <p:nvPr/>
          </p:nvSpPr>
          <p:spPr bwMode="auto">
            <a:xfrm flipH="1">
              <a:off x="1417" y="683"/>
              <a:ext cx="60" cy="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0" name="Rectangle 22"/>
            <p:cNvSpPr>
              <a:spLocks noChangeArrowheads="1"/>
            </p:cNvSpPr>
            <p:nvPr/>
          </p:nvSpPr>
          <p:spPr bwMode="auto">
            <a:xfrm>
              <a:off x="1069" y="592"/>
              <a:ext cx="3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100%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261" name="Rectangle 23"/>
            <p:cNvSpPr>
              <a:spLocks noChangeArrowheads="1"/>
            </p:cNvSpPr>
            <p:nvPr/>
          </p:nvSpPr>
          <p:spPr bwMode="auto">
            <a:xfrm>
              <a:off x="1477" y="678"/>
              <a:ext cx="2782" cy="1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2" name="Freeform 24"/>
            <p:cNvSpPr>
              <a:spLocks/>
            </p:cNvSpPr>
            <p:nvPr/>
          </p:nvSpPr>
          <p:spPr bwMode="auto">
            <a:xfrm>
              <a:off x="1482" y="1382"/>
              <a:ext cx="2779" cy="1112"/>
            </a:xfrm>
            <a:custGeom>
              <a:avLst/>
              <a:gdLst>
                <a:gd name="T0" fmla="*/ 27 w 2779"/>
                <a:gd name="T1" fmla="*/ 1105 h 1112"/>
                <a:gd name="T2" fmla="*/ 100 w 2779"/>
                <a:gd name="T3" fmla="*/ 1091 h 1112"/>
                <a:gd name="T4" fmla="*/ 161 w 2779"/>
                <a:gd name="T5" fmla="*/ 1084 h 1112"/>
                <a:gd name="T6" fmla="*/ 223 w 2779"/>
                <a:gd name="T7" fmla="*/ 1077 h 1112"/>
                <a:gd name="T8" fmla="*/ 292 w 2779"/>
                <a:gd name="T9" fmla="*/ 1060 h 1112"/>
                <a:gd name="T10" fmla="*/ 328 w 2779"/>
                <a:gd name="T11" fmla="*/ 1043 h 1112"/>
                <a:gd name="T12" fmla="*/ 372 w 2779"/>
                <a:gd name="T13" fmla="*/ 1023 h 1112"/>
                <a:gd name="T14" fmla="*/ 399 w 2779"/>
                <a:gd name="T15" fmla="*/ 996 h 1112"/>
                <a:gd name="T16" fmla="*/ 433 w 2779"/>
                <a:gd name="T17" fmla="*/ 962 h 1112"/>
                <a:gd name="T18" fmla="*/ 462 w 2779"/>
                <a:gd name="T19" fmla="*/ 935 h 1112"/>
                <a:gd name="T20" fmla="*/ 500 w 2779"/>
                <a:gd name="T21" fmla="*/ 907 h 1112"/>
                <a:gd name="T22" fmla="*/ 531 w 2779"/>
                <a:gd name="T23" fmla="*/ 876 h 1112"/>
                <a:gd name="T24" fmla="*/ 554 w 2779"/>
                <a:gd name="T25" fmla="*/ 844 h 1112"/>
                <a:gd name="T26" fmla="*/ 572 w 2779"/>
                <a:gd name="T27" fmla="*/ 803 h 1112"/>
                <a:gd name="T28" fmla="*/ 597 w 2779"/>
                <a:gd name="T29" fmla="*/ 764 h 1112"/>
                <a:gd name="T30" fmla="*/ 622 w 2779"/>
                <a:gd name="T31" fmla="*/ 735 h 1112"/>
                <a:gd name="T32" fmla="*/ 662 w 2779"/>
                <a:gd name="T33" fmla="*/ 710 h 1112"/>
                <a:gd name="T34" fmla="*/ 702 w 2779"/>
                <a:gd name="T35" fmla="*/ 693 h 1112"/>
                <a:gd name="T36" fmla="*/ 736 w 2779"/>
                <a:gd name="T37" fmla="*/ 664 h 1112"/>
                <a:gd name="T38" fmla="*/ 779 w 2779"/>
                <a:gd name="T39" fmla="*/ 644 h 1112"/>
                <a:gd name="T40" fmla="*/ 819 w 2779"/>
                <a:gd name="T41" fmla="*/ 624 h 1112"/>
                <a:gd name="T42" fmla="*/ 864 w 2779"/>
                <a:gd name="T43" fmla="*/ 607 h 1112"/>
                <a:gd name="T44" fmla="*/ 903 w 2779"/>
                <a:gd name="T45" fmla="*/ 586 h 1112"/>
                <a:gd name="T46" fmla="*/ 947 w 2779"/>
                <a:gd name="T47" fmla="*/ 565 h 1112"/>
                <a:gd name="T48" fmla="*/ 983 w 2779"/>
                <a:gd name="T49" fmla="*/ 546 h 1112"/>
                <a:gd name="T50" fmla="*/ 1027 w 2779"/>
                <a:gd name="T51" fmla="*/ 526 h 1112"/>
                <a:gd name="T52" fmla="*/ 1064 w 2779"/>
                <a:gd name="T53" fmla="*/ 513 h 1112"/>
                <a:gd name="T54" fmla="*/ 1111 w 2779"/>
                <a:gd name="T55" fmla="*/ 493 h 1112"/>
                <a:gd name="T56" fmla="*/ 1156 w 2779"/>
                <a:gd name="T57" fmla="*/ 474 h 1112"/>
                <a:gd name="T58" fmla="*/ 1197 w 2779"/>
                <a:gd name="T59" fmla="*/ 459 h 1112"/>
                <a:gd name="T60" fmla="*/ 1243 w 2779"/>
                <a:gd name="T61" fmla="*/ 442 h 1112"/>
                <a:gd name="T62" fmla="*/ 1287 w 2779"/>
                <a:gd name="T63" fmla="*/ 424 h 1112"/>
                <a:gd name="T64" fmla="*/ 1323 w 2779"/>
                <a:gd name="T65" fmla="*/ 402 h 1112"/>
                <a:gd name="T66" fmla="*/ 1368 w 2779"/>
                <a:gd name="T67" fmla="*/ 391 h 1112"/>
                <a:gd name="T68" fmla="*/ 1418 w 2779"/>
                <a:gd name="T69" fmla="*/ 372 h 1112"/>
                <a:gd name="T70" fmla="*/ 1479 w 2779"/>
                <a:gd name="T71" fmla="*/ 353 h 1112"/>
                <a:gd name="T72" fmla="*/ 1523 w 2779"/>
                <a:gd name="T73" fmla="*/ 335 h 1112"/>
                <a:gd name="T74" fmla="*/ 1560 w 2779"/>
                <a:gd name="T75" fmla="*/ 319 h 1112"/>
                <a:gd name="T76" fmla="*/ 1602 w 2779"/>
                <a:gd name="T77" fmla="*/ 302 h 1112"/>
                <a:gd name="T78" fmla="*/ 1639 w 2779"/>
                <a:gd name="T79" fmla="*/ 282 h 1112"/>
                <a:gd name="T80" fmla="*/ 1692 w 2779"/>
                <a:gd name="T81" fmla="*/ 261 h 1112"/>
                <a:gd name="T82" fmla="*/ 1732 w 2779"/>
                <a:gd name="T83" fmla="*/ 236 h 1112"/>
                <a:gd name="T84" fmla="*/ 1796 w 2779"/>
                <a:gd name="T85" fmla="*/ 226 h 1112"/>
                <a:gd name="T86" fmla="*/ 1831 w 2779"/>
                <a:gd name="T87" fmla="*/ 212 h 1112"/>
                <a:gd name="T88" fmla="*/ 1890 w 2779"/>
                <a:gd name="T89" fmla="*/ 205 h 1112"/>
                <a:gd name="T90" fmla="*/ 1942 w 2779"/>
                <a:gd name="T91" fmla="*/ 196 h 1112"/>
                <a:gd name="T92" fmla="*/ 2014 w 2779"/>
                <a:gd name="T93" fmla="*/ 183 h 1112"/>
                <a:gd name="T94" fmla="*/ 2065 w 2779"/>
                <a:gd name="T95" fmla="*/ 169 h 1112"/>
                <a:gd name="T96" fmla="*/ 2144 w 2779"/>
                <a:gd name="T97" fmla="*/ 156 h 1112"/>
                <a:gd name="T98" fmla="*/ 2196 w 2779"/>
                <a:gd name="T99" fmla="*/ 137 h 1112"/>
                <a:gd name="T100" fmla="*/ 2261 w 2779"/>
                <a:gd name="T101" fmla="*/ 122 h 1112"/>
                <a:gd name="T102" fmla="*/ 2307 w 2779"/>
                <a:gd name="T103" fmla="*/ 109 h 1112"/>
                <a:gd name="T104" fmla="*/ 2346 w 2779"/>
                <a:gd name="T105" fmla="*/ 88 h 1112"/>
                <a:gd name="T106" fmla="*/ 2389 w 2779"/>
                <a:gd name="T107" fmla="*/ 70 h 1112"/>
                <a:gd name="T108" fmla="*/ 2458 w 2779"/>
                <a:gd name="T109" fmla="*/ 56 h 1112"/>
                <a:gd name="T110" fmla="*/ 2515 w 2779"/>
                <a:gd name="T111" fmla="*/ 41 h 1112"/>
                <a:gd name="T112" fmla="*/ 2579 w 2779"/>
                <a:gd name="T113" fmla="*/ 29 h 1112"/>
                <a:gd name="T114" fmla="*/ 2627 w 2779"/>
                <a:gd name="T115" fmla="*/ 19 h 1112"/>
                <a:gd name="T116" fmla="*/ 2687 w 2779"/>
                <a:gd name="T117" fmla="*/ 10 h 1112"/>
                <a:gd name="T118" fmla="*/ 2763 w 2779"/>
                <a:gd name="T11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9" h="1112">
                  <a:moveTo>
                    <a:pt x="0" y="1112"/>
                  </a:moveTo>
                  <a:lnTo>
                    <a:pt x="3" y="1112"/>
                  </a:lnTo>
                  <a:lnTo>
                    <a:pt x="6" y="1111"/>
                  </a:lnTo>
                  <a:lnTo>
                    <a:pt x="16" y="1108"/>
                  </a:lnTo>
                  <a:lnTo>
                    <a:pt x="16" y="1107"/>
                  </a:lnTo>
                  <a:lnTo>
                    <a:pt x="27" y="1105"/>
                  </a:lnTo>
                  <a:lnTo>
                    <a:pt x="40" y="1103"/>
                  </a:lnTo>
                  <a:lnTo>
                    <a:pt x="46" y="1100"/>
                  </a:lnTo>
                  <a:lnTo>
                    <a:pt x="52" y="1097"/>
                  </a:lnTo>
                  <a:lnTo>
                    <a:pt x="60" y="1095"/>
                  </a:lnTo>
                  <a:lnTo>
                    <a:pt x="75" y="1093"/>
                  </a:lnTo>
                  <a:lnTo>
                    <a:pt x="100" y="1091"/>
                  </a:lnTo>
                  <a:lnTo>
                    <a:pt x="112" y="1090"/>
                  </a:lnTo>
                  <a:lnTo>
                    <a:pt x="118" y="1088"/>
                  </a:lnTo>
                  <a:lnTo>
                    <a:pt x="118" y="1087"/>
                  </a:lnTo>
                  <a:lnTo>
                    <a:pt x="139" y="1086"/>
                  </a:lnTo>
                  <a:lnTo>
                    <a:pt x="154" y="1084"/>
                  </a:lnTo>
                  <a:lnTo>
                    <a:pt x="161" y="1084"/>
                  </a:lnTo>
                  <a:lnTo>
                    <a:pt x="173" y="1084"/>
                  </a:lnTo>
                  <a:lnTo>
                    <a:pt x="195" y="1081"/>
                  </a:lnTo>
                  <a:lnTo>
                    <a:pt x="206" y="1081"/>
                  </a:lnTo>
                  <a:lnTo>
                    <a:pt x="210" y="1081"/>
                  </a:lnTo>
                  <a:lnTo>
                    <a:pt x="223" y="1078"/>
                  </a:lnTo>
                  <a:lnTo>
                    <a:pt x="223" y="1077"/>
                  </a:lnTo>
                  <a:lnTo>
                    <a:pt x="229" y="1077"/>
                  </a:lnTo>
                  <a:lnTo>
                    <a:pt x="260" y="1073"/>
                  </a:lnTo>
                  <a:lnTo>
                    <a:pt x="267" y="1067"/>
                  </a:lnTo>
                  <a:lnTo>
                    <a:pt x="268" y="1067"/>
                  </a:lnTo>
                  <a:lnTo>
                    <a:pt x="281" y="1066"/>
                  </a:lnTo>
                  <a:lnTo>
                    <a:pt x="292" y="1060"/>
                  </a:lnTo>
                  <a:lnTo>
                    <a:pt x="302" y="1060"/>
                  </a:lnTo>
                  <a:lnTo>
                    <a:pt x="304" y="1057"/>
                  </a:lnTo>
                  <a:lnTo>
                    <a:pt x="310" y="1052"/>
                  </a:lnTo>
                  <a:lnTo>
                    <a:pt x="319" y="1051"/>
                  </a:lnTo>
                  <a:lnTo>
                    <a:pt x="319" y="1047"/>
                  </a:lnTo>
                  <a:lnTo>
                    <a:pt x="328" y="1043"/>
                  </a:lnTo>
                  <a:lnTo>
                    <a:pt x="330" y="1037"/>
                  </a:lnTo>
                  <a:lnTo>
                    <a:pt x="342" y="1034"/>
                  </a:lnTo>
                  <a:lnTo>
                    <a:pt x="350" y="1031"/>
                  </a:lnTo>
                  <a:lnTo>
                    <a:pt x="363" y="1029"/>
                  </a:lnTo>
                  <a:lnTo>
                    <a:pt x="363" y="1025"/>
                  </a:lnTo>
                  <a:lnTo>
                    <a:pt x="372" y="1023"/>
                  </a:lnTo>
                  <a:lnTo>
                    <a:pt x="374" y="1014"/>
                  </a:lnTo>
                  <a:lnTo>
                    <a:pt x="379" y="1011"/>
                  </a:lnTo>
                  <a:lnTo>
                    <a:pt x="381" y="1004"/>
                  </a:lnTo>
                  <a:lnTo>
                    <a:pt x="391" y="1000"/>
                  </a:lnTo>
                  <a:lnTo>
                    <a:pt x="398" y="996"/>
                  </a:lnTo>
                  <a:lnTo>
                    <a:pt x="399" y="996"/>
                  </a:lnTo>
                  <a:lnTo>
                    <a:pt x="408" y="984"/>
                  </a:lnTo>
                  <a:lnTo>
                    <a:pt x="409" y="984"/>
                  </a:lnTo>
                  <a:lnTo>
                    <a:pt x="415" y="976"/>
                  </a:lnTo>
                  <a:lnTo>
                    <a:pt x="420" y="971"/>
                  </a:lnTo>
                  <a:lnTo>
                    <a:pt x="421" y="966"/>
                  </a:lnTo>
                  <a:lnTo>
                    <a:pt x="433" y="962"/>
                  </a:lnTo>
                  <a:lnTo>
                    <a:pt x="439" y="959"/>
                  </a:lnTo>
                  <a:lnTo>
                    <a:pt x="439" y="955"/>
                  </a:lnTo>
                  <a:lnTo>
                    <a:pt x="452" y="947"/>
                  </a:lnTo>
                  <a:lnTo>
                    <a:pt x="452" y="946"/>
                  </a:lnTo>
                  <a:lnTo>
                    <a:pt x="459" y="940"/>
                  </a:lnTo>
                  <a:lnTo>
                    <a:pt x="462" y="935"/>
                  </a:lnTo>
                  <a:lnTo>
                    <a:pt x="470" y="929"/>
                  </a:lnTo>
                  <a:lnTo>
                    <a:pt x="470" y="926"/>
                  </a:lnTo>
                  <a:lnTo>
                    <a:pt x="482" y="920"/>
                  </a:lnTo>
                  <a:lnTo>
                    <a:pt x="490" y="917"/>
                  </a:lnTo>
                  <a:lnTo>
                    <a:pt x="490" y="916"/>
                  </a:lnTo>
                  <a:lnTo>
                    <a:pt x="500" y="907"/>
                  </a:lnTo>
                  <a:lnTo>
                    <a:pt x="500" y="901"/>
                  </a:lnTo>
                  <a:lnTo>
                    <a:pt x="510" y="897"/>
                  </a:lnTo>
                  <a:lnTo>
                    <a:pt x="510" y="895"/>
                  </a:lnTo>
                  <a:lnTo>
                    <a:pt x="520" y="886"/>
                  </a:lnTo>
                  <a:lnTo>
                    <a:pt x="522" y="884"/>
                  </a:lnTo>
                  <a:lnTo>
                    <a:pt x="531" y="876"/>
                  </a:lnTo>
                  <a:lnTo>
                    <a:pt x="531" y="875"/>
                  </a:lnTo>
                  <a:lnTo>
                    <a:pt x="541" y="869"/>
                  </a:lnTo>
                  <a:lnTo>
                    <a:pt x="541" y="865"/>
                  </a:lnTo>
                  <a:lnTo>
                    <a:pt x="547" y="854"/>
                  </a:lnTo>
                  <a:lnTo>
                    <a:pt x="552" y="853"/>
                  </a:lnTo>
                  <a:lnTo>
                    <a:pt x="554" y="844"/>
                  </a:lnTo>
                  <a:lnTo>
                    <a:pt x="557" y="835"/>
                  </a:lnTo>
                  <a:lnTo>
                    <a:pt x="560" y="831"/>
                  </a:lnTo>
                  <a:lnTo>
                    <a:pt x="561" y="825"/>
                  </a:lnTo>
                  <a:lnTo>
                    <a:pt x="568" y="813"/>
                  </a:lnTo>
                  <a:lnTo>
                    <a:pt x="570" y="811"/>
                  </a:lnTo>
                  <a:lnTo>
                    <a:pt x="572" y="803"/>
                  </a:lnTo>
                  <a:lnTo>
                    <a:pt x="576" y="790"/>
                  </a:lnTo>
                  <a:lnTo>
                    <a:pt x="581" y="786"/>
                  </a:lnTo>
                  <a:lnTo>
                    <a:pt x="581" y="785"/>
                  </a:lnTo>
                  <a:lnTo>
                    <a:pt x="588" y="774"/>
                  </a:lnTo>
                  <a:lnTo>
                    <a:pt x="590" y="774"/>
                  </a:lnTo>
                  <a:lnTo>
                    <a:pt x="597" y="764"/>
                  </a:lnTo>
                  <a:lnTo>
                    <a:pt x="601" y="764"/>
                  </a:lnTo>
                  <a:lnTo>
                    <a:pt x="607" y="755"/>
                  </a:lnTo>
                  <a:lnTo>
                    <a:pt x="612" y="751"/>
                  </a:lnTo>
                  <a:lnTo>
                    <a:pt x="613" y="745"/>
                  </a:lnTo>
                  <a:lnTo>
                    <a:pt x="621" y="737"/>
                  </a:lnTo>
                  <a:lnTo>
                    <a:pt x="622" y="735"/>
                  </a:lnTo>
                  <a:lnTo>
                    <a:pt x="631" y="730"/>
                  </a:lnTo>
                  <a:lnTo>
                    <a:pt x="636" y="723"/>
                  </a:lnTo>
                  <a:lnTo>
                    <a:pt x="641" y="722"/>
                  </a:lnTo>
                  <a:lnTo>
                    <a:pt x="653" y="717"/>
                  </a:lnTo>
                  <a:lnTo>
                    <a:pt x="656" y="714"/>
                  </a:lnTo>
                  <a:lnTo>
                    <a:pt x="662" y="710"/>
                  </a:lnTo>
                  <a:lnTo>
                    <a:pt x="668" y="704"/>
                  </a:lnTo>
                  <a:lnTo>
                    <a:pt x="671" y="704"/>
                  </a:lnTo>
                  <a:lnTo>
                    <a:pt x="688" y="700"/>
                  </a:lnTo>
                  <a:lnTo>
                    <a:pt x="691" y="696"/>
                  </a:lnTo>
                  <a:lnTo>
                    <a:pt x="692" y="693"/>
                  </a:lnTo>
                  <a:lnTo>
                    <a:pt x="702" y="693"/>
                  </a:lnTo>
                  <a:lnTo>
                    <a:pt x="709" y="685"/>
                  </a:lnTo>
                  <a:lnTo>
                    <a:pt x="714" y="682"/>
                  </a:lnTo>
                  <a:lnTo>
                    <a:pt x="721" y="676"/>
                  </a:lnTo>
                  <a:lnTo>
                    <a:pt x="721" y="673"/>
                  </a:lnTo>
                  <a:lnTo>
                    <a:pt x="732" y="669"/>
                  </a:lnTo>
                  <a:lnTo>
                    <a:pt x="736" y="664"/>
                  </a:lnTo>
                  <a:lnTo>
                    <a:pt x="743" y="664"/>
                  </a:lnTo>
                  <a:lnTo>
                    <a:pt x="753" y="656"/>
                  </a:lnTo>
                  <a:lnTo>
                    <a:pt x="755" y="654"/>
                  </a:lnTo>
                  <a:lnTo>
                    <a:pt x="769" y="649"/>
                  </a:lnTo>
                  <a:lnTo>
                    <a:pt x="776" y="648"/>
                  </a:lnTo>
                  <a:lnTo>
                    <a:pt x="779" y="644"/>
                  </a:lnTo>
                  <a:lnTo>
                    <a:pt x="782" y="644"/>
                  </a:lnTo>
                  <a:lnTo>
                    <a:pt x="788" y="633"/>
                  </a:lnTo>
                  <a:lnTo>
                    <a:pt x="793" y="632"/>
                  </a:lnTo>
                  <a:lnTo>
                    <a:pt x="802" y="629"/>
                  </a:lnTo>
                  <a:lnTo>
                    <a:pt x="804" y="624"/>
                  </a:lnTo>
                  <a:lnTo>
                    <a:pt x="819" y="624"/>
                  </a:lnTo>
                  <a:lnTo>
                    <a:pt x="822" y="622"/>
                  </a:lnTo>
                  <a:lnTo>
                    <a:pt x="833" y="617"/>
                  </a:lnTo>
                  <a:lnTo>
                    <a:pt x="834" y="614"/>
                  </a:lnTo>
                  <a:lnTo>
                    <a:pt x="846" y="610"/>
                  </a:lnTo>
                  <a:lnTo>
                    <a:pt x="855" y="608"/>
                  </a:lnTo>
                  <a:lnTo>
                    <a:pt x="864" y="607"/>
                  </a:lnTo>
                  <a:lnTo>
                    <a:pt x="872" y="605"/>
                  </a:lnTo>
                  <a:lnTo>
                    <a:pt x="872" y="603"/>
                  </a:lnTo>
                  <a:lnTo>
                    <a:pt x="884" y="598"/>
                  </a:lnTo>
                  <a:lnTo>
                    <a:pt x="888" y="593"/>
                  </a:lnTo>
                  <a:lnTo>
                    <a:pt x="895" y="593"/>
                  </a:lnTo>
                  <a:lnTo>
                    <a:pt x="903" y="586"/>
                  </a:lnTo>
                  <a:lnTo>
                    <a:pt x="903" y="584"/>
                  </a:lnTo>
                  <a:lnTo>
                    <a:pt x="913" y="578"/>
                  </a:lnTo>
                  <a:lnTo>
                    <a:pt x="925" y="575"/>
                  </a:lnTo>
                  <a:lnTo>
                    <a:pt x="925" y="574"/>
                  </a:lnTo>
                  <a:lnTo>
                    <a:pt x="933" y="569"/>
                  </a:lnTo>
                  <a:lnTo>
                    <a:pt x="947" y="565"/>
                  </a:lnTo>
                  <a:lnTo>
                    <a:pt x="947" y="563"/>
                  </a:lnTo>
                  <a:lnTo>
                    <a:pt x="959" y="563"/>
                  </a:lnTo>
                  <a:lnTo>
                    <a:pt x="965" y="556"/>
                  </a:lnTo>
                  <a:lnTo>
                    <a:pt x="965" y="553"/>
                  </a:lnTo>
                  <a:lnTo>
                    <a:pt x="979" y="549"/>
                  </a:lnTo>
                  <a:lnTo>
                    <a:pt x="983" y="546"/>
                  </a:lnTo>
                  <a:lnTo>
                    <a:pt x="983" y="544"/>
                  </a:lnTo>
                  <a:lnTo>
                    <a:pt x="997" y="539"/>
                  </a:lnTo>
                  <a:lnTo>
                    <a:pt x="1003" y="539"/>
                  </a:lnTo>
                  <a:lnTo>
                    <a:pt x="1011" y="534"/>
                  </a:lnTo>
                  <a:lnTo>
                    <a:pt x="1015" y="534"/>
                  </a:lnTo>
                  <a:lnTo>
                    <a:pt x="1027" y="526"/>
                  </a:lnTo>
                  <a:lnTo>
                    <a:pt x="1031" y="523"/>
                  </a:lnTo>
                  <a:lnTo>
                    <a:pt x="1037" y="522"/>
                  </a:lnTo>
                  <a:lnTo>
                    <a:pt x="1044" y="519"/>
                  </a:lnTo>
                  <a:lnTo>
                    <a:pt x="1055" y="515"/>
                  </a:lnTo>
                  <a:lnTo>
                    <a:pt x="1060" y="513"/>
                  </a:lnTo>
                  <a:lnTo>
                    <a:pt x="1064" y="513"/>
                  </a:lnTo>
                  <a:lnTo>
                    <a:pt x="1080" y="507"/>
                  </a:lnTo>
                  <a:lnTo>
                    <a:pt x="1081" y="503"/>
                  </a:lnTo>
                  <a:lnTo>
                    <a:pt x="1087" y="502"/>
                  </a:lnTo>
                  <a:lnTo>
                    <a:pt x="1099" y="501"/>
                  </a:lnTo>
                  <a:lnTo>
                    <a:pt x="1110" y="496"/>
                  </a:lnTo>
                  <a:lnTo>
                    <a:pt x="1111" y="493"/>
                  </a:lnTo>
                  <a:lnTo>
                    <a:pt x="1114" y="491"/>
                  </a:lnTo>
                  <a:lnTo>
                    <a:pt x="1121" y="483"/>
                  </a:lnTo>
                  <a:lnTo>
                    <a:pt x="1125" y="483"/>
                  </a:lnTo>
                  <a:lnTo>
                    <a:pt x="1134" y="476"/>
                  </a:lnTo>
                  <a:lnTo>
                    <a:pt x="1146" y="475"/>
                  </a:lnTo>
                  <a:lnTo>
                    <a:pt x="1156" y="474"/>
                  </a:lnTo>
                  <a:lnTo>
                    <a:pt x="1158" y="472"/>
                  </a:lnTo>
                  <a:lnTo>
                    <a:pt x="1168" y="469"/>
                  </a:lnTo>
                  <a:lnTo>
                    <a:pt x="1177" y="466"/>
                  </a:lnTo>
                  <a:lnTo>
                    <a:pt x="1177" y="463"/>
                  </a:lnTo>
                  <a:lnTo>
                    <a:pt x="1185" y="463"/>
                  </a:lnTo>
                  <a:lnTo>
                    <a:pt x="1197" y="459"/>
                  </a:lnTo>
                  <a:lnTo>
                    <a:pt x="1204" y="452"/>
                  </a:lnTo>
                  <a:lnTo>
                    <a:pt x="1206" y="452"/>
                  </a:lnTo>
                  <a:lnTo>
                    <a:pt x="1215" y="451"/>
                  </a:lnTo>
                  <a:lnTo>
                    <a:pt x="1226" y="449"/>
                  </a:lnTo>
                  <a:lnTo>
                    <a:pt x="1241" y="444"/>
                  </a:lnTo>
                  <a:lnTo>
                    <a:pt x="1243" y="442"/>
                  </a:lnTo>
                  <a:lnTo>
                    <a:pt x="1249" y="442"/>
                  </a:lnTo>
                  <a:lnTo>
                    <a:pt x="1259" y="439"/>
                  </a:lnTo>
                  <a:lnTo>
                    <a:pt x="1266" y="434"/>
                  </a:lnTo>
                  <a:lnTo>
                    <a:pt x="1266" y="433"/>
                  </a:lnTo>
                  <a:lnTo>
                    <a:pt x="1282" y="425"/>
                  </a:lnTo>
                  <a:lnTo>
                    <a:pt x="1287" y="424"/>
                  </a:lnTo>
                  <a:lnTo>
                    <a:pt x="1287" y="421"/>
                  </a:lnTo>
                  <a:lnTo>
                    <a:pt x="1300" y="419"/>
                  </a:lnTo>
                  <a:lnTo>
                    <a:pt x="1308" y="418"/>
                  </a:lnTo>
                  <a:lnTo>
                    <a:pt x="1313" y="413"/>
                  </a:lnTo>
                  <a:lnTo>
                    <a:pt x="1317" y="412"/>
                  </a:lnTo>
                  <a:lnTo>
                    <a:pt x="1323" y="402"/>
                  </a:lnTo>
                  <a:lnTo>
                    <a:pt x="1329" y="402"/>
                  </a:lnTo>
                  <a:lnTo>
                    <a:pt x="1337" y="398"/>
                  </a:lnTo>
                  <a:lnTo>
                    <a:pt x="1351" y="397"/>
                  </a:lnTo>
                  <a:lnTo>
                    <a:pt x="1357" y="395"/>
                  </a:lnTo>
                  <a:lnTo>
                    <a:pt x="1364" y="391"/>
                  </a:lnTo>
                  <a:lnTo>
                    <a:pt x="1368" y="391"/>
                  </a:lnTo>
                  <a:lnTo>
                    <a:pt x="1378" y="389"/>
                  </a:lnTo>
                  <a:lnTo>
                    <a:pt x="1383" y="383"/>
                  </a:lnTo>
                  <a:lnTo>
                    <a:pt x="1389" y="383"/>
                  </a:lnTo>
                  <a:lnTo>
                    <a:pt x="1407" y="378"/>
                  </a:lnTo>
                  <a:lnTo>
                    <a:pt x="1418" y="373"/>
                  </a:lnTo>
                  <a:lnTo>
                    <a:pt x="1418" y="372"/>
                  </a:lnTo>
                  <a:lnTo>
                    <a:pt x="1429" y="369"/>
                  </a:lnTo>
                  <a:lnTo>
                    <a:pt x="1448" y="364"/>
                  </a:lnTo>
                  <a:lnTo>
                    <a:pt x="1448" y="361"/>
                  </a:lnTo>
                  <a:lnTo>
                    <a:pt x="1458" y="361"/>
                  </a:lnTo>
                  <a:lnTo>
                    <a:pt x="1468" y="358"/>
                  </a:lnTo>
                  <a:lnTo>
                    <a:pt x="1479" y="353"/>
                  </a:lnTo>
                  <a:lnTo>
                    <a:pt x="1482" y="352"/>
                  </a:lnTo>
                  <a:lnTo>
                    <a:pt x="1491" y="349"/>
                  </a:lnTo>
                  <a:lnTo>
                    <a:pt x="1500" y="344"/>
                  </a:lnTo>
                  <a:lnTo>
                    <a:pt x="1500" y="342"/>
                  </a:lnTo>
                  <a:lnTo>
                    <a:pt x="1511" y="338"/>
                  </a:lnTo>
                  <a:lnTo>
                    <a:pt x="1523" y="335"/>
                  </a:lnTo>
                  <a:lnTo>
                    <a:pt x="1528" y="333"/>
                  </a:lnTo>
                  <a:lnTo>
                    <a:pt x="1528" y="332"/>
                  </a:lnTo>
                  <a:lnTo>
                    <a:pt x="1538" y="325"/>
                  </a:lnTo>
                  <a:lnTo>
                    <a:pt x="1543" y="322"/>
                  </a:lnTo>
                  <a:lnTo>
                    <a:pt x="1549" y="321"/>
                  </a:lnTo>
                  <a:lnTo>
                    <a:pt x="1560" y="319"/>
                  </a:lnTo>
                  <a:lnTo>
                    <a:pt x="1572" y="315"/>
                  </a:lnTo>
                  <a:lnTo>
                    <a:pt x="1578" y="314"/>
                  </a:lnTo>
                  <a:lnTo>
                    <a:pt x="1578" y="312"/>
                  </a:lnTo>
                  <a:lnTo>
                    <a:pt x="1590" y="307"/>
                  </a:lnTo>
                  <a:lnTo>
                    <a:pt x="1595" y="302"/>
                  </a:lnTo>
                  <a:lnTo>
                    <a:pt x="1602" y="302"/>
                  </a:lnTo>
                  <a:lnTo>
                    <a:pt x="1608" y="297"/>
                  </a:lnTo>
                  <a:lnTo>
                    <a:pt x="1611" y="292"/>
                  </a:lnTo>
                  <a:lnTo>
                    <a:pt x="1621" y="292"/>
                  </a:lnTo>
                  <a:lnTo>
                    <a:pt x="1634" y="288"/>
                  </a:lnTo>
                  <a:lnTo>
                    <a:pt x="1639" y="284"/>
                  </a:lnTo>
                  <a:lnTo>
                    <a:pt x="1639" y="282"/>
                  </a:lnTo>
                  <a:lnTo>
                    <a:pt x="1651" y="281"/>
                  </a:lnTo>
                  <a:lnTo>
                    <a:pt x="1663" y="273"/>
                  </a:lnTo>
                  <a:lnTo>
                    <a:pt x="1663" y="270"/>
                  </a:lnTo>
                  <a:lnTo>
                    <a:pt x="1672" y="267"/>
                  </a:lnTo>
                  <a:lnTo>
                    <a:pt x="1676" y="261"/>
                  </a:lnTo>
                  <a:lnTo>
                    <a:pt x="1692" y="261"/>
                  </a:lnTo>
                  <a:lnTo>
                    <a:pt x="1699" y="256"/>
                  </a:lnTo>
                  <a:lnTo>
                    <a:pt x="1701" y="251"/>
                  </a:lnTo>
                  <a:lnTo>
                    <a:pt x="1709" y="251"/>
                  </a:lnTo>
                  <a:lnTo>
                    <a:pt x="1723" y="244"/>
                  </a:lnTo>
                  <a:lnTo>
                    <a:pt x="1723" y="239"/>
                  </a:lnTo>
                  <a:lnTo>
                    <a:pt x="1732" y="236"/>
                  </a:lnTo>
                  <a:lnTo>
                    <a:pt x="1739" y="232"/>
                  </a:lnTo>
                  <a:lnTo>
                    <a:pt x="1741" y="231"/>
                  </a:lnTo>
                  <a:lnTo>
                    <a:pt x="1767" y="228"/>
                  </a:lnTo>
                  <a:lnTo>
                    <a:pt x="1774" y="226"/>
                  </a:lnTo>
                  <a:lnTo>
                    <a:pt x="1784" y="226"/>
                  </a:lnTo>
                  <a:lnTo>
                    <a:pt x="1796" y="226"/>
                  </a:lnTo>
                  <a:lnTo>
                    <a:pt x="1800" y="223"/>
                  </a:lnTo>
                  <a:lnTo>
                    <a:pt x="1800" y="220"/>
                  </a:lnTo>
                  <a:lnTo>
                    <a:pt x="1811" y="220"/>
                  </a:lnTo>
                  <a:lnTo>
                    <a:pt x="1823" y="215"/>
                  </a:lnTo>
                  <a:lnTo>
                    <a:pt x="1831" y="214"/>
                  </a:lnTo>
                  <a:lnTo>
                    <a:pt x="1831" y="212"/>
                  </a:lnTo>
                  <a:lnTo>
                    <a:pt x="1841" y="212"/>
                  </a:lnTo>
                  <a:lnTo>
                    <a:pt x="1857" y="210"/>
                  </a:lnTo>
                  <a:lnTo>
                    <a:pt x="1865" y="208"/>
                  </a:lnTo>
                  <a:lnTo>
                    <a:pt x="1873" y="208"/>
                  </a:lnTo>
                  <a:lnTo>
                    <a:pt x="1884" y="207"/>
                  </a:lnTo>
                  <a:lnTo>
                    <a:pt x="1890" y="205"/>
                  </a:lnTo>
                  <a:lnTo>
                    <a:pt x="1905" y="202"/>
                  </a:lnTo>
                  <a:lnTo>
                    <a:pt x="1905" y="200"/>
                  </a:lnTo>
                  <a:lnTo>
                    <a:pt x="1912" y="200"/>
                  </a:lnTo>
                  <a:lnTo>
                    <a:pt x="1922" y="200"/>
                  </a:lnTo>
                  <a:lnTo>
                    <a:pt x="1936" y="197"/>
                  </a:lnTo>
                  <a:lnTo>
                    <a:pt x="1942" y="196"/>
                  </a:lnTo>
                  <a:lnTo>
                    <a:pt x="1971" y="192"/>
                  </a:lnTo>
                  <a:lnTo>
                    <a:pt x="1971" y="191"/>
                  </a:lnTo>
                  <a:lnTo>
                    <a:pt x="1984" y="189"/>
                  </a:lnTo>
                  <a:lnTo>
                    <a:pt x="1992" y="188"/>
                  </a:lnTo>
                  <a:lnTo>
                    <a:pt x="2003" y="186"/>
                  </a:lnTo>
                  <a:lnTo>
                    <a:pt x="2014" y="183"/>
                  </a:lnTo>
                  <a:lnTo>
                    <a:pt x="2014" y="181"/>
                  </a:lnTo>
                  <a:lnTo>
                    <a:pt x="2026" y="181"/>
                  </a:lnTo>
                  <a:lnTo>
                    <a:pt x="2046" y="178"/>
                  </a:lnTo>
                  <a:lnTo>
                    <a:pt x="2055" y="176"/>
                  </a:lnTo>
                  <a:lnTo>
                    <a:pt x="2058" y="171"/>
                  </a:lnTo>
                  <a:lnTo>
                    <a:pt x="2065" y="169"/>
                  </a:lnTo>
                  <a:lnTo>
                    <a:pt x="2096" y="166"/>
                  </a:lnTo>
                  <a:lnTo>
                    <a:pt x="2101" y="161"/>
                  </a:lnTo>
                  <a:lnTo>
                    <a:pt x="2111" y="161"/>
                  </a:lnTo>
                  <a:lnTo>
                    <a:pt x="2123" y="158"/>
                  </a:lnTo>
                  <a:lnTo>
                    <a:pt x="2136" y="156"/>
                  </a:lnTo>
                  <a:lnTo>
                    <a:pt x="2144" y="156"/>
                  </a:lnTo>
                  <a:lnTo>
                    <a:pt x="2148" y="151"/>
                  </a:lnTo>
                  <a:lnTo>
                    <a:pt x="2152" y="151"/>
                  </a:lnTo>
                  <a:lnTo>
                    <a:pt x="2178" y="144"/>
                  </a:lnTo>
                  <a:lnTo>
                    <a:pt x="2180" y="141"/>
                  </a:lnTo>
                  <a:lnTo>
                    <a:pt x="2186" y="141"/>
                  </a:lnTo>
                  <a:lnTo>
                    <a:pt x="2196" y="137"/>
                  </a:lnTo>
                  <a:lnTo>
                    <a:pt x="2203" y="132"/>
                  </a:lnTo>
                  <a:lnTo>
                    <a:pt x="2203" y="131"/>
                  </a:lnTo>
                  <a:lnTo>
                    <a:pt x="2221" y="127"/>
                  </a:lnTo>
                  <a:lnTo>
                    <a:pt x="2227" y="125"/>
                  </a:lnTo>
                  <a:lnTo>
                    <a:pt x="2241" y="124"/>
                  </a:lnTo>
                  <a:lnTo>
                    <a:pt x="2261" y="122"/>
                  </a:lnTo>
                  <a:lnTo>
                    <a:pt x="2261" y="120"/>
                  </a:lnTo>
                  <a:lnTo>
                    <a:pt x="2265" y="120"/>
                  </a:lnTo>
                  <a:lnTo>
                    <a:pt x="2275" y="115"/>
                  </a:lnTo>
                  <a:lnTo>
                    <a:pt x="2278" y="110"/>
                  </a:lnTo>
                  <a:lnTo>
                    <a:pt x="2297" y="110"/>
                  </a:lnTo>
                  <a:lnTo>
                    <a:pt x="2307" y="109"/>
                  </a:lnTo>
                  <a:lnTo>
                    <a:pt x="2315" y="102"/>
                  </a:lnTo>
                  <a:lnTo>
                    <a:pt x="2315" y="99"/>
                  </a:lnTo>
                  <a:lnTo>
                    <a:pt x="2326" y="97"/>
                  </a:lnTo>
                  <a:lnTo>
                    <a:pt x="2335" y="92"/>
                  </a:lnTo>
                  <a:lnTo>
                    <a:pt x="2335" y="90"/>
                  </a:lnTo>
                  <a:lnTo>
                    <a:pt x="2346" y="88"/>
                  </a:lnTo>
                  <a:lnTo>
                    <a:pt x="2356" y="82"/>
                  </a:lnTo>
                  <a:lnTo>
                    <a:pt x="2356" y="80"/>
                  </a:lnTo>
                  <a:lnTo>
                    <a:pt x="2369" y="77"/>
                  </a:lnTo>
                  <a:lnTo>
                    <a:pt x="2375" y="75"/>
                  </a:lnTo>
                  <a:lnTo>
                    <a:pt x="2383" y="70"/>
                  </a:lnTo>
                  <a:lnTo>
                    <a:pt x="2389" y="70"/>
                  </a:lnTo>
                  <a:lnTo>
                    <a:pt x="2407" y="68"/>
                  </a:lnTo>
                  <a:lnTo>
                    <a:pt x="2414" y="63"/>
                  </a:lnTo>
                  <a:lnTo>
                    <a:pt x="2439" y="62"/>
                  </a:lnTo>
                  <a:lnTo>
                    <a:pt x="2439" y="60"/>
                  </a:lnTo>
                  <a:lnTo>
                    <a:pt x="2446" y="58"/>
                  </a:lnTo>
                  <a:lnTo>
                    <a:pt x="2458" y="56"/>
                  </a:lnTo>
                  <a:lnTo>
                    <a:pt x="2465" y="55"/>
                  </a:lnTo>
                  <a:lnTo>
                    <a:pt x="2479" y="51"/>
                  </a:lnTo>
                  <a:lnTo>
                    <a:pt x="2479" y="50"/>
                  </a:lnTo>
                  <a:lnTo>
                    <a:pt x="2485" y="48"/>
                  </a:lnTo>
                  <a:lnTo>
                    <a:pt x="2497" y="44"/>
                  </a:lnTo>
                  <a:lnTo>
                    <a:pt x="2515" y="41"/>
                  </a:lnTo>
                  <a:lnTo>
                    <a:pt x="2515" y="39"/>
                  </a:lnTo>
                  <a:lnTo>
                    <a:pt x="2526" y="38"/>
                  </a:lnTo>
                  <a:lnTo>
                    <a:pt x="2555" y="34"/>
                  </a:lnTo>
                  <a:lnTo>
                    <a:pt x="2572" y="32"/>
                  </a:lnTo>
                  <a:lnTo>
                    <a:pt x="2573" y="29"/>
                  </a:lnTo>
                  <a:lnTo>
                    <a:pt x="2579" y="29"/>
                  </a:lnTo>
                  <a:lnTo>
                    <a:pt x="2587" y="27"/>
                  </a:lnTo>
                  <a:lnTo>
                    <a:pt x="2596" y="24"/>
                  </a:lnTo>
                  <a:lnTo>
                    <a:pt x="2610" y="22"/>
                  </a:lnTo>
                  <a:lnTo>
                    <a:pt x="2610" y="20"/>
                  </a:lnTo>
                  <a:lnTo>
                    <a:pt x="2625" y="20"/>
                  </a:lnTo>
                  <a:lnTo>
                    <a:pt x="2627" y="19"/>
                  </a:lnTo>
                  <a:lnTo>
                    <a:pt x="2637" y="17"/>
                  </a:lnTo>
                  <a:lnTo>
                    <a:pt x="2646" y="17"/>
                  </a:lnTo>
                  <a:lnTo>
                    <a:pt x="2660" y="14"/>
                  </a:lnTo>
                  <a:lnTo>
                    <a:pt x="2675" y="12"/>
                  </a:lnTo>
                  <a:lnTo>
                    <a:pt x="2675" y="10"/>
                  </a:lnTo>
                  <a:lnTo>
                    <a:pt x="2687" y="10"/>
                  </a:lnTo>
                  <a:lnTo>
                    <a:pt x="2703" y="9"/>
                  </a:lnTo>
                  <a:lnTo>
                    <a:pt x="2718" y="7"/>
                  </a:lnTo>
                  <a:lnTo>
                    <a:pt x="2737" y="5"/>
                  </a:lnTo>
                  <a:lnTo>
                    <a:pt x="2756" y="2"/>
                  </a:lnTo>
                  <a:lnTo>
                    <a:pt x="2756" y="0"/>
                  </a:lnTo>
                  <a:lnTo>
                    <a:pt x="2763" y="0"/>
                  </a:lnTo>
                  <a:lnTo>
                    <a:pt x="2779" y="0"/>
                  </a:lnTo>
                </a:path>
              </a:pathLst>
            </a:custGeom>
            <a:noFill/>
            <a:ln w="17463" cap="flat">
              <a:solidFill>
                <a:srgbClr val="D548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3" name="Freeform 25"/>
            <p:cNvSpPr>
              <a:spLocks/>
            </p:cNvSpPr>
            <p:nvPr/>
          </p:nvSpPr>
          <p:spPr bwMode="auto">
            <a:xfrm>
              <a:off x="1482" y="1360"/>
              <a:ext cx="2779" cy="1134"/>
            </a:xfrm>
            <a:custGeom>
              <a:avLst/>
              <a:gdLst>
                <a:gd name="T0" fmla="*/ 29 w 2779"/>
                <a:gd name="T1" fmla="*/ 1126 h 1134"/>
                <a:gd name="T2" fmla="*/ 79 w 2779"/>
                <a:gd name="T3" fmla="*/ 1113 h 1134"/>
                <a:gd name="T4" fmla="*/ 151 w 2779"/>
                <a:gd name="T5" fmla="*/ 1108 h 1134"/>
                <a:gd name="T6" fmla="*/ 220 w 2779"/>
                <a:gd name="T7" fmla="*/ 1100 h 1134"/>
                <a:gd name="T8" fmla="*/ 273 w 2779"/>
                <a:gd name="T9" fmla="*/ 1091 h 1134"/>
                <a:gd name="T10" fmla="*/ 308 w 2779"/>
                <a:gd name="T11" fmla="*/ 1075 h 1134"/>
                <a:gd name="T12" fmla="*/ 360 w 2779"/>
                <a:gd name="T13" fmla="*/ 1059 h 1134"/>
                <a:gd name="T14" fmla="*/ 386 w 2779"/>
                <a:gd name="T15" fmla="*/ 1026 h 1134"/>
                <a:gd name="T16" fmla="*/ 415 w 2779"/>
                <a:gd name="T17" fmla="*/ 997 h 1134"/>
                <a:gd name="T18" fmla="*/ 447 w 2779"/>
                <a:gd name="T19" fmla="*/ 968 h 1134"/>
                <a:gd name="T20" fmla="*/ 481 w 2779"/>
                <a:gd name="T21" fmla="*/ 942 h 1134"/>
                <a:gd name="T22" fmla="*/ 520 w 2779"/>
                <a:gd name="T23" fmla="*/ 922 h 1134"/>
                <a:gd name="T24" fmla="*/ 547 w 2779"/>
                <a:gd name="T25" fmla="*/ 887 h 1134"/>
                <a:gd name="T26" fmla="*/ 570 w 2779"/>
                <a:gd name="T27" fmla="*/ 852 h 1134"/>
                <a:gd name="T28" fmla="*/ 592 w 2779"/>
                <a:gd name="T29" fmla="*/ 816 h 1134"/>
                <a:gd name="T30" fmla="*/ 628 w 2779"/>
                <a:gd name="T31" fmla="*/ 787 h 1134"/>
                <a:gd name="T32" fmla="*/ 659 w 2779"/>
                <a:gd name="T33" fmla="*/ 755 h 1134"/>
                <a:gd name="T34" fmla="*/ 691 w 2779"/>
                <a:gd name="T35" fmla="*/ 735 h 1134"/>
                <a:gd name="T36" fmla="*/ 736 w 2779"/>
                <a:gd name="T37" fmla="*/ 716 h 1134"/>
                <a:gd name="T38" fmla="*/ 776 w 2779"/>
                <a:gd name="T39" fmla="*/ 696 h 1134"/>
                <a:gd name="T40" fmla="*/ 822 w 2779"/>
                <a:gd name="T41" fmla="*/ 678 h 1134"/>
                <a:gd name="T42" fmla="*/ 863 w 2779"/>
                <a:gd name="T43" fmla="*/ 659 h 1134"/>
                <a:gd name="T44" fmla="*/ 924 w 2779"/>
                <a:gd name="T45" fmla="*/ 639 h 1134"/>
                <a:gd name="T46" fmla="*/ 965 w 2779"/>
                <a:gd name="T47" fmla="*/ 617 h 1134"/>
                <a:gd name="T48" fmla="*/ 996 w 2779"/>
                <a:gd name="T49" fmla="*/ 595 h 1134"/>
                <a:gd name="T50" fmla="*/ 1035 w 2779"/>
                <a:gd name="T51" fmla="*/ 573 h 1134"/>
                <a:gd name="T52" fmla="*/ 1075 w 2779"/>
                <a:gd name="T53" fmla="*/ 546 h 1134"/>
                <a:gd name="T54" fmla="*/ 1114 w 2779"/>
                <a:gd name="T55" fmla="*/ 529 h 1134"/>
                <a:gd name="T56" fmla="*/ 1156 w 2779"/>
                <a:gd name="T57" fmla="*/ 510 h 1134"/>
                <a:gd name="T58" fmla="*/ 1197 w 2779"/>
                <a:gd name="T59" fmla="*/ 495 h 1134"/>
                <a:gd name="T60" fmla="*/ 1240 w 2779"/>
                <a:gd name="T61" fmla="*/ 472 h 1134"/>
                <a:gd name="T62" fmla="*/ 1276 w 2779"/>
                <a:gd name="T63" fmla="*/ 454 h 1134"/>
                <a:gd name="T64" fmla="*/ 1323 w 2779"/>
                <a:gd name="T65" fmla="*/ 434 h 1134"/>
                <a:gd name="T66" fmla="*/ 1366 w 2779"/>
                <a:gd name="T67" fmla="*/ 421 h 1134"/>
                <a:gd name="T68" fmla="*/ 1407 w 2779"/>
                <a:gd name="T69" fmla="*/ 405 h 1134"/>
                <a:gd name="T70" fmla="*/ 1461 w 2779"/>
                <a:gd name="T71" fmla="*/ 390 h 1134"/>
                <a:gd name="T72" fmla="*/ 1497 w 2779"/>
                <a:gd name="T73" fmla="*/ 373 h 1134"/>
                <a:gd name="T74" fmla="*/ 1538 w 2779"/>
                <a:gd name="T75" fmla="*/ 353 h 1134"/>
                <a:gd name="T76" fmla="*/ 1579 w 2779"/>
                <a:gd name="T77" fmla="*/ 334 h 1134"/>
                <a:gd name="T78" fmla="*/ 1619 w 2779"/>
                <a:gd name="T79" fmla="*/ 314 h 1134"/>
                <a:gd name="T80" fmla="*/ 1668 w 2779"/>
                <a:gd name="T81" fmla="*/ 288 h 1134"/>
                <a:gd name="T82" fmla="*/ 1703 w 2779"/>
                <a:gd name="T83" fmla="*/ 268 h 1134"/>
                <a:gd name="T84" fmla="*/ 1742 w 2779"/>
                <a:gd name="T85" fmla="*/ 242 h 1134"/>
                <a:gd name="T86" fmla="*/ 1790 w 2779"/>
                <a:gd name="T87" fmla="*/ 229 h 1134"/>
                <a:gd name="T88" fmla="*/ 1840 w 2779"/>
                <a:gd name="T89" fmla="*/ 214 h 1134"/>
                <a:gd name="T90" fmla="*/ 1892 w 2779"/>
                <a:gd name="T91" fmla="*/ 195 h 1134"/>
                <a:gd name="T92" fmla="*/ 1931 w 2779"/>
                <a:gd name="T93" fmla="*/ 182 h 1134"/>
                <a:gd name="T94" fmla="*/ 1986 w 2779"/>
                <a:gd name="T95" fmla="*/ 173 h 1134"/>
                <a:gd name="T96" fmla="*/ 2052 w 2779"/>
                <a:gd name="T97" fmla="*/ 161 h 1134"/>
                <a:gd name="T98" fmla="*/ 2115 w 2779"/>
                <a:gd name="T99" fmla="*/ 144 h 1134"/>
                <a:gd name="T100" fmla="*/ 2166 w 2779"/>
                <a:gd name="T101" fmla="*/ 134 h 1134"/>
                <a:gd name="T102" fmla="*/ 2242 w 2779"/>
                <a:gd name="T103" fmla="*/ 118 h 1134"/>
                <a:gd name="T104" fmla="*/ 2283 w 2779"/>
                <a:gd name="T105" fmla="*/ 107 h 1134"/>
                <a:gd name="T106" fmla="*/ 2325 w 2779"/>
                <a:gd name="T107" fmla="*/ 88 h 1134"/>
                <a:gd name="T108" fmla="*/ 2370 w 2779"/>
                <a:gd name="T109" fmla="*/ 72 h 1134"/>
                <a:gd name="T110" fmla="*/ 2443 w 2779"/>
                <a:gd name="T111" fmla="*/ 61 h 1134"/>
                <a:gd name="T112" fmla="*/ 2496 w 2779"/>
                <a:gd name="T113" fmla="*/ 51 h 1134"/>
                <a:gd name="T114" fmla="*/ 2545 w 2779"/>
                <a:gd name="T115" fmla="*/ 33 h 1134"/>
                <a:gd name="T116" fmla="*/ 2593 w 2779"/>
                <a:gd name="T117" fmla="*/ 20 h 1134"/>
                <a:gd name="T118" fmla="*/ 2658 w 2779"/>
                <a:gd name="T119" fmla="*/ 11 h 1134"/>
                <a:gd name="T120" fmla="*/ 2751 w 2779"/>
                <a:gd name="T121" fmla="*/ 5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9" h="1134">
                  <a:moveTo>
                    <a:pt x="0" y="1134"/>
                  </a:moveTo>
                  <a:lnTo>
                    <a:pt x="0" y="1134"/>
                  </a:lnTo>
                  <a:lnTo>
                    <a:pt x="6" y="1134"/>
                  </a:lnTo>
                  <a:lnTo>
                    <a:pt x="22" y="1130"/>
                  </a:lnTo>
                  <a:lnTo>
                    <a:pt x="22" y="1129"/>
                  </a:lnTo>
                  <a:lnTo>
                    <a:pt x="29" y="1126"/>
                  </a:lnTo>
                  <a:lnTo>
                    <a:pt x="37" y="1123"/>
                  </a:lnTo>
                  <a:lnTo>
                    <a:pt x="46" y="1120"/>
                  </a:lnTo>
                  <a:lnTo>
                    <a:pt x="46" y="1119"/>
                  </a:lnTo>
                  <a:lnTo>
                    <a:pt x="61" y="1115"/>
                  </a:lnTo>
                  <a:lnTo>
                    <a:pt x="72" y="1113"/>
                  </a:lnTo>
                  <a:lnTo>
                    <a:pt x="79" y="1113"/>
                  </a:lnTo>
                  <a:lnTo>
                    <a:pt x="87" y="1110"/>
                  </a:lnTo>
                  <a:lnTo>
                    <a:pt x="119" y="1110"/>
                  </a:lnTo>
                  <a:lnTo>
                    <a:pt x="124" y="1109"/>
                  </a:lnTo>
                  <a:lnTo>
                    <a:pt x="134" y="1109"/>
                  </a:lnTo>
                  <a:lnTo>
                    <a:pt x="139" y="1108"/>
                  </a:lnTo>
                  <a:lnTo>
                    <a:pt x="151" y="1108"/>
                  </a:lnTo>
                  <a:lnTo>
                    <a:pt x="162" y="1108"/>
                  </a:lnTo>
                  <a:lnTo>
                    <a:pt x="173" y="1105"/>
                  </a:lnTo>
                  <a:lnTo>
                    <a:pt x="185" y="1105"/>
                  </a:lnTo>
                  <a:lnTo>
                    <a:pt x="192" y="1103"/>
                  </a:lnTo>
                  <a:lnTo>
                    <a:pt x="217" y="1102"/>
                  </a:lnTo>
                  <a:lnTo>
                    <a:pt x="220" y="1100"/>
                  </a:lnTo>
                  <a:lnTo>
                    <a:pt x="220" y="1098"/>
                  </a:lnTo>
                  <a:lnTo>
                    <a:pt x="231" y="1098"/>
                  </a:lnTo>
                  <a:lnTo>
                    <a:pt x="239" y="1095"/>
                  </a:lnTo>
                  <a:lnTo>
                    <a:pt x="250" y="1093"/>
                  </a:lnTo>
                  <a:lnTo>
                    <a:pt x="266" y="1092"/>
                  </a:lnTo>
                  <a:lnTo>
                    <a:pt x="273" y="1091"/>
                  </a:lnTo>
                  <a:lnTo>
                    <a:pt x="273" y="1089"/>
                  </a:lnTo>
                  <a:lnTo>
                    <a:pt x="281" y="1089"/>
                  </a:lnTo>
                  <a:lnTo>
                    <a:pt x="290" y="1085"/>
                  </a:lnTo>
                  <a:lnTo>
                    <a:pt x="301" y="1082"/>
                  </a:lnTo>
                  <a:lnTo>
                    <a:pt x="301" y="1078"/>
                  </a:lnTo>
                  <a:lnTo>
                    <a:pt x="308" y="1075"/>
                  </a:lnTo>
                  <a:lnTo>
                    <a:pt x="322" y="1072"/>
                  </a:lnTo>
                  <a:lnTo>
                    <a:pt x="330" y="1071"/>
                  </a:lnTo>
                  <a:lnTo>
                    <a:pt x="342" y="1069"/>
                  </a:lnTo>
                  <a:lnTo>
                    <a:pt x="342" y="1066"/>
                  </a:lnTo>
                  <a:lnTo>
                    <a:pt x="352" y="1063"/>
                  </a:lnTo>
                  <a:lnTo>
                    <a:pt x="360" y="1059"/>
                  </a:lnTo>
                  <a:lnTo>
                    <a:pt x="360" y="1056"/>
                  </a:lnTo>
                  <a:lnTo>
                    <a:pt x="370" y="1049"/>
                  </a:lnTo>
                  <a:lnTo>
                    <a:pt x="370" y="1047"/>
                  </a:lnTo>
                  <a:lnTo>
                    <a:pt x="377" y="1037"/>
                  </a:lnTo>
                  <a:lnTo>
                    <a:pt x="379" y="1037"/>
                  </a:lnTo>
                  <a:lnTo>
                    <a:pt x="386" y="1026"/>
                  </a:lnTo>
                  <a:lnTo>
                    <a:pt x="391" y="1023"/>
                  </a:lnTo>
                  <a:lnTo>
                    <a:pt x="394" y="1017"/>
                  </a:lnTo>
                  <a:lnTo>
                    <a:pt x="401" y="1013"/>
                  </a:lnTo>
                  <a:lnTo>
                    <a:pt x="406" y="1007"/>
                  </a:lnTo>
                  <a:lnTo>
                    <a:pt x="409" y="1005"/>
                  </a:lnTo>
                  <a:lnTo>
                    <a:pt x="415" y="997"/>
                  </a:lnTo>
                  <a:lnTo>
                    <a:pt x="418" y="988"/>
                  </a:lnTo>
                  <a:lnTo>
                    <a:pt x="421" y="988"/>
                  </a:lnTo>
                  <a:lnTo>
                    <a:pt x="430" y="983"/>
                  </a:lnTo>
                  <a:lnTo>
                    <a:pt x="435" y="978"/>
                  </a:lnTo>
                  <a:lnTo>
                    <a:pt x="439" y="974"/>
                  </a:lnTo>
                  <a:lnTo>
                    <a:pt x="447" y="968"/>
                  </a:lnTo>
                  <a:lnTo>
                    <a:pt x="450" y="968"/>
                  </a:lnTo>
                  <a:lnTo>
                    <a:pt x="461" y="959"/>
                  </a:lnTo>
                  <a:lnTo>
                    <a:pt x="461" y="957"/>
                  </a:lnTo>
                  <a:lnTo>
                    <a:pt x="471" y="956"/>
                  </a:lnTo>
                  <a:lnTo>
                    <a:pt x="476" y="948"/>
                  </a:lnTo>
                  <a:lnTo>
                    <a:pt x="481" y="942"/>
                  </a:lnTo>
                  <a:lnTo>
                    <a:pt x="490" y="942"/>
                  </a:lnTo>
                  <a:lnTo>
                    <a:pt x="496" y="938"/>
                  </a:lnTo>
                  <a:lnTo>
                    <a:pt x="502" y="935"/>
                  </a:lnTo>
                  <a:lnTo>
                    <a:pt x="511" y="929"/>
                  </a:lnTo>
                  <a:lnTo>
                    <a:pt x="511" y="928"/>
                  </a:lnTo>
                  <a:lnTo>
                    <a:pt x="520" y="922"/>
                  </a:lnTo>
                  <a:lnTo>
                    <a:pt x="523" y="916"/>
                  </a:lnTo>
                  <a:lnTo>
                    <a:pt x="531" y="913"/>
                  </a:lnTo>
                  <a:lnTo>
                    <a:pt x="532" y="908"/>
                  </a:lnTo>
                  <a:lnTo>
                    <a:pt x="540" y="903"/>
                  </a:lnTo>
                  <a:lnTo>
                    <a:pt x="541" y="896"/>
                  </a:lnTo>
                  <a:lnTo>
                    <a:pt x="547" y="887"/>
                  </a:lnTo>
                  <a:lnTo>
                    <a:pt x="551" y="887"/>
                  </a:lnTo>
                  <a:lnTo>
                    <a:pt x="555" y="877"/>
                  </a:lnTo>
                  <a:lnTo>
                    <a:pt x="558" y="867"/>
                  </a:lnTo>
                  <a:lnTo>
                    <a:pt x="561" y="867"/>
                  </a:lnTo>
                  <a:lnTo>
                    <a:pt x="566" y="857"/>
                  </a:lnTo>
                  <a:lnTo>
                    <a:pt x="570" y="852"/>
                  </a:lnTo>
                  <a:lnTo>
                    <a:pt x="573" y="847"/>
                  </a:lnTo>
                  <a:lnTo>
                    <a:pt x="580" y="837"/>
                  </a:lnTo>
                  <a:lnTo>
                    <a:pt x="581" y="837"/>
                  </a:lnTo>
                  <a:lnTo>
                    <a:pt x="588" y="822"/>
                  </a:lnTo>
                  <a:lnTo>
                    <a:pt x="590" y="822"/>
                  </a:lnTo>
                  <a:lnTo>
                    <a:pt x="592" y="816"/>
                  </a:lnTo>
                  <a:lnTo>
                    <a:pt x="601" y="809"/>
                  </a:lnTo>
                  <a:lnTo>
                    <a:pt x="605" y="806"/>
                  </a:lnTo>
                  <a:lnTo>
                    <a:pt x="613" y="801"/>
                  </a:lnTo>
                  <a:lnTo>
                    <a:pt x="617" y="797"/>
                  </a:lnTo>
                  <a:lnTo>
                    <a:pt x="621" y="796"/>
                  </a:lnTo>
                  <a:lnTo>
                    <a:pt x="628" y="787"/>
                  </a:lnTo>
                  <a:lnTo>
                    <a:pt x="631" y="785"/>
                  </a:lnTo>
                  <a:lnTo>
                    <a:pt x="633" y="777"/>
                  </a:lnTo>
                  <a:lnTo>
                    <a:pt x="641" y="774"/>
                  </a:lnTo>
                  <a:lnTo>
                    <a:pt x="644" y="766"/>
                  </a:lnTo>
                  <a:lnTo>
                    <a:pt x="656" y="763"/>
                  </a:lnTo>
                  <a:lnTo>
                    <a:pt x="659" y="755"/>
                  </a:lnTo>
                  <a:lnTo>
                    <a:pt x="663" y="755"/>
                  </a:lnTo>
                  <a:lnTo>
                    <a:pt x="673" y="749"/>
                  </a:lnTo>
                  <a:lnTo>
                    <a:pt x="674" y="746"/>
                  </a:lnTo>
                  <a:lnTo>
                    <a:pt x="682" y="744"/>
                  </a:lnTo>
                  <a:lnTo>
                    <a:pt x="688" y="736"/>
                  </a:lnTo>
                  <a:lnTo>
                    <a:pt x="691" y="735"/>
                  </a:lnTo>
                  <a:lnTo>
                    <a:pt x="702" y="732"/>
                  </a:lnTo>
                  <a:lnTo>
                    <a:pt x="712" y="727"/>
                  </a:lnTo>
                  <a:lnTo>
                    <a:pt x="712" y="726"/>
                  </a:lnTo>
                  <a:lnTo>
                    <a:pt x="724" y="722"/>
                  </a:lnTo>
                  <a:lnTo>
                    <a:pt x="736" y="717"/>
                  </a:lnTo>
                  <a:lnTo>
                    <a:pt x="736" y="716"/>
                  </a:lnTo>
                  <a:lnTo>
                    <a:pt x="746" y="713"/>
                  </a:lnTo>
                  <a:lnTo>
                    <a:pt x="755" y="710"/>
                  </a:lnTo>
                  <a:lnTo>
                    <a:pt x="761" y="705"/>
                  </a:lnTo>
                  <a:lnTo>
                    <a:pt x="762" y="705"/>
                  </a:lnTo>
                  <a:lnTo>
                    <a:pt x="776" y="700"/>
                  </a:lnTo>
                  <a:lnTo>
                    <a:pt x="776" y="696"/>
                  </a:lnTo>
                  <a:lnTo>
                    <a:pt x="782" y="694"/>
                  </a:lnTo>
                  <a:lnTo>
                    <a:pt x="793" y="692"/>
                  </a:lnTo>
                  <a:lnTo>
                    <a:pt x="794" y="686"/>
                  </a:lnTo>
                  <a:lnTo>
                    <a:pt x="802" y="686"/>
                  </a:lnTo>
                  <a:lnTo>
                    <a:pt x="815" y="679"/>
                  </a:lnTo>
                  <a:lnTo>
                    <a:pt x="822" y="678"/>
                  </a:lnTo>
                  <a:lnTo>
                    <a:pt x="822" y="674"/>
                  </a:lnTo>
                  <a:lnTo>
                    <a:pt x="833" y="673"/>
                  </a:lnTo>
                  <a:lnTo>
                    <a:pt x="842" y="666"/>
                  </a:lnTo>
                  <a:lnTo>
                    <a:pt x="843" y="666"/>
                  </a:lnTo>
                  <a:lnTo>
                    <a:pt x="852" y="664"/>
                  </a:lnTo>
                  <a:lnTo>
                    <a:pt x="863" y="659"/>
                  </a:lnTo>
                  <a:lnTo>
                    <a:pt x="864" y="656"/>
                  </a:lnTo>
                  <a:lnTo>
                    <a:pt x="884" y="656"/>
                  </a:lnTo>
                  <a:lnTo>
                    <a:pt x="910" y="652"/>
                  </a:lnTo>
                  <a:lnTo>
                    <a:pt x="913" y="648"/>
                  </a:lnTo>
                  <a:lnTo>
                    <a:pt x="915" y="646"/>
                  </a:lnTo>
                  <a:lnTo>
                    <a:pt x="924" y="639"/>
                  </a:lnTo>
                  <a:lnTo>
                    <a:pt x="935" y="637"/>
                  </a:lnTo>
                  <a:lnTo>
                    <a:pt x="935" y="635"/>
                  </a:lnTo>
                  <a:lnTo>
                    <a:pt x="944" y="630"/>
                  </a:lnTo>
                  <a:lnTo>
                    <a:pt x="946" y="625"/>
                  </a:lnTo>
                  <a:lnTo>
                    <a:pt x="959" y="622"/>
                  </a:lnTo>
                  <a:lnTo>
                    <a:pt x="965" y="617"/>
                  </a:lnTo>
                  <a:lnTo>
                    <a:pt x="965" y="616"/>
                  </a:lnTo>
                  <a:lnTo>
                    <a:pt x="982" y="608"/>
                  </a:lnTo>
                  <a:lnTo>
                    <a:pt x="983" y="607"/>
                  </a:lnTo>
                  <a:lnTo>
                    <a:pt x="983" y="605"/>
                  </a:lnTo>
                  <a:lnTo>
                    <a:pt x="994" y="601"/>
                  </a:lnTo>
                  <a:lnTo>
                    <a:pt x="996" y="595"/>
                  </a:lnTo>
                  <a:lnTo>
                    <a:pt x="1003" y="595"/>
                  </a:lnTo>
                  <a:lnTo>
                    <a:pt x="1015" y="588"/>
                  </a:lnTo>
                  <a:lnTo>
                    <a:pt x="1015" y="583"/>
                  </a:lnTo>
                  <a:lnTo>
                    <a:pt x="1022" y="576"/>
                  </a:lnTo>
                  <a:lnTo>
                    <a:pt x="1025" y="576"/>
                  </a:lnTo>
                  <a:lnTo>
                    <a:pt x="1035" y="573"/>
                  </a:lnTo>
                  <a:lnTo>
                    <a:pt x="1044" y="567"/>
                  </a:lnTo>
                  <a:lnTo>
                    <a:pt x="1044" y="564"/>
                  </a:lnTo>
                  <a:lnTo>
                    <a:pt x="1056" y="558"/>
                  </a:lnTo>
                  <a:lnTo>
                    <a:pt x="1058" y="556"/>
                  </a:lnTo>
                  <a:lnTo>
                    <a:pt x="1064" y="556"/>
                  </a:lnTo>
                  <a:lnTo>
                    <a:pt x="1075" y="546"/>
                  </a:lnTo>
                  <a:lnTo>
                    <a:pt x="1075" y="545"/>
                  </a:lnTo>
                  <a:lnTo>
                    <a:pt x="1090" y="541"/>
                  </a:lnTo>
                  <a:lnTo>
                    <a:pt x="1096" y="539"/>
                  </a:lnTo>
                  <a:lnTo>
                    <a:pt x="1101" y="535"/>
                  </a:lnTo>
                  <a:lnTo>
                    <a:pt x="1106" y="535"/>
                  </a:lnTo>
                  <a:lnTo>
                    <a:pt x="1114" y="529"/>
                  </a:lnTo>
                  <a:lnTo>
                    <a:pt x="1121" y="524"/>
                  </a:lnTo>
                  <a:lnTo>
                    <a:pt x="1125" y="523"/>
                  </a:lnTo>
                  <a:lnTo>
                    <a:pt x="1140" y="519"/>
                  </a:lnTo>
                  <a:lnTo>
                    <a:pt x="1140" y="515"/>
                  </a:lnTo>
                  <a:lnTo>
                    <a:pt x="1145" y="512"/>
                  </a:lnTo>
                  <a:lnTo>
                    <a:pt x="1156" y="510"/>
                  </a:lnTo>
                  <a:lnTo>
                    <a:pt x="1165" y="507"/>
                  </a:lnTo>
                  <a:lnTo>
                    <a:pt x="1165" y="505"/>
                  </a:lnTo>
                  <a:lnTo>
                    <a:pt x="1175" y="502"/>
                  </a:lnTo>
                  <a:lnTo>
                    <a:pt x="1185" y="499"/>
                  </a:lnTo>
                  <a:lnTo>
                    <a:pt x="1194" y="495"/>
                  </a:lnTo>
                  <a:lnTo>
                    <a:pt x="1197" y="495"/>
                  </a:lnTo>
                  <a:lnTo>
                    <a:pt x="1209" y="486"/>
                  </a:lnTo>
                  <a:lnTo>
                    <a:pt x="1209" y="484"/>
                  </a:lnTo>
                  <a:lnTo>
                    <a:pt x="1220" y="480"/>
                  </a:lnTo>
                  <a:lnTo>
                    <a:pt x="1226" y="478"/>
                  </a:lnTo>
                  <a:lnTo>
                    <a:pt x="1229" y="475"/>
                  </a:lnTo>
                  <a:lnTo>
                    <a:pt x="1240" y="472"/>
                  </a:lnTo>
                  <a:lnTo>
                    <a:pt x="1249" y="469"/>
                  </a:lnTo>
                  <a:lnTo>
                    <a:pt x="1259" y="466"/>
                  </a:lnTo>
                  <a:lnTo>
                    <a:pt x="1259" y="463"/>
                  </a:lnTo>
                  <a:lnTo>
                    <a:pt x="1269" y="460"/>
                  </a:lnTo>
                  <a:lnTo>
                    <a:pt x="1276" y="456"/>
                  </a:lnTo>
                  <a:lnTo>
                    <a:pt x="1276" y="454"/>
                  </a:lnTo>
                  <a:lnTo>
                    <a:pt x="1288" y="451"/>
                  </a:lnTo>
                  <a:lnTo>
                    <a:pt x="1298" y="446"/>
                  </a:lnTo>
                  <a:lnTo>
                    <a:pt x="1298" y="444"/>
                  </a:lnTo>
                  <a:lnTo>
                    <a:pt x="1310" y="441"/>
                  </a:lnTo>
                  <a:lnTo>
                    <a:pt x="1316" y="439"/>
                  </a:lnTo>
                  <a:lnTo>
                    <a:pt x="1323" y="434"/>
                  </a:lnTo>
                  <a:lnTo>
                    <a:pt x="1328" y="434"/>
                  </a:lnTo>
                  <a:lnTo>
                    <a:pt x="1345" y="427"/>
                  </a:lnTo>
                  <a:lnTo>
                    <a:pt x="1346" y="427"/>
                  </a:lnTo>
                  <a:lnTo>
                    <a:pt x="1349" y="424"/>
                  </a:lnTo>
                  <a:lnTo>
                    <a:pt x="1357" y="423"/>
                  </a:lnTo>
                  <a:lnTo>
                    <a:pt x="1366" y="421"/>
                  </a:lnTo>
                  <a:lnTo>
                    <a:pt x="1375" y="413"/>
                  </a:lnTo>
                  <a:lnTo>
                    <a:pt x="1376" y="413"/>
                  </a:lnTo>
                  <a:lnTo>
                    <a:pt x="1387" y="409"/>
                  </a:lnTo>
                  <a:lnTo>
                    <a:pt x="1403" y="407"/>
                  </a:lnTo>
                  <a:lnTo>
                    <a:pt x="1404" y="405"/>
                  </a:lnTo>
                  <a:lnTo>
                    <a:pt x="1407" y="405"/>
                  </a:lnTo>
                  <a:lnTo>
                    <a:pt x="1419" y="403"/>
                  </a:lnTo>
                  <a:lnTo>
                    <a:pt x="1430" y="402"/>
                  </a:lnTo>
                  <a:lnTo>
                    <a:pt x="1437" y="397"/>
                  </a:lnTo>
                  <a:lnTo>
                    <a:pt x="1444" y="394"/>
                  </a:lnTo>
                  <a:lnTo>
                    <a:pt x="1447" y="394"/>
                  </a:lnTo>
                  <a:lnTo>
                    <a:pt x="1461" y="390"/>
                  </a:lnTo>
                  <a:lnTo>
                    <a:pt x="1470" y="386"/>
                  </a:lnTo>
                  <a:lnTo>
                    <a:pt x="1471" y="384"/>
                  </a:lnTo>
                  <a:lnTo>
                    <a:pt x="1477" y="384"/>
                  </a:lnTo>
                  <a:lnTo>
                    <a:pt x="1491" y="381"/>
                  </a:lnTo>
                  <a:lnTo>
                    <a:pt x="1495" y="373"/>
                  </a:lnTo>
                  <a:lnTo>
                    <a:pt x="1497" y="373"/>
                  </a:lnTo>
                  <a:lnTo>
                    <a:pt x="1506" y="364"/>
                  </a:lnTo>
                  <a:lnTo>
                    <a:pt x="1512" y="364"/>
                  </a:lnTo>
                  <a:lnTo>
                    <a:pt x="1519" y="363"/>
                  </a:lnTo>
                  <a:lnTo>
                    <a:pt x="1532" y="358"/>
                  </a:lnTo>
                  <a:lnTo>
                    <a:pt x="1535" y="353"/>
                  </a:lnTo>
                  <a:lnTo>
                    <a:pt x="1538" y="353"/>
                  </a:lnTo>
                  <a:lnTo>
                    <a:pt x="1555" y="347"/>
                  </a:lnTo>
                  <a:lnTo>
                    <a:pt x="1557" y="342"/>
                  </a:lnTo>
                  <a:lnTo>
                    <a:pt x="1563" y="342"/>
                  </a:lnTo>
                  <a:lnTo>
                    <a:pt x="1568" y="341"/>
                  </a:lnTo>
                  <a:lnTo>
                    <a:pt x="1578" y="338"/>
                  </a:lnTo>
                  <a:lnTo>
                    <a:pt x="1579" y="334"/>
                  </a:lnTo>
                  <a:lnTo>
                    <a:pt x="1589" y="326"/>
                  </a:lnTo>
                  <a:lnTo>
                    <a:pt x="1589" y="324"/>
                  </a:lnTo>
                  <a:lnTo>
                    <a:pt x="1607" y="320"/>
                  </a:lnTo>
                  <a:lnTo>
                    <a:pt x="1610" y="318"/>
                  </a:lnTo>
                  <a:lnTo>
                    <a:pt x="1616" y="314"/>
                  </a:lnTo>
                  <a:lnTo>
                    <a:pt x="1619" y="314"/>
                  </a:lnTo>
                  <a:lnTo>
                    <a:pt x="1630" y="310"/>
                  </a:lnTo>
                  <a:lnTo>
                    <a:pt x="1634" y="303"/>
                  </a:lnTo>
                  <a:lnTo>
                    <a:pt x="1639" y="302"/>
                  </a:lnTo>
                  <a:lnTo>
                    <a:pt x="1647" y="292"/>
                  </a:lnTo>
                  <a:lnTo>
                    <a:pt x="1651" y="291"/>
                  </a:lnTo>
                  <a:lnTo>
                    <a:pt x="1668" y="288"/>
                  </a:lnTo>
                  <a:lnTo>
                    <a:pt x="1671" y="286"/>
                  </a:lnTo>
                  <a:lnTo>
                    <a:pt x="1672" y="283"/>
                  </a:lnTo>
                  <a:lnTo>
                    <a:pt x="1679" y="281"/>
                  </a:lnTo>
                  <a:lnTo>
                    <a:pt x="1686" y="273"/>
                  </a:lnTo>
                  <a:lnTo>
                    <a:pt x="1692" y="273"/>
                  </a:lnTo>
                  <a:lnTo>
                    <a:pt x="1703" y="268"/>
                  </a:lnTo>
                  <a:lnTo>
                    <a:pt x="1705" y="263"/>
                  </a:lnTo>
                  <a:lnTo>
                    <a:pt x="1713" y="263"/>
                  </a:lnTo>
                  <a:lnTo>
                    <a:pt x="1718" y="254"/>
                  </a:lnTo>
                  <a:lnTo>
                    <a:pt x="1721" y="254"/>
                  </a:lnTo>
                  <a:lnTo>
                    <a:pt x="1739" y="248"/>
                  </a:lnTo>
                  <a:lnTo>
                    <a:pt x="1742" y="242"/>
                  </a:lnTo>
                  <a:lnTo>
                    <a:pt x="1753" y="240"/>
                  </a:lnTo>
                  <a:lnTo>
                    <a:pt x="1762" y="237"/>
                  </a:lnTo>
                  <a:lnTo>
                    <a:pt x="1773" y="236"/>
                  </a:lnTo>
                  <a:lnTo>
                    <a:pt x="1773" y="234"/>
                  </a:lnTo>
                  <a:lnTo>
                    <a:pt x="1781" y="232"/>
                  </a:lnTo>
                  <a:lnTo>
                    <a:pt x="1790" y="229"/>
                  </a:lnTo>
                  <a:lnTo>
                    <a:pt x="1802" y="225"/>
                  </a:lnTo>
                  <a:lnTo>
                    <a:pt x="1802" y="223"/>
                  </a:lnTo>
                  <a:lnTo>
                    <a:pt x="1822" y="223"/>
                  </a:lnTo>
                  <a:lnTo>
                    <a:pt x="1834" y="222"/>
                  </a:lnTo>
                  <a:lnTo>
                    <a:pt x="1840" y="217"/>
                  </a:lnTo>
                  <a:lnTo>
                    <a:pt x="1840" y="214"/>
                  </a:lnTo>
                  <a:lnTo>
                    <a:pt x="1852" y="210"/>
                  </a:lnTo>
                  <a:lnTo>
                    <a:pt x="1858" y="203"/>
                  </a:lnTo>
                  <a:lnTo>
                    <a:pt x="1860" y="203"/>
                  </a:lnTo>
                  <a:lnTo>
                    <a:pt x="1875" y="201"/>
                  </a:lnTo>
                  <a:lnTo>
                    <a:pt x="1881" y="198"/>
                  </a:lnTo>
                  <a:lnTo>
                    <a:pt x="1892" y="195"/>
                  </a:lnTo>
                  <a:lnTo>
                    <a:pt x="1892" y="193"/>
                  </a:lnTo>
                  <a:lnTo>
                    <a:pt x="1904" y="190"/>
                  </a:lnTo>
                  <a:lnTo>
                    <a:pt x="1915" y="188"/>
                  </a:lnTo>
                  <a:lnTo>
                    <a:pt x="1921" y="187"/>
                  </a:lnTo>
                  <a:lnTo>
                    <a:pt x="1930" y="182"/>
                  </a:lnTo>
                  <a:lnTo>
                    <a:pt x="1931" y="182"/>
                  </a:lnTo>
                  <a:lnTo>
                    <a:pt x="1942" y="181"/>
                  </a:lnTo>
                  <a:lnTo>
                    <a:pt x="1957" y="179"/>
                  </a:lnTo>
                  <a:lnTo>
                    <a:pt x="1962" y="178"/>
                  </a:lnTo>
                  <a:lnTo>
                    <a:pt x="1974" y="176"/>
                  </a:lnTo>
                  <a:lnTo>
                    <a:pt x="1980" y="173"/>
                  </a:lnTo>
                  <a:lnTo>
                    <a:pt x="1986" y="173"/>
                  </a:lnTo>
                  <a:lnTo>
                    <a:pt x="1991" y="173"/>
                  </a:lnTo>
                  <a:lnTo>
                    <a:pt x="2014" y="169"/>
                  </a:lnTo>
                  <a:lnTo>
                    <a:pt x="2033" y="168"/>
                  </a:lnTo>
                  <a:lnTo>
                    <a:pt x="2044" y="164"/>
                  </a:lnTo>
                  <a:lnTo>
                    <a:pt x="2044" y="163"/>
                  </a:lnTo>
                  <a:lnTo>
                    <a:pt x="2052" y="161"/>
                  </a:lnTo>
                  <a:lnTo>
                    <a:pt x="2069" y="155"/>
                  </a:lnTo>
                  <a:lnTo>
                    <a:pt x="2075" y="155"/>
                  </a:lnTo>
                  <a:lnTo>
                    <a:pt x="2075" y="153"/>
                  </a:lnTo>
                  <a:lnTo>
                    <a:pt x="2087" y="150"/>
                  </a:lnTo>
                  <a:lnTo>
                    <a:pt x="2104" y="147"/>
                  </a:lnTo>
                  <a:lnTo>
                    <a:pt x="2115" y="144"/>
                  </a:lnTo>
                  <a:lnTo>
                    <a:pt x="2123" y="144"/>
                  </a:lnTo>
                  <a:lnTo>
                    <a:pt x="2123" y="142"/>
                  </a:lnTo>
                  <a:lnTo>
                    <a:pt x="2134" y="141"/>
                  </a:lnTo>
                  <a:lnTo>
                    <a:pt x="2144" y="139"/>
                  </a:lnTo>
                  <a:lnTo>
                    <a:pt x="2162" y="136"/>
                  </a:lnTo>
                  <a:lnTo>
                    <a:pt x="2166" y="134"/>
                  </a:lnTo>
                  <a:lnTo>
                    <a:pt x="2166" y="131"/>
                  </a:lnTo>
                  <a:lnTo>
                    <a:pt x="2177" y="127"/>
                  </a:lnTo>
                  <a:lnTo>
                    <a:pt x="2178" y="123"/>
                  </a:lnTo>
                  <a:lnTo>
                    <a:pt x="2188" y="123"/>
                  </a:lnTo>
                  <a:lnTo>
                    <a:pt x="2224" y="121"/>
                  </a:lnTo>
                  <a:lnTo>
                    <a:pt x="2242" y="118"/>
                  </a:lnTo>
                  <a:lnTo>
                    <a:pt x="2247" y="116"/>
                  </a:lnTo>
                  <a:lnTo>
                    <a:pt x="2254" y="115"/>
                  </a:lnTo>
                  <a:lnTo>
                    <a:pt x="2254" y="113"/>
                  </a:lnTo>
                  <a:lnTo>
                    <a:pt x="2264" y="113"/>
                  </a:lnTo>
                  <a:lnTo>
                    <a:pt x="2275" y="111"/>
                  </a:lnTo>
                  <a:lnTo>
                    <a:pt x="2283" y="107"/>
                  </a:lnTo>
                  <a:lnTo>
                    <a:pt x="2291" y="102"/>
                  </a:lnTo>
                  <a:lnTo>
                    <a:pt x="2294" y="102"/>
                  </a:lnTo>
                  <a:lnTo>
                    <a:pt x="2305" y="95"/>
                  </a:lnTo>
                  <a:lnTo>
                    <a:pt x="2314" y="93"/>
                  </a:lnTo>
                  <a:lnTo>
                    <a:pt x="2314" y="92"/>
                  </a:lnTo>
                  <a:lnTo>
                    <a:pt x="2325" y="88"/>
                  </a:lnTo>
                  <a:lnTo>
                    <a:pt x="2334" y="85"/>
                  </a:lnTo>
                  <a:lnTo>
                    <a:pt x="2337" y="82"/>
                  </a:lnTo>
                  <a:lnTo>
                    <a:pt x="2349" y="80"/>
                  </a:lnTo>
                  <a:lnTo>
                    <a:pt x="2356" y="80"/>
                  </a:lnTo>
                  <a:lnTo>
                    <a:pt x="2370" y="74"/>
                  </a:lnTo>
                  <a:lnTo>
                    <a:pt x="2370" y="72"/>
                  </a:lnTo>
                  <a:lnTo>
                    <a:pt x="2381" y="72"/>
                  </a:lnTo>
                  <a:lnTo>
                    <a:pt x="2389" y="71"/>
                  </a:lnTo>
                  <a:lnTo>
                    <a:pt x="2414" y="69"/>
                  </a:lnTo>
                  <a:lnTo>
                    <a:pt x="2425" y="66"/>
                  </a:lnTo>
                  <a:lnTo>
                    <a:pt x="2428" y="63"/>
                  </a:lnTo>
                  <a:lnTo>
                    <a:pt x="2443" y="61"/>
                  </a:lnTo>
                  <a:lnTo>
                    <a:pt x="2445" y="61"/>
                  </a:lnTo>
                  <a:lnTo>
                    <a:pt x="2456" y="56"/>
                  </a:lnTo>
                  <a:lnTo>
                    <a:pt x="2469" y="54"/>
                  </a:lnTo>
                  <a:lnTo>
                    <a:pt x="2472" y="53"/>
                  </a:lnTo>
                  <a:lnTo>
                    <a:pt x="2483" y="53"/>
                  </a:lnTo>
                  <a:lnTo>
                    <a:pt x="2496" y="51"/>
                  </a:lnTo>
                  <a:lnTo>
                    <a:pt x="2509" y="47"/>
                  </a:lnTo>
                  <a:lnTo>
                    <a:pt x="2518" y="44"/>
                  </a:lnTo>
                  <a:lnTo>
                    <a:pt x="2520" y="41"/>
                  </a:lnTo>
                  <a:lnTo>
                    <a:pt x="2526" y="41"/>
                  </a:lnTo>
                  <a:lnTo>
                    <a:pt x="2543" y="36"/>
                  </a:lnTo>
                  <a:lnTo>
                    <a:pt x="2545" y="33"/>
                  </a:lnTo>
                  <a:lnTo>
                    <a:pt x="2561" y="33"/>
                  </a:lnTo>
                  <a:lnTo>
                    <a:pt x="2561" y="31"/>
                  </a:lnTo>
                  <a:lnTo>
                    <a:pt x="2566" y="29"/>
                  </a:lnTo>
                  <a:lnTo>
                    <a:pt x="2579" y="26"/>
                  </a:lnTo>
                  <a:lnTo>
                    <a:pt x="2585" y="20"/>
                  </a:lnTo>
                  <a:lnTo>
                    <a:pt x="2593" y="20"/>
                  </a:lnTo>
                  <a:lnTo>
                    <a:pt x="2598" y="20"/>
                  </a:lnTo>
                  <a:lnTo>
                    <a:pt x="2608" y="20"/>
                  </a:lnTo>
                  <a:lnTo>
                    <a:pt x="2617" y="16"/>
                  </a:lnTo>
                  <a:lnTo>
                    <a:pt x="2637" y="15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705" y="10"/>
                  </a:lnTo>
                  <a:lnTo>
                    <a:pt x="2715" y="8"/>
                  </a:lnTo>
                  <a:lnTo>
                    <a:pt x="2726" y="8"/>
                  </a:lnTo>
                  <a:lnTo>
                    <a:pt x="2730" y="6"/>
                  </a:lnTo>
                  <a:lnTo>
                    <a:pt x="2737" y="6"/>
                  </a:lnTo>
                  <a:lnTo>
                    <a:pt x="2751" y="5"/>
                  </a:lnTo>
                  <a:lnTo>
                    <a:pt x="2759" y="5"/>
                  </a:lnTo>
                  <a:lnTo>
                    <a:pt x="2759" y="1"/>
                  </a:lnTo>
                  <a:lnTo>
                    <a:pt x="2774" y="1"/>
                  </a:lnTo>
                  <a:lnTo>
                    <a:pt x="2779" y="0"/>
                  </a:lnTo>
                </a:path>
              </a:pathLst>
            </a:custGeom>
            <a:noFill/>
            <a:ln w="17463" cap="flat">
              <a:solidFill>
                <a:srgbClr val="40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4" name="Rectangle 26"/>
            <p:cNvSpPr>
              <a:spLocks noChangeArrowheads="1"/>
            </p:cNvSpPr>
            <p:nvPr/>
          </p:nvSpPr>
          <p:spPr bwMode="auto">
            <a:xfrm>
              <a:off x="1482" y="683"/>
              <a:ext cx="2772" cy="1801"/>
            </a:xfrm>
            <a:prstGeom prst="rect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5" name="Line 27"/>
            <p:cNvSpPr>
              <a:spLocks noChangeShapeType="1"/>
            </p:cNvSpPr>
            <p:nvPr/>
          </p:nvSpPr>
          <p:spPr bwMode="auto">
            <a:xfrm>
              <a:off x="1482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6" name="Rectangle 28"/>
            <p:cNvSpPr>
              <a:spLocks noChangeArrowheads="1"/>
            </p:cNvSpPr>
            <p:nvPr/>
          </p:nvSpPr>
          <p:spPr bwMode="auto">
            <a:xfrm>
              <a:off x="1442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  <a:endParaRPr lang="ja-JP" altLang="ja-JP" sz="1350">
                <a:solidFill>
                  <a:srgbClr val="000000"/>
                </a:solidFill>
              </a:endParaRPr>
            </a:p>
          </p:txBody>
        </p:sp>
        <p:sp>
          <p:nvSpPr>
            <p:cNvPr id="267" name="Line 29"/>
            <p:cNvSpPr>
              <a:spLocks noChangeShapeType="1"/>
            </p:cNvSpPr>
            <p:nvPr/>
          </p:nvSpPr>
          <p:spPr bwMode="auto">
            <a:xfrm>
              <a:off x="1759" y="2489"/>
              <a:ext cx="0" cy="3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8" name="Line 30"/>
            <p:cNvSpPr>
              <a:spLocks noChangeShapeType="1"/>
            </p:cNvSpPr>
            <p:nvPr/>
          </p:nvSpPr>
          <p:spPr bwMode="auto">
            <a:xfrm>
              <a:off x="2031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9" name="Rectangle 31"/>
            <p:cNvSpPr>
              <a:spLocks noChangeArrowheads="1"/>
            </p:cNvSpPr>
            <p:nvPr/>
          </p:nvSpPr>
          <p:spPr bwMode="auto">
            <a:xfrm>
              <a:off x="2000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12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270" name="Line 32"/>
            <p:cNvSpPr>
              <a:spLocks noChangeShapeType="1"/>
            </p:cNvSpPr>
            <p:nvPr/>
          </p:nvSpPr>
          <p:spPr bwMode="auto">
            <a:xfrm>
              <a:off x="2314" y="2489"/>
              <a:ext cx="0" cy="3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1" name="Line 33"/>
            <p:cNvSpPr>
              <a:spLocks noChangeShapeType="1"/>
            </p:cNvSpPr>
            <p:nvPr/>
          </p:nvSpPr>
          <p:spPr bwMode="auto">
            <a:xfrm>
              <a:off x="2586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2" name="Rectangle 34"/>
            <p:cNvSpPr>
              <a:spLocks noChangeArrowheads="1"/>
            </p:cNvSpPr>
            <p:nvPr/>
          </p:nvSpPr>
          <p:spPr bwMode="auto">
            <a:xfrm>
              <a:off x="2541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12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273" name="Line 35"/>
            <p:cNvSpPr>
              <a:spLocks noChangeShapeType="1"/>
            </p:cNvSpPr>
            <p:nvPr/>
          </p:nvSpPr>
          <p:spPr bwMode="auto">
            <a:xfrm>
              <a:off x="2868" y="2489"/>
              <a:ext cx="0" cy="3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4" name="Line 36"/>
            <p:cNvSpPr>
              <a:spLocks noChangeShapeType="1"/>
            </p:cNvSpPr>
            <p:nvPr/>
          </p:nvSpPr>
          <p:spPr bwMode="auto">
            <a:xfrm>
              <a:off x="3150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5" name="Rectangle 37"/>
            <p:cNvSpPr>
              <a:spLocks noChangeArrowheads="1"/>
            </p:cNvSpPr>
            <p:nvPr/>
          </p:nvSpPr>
          <p:spPr bwMode="auto">
            <a:xfrm>
              <a:off x="3125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12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276" name="Line 38"/>
            <p:cNvSpPr>
              <a:spLocks noChangeShapeType="1"/>
            </p:cNvSpPr>
            <p:nvPr/>
          </p:nvSpPr>
          <p:spPr bwMode="auto">
            <a:xfrm>
              <a:off x="3422" y="2489"/>
              <a:ext cx="0" cy="3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7" name="Line 39"/>
            <p:cNvSpPr>
              <a:spLocks noChangeShapeType="1"/>
            </p:cNvSpPr>
            <p:nvPr/>
          </p:nvSpPr>
          <p:spPr bwMode="auto">
            <a:xfrm>
              <a:off x="3704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8" name="Rectangle 40"/>
            <p:cNvSpPr>
              <a:spLocks noChangeArrowheads="1"/>
            </p:cNvSpPr>
            <p:nvPr/>
          </p:nvSpPr>
          <p:spPr bwMode="auto">
            <a:xfrm>
              <a:off x="3666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12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279" name="Line 41"/>
            <p:cNvSpPr>
              <a:spLocks noChangeShapeType="1"/>
            </p:cNvSpPr>
            <p:nvPr/>
          </p:nvSpPr>
          <p:spPr bwMode="auto">
            <a:xfrm>
              <a:off x="3976" y="2489"/>
              <a:ext cx="0" cy="30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0" name="Line 42"/>
            <p:cNvSpPr>
              <a:spLocks noChangeShapeType="1"/>
            </p:cNvSpPr>
            <p:nvPr/>
          </p:nvSpPr>
          <p:spPr bwMode="auto">
            <a:xfrm>
              <a:off x="4254" y="2489"/>
              <a:ext cx="0" cy="61"/>
            </a:xfrm>
            <a:prstGeom prst="lin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1" name="Rectangle 43"/>
            <p:cNvSpPr>
              <a:spLocks noChangeArrowheads="1"/>
            </p:cNvSpPr>
            <p:nvPr/>
          </p:nvSpPr>
          <p:spPr bwMode="auto">
            <a:xfrm>
              <a:off x="4208" y="2564"/>
              <a:ext cx="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12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4387" name="Text Box 651"/>
          <p:cNvSpPr txBox="1">
            <a:spLocks noChangeArrowheads="1"/>
          </p:cNvSpPr>
          <p:nvPr/>
        </p:nvSpPr>
        <p:spPr bwMode="auto">
          <a:xfrm>
            <a:off x="4179094" y="246816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1350" dirty="0">
              <a:solidFill>
                <a:srgbClr val="000000"/>
              </a:solidFill>
            </a:endParaRPr>
          </a:p>
        </p:txBody>
      </p:sp>
      <p:sp>
        <p:nvSpPr>
          <p:cNvPr id="144447" name="Text Box 456"/>
          <p:cNvSpPr txBox="1">
            <a:spLocks noChangeArrowheads="1"/>
          </p:cNvSpPr>
          <p:nvPr/>
        </p:nvSpPr>
        <p:spPr bwMode="auto">
          <a:xfrm rot="10800000">
            <a:off x="1768718" y="970935"/>
            <a:ext cx="374548" cy="17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</a:p>
        </p:txBody>
      </p:sp>
      <p:sp>
        <p:nvSpPr>
          <p:cNvPr id="287" name="テキスト ボックス 14"/>
          <p:cNvSpPr txBox="1">
            <a:spLocks noChangeArrowheads="1"/>
          </p:cNvSpPr>
          <p:nvPr/>
        </p:nvSpPr>
        <p:spPr bwMode="auto">
          <a:xfrm>
            <a:off x="1619453" y="38628"/>
            <a:ext cx="5909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Persistent Discontinuation of Dual Antiplatelet Therapy</a:t>
            </a:r>
            <a:endParaRPr lang="ja-JP" altLang="en-US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/>
            </a:endParaRPr>
          </a:p>
        </p:txBody>
      </p:sp>
      <p:graphicFrame>
        <p:nvGraphicFramePr>
          <p:cNvPr id="19" name="Group 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7360"/>
              </p:ext>
            </p:extLst>
          </p:nvPr>
        </p:nvGraphicFramePr>
        <p:xfrm>
          <a:off x="1227168" y="3387508"/>
          <a:ext cx="6680710" cy="1183023"/>
        </p:xfrm>
        <a:graphic>
          <a:graphicData uri="http://schemas.openxmlformats.org/drawingml/2006/table">
            <a:tbl>
              <a:tblPr/>
              <a:tblGrid>
                <a:gridCol w="172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Interval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 day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30 days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year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BP-BES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discontinuation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425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572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659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734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1270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1051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794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622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492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396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15.3%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34.3%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54.5%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61.5%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DP-EES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discontinuation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179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417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578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758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1272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1073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813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630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490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398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2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0.9%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14.2%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33.5%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56.1%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62.8%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 Box 454"/>
          <p:cNvSpPr txBox="1">
            <a:spLocks noChangeArrowheads="1"/>
          </p:cNvSpPr>
          <p:nvPr/>
        </p:nvSpPr>
        <p:spPr bwMode="auto">
          <a:xfrm>
            <a:off x="4015342" y="3132790"/>
            <a:ext cx="1104363" cy="2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/>
                <a:cs typeface="Times New Roman" pitchFamily="18" charset="0"/>
              </a:rPr>
              <a:t>Years after PCI</a:t>
            </a:r>
          </a:p>
        </p:txBody>
      </p:sp>
      <p:sp>
        <p:nvSpPr>
          <p:cNvPr id="21" name="Text Box 657"/>
          <p:cNvSpPr txBox="1">
            <a:spLocks noChangeArrowheads="1"/>
          </p:cNvSpPr>
          <p:nvPr/>
        </p:nvSpPr>
        <p:spPr bwMode="auto">
          <a:xfrm>
            <a:off x="3859412" y="1383618"/>
            <a:ext cx="146283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 dirty="0">
                <a:solidFill>
                  <a:srgbClr val="000000"/>
                </a:solidFill>
                <a:latin typeface="Calibri" panose="020F0502020204030204"/>
              </a:rPr>
              <a:t>Log-rank P=0.74</a:t>
            </a:r>
          </a:p>
        </p:txBody>
      </p:sp>
      <p:grpSp>
        <p:nvGrpSpPr>
          <p:cNvPr id="22" name="Group 652"/>
          <p:cNvGrpSpPr>
            <a:grpSpLocks/>
          </p:cNvGrpSpPr>
          <p:nvPr/>
        </p:nvGrpSpPr>
        <p:grpSpPr bwMode="auto">
          <a:xfrm>
            <a:off x="2978534" y="804045"/>
            <a:ext cx="945357" cy="536971"/>
            <a:chOff x="523" y="1684"/>
            <a:chExt cx="794" cy="451"/>
          </a:xfrm>
        </p:grpSpPr>
        <p:sp>
          <p:nvSpPr>
            <p:cNvPr id="23" name="Line 653"/>
            <p:cNvSpPr>
              <a:spLocks noChangeShapeType="1"/>
            </p:cNvSpPr>
            <p:nvPr/>
          </p:nvSpPr>
          <p:spPr bwMode="auto">
            <a:xfrm>
              <a:off x="1136" y="1975"/>
              <a:ext cx="18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654"/>
            <p:cNvSpPr>
              <a:spLocks noChangeShapeType="1"/>
            </p:cNvSpPr>
            <p:nvPr/>
          </p:nvSpPr>
          <p:spPr bwMode="auto">
            <a:xfrm>
              <a:off x="1136" y="1797"/>
              <a:ext cx="18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655"/>
            <p:cNvSpPr txBox="1">
              <a:spLocks noChangeArrowheads="1"/>
            </p:cNvSpPr>
            <p:nvPr/>
          </p:nvSpPr>
          <p:spPr bwMode="auto">
            <a:xfrm>
              <a:off x="529" y="1866"/>
              <a:ext cx="57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DP-EES</a:t>
              </a:r>
            </a:p>
          </p:txBody>
        </p:sp>
        <p:sp>
          <p:nvSpPr>
            <p:cNvPr id="26" name="Text Box 656"/>
            <p:cNvSpPr txBox="1">
              <a:spLocks noChangeArrowheads="1"/>
            </p:cNvSpPr>
            <p:nvPr/>
          </p:nvSpPr>
          <p:spPr bwMode="auto">
            <a:xfrm>
              <a:off x="523" y="1684"/>
              <a:ext cx="57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BP-BES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616928" y="1216639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 62.8%</a:t>
            </a:r>
            <a:endParaRPr kumimoji="1" lang="ja-JP" altLang="en-US" sz="135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12771" y="1486947"/>
            <a:ext cx="1165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P-BES 61.5%</a:t>
            </a:r>
            <a:endParaRPr kumimoji="1" lang="ja-JP" altLang="en-US" sz="135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87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722" name="Group 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59124"/>
              </p:ext>
            </p:extLst>
          </p:nvPr>
        </p:nvGraphicFramePr>
        <p:xfrm>
          <a:off x="1306490" y="3393272"/>
          <a:ext cx="6554585" cy="1183023"/>
        </p:xfrm>
        <a:graphic>
          <a:graphicData uri="http://schemas.openxmlformats.org/drawingml/2006/table">
            <a:tbl>
              <a:tblPr/>
              <a:tblGrid>
                <a:gridCol w="1688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Interval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 day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30 days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year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BP-BES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2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161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190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1243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1203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1170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1058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8.1%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15.1%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DP-EES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92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171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1246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1213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1179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1054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991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16.5%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" name="テキスト ボックス 14"/>
          <p:cNvSpPr txBox="1">
            <a:spLocks noChangeArrowheads="1"/>
          </p:cNvSpPr>
          <p:nvPr/>
        </p:nvSpPr>
        <p:spPr bwMode="auto">
          <a:xfrm>
            <a:off x="2762259" y="38984"/>
            <a:ext cx="36430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2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Death or Myocardial Infarction</a:t>
            </a:r>
            <a:endParaRPr lang="ja-JP" altLang="en-US" sz="2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768718" y="399869"/>
            <a:ext cx="4747498" cy="3110738"/>
            <a:chOff x="834291" y="634055"/>
            <a:chExt cx="6329997" cy="4147650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3760" y="634055"/>
              <a:ext cx="6170528" cy="4147650"/>
              <a:chOff x="840" y="451"/>
              <a:chExt cx="3694" cy="2483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840" y="451"/>
                <a:ext cx="3694" cy="2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851" y="462"/>
                <a:ext cx="1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H="1">
                <a:off x="1465" y="2442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250" y="2372"/>
                <a:ext cx="20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1465" y="2070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1176" y="1999"/>
                <a:ext cx="28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>
                <a:off x="1465" y="1693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176" y="1624"/>
                <a:ext cx="28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>
                <a:off x="1465" y="1316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176" y="1251"/>
                <a:ext cx="28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>
                <a:off x="1465" y="938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176" y="855"/>
                <a:ext cx="28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1465" y="566"/>
                <a:ext cx="63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176" y="504"/>
                <a:ext cx="28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528" y="561"/>
                <a:ext cx="2896" cy="18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533" y="1886"/>
                <a:ext cx="2895" cy="566"/>
              </a:xfrm>
              <a:custGeom>
                <a:avLst/>
                <a:gdLst>
                  <a:gd name="T0" fmla="*/ 2 w 2895"/>
                  <a:gd name="T1" fmla="*/ 473 h 566"/>
                  <a:gd name="T2" fmla="*/ 22 w 2895"/>
                  <a:gd name="T3" fmla="*/ 455 h 566"/>
                  <a:gd name="T4" fmla="*/ 104 w 2895"/>
                  <a:gd name="T5" fmla="*/ 449 h 566"/>
                  <a:gd name="T6" fmla="*/ 137 w 2895"/>
                  <a:gd name="T7" fmla="*/ 443 h 566"/>
                  <a:gd name="T8" fmla="*/ 203 w 2895"/>
                  <a:gd name="T9" fmla="*/ 431 h 566"/>
                  <a:gd name="T10" fmla="*/ 238 w 2895"/>
                  <a:gd name="T11" fmla="*/ 422 h 566"/>
                  <a:gd name="T12" fmla="*/ 297 w 2895"/>
                  <a:gd name="T13" fmla="*/ 410 h 566"/>
                  <a:gd name="T14" fmla="*/ 340 w 2895"/>
                  <a:gd name="T15" fmla="*/ 399 h 566"/>
                  <a:gd name="T16" fmla="*/ 399 w 2895"/>
                  <a:gd name="T17" fmla="*/ 387 h 566"/>
                  <a:gd name="T18" fmla="*/ 465 w 2895"/>
                  <a:gd name="T19" fmla="*/ 372 h 566"/>
                  <a:gd name="T20" fmla="*/ 504 w 2895"/>
                  <a:gd name="T21" fmla="*/ 363 h 566"/>
                  <a:gd name="T22" fmla="*/ 538 w 2895"/>
                  <a:gd name="T23" fmla="*/ 355 h 566"/>
                  <a:gd name="T24" fmla="*/ 562 w 2895"/>
                  <a:gd name="T25" fmla="*/ 346 h 566"/>
                  <a:gd name="T26" fmla="*/ 624 w 2895"/>
                  <a:gd name="T27" fmla="*/ 340 h 566"/>
                  <a:gd name="T28" fmla="*/ 702 w 2895"/>
                  <a:gd name="T29" fmla="*/ 334 h 566"/>
                  <a:gd name="T30" fmla="*/ 784 w 2895"/>
                  <a:gd name="T31" fmla="*/ 328 h 566"/>
                  <a:gd name="T32" fmla="*/ 854 w 2895"/>
                  <a:gd name="T33" fmla="*/ 319 h 566"/>
                  <a:gd name="T34" fmla="*/ 900 w 2895"/>
                  <a:gd name="T35" fmla="*/ 308 h 566"/>
                  <a:gd name="T36" fmla="*/ 970 w 2895"/>
                  <a:gd name="T37" fmla="*/ 296 h 566"/>
                  <a:gd name="T38" fmla="*/ 1038 w 2895"/>
                  <a:gd name="T39" fmla="*/ 287 h 566"/>
                  <a:gd name="T40" fmla="*/ 1132 w 2895"/>
                  <a:gd name="T41" fmla="*/ 278 h 566"/>
                  <a:gd name="T42" fmla="*/ 1160 w 2895"/>
                  <a:gd name="T43" fmla="*/ 260 h 566"/>
                  <a:gd name="T44" fmla="*/ 1232 w 2895"/>
                  <a:gd name="T45" fmla="*/ 254 h 566"/>
                  <a:gd name="T46" fmla="*/ 1292 w 2895"/>
                  <a:gd name="T47" fmla="*/ 248 h 566"/>
                  <a:gd name="T48" fmla="*/ 1356 w 2895"/>
                  <a:gd name="T49" fmla="*/ 239 h 566"/>
                  <a:gd name="T50" fmla="*/ 1411 w 2895"/>
                  <a:gd name="T51" fmla="*/ 234 h 566"/>
                  <a:gd name="T52" fmla="*/ 1435 w 2895"/>
                  <a:gd name="T53" fmla="*/ 224 h 566"/>
                  <a:gd name="T54" fmla="*/ 1512 w 2895"/>
                  <a:gd name="T55" fmla="*/ 215 h 566"/>
                  <a:gd name="T56" fmla="*/ 1578 w 2895"/>
                  <a:gd name="T57" fmla="*/ 203 h 566"/>
                  <a:gd name="T58" fmla="*/ 1613 w 2895"/>
                  <a:gd name="T59" fmla="*/ 194 h 566"/>
                  <a:gd name="T60" fmla="*/ 1705 w 2895"/>
                  <a:gd name="T61" fmla="*/ 186 h 566"/>
                  <a:gd name="T62" fmla="*/ 1760 w 2895"/>
                  <a:gd name="T63" fmla="*/ 180 h 566"/>
                  <a:gd name="T64" fmla="*/ 1798 w 2895"/>
                  <a:gd name="T65" fmla="*/ 171 h 566"/>
                  <a:gd name="T66" fmla="*/ 1847 w 2895"/>
                  <a:gd name="T67" fmla="*/ 165 h 566"/>
                  <a:gd name="T68" fmla="*/ 1878 w 2895"/>
                  <a:gd name="T69" fmla="*/ 159 h 566"/>
                  <a:gd name="T70" fmla="*/ 1908 w 2895"/>
                  <a:gd name="T71" fmla="*/ 150 h 566"/>
                  <a:gd name="T72" fmla="*/ 1952 w 2895"/>
                  <a:gd name="T73" fmla="*/ 141 h 566"/>
                  <a:gd name="T74" fmla="*/ 1990 w 2895"/>
                  <a:gd name="T75" fmla="*/ 134 h 566"/>
                  <a:gd name="T76" fmla="*/ 2022 w 2895"/>
                  <a:gd name="T77" fmla="*/ 125 h 566"/>
                  <a:gd name="T78" fmla="*/ 2074 w 2895"/>
                  <a:gd name="T79" fmla="*/ 119 h 566"/>
                  <a:gd name="T80" fmla="*/ 2125 w 2895"/>
                  <a:gd name="T81" fmla="*/ 112 h 566"/>
                  <a:gd name="T82" fmla="*/ 2206 w 2895"/>
                  <a:gd name="T83" fmla="*/ 107 h 566"/>
                  <a:gd name="T84" fmla="*/ 2246 w 2895"/>
                  <a:gd name="T85" fmla="*/ 97 h 566"/>
                  <a:gd name="T86" fmla="*/ 2330 w 2895"/>
                  <a:gd name="T87" fmla="*/ 88 h 566"/>
                  <a:gd name="T88" fmla="*/ 2392 w 2895"/>
                  <a:gd name="T89" fmla="*/ 78 h 566"/>
                  <a:gd name="T90" fmla="*/ 2473 w 2895"/>
                  <a:gd name="T91" fmla="*/ 72 h 566"/>
                  <a:gd name="T92" fmla="*/ 2536 w 2895"/>
                  <a:gd name="T93" fmla="*/ 66 h 566"/>
                  <a:gd name="T94" fmla="*/ 2609 w 2895"/>
                  <a:gd name="T95" fmla="*/ 59 h 566"/>
                  <a:gd name="T96" fmla="*/ 2648 w 2895"/>
                  <a:gd name="T97" fmla="*/ 47 h 566"/>
                  <a:gd name="T98" fmla="*/ 2694 w 2895"/>
                  <a:gd name="T99" fmla="*/ 38 h 566"/>
                  <a:gd name="T100" fmla="*/ 2737 w 2895"/>
                  <a:gd name="T101" fmla="*/ 28 h 566"/>
                  <a:gd name="T102" fmla="*/ 2796 w 2895"/>
                  <a:gd name="T103" fmla="*/ 22 h 566"/>
                  <a:gd name="T104" fmla="*/ 2854 w 2895"/>
                  <a:gd name="T105" fmla="*/ 9 h 566"/>
                  <a:gd name="T106" fmla="*/ 2887 w 2895"/>
                  <a:gd name="T10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95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0" y="528"/>
                    </a:lnTo>
                    <a:lnTo>
                      <a:pt x="2" y="473"/>
                    </a:lnTo>
                    <a:lnTo>
                      <a:pt x="7" y="469"/>
                    </a:lnTo>
                    <a:lnTo>
                      <a:pt x="7" y="461"/>
                    </a:lnTo>
                    <a:lnTo>
                      <a:pt x="22" y="457"/>
                    </a:lnTo>
                    <a:lnTo>
                      <a:pt x="22" y="455"/>
                    </a:lnTo>
                    <a:lnTo>
                      <a:pt x="29" y="455"/>
                    </a:lnTo>
                    <a:lnTo>
                      <a:pt x="40" y="455"/>
                    </a:lnTo>
                    <a:lnTo>
                      <a:pt x="66" y="452"/>
                    </a:lnTo>
                    <a:lnTo>
                      <a:pt x="104" y="449"/>
                    </a:lnTo>
                    <a:lnTo>
                      <a:pt x="104" y="446"/>
                    </a:lnTo>
                    <a:lnTo>
                      <a:pt x="121" y="446"/>
                    </a:lnTo>
                    <a:lnTo>
                      <a:pt x="127" y="446"/>
                    </a:lnTo>
                    <a:lnTo>
                      <a:pt x="137" y="443"/>
                    </a:lnTo>
                    <a:lnTo>
                      <a:pt x="156" y="440"/>
                    </a:lnTo>
                    <a:lnTo>
                      <a:pt x="159" y="434"/>
                    </a:lnTo>
                    <a:lnTo>
                      <a:pt x="167" y="434"/>
                    </a:lnTo>
                    <a:lnTo>
                      <a:pt x="203" y="431"/>
                    </a:lnTo>
                    <a:lnTo>
                      <a:pt x="214" y="428"/>
                    </a:lnTo>
                    <a:lnTo>
                      <a:pt x="219" y="425"/>
                    </a:lnTo>
                    <a:lnTo>
                      <a:pt x="219" y="422"/>
                    </a:lnTo>
                    <a:lnTo>
                      <a:pt x="238" y="422"/>
                    </a:lnTo>
                    <a:lnTo>
                      <a:pt x="267" y="416"/>
                    </a:lnTo>
                    <a:lnTo>
                      <a:pt x="267" y="414"/>
                    </a:lnTo>
                    <a:lnTo>
                      <a:pt x="271" y="414"/>
                    </a:lnTo>
                    <a:lnTo>
                      <a:pt x="297" y="410"/>
                    </a:lnTo>
                    <a:lnTo>
                      <a:pt x="304" y="408"/>
                    </a:lnTo>
                    <a:lnTo>
                      <a:pt x="324" y="404"/>
                    </a:lnTo>
                    <a:lnTo>
                      <a:pt x="324" y="402"/>
                    </a:lnTo>
                    <a:lnTo>
                      <a:pt x="340" y="399"/>
                    </a:lnTo>
                    <a:lnTo>
                      <a:pt x="342" y="396"/>
                    </a:lnTo>
                    <a:lnTo>
                      <a:pt x="342" y="390"/>
                    </a:lnTo>
                    <a:lnTo>
                      <a:pt x="369" y="390"/>
                    </a:lnTo>
                    <a:lnTo>
                      <a:pt x="399" y="387"/>
                    </a:lnTo>
                    <a:lnTo>
                      <a:pt x="402" y="381"/>
                    </a:lnTo>
                    <a:lnTo>
                      <a:pt x="414" y="381"/>
                    </a:lnTo>
                    <a:lnTo>
                      <a:pt x="460" y="378"/>
                    </a:lnTo>
                    <a:lnTo>
                      <a:pt x="465" y="372"/>
                    </a:lnTo>
                    <a:lnTo>
                      <a:pt x="476" y="372"/>
                    </a:lnTo>
                    <a:lnTo>
                      <a:pt x="487" y="369"/>
                    </a:lnTo>
                    <a:lnTo>
                      <a:pt x="489" y="366"/>
                    </a:lnTo>
                    <a:lnTo>
                      <a:pt x="504" y="363"/>
                    </a:lnTo>
                    <a:lnTo>
                      <a:pt x="504" y="361"/>
                    </a:lnTo>
                    <a:lnTo>
                      <a:pt x="512" y="361"/>
                    </a:lnTo>
                    <a:lnTo>
                      <a:pt x="525" y="357"/>
                    </a:lnTo>
                    <a:lnTo>
                      <a:pt x="538" y="355"/>
                    </a:lnTo>
                    <a:lnTo>
                      <a:pt x="538" y="351"/>
                    </a:lnTo>
                    <a:lnTo>
                      <a:pt x="542" y="351"/>
                    </a:lnTo>
                    <a:lnTo>
                      <a:pt x="559" y="349"/>
                    </a:lnTo>
                    <a:lnTo>
                      <a:pt x="562" y="346"/>
                    </a:lnTo>
                    <a:lnTo>
                      <a:pt x="574" y="343"/>
                    </a:lnTo>
                    <a:lnTo>
                      <a:pt x="574" y="340"/>
                    </a:lnTo>
                    <a:lnTo>
                      <a:pt x="589" y="340"/>
                    </a:lnTo>
                    <a:lnTo>
                      <a:pt x="624" y="340"/>
                    </a:lnTo>
                    <a:lnTo>
                      <a:pt x="675" y="340"/>
                    </a:lnTo>
                    <a:lnTo>
                      <a:pt x="681" y="340"/>
                    </a:lnTo>
                    <a:lnTo>
                      <a:pt x="692" y="337"/>
                    </a:lnTo>
                    <a:lnTo>
                      <a:pt x="702" y="334"/>
                    </a:lnTo>
                    <a:lnTo>
                      <a:pt x="716" y="331"/>
                    </a:lnTo>
                    <a:lnTo>
                      <a:pt x="732" y="331"/>
                    </a:lnTo>
                    <a:lnTo>
                      <a:pt x="732" y="328"/>
                    </a:lnTo>
                    <a:lnTo>
                      <a:pt x="784" y="328"/>
                    </a:lnTo>
                    <a:lnTo>
                      <a:pt x="800" y="325"/>
                    </a:lnTo>
                    <a:lnTo>
                      <a:pt x="820" y="322"/>
                    </a:lnTo>
                    <a:lnTo>
                      <a:pt x="820" y="319"/>
                    </a:lnTo>
                    <a:lnTo>
                      <a:pt x="854" y="319"/>
                    </a:lnTo>
                    <a:lnTo>
                      <a:pt x="868" y="316"/>
                    </a:lnTo>
                    <a:lnTo>
                      <a:pt x="881" y="310"/>
                    </a:lnTo>
                    <a:lnTo>
                      <a:pt x="881" y="308"/>
                    </a:lnTo>
                    <a:lnTo>
                      <a:pt x="900" y="308"/>
                    </a:lnTo>
                    <a:lnTo>
                      <a:pt x="917" y="304"/>
                    </a:lnTo>
                    <a:lnTo>
                      <a:pt x="951" y="302"/>
                    </a:lnTo>
                    <a:lnTo>
                      <a:pt x="951" y="298"/>
                    </a:lnTo>
                    <a:lnTo>
                      <a:pt x="970" y="296"/>
                    </a:lnTo>
                    <a:lnTo>
                      <a:pt x="1011" y="292"/>
                    </a:lnTo>
                    <a:lnTo>
                      <a:pt x="1028" y="290"/>
                    </a:lnTo>
                    <a:lnTo>
                      <a:pt x="1028" y="287"/>
                    </a:lnTo>
                    <a:lnTo>
                      <a:pt x="1038" y="287"/>
                    </a:lnTo>
                    <a:lnTo>
                      <a:pt x="1079" y="284"/>
                    </a:lnTo>
                    <a:lnTo>
                      <a:pt x="1127" y="281"/>
                    </a:lnTo>
                    <a:lnTo>
                      <a:pt x="1127" y="278"/>
                    </a:lnTo>
                    <a:lnTo>
                      <a:pt x="1132" y="278"/>
                    </a:lnTo>
                    <a:lnTo>
                      <a:pt x="1140" y="272"/>
                    </a:lnTo>
                    <a:lnTo>
                      <a:pt x="1144" y="266"/>
                    </a:lnTo>
                    <a:lnTo>
                      <a:pt x="1154" y="266"/>
                    </a:lnTo>
                    <a:lnTo>
                      <a:pt x="1160" y="260"/>
                    </a:lnTo>
                    <a:lnTo>
                      <a:pt x="1160" y="257"/>
                    </a:lnTo>
                    <a:lnTo>
                      <a:pt x="1194" y="257"/>
                    </a:lnTo>
                    <a:lnTo>
                      <a:pt x="1203" y="254"/>
                    </a:lnTo>
                    <a:lnTo>
                      <a:pt x="1232" y="254"/>
                    </a:lnTo>
                    <a:lnTo>
                      <a:pt x="1249" y="251"/>
                    </a:lnTo>
                    <a:lnTo>
                      <a:pt x="1255" y="251"/>
                    </a:lnTo>
                    <a:lnTo>
                      <a:pt x="1265" y="251"/>
                    </a:lnTo>
                    <a:lnTo>
                      <a:pt x="1292" y="248"/>
                    </a:lnTo>
                    <a:lnTo>
                      <a:pt x="1292" y="245"/>
                    </a:lnTo>
                    <a:lnTo>
                      <a:pt x="1311" y="245"/>
                    </a:lnTo>
                    <a:lnTo>
                      <a:pt x="1327" y="242"/>
                    </a:lnTo>
                    <a:lnTo>
                      <a:pt x="1356" y="239"/>
                    </a:lnTo>
                    <a:lnTo>
                      <a:pt x="1356" y="236"/>
                    </a:lnTo>
                    <a:lnTo>
                      <a:pt x="1378" y="236"/>
                    </a:lnTo>
                    <a:lnTo>
                      <a:pt x="1398" y="236"/>
                    </a:lnTo>
                    <a:lnTo>
                      <a:pt x="1411" y="234"/>
                    </a:lnTo>
                    <a:lnTo>
                      <a:pt x="1413" y="230"/>
                    </a:lnTo>
                    <a:lnTo>
                      <a:pt x="1425" y="227"/>
                    </a:lnTo>
                    <a:lnTo>
                      <a:pt x="1425" y="224"/>
                    </a:lnTo>
                    <a:lnTo>
                      <a:pt x="1435" y="224"/>
                    </a:lnTo>
                    <a:lnTo>
                      <a:pt x="1447" y="224"/>
                    </a:lnTo>
                    <a:lnTo>
                      <a:pt x="1473" y="221"/>
                    </a:lnTo>
                    <a:lnTo>
                      <a:pt x="1512" y="219"/>
                    </a:lnTo>
                    <a:lnTo>
                      <a:pt x="1512" y="215"/>
                    </a:lnTo>
                    <a:lnTo>
                      <a:pt x="1529" y="215"/>
                    </a:lnTo>
                    <a:lnTo>
                      <a:pt x="1540" y="213"/>
                    </a:lnTo>
                    <a:lnTo>
                      <a:pt x="1575" y="209"/>
                    </a:lnTo>
                    <a:lnTo>
                      <a:pt x="1578" y="203"/>
                    </a:lnTo>
                    <a:lnTo>
                      <a:pt x="1594" y="203"/>
                    </a:lnTo>
                    <a:lnTo>
                      <a:pt x="1609" y="198"/>
                    </a:lnTo>
                    <a:lnTo>
                      <a:pt x="1609" y="194"/>
                    </a:lnTo>
                    <a:lnTo>
                      <a:pt x="1613" y="194"/>
                    </a:lnTo>
                    <a:lnTo>
                      <a:pt x="1625" y="192"/>
                    </a:lnTo>
                    <a:lnTo>
                      <a:pt x="1674" y="188"/>
                    </a:lnTo>
                    <a:lnTo>
                      <a:pt x="1690" y="186"/>
                    </a:lnTo>
                    <a:lnTo>
                      <a:pt x="1705" y="186"/>
                    </a:lnTo>
                    <a:lnTo>
                      <a:pt x="1705" y="183"/>
                    </a:lnTo>
                    <a:lnTo>
                      <a:pt x="1733" y="183"/>
                    </a:lnTo>
                    <a:lnTo>
                      <a:pt x="1749" y="180"/>
                    </a:lnTo>
                    <a:lnTo>
                      <a:pt x="1760" y="180"/>
                    </a:lnTo>
                    <a:lnTo>
                      <a:pt x="1769" y="177"/>
                    </a:lnTo>
                    <a:lnTo>
                      <a:pt x="1779" y="177"/>
                    </a:lnTo>
                    <a:lnTo>
                      <a:pt x="1783" y="171"/>
                    </a:lnTo>
                    <a:lnTo>
                      <a:pt x="1798" y="171"/>
                    </a:lnTo>
                    <a:lnTo>
                      <a:pt x="1803" y="171"/>
                    </a:lnTo>
                    <a:lnTo>
                      <a:pt x="1811" y="171"/>
                    </a:lnTo>
                    <a:lnTo>
                      <a:pt x="1833" y="167"/>
                    </a:lnTo>
                    <a:lnTo>
                      <a:pt x="1847" y="165"/>
                    </a:lnTo>
                    <a:lnTo>
                      <a:pt x="1857" y="165"/>
                    </a:lnTo>
                    <a:lnTo>
                      <a:pt x="1873" y="165"/>
                    </a:lnTo>
                    <a:lnTo>
                      <a:pt x="1878" y="165"/>
                    </a:lnTo>
                    <a:lnTo>
                      <a:pt x="1878" y="159"/>
                    </a:lnTo>
                    <a:lnTo>
                      <a:pt x="1886" y="159"/>
                    </a:lnTo>
                    <a:lnTo>
                      <a:pt x="1886" y="152"/>
                    </a:lnTo>
                    <a:lnTo>
                      <a:pt x="1901" y="152"/>
                    </a:lnTo>
                    <a:lnTo>
                      <a:pt x="1908" y="150"/>
                    </a:lnTo>
                    <a:lnTo>
                      <a:pt x="1922" y="143"/>
                    </a:lnTo>
                    <a:lnTo>
                      <a:pt x="1926" y="141"/>
                    </a:lnTo>
                    <a:lnTo>
                      <a:pt x="1941" y="141"/>
                    </a:lnTo>
                    <a:lnTo>
                      <a:pt x="1952" y="141"/>
                    </a:lnTo>
                    <a:lnTo>
                      <a:pt x="1964" y="141"/>
                    </a:lnTo>
                    <a:lnTo>
                      <a:pt x="1977" y="141"/>
                    </a:lnTo>
                    <a:lnTo>
                      <a:pt x="1984" y="137"/>
                    </a:lnTo>
                    <a:lnTo>
                      <a:pt x="1990" y="134"/>
                    </a:lnTo>
                    <a:lnTo>
                      <a:pt x="1990" y="131"/>
                    </a:lnTo>
                    <a:lnTo>
                      <a:pt x="2003" y="131"/>
                    </a:lnTo>
                    <a:lnTo>
                      <a:pt x="2014" y="128"/>
                    </a:lnTo>
                    <a:lnTo>
                      <a:pt x="2022" y="125"/>
                    </a:lnTo>
                    <a:lnTo>
                      <a:pt x="2057" y="125"/>
                    </a:lnTo>
                    <a:lnTo>
                      <a:pt x="2065" y="125"/>
                    </a:lnTo>
                    <a:lnTo>
                      <a:pt x="2074" y="122"/>
                    </a:lnTo>
                    <a:lnTo>
                      <a:pt x="2074" y="119"/>
                    </a:lnTo>
                    <a:lnTo>
                      <a:pt x="2087" y="119"/>
                    </a:lnTo>
                    <a:lnTo>
                      <a:pt x="2101" y="119"/>
                    </a:lnTo>
                    <a:lnTo>
                      <a:pt x="2109" y="116"/>
                    </a:lnTo>
                    <a:lnTo>
                      <a:pt x="2125" y="112"/>
                    </a:lnTo>
                    <a:lnTo>
                      <a:pt x="2125" y="109"/>
                    </a:lnTo>
                    <a:lnTo>
                      <a:pt x="2181" y="109"/>
                    </a:lnTo>
                    <a:lnTo>
                      <a:pt x="2192" y="109"/>
                    </a:lnTo>
                    <a:lnTo>
                      <a:pt x="2206" y="107"/>
                    </a:lnTo>
                    <a:lnTo>
                      <a:pt x="2224" y="103"/>
                    </a:lnTo>
                    <a:lnTo>
                      <a:pt x="2224" y="100"/>
                    </a:lnTo>
                    <a:lnTo>
                      <a:pt x="2240" y="100"/>
                    </a:lnTo>
                    <a:lnTo>
                      <a:pt x="2246" y="97"/>
                    </a:lnTo>
                    <a:lnTo>
                      <a:pt x="2273" y="94"/>
                    </a:lnTo>
                    <a:lnTo>
                      <a:pt x="2287" y="91"/>
                    </a:lnTo>
                    <a:lnTo>
                      <a:pt x="2287" y="88"/>
                    </a:lnTo>
                    <a:lnTo>
                      <a:pt x="2330" y="88"/>
                    </a:lnTo>
                    <a:lnTo>
                      <a:pt x="2365" y="84"/>
                    </a:lnTo>
                    <a:lnTo>
                      <a:pt x="2385" y="82"/>
                    </a:lnTo>
                    <a:lnTo>
                      <a:pt x="2385" y="78"/>
                    </a:lnTo>
                    <a:lnTo>
                      <a:pt x="2392" y="78"/>
                    </a:lnTo>
                    <a:lnTo>
                      <a:pt x="2403" y="78"/>
                    </a:lnTo>
                    <a:lnTo>
                      <a:pt x="2421" y="78"/>
                    </a:lnTo>
                    <a:lnTo>
                      <a:pt x="2468" y="75"/>
                    </a:lnTo>
                    <a:lnTo>
                      <a:pt x="2473" y="72"/>
                    </a:lnTo>
                    <a:lnTo>
                      <a:pt x="2497" y="72"/>
                    </a:lnTo>
                    <a:lnTo>
                      <a:pt x="2530" y="69"/>
                    </a:lnTo>
                    <a:lnTo>
                      <a:pt x="2536" y="69"/>
                    </a:lnTo>
                    <a:lnTo>
                      <a:pt x="2536" y="66"/>
                    </a:lnTo>
                    <a:lnTo>
                      <a:pt x="2558" y="66"/>
                    </a:lnTo>
                    <a:lnTo>
                      <a:pt x="2566" y="63"/>
                    </a:lnTo>
                    <a:lnTo>
                      <a:pt x="2600" y="59"/>
                    </a:lnTo>
                    <a:lnTo>
                      <a:pt x="2609" y="59"/>
                    </a:lnTo>
                    <a:lnTo>
                      <a:pt x="2609" y="56"/>
                    </a:lnTo>
                    <a:lnTo>
                      <a:pt x="2620" y="56"/>
                    </a:lnTo>
                    <a:lnTo>
                      <a:pt x="2639" y="54"/>
                    </a:lnTo>
                    <a:lnTo>
                      <a:pt x="2648" y="47"/>
                    </a:lnTo>
                    <a:lnTo>
                      <a:pt x="2652" y="47"/>
                    </a:lnTo>
                    <a:lnTo>
                      <a:pt x="2665" y="44"/>
                    </a:lnTo>
                    <a:lnTo>
                      <a:pt x="2678" y="41"/>
                    </a:lnTo>
                    <a:lnTo>
                      <a:pt x="2694" y="38"/>
                    </a:lnTo>
                    <a:lnTo>
                      <a:pt x="2694" y="35"/>
                    </a:lnTo>
                    <a:lnTo>
                      <a:pt x="2713" y="35"/>
                    </a:lnTo>
                    <a:lnTo>
                      <a:pt x="2722" y="31"/>
                    </a:lnTo>
                    <a:lnTo>
                      <a:pt x="2737" y="28"/>
                    </a:lnTo>
                    <a:lnTo>
                      <a:pt x="2737" y="25"/>
                    </a:lnTo>
                    <a:lnTo>
                      <a:pt x="2746" y="25"/>
                    </a:lnTo>
                    <a:lnTo>
                      <a:pt x="2755" y="25"/>
                    </a:lnTo>
                    <a:lnTo>
                      <a:pt x="2796" y="22"/>
                    </a:lnTo>
                    <a:lnTo>
                      <a:pt x="2804" y="19"/>
                    </a:lnTo>
                    <a:lnTo>
                      <a:pt x="2804" y="12"/>
                    </a:lnTo>
                    <a:lnTo>
                      <a:pt x="2830" y="12"/>
                    </a:lnTo>
                    <a:lnTo>
                      <a:pt x="2854" y="9"/>
                    </a:lnTo>
                    <a:lnTo>
                      <a:pt x="2869" y="6"/>
                    </a:lnTo>
                    <a:lnTo>
                      <a:pt x="2869" y="3"/>
                    </a:lnTo>
                    <a:lnTo>
                      <a:pt x="2873" y="3"/>
                    </a:lnTo>
                    <a:lnTo>
                      <a:pt x="2887" y="0"/>
                    </a:lnTo>
                    <a:lnTo>
                      <a:pt x="2895" y="0"/>
                    </a:lnTo>
                  </a:path>
                </a:pathLst>
              </a:custGeom>
              <a:noFill/>
              <a:ln w="15875" cap="flat">
                <a:solidFill>
                  <a:srgbClr val="D5485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1533" y="1833"/>
                <a:ext cx="2892" cy="619"/>
              </a:xfrm>
              <a:custGeom>
                <a:avLst/>
                <a:gdLst>
                  <a:gd name="T0" fmla="*/ 2 w 2892"/>
                  <a:gd name="T1" fmla="*/ 520 h 619"/>
                  <a:gd name="T2" fmla="*/ 64 w 2892"/>
                  <a:gd name="T3" fmla="*/ 505 h 619"/>
                  <a:gd name="T4" fmla="*/ 119 w 2892"/>
                  <a:gd name="T5" fmla="*/ 493 h 619"/>
                  <a:gd name="T6" fmla="*/ 180 w 2892"/>
                  <a:gd name="T7" fmla="*/ 482 h 619"/>
                  <a:gd name="T8" fmla="*/ 245 w 2892"/>
                  <a:gd name="T9" fmla="*/ 470 h 619"/>
                  <a:gd name="T10" fmla="*/ 296 w 2892"/>
                  <a:gd name="T11" fmla="*/ 458 h 619"/>
                  <a:gd name="T12" fmla="*/ 355 w 2892"/>
                  <a:gd name="T13" fmla="*/ 449 h 619"/>
                  <a:gd name="T14" fmla="*/ 391 w 2892"/>
                  <a:gd name="T15" fmla="*/ 437 h 619"/>
                  <a:gd name="T16" fmla="*/ 421 w 2892"/>
                  <a:gd name="T17" fmla="*/ 429 h 619"/>
                  <a:gd name="T18" fmla="*/ 476 w 2892"/>
                  <a:gd name="T19" fmla="*/ 420 h 619"/>
                  <a:gd name="T20" fmla="*/ 591 w 2892"/>
                  <a:gd name="T21" fmla="*/ 411 h 619"/>
                  <a:gd name="T22" fmla="*/ 660 w 2892"/>
                  <a:gd name="T23" fmla="*/ 399 h 619"/>
                  <a:gd name="T24" fmla="*/ 713 w 2892"/>
                  <a:gd name="T25" fmla="*/ 387 h 619"/>
                  <a:gd name="T26" fmla="*/ 801 w 2892"/>
                  <a:gd name="T27" fmla="*/ 381 h 619"/>
                  <a:gd name="T28" fmla="*/ 878 w 2892"/>
                  <a:gd name="T29" fmla="*/ 373 h 619"/>
                  <a:gd name="T30" fmla="*/ 948 w 2892"/>
                  <a:gd name="T31" fmla="*/ 361 h 619"/>
                  <a:gd name="T32" fmla="*/ 1038 w 2892"/>
                  <a:gd name="T33" fmla="*/ 352 h 619"/>
                  <a:gd name="T34" fmla="*/ 1105 w 2892"/>
                  <a:gd name="T35" fmla="*/ 338 h 619"/>
                  <a:gd name="T36" fmla="*/ 1157 w 2892"/>
                  <a:gd name="T37" fmla="*/ 328 h 619"/>
                  <a:gd name="T38" fmla="*/ 1240 w 2892"/>
                  <a:gd name="T39" fmla="*/ 320 h 619"/>
                  <a:gd name="T40" fmla="*/ 1300 w 2892"/>
                  <a:gd name="T41" fmla="*/ 311 h 619"/>
                  <a:gd name="T42" fmla="*/ 1332 w 2892"/>
                  <a:gd name="T43" fmla="*/ 305 h 619"/>
                  <a:gd name="T44" fmla="*/ 1367 w 2892"/>
                  <a:gd name="T45" fmla="*/ 293 h 619"/>
                  <a:gd name="T46" fmla="*/ 1400 w 2892"/>
                  <a:gd name="T47" fmla="*/ 284 h 619"/>
                  <a:gd name="T48" fmla="*/ 1461 w 2892"/>
                  <a:gd name="T49" fmla="*/ 272 h 619"/>
                  <a:gd name="T50" fmla="*/ 1489 w 2892"/>
                  <a:gd name="T51" fmla="*/ 264 h 619"/>
                  <a:gd name="T52" fmla="*/ 1543 w 2892"/>
                  <a:gd name="T53" fmla="*/ 252 h 619"/>
                  <a:gd name="T54" fmla="*/ 1559 w 2892"/>
                  <a:gd name="T55" fmla="*/ 237 h 619"/>
                  <a:gd name="T56" fmla="*/ 1654 w 2892"/>
                  <a:gd name="T57" fmla="*/ 228 h 619"/>
                  <a:gd name="T58" fmla="*/ 1730 w 2892"/>
                  <a:gd name="T59" fmla="*/ 219 h 619"/>
                  <a:gd name="T60" fmla="*/ 1764 w 2892"/>
                  <a:gd name="T61" fmla="*/ 213 h 619"/>
                  <a:gd name="T62" fmla="*/ 1822 w 2892"/>
                  <a:gd name="T63" fmla="*/ 207 h 619"/>
                  <a:gd name="T64" fmla="*/ 1851 w 2892"/>
                  <a:gd name="T65" fmla="*/ 195 h 619"/>
                  <a:gd name="T66" fmla="*/ 1886 w 2892"/>
                  <a:gd name="T67" fmla="*/ 195 h 619"/>
                  <a:gd name="T68" fmla="*/ 1931 w 2892"/>
                  <a:gd name="T69" fmla="*/ 189 h 619"/>
                  <a:gd name="T70" fmla="*/ 1976 w 2892"/>
                  <a:gd name="T71" fmla="*/ 183 h 619"/>
                  <a:gd name="T72" fmla="*/ 2000 w 2892"/>
                  <a:gd name="T73" fmla="*/ 174 h 619"/>
                  <a:gd name="T74" fmla="*/ 2043 w 2892"/>
                  <a:gd name="T75" fmla="*/ 159 h 619"/>
                  <a:gd name="T76" fmla="*/ 2084 w 2892"/>
                  <a:gd name="T77" fmla="*/ 152 h 619"/>
                  <a:gd name="T78" fmla="*/ 2133 w 2892"/>
                  <a:gd name="T79" fmla="*/ 146 h 619"/>
                  <a:gd name="T80" fmla="*/ 2166 w 2892"/>
                  <a:gd name="T81" fmla="*/ 137 h 619"/>
                  <a:gd name="T82" fmla="*/ 2202 w 2892"/>
                  <a:gd name="T83" fmla="*/ 131 h 619"/>
                  <a:gd name="T84" fmla="*/ 2260 w 2892"/>
                  <a:gd name="T85" fmla="*/ 122 h 619"/>
                  <a:gd name="T86" fmla="*/ 2317 w 2892"/>
                  <a:gd name="T87" fmla="*/ 116 h 619"/>
                  <a:gd name="T88" fmla="*/ 2366 w 2892"/>
                  <a:gd name="T89" fmla="*/ 109 h 619"/>
                  <a:gd name="T90" fmla="*/ 2446 w 2892"/>
                  <a:gd name="T91" fmla="*/ 103 h 619"/>
                  <a:gd name="T92" fmla="*/ 2492 w 2892"/>
                  <a:gd name="T93" fmla="*/ 97 h 619"/>
                  <a:gd name="T94" fmla="*/ 2527 w 2892"/>
                  <a:gd name="T95" fmla="*/ 88 h 619"/>
                  <a:gd name="T96" fmla="*/ 2558 w 2892"/>
                  <a:gd name="T97" fmla="*/ 75 h 619"/>
                  <a:gd name="T98" fmla="*/ 2603 w 2892"/>
                  <a:gd name="T99" fmla="*/ 59 h 619"/>
                  <a:gd name="T100" fmla="*/ 2650 w 2892"/>
                  <a:gd name="T101" fmla="*/ 53 h 619"/>
                  <a:gd name="T102" fmla="*/ 2705 w 2892"/>
                  <a:gd name="T103" fmla="*/ 40 h 619"/>
                  <a:gd name="T104" fmla="*/ 2746 w 2892"/>
                  <a:gd name="T105" fmla="*/ 28 h 619"/>
                  <a:gd name="T106" fmla="*/ 2793 w 2892"/>
                  <a:gd name="T107" fmla="*/ 16 h 619"/>
                  <a:gd name="T108" fmla="*/ 2839 w 2892"/>
                  <a:gd name="T109" fmla="*/ 6 h 619"/>
                  <a:gd name="T110" fmla="*/ 2892 w 2892"/>
                  <a:gd name="T11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92" h="619">
                    <a:moveTo>
                      <a:pt x="0" y="619"/>
                    </a:moveTo>
                    <a:lnTo>
                      <a:pt x="0" y="619"/>
                    </a:lnTo>
                    <a:lnTo>
                      <a:pt x="0" y="569"/>
                    </a:lnTo>
                    <a:lnTo>
                      <a:pt x="2" y="520"/>
                    </a:lnTo>
                    <a:lnTo>
                      <a:pt x="8" y="511"/>
                    </a:lnTo>
                    <a:lnTo>
                      <a:pt x="8" y="508"/>
                    </a:lnTo>
                    <a:lnTo>
                      <a:pt x="43" y="508"/>
                    </a:lnTo>
                    <a:lnTo>
                      <a:pt x="64" y="505"/>
                    </a:lnTo>
                    <a:lnTo>
                      <a:pt x="75" y="505"/>
                    </a:lnTo>
                    <a:lnTo>
                      <a:pt x="90" y="499"/>
                    </a:lnTo>
                    <a:lnTo>
                      <a:pt x="90" y="496"/>
                    </a:lnTo>
                    <a:lnTo>
                      <a:pt x="119" y="493"/>
                    </a:lnTo>
                    <a:lnTo>
                      <a:pt x="145" y="490"/>
                    </a:lnTo>
                    <a:lnTo>
                      <a:pt x="145" y="488"/>
                    </a:lnTo>
                    <a:lnTo>
                      <a:pt x="157" y="484"/>
                    </a:lnTo>
                    <a:lnTo>
                      <a:pt x="180" y="482"/>
                    </a:lnTo>
                    <a:lnTo>
                      <a:pt x="200" y="478"/>
                    </a:lnTo>
                    <a:lnTo>
                      <a:pt x="200" y="473"/>
                    </a:lnTo>
                    <a:lnTo>
                      <a:pt x="230" y="473"/>
                    </a:lnTo>
                    <a:lnTo>
                      <a:pt x="245" y="470"/>
                    </a:lnTo>
                    <a:lnTo>
                      <a:pt x="245" y="467"/>
                    </a:lnTo>
                    <a:lnTo>
                      <a:pt x="248" y="467"/>
                    </a:lnTo>
                    <a:lnTo>
                      <a:pt x="270" y="464"/>
                    </a:lnTo>
                    <a:lnTo>
                      <a:pt x="296" y="458"/>
                    </a:lnTo>
                    <a:lnTo>
                      <a:pt x="296" y="455"/>
                    </a:lnTo>
                    <a:lnTo>
                      <a:pt x="321" y="455"/>
                    </a:lnTo>
                    <a:lnTo>
                      <a:pt x="343" y="452"/>
                    </a:lnTo>
                    <a:lnTo>
                      <a:pt x="355" y="449"/>
                    </a:lnTo>
                    <a:lnTo>
                      <a:pt x="355" y="446"/>
                    </a:lnTo>
                    <a:lnTo>
                      <a:pt x="369" y="443"/>
                    </a:lnTo>
                    <a:lnTo>
                      <a:pt x="378" y="440"/>
                    </a:lnTo>
                    <a:lnTo>
                      <a:pt x="391" y="437"/>
                    </a:lnTo>
                    <a:lnTo>
                      <a:pt x="391" y="435"/>
                    </a:lnTo>
                    <a:lnTo>
                      <a:pt x="399" y="435"/>
                    </a:lnTo>
                    <a:lnTo>
                      <a:pt x="410" y="431"/>
                    </a:lnTo>
                    <a:lnTo>
                      <a:pt x="421" y="429"/>
                    </a:lnTo>
                    <a:lnTo>
                      <a:pt x="426" y="426"/>
                    </a:lnTo>
                    <a:lnTo>
                      <a:pt x="426" y="423"/>
                    </a:lnTo>
                    <a:lnTo>
                      <a:pt x="443" y="423"/>
                    </a:lnTo>
                    <a:lnTo>
                      <a:pt x="476" y="420"/>
                    </a:lnTo>
                    <a:lnTo>
                      <a:pt x="500" y="417"/>
                    </a:lnTo>
                    <a:lnTo>
                      <a:pt x="500" y="414"/>
                    </a:lnTo>
                    <a:lnTo>
                      <a:pt x="565" y="414"/>
                    </a:lnTo>
                    <a:lnTo>
                      <a:pt x="591" y="411"/>
                    </a:lnTo>
                    <a:lnTo>
                      <a:pt x="613" y="405"/>
                    </a:lnTo>
                    <a:lnTo>
                      <a:pt x="638" y="405"/>
                    </a:lnTo>
                    <a:lnTo>
                      <a:pt x="638" y="402"/>
                    </a:lnTo>
                    <a:lnTo>
                      <a:pt x="660" y="399"/>
                    </a:lnTo>
                    <a:lnTo>
                      <a:pt x="665" y="393"/>
                    </a:lnTo>
                    <a:lnTo>
                      <a:pt x="673" y="393"/>
                    </a:lnTo>
                    <a:lnTo>
                      <a:pt x="700" y="393"/>
                    </a:lnTo>
                    <a:lnTo>
                      <a:pt x="713" y="387"/>
                    </a:lnTo>
                    <a:lnTo>
                      <a:pt x="719" y="387"/>
                    </a:lnTo>
                    <a:lnTo>
                      <a:pt x="780" y="385"/>
                    </a:lnTo>
                    <a:lnTo>
                      <a:pt x="780" y="381"/>
                    </a:lnTo>
                    <a:lnTo>
                      <a:pt x="801" y="381"/>
                    </a:lnTo>
                    <a:lnTo>
                      <a:pt x="851" y="379"/>
                    </a:lnTo>
                    <a:lnTo>
                      <a:pt x="868" y="376"/>
                    </a:lnTo>
                    <a:lnTo>
                      <a:pt x="868" y="373"/>
                    </a:lnTo>
                    <a:lnTo>
                      <a:pt x="878" y="373"/>
                    </a:lnTo>
                    <a:lnTo>
                      <a:pt x="917" y="373"/>
                    </a:lnTo>
                    <a:lnTo>
                      <a:pt x="925" y="370"/>
                    </a:lnTo>
                    <a:lnTo>
                      <a:pt x="943" y="367"/>
                    </a:lnTo>
                    <a:lnTo>
                      <a:pt x="948" y="361"/>
                    </a:lnTo>
                    <a:lnTo>
                      <a:pt x="965" y="361"/>
                    </a:lnTo>
                    <a:lnTo>
                      <a:pt x="988" y="358"/>
                    </a:lnTo>
                    <a:lnTo>
                      <a:pt x="1038" y="355"/>
                    </a:lnTo>
                    <a:lnTo>
                      <a:pt x="1038" y="352"/>
                    </a:lnTo>
                    <a:lnTo>
                      <a:pt x="1045" y="352"/>
                    </a:lnTo>
                    <a:lnTo>
                      <a:pt x="1079" y="344"/>
                    </a:lnTo>
                    <a:lnTo>
                      <a:pt x="1079" y="340"/>
                    </a:lnTo>
                    <a:lnTo>
                      <a:pt x="1105" y="338"/>
                    </a:lnTo>
                    <a:lnTo>
                      <a:pt x="1127" y="334"/>
                    </a:lnTo>
                    <a:lnTo>
                      <a:pt x="1129" y="332"/>
                    </a:lnTo>
                    <a:lnTo>
                      <a:pt x="1135" y="328"/>
                    </a:lnTo>
                    <a:lnTo>
                      <a:pt x="1157" y="328"/>
                    </a:lnTo>
                    <a:lnTo>
                      <a:pt x="1184" y="326"/>
                    </a:lnTo>
                    <a:lnTo>
                      <a:pt x="1211" y="323"/>
                    </a:lnTo>
                    <a:lnTo>
                      <a:pt x="1211" y="320"/>
                    </a:lnTo>
                    <a:lnTo>
                      <a:pt x="1240" y="320"/>
                    </a:lnTo>
                    <a:lnTo>
                      <a:pt x="1253" y="320"/>
                    </a:lnTo>
                    <a:lnTo>
                      <a:pt x="1272" y="317"/>
                    </a:lnTo>
                    <a:lnTo>
                      <a:pt x="1276" y="314"/>
                    </a:lnTo>
                    <a:lnTo>
                      <a:pt x="1300" y="311"/>
                    </a:lnTo>
                    <a:lnTo>
                      <a:pt x="1313" y="311"/>
                    </a:lnTo>
                    <a:lnTo>
                      <a:pt x="1313" y="308"/>
                    </a:lnTo>
                    <a:lnTo>
                      <a:pt x="1327" y="305"/>
                    </a:lnTo>
                    <a:lnTo>
                      <a:pt x="1332" y="305"/>
                    </a:lnTo>
                    <a:lnTo>
                      <a:pt x="1340" y="302"/>
                    </a:lnTo>
                    <a:lnTo>
                      <a:pt x="1340" y="299"/>
                    </a:lnTo>
                    <a:lnTo>
                      <a:pt x="1352" y="296"/>
                    </a:lnTo>
                    <a:lnTo>
                      <a:pt x="1367" y="293"/>
                    </a:lnTo>
                    <a:lnTo>
                      <a:pt x="1370" y="290"/>
                    </a:lnTo>
                    <a:lnTo>
                      <a:pt x="1370" y="287"/>
                    </a:lnTo>
                    <a:lnTo>
                      <a:pt x="1384" y="287"/>
                    </a:lnTo>
                    <a:lnTo>
                      <a:pt x="1400" y="284"/>
                    </a:lnTo>
                    <a:lnTo>
                      <a:pt x="1400" y="278"/>
                    </a:lnTo>
                    <a:lnTo>
                      <a:pt x="1430" y="278"/>
                    </a:lnTo>
                    <a:lnTo>
                      <a:pt x="1433" y="275"/>
                    </a:lnTo>
                    <a:lnTo>
                      <a:pt x="1461" y="272"/>
                    </a:lnTo>
                    <a:lnTo>
                      <a:pt x="1465" y="270"/>
                    </a:lnTo>
                    <a:lnTo>
                      <a:pt x="1465" y="266"/>
                    </a:lnTo>
                    <a:lnTo>
                      <a:pt x="1478" y="266"/>
                    </a:lnTo>
                    <a:lnTo>
                      <a:pt x="1489" y="264"/>
                    </a:lnTo>
                    <a:lnTo>
                      <a:pt x="1489" y="258"/>
                    </a:lnTo>
                    <a:lnTo>
                      <a:pt x="1506" y="258"/>
                    </a:lnTo>
                    <a:lnTo>
                      <a:pt x="1532" y="254"/>
                    </a:lnTo>
                    <a:lnTo>
                      <a:pt x="1543" y="252"/>
                    </a:lnTo>
                    <a:lnTo>
                      <a:pt x="1549" y="249"/>
                    </a:lnTo>
                    <a:lnTo>
                      <a:pt x="1549" y="246"/>
                    </a:lnTo>
                    <a:lnTo>
                      <a:pt x="1559" y="243"/>
                    </a:lnTo>
                    <a:lnTo>
                      <a:pt x="1559" y="237"/>
                    </a:lnTo>
                    <a:lnTo>
                      <a:pt x="1575" y="237"/>
                    </a:lnTo>
                    <a:lnTo>
                      <a:pt x="1584" y="234"/>
                    </a:lnTo>
                    <a:lnTo>
                      <a:pt x="1632" y="231"/>
                    </a:lnTo>
                    <a:lnTo>
                      <a:pt x="1654" y="228"/>
                    </a:lnTo>
                    <a:lnTo>
                      <a:pt x="1654" y="225"/>
                    </a:lnTo>
                    <a:lnTo>
                      <a:pt x="1714" y="222"/>
                    </a:lnTo>
                    <a:lnTo>
                      <a:pt x="1718" y="222"/>
                    </a:lnTo>
                    <a:lnTo>
                      <a:pt x="1730" y="219"/>
                    </a:lnTo>
                    <a:lnTo>
                      <a:pt x="1730" y="216"/>
                    </a:lnTo>
                    <a:lnTo>
                      <a:pt x="1739" y="216"/>
                    </a:lnTo>
                    <a:lnTo>
                      <a:pt x="1757" y="216"/>
                    </a:lnTo>
                    <a:lnTo>
                      <a:pt x="1764" y="213"/>
                    </a:lnTo>
                    <a:lnTo>
                      <a:pt x="1784" y="210"/>
                    </a:lnTo>
                    <a:lnTo>
                      <a:pt x="1792" y="210"/>
                    </a:lnTo>
                    <a:lnTo>
                      <a:pt x="1816" y="207"/>
                    </a:lnTo>
                    <a:lnTo>
                      <a:pt x="1822" y="207"/>
                    </a:lnTo>
                    <a:lnTo>
                      <a:pt x="1822" y="204"/>
                    </a:lnTo>
                    <a:lnTo>
                      <a:pt x="1838" y="201"/>
                    </a:lnTo>
                    <a:lnTo>
                      <a:pt x="1846" y="201"/>
                    </a:lnTo>
                    <a:lnTo>
                      <a:pt x="1851" y="195"/>
                    </a:lnTo>
                    <a:lnTo>
                      <a:pt x="1855" y="195"/>
                    </a:lnTo>
                    <a:lnTo>
                      <a:pt x="1863" y="195"/>
                    </a:lnTo>
                    <a:lnTo>
                      <a:pt x="1874" y="195"/>
                    </a:lnTo>
                    <a:lnTo>
                      <a:pt x="1886" y="195"/>
                    </a:lnTo>
                    <a:lnTo>
                      <a:pt x="1895" y="192"/>
                    </a:lnTo>
                    <a:lnTo>
                      <a:pt x="1914" y="189"/>
                    </a:lnTo>
                    <a:lnTo>
                      <a:pt x="1922" y="189"/>
                    </a:lnTo>
                    <a:lnTo>
                      <a:pt x="1931" y="189"/>
                    </a:lnTo>
                    <a:lnTo>
                      <a:pt x="1937" y="186"/>
                    </a:lnTo>
                    <a:lnTo>
                      <a:pt x="1967" y="186"/>
                    </a:lnTo>
                    <a:lnTo>
                      <a:pt x="1967" y="183"/>
                    </a:lnTo>
                    <a:lnTo>
                      <a:pt x="1976" y="183"/>
                    </a:lnTo>
                    <a:lnTo>
                      <a:pt x="1986" y="180"/>
                    </a:lnTo>
                    <a:lnTo>
                      <a:pt x="1992" y="177"/>
                    </a:lnTo>
                    <a:lnTo>
                      <a:pt x="1998" y="174"/>
                    </a:lnTo>
                    <a:lnTo>
                      <a:pt x="2000" y="174"/>
                    </a:lnTo>
                    <a:lnTo>
                      <a:pt x="2022" y="165"/>
                    </a:lnTo>
                    <a:lnTo>
                      <a:pt x="2022" y="162"/>
                    </a:lnTo>
                    <a:lnTo>
                      <a:pt x="2038" y="162"/>
                    </a:lnTo>
                    <a:lnTo>
                      <a:pt x="2043" y="159"/>
                    </a:lnTo>
                    <a:lnTo>
                      <a:pt x="2068" y="156"/>
                    </a:lnTo>
                    <a:lnTo>
                      <a:pt x="2071" y="152"/>
                    </a:lnTo>
                    <a:lnTo>
                      <a:pt x="2073" y="152"/>
                    </a:lnTo>
                    <a:lnTo>
                      <a:pt x="2084" y="152"/>
                    </a:lnTo>
                    <a:lnTo>
                      <a:pt x="2095" y="152"/>
                    </a:lnTo>
                    <a:lnTo>
                      <a:pt x="2109" y="150"/>
                    </a:lnTo>
                    <a:lnTo>
                      <a:pt x="2122" y="150"/>
                    </a:lnTo>
                    <a:lnTo>
                      <a:pt x="2133" y="146"/>
                    </a:lnTo>
                    <a:lnTo>
                      <a:pt x="2146" y="143"/>
                    </a:lnTo>
                    <a:lnTo>
                      <a:pt x="2146" y="140"/>
                    </a:lnTo>
                    <a:lnTo>
                      <a:pt x="2154" y="140"/>
                    </a:lnTo>
                    <a:lnTo>
                      <a:pt x="2166" y="137"/>
                    </a:lnTo>
                    <a:lnTo>
                      <a:pt x="2176" y="134"/>
                    </a:lnTo>
                    <a:lnTo>
                      <a:pt x="2184" y="134"/>
                    </a:lnTo>
                    <a:lnTo>
                      <a:pt x="2184" y="131"/>
                    </a:lnTo>
                    <a:lnTo>
                      <a:pt x="2202" y="131"/>
                    </a:lnTo>
                    <a:lnTo>
                      <a:pt x="2210" y="128"/>
                    </a:lnTo>
                    <a:lnTo>
                      <a:pt x="2221" y="128"/>
                    </a:lnTo>
                    <a:lnTo>
                      <a:pt x="2260" y="125"/>
                    </a:lnTo>
                    <a:lnTo>
                      <a:pt x="2260" y="122"/>
                    </a:lnTo>
                    <a:lnTo>
                      <a:pt x="2265" y="122"/>
                    </a:lnTo>
                    <a:lnTo>
                      <a:pt x="2279" y="122"/>
                    </a:lnTo>
                    <a:lnTo>
                      <a:pt x="2306" y="118"/>
                    </a:lnTo>
                    <a:lnTo>
                      <a:pt x="2317" y="116"/>
                    </a:lnTo>
                    <a:lnTo>
                      <a:pt x="2338" y="112"/>
                    </a:lnTo>
                    <a:lnTo>
                      <a:pt x="2338" y="109"/>
                    </a:lnTo>
                    <a:lnTo>
                      <a:pt x="2347" y="109"/>
                    </a:lnTo>
                    <a:lnTo>
                      <a:pt x="2366" y="109"/>
                    </a:lnTo>
                    <a:lnTo>
                      <a:pt x="2373" y="107"/>
                    </a:lnTo>
                    <a:lnTo>
                      <a:pt x="2402" y="103"/>
                    </a:lnTo>
                    <a:lnTo>
                      <a:pt x="2415" y="103"/>
                    </a:lnTo>
                    <a:lnTo>
                      <a:pt x="2446" y="103"/>
                    </a:lnTo>
                    <a:lnTo>
                      <a:pt x="2459" y="103"/>
                    </a:lnTo>
                    <a:lnTo>
                      <a:pt x="2459" y="100"/>
                    </a:lnTo>
                    <a:lnTo>
                      <a:pt x="2463" y="100"/>
                    </a:lnTo>
                    <a:lnTo>
                      <a:pt x="2492" y="97"/>
                    </a:lnTo>
                    <a:lnTo>
                      <a:pt x="2495" y="94"/>
                    </a:lnTo>
                    <a:lnTo>
                      <a:pt x="2506" y="94"/>
                    </a:lnTo>
                    <a:lnTo>
                      <a:pt x="2509" y="88"/>
                    </a:lnTo>
                    <a:lnTo>
                      <a:pt x="2527" y="88"/>
                    </a:lnTo>
                    <a:lnTo>
                      <a:pt x="2544" y="84"/>
                    </a:lnTo>
                    <a:lnTo>
                      <a:pt x="2546" y="84"/>
                    </a:lnTo>
                    <a:lnTo>
                      <a:pt x="2549" y="78"/>
                    </a:lnTo>
                    <a:lnTo>
                      <a:pt x="2558" y="75"/>
                    </a:lnTo>
                    <a:lnTo>
                      <a:pt x="2562" y="66"/>
                    </a:lnTo>
                    <a:lnTo>
                      <a:pt x="2571" y="66"/>
                    </a:lnTo>
                    <a:lnTo>
                      <a:pt x="2592" y="63"/>
                    </a:lnTo>
                    <a:lnTo>
                      <a:pt x="2603" y="59"/>
                    </a:lnTo>
                    <a:lnTo>
                      <a:pt x="2603" y="56"/>
                    </a:lnTo>
                    <a:lnTo>
                      <a:pt x="2630" y="56"/>
                    </a:lnTo>
                    <a:lnTo>
                      <a:pt x="2646" y="53"/>
                    </a:lnTo>
                    <a:lnTo>
                      <a:pt x="2650" y="53"/>
                    </a:lnTo>
                    <a:lnTo>
                      <a:pt x="2671" y="50"/>
                    </a:lnTo>
                    <a:lnTo>
                      <a:pt x="2671" y="47"/>
                    </a:lnTo>
                    <a:lnTo>
                      <a:pt x="2699" y="40"/>
                    </a:lnTo>
                    <a:lnTo>
                      <a:pt x="2705" y="40"/>
                    </a:lnTo>
                    <a:lnTo>
                      <a:pt x="2705" y="37"/>
                    </a:lnTo>
                    <a:lnTo>
                      <a:pt x="2718" y="37"/>
                    </a:lnTo>
                    <a:lnTo>
                      <a:pt x="2725" y="28"/>
                    </a:lnTo>
                    <a:lnTo>
                      <a:pt x="2746" y="28"/>
                    </a:lnTo>
                    <a:lnTo>
                      <a:pt x="2751" y="21"/>
                    </a:lnTo>
                    <a:lnTo>
                      <a:pt x="2779" y="21"/>
                    </a:lnTo>
                    <a:lnTo>
                      <a:pt x="2779" y="16"/>
                    </a:lnTo>
                    <a:lnTo>
                      <a:pt x="2793" y="16"/>
                    </a:lnTo>
                    <a:lnTo>
                      <a:pt x="2806" y="16"/>
                    </a:lnTo>
                    <a:lnTo>
                      <a:pt x="2827" y="12"/>
                    </a:lnTo>
                    <a:lnTo>
                      <a:pt x="2839" y="9"/>
                    </a:lnTo>
                    <a:lnTo>
                      <a:pt x="2839" y="6"/>
                    </a:lnTo>
                    <a:lnTo>
                      <a:pt x="2850" y="2"/>
                    </a:lnTo>
                    <a:lnTo>
                      <a:pt x="2861" y="0"/>
                    </a:lnTo>
                    <a:lnTo>
                      <a:pt x="2890" y="0"/>
                    </a:lnTo>
                    <a:lnTo>
                      <a:pt x="2892" y="0"/>
                    </a:lnTo>
                  </a:path>
                </a:pathLst>
              </a:custGeom>
              <a:noFill/>
              <a:ln w="15875" cap="flat">
                <a:solidFill>
                  <a:srgbClr val="40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533" y="566"/>
                <a:ext cx="2886" cy="1876"/>
              </a:xfrm>
              <a:prstGeom prst="rect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1528" y="2447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1491" y="2526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</a:t>
                </a:r>
                <a:endParaRPr lang="ja-JP" altLang="ja-JP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1822" y="2447"/>
                <a:ext cx="0" cy="31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2105" y="2447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064" y="2523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200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lang="ja-JP" altLang="ja-JP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56" name="Line 32"/>
              <p:cNvSpPr>
                <a:spLocks noChangeShapeType="1"/>
              </p:cNvSpPr>
              <p:nvPr/>
            </p:nvSpPr>
            <p:spPr bwMode="auto">
              <a:xfrm>
                <a:off x="2399" y="2447"/>
                <a:ext cx="0" cy="31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33"/>
              <p:cNvSpPr>
                <a:spLocks noChangeShapeType="1"/>
              </p:cNvSpPr>
              <p:nvPr/>
            </p:nvSpPr>
            <p:spPr bwMode="auto">
              <a:xfrm>
                <a:off x="2682" y="2447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Rectangle 34"/>
              <p:cNvSpPr>
                <a:spLocks noChangeArrowheads="1"/>
              </p:cNvSpPr>
              <p:nvPr/>
            </p:nvSpPr>
            <p:spPr bwMode="auto">
              <a:xfrm>
                <a:off x="2653" y="2526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35"/>
              <p:cNvSpPr>
                <a:spLocks noChangeShapeType="1"/>
              </p:cNvSpPr>
              <p:nvPr/>
            </p:nvSpPr>
            <p:spPr bwMode="auto">
              <a:xfrm>
                <a:off x="2976" y="2447"/>
                <a:ext cx="0" cy="31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Line 36"/>
              <p:cNvSpPr>
                <a:spLocks noChangeShapeType="1"/>
              </p:cNvSpPr>
              <p:nvPr/>
            </p:nvSpPr>
            <p:spPr bwMode="auto">
              <a:xfrm>
                <a:off x="3270" y="2447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Rectangle 37"/>
              <p:cNvSpPr>
                <a:spLocks noChangeArrowheads="1"/>
              </p:cNvSpPr>
              <p:nvPr/>
            </p:nvSpPr>
            <p:spPr bwMode="auto">
              <a:xfrm>
                <a:off x="3243" y="2523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38"/>
              <p:cNvSpPr>
                <a:spLocks noChangeShapeType="1"/>
              </p:cNvSpPr>
              <p:nvPr/>
            </p:nvSpPr>
            <p:spPr bwMode="auto">
              <a:xfrm>
                <a:off x="3553" y="2447"/>
                <a:ext cx="0" cy="31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39"/>
              <p:cNvSpPr>
                <a:spLocks noChangeShapeType="1"/>
              </p:cNvSpPr>
              <p:nvPr/>
            </p:nvSpPr>
            <p:spPr bwMode="auto">
              <a:xfrm>
                <a:off x="3847" y="2447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Rectangle 40"/>
              <p:cNvSpPr>
                <a:spLocks noChangeArrowheads="1"/>
              </p:cNvSpPr>
              <p:nvPr/>
            </p:nvSpPr>
            <p:spPr bwMode="auto">
              <a:xfrm>
                <a:off x="3807" y="2526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41"/>
              <p:cNvSpPr>
                <a:spLocks noChangeShapeType="1"/>
              </p:cNvSpPr>
              <p:nvPr/>
            </p:nvSpPr>
            <p:spPr bwMode="auto">
              <a:xfrm>
                <a:off x="4130" y="2447"/>
                <a:ext cx="0" cy="31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2"/>
              <p:cNvSpPr>
                <a:spLocks noChangeShapeType="1"/>
              </p:cNvSpPr>
              <p:nvPr/>
            </p:nvSpPr>
            <p:spPr bwMode="auto">
              <a:xfrm>
                <a:off x="4423" y="2442"/>
                <a:ext cx="0" cy="6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Rectangle 43"/>
              <p:cNvSpPr>
                <a:spLocks noChangeArrowheads="1"/>
              </p:cNvSpPr>
              <p:nvPr/>
            </p:nvSpPr>
            <p:spPr bwMode="auto">
              <a:xfrm>
                <a:off x="4371" y="2516"/>
                <a:ext cx="7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2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388" name="Group 652"/>
            <p:cNvGrpSpPr>
              <a:grpSpLocks/>
            </p:cNvGrpSpPr>
            <p:nvPr/>
          </p:nvGrpSpPr>
          <p:grpSpPr bwMode="auto">
            <a:xfrm>
              <a:off x="2447380" y="1072057"/>
              <a:ext cx="1260476" cy="715961"/>
              <a:chOff x="523" y="1684"/>
              <a:chExt cx="794" cy="451"/>
            </a:xfrm>
          </p:grpSpPr>
          <p:sp>
            <p:nvSpPr>
              <p:cNvPr id="144455" name="Line 653"/>
              <p:cNvSpPr>
                <a:spLocks noChangeShapeType="1"/>
              </p:cNvSpPr>
              <p:nvPr/>
            </p:nvSpPr>
            <p:spPr bwMode="auto">
              <a:xfrm>
                <a:off x="1136" y="1975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56" name="Line 654"/>
              <p:cNvSpPr>
                <a:spLocks noChangeShapeType="1"/>
              </p:cNvSpPr>
              <p:nvPr/>
            </p:nvSpPr>
            <p:spPr bwMode="auto">
              <a:xfrm>
                <a:off x="1136" y="179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57" name="Text Box 655"/>
              <p:cNvSpPr txBox="1">
                <a:spLocks noChangeArrowheads="1"/>
              </p:cNvSpPr>
              <p:nvPr/>
            </p:nvSpPr>
            <p:spPr bwMode="auto">
              <a:xfrm>
                <a:off x="529" y="1866"/>
                <a:ext cx="57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000000"/>
                    </a:solidFill>
                    <a:latin typeface="Calibri" panose="020F0502020204030204"/>
                    <a:ea typeface="ＭＳ 明朝" pitchFamily="17" charset="-128"/>
                  </a:rPr>
                  <a:t>DP-EES</a:t>
                </a:r>
              </a:p>
            </p:txBody>
          </p:sp>
          <p:sp>
            <p:nvSpPr>
              <p:cNvPr id="144458" name="Text Box 656"/>
              <p:cNvSpPr txBox="1">
                <a:spLocks noChangeArrowheads="1"/>
              </p:cNvSpPr>
              <p:nvPr/>
            </p:nvSpPr>
            <p:spPr bwMode="auto">
              <a:xfrm>
                <a:off x="523" y="1684"/>
                <a:ext cx="57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000000"/>
                    </a:solidFill>
                    <a:latin typeface="Calibri" panose="020F0502020204030204"/>
                    <a:ea typeface="ＭＳ 明朝" pitchFamily="17" charset="-128"/>
                  </a:rPr>
                  <a:t>BP-BES</a:t>
                </a:r>
              </a:p>
            </p:txBody>
          </p:sp>
        </p:grpSp>
        <p:sp>
          <p:nvSpPr>
            <p:cNvPr id="144389" name="Text Box 657"/>
            <p:cNvSpPr txBox="1">
              <a:spLocks noChangeArrowheads="1"/>
            </p:cNvSpPr>
            <p:nvPr/>
          </p:nvSpPr>
          <p:spPr bwMode="auto">
            <a:xfrm>
              <a:off x="3597140" y="1988840"/>
              <a:ext cx="19504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dirty="0">
                  <a:solidFill>
                    <a:srgbClr val="000000"/>
                  </a:solidFill>
                  <a:latin typeface="Calibri" panose="020F0502020204030204"/>
                </a:rPr>
                <a:t>Log-rank P=0.37</a:t>
              </a:r>
            </a:p>
          </p:txBody>
        </p:sp>
        <p:sp>
          <p:nvSpPr>
            <p:cNvPr id="144447" name="Text Box 456"/>
            <p:cNvSpPr txBox="1">
              <a:spLocks noChangeArrowheads="1"/>
            </p:cNvSpPr>
            <p:nvPr/>
          </p:nvSpPr>
          <p:spPr bwMode="auto">
            <a:xfrm rot="10800000">
              <a:off x="834291" y="1269642"/>
              <a:ext cx="499397" cy="228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94023" tIns="47012" rIns="94023" bIns="47012">
              <a:spAutoFit/>
            </a:bodyPr>
            <a:lstStyle>
              <a:lvl1pPr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>
                  <a:solidFill>
                    <a:srgbClr val="000000"/>
                  </a:solidFill>
                  <a:latin typeface="Calibri" panose="020F0502020204030204"/>
                  <a:cs typeface="Times New Roman" pitchFamily="18" charset="0"/>
                </a:rPr>
                <a:t>Cumulative Incidence (%)</a:t>
              </a:r>
            </a:p>
          </p:txBody>
        </p:sp>
        <p:sp>
          <p:nvSpPr>
            <p:cNvPr id="97" name="Text Box 454"/>
            <p:cNvSpPr txBox="1">
              <a:spLocks noChangeArrowheads="1"/>
            </p:cNvSpPr>
            <p:nvPr/>
          </p:nvSpPr>
          <p:spPr bwMode="auto">
            <a:xfrm>
              <a:off x="3829790" y="4286357"/>
              <a:ext cx="1472484" cy="37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4023" tIns="47012" rIns="94023" bIns="47012">
              <a:spAutoFit/>
            </a:bodyPr>
            <a:lstStyle>
              <a:lvl1pPr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>
                  <a:solidFill>
                    <a:srgbClr val="000000"/>
                  </a:solidFill>
                  <a:latin typeface="Calibri" panose="020F0502020204030204"/>
                  <a:cs typeface="Times New Roman" pitchFamily="18" charset="0"/>
                </a:rPr>
                <a:t>Years after PCI</a:t>
              </a: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6616928" y="1877425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 16.5%</a:t>
            </a:r>
            <a:endParaRPr kumimoji="1" lang="ja-JP" altLang="en-US" sz="135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12771" y="2223052"/>
            <a:ext cx="1165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P-BES 15.1%</a:t>
            </a:r>
            <a:endParaRPr kumimoji="1" lang="ja-JP" altLang="en-US" sz="135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15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722" name="Group 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9158"/>
              </p:ext>
            </p:extLst>
          </p:nvPr>
        </p:nvGraphicFramePr>
        <p:xfrm>
          <a:off x="1202912" y="3391744"/>
          <a:ext cx="6719263" cy="1183023"/>
        </p:xfrm>
        <a:graphic>
          <a:graphicData uri="http://schemas.openxmlformats.org/drawingml/2006/table">
            <a:tbl>
              <a:tblPr/>
              <a:tblGrid>
                <a:gridCol w="172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Interval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 day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30 days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year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BP-BES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106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1279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1192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947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0.2%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4.4%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6.2%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8.6%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DP-EES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1191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1141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1089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1017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951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0.2%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8.2%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9.3%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" name="テキスト ボックス 14"/>
          <p:cNvSpPr txBox="1">
            <a:spLocks noChangeArrowheads="1"/>
          </p:cNvSpPr>
          <p:nvPr/>
        </p:nvSpPr>
        <p:spPr bwMode="auto">
          <a:xfrm>
            <a:off x="2722827" y="44934"/>
            <a:ext cx="37142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2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Target-Lesion Revascularization</a:t>
            </a:r>
            <a:endParaRPr lang="ja-JP" altLang="en-US" sz="2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 Box 456"/>
          <p:cNvSpPr txBox="1">
            <a:spLocks noChangeArrowheads="1"/>
          </p:cNvSpPr>
          <p:nvPr/>
        </p:nvSpPr>
        <p:spPr bwMode="auto">
          <a:xfrm rot="10800000">
            <a:off x="1768718" y="952231"/>
            <a:ext cx="374548" cy="171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/>
                <a:cs typeface="Times New Roman" pitchFamily="18" charset="0"/>
              </a:rPr>
              <a:t>Cumulative Incidence (%)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884942" y="409014"/>
            <a:ext cx="4631274" cy="3113179"/>
            <a:chOff x="989256" y="646247"/>
            <a:chExt cx="6175032" cy="4150905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989256" y="646247"/>
              <a:ext cx="6175032" cy="4150905"/>
              <a:chOff x="975" y="450"/>
              <a:chExt cx="3429" cy="2305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75" y="450"/>
                <a:ext cx="3429" cy="2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985" y="460"/>
                <a:ext cx="1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1555" y="2303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1355" y="2221"/>
                <a:ext cx="17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0%</a:t>
                </a:r>
                <a:endParaRPr lang="ja-JP" altLang="ja-JP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Line 8"/>
              <p:cNvSpPr>
                <a:spLocks noChangeShapeType="1"/>
              </p:cNvSpPr>
              <p:nvPr/>
            </p:nvSpPr>
            <p:spPr bwMode="auto">
              <a:xfrm flipH="1">
                <a:off x="1555" y="1953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Rectangle 9"/>
              <p:cNvSpPr>
                <a:spLocks noChangeArrowheads="1"/>
              </p:cNvSpPr>
              <p:nvPr/>
            </p:nvSpPr>
            <p:spPr bwMode="auto">
              <a:xfrm>
                <a:off x="1287" y="1891"/>
                <a:ext cx="24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10"/>
              <p:cNvSpPr>
                <a:spLocks noChangeShapeType="1"/>
              </p:cNvSpPr>
              <p:nvPr/>
            </p:nvSpPr>
            <p:spPr bwMode="auto">
              <a:xfrm flipH="1">
                <a:off x="1555" y="1603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Rectangle 11"/>
              <p:cNvSpPr>
                <a:spLocks noChangeArrowheads="1"/>
              </p:cNvSpPr>
              <p:nvPr/>
            </p:nvSpPr>
            <p:spPr bwMode="auto">
              <a:xfrm>
                <a:off x="1287" y="1555"/>
                <a:ext cx="24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 flipH="1">
                <a:off x="1555" y="1253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13"/>
              <p:cNvSpPr>
                <a:spLocks noChangeArrowheads="1"/>
              </p:cNvSpPr>
              <p:nvPr/>
            </p:nvSpPr>
            <p:spPr bwMode="auto">
              <a:xfrm>
                <a:off x="1287" y="1211"/>
                <a:ext cx="24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Line 14"/>
              <p:cNvSpPr>
                <a:spLocks noChangeShapeType="1"/>
              </p:cNvSpPr>
              <p:nvPr/>
            </p:nvSpPr>
            <p:spPr bwMode="auto">
              <a:xfrm flipH="1">
                <a:off x="1555" y="903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1287" y="852"/>
                <a:ext cx="24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Line 16"/>
              <p:cNvSpPr>
                <a:spLocks noChangeShapeType="1"/>
              </p:cNvSpPr>
              <p:nvPr/>
            </p:nvSpPr>
            <p:spPr bwMode="auto">
              <a:xfrm flipH="1">
                <a:off x="1555" y="557"/>
                <a:ext cx="5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Rectangle 17"/>
              <p:cNvSpPr>
                <a:spLocks noChangeArrowheads="1"/>
              </p:cNvSpPr>
              <p:nvPr/>
            </p:nvSpPr>
            <p:spPr bwMode="auto">
              <a:xfrm>
                <a:off x="1287" y="492"/>
                <a:ext cx="243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50%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Rectangle 18"/>
              <p:cNvSpPr>
                <a:spLocks noChangeArrowheads="1"/>
              </p:cNvSpPr>
              <p:nvPr/>
            </p:nvSpPr>
            <p:spPr bwMode="auto">
              <a:xfrm>
                <a:off x="1613" y="552"/>
                <a:ext cx="2689" cy="17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4" name="Freeform 19"/>
              <p:cNvSpPr>
                <a:spLocks/>
              </p:cNvSpPr>
              <p:nvPr/>
            </p:nvSpPr>
            <p:spPr bwMode="auto">
              <a:xfrm>
                <a:off x="1618" y="1970"/>
                <a:ext cx="2687" cy="338"/>
              </a:xfrm>
              <a:custGeom>
                <a:avLst/>
                <a:gdLst>
                  <a:gd name="T0" fmla="*/ 6 w 2687"/>
                  <a:gd name="T1" fmla="*/ 332 h 338"/>
                  <a:gd name="T2" fmla="*/ 96 w 2687"/>
                  <a:gd name="T3" fmla="*/ 332 h 338"/>
                  <a:gd name="T4" fmla="*/ 127 w 2687"/>
                  <a:gd name="T5" fmla="*/ 321 h 338"/>
                  <a:gd name="T6" fmla="*/ 155 w 2687"/>
                  <a:gd name="T7" fmla="*/ 313 h 338"/>
                  <a:gd name="T8" fmla="*/ 221 w 2687"/>
                  <a:gd name="T9" fmla="*/ 305 h 338"/>
                  <a:gd name="T10" fmla="*/ 279 w 2687"/>
                  <a:gd name="T11" fmla="*/ 302 h 338"/>
                  <a:gd name="T12" fmla="*/ 317 w 2687"/>
                  <a:gd name="T13" fmla="*/ 294 h 338"/>
                  <a:gd name="T14" fmla="*/ 341 w 2687"/>
                  <a:gd name="T15" fmla="*/ 274 h 338"/>
                  <a:gd name="T16" fmla="*/ 372 w 2687"/>
                  <a:gd name="T17" fmla="*/ 264 h 338"/>
                  <a:gd name="T18" fmla="*/ 392 w 2687"/>
                  <a:gd name="T19" fmla="*/ 244 h 338"/>
                  <a:gd name="T20" fmla="*/ 417 w 2687"/>
                  <a:gd name="T21" fmla="*/ 236 h 338"/>
                  <a:gd name="T22" fmla="*/ 447 w 2687"/>
                  <a:gd name="T23" fmla="*/ 225 h 338"/>
                  <a:gd name="T24" fmla="*/ 473 w 2687"/>
                  <a:gd name="T25" fmla="*/ 208 h 338"/>
                  <a:gd name="T26" fmla="*/ 503 w 2687"/>
                  <a:gd name="T27" fmla="*/ 200 h 338"/>
                  <a:gd name="T28" fmla="*/ 535 w 2687"/>
                  <a:gd name="T29" fmla="*/ 188 h 338"/>
                  <a:gd name="T30" fmla="*/ 569 w 2687"/>
                  <a:gd name="T31" fmla="*/ 183 h 338"/>
                  <a:gd name="T32" fmla="*/ 627 w 2687"/>
                  <a:gd name="T33" fmla="*/ 174 h 338"/>
                  <a:gd name="T34" fmla="*/ 663 w 2687"/>
                  <a:gd name="T35" fmla="*/ 174 h 338"/>
                  <a:gd name="T36" fmla="*/ 743 w 2687"/>
                  <a:gd name="T37" fmla="*/ 169 h 338"/>
                  <a:gd name="T38" fmla="*/ 789 w 2687"/>
                  <a:gd name="T39" fmla="*/ 160 h 338"/>
                  <a:gd name="T40" fmla="*/ 835 w 2687"/>
                  <a:gd name="T41" fmla="*/ 154 h 338"/>
                  <a:gd name="T42" fmla="*/ 901 w 2687"/>
                  <a:gd name="T43" fmla="*/ 149 h 338"/>
                  <a:gd name="T44" fmla="*/ 929 w 2687"/>
                  <a:gd name="T45" fmla="*/ 143 h 338"/>
                  <a:gd name="T46" fmla="*/ 963 w 2687"/>
                  <a:gd name="T47" fmla="*/ 134 h 338"/>
                  <a:gd name="T48" fmla="*/ 1046 w 2687"/>
                  <a:gd name="T49" fmla="*/ 129 h 338"/>
                  <a:gd name="T50" fmla="*/ 1077 w 2687"/>
                  <a:gd name="T51" fmla="*/ 120 h 338"/>
                  <a:gd name="T52" fmla="*/ 1108 w 2687"/>
                  <a:gd name="T53" fmla="*/ 114 h 338"/>
                  <a:gd name="T54" fmla="*/ 1165 w 2687"/>
                  <a:gd name="T55" fmla="*/ 111 h 338"/>
                  <a:gd name="T56" fmla="*/ 1209 w 2687"/>
                  <a:gd name="T57" fmla="*/ 108 h 338"/>
                  <a:gd name="T58" fmla="*/ 1259 w 2687"/>
                  <a:gd name="T59" fmla="*/ 102 h 338"/>
                  <a:gd name="T60" fmla="*/ 1290 w 2687"/>
                  <a:gd name="T61" fmla="*/ 99 h 338"/>
                  <a:gd name="T62" fmla="*/ 1332 w 2687"/>
                  <a:gd name="T63" fmla="*/ 96 h 338"/>
                  <a:gd name="T64" fmla="*/ 1404 w 2687"/>
                  <a:gd name="T65" fmla="*/ 91 h 338"/>
                  <a:gd name="T66" fmla="*/ 1442 w 2687"/>
                  <a:gd name="T67" fmla="*/ 88 h 338"/>
                  <a:gd name="T68" fmla="*/ 1509 w 2687"/>
                  <a:gd name="T69" fmla="*/ 85 h 338"/>
                  <a:gd name="T70" fmla="*/ 1554 w 2687"/>
                  <a:gd name="T71" fmla="*/ 73 h 338"/>
                  <a:gd name="T72" fmla="*/ 1609 w 2687"/>
                  <a:gd name="T73" fmla="*/ 70 h 338"/>
                  <a:gd name="T74" fmla="*/ 1652 w 2687"/>
                  <a:gd name="T75" fmla="*/ 70 h 338"/>
                  <a:gd name="T76" fmla="*/ 1702 w 2687"/>
                  <a:gd name="T77" fmla="*/ 64 h 338"/>
                  <a:gd name="T78" fmla="*/ 1739 w 2687"/>
                  <a:gd name="T79" fmla="*/ 61 h 338"/>
                  <a:gd name="T80" fmla="*/ 1771 w 2687"/>
                  <a:gd name="T81" fmla="*/ 61 h 338"/>
                  <a:gd name="T82" fmla="*/ 1823 w 2687"/>
                  <a:gd name="T83" fmla="*/ 61 h 338"/>
                  <a:gd name="T84" fmla="*/ 1861 w 2687"/>
                  <a:gd name="T85" fmla="*/ 61 h 338"/>
                  <a:gd name="T86" fmla="*/ 1917 w 2687"/>
                  <a:gd name="T87" fmla="*/ 57 h 338"/>
                  <a:gd name="T88" fmla="*/ 1951 w 2687"/>
                  <a:gd name="T89" fmla="*/ 48 h 338"/>
                  <a:gd name="T90" fmla="*/ 2079 w 2687"/>
                  <a:gd name="T91" fmla="*/ 48 h 338"/>
                  <a:gd name="T92" fmla="*/ 2123 w 2687"/>
                  <a:gd name="T93" fmla="*/ 42 h 338"/>
                  <a:gd name="T94" fmla="*/ 2227 w 2687"/>
                  <a:gd name="T95" fmla="*/ 33 h 338"/>
                  <a:gd name="T96" fmla="*/ 2295 w 2687"/>
                  <a:gd name="T97" fmla="*/ 26 h 338"/>
                  <a:gd name="T98" fmla="*/ 2375 w 2687"/>
                  <a:gd name="T99" fmla="*/ 26 h 338"/>
                  <a:gd name="T100" fmla="*/ 2413 w 2687"/>
                  <a:gd name="T101" fmla="*/ 19 h 338"/>
                  <a:gd name="T102" fmla="*/ 2450 w 2687"/>
                  <a:gd name="T103" fmla="*/ 16 h 338"/>
                  <a:gd name="T104" fmla="*/ 2490 w 2687"/>
                  <a:gd name="T105" fmla="*/ 16 h 338"/>
                  <a:gd name="T106" fmla="*/ 2549 w 2687"/>
                  <a:gd name="T107" fmla="*/ 13 h 338"/>
                  <a:gd name="T108" fmla="*/ 2603 w 2687"/>
                  <a:gd name="T109" fmla="*/ 3 h 338"/>
                  <a:gd name="T110" fmla="*/ 2667 w 2687"/>
                  <a:gd name="T111" fmla="*/ 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7" h="338">
                    <a:moveTo>
                      <a:pt x="0" y="338"/>
                    </a:moveTo>
                    <a:lnTo>
                      <a:pt x="5" y="338"/>
                    </a:lnTo>
                    <a:lnTo>
                      <a:pt x="6" y="335"/>
                    </a:lnTo>
                    <a:lnTo>
                      <a:pt x="6" y="332"/>
                    </a:lnTo>
                    <a:lnTo>
                      <a:pt x="21" y="332"/>
                    </a:lnTo>
                    <a:lnTo>
                      <a:pt x="27" y="332"/>
                    </a:lnTo>
                    <a:lnTo>
                      <a:pt x="61" y="332"/>
                    </a:lnTo>
                    <a:lnTo>
                      <a:pt x="96" y="332"/>
                    </a:lnTo>
                    <a:lnTo>
                      <a:pt x="104" y="332"/>
                    </a:lnTo>
                    <a:lnTo>
                      <a:pt x="118" y="330"/>
                    </a:lnTo>
                    <a:lnTo>
                      <a:pt x="124" y="327"/>
                    </a:lnTo>
                    <a:lnTo>
                      <a:pt x="127" y="321"/>
                    </a:lnTo>
                    <a:lnTo>
                      <a:pt x="135" y="321"/>
                    </a:lnTo>
                    <a:lnTo>
                      <a:pt x="148" y="319"/>
                    </a:lnTo>
                    <a:lnTo>
                      <a:pt x="151" y="313"/>
                    </a:lnTo>
                    <a:lnTo>
                      <a:pt x="155" y="313"/>
                    </a:lnTo>
                    <a:lnTo>
                      <a:pt x="186" y="313"/>
                    </a:lnTo>
                    <a:lnTo>
                      <a:pt x="199" y="308"/>
                    </a:lnTo>
                    <a:lnTo>
                      <a:pt x="204" y="308"/>
                    </a:lnTo>
                    <a:lnTo>
                      <a:pt x="221" y="305"/>
                    </a:lnTo>
                    <a:lnTo>
                      <a:pt x="248" y="305"/>
                    </a:lnTo>
                    <a:lnTo>
                      <a:pt x="248" y="302"/>
                    </a:lnTo>
                    <a:lnTo>
                      <a:pt x="252" y="302"/>
                    </a:lnTo>
                    <a:lnTo>
                      <a:pt x="279" y="302"/>
                    </a:lnTo>
                    <a:lnTo>
                      <a:pt x="301" y="297"/>
                    </a:lnTo>
                    <a:lnTo>
                      <a:pt x="301" y="294"/>
                    </a:lnTo>
                    <a:lnTo>
                      <a:pt x="316" y="294"/>
                    </a:lnTo>
                    <a:lnTo>
                      <a:pt x="317" y="294"/>
                    </a:lnTo>
                    <a:lnTo>
                      <a:pt x="329" y="294"/>
                    </a:lnTo>
                    <a:lnTo>
                      <a:pt x="333" y="283"/>
                    </a:lnTo>
                    <a:lnTo>
                      <a:pt x="338" y="280"/>
                    </a:lnTo>
                    <a:lnTo>
                      <a:pt x="341" y="274"/>
                    </a:lnTo>
                    <a:lnTo>
                      <a:pt x="351" y="274"/>
                    </a:lnTo>
                    <a:lnTo>
                      <a:pt x="358" y="272"/>
                    </a:lnTo>
                    <a:lnTo>
                      <a:pt x="370" y="267"/>
                    </a:lnTo>
                    <a:lnTo>
                      <a:pt x="372" y="264"/>
                    </a:lnTo>
                    <a:lnTo>
                      <a:pt x="382" y="264"/>
                    </a:lnTo>
                    <a:lnTo>
                      <a:pt x="385" y="253"/>
                    </a:lnTo>
                    <a:lnTo>
                      <a:pt x="389" y="253"/>
                    </a:lnTo>
                    <a:lnTo>
                      <a:pt x="392" y="244"/>
                    </a:lnTo>
                    <a:lnTo>
                      <a:pt x="403" y="244"/>
                    </a:lnTo>
                    <a:lnTo>
                      <a:pt x="413" y="241"/>
                    </a:lnTo>
                    <a:lnTo>
                      <a:pt x="417" y="239"/>
                    </a:lnTo>
                    <a:lnTo>
                      <a:pt x="417" y="236"/>
                    </a:lnTo>
                    <a:lnTo>
                      <a:pt x="432" y="228"/>
                    </a:lnTo>
                    <a:lnTo>
                      <a:pt x="442" y="228"/>
                    </a:lnTo>
                    <a:lnTo>
                      <a:pt x="447" y="228"/>
                    </a:lnTo>
                    <a:lnTo>
                      <a:pt x="447" y="225"/>
                    </a:lnTo>
                    <a:lnTo>
                      <a:pt x="454" y="222"/>
                    </a:lnTo>
                    <a:lnTo>
                      <a:pt x="460" y="216"/>
                    </a:lnTo>
                    <a:lnTo>
                      <a:pt x="465" y="216"/>
                    </a:lnTo>
                    <a:lnTo>
                      <a:pt x="473" y="208"/>
                    </a:lnTo>
                    <a:lnTo>
                      <a:pt x="473" y="205"/>
                    </a:lnTo>
                    <a:lnTo>
                      <a:pt x="485" y="205"/>
                    </a:lnTo>
                    <a:lnTo>
                      <a:pt x="495" y="202"/>
                    </a:lnTo>
                    <a:lnTo>
                      <a:pt x="503" y="200"/>
                    </a:lnTo>
                    <a:lnTo>
                      <a:pt x="504" y="197"/>
                    </a:lnTo>
                    <a:lnTo>
                      <a:pt x="519" y="191"/>
                    </a:lnTo>
                    <a:lnTo>
                      <a:pt x="525" y="191"/>
                    </a:lnTo>
                    <a:lnTo>
                      <a:pt x="535" y="188"/>
                    </a:lnTo>
                    <a:lnTo>
                      <a:pt x="535" y="185"/>
                    </a:lnTo>
                    <a:lnTo>
                      <a:pt x="547" y="183"/>
                    </a:lnTo>
                    <a:lnTo>
                      <a:pt x="554" y="183"/>
                    </a:lnTo>
                    <a:lnTo>
                      <a:pt x="569" y="183"/>
                    </a:lnTo>
                    <a:lnTo>
                      <a:pt x="571" y="180"/>
                    </a:lnTo>
                    <a:lnTo>
                      <a:pt x="571" y="177"/>
                    </a:lnTo>
                    <a:lnTo>
                      <a:pt x="600" y="177"/>
                    </a:lnTo>
                    <a:lnTo>
                      <a:pt x="627" y="174"/>
                    </a:lnTo>
                    <a:lnTo>
                      <a:pt x="633" y="174"/>
                    </a:lnTo>
                    <a:lnTo>
                      <a:pt x="642" y="174"/>
                    </a:lnTo>
                    <a:lnTo>
                      <a:pt x="649" y="174"/>
                    </a:lnTo>
                    <a:lnTo>
                      <a:pt x="663" y="174"/>
                    </a:lnTo>
                    <a:lnTo>
                      <a:pt x="680" y="169"/>
                    </a:lnTo>
                    <a:lnTo>
                      <a:pt x="724" y="169"/>
                    </a:lnTo>
                    <a:lnTo>
                      <a:pt x="728" y="169"/>
                    </a:lnTo>
                    <a:lnTo>
                      <a:pt x="743" y="169"/>
                    </a:lnTo>
                    <a:lnTo>
                      <a:pt x="752" y="169"/>
                    </a:lnTo>
                    <a:lnTo>
                      <a:pt x="752" y="166"/>
                    </a:lnTo>
                    <a:lnTo>
                      <a:pt x="762" y="166"/>
                    </a:lnTo>
                    <a:lnTo>
                      <a:pt x="789" y="160"/>
                    </a:lnTo>
                    <a:lnTo>
                      <a:pt x="789" y="157"/>
                    </a:lnTo>
                    <a:lnTo>
                      <a:pt x="806" y="157"/>
                    </a:lnTo>
                    <a:lnTo>
                      <a:pt x="818" y="157"/>
                    </a:lnTo>
                    <a:lnTo>
                      <a:pt x="835" y="154"/>
                    </a:lnTo>
                    <a:lnTo>
                      <a:pt x="852" y="154"/>
                    </a:lnTo>
                    <a:lnTo>
                      <a:pt x="853" y="154"/>
                    </a:lnTo>
                    <a:lnTo>
                      <a:pt x="883" y="151"/>
                    </a:lnTo>
                    <a:lnTo>
                      <a:pt x="901" y="149"/>
                    </a:lnTo>
                    <a:lnTo>
                      <a:pt x="904" y="149"/>
                    </a:lnTo>
                    <a:lnTo>
                      <a:pt x="904" y="146"/>
                    </a:lnTo>
                    <a:lnTo>
                      <a:pt x="917" y="146"/>
                    </a:lnTo>
                    <a:lnTo>
                      <a:pt x="929" y="143"/>
                    </a:lnTo>
                    <a:lnTo>
                      <a:pt x="935" y="140"/>
                    </a:lnTo>
                    <a:lnTo>
                      <a:pt x="935" y="137"/>
                    </a:lnTo>
                    <a:lnTo>
                      <a:pt x="955" y="137"/>
                    </a:lnTo>
                    <a:lnTo>
                      <a:pt x="963" y="134"/>
                    </a:lnTo>
                    <a:lnTo>
                      <a:pt x="982" y="131"/>
                    </a:lnTo>
                    <a:lnTo>
                      <a:pt x="982" y="129"/>
                    </a:lnTo>
                    <a:lnTo>
                      <a:pt x="1002" y="129"/>
                    </a:lnTo>
                    <a:lnTo>
                      <a:pt x="1046" y="129"/>
                    </a:lnTo>
                    <a:lnTo>
                      <a:pt x="1052" y="129"/>
                    </a:lnTo>
                    <a:lnTo>
                      <a:pt x="1058" y="126"/>
                    </a:lnTo>
                    <a:lnTo>
                      <a:pt x="1074" y="120"/>
                    </a:lnTo>
                    <a:lnTo>
                      <a:pt x="1077" y="120"/>
                    </a:lnTo>
                    <a:lnTo>
                      <a:pt x="1091" y="120"/>
                    </a:lnTo>
                    <a:lnTo>
                      <a:pt x="1091" y="117"/>
                    </a:lnTo>
                    <a:lnTo>
                      <a:pt x="1104" y="117"/>
                    </a:lnTo>
                    <a:lnTo>
                      <a:pt x="1108" y="114"/>
                    </a:lnTo>
                    <a:lnTo>
                      <a:pt x="1117" y="114"/>
                    </a:lnTo>
                    <a:lnTo>
                      <a:pt x="1144" y="114"/>
                    </a:lnTo>
                    <a:lnTo>
                      <a:pt x="1160" y="114"/>
                    </a:lnTo>
                    <a:lnTo>
                      <a:pt x="1165" y="111"/>
                    </a:lnTo>
                    <a:lnTo>
                      <a:pt x="1172" y="108"/>
                    </a:lnTo>
                    <a:lnTo>
                      <a:pt x="1175" y="108"/>
                    </a:lnTo>
                    <a:lnTo>
                      <a:pt x="1200" y="108"/>
                    </a:lnTo>
                    <a:lnTo>
                      <a:pt x="1209" y="108"/>
                    </a:lnTo>
                    <a:lnTo>
                      <a:pt x="1217" y="105"/>
                    </a:lnTo>
                    <a:lnTo>
                      <a:pt x="1232" y="105"/>
                    </a:lnTo>
                    <a:lnTo>
                      <a:pt x="1247" y="105"/>
                    </a:lnTo>
                    <a:lnTo>
                      <a:pt x="1259" y="102"/>
                    </a:lnTo>
                    <a:lnTo>
                      <a:pt x="1265" y="102"/>
                    </a:lnTo>
                    <a:lnTo>
                      <a:pt x="1279" y="102"/>
                    </a:lnTo>
                    <a:lnTo>
                      <a:pt x="1290" y="102"/>
                    </a:lnTo>
                    <a:lnTo>
                      <a:pt x="1290" y="99"/>
                    </a:lnTo>
                    <a:lnTo>
                      <a:pt x="1298" y="99"/>
                    </a:lnTo>
                    <a:lnTo>
                      <a:pt x="1312" y="99"/>
                    </a:lnTo>
                    <a:lnTo>
                      <a:pt x="1323" y="96"/>
                    </a:lnTo>
                    <a:lnTo>
                      <a:pt x="1332" y="96"/>
                    </a:lnTo>
                    <a:lnTo>
                      <a:pt x="1341" y="96"/>
                    </a:lnTo>
                    <a:lnTo>
                      <a:pt x="1368" y="93"/>
                    </a:lnTo>
                    <a:lnTo>
                      <a:pt x="1379" y="93"/>
                    </a:lnTo>
                    <a:lnTo>
                      <a:pt x="1404" y="91"/>
                    </a:lnTo>
                    <a:lnTo>
                      <a:pt x="1419" y="91"/>
                    </a:lnTo>
                    <a:lnTo>
                      <a:pt x="1422" y="88"/>
                    </a:lnTo>
                    <a:lnTo>
                      <a:pt x="1430" y="88"/>
                    </a:lnTo>
                    <a:lnTo>
                      <a:pt x="1442" y="88"/>
                    </a:lnTo>
                    <a:lnTo>
                      <a:pt x="1462" y="85"/>
                    </a:lnTo>
                    <a:lnTo>
                      <a:pt x="1494" y="85"/>
                    </a:lnTo>
                    <a:lnTo>
                      <a:pt x="1497" y="85"/>
                    </a:lnTo>
                    <a:lnTo>
                      <a:pt x="1509" y="85"/>
                    </a:lnTo>
                    <a:lnTo>
                      <a:pt x="1526" y="85"/>
                    </a:lnTo>
                    <a:lnTo>
                      <a:pt x="1526" y="79"/>
                    </a:lnTo>
                    <a:lnTo>
                      <a:pt x="1547" y="76"/>
                    </a:lnTo>
                    <a:lnTo>
                      <a:pt x="1554" y="73"/>
                    </a:lnTo>
                    <a:lnTo>
                      <a:pt x="1569" y="73"/>
                    </a:lnTo>
                    <a:lnTo>
                      <a:pt x="1582" y="73"/>
                    </a:lnTo>
                    <a:lnTo>
                      <a:pt x="1609" y="73"/>
                    </a:lnTo>
                    <a:lnTo>
                      <a:pt x="1609" y="70"/>
                    </a:lnTo>
                    <a:lnTo>
                      <a:pt x="1624" y="70"/>
                    </a:lnTo>
                    <a:lnTo>
                      <a:pt x="1634" y="70"/>
                    </a:lnTo>
                    <a:lnTo>
                      <a:pt x="1646" y="70"/>
                    </a:lnTo>
                    <a:lnTo>
                      <a:pt x="1652" y="70"/>
                    </a:lnTo>
                    <a:lnTo>
                      <a:pt x="1670" y="67"/>
                    </a:lnTo>
                    <a:lnTo>
                      <a:pt x="1674" y="67"/>
                    </a:lnTo>
                    <a:lnTo>
                      <a:pt x="1681" y="64"/>
                    </a:lnTo>
                    <a:lnTo>
                      <a:pt x="1702" y="64"/>
                    </a:lnTo>
                    <a:lnTo>
                      <a:pt x="1714" y="64"/>
                    </a:lnTo>
                    <a:lnTo>
                      <a:pt x="1714" y="61"/>
                    </a:lnTo>
                    <a:lnTo>
                      <a:pt x="1724" y="61"/>
                    </a:lnTo>
                    <a:lnTo>
                      <a:pt x="1739" y="61"/>
                    </a:lnTo>
                    <a:lnTo>
                      <a:pt x="1743" y="61"/>
                    </a:lnTo>
                    <a:lnTo>
                      <a:pt x="1751" y="61"/>
                    </a:lnTo>
                    <a:lnTo>
                      <a:pt x="1765" y="61"/>
                    </a:lnTo>
                    <a:lnTo>
                      <a:pt x="1771" y="61"/>
                    </a:lnTo>
                    <a:lnTo>
                      <a:pt x="1785" y="61"/>
                    </a:lnTo>
                    <a:lnTo>
                      <a:pt x="1802" y="61"/>
                    </a:lnTo>
                    <a:lnTo>
                      <a:pt x="1813" y="61"/>
                    </a:lnTo>
                    <a:lnTo>
                      <a:pt x="1823" y="61"/>
                    </a:lnTo>
                    <a:lnTo>
                      <a:pt x="1836" y="61"/>
                    </a:lnTo>
                    <a:lnTo>
                      <a:pt x="1842" y="61"/>
                    </a:lnTo>
                    <a:lnTo>
                      <a:pt x="1848" y="61"/>
                    </a:lnTo>
                    <a:lnTo>
                      <a:pt x="1861" y="61"/>
                    </a:lnTo>
                    <a:lnTo>
                      <a:pt x="1870" y="61"/>
                    </a:lnTo>
                    <a:lnTo>
                      <a:pt x="1877" y="61"/>
                    </a:lnTo>
                    <a:lnTo>
                      <a:pt x="1909" y="57"/>
                    </a:lnTo>
                    <a:lnTo>
                      <a:pt x="1917" y="57"/>
                    </a:lnTo>
                    <a:lnTo>
                      <a:pt x="1925" y="57"/>
                    </a:lnTo>
                    <a:lnTo>
                      <a:pt x="1937" y="51"/>
                    </a:lnTo>
                    <a:lnTo>
                      <a:pt x="1939" y="48"/>
                    </a:lnTo>
                    <a:lnTo>
                      <a:pt x="1951" y="48"/>
                    </a:lnTo>
                    <a:lnTo>
                      <a:pt x="1963" y="48"/>
                    </a:lnTo>
                    <a:lnTo>
                      <a:pt x="2048" y="48"/>
                    </a:lnTo>
                    <a:lnTo>
                      <a:pt x="2065" y="48"/>
                    </a:lnTo>
                    <a:lnTo>
                      <a:pt x="2079" y="48"/>
                    </a:lnTo>
                    <a:lnTo>
                      <a:pt x="2085" y="48"/>
                    </a:lnTo>
                    <a:lnTo>
                      <a:pt x="2104" y="48"/>
                    </a:lnTo>
                    <a:lnTo>
                      <a:pt x="2110" y="45"/>
                    </a:lnTo>
                    <a:lnTo>
                      <a:pt x="2123" y="42"/>
                    </a:lnTo>
                    <a:lnTo>
                      <a:pt x="2146" y="42"/>
                    </a:lnTo>
                    <a:lnTo>
                      <a:pt x="2146" y="36"/>
                    </a:lnTo>
                    <a:lnTo>
                      <a:pt x="2217" y="36"/>
                    </a:lnTo>
                    <a:lnTo>
                      <a:pt x="2227" y="33"/>
                    </a:lnTo>
                    <a:lnTo>
                      <a:pt x="2227" y="29"/>
                    </a:lnTo>
                    <a:lnTo>
                      <a:pt x="2247" y="26"/>
                    </a:lnTo>
                    <a:lnTo>
                      <a:pt x="2291" y="26"/>
                    </a:lnTo>
                    <a:lnTo>
                      <a:pt x="2295" y="26"/>
                    </a:lnTo>
                    <a:lnTo>
                      <a:pt x="2318" y="26"/>
                    </a:lnTo>
                    <a:lnTo>
                      <a:pt x="2334" y="26"/>
                    </a:lnTo>
                    <a:lnTo>
                      <a:pt x="2349" y="26"/>
                    </a:lnTo>
                    <a:lnTo>
                      <a:pt x="2375" y="26"/>
                    </a:lnTo>
                    <a:lnTo>
                      <a:pt x="2382" y="26"/>
                    </a:lnTo>
                    <a:lnTo>
                      <a:pt x="2400" y="23"/>
                    </a:lnTo>
                    <a:lnTo>
                      <a:pt x="2400" y="19"/>
                    </a:lnTo>
                    <a:lnTo>
                      <a:pt x="2413" y="19"/>
                    </a:lnTo>
                    <a:lnTo>
                      <a:pt x="2422" y="16"/>
                    </a:lnTo>
                    <a:lnTo>
                      <a:pt x="2432" y="16"/>
                    </a:lnTo>
                    <a:lnTo>
                      <a:pt x="2443" y="16"/>
                    </a:lnTo>
                    <a:lnTo>
                      <a:pt x="2450" y="16"/>
                    </a:lnTo>
                    <a:lnTo>
                      <a:pt x="2462" y="16"/>
                    </a:lnTo>
                    <a:lnTo>
                      <a:pt x="2474" y="16"/>
                    </a:lnTo>
                    <a:lnTo>
                      <a:pt x="2486" y="16"/>
                    </a:lnTo>
                    <a:lnTo>
                      <a:pt x="2490" y="16"/>
                    </a:lnTo>
                    <a:lnTo>
                      <a:pt x="2501" y="13"/>
                    </a:lnTo>
                    <a:lnTo>
                      <a:pt x="2527" y="13"/>
                    </a:lnTo>
                    <a:lnTo>
                      <a:pt x="2540" y="13"/>
                    </a:lnTo>
                    <a:lnTo>
                      <a:pt x="2549" y="13"/>
                    </a:lnTo>
                    <a:lnTo>
                      <a:pt x="2564" y="13"/>
                    </a:lnTo>
                    <a:lnTo>
                      <a:pt x="2564" y="9"/>
                    </a:lnTo>
                    <a:lnTo>
                      <a:pt x="2577" y="9"/>
                    </a:lnTo>
                    <a:lnTo>
                      <a:pt x="2603" y="3"/>
                    </a:lnTo>
                    <a:lnTo>
                      <a:pt x="2627" y="3"/>
                    </a:lnTo>
                    <a:lnTo>
                      <a:pt x="2649" y="3"/>
                    </a:lnTo>
                    <a:lnTo>
                      <a:pt x="2664" y="3"/>
                    </a:lnTo>
                    <a:lnTo>
                      <a:pt x="2667" y="3"/>
                    </a:lnTo>
                    <a:lnTo>
                      <a:pt x="2680" y="3"/>
                    </a:lnTo>
                    <a:lnTo>
                      <a:pt x="2683" y="0"/>
                    </a:lnTo>
                    <a:lnTo>
                      <a:pt x="2687" y="0"/>
                    </a:lnTo>
                  </a:path>
                </a:pathLst>
              </a:custGeom>
              <a:noFill/>
              <a:ln w="15875" cap="flat">
                <a:solidFill>
                  <a:srgbClr val="D5485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5" name="Freeform 20"/>
              <p:cNvSpPr>
                <a:spLocks/>
              </p:cNvSpPr>
              <p:nvPr/>
            </p:nvSpPr>
            <p:spPr bwMode="auto">
              <a:xfrm>
                <a:off x="1618" y="1986"/>
                <a:ext cx="2684" cy="322"/>
              </a:xfrm>
              <a:custGeom>
                <a:avLst/>
                <a:gdLst>
                  <a:gd name="T0" fmla="*/ 27 w 2684"/>
                  <a:gd name="T1" fmla="*/ 316 h 322"/>
                  <a:gd name="T2" fmla="*/ 83 w 2684"/>
                  <a:gd name="T3" fmla="*/ 311 h 322"/>
                  <a:gd name="T4" fmla="*/ 135 w 2684"/>
                  <a:gd name="T5" fmla="*/ 305 h 322"/>
                  <a:gd name="T6" fmla="*/ 186 w 2684"/>
                  <a:gd name="T7" fmla="*/ 300 h 322"/>
                  <a:gd name="T8" fmla="*/ 227 w 2684"/>
                  <a:gd name="T9" fmla="*/ 297 h 322"/>
                  <a:gd name="T10" fmla="*/ 307 w 2684"/>
                  <a:gd name="T11" fmla="*/ 286 h 322"/>
                  <a:gd name="T12" fmla="*/ 341 w 2684"/>
                  <a:gd name="T13" fmla="*/ 269 h 322"/>
                  <a:gd name="T14" fmla="*/ 361 w 2684"/>
                  <a:gd name="T15" fmla="*/ 258 h 322"/>
                  <a:gd name="T16" fmla="*/ 376 w 2684"/>
                  <a:gd name="T17" fmla="*/ 239 h 322"/>
                  <a:gd name="T18" fmla="*/ 395 w 2684"/>
                  <a:gd name="T19" fmla="*/ 217 h 322"/>
                  <a:gd name="T20" fmla="*/ 417 w 2684"/>
                  <a:gd name="T21" fmla="*/ 192 h 322"/>
                  <a:gd name="T22" fmla="*/ 441 w 2684"/>
                  <a:gd name="T23" fmla="*/ 178 h 322"/>
                  <a:gd name="T24" fmla="*/ 473 w 2684"/>
                  <a:gd name="T25" fmla="*/ 167 h 322"/>
                  <a:gd name="T26" fmla="*/ 525 w 2684"/>
                  <a:gd name="T27" fmla="*/ 150 h 322"/>
                  <a:gd name="T28" fmla="*/ 556 w 2684"/>
                  <a:gd name="T29" fmla="*/ 139 h 322"/>
                  <a:gd name="T30" fmla="*/ 613 w 2684"/>
                  <a:gd name="T31" fmla="*/ 128 h 322"/>
                  <a:gd name="T32" fmla="*/ 650 w 2684"/>
                  <a:gd name="T33" fmla="*/ 119 h 322"/>
                  <a:gd name="T34" fmla="*/ 727 w 2684"/>
                  <a:gd name="T35" fmla="*/ 119 h 322"/>
                  <a:gd name="T36" fmla="*/ 790 w 2684"/>
                  <a:gd name="T37" fmla="*/ 111 h 322"/>
                  <a:gd name="T38" fmla="*/ 852 w 2684"/>
                  <a:gd name="T39" fmla="*/ 102 h 322"/>
                  <a:gd name="T40" fmla="*/ 917 w 2684"/>
                  <a:gd name="T41" fmla="*/ 102 h 322"/>
                  <a:gd name="T42" fmla="*/ 1007 w 2684"/>
                  <a:gd name="T43" fmla="*/ 97 h 322"/>
                  <a:gd name="T44" fmla="*/ 1048 w 2684"/>
                  <a:gd name="T45" fmla="*/ 94 h 322"/>
                  <a:gd name="T46" fmla="*/ 1094 w 2684"/>
                  <a:gd name="T47" fmla="*/ 88 h 322"/>
                  <a:gd name="T48" fmla="*/ 1125 w 2684"/>
                  <a:gd name="T49" fmla="*/ 77 h 322"/>
                  <a:gd name="T50" fmla="*/ 1176 w 2684"/>
                  <a:gd name="T51" fmla="*/ 74 h 322"/>
                  <a:gd name="T52" fmla="*/ 1232 w 2684"/>
                  <a:gd name="T53" fmla="*/ 71 h 322"/>
                  <a:gd name="T54" fmla="*/ 1269 w 2684"/>
                  <a:gd name="T55" fmla="*/ 71 h 322"/>
                  <a:gd name="T56" fmla="*/ 1330 w 2684"/>
                  <a:gd name="T57" fmla="*/ 68 h 322"/>
                  <a:gd name="T58" fmla="*/ 1374 w 2684"/>
                  <a:gd name="T59" fmla="*/ 62 h 322"/>
                  <a:gd name="T60" fmla="*/ 1438 w 2684"/>
                  <a:gd name="T61" fmla="*/ 59 h 322"/>
                  <a:gd name="T62" fmla="*/ 1508 w 2684"/>
                  <a:gd name="T63" fmla="*/ 59 h 322"/>
                  <a:gd name="T64" fmla="*/ 1592 w 2684"/>
                  <a:gd name="T65" fmla="*/ 53 h 322"/>
                  <a:gd name="T66" fmla="*/ 1631 w 2684"/>
                  <a:gd name="T67" fmla="*/ 50 h 322"/>
                  <a:gd name="T68" fmla="*/ 1691 w 2684"/>
                  <a:gd name="T69" fmla="*/ 48 h 322"/>
                  <a:gd name="T70" fmla="*/ 1730 w 2684"/>
                  <a:gd name="T71" fmla="*/ 41 h 322"/>
                  <a:gd name="T72" fmla="*/ 1785 w 2684"/>
                  <a:gd name="T73" fmla="*/ 41 h 322"/>
                  <a:gd name="T74" fmla="*/ 1835 w 2684"/>
                  <a:gd name="T75" fmla="*/ 41 h 322"/>
                  <a:gd name="T76" fmla="*/ 1877 w 2684"/>
                  <a:gd name="T77" fmla="*/ 41 h 322"/>
                  <a:gd name="T78" fmla="*/ 1925 w 2684"/>
                  <a:gd name="T79" fmla="*/ 41 h 322"/>
                  <a:gd name="T80" fmla="*/ 1970 w 2684"/>
                  <a:gd name="T81" fmla="*/ 38 h 322"/>
                  <a:gd name="T82" fmla="*/ 2028 w 2684"/>
                  <a:gd name="T83" fmla="*/ 38 h 322"/>
                  <a:gd name="T84" fmla="*/ 2084 w 2684"/>
                  <a:gd name="T85" fmla="*/ 35 h 322"/>
                  <a:gd name="T86" fmla="*/ 2189 w 2684"/>
                  <a:gd name="T87" fmla="*/ 32 h 322"/>
                  <a:gd name="T88" fmla="*/ 2269 w 2684"/>
                  <a:gd name="T89" fmla="*/ 29 h 322"/>
                  <a:gd name="T90" fmla="*/ 2311 w 2684"/>
                  <a:gd name="T91" fmla="*/ 19 h 322"/>
                  <a:gd name="T92" fmla="*/ 2362 w 2684"/>
                  <a:gd name="T93" fmla="*/ 16 h 322"/>
                  <a:gd name="T94" fmla="*/ 2387 w 2684"/>
                  <a:gd name="T95" fmla="*/ 13 h 322"/>
                  <a:gd name="T96" fmla="*/ 2456 w 2684"/>
                  <a:gd name="T97" fmla="*/ 9 h 322"/>
                  <a:gd name="T98" fmla="*/ 2511 w 2684"/>
                  <a:gd name="T99" fmla="*/ 9 h 322"/>
                  <a:gd name="T100" fmla="*/ 2580 w 2684"/>
                  <a:gd name="T101" fmla="*/ 6 h 322"/>
                  <a:gd name="T102" fmla="*/ 2613 w 2684"/>
                  <a:gd name="T103" fmla="*/ 3 h 322"/>
                  <a:gd name="T104" fmla="*/ 2656 w 2684"/>
                  <a:gd name="T10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84" h="322">
                    <a:moveTo>
                      <a:pt x="0" y="322"/>
                    </a:moveTo>
                    <a:lnTo>
                      <a:pt x="0" y="322"/>
                    </a:lnTo>
                    <a:lnTo>
                      <a:pt x="27" y="319"/>
                    </a:lnTo>
                    <a:lnTo>
                      <a:pt x="27" y="316"/>
                    </a:lnTo>
                    <a:lnTo>
                      <a:pt x="40" y="316"/>
                    </a:lnTo>
                    <a:lnTo>
                      <a:pt x="59" y="316"/>
                    </a:lnTo>
                    <a:lnTo>
                      <a:pt x="70" y="314"/>
                    </a:lnTo>
                    <a:lnTo>
                      <a:pt x="83" y="311"/>
                    </a:lnTo>
                    <a:lnTo>
                      <a:pt x="84" y="308"/>
                    </a:lnTo>
                    <a:lnTo>
                      <a:pt x="112" y="308"/>
                    </a:lnTo>
                    <a:lnTo>
                      <a:pt x="112" y="305"/>
                    </a:lnTo>
                    <a:lnTo>
                      <a:pt x="135" y="305"/>
                    </a:lnTo>
                    <a:lnTo>
                      <a:pt x="146" y="305"/>
                    </a:lnTo>
                    <a:lnTo>
                      <a:pt x="167" y="305"/>
                    </a:lnTo>
                    <a:lnTo>
                      <a:pt x="171" y="305"/>
                    </a:lnTo>
                    <a:lnTo>
                      <a:pt x="186" y="300"/>
                    </a:lnTo>
                    <a:lnTo>
                      <a:pt x="195" y="300"/>
                    </a:lnTo>
                    <a:lnTo>
                      <a:pt x="195" y="297"/>
                    </a:lnTo>
                    <a:lnTo>
                      <a:pt x="214" y="297"/>
                    </a:lnTo>
                    <a:lnTo>
                      <a:pt x="227" y="297"/>
                    </a:lnTo>
                    <a:lnTo>
                      <a:pt x="251" y="297"/>
                    </a:lnTo>
                    <a:lnTo>
                      <a:pt x="272" y="294"/>
                    </a:lnTo>
                    <a:lnTo>
                      <a:pt x="298" y="292"/>
                    </a:lnTo>
                    <a:lnTo>
                      <a:pt x="307" y="286"/>
                    </a:lnTo>
                    <a:lnTo>
                      <a:pt x="317" y="286"/>
                    </a:lnTo>
                    <a:lnTo>
                      <a:pt x="325" y="275"/>
                    </a:lnTo>
                    <a:lnTo>
                      <a:pt x="328" y="275"/>
                    </a:lnTo>
                    <a:lnTo>
                      <a:pt x="341" y="269"/>
                    </a:lnTo>
                    <a:lnTo>
                      <a:pt x="341" y="267"/>
                    </a:lnTo>
                    <a:lnTo>
                      <a:pt x="347" y="261"/>
                    </a:lnTo>
                    <a:lnTo>
                      <a:pt x="347" y="258"/>
                    </a:lnTo>
                    <a:lnTo>
                      <a:pt x="361" y="258"/>
                    </a:lnTo>
                    <a:lnTo>
                      <a:pt x="370" y="251"/>
                    </a:lnTo>
                    <a:lnTo>
                      <a:pt x="372" y="244"/>
                    </a:lnTo>
                    <a:lnTo>
                      <a:pt x="376" y="242"/>
                    </a:lnTo>
                    <a:lnTo>
                      <a:pt x="376" y="239"/>
                    </a:lnTo>
                    <a:lnTo>
                      <a:pt x="382" y="228"/>
                    </a:lnTo>
                    <a:lnTo>
                      <a:pt x="391" y="223"/>
                    </a:lnTo>
                    <a:lnTo>
                      <a:pt x="392" y="217"/>
                    </a:lnTo>
                    <a:lnTo>
                      <a:pt x="395" y="217"/>
                    </a:lnTo>
                    <a:lnTo>
                      <a:pt x="397" y="206"/>
                    </a:lnTo>
                    <a:lnTo>
                      <a:pt x="401" y="200"/>
                    </a:lnTo>
                    <a:lnTo>
                      <a:pt x="410" y="200"/>
                    </a:lnTo>
                    <a:lnTo>
                      <a:pt x="417" y="192"/>
                    </a:lnTo>
                    <a:lnTo>
                      <a:pt x="417" y="186"/>
                    </a:lnTo>
                    <a:lnTo>
                      <a:pt x="429" y="184"/>
                    </a:lnTo>
                    <a:lnTo>
                      <a:pt x="429" y="181"/>
                    </a:lnTo>
                    <a:lnTo>
                      <a:pt x="441" y="178"/>
                    </a:lnTo>
                    <a:lnTo>
                      <a:pt x="456" y="175"/>
                    </a:lnTo>
                    <a:lnTo>
                      <a:pt x="460" y="170"/>
                    </a:lnTo>
                    <a:lnTo>
                      <a:pt x="465" y="170"/>
                    </a:lnTo>
                    <a:lnTo>
                      <a:pt x="473" y="167"/>
                    </a:lnTo>
                    <a:lnTo>
                      <a:pt x="473" y="161"/>
                    </a:lnTo>
                    <a:lnTo>
                      <a:pt x="500" y="156"/>
                    </a:lnTo>
                    <a:lnTo>
                      <a:pt x="525" y="153"/>
                    </a:lnTo>
                    <a:lnTo>
                      <a:pt x="525" y="150"/>
                    </a:lnTo>
                    <a:lnTo>
                      <a:pt x="534" y="150"/>
                    </a:lnTo>
                    <a:lnTo>
                      <a:pt x="544" y="147"/>
                    </a:lnTo>
                    <a:lnTo>
                      <a:pt x="546" y="142"/>
                    </a:lnTo>
                    <a:lnTo>
                      <a:pt x="556" y="139"/>
                    </a:lnTo>
                    <a:lnTo>
                      <a:pt x="565" y="136"/>
                    </a:lnTo>
                    <a:lnTo>
                      <a:pt x="593" y="133"/>
                    </a:lnTo>
                    <a:lnTo>
                      <a:pt x="593" y="130"/>
                    </a:lnTo>
                    <a:lnTo>
                      <a:pt x="613" y="128"/>
                    </a:lnTo>
                    <a:lnTo>
                      <a:pt x="619" y="125"/>
                    </a:lnTo>
                    <a:lnTo>
                      <a:pt x="619" y="122"/>
                    </a:lnTo>
                    <a:lnTo>
                      <a:pt x="631" y="122"/>
                    </a:lnTo>
                    <a:lnTo>
                      <a:pt x="650" y="119"/>
                    </a:lnTo>
                    <a:lnTo>
                      <a:pt x="662" y="119"/>
                    </a:lnTo>
                    <a:lnTo>
                      <a:pt x="668" y="119"/>
                    </a:lnTo>
                    <a:lnTo>
                      <a:pt x="724" y="119"/>
                    </a:lnTo>
                    <a:lnTo>
                      <a:pt x="727" y="119"/>
                    </a:lnTo>
                    <a:lnTo>
                      <a:pt x="743" y="116"/>
                    </a:lnTo>
                    <a:lnTo>
                      <a:pt x="783" y="114"/>
                    </a:lnTo>
                    <a:lnTo>
                      <a:pt x="783" y="111"/>
                    </a:lnTo>
                    <a:lnTo>
                      <a:pt x="790" y="111"/>
                    </a:lnTo>
                    <a:lnTo>
                      <a:pt x="807" y="111"/>
                    </a:lnTo>
                    <a:lnTo>
                      <a:pt x="815" y="105"/>
                    </a:lnTo>
                    <a:lnTo>
                      <a:pt x="852" y="105"/>
                    </a:lnTo>
                    <a:lnTo>
                      <a:pt x="852" y="102"/>
                    </a:lnTo>
                    <a:lnTo>
                      <a:pt x="859" y="102"/>
                    </a:lnTo>
                    <a:lnTo>
                      <a:pt x="876" y="102"/>
                    </a:lnTo>
                    <a:lnTo>
                      <a:pt x="896" y="102"/>
                    </a:lnTo>
                    <a:lnTo>
                      <a:pt x="917" y="102"/>
                    </a:lnTo>
                    <a:lnTo>
                      <a:pt x="932" y="102"/>
                    </a:lnTo>
                    <a:lnTo>
                      <a:pt x="964" y="99"/>
                    </a:lnTo>
                    <a:lnTo>
                      <a:pt x="970" y="99"/>
                    </a:lnTo>
                    <a:lnTo>
                      <a:pt x="1007" y="97"/>
                    </a:lnTo>
                    <a:lnTo>
                      <a:pt x="1011" y="97"/>
                    </a:lnTo>
                    <a:lnTo>
                      <a:pt x="1026" y="94"/>
                    </a:lnTo>
                    <a:lnTo>
                      <a:pt x="1046" y="94"/>
                    </a:lnTo>
                    <a:lnTo>
                      <a:pt x="1048" y="94"/>
                    </a:lnTo>
                    <a:lnTo>
                      <a:pt x="1066" y="94"/>
                    </a:lnTo>
                    <a:lnTo>
                      <a:pt x="1066" y="91"/>
                    </a:lnTo>
                    <a:lnTo>
                      <a:pt x="1072" y="91"/>
                    </a:lnTo>
                    <a:lnTo>
                      <a:pt x="1094" y="88"/>
                    </a:lnTo>
                    <a:lnTo>
                      <a:pt x="1101" y="85"/>
                    </a:lnTo>
                    <a:lnTo>
                      <a:pt x="1101" y="82"/>
                    </a:lnTo>
                    <a:lnTo>
                      <a:pt x="1110" y="80"/>
                    </a:lnTo>
                    <a:lnTo>
                      <a:pt x="1125" y="77"/>
                    </a:lnTo>
                    <a:lnTo>
                      <a:pt x="1151" y="77"/>
                    </a:lnTo>
                    <a:lnTo>
                      <a:pt x="1163" y="77"/>
                    </a:lnTo>
                    <a:lnTo>
                      <a:pt x="1176" y="77"/>
                    </a:lnTo>
                    <a:lnTo>
                      <a:pt x="1176" y="74"/>
                    </a:lnTo>
                    <a:lnTo>
                      <a:pt x="1185" y="74"/>
                    </a:lnTo>
                    <a:lnTo>
                      <a:pt x="1207" y="74"/>
                    </a:lnTo>
                    <a:lnTo>
                      <a:pt x="1219" y="71"/>
                    </a:lnTo>
                    <a:lnTo>
                      <a:pt x="1232" y="71"/>
                    </a:lnTo>
                    <a:lnTo>
                      <a:pt x="1237" y="71"/>
                    </a:lnTo>
                    <a:lnTo>
                      <a:pt x="1244" y="71"/>
                    </a:lnTo>
                    <a:lnTo>
                      <a:pt x="1256" y="71"/>
                    </a:lnTo>
                    <a:lnTo>
                      <a:pt x="1269" y="71"/>
                    </a:lnTo>
                    <a:lnTo>
                      <a:pt x="1285" y="71"/>
                    </a:lnTo>
                    <a:lnTo>
                      <a:pt x="1300" y="71"/>
                    </a:lnTo>
                    <a:lnTo>
                      <a:pt x="1329" y="71"/>
                    </a:lnTo>
                    <a:lnTo>
                      <a:pt x="1330" y="68"/>
                    </a:lnTo>
                    <a:lnTo>
                      <a:pt x="1356" y="68"/>
                    </a:lnTo>
                    <a:lnTo>
                      <a:pt x="1360" y="68"/>
                    </a:lnTo>
                    <a:lnTo>
                      <a:pt x="1372" y="65"/>
                    </a:lnTo>
                    <a:lnTo>
                      <a:pt x="1374" y="62"/>
                    </a:lnTo>
                    <a:lnTo>
                      <a:pt x="1382" y="62"/>
                    </a:lnTo>
                    <a:lnTo>
                      <a:pt x="1422" y="62"/>
                    </a:lnTo>
                    <a:lnTo>
                      <a:pt x="1432" y="62"/>
                    </a:lnTo>
                    <a:lnTo>
                      <a:pt x="1438" y="59"/>
                    </a:lnTo>
                    <a:lnTo>
                      <a:pt x="1447" y="59"/>
                    </a:lnTo>
                    <a:lnTo>
                      <a:pt x="1462" y="59"/>
                    </a:lnTo>
                    <a:lnTo>
                      <a:pt x="1470" y="59"/>
                    </a:lnTo>
                    <a:lnTo>
                      <a:pt x="1508" y="59"/>
                    </a:lnTo>
                    <a:lnTo>
                      <a:pt x="1536" y="56"/>
                    </a:lnTo>
                    <a:lnTo>
                      <a:pt x="1561" y="56"/>
                    </a:lnTo>
                    <a:lnTo>
                      <a:pt x="1561" y="53"/>
                    </a:lnTo>
                    <a:lnTo>
                      <a:pt x="1592" y="53"/>
                    </a:lnTo>
                    <a:lnTo>
                      <a:pt x="1595" y="53"/>
                    </a:lnTo>
                    <a:lnTo>
                      <a:pt x="1606" y="50"/>
                    </a:lnTo>
                    <a:lnTo>
                      <a:pt x="1615" y="50"/>
                    </a:lnTo>
                    <a:lnTo>
                      <a:pt x="1631" y="50"/>
                    </a:lnTo>
                    <a:lnTo>
                      <a:pt x="1656" y="50"/>
                    </a:lnTo>
                    <a:lnTo>
                      <a:pt x="1663" y="50"/>
                    </a:lnTo>
                    <a:lnTo>
                      <a:pt x="1686" y="50"/>
                    </a:lnTo>
                    <a:lnTo>
                      <a:pt x="1691" y="48"/>
                    </a:lnTo>
                    <a:lnTo>
                      <a:pt x="1707" y="48"/>
                    </a:lnTo>
                    <a:lnTo>
                      <a:pt x="1707" y="45"/>
                    </a:lnTo>
                    <a:lnTo>
                      <a:pt x="1712" y="45"/>
                    </a:lnTo>
                    <a:lnTo>
                      <a:pt x="1730" y="41"/>
                    </a:lnTo>
                    <a:lnTo>
                      <a:pt x="1740" y="41"/>
                    </a:lnTo>
                    <a:lnTo>
                      <a:pt x="1760" y="41"/>
                    </a:lnTo>
                    <a:lnTo>
                      <a:pt x="1777" y="41"/>
                    </a:lnTo>
                    <a:lnTo>
                      <a:pt x="1785" y="41"/>
                    </a:lnTo>
                    <a:lnTo>
                      <a:pt x="1793" y="41"/>
                    </a:lnTo>
                    <a:lnTo>
                      <a:pt x="1798" y="41"/>
                    </a:lnTo>
                    <a:lnTo>
                      <a:pt x="1826" y="41"/>
                    </a:lnTo>
                    <a:lnTo>
                      <a:pt x="1835" y="41"/>
                    </a:lnTo>
                    <a:lnTo>
                      <a:pt x="1844" y="41"/>
                    </a:lnTo>
                    <a:lnTo>
                      <a:pt x="1849" y="41"/>
                    </a:lnTo>
                    <a:lnTo>
                      <a:pt x="1856" y="41"/>
                    </a:lnTo>
                    <a:lnTo>
                      <a:pt x="1877" y="41"/>
                    </a:lnTo>
                    <a:lnTo>
                      <a:pt x="1892" y="41"/>
                    </a:lnTo>
                    <a:lnTo>
                      <a:pt x="1897" y="41"/>
                    </a:lnTo>
                    <a:lnTo>
                      <a:pt x="1920" y="41"/>
                    </a:lnTo>
                    <a:lnTo>
                      <a:pt x="1925" y="41"/>
                    </a:lnTo>
                    <a:lnTo>
                      <a:pt x="1935" y="41"/>
                    </a:lnTo>
                    <a:lnTo>
                      <a:pt x="1948" y="38"/>
                    </a:lnTo>
                    <a:lnTo>
                      <a:pt x="1958" y="38"/>
                    </a:lnTo>
                    <a:lnTo>
                      <a:pt x="1970" y="38"/>
                    </a:lnTo>
                    <a:lnTo>
                      <a:pt x="1981" y="38"/>
                    </a:lnTo>
                    <a:lnTo>
                      <a:pt x="1992" y="38"/>
                    </a:lnTo>
                    <a:lnTo>
                      <a:pt x="2000" y="38"/>
                    </a:lnTo>
                    <a:lnTo>
                      <a:pt x="2028" y="38"/>
                    </a:lnTo>
                    <a:lnTo>
                      <a:pt x="2044" y="38"/>
                    </a:lnTo>
                    <a:lnTo>
                      <a:pt x="2051" y="38"/>
                    </a:lnTo>
                    <a:lnTo>
                      <a:pt x="2084" y="38"/>
                    </a:lnTo>
                    <a:lnTo>
                      <a:pt x="2084" y="35"/>
                    </a:lnTo>
                    <a:lnTo>
                      <a:pt x="2098" y="35"/>
                    </a:lnTo>
                    <a:lnTo>
                      <a:pt x="2102" y="35"/>
                    </a:lnTo>
                    <a:lnTo>
                      <a:pt x="2150" y="35"/>
                    </a:lnTo>
                    <a:lnTo>
                      <a:pt x="2189" y="32"/>
                    </a:lnTo>
                    <a:lnTo>
                      <a:pt x="2203" y="29"/>
                    </a:lnTo>
                    <a:lnTo>
                      <a:pt x="2230" y="29"/>
                    </a:lnTo>
                    <a:lnTo>
                      <a:pt x="2242" y="29"/>
                    </a:lnTo>
                    <a:lnTo>
                      <a:pt x="2269" y="29"/>
                    </a:lnTo>
                    <a:lnTo>
                      <a:pt x="2278" y="26"/>
                    </a:lnTo>
                    <a:lnTo>
                      <a:pt x="2278" y="23"/>
                    </a:lnTo>
                    <a:lnTo>
                      <a:pt x="2287" y="23"/>
                    </a:lnTo>
                    <a:lnTo>
                      <a:pt x="2311" y="19"/>
                    </a:lnTo>
                    <a:lnTo>
                      <a:pt x="2316" y="16"/>
                    </a:lnTo>
                    <a:lnTo>
                      <a:pt x="2326" y="16"/>
                    </a:lnTo>
                    <a:lnTo>
                      <a:pt x="2346" y="16"/>
                    </a:lnTo>
                    <a:lnTo>
                      <a:pt x="2362" y="16"/>
                    </a:lnTo>
                    <a:lnTo>
                      <a:pt x="2364" y="16"/>
                    </a:lnTo>
                    <a:lnTo>
                      <a:pt x="2375" y="16"/>
                    </a:lnTo>
                    <a:lnTo>
                      <a:pt x="2378" y="13"/>
                    </a:lnTo>
                    <a:lnTo>
                      <a:pt x="2387" y="13"/>
                    </a:lnTo>
                    <a:lnTo>
                      <a:pt x="2406" y="9"/>
                    </a:lnTo>
                    <a:lnTo>
                      <a:pt x="2417" y="9"/>
                    </a:lnTo>
                    <a:lnTo>
                      <a:pt x="2446" y="9"/>
                    </a:lnTo>
                    <a:lnTo>
                      <a:pt x="2456" y="9"/>
                    </a:lnTo>
                    <a:lnTo>
                      <a:pt x="2460" y="9"/>
                    </a:lnTo>
                    <a:lnTo>
                      <a:pt x="2480" y="9"/>
                    </a:lnTo>
                    <a:lnTo>
                      <a:pt x="2506" y="9"/>
                    </a:lnTo>
                    <a:lnTo>
                      <a:pt x="2511" y="9"/>
                    </a:lnTo>
                    <a:lnTo>
                      <a:pt x="2524" y="6"/>
                    </a:lnTo>
                    <a:lnTo>
                      <a:pt x="2530" y="6"/>
                    </a:lnTo>
                    <a:lnTo>
                      <a:pt x="2549" y="6"/>
                    </a:lnTo>
                    <a:lnTo>
                      <a:pt x="2580" y="6"/>
                    </a:lnTo>
                    <a:lnTo>
                      <a:pt x="2593" y="6"/>
                    </a:lnTo>
                    <a:lnTo>
                      <a:pt x="2597" y="6"/>
                    </a:lnTo>
                    <a:lnTo>
                      <a:pt x="2597" y="3"/>
                    </a:lnTo>
                    <a:lnTo>
                      <a:pt x="2613" y="3"/>
                    </a:lnTo>
                    <a:lnTo>
                      <a:pt x="2624" y="0"/>
                    </a:lnTo>
                    <a:lnTo>
                      <a:pt x="2636" y="0"/>
                    </a:lnTo>
                    <a:lnTo>
                      <a:pt x="2646" y="0"/>
                    </a:lnTo>
                    <a:lnTo>
                      <a:pt x="2656" y="0"/>
                    </a:lnTo>
                    <a:lnTo>
                      <a:pt x="2683" y="0"/>
                    </a:lnTo>
                    <a:lnTo>
                      <a:pt x="2684" y="0"/>
                    </a:lnTo>
                  </a:path>
                </a:pathLst>
              </a:custGeom>
              <a:noFill/>
              <a:ln w="15875" cap="flat">
                <a:solidFill>
                  <a:srgbClr val="406FD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6" name="Rectangle 21"/>
              <p:cNvSpPr>
                <a:spLocks noChangeArrowheads="1"/>
              </p:cNvSpPr>
              <p:nvPr/>
            </p:nvSpPr>
            <p:spPr bwMode="auto">
              <a:xfrm>
                <a:off x="1618" y="557"/>
                <a:ext cx="2679" cy="1741"/>
              </a:xfrm>
              <a:prstGeom prst="rect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7" name="Line 22"/>
              <p:cNvSpPr>
                <a:spLocks noChangeShapeType="1"/>
              </p:cNvSpPr>
              <p:nvPr/>
            </p:nvSpPr>
            <p:spPr bwMode="auto">
              <a:xfrm>
                <a:off x="1613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8" name="Rectangle 23"/>
              <p:cNvSpPr>
                <a:spLocks noChangeArrowheads="1"/>
              </p:cNvSpPr>
              <p:nvPr/>
            </p:nvSpPr>
            <p:spPr bwMode="auto">
              <a:xfrm>
                <a:off x="1579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ja-JP" altLang="ja-JP" sz="1125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0</a:t>
                </a:r>
                <a:endParaRPr lang="ja-JP" altLang="ja-JP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09" name="Line 24"/>
              <p:cNvSpPr>
                <a:spLocks noChangeShapeType="1"/>
              </p:cNvSpPr>
              <p:nvPr/>
            </p:nvSpPr>
            <p:spPr bwMode="auto">
              <a:xfrm>
                <a:off x="1886" y="2303"/>
                <a:ext cx="0" cy="29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0" name="Line 25"/>
              <p:cNvSpPr>
                <a:spLocks noChangeShapeType="1"/>
              </p:cNvSpPr>
              <p:nvPr/>
            </p:nvSpPr>
            <p:spPr bwMode="auto">
              <a:xfrm>
                <a:off x="2149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1" name="Rectangle 26"/>
              <p:cNvSpPr>
                <a:spLocks noChangeArrowheads="1"/>
              </p:cNvSpPr>
              <p:nvPr/>
            </p:nvSpPr>
            <p:spPr bwMode="auto">
              <a:xfrm>
                <a:off x="2129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2" name="Line 27"/>
              <p:cNvSpPr>
                <a:spLocks noChangeShapeType="1"/>
              </p:cNvSpPr>
              <p:nvPr/>
            </p:nvSpPr>
            <p:spPr bwMode="auto">
              <a:xfrm>
                <a:off x="2422" y="2303"/>
                <a:ext cx="0" cy="29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3" name="Line 28"/>
              <p:cNvSpPr>
                <a:spLocks noChangeShapeType="1"/>
              </p:cNvSpPr>
              <p:nvPr/>
            </p:nvSpPr>
            <p:spPr bwMode="auto">
              <a:xfrm>
                <a:off x="2685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4" name="Rectangle 29"/>
              <p:cNvSpPr>
                <a:spLocks noChangeArrowheads="1"/>
              </p:cNvSpPr>
              <p:nvPr/>
            </p:nvSpPr>
            <p:spPr bwMode="auto">
              <a:xfrm>
                <a:off x="2649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5" name="Line 30"/>
              <p:cNvSpPr>
                <a:spLocks noChangeShapeType="1"/>
              </p:cNvSpPr>
              <p:nvPr/>
            </p:nvSpPr>
            <p:spPr bwMode="auto">
              <a:xfrm>
                <a:off x="2958" y="2303"/>
                <a:ext cx="0" cy="29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6" name="Line 31"/>
              <p:cNvSpPr>
                <a:spLocks noChangeShapeType="1"/>
              </p:cNvSpPr>
              <p:nvPr/>
            </p:nvSpPr>
            <p:spPr bwMode="auto">
              <a:xfrm>
                <a:off x="3230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7" name="Rectangle 32"/>
              <p:cNvSpPr>
                <a:spLocks noChangeArrowheads="1"/>
              </p:cNvSpPr>
              <p:nvPr/>
            </p:nvSpPr>
            <p:spPr bwMode="auto">
              <a:xfrm>
                <a:off x="3208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8" name="Line 33"/>
              <p:cNvSpPr>
                <a:spLocks noChangeShapeType="1"/>
              </p:cNvSpPr>
              <p:nvPr/>
            </p:nvSpPr>
            <p:spPr bwMode="auto">
              <a:xfrm>
                <a:off x="3493" y="2303"/>
                <a:ext cx="0" cy="29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19" name="Line 34"/>
              <p:cNvSpPr>
                <a:spLocks noChangeShapeType="1"/>
              </p:cNvSpPr>
              <p:nvPr/>
            </p:nvSpPr>
            <p:spPr bwMode="auto">
              <a:xfrm>
                <a:off x="3766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20" name="Rectangle 35"/>
              <p:cNvSpPr>
                <a:spLocks noChangeArrowheads="1"/>
              </p:cNvSpPr>
              <p:nvPr/>
            </p:nvSpPr>
            <p:spPr bwMode="auto">
              <a:xfrm>
                <a:off x="3728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21" name="Line 36"/>
              <p:cNvSpPr>
                <a:spLocks noChangeShapeType="1"/>
              </p:cNvSpPr>
              <p:nvPr/>
            </p:nvSpPr>
            <p:spPr bwMode="auto">
              <a:xfrm>
                <a:off x="4029" y="2303"/>
                <a:ext cx="0" cy="29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23" name="Line 37"/>
              <p:cNvSpPr>
                <a:spLocks noChangeShapeType="1"/>
              </p:cNvSpPr>
              <p:nvPr/>
            </p:nvSpPr>
            <p:spPr bwMode="auto">
              <a:xfrm>
                <a:off x="4297" y="2303"/>
                <a:ext cx="0" cy="5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2724" name="Rectangle 38"/>
              <p:cNvSpPr>
                <a:spLocks noChangeArrowheads="1"/>
              </p:cNvSpPr>
              <p:nvPr/>
            </p:nvSpPr>
            <p:spPr bwMode="auto">
              <a:xfrm>
                <a:off x="4248" y="2376"/>
                <a:ext cx="6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ja-JP" sz="1125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lang="ja-JP" altLang="ja-JP"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387" name="Text Box 651"/>
            <p:cNvSpPr txBox="1">
              <a:spLocks noChangeArrowheads="1"/>
            </p:cNvSpPr>
            <p:nvPr/>
          </p:nvSpPr>
          <p:spPr bwMode="auto">
            <a:xfrm>
              <a:off x="4048125" y="3290888"/>
              <a:ext cx="2463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454"/>
            <p:cNvSpPr txBox="1">
              <a:spLocks noChangeArrowheads="1"/>
            </p:cNvSpPr>
            <p:nvPr/>
          </p:nvSpPr>
          <p:spPr bwMode="auto">
            <a:xfrm>
              <a:off x="3829791" y="4286356"/>
              <a:ext cx="1472484" cy="37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4023" tIns="47012" rIns="94023" bIns="47012">
              <a:spAutoFit/>
            </a:bodyPr>
            <a:lstStyle>
              <a:lvl1pPr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125412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12541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>
                  <a:solidFill>
                    <a:srgbClr val="000000"/>
                  </a:solidFill>
                  <a:latin typeface="Calibri" panose="020F0502020204030204"/>
                  <a:cs typeface="Times New Roman" pitchFamily="18" charset="0"/>
                </a:rPr>
                <a:t>Years after PCI</a:t>
              </a:r>
            </a:p>
          </p:txBody>
        </p:sp>
        <p:sp>
          <p:nvSpPr>
            <p:cNvPr id="20" name="Text Box 657"/>
            <p:cNvSpPr txBox="1">
              <a:spLocks noChangeArrowheads="1"/>
            </p:cNvSpPr>
            <p:nvPr/>
          </p:nvSpPr>
          <p:spPr bwMode="auto">
            <a:xfrm>
              <a:off x="3597140" y="1988840"/>
              <a:ext cx="19504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dirty="0">
                  <a:solidFill>
                    <a:srgbClr val="000000"/>
                  </a:solidFill>
                  <a:latin typeface="Calibri" panose="020F0502020204030204"/>
                </a:rPr>
                <a:t>Log-rank P=0.79</a:t>
              </a:r>
            </a:p>
          </p:txBody>
        </p:sp>
        <p:grpSp>
          <p:nvGrpSpPr>
            <p:cNvPr id="22" name="Group 652"/>
            <p:cNvGrpSpPr>
              <a:grpSpLocks/>
            </p:cNvGrpSpPr>
            <p:nvPr/>
          </p:nvGrpSpPr>
          <p:grpSpPr bwMode="auto">
            <a:xfrm>
              <a:off x="2447380" y="1072057"/>
              <a:ext cx="1260476" cy="715961"/>
              <a:chOff x="523" y="1684"/>
              <a:chExt cx="794" cy="451"/>
            </a:xfrm>
          </p:grpSpPr>
          <p:sp>
            <p:nvSpPr>
              <p:cNvPr id="23" name="Line 653"/>
              <p:cNvSpPr>
                <a:spLocks noChangeShapeType="1"/>
              </p:cNvSpPr>
              <p:nvPr/>
            </p:nvSpPr>
            <p:spPr bwMode="auto">
              <a:xfrm>
                <a:off x="1136" y="1975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654"/>
              <p:cNvSpPr>
                <a:spLocks noChangeShapeType="1"/>
              </p:cNvSpPr>
              <p:nvPr/>
            </p:nvSpPr>
            <p:spPr bwMode="auto">
              <a:xfrm>
                <a:off x="1136" y="179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 Box 655"/>
              <p:cNvSpPr txBox="1">
                <a:spLocks noChangeArrowheads="1"/>
              </p:cNvSpPr>
              <p:nvPr/>
            </p:nvSpPr>
            <p:spPr bwMode="auto">
              <a:xfrm>
                <a:off x="529" y="1866"/>
                <a:ext cx="57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000000"/>
                    </a:solidFill>
                    <a:latin typeface="Calibri" panose="020F0502020204030204"/>
                    <a:ea typeface="ＭＳ 明朝" pitchFamily="17" charset="-128"/>
                  </a:rPr>
                  <a:t>DP-EES</a:t>
                </a:r>
              </a:p>
            </p:txBody>
          </p:sp>
          <p:sp>
            <p:nvSpPr>
              <p:cNvPr id="26" name="Text Box 656"/>
              <p:cNvSpPr txBox="1">
                <a:spLocks noChangeArrowheads="1"/>
              </p:cNvSpPr>
              <p:nvPr/>
            </p:nvSpPr>
            <p:spPr bwMode="auto">
              <a:xfrm>
                <a:off x="523" y="1684"/>
                <a:ext cx="57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4288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000000"/>
                    </a:solidFill>
                    <a:latin typeface="Calibri" panose="020F0502020204030204"/>
                    <a:ea typeface="ＭＳ 明朝" pitchFamily="17" charset="-128"/>
                  </a:rPr>
                  <a:t>BP-BES</a:t>
                </a:r>
              </a:p>
            </p:txBody>
          </p:sp>
        </p:grpSp>
      </p:grpSp>
      <p:sp>
        <p:nvSpPr>
          <p:cNvPr id="49" name="テキスト ボックス 48"/>
          <p:cNvSpPr txBox="1"/>
          <p:nvPr/>
        </p:nvSpPr>
        <p:spPr>
          <a:xfrm>
            <a:off x="6616928" y="2488266"/>
            <a:ext cx="10758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 9.3%</a:t>
            </a:r>
            <a:endParaRPr kumimoji="1" lang="ja-JP" altLang="en-US" sz="135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12771" y="2184430"/>
            <a:ext cx="10774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P-BES 9.8%</a:t>
            </a:r>
            <a:endParaRPr kumimoji="1" lang="ja-JP" altLang="en-US" sz="135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01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482"/>
              </p:ext>
            </p:extLst>
          </p:nvPr>
        </p:nvGraphicFramePr>
        <p:xfrm>
          <a:off x="2412837" y="402011"/>
          <a:ext cx="4375289" cy="33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9" name="テキスト ボックス 2"/>
          <p:cNvSpPr txBox="1">
            <a:spLocks noChangeArrowheads="1"/>
          </p:cNvSpPr>
          <p:nvPr/>
        </p:nvSpPr>
        <p:spPr bwMode="auto">
          <a:xfrm>
            <a:off x="466658" y="32679"/>
            <a:ext cx="8147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Aft>
                <a:spcPts val="450"/>
              </a:spcAft>
            </a:pPr>
            <a:r>
              <a:rPr lang="en-US" altLang="ja-JP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Proportion of Events Adjudicated by the Angiographic Core Laboratory</a:t>
            </a:r>
            <a:endParaRPr lang="ja-JP" alt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700" name="テキスト ボックス 3"/>
          <p:cNvSpPr txBox="1">
            <a:spLocks noChangeArrowheads="1"/>
          </p:cNvSpPr>
          <p:nvPr/>
        </p:nvSpPr>
        <p:spPr bwMode="auto">
          <a:xfrm>
            <a:off x="3501414" y="3600489"/>
            <a:ext cx="7008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latin typeface="+mn-lt"/>
              </a:rPr>
              <a:t>TVR</a:t>
            </a:r>
          </a:p>
          <a:p>
            <a:pPr algn="ctr" eaLnBrk="1" hangingPunct="1"/>
            <a:r>
              <a:rPr lang="en-US" altLang="ja-JP" sz="1500" b="1" dirty="0">
                <a:latin typeface="+mn-lt"/>
              </a:rPr>
              <a:t>N=329</a:t>
            </a:r>
            <a:endParaRPr lang="ja-JP" altLang="en-US" sz="1500" b="1" dirty="0">
              <a:latin typeface="+mn-lt"/>
            </a:endParaRPr>
          </a:p>
        </p:txBody>
      </p:sp>
      <p:sp>
        <p:nvSpPr>
          <p:cNvPr id="29701" name="テキスト ボックス 4"/>
          <p:cNvSpPr txBox="1">
            <a:spLocks noChangeArrowheads="1"/>
          </p:cNvSpPr>
          <p:nvPr/>
        </p:nvSpPr>
        <p:spPr bwMode="auto">
          <a:xfrm>
            <a:off x="5117864" y="3587974"/>
            <a:ext cx="1192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latin typeface="+mn-lt"/>
              </a:rPr>
              <a:t>TLR </a:t>
            </a:r>
          </a:p>
          <a:p>
            <a:pPr algn="ctr" eaLnBrk="1" hangingPunct="1"/>
            <a:r>
              <a:rPr lang="en-US" altLang="ja-JP" sz="1500" b="1" dirty="0">
                <a:latin typeface="+mn-lt"/>
              </a:rPr>
              <a:t>N=232</a:t>
            </a:r>
            <a:endParaRPr lang="ja-JP" altLang="en-US" sz="1500" b="1" dirty="0">
              <a:latin typeface="+mn-lt"/>
            </a:endParaRPr>
          </a:p>
        </p:txBody>
      </p:sp>
      <p:sp>
        <p:nvSpPr>
          <p:cNvPr id="29702" name="テキスト ボックス 5"/>
          <p:cNvSpPr txBox="1">
            <a:spLocks noChangeArrowheads="1"/>
          </p:cNvSpPr>
          <p:nvPr/>
        </p:nvSpPr>
        <p:spPr bwMode="auto">
          <a:xfrm>
            <a:off x="3532673" y="1964393"/>
            <a:ext cx="6383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schemeClr val="bg1"/>
                </a:solidFill>
                <a:latin typeface="+mn-lt"/>
              </a:rPr>
              <a:t>309</a:t>
            </a:r>
          </a:p>
          <a:p>
            <a:pPr algn="ctr" eaLnBrk="1" hangingPunct="1"/>
            <a:r>
              <a:rPr lang="en-US" altLang="ja-JP" sz="1500" b="1" dirty="0">
                <a:solidFill>
                  <a:schemeClr val="bg1"/>
                </a:solidFill>
                <a:latin typeface="+mn-lt"/>
              </a:rPr>
              <a:t>(96%)</a:t>
            </a:r>
            <a:endParaRPr lang="ja-JP" altLang="en-US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3" name="テキスト ボックス 6"/>
          <p:cNvSpPr txBox="1">
            <a:spLocks noChangeArrowheads="1"/>
          </p:cNvSpPr>
          <p:nvPr/>
        </p:nvSpPr>
        <p:spPr bwMode="auto">
          <a:xfrm>
            <a:off x="5395131" y="1965965"/>
            <a:ext cx="6383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schemeClr val="bg1"/>
                </a:solidFill>
                <a:latin typeface="+mn-lt"/>
              </a:rPr>
              <a:t>223</a:t>
            </a:r>
          </a:p>
          <a:p>
            <a:pPr algn="ctr" eaLnBrk="1" hangingPunct="1"/>
            <a:r>
              <a:rPr lang="en-US" altLang="ja-JP" sz="1500" b="1" dirty="0">
                <a:solidFill>
                  <a:schemeClr val="bg1"/>
                </a:solidFill>
                <a:latin typeface="+mn-lt"/>
              </a:rPr>
              <a:t>(96%)</a:t>
            </a:r>
            <a:endParaRPr lang="ja-JP" altLang="en-US" sz="1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1785449" y="4141875"/>
            <a:ext cx="5630067" cy="7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ja-JP" sz="1050" b="1" i="1" dirty="0">
                <a:solidFill>
                  <a:srgbClr val="000000"/>
                </a:solidFill>
                <a:latin typeface="+mn-lt"/>
              </a:rPr>
              <a:t>All the angiograms of patients with TVR were to be analyzed by the angiographic core laboratory </a:t>
            </a:r>
          </a:p>
          <a:p>
            <a:pPr>
              <a:spcAft>
                <a:spcPts val="450"/>
              </a:spcAft>
            </a:pPr>
            <a:r>
              <a:rPr lang="en-US" altLang="ja-JP" sz="1050" b="1" i="1" dirty="0">
                <a:solidFill>
                  <a:srgbClr val="000000"/>
                </a:solidFill>
                <a:latin typeface="+mn-lt"/>
              </a:rPr>
              <a:t>in an attempt to discriminate TLR from non-TLR TVR and to identify clinically-driven TLR</a:t>
            </a:r>
            <a:r>
              <a:rPr lang="en-US" altLang="ja-JP" sz="1050" dirty="0">
                <a:solidFill>
                  <a:srgbClr val="000000"/>
                </a:solidFill>
                <a:latin typeface="+mn-lt"/>
              </a:rPr>
              <a:t>.</a:t>
            </a:r>
            <a:br>
              <a:rPr lang="en-US" altLang="ja-JP" sz="1500" dirty="0">
                <a:solidFill>
                  <a:srgbClr val="FFFFFF"/>
                </a:solidFill>
                <a:latin typeface="+mn-lt"/>
              </a:rPr>
            </a:br>
            <a:endParaRPr lang="ja-JP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8046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>
            <a:off x="2977286" y="39028"/>
            <a:ext cx="322453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2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Clinical Outcomes at 5-Year</a:t>
            </a:r>
            <a:endParaRPr lang="ja-JP" altLang="en-US" sz="2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0" name="Text Box 456"/>
          <p:cNvSpPr txBox="1">
            <a:spLocks noChangeArrowheads="1"/>
          </p:cNvSpPr>
          <p:nvPr/>
        </p:nvSpPr>
        <p:spPr bwMode="auto">
          <a:xfrm rot="10800000">
            <a:off x="610000" y="2269861"/>
            <a:ext cx="351465" cy="13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Cumulative Incidence 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021603" y="486056"/>
            <a:ext cx="6999227" cy="4244275"/>
            <a:chOff x="1404852" y="708592"/>
            <a:chExt cx="6730124" cy="4439289"/>
          </a:xfrm>
        </p:grpSpPr>
        <p:graphicFrame>
          <p:nvGraphicFramePr>
            <p:cNvPr id="41" name="グラフ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526450"/>
                </p:ext>
              </p:extLst>
            </p:nvPr>
          </p:nvGraphicFramePr>
          <p:xfrm>
            <a:off x="1404852" y="1450042"/>
            <a:ext cx="6653864" cy="3697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4387" name="Text Box 651"/>
            <p:cNvSpPr txBox="1">
              <a:spLocks noChangeArrowheads="1"/>
            </p:cNvSpPr>
            <p:nvPr/>
          </p:nvSpPr>
          <p:spPr bwMode="auto">
            <a:xfrm>
              <a:off x="4179094" y="2468166"/>
              <a:ext cx="184731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1971652" y="2102679"/>
              <a:ext cx="60956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11.7%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017131" y="1286018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=0.51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411479" y="1888161"/>
              <a:ext cx="61665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12.6%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2016072" y="709891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Death</a:t>
              </a: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2669599" y="709892"/>
              <a:ext cx="114436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Cardiac</a:t>
              </a:r>
            </a:p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death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2830987" y="128601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=0.54</a:t>
              </a:r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2880089" y="3635067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4.4%</a:t>
              </a: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3296678" y="3747206"/>
              <a:ext cx="50867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3.9%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4302577" y="723289"/>
              <a:ext cx="113731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Stent</a:t>
              </a:r>
            </a:p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thrombosis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4454856" y="129514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=0.52</a:t>
              </a:r>
            </a:p>
          </p:txBody>
        </p:sp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4373972" y="4461272"/>
              <a:ext cx="654476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0.49%</a:t>
              </a: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4871235" y="4461272"/>
              <a:ext cx="66054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0.34%</a:t>
              </a:r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947745" y="734393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Stroke</a:t>
              </a:r>
            </a:p>
          </p:txBody>
        </p: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5201509" y="3589293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4.8%</a:t>
              </a:r>
            </a:p>
          </p:txBody>
        </p:sp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5622782" y="3385464"/>
              <a:ext cx="53854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5.7%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5256665" y="1293480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=0.38</a:t>
              </a:r>
            </a:p>
          </p:txBody>
        </p:sp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6076026" y="1566075"/>
              <a:ext cx="594065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14.2%</a:t>
              </a: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6524895" y="1951144"/>
              <a:ext cx="594065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12.4%</a:t>
              </a: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6147749" y="1299743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=0.22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5775168" y="708592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TVR</a:t>
              </a: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3270637" y="721327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MI</a:t>
              </a:r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3700674" y="3447207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5.2%</a:t>
              </a:r>
            </a:p>
          </p:txBody>
        </p: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4096452" y="3577198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4.8%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619159" y="128652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=0.72</a:t>
              </a: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7027859" y="1288313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=0.99</a:t>
              </a: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6643848" y="708592"/>
              <a:ext cx="1491128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Bleeding</a:t>
              </a:r>
            </a:p>
            <a:p>
              <a:pPr algn="ctr"/>
              <a:r>
                <a:rPr lang="nl-NL" altLang="ja-JP" sz="120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TIMI </a:t>
              </a:r>
            </a:p>
            <a:p>
              <a:pPr algn="ctr"/>
              <a:r>
                <a:rPr lang="nl-NL" altLang="ja-JP" sz="120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Major/Minor</a:t>
              </a:r>
            </a:p>
          </p:txBody>
        </p:sp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6940533" y="3231301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6.5%</a:t>
              </a:r>
            </a:p>
          </p:txBody>
        </p:sp>
        <p:sp>
          <p:nvSpPr>
            <p:cNvPr id="45" name="TextBox 6"/>
            <p:cNvSpPr txBox="1">
              <a:spLocks noChangeArrowheads="1"/>
            </p:cNvSpPr>
            <p:nvPr/>
          </p:nvSpPr>
          <p:spPr bwMode="auto">
            <a:xfrm>
              <a:off x="7357350" y="3232878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6.4%</a:t>
              </a: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7950634" y="1555773"/>
            <a:ext cx="959105" cy="565311"/>
            <a:chOff x="7555299" y="160373"/>
            <a:chExt cx="1278806" cy="753748"/>
          </a:xfrm>
        </p:grpSpPr>
        <p:sp>
          <p:nvSpPr>
            <p:cNvPr id="52" name="正方形/長方形 51"/>
            <p:cNvSpPr/>
            <p:nvPr/>
          </p:nvSpPr>
          <p:spPr>
            <a:xfrm>
              <a:off x="7555299" y="206992"/>
              <a:ext cx="352616" cy="26161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7557571" y="577760"/>
              <a:ext cx="352616" cy="2616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989123" y="160373"/>
              <a:ext cx="84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prstClr val="black"/>
                  </a:solidFill>
                </a:rPr>
                <a:t>BP-BES</a:t>
              </a:r>
              <a:endParaRPr lang="ja-JP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991395" y="544789"/>
              <a:ext cx="84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prstClr val="black"/>
                  </a:solidFill>
                </a:rPr>
                <a:t>DP-EES</a:t>
              </a:r>
              <a:endParaRPr lang="ja-JP" altLang="en-US" sz="1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37708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53" y="-23434"/>
            <a:ext cx="4301787" cy="4644516"/>
          </a:xfrm>
          <a:prstGeom prst="rect">
            <a:avLst/>
          </a:prstGeom>
        </p:spPr>
      </p:pic>
      <p:sp>
        <p:nvSpPr>
          <p:cNvPr id="39947" name="Rectangle 18"/>
          <p:cNvSpPr>
            <a:spLocks noChangeArrowheads="1"/>
          </p:cNvSpPr>
          <p:nvPr/>
        </p:nvSpPr>
        <p:spPr bwMode="auto">
          <a:xfrm>
            <a:off x="3172478" y="4325652"/>
            <a:ext cx="997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b="1" dirty="0">
                <a:solidFill>
                  <a:srgbClr val="000000"/>
                </a:solidFill>
                <a:ea typeface="ヒラギノ明朝 ProN W6" charset="-128"/>
              </a:rPr>
              <a:t>BP-BES Better</a:t>
            </a:r>
          </a:p>
        </p:txBody>
      </p:sp>
      <p:sp>
        <p:nvSpPr>
          <p:cNvPr id="39950" name="テキスト ボックス 14"/>
          <p:cNvSpPr txBox="1">
            <a:spLocks noChangeArrowheads="1"/>
          </p:cNvSpPr>
          <p:nvPr/>
        </p:nvSpPr>
        <p:spPr bwMode="auto">
          <a:xfrm>
            <a:off x="2531327" y="14418"/>
            <a:ext cx="40752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Aft>
                <a:spcPts val="450"/>
              </a:spcAft>
            </a:pPr>
            <a:r>
              <a:rPr lang="en-US" altLang="ja-JP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Pre-specified Subgroup Analysis for Death/MI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614082" y="627844"/>
            <a:ext cx="2207656" cy="45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0.93 (0.71 – 1.22)            0.6              0.78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0.88 (0.66 – 1.17)           0.39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0.86 (0.52 – 1.41)           0.54             0.7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0.97 (0.7 – 1.33)             0.83                                       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0.91 (0.68 – 1.21)           0.53             0.77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0.97 (0.74 – 1.27)           0.81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0.85 (0.54 – 1.36)           0.5               0.92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0.87 (0.7 – 1.09)             0.22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1.05 (0.64 – 1.74)           0.83             0.53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0.89 (0.71 – 1.1)             0.27           </a:t>
            </a:r>
          </a:p>
          <a:p>
            <a:pPr>
              <a:lnSpc>
                <a:spcPct val="190000"/>
              </a:lnSpc>
              <a:defRPr/>
            </a:pPr>
            <a:endParaRPr lang="en-US" altLang="ja-JP" sz="800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800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800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800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5034648" y="4325652"/>
            <a:ext cx="997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b="1" dirty="0">
                <a:solidFill>
                  <a:srgbClr val="000000"/>
                </a:solidFill>
                <a:ea typeface="ヒラギノ明朝 ProN W6" charset="-128"/>
              </a:rPr>
              <a:t>DP-EES Better</a:t>
            </a: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2201300" y="615145"/>
            <a:ext cx="1996059" cy="3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Diabetes (619/589)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Non-diabetes (664/696)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DM insulin (143/140)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DM non-insulin (476/449)                                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Age &gt;= 75 years (392/449)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Age &lt; 75 years (891/836)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Yes (92/67)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 (1191/1218)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Yes (159/150)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 (1124/1135)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8001" y="419527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HR 95% CI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608786" y="418368"/>
            <a:ext cx="245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P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942100" y="424005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Interaction P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065591" y="364898"/>
            <a:ext cx="1859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Subgroups  N  (BP-BES/ DP-EES)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68022" y="662800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Diabetic Status 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103330" y="1358528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Insulin use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109680" y="2044700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Elderly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116813" y="2740428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Hemodialysis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1118822" y="3442506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Multi-vessel PCI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0862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2646359" y="98824"/>
            <a:ext cx="5200650" cy="5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fr-FR" sz="2400" b="1" dirty="0">
                <a:solidFill>
                  <a:srgbClr val="350F53"/>
                </a:solidFill>
              </a:rPr>
              <a:t>Potential conflicts of interest</a:t>
            </a:r>
            <a:endParaRPr lang="en-GB" sz="2400" b="1" dirty="0">
              <a:solidFill>
                <a:srgbClr val="350F5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6675" y="1187054"/>
            <a:ext cx="5715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7D177A"/>
              </a:buClr>
            </a:pPr>
            <a:r>
              <a:rPr lang="en-US" sz="2000" b="1" dirty="0">
                <a:solidFill>
                  <a:srgbClr val="280441"/>
                </a:solidFill>
                <a:cs typeface="Arial" charset="0"/>
              </a:rPr>
              <a:t>Speaker's name: Masahiro Natsuaki</a:t>
            </a:r>
          </a:p>
          <a:p>
            <a:pPr marL="609600" indent="-609600">
              <a:spcBef>
                <a:spcPct val="20000"/>
              </a:spcBef>
              <a:buClr>
                <a:srgbClr val="7D177A"/>
              </a:buClr>
            </a:pPr>
            <a:endParaRPr lang="en-US" sz="2000" dirty="0">
              <a:solidFill>
                <a:srgbClr val="280441"/>
              </a:solidFill>
              <a:cs typeface="Arial" charset="0"/>
            </a:endParaRPr>
          </a:p>
          <a:p>
            <a:pPr marL="609600" indent="-609600">
              <a:spcBef>
                <a:spcPct val="20000"/>
              </a:spcBef>
              <a:buClr>
                <a:srgbClr val="7D177A"/>
              </a:buClr>
            </a:pPr>
            <a:r>
              <a:rPr lang="en-US" sz="2000" dirty="0">
                <a:solidFill>
                  <a:srgbClr val="280441"/>
                </a:solidFill>
                <a:ea typeface="Wingdings"/>
                <a:cs typeface="Wingdings"/>
                <a:sym typeface="Wingdings"/>
              </a:rPr>
              <a:t></a:t>
            </a:r>
            <a:r>
              <a:rPr lang="en-US" sz="2000" dirty="0">
                <a:solidFill>
                  <a:srgbClr val="280441"/>
                </a:solidFill>
                <a:cs typeface="Arial" charset="0"/>
                <a:sym typeface="Monotype Sorts" charset="0"/>
              </a:rPr>
              <a:t> </a:t>
            </a:r>
            <a:r>
              <a:rPr lang="en-US" sz="2000" b="1" dirty="0">
                <a:solidFill>
                  <a:srgbClr val="280441"/>
                </a:solidFill>
                <a:cs typeface="Arial" charset="0"/>
              </a:rPr>
              <a:t>I do not have any potential conflict of interest</a:t>
            </a:r>
            <a:endParaRPr lang="en-GB" sz="2000" dirty="0">
              <a:solidFill>
                <a:srgbClr val="28044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8385" y="2880352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7D177A"/>
              </a:buClr>
            </a:pPr>
            <a:r>
              <a:rPr lang="en-US" sz="2000" b="1" dirty="0">
                <a:solidFill>
                  <a:srgbClr val="280441"/>
                </a:solidFill>
                <a:cs typeface="Arial" charset="0"/>
              </a:rPr>
              <a:t>Study sponsor: Terumo Japan</a:t>
            </a:r>
          </a:p>
        </p:txBody>
      </p:sp>
    </p:spTree>
    <p:extLst>
      <p:ext uri="{BB962C8B-B14F-4D97-AF65-F5344CB8AC3E}">
        <p14:creationId xmlns:p14="http://schemas.microsoft.com/office/powerpoint/2010/main" val="208073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22" y="-26578"/>
            <a:ext cx="4310123" cy="4590510"/>
          </a:xfrm>
          <a:prstGeom prst="rect">
            <a:avLst/>
          </a:prstGeom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601383" y="621494"/>
            <a:ext cx="2234907" cy="447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0.86 (0.61 – 1.22)             0.4               0.15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1.26 (0.86 – 1.85)            0.24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0.95 (0.52 – 1.73)            0.87              0.69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0.82 (0.53 – 1.27)            0.37                                       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0.9 (0.54 – 1.51)              0.7                0.59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1.06 (0.79 – 1.44)            0.69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0.83 (0.44 – 1.6)              0.58              0.58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1.02 (0.77 – 1.35)            0.89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1.03 (0.54 – 1.97)            0.93              0.98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788" b="1" dirty="0">
                <a:solidFill>
                  <a:srgbClr val="000000"/>
                </a:solidFill>
                <a:ea typeface="ヒラギノ明朝 Pro W6" charset="-128"/>
              </a:rPr>
              <a:t>1.04 (0.78 – 1.37)            0.81           </a:t>
            </a:r>
          </a:p>
          <a:p>
            <a:pPr>
              <a:lnSpc>
                <a:spcPct val="190000"/>
              </a:lnSpc>
              <a:defRPr/>
            </a:pPr>
            <a:endParaRPr lang="en-US" altLang="ja-JP" sz="788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788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788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  <a:p>
            <a:pPr>
              <a:lnSpc>
                <a:spcPct val="190000"/>
              </a:lnSpc>
              <a:defRPr/>
            </a:pPr>
            <a:endParaRPr lang="en-US" altLang="ja-JP" sz="788" b="1" i="1" dirty="0">
              <a:solidFill>
                <a:srgbClr val="000000"/>
              </a:solidFill>
              <a:latin typeface="ヒラギノ丸ゴ Pro W4" charset="-128"/>
              <a:ea typeface="ヒラギノ丸ゴ Pro W4" charset="-128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01300" y="615145"/>
            <a:ext cx="1996059" cy="3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Diabetes (619/589)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Non-diabetes (664/696)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DM insulin (143/140)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DM non-insulin (476/449)                                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Age &gt;= 75 years (392/449)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Age &lt; 75 years (891/836)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Yes (92/67)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 (1191/1218)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Yes (159/150)</a:t>
            </a:r>
          </a:p>
          <a:p>
            <a:pPr>
              <a:lnSpc>
                <a:spcPct val="190000"/>
              </a:lnSpc>
              <a:spcAft>
                <a:spcPts val="90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  <a:ea typeface="ヒラギノ明朝 Pro W6" charset="-128"/>
              </a:rPr>
              <a:t>No (1124/1135)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72478" y="4325652"/>
            <a:ext cx="997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b="1" dirty="0">
                <a:solidFill>
                  <a:srgbClr val="000000"/>
                </a:solidFill>
                <a:ea typeface="ヒラギノ明朝 ProN W6" charset="-128"/>
              </a:rPr>
              <a:t>BP-BES Better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034648" y="4325652"/>
            <a:ext cx="997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b="1" dirty="0">
                <a:solidFill>
                  <a:srgbClr val="000000"/>
                </a:solidFill>
                <a:ea typeface="ヒラギノ明朝 ProN W6" charset="-128"/>
              </a:rPr>
              <a:t>DP-EES Better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65591" y="364898"/>
            <a:ext cx="1859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Subgroups  N  (BP-BES/ DP-EES)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38001" y="419527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HR 95% CI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08786" y="418368"/>
            <a:ext cx="245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P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42100" y="424005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Interaction P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68022" y="662800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Diabetic Status 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03330" y="1358528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Insulin use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09680" y="2044700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Elderly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16813" y="2740428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Hemodialysis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118822" y="3442506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Multi-vessel PCI</a:t>
            </a:r>
            <a:endParaRPr lang="ja-JP" altLang="en-US" sz="1000" dirty="0">
              <a:solidFill>
                <a:srgbClr val="008000"/>
              </a:solidFill>
            </a:endParaRPr>
          </a:p>
        </p:txBody>
      </p:sp>
      <p:sp>
        <p:nvSpPr>
          <p:cNvPr id="30" name="テキスト ボックス 14"/>
          <p:cNvSpPr txBox="1">
            <a:spLocks noChangeArrowheads="1"/>
          </p:cNvSpPr>
          <p:nvPr/>
        </p:nvSpPr>
        <p:spPr bwMode="auto">
          <a:xfrm>
            <a:off x="2801434" y="14418"/>
            <a:ext cx="3535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Aft>
                <a:spcPts val="450"/>
              </a:spcAft>
            </a:pPr>
            <a:r>
              <a:rPr lang="en-US" altLang="ja-JP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Pre-specified Subgroup Analysis for TLR</a:t>
            </a:r>
          </a:p>
        </p:txBody>
      </p:sp>
    </p:spTree>
    <p:extLst>
      <p:ext uri="{BB962C8B-B14F-4D97-AF65-F5344CB8AC3E}">
        <p14:creationId xmlns:p14="http://schemas.microsoft.com/office/powerpoint/2010/main" val="356280629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4"/>
          <p:cNvSpPr txBox="1">
            <a:spLocks noChangeArrowheads="1"/>
          </p:cNvSpPr>
          <p:nvPr/>
        </p:nvSpPr>
        <p:spPr bwMode="auto">
          <a:xfrm>
            <a:off x="2301017" y="1491630"/>
            <a:ext cx="4487319" cy="150624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Clinical Outcomes </a:t>
            </a:r>
          </a:p>
          <a:p>
            <a:pPr algn="ctr" eaLnBrk="1" hangingPunct="1"/>
            <a:r>
              <a:rPr lang="en-US" altLang="ja-JP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 1-year and 5-year</a:t>
            </a:r>
          </a:p>
          <a:p>
            <a:pPr algn="ctr" eaLnBrk="1" hangingPunct="1"/>
            <a:endParaRPr lang="en-US" altLang="ja-JP" sz="788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/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-Landmark Analysis-</a:t>
            </a:r>
            <a:endParaRPr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6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Group 61"/>
          <p:cNvGrpSpPr>
            <a:grpSpLocks noChangeAspect="1"/>
          </p:cNvGrpSpPr>
          <p:nvPr/>
        </p:nvGrpSpPr>
        <p:grpSpPr bwMode="auto">
          <a:xfrm>
            <a:off x="2683753" y="471349"/>
            <a:ext cx="4372632" cy="3052035"/>
            <a:chOff x="2308" y="595"/>
            <a:chExt cx="2813" cy="1891"/>
          </a:xfrm>
        </p:grpSpPr>
        <p:sp>
          <p:nvSpPr>
            <p:cNvPr id="32" name="AutoShape 60"/>
            <p:cNvSpPr>
              <a:spLocks noChangeAspect="1" noChangeArrowheads="1" noTextEdit="1"/>
            </p:cNvSpPr>
            <p:nvPr/>
          </p:nvSpPr>
          <p:spPr bwMode="auto">
            <a:xfrm>
              <a:off x="2308" y="595"/>
              <a:ext cx="281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316" y="603"/>
              <a:ext cx="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2832" y="679"/>
              <a:ext cx="2205" cy="1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2836" y="1831"/>
              <a:ext cx="2204" cy="275"/>
            </a:xfrm>
            <a:custGeom>
              <a:avLst/>
              <a:gdLst>
                <a:gd name="T0" fmla="*/ 42 w 2204"/>
                <a:gd name="T1" fmla="*/ 275 h 275"/>
                <a:gd name="T2" fmla="*/ 107 w 2204"/>
                <a:gd name="T3" fmla="*/ 273 h 275"/>
                <a:gd name="T4" fmla="*/ 130 w 2204"/>
                <a:gd name="T5" fmla="*/ 268 h 275"/>
                <a:gd name="T6" fmla="*/ 196 w 2204"/>
                <a:gd name="T7" fmla="*/ 266 h 275"/>
                <a:gd name="T8" fmla="*/ 229 w 2204"/>
                <a:gd name="T9" fmla="*/ 261 h 275"/>
                <a:gd name="T10" fmla="*/ 275 w 2204"/>
                <a:gd name="T11" fmla="*/ 254 h 275"/>
                <a:gd name="T12" fmla="*/ 305 w 2204"/>
                <a:gd name="T13" fmla="*/ 249 h 275"/>
                <a:gd name="T14" fmla="*/ 353 w 2204"/>
                <a:gd name="T15" fmla="*/ 244 h 275"/>
                <a:gd name="T16" fmla="*/ 372 w 2204"/>
                <a:gd name="T17" fmla="*/ 239 h 275"/>
                <a:gd name="T18" fmla="*/ 437 w 2204"/>
                <a:gd name="T19" fmla="*/ 232 h 275"/>
                <a:gd name="T20" fmla="*/ 521 w 2204"/>
                <a:gd name="T21" fmla="*/ 227 h 275"/>
                <a:gd name="T22" fmla="*/ 533 w 2204"/>
                <a:gd name="T23" fmla="*/ 220 h 275"/>
                <a:gd name="T24" fmla="*/ 550 w 2204"/>
                <a:gd name="T25" fmla="*/ 213 h 275"/>
                <a:gd name="T26" fmla="*/ 593 w 2204"/>
                <a:gd name="T27" fmla="*/ 206 h 275"/>
                <a:gd name="T28" fmla="*/ 643 w 2204"/>
                <a:gd name="T29" fmla="*/ 203 h 275"/>
                <a:gd name="T30" fmla="*/ 678 w 2204"/>
                <a:gd name="T31" fmla="*/ 199 h 275"/>
                <a:gd name="T32" fmla="*/ 739 w 2204"/>
                <a:gd name="T33" fmla="*/ 194 h 275"/>
                <a:gd name="T34" fmla="*/ 779 w 2204"/>
                <a:gd name="T35" fmla="*/ 191 h 275"/>
                <a:gd name="T36" fmla="*/ 805 w 2204"/>
                <a:gd name="T37" fmla="*/ 182 h 275"/>
                <a:gd name="T38" fmla="*/ 850 w 2204"/>
                <a:gd name="T39" fmla="*/ 179 h 275"/>
                <a:gd name="T40" fmla="*/ 903 w 2204"/>
                <a:gd name="T41" fmla="*/ 174 h 275"/>
                <a:gd name="T42" fmla="*/ 947 w 2204"/>
                <a:gd name="T43" fmla="*/ 167 h 275"/>
                <a:gd name="T44" fmla="*/ 980 w 2204"/>
                <a:gd name="T45" fmla="*/ 157 h 275"/>
                <a:gd name="T46" fmla="*/ 1048 w 2204"/>
                <a:gd name="T47" fmla="*/ 153 h 275"/>
                <a:gd name="T48" fmla="*/ 1071 w 2204"/>
                <a:gd name="T49" fmla="*/ 150 h 275"/>
                <a:gd name="T50" fmla="*/ 1124 w 2204"/>
                <a:gd name="T51" fmla="*/ 145 h 275"/>
                <a:gd name="T52" fmla="*/ 1142 w 2204"/>
                <a:gd name="T53" fmla="*/ 143 h 275"/>
                <a:gd name="T54" fmla="*/ 1172 w 2204"/>
                <a:gd name="T55" fmla="*/ 138 h 275"/>
                <a:gd name="T56" fmla="*/ 1196 w 2204"/>
                <a:gd name="T57" fmla="*/ 133 h 275"/>
                <a:gd name="T58" fmla="*/ 1231 w 2204"/>
                <a:gd name="T59" fmla="*/ 133 h 275"/>
                <a:gd name="T60" fmla="*/ 1243 w 2204"/>
                <a:gd name="T61" fmla="*/ 123 h 275"/>
                <a:gd name="T62" fmla="*/ 1266 w 2204"/>
                <a:gd name="T63" fmla="*/ 118 h 275"/>
                <a:gd name="T64" fmla="*/ 1296 w 2204"/>
                <a:gd name="T65" fmla="*/ 113 h 275"/>
                <a:gd name="T66" fmla="*/ 1331 w 2204"/>
                <a:gd name="T67" fmla="*/ 113 h 275"/>
                <a:gd name="T68" fmla="*/ 1355 w 2204"/>
                <a:gd name="T69" fmla="*/ 106 h 275"/>
                <a:gd name="T70" fmla="*/ 1373 w 2204"/>
                <a:gd name="T71" fmla="*/ 101 h 275"/>
                <a:gd name="T72" fmla="*/ 1423 w 2204"/>
                <a:gd name="T73" fmla="*/ 98 h 275"/>
                <a:gd name="T74" fmla="*/ 1449 w 2204"/>
                <a:gd name="T75" fmla="*/ 94 h 275"/>
                <a:gd name="T76" fmla="*/ 1471 w 2204"/>
                <a:gd name="T77" fmla="*/ 91 h 275"/>
                <a:gd name="T78" fmla="*/ 1535 w 2204"/>
                <a:gd name="T79" fmla="*/ 86 h 275"/>
                <a:gd name="T80" fmla="*/ 1580 w 2204"/>
                <a:gd name="T81" fmla="*/ 81 h 275"/>
                <a:gd name="T82" fmla="*/ 1625 w 2204"/>
                <a:gd name="T83" fmla="*/ 74 h 275"/>
                <a:gd name="T84" fmla="*/ 1666 w 2204"/>
                <a:gd name="T85" fmla="*/ 71 h 275"/>
                <a:gd name="T86" fmla="*/ 1719 w 2204"/>
                <a:gd name="T87" fmla="*/ 63 h 275"/>
                <a:gd name="T88" fmla="*/ 1752 w 2204"/>
                <a:gd name="T89" fmla="*/ 63 h 275"/>
                <a:gd name="T90" fmla="*/ 1825 w 2204"/>
                <a:gd name="T91" fmla="*/ 58 h 275"/>
                <a:gd name="T92" fmla="*/ 1860 w 2204"/>
                <a:gd name="T93" fmla="*/ 56 h 275"/>
                <a:gd name="T94" fmla="*/ 1923 w 2204"/>
                <a:gd name="T95" fmla="*/ 48 h 275"/>
                <a:gd name="T96" fmla="*/ 1942 w 2204"/>
                <a:gd name="T97" fmla="*/ 46 h 275"/>
                <a:gd name="T98" fmla="*/ 1968 w 2204"/>
                <a:gd name="T99" fmla="*/ 38 h 275"/>
                <a:gd name="T100" fmla="*/ 1997 w 2204"/>
                <a:gd name="T101" fmla="*/ 33 h 275"/>
                <a:gd name="T102" fmla="*/ 2030 w 2204"/>
                <a:gd name="T103" fmla="*/ 28 h 275"/>
                <a:gd name="T104" fmla="*/ 2054 w 2204"/>
                <a:gd name="T105" fmla="*/ 23 h 275"/>
                <a:gd name="T106" fmla="*/ 2074 w 2204"/>
                <a:gd name="T107" fmla="*/ 20 h 275"/>
                <a:gd name="T108" fmla="*/ 2118 w 2204"/>
                <a:gd name="T109" fmla="*/ 15 h 275"/>
                <a:gd name="T110" fmla="*/ 2165 w 2204"/>
                <a:gd name="T111" fmla="*/ 7 h 275"/>
                <a:gd name="T112" fmla="*/ 2187 w 2204"/>
                <a:gd name="T1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4" h="275">
                  <a:moveTo>
                    <a:pt x="0" y="275"/>
                  </a:moveTo>
                  <a:lnTo>
                    <a:pt x="9" y="275"/>
                  </a:lnTo>
                  <a:lnTo>
                    <a:pt x="42" y="275"/>
                  </a:lnTo>
                  <a:lnTo>
                    <a:pt x="91" y="275"/>
                  </a:lnTo>
                  <a:lnTo>
                    <a:pt x="97" y="275"/>
                  </a:lnTo>
                  <a:lnTo>
                    <a:pt x="107" y="273"/>
                  </a:lnTo>
                  <a:lnTo>
                    <a:pt x="107" y="271"/>
                  </a:lnTo>
                  <a:lnTo>
                    <a:pt x="116" y="271"/>
                  </a:lnTo>
                  <a:lnTo>
                    <a:pt x="130" y="268"/>
                  </a:lnTo>
                  <a:lnTo>
                    <a:pt x="145" y="268"/>
                  </a:lnTo>
                  <a:lnTo>
                    <a:pt x="195" y="266"/>
                  </a:lnTo>
                  <a:lnTo>
                    <a:pt x="196" y="266"/>
                  </a:lnTo>
                  <a:lnTo>
                    <a:pt x="196" y="263"/>
                  </a:lnTo>
                  <a:lnTo>
                    <a:pt x="210" y="263"/>
                  </a:lnTo>
                  <a:lnTo>
                    <a:pt x="229" y="261"/>
                  </a:lnTo>
                  <a:lnTo>
                    <a:pt x="261" y="259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6" y="254"/>
                  </a:lnTo>
                  <a:lnTo>
                    <a:pt x="287" y="251"/>
                  </a:lnTo>
                  <a:lnTo>
                    <a:pt x="305" y="249"/>
                  </a:lnTo>
                  <a:lnTo>
                    <a:pt x="305" y="247"/>
                  </a:lnTo>
                  <a:lnTo>
                    <a:pt x="322" y="247"/>
                  </a:lnTo>
                  <a:lnTo>
                    <a:pt x="353" y="244"/>
                  </a:lnTo>
                  <a:lnTo>
                    <a:pt x="361" y="242"/>
                  </a:lnTo>
                  <a:lnTo>
                    <a:pt x="361" y="239"/>
                  </a:lnTo>
                  <a:lnTo>
                    <a:pt x="372" y="239"/>
                  </a:lnTo>
                  <a:lnTo>
                    <a:pt x="411" y="237"/>
                  </a:lnTo>
                  <a:lnTo>
                    <a:pt x="427" y="235"/>
                  </a:lnTo>
                  <a:lnTo>
                    <a:pt x="437" y="232"/>
                  </a:lnTo>
                  <a:lnTo>
                    <a:pt x="437" y="230"/>
                  </a:lnTo>
                  <a:lnTo>
                    <a:pt x="476" y="230"/>
                  </a:lnTo>
                  <a:lnTo>
                    <a:pt x="521" y="227"/>
                  </a:lnTo>
                  <a:lnTo>
                    <a:pt x="526" y="225"/>
                  </a:lnTo>
                  <a:lnTo>
                    <a:pt x="526" y="223"/>
                  </a:lnTo>
                  <a:lnTo>
                    <a:pt x="533" y="220"/>
                  </a:lnTo>
                  <a:lnTo>
                    <a:pt x="538" y="215"/>
                  </a:lnTo>
                  <a:lnTo>
                    <a:pt x="547" y="215"/>
                  </a:lnTo>
                  <a:lnTo>
                    <a:pt x="550" y="213"/>
                  </a:lnTo>
                  <a:lnTo>
                    <a:pt x="584" y="208"/>
                  </a:lnTo>
                  <a:lnTo>
                    <a:pt x="584" y="206"/>
                  </a:lnTo>
                  <a:lnTo>
                    <a:pt x="593" y="206"/>
                  </a:lnTo>
                  <a:lnTo>
                    <a:pt x="621" y="206"/>
                  </a:lnTo>
                  <a:lnTo>
                    <a:pt x="637" y="203"/>
                  </a:lnTo>
                  <a:lnTo>
                    <a:pt x="643" y="203"/>
                  </a:lnTo>
                  <a:lnTo>
                    <a:pt x="652" y="203"/>
                  </a:lnTo>
                  <a:lnTo>
                    <a:pt x="678" y="201"/>
                  </a:lnTo>
                  <a:lnTo>
                    <a:pt x="678" y="199"/>
                  </a:lnTo>
                  <a:lnTo>
                    <a:pt x="696" y="199"/>
                  </a:lnTo>
                  <a:lnTo>
                    <a:pt x="711" y="196"/>
                  </a:lnTo>
                  <a:lnTo>
                    <a:pt x="739" y="194"/>
                  </a:lnTo>
                  <a:lnTo>
                    <a:pt x="739" y="191"/>
                  </a:lnTo>
                  <a:lnTo>
                    <a:pt x="760" y="191"/>
                  </a:lnTo>
                  <a:lnTo>
                    <a:pt x="779" y="191"/>
                  </a:lnTo>
                  <a:lnTo>
                    <a:pt x="791" y="189"/>
                  </a:lnTo>
                  <a:lnTo>
                    <a:pt x="805" y="184"/>
                  </a:lnTo>
                  <a:lnTo>
                    <a:pt x="805" y="182"/>
                  </a:lnTo>
                  <a:lnTo>
                    <a:pt x="814" y="182"/>
                  </a:lnTo>
                  <a:lnTo>
                    <a:pt x="826" y="182"/>
                  </a:lnTo>
                  <a:lnTo>
                    <a:pt x="850" y="179"/>
                  </a:lnTo>
                  <a:lnTo>
                    <a:pt x="888" y="177"/>
                  </a:lnTo>
                  <a:lnTo>
                    <a:pt x="888" y="174"/>
                  </a:lnTo>
                  <a:lnTo>
                    <a:pt x="903" y="174"/>
                  </a:lnTo>
                  <a:lnTo>
                    <a:pt x="914" y="172"/>
                  </a:lnTo>
                  <a:lnTo>
                    <a:pt x="947" y="169"/>
                  </a:lnTo>
                  <a:lnTo>
                    <a:pt x="947" y="167"/>
                  </a:lnTo>
                  <a:lnTo>
                    <a:pt x="965" y="165"/>
                  </a:lnTo>
                  <a:lnTo>
                    <a:pt x="980" y="160"/>
                  </a:lnTo>
                  <a:lnTo>
                    <a:pt x="980" y="157"/>
                  </a:lnTo>
                  <a:lnTo>
                    <a:pt x="996" y="155"/>
                  </a:lnTo>
                  <a:lnTo>
                    <a:pt x="1042" y="153"/>
                  </a:lnTo>
                  <a:lnTo>
                    <a:pt x="1048" y="153"/>
                  </a:lnTo>
                  <a:lnTo>
                    <a:pt x="1048" y="150"/>
                  </a:lnTo>
                  <a:lnTo>
                    <a:pt x="1057" y="150"/>
                  </a:lnTo>
                  <a:lnTo>
                    <a:pt x="1071" y="150"/>
                  </a:lnTo>
                  <a:lnTo>
                    <a:pt x="1098" y="148"/>
                  </a:lnTo>
                  <a:lnTo>
                    <a:pt x="1113" y="145"/>
                  </a:lnTo>
                  <a:lnTo>
                    <a:pt x="1124" y="145"/>
                  </a:lnTo>
                  <a:lnTo>
                    <a:pt x="1124" y="143"/>
                  </a:lnTo>
                  <a:lnTo>
                    <a:pt x="1133" y="143"/>
                  </a:lnTo>
                  <a:lnTo>
                    <a:pt x="1142" y="143"/>
                  </a:lnTo>
                  <a:lnTo>
                    <a:pt x="1160" y="138"/>
                  </a:lnTo>
                  <a:lnTo>
                    <a:pt x="1164" y="138"/>
                  </a:lnTo>
                  <a:lnTo>
                    <a:pt x="1172" y="138"/>
                  </a:lnTo>
                  <a:lnTo>
                    <a:pt x="1193" y="136"/>
                  </a:lnTo>
                  <a:lnTo>
                    <a:pt x="1193" y="133"/>
                  </a:lnTo>
                  <a:lnTo>
                    <a:pt x="1196" y="133"/>
                  </a:lnTo>
                  <a:lnTo>
                    <a:pt x="1207" y="133"/>
                  </a:lnTo>
                  <a:lnTo>
                    <a:pt x="1216" y="133"/>
                  </a:lnTo>
                  <a:lnTo>
                    <a:pt x="1231" y="133"/>
                  </a:lnTo>
                  <a:lnTo>
                    <a:pt x="1236" y="133"/>
                  </a:lnTo>
                  <a:lnTo>
                    <a:pt x="1243" y="128"/>
                  </a:lnTo>
                  <a:lnTo>
                    <a:pt x="1243" y="123"/>
                  </a:lnTo>
                  <a:lnTo>
                    <a:pt x="1258" y="123"/>
                  </a:lnTo>
                  <a:lnTo>
                    <a:pt x="1260" y="121"/>
                  </a:lnTo>
                  <a:lnTo>
                    <a:pt x="1266" y="118"/>
                  </a:lnTo>
                  <a:lnTo>
                    <a:pt x="1267" y="118"/>
                  </a:lnTo>
                  <a:lnTo>
                    <a:pt x="1278" y="116"/>
                  </a:lnTo>
                  <a:lnTo>
                    <a:pt x="1296" y="113"/>
                  </a:lnTo>
                  <a:lnTo>
                    <a:pt x="1307" y="113"/>
                  </a:lnTo>
                  <a:lnTo>
                    <a:pt x="1317" y="113"/>
                  </a:lnTo>
                  <a:lnTo>
                    <a:pt x="1331" y="113"/>
                  </a:lnTo>
                  <a:lnTo>
                    <a:pt x="1331" y="111"/>
                  </a:lnTo>
                  <a:lnTo>
                    <a:pt x="1341" y="108"/>
                  </a:lnTo>
                  <a:lnTo>
                    <a:pt x="1355" y="106"/>
                  </a:lnTo>
                  <a:lnTo>
                    <a:pt x="1357" y="103"/>
                  </a:lnTo>
                  <a:lnTo>
                    <a:pt x="1366" y="103"/>
                  </a:lnTo>
                  <a:lnTo>
                    <a:pt x="1373" y="101"/>
                  </a:lnTo>
                  <a:lnTo>
                    <a:pt x="1406" y="101"/>
                  </a:lnTo>
                  <a:lnTo>
                    <a:pt x="1414" y="101"/>
                  </a:lnTo>
                  <a:lnTo>
                    <a:pt x="1423" y="98"/>
                  </a:lnTo>
                  <a:lnTo>
                    <a:pt x="1435" y="96"/>
                  </a:lnTo>
                  <a:lnTo>
                    <a:pt x="1449" y="96"/>
                  </a:lnTo>
                  <a:lnTo>
                    <a:pt x="1449" y="94"/>
                  </a:lnTo>
                  <a:lnTo>
                    <a:pt x="1456" y="94"/>
                  </a:lnTo>
                  <a:lnTo>
                    <a:pt x="1460" y="94"/>
                  </a:lnTo>
                  <a:lnTo>
                    <a:pt x="1471" y="91"/>
                  </a:lnTo>
                  <a:lnTo>
                    <a:pt x="1524" y="89"/>
                  </a:lnTo>
                  <a:lnTo>
                    <a:pt x="1535" y="89"/>
                  </a:lnTo>
                  <a:lnTo>
                    <a:pt x="1535" y="86"/>
                  </a:lnTo>
                  <a:lnTo>
                    <a:pt x="1548" y="86"/>
                  </a:lnTo>
                  <a:lnTo>
                    <a:pt x="1565" y="84"/>
                  </a:lnTo>
                  <a:lnTo>
                    <a:pt x="1580" y="81"/>
                  </a:lnTo>
                  <a:lnTo>
                    <a:pt x="1580" y="79"/>
                  </a:lnTo>
                  <a:lnTo>
                    <a:pt x="1612" y="76"/>
                  </a:lnTo>
                  <a:lnTo>
                    <a:pt x="1625" y="74"/>
                  </a:lnTo>
                  <a:lnTo>
                    <a:pt x="1625" y="71"/>
                  </a:lnTo>
                  <a:lnTo>
                    <a:pt x="1627" y="71"/>
                  </a:lnTo>
                  <a:lnTo>
                    <a:pt x="1666" y="71"/>
                  </a:lnTo>
                  <a:lnTo>
                    <a:pt x="1699" y="68"/>
                  </a:lnTo>
                  <a:lnTo>
                    <a:pt x="1719" y="66"/>
                  </a:lnTo>
                  <a:lnTo>
                    <a:pt x="1719" y="63"/>
                  </a:lnTo>
                  <a:lnTo>
                    <a:pt x="1725" y="63"/>
                  </a:lnTo>
                  <a:lnTo>
                    <a:pt x="1736" y="63"/>
                  </a:lnTo>
                  <a:lnTo>
                    <a:pt x="1752" y="63"/>
                  </a:lnTo>
                  <a:lnTo>
                    <a:pt x="1798" y="61"/>
                  </a:lnTo>
                  <a:lnTo>
                    <a:pt x="1802" y="58"/>
                  </a:lnTo>
                  <a:lnTo>
                    <a:pt x="1825" y="58"/>
                  </a:lnTo>
                  <a:lnTo>
                    <a:pt x="1825" y="56"/>
                  </a:lnTo>
                  <a:lnTo>
                    <a:pt x="1857" y="56"/>
                  </a:lnTo>
                  <a:lnTo>
                    <a:pt x="1860" y="56"/>
                  </a:lnTo>
                  <a:lnTo>
                    <a:pt x="1884" y="53"/>
                  </a:lnTo>
                  <a:lnTo>
                    <a:pt x="1891" y="51"/>
                  </a:lnTo>
                  <a:lnTo>
                    <a:pt x="1923" y="48"/>
                  </a:lnTo>
                  <a:lnTo>
                    <a:pt x="1932" y="48"/>
                  </a:lnTo>
                  <a:lnTo>
                    <a:pt x="1932" y="46"/>
                  </a:lnTo>
                  <a:lnTo>
                    <a:pt x="1942" y="46"/>
                  </a:lnTo>
                  <a:lnTo>
                    <a:pt x="1960" y="43"/>
                  </a:lnTo>
                  <a:lnTo>
                    <a:pt x="1968" y="41"/>
                  </a:lnTo>
                  <a:lnTo>
                    <a:pt x="1968" y="38"/>
                  </a:lnTo>
                  <a:lnTo>
                    <a:pt x="1973" y="38"/>
                  </a:lnTo>
                  <a:lnTo>
                    <a:pt x="1985" y="35"/>
                  </a:lnTo>
                  <a:lnTo>
                    <a:pt x="1997" y="33"/>
                  </a:lnTo>
                  <a:lnTo>
                    <a:pt x="1997" y="30"/>
                  </a:lnTo>
                  <a:lnTo>
                    <a:pt x="2012" y="30"/>
                  </a:lnTo>
                  <a:lnTo>
                    <a:pt x="2030" y="28"/>
                  </a:lnTo>
                  <a:lnTo>
                    <a:pt x="2039" y="25"/>
                  </a:lnTo>
                  <a:lnTo>
                    <a:pt x="2039" y="23"/>
                  </a:lnTo>
                  <a:lnTo>
                    <a:pt x="2054" y="23"/>
                  </a:lnTo>
                  <a:lnTo>
                    <a:pt x="2062" y="20"/>
                  </a:lnTo>
                  <a:lnTo>
                    <a:pt x="2066" y="20"/>
                  </a:lnTo>
                  <a:lnTo>
                    <a:pt x="2074" y="20"/>
                  </a:lnTo>
                  <a:lnTo>
                    <a:pt x="2110" y="18"/>
                  </a:lnTo>
                  <a:lnTo>
                    <a:pt x="2110" y="15"/>
                  </a:lnTo>
                  <a:lnTo>
                    <a:pt x="2118" y="15"/>
                  </a:lnTo>
                  <a:lnTo>
                    <a:pt x="2142" y="10"/>
                  </a:lnTo>
                  <a:lnTo>
                    <a:pt x="2142" y="7"/>
                  </a:lnTo>
                  <a:lnTo>
                    <a:pt x="2165" y="7"/>
                  </a:lnTo>
                  <a:lnTo>
                    <a:pt x="2180" y="5"/>
                  </a:lnTo>
                  <a:lnTo>
                    <a:pt x="2187" y="2"/>
                  </a:lnTo>
                  <a:lnTo>
                    <a:pt x="2187" y="0"/>
                  </a:lnTo>
                  <a:lnTo>
                    <a:pt x="2196" y="0"/>
                  </a:lnTo>
                  <a:lnTo>
                    <a:pt x="2204" y="0"/>
                  </a:lnTo>
                </a:path>
              </a:pathLst>
            </a:custGeom>
            <a:noFill/>
            <a:ln w="12700" cap="flat">
              <a:solidFill>
                <a:srgbClr val="D548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2835" y="1778"/>
              <a:ext cx="2205" cy="334"/>
            </a:xfrm>
            <a:custGeom>
              <a:avLst/>
              <a:gdLst>
                <a:gd name="T0" fmla="*/ 32 w 2205"/>
                <a:gd name="T1" fmla="*/ 330 h 334"/>
                <a:gd name="T2" fmla="*/ 89 w 2205"/>
                <a:gd name="T3" fmla="*/ 320 h 334"/>
                <a:gd name="T4" fmla="*/ 133 w 2205"/>
                <a:gd name="T5" fmla="*/ 315 h 334"/>
                <a:gd name="T6" fmla="*/ 258 w 2205"/>
                <a:gd name="T7" fmla="*/ 308 h 334"/>
                <a:gd name="T8" fmla="*/ 322 w 2205"/>
                <a:gd name="T9" fmla="*/ 304 h 334"/>
                <a:gd name="T10" fmla="*/ 350 w 2205"/>
                <a:gd name="T11" fmla="*/ 296 h 334"/>
                <a:gd name="T12" fmla="*/ 437 w 2205"/>
                <a:gd name="T13" fmla="*/ 289 h 334"/>
                <a:gd name="T14" fmla="*/ 500 w 2205"/>
                <a:gd name="T15" fmla="*/ 275 h 334"/>
                <a:gd name="T16" fmla="*/ 550 w 2205"/>
                <a:gd name="T17" fmla="*/ 268 h 334"/>
                <a:gd name="T18" fmla="*/ 601 w 2205"/>
                <a:gd name="T19" fmla="*/ 263 h 334"/>
                <a:gd name="T20" fmla="*/ 658 w 2205"/>
                <a:gd name="T21" fmla="*/ 258 h 334"/>
                <a:gd name="T22" fmla="*/ 699 w 2205"/>
                <a:gd name="T23" fmla="*/ 251 h 334"/>
                <a:gd name="T24" fmla="*/ 723 w 2205"/>
                <a:gd name="T25" fmla="*/ 246 h 334"/>
                <a:gd name="T26" fmla="*/ 752 w 2205"/>
                <a:gd name="T27" fmla="*/ 234 h 334"/>
                <a:gd name="T28" fmla="*/ 810 w 2205"/>
                <a:gd name="T29" fmla="*/ 225 h 334"/>
                <a:gd name="T30" fmla="*/ 846 w 2205"/>
                <a:gd name="T31" fmla="*/ 218 h 334"/>
                <a:gd name="T32" fmla="*/ 882 w 2205"/>
                <a:gd name="T33" fmla="*/ 210 h 334"/>
                <a:gd name="T34" fmla="*/ 923 w 2205"/>
                <a:gd name="T35" fmla="*/ 201 h 334"/>
                <a:gd name="T36" fmla="*/ 956 w 2205"/>
                <a:gd name="T37" fmla="*/ 191 h 334"/>
                <a:gd name="T38" fmla="*/ 1080 w 2205"/>
                <a:gd name="T39" fmla="*/ 182 h 334"/>
                <a:gd name="T40" fmla="*/ 1104 w 2205"/>
                <a:gd name="T41" fmla="*/ 177 h 334"/>
                <a:gd name="T42" fmla="*/ 1146 w 2205"/>
                <a:gd name="T43" fmla="*/ 172 h 334"/>
                <a:gd name="T44" fmla="*/ 1177 w 2205"/>
                <a:gd name="T45" fmla="*/ 170 h 334"/>
                <a:gd name="T46" fmla="*/ 1205 w 2205"/>
                <a:gd name="T47" fmla="*/ 165 h 334"/>
                <a:gd name="T48" fmla="*/ 1233 w 2205"/>
                <a:gd name="T49" fmla="*/ 160 h 334"/>
                <a:gd name="T50" fmla="*/ 1270 w 2205"/>
                <a:gd name="T51" fmla="*/ 156 h 334"/>
                <a:gd name="T52" fmla="*/ 1292 w 2205"/>
                <a:gd name="T53" fmla="*/ 153 h 334"/>
                <a:gd name="T54" fmla="*/ 1340 w 2205"/>
                <a:gd name="T55" fmla="*/ 148 h 334"/>
                <a:gd name="T56" fmla="*/ 1361 w 2205"/>
                <a:gd name="T57" fmla="*/ 136 h 334"/>
                <a:gd name="T58" fmla="*/ 1399 w 2205"/>
                <a:gd name="T59" fmla="*/ 129 h 334"/>
                <a:gd name="T60" fmla="*/ 1443 w 2205"/>
                <a:gd name="T61" fmla="*/ 126 h 334"/>
                <a:gd name="T62" fmla="*/ 1479 w 2205"/>
                <a:gd name="T63" fmla="*/ 121 h 334"/>
                <a:gd name="T64" fmla="*/ 1510 w 2205"/>
                <a:gd name="T65" fmla="*/ 114 h 334"/>
                <a:gd name="T66" fmla="*/ 1544 w 2205"/>
                <a:gd name="T67" fmla="*/ 106 h 334"/>
                <a:gd name="T68" fmla="*/ 1604 w 2205"/>
                <a:gd name="T69" fmla="*/ 101 h 334"/>
                <a:gd name="T70" fmla="*/ 1654 w 2205"/>
                <a:gd name="T71" fmla="*/ 96 h 334"/>
                <a:gd name="T72" fmla="*/ 1701 w 2205"/>
                <a:gd name="T73" fmla="*/ 89 h 334"/>
                <a:gd name="T74" fmla="*/ 1776 w 2205"/>
                <a:gd name="T75" fmla="*/ 86 h 334"/>
                <a:gd name="T76" fmla="*/ 1826 w 2205"/>
                <a:gd name="T77" fmla="*/ 79 h 334"/>
                <a:gd name="T78" fmla="*/ 1870 w 2205"/>
                <a:gd name="T79" fmla="*/ 71 h 334"/>
                <a:gd name="T80" fmla="*/ 1887 w 2205"/>
                <a:gd name="T81" fmla="*/ 56 h 334"/>
                <a:gd name="T82" fmla="*/ 1926 w 2205"/>
                <a:gd name="T83" fmla="*/ 51 h 334"/>
                <a:gd name="T84" fmla="*/ 1991 w 2205"/>
                <a:gd name="T85" fmla="*/ 43 h 334"/>
                <a:gd name="T86" fmla="*/ 2022 w 2205"/>
                <a:gd name="T87" fmla="*/ 33 h 334"/>
                <a:gd name="T88" fmla="*/ 2042 w 2205"/>
                <a:gd name="T89" fmla="*/ 25 h 334"/>
                <a:gd name="T90" fmla="*/ 2094 w 2205"/>
                <a:gd name="T91" fmla="*/ 15 h 334"/>
                <a:gd name="T92" fmla="*/ 2139 w 2205"/>
                <a:gd name="T93" fmla="*/ 10 h 334"/>
                <a:gd name="T94" fmla="*/ 2168 w 2205"/>
                <a:gd name="T95" fmla="*/ 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5" h="334">
                  <a:moveTo>
                    <a:pt x="0" y="334"/>
                  </a:moveTo>
                  <a:lnTo>
                    <a:pt x="11" y="334"/>
                  </a:lnTo>
                  <a:lnTo>
                    <a:pt x="11" y="330"/>
                  </a:lnTo>
                  <a:lnTo>
                    <a:pt x="32" y="330"/>
                  </a:lnTo>
                  <a:lnTo>
                    <a:pt x="56" y="330"/>
                  </a:lnTo>
                  <a:lnTo>
                    <a:pt x="77" y="325"/>
                  </a:lnTo>
                  <a:lnTo>
                    <a:pt x="82" y="320"/>
                  </a:lnTo>
                  <a:lnTo>
                    <a:pt x="89" y="320"/>
                  </a:lnTo>
                  <a:lnTo>
                    <a:pt x="115" y="320"/>
                  </a:lnTo>
                  <a:lnTo>
                    <a:pt x="121" y="318"/>
                  </a:lnTo>
                  <a:lnTo>
                    <a:pt x="127" y="315"/>
                  </a:lnTo>
                  <a:lnTo>
                    <a:pt x="133" y="315"/>
                  </a:lnTo>
                  <a:lnTo>
                    <a:pt x="133" y="313"/>
                  </a:lnTo>
                  <a:lnTo>
                    <a:pt x="190" y="313"/>
                  </a:lnTo>
                  <a:lnTo>
                    <a:pt x="211" y="311"/>
                  </a:lnTo>
                  <a:lnTo>
                    <a:pt x="258" y="308"/>
                  </a:lnTo>
                  <a:lnTo>
                    <a:pt x="258" y="306"/>
                  </a:lnTo>
                  <a:lnTo>
                    <a:pt x="275" y="306"/>
                  </a:lnTo>
                  <a:lnTo>
                    <a:pt x="284" y="304"/>
                  </a:lnTo>
                  <a:lnTo>
                    <a:pt x="322" y="304"/>
                  </a:lnTo>
                  <a:lnTo>
                    <a:pt x="329" y="301"/>
                  </a:lnTo>
                  <a:lnTo>
                    <a:pt x="346" y="299"/>
                  </a:lnTo>
                  <a:lnTo>
                    <a:pt x="346" y="296"/>
                  </a:lnTo>
                  <a:lnTo>
                    <a:pt x="350" y="296"/>
                  </a:lnTo>
                  <a:lnTo>
                    <a:pt x="367" y="294"/>
                  </a:lnTo>
                  <a:lnTo>
                    <a:pt x="388" y="292"/>
                  </a:lnTo>
                  <a:lnTo>
                    <a:pt x="388" y="289"/>
                  </a:lnTo>
                  <a:lnTo>
                    <a:pt x="437" y="289"/>
                  </a:lnTo>
                  <a:lnTo>
                    <a:pt x="443" y="282"/>
                  </a:lnTo>
                  <a:lnTo>
                    <a:pt x="450" y="282"/>
                  </a:lnTo>
                  <a:lnTo>
                    <a:pt x="476" y="280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521" y="273"/>
                  </a:lnTo>
                  <a:lnTo>
                    <a:pt x="529" y="270"/>
                  </a:lnTo>
                  <a:lnTo>
                    <a:pt x="550" y="268"/>
                  </a:lnTo>
                  <a:lnTo>
                    <a:pt x="550" y="265"/>
                  </a:lnTo>
                  <a:lnTo>
                    <a:pt x="576" y="265"/>
                  </a:lnTo>
                  <a:lnTo>
                    <a:pt x="581" y="263"/>
                  </a:lnTo>
                  <a:lnTo>
                    <a:pt x="601" y="263"/>
                  </a:lnTo>
                  <a:lnTo>
                    <a:pt x="628" y="261"/>
                  </a:lnTo>
                  <a:lnTo>
                    <a:pt x="640" y="261"/>
                  </a:lnTo>
                  <a:lnTo>
                    <a:pt x="640" y="258"/>
                  </a:lnTo>
                  <a:lnTo>
                    <a:pt x="658" y="258"/>
                  </a:lnTo>
                  <a:lnTo>
                    <a:pt x="663" y="256"/>
                  </a:lnTo>
                  <a:lnTo>
                    <a:pt x="686" y="254"/>
                  </a:lnTo>
                  <a:lnTo>
                    <a:pt x="698" y="254"/>
                  </a:lnTo>
                  <a:lnTo>
                    <a:pt x="699" y="251"/>
                  </a:lnTo>
                  <a:lnTo>
                    <a:pt x="699" y="249"/>
                  </a:lnTo>
                  <a:lnTo>
                    <a:pt x="711" y="249"/>
                  </a:lnTo>
                  <a:lnTo>
                    <a:pt x="716" y="249"/>
                  </a:lnTo>
                  <a:lnTo>
                    <a:pt x="723" y="246"/>
                  </a:lnTo>
                  <a:lnTo>
                    <a:pt x="725" y="242"/>
                  </a:lnTo>
                  <a:lnTo>
                    <a:pt x="735" y="242"/>
                  </a:lnTo>
                  <a:lnTo>
                    <a:pt x="749" y="239"/>
                  </a:lnTo>
                  <a:lnTo>
                    <a:pt x="752" y="234"/>
                  </a:lnTo>
                  <a:lnTo>
                    <a:pt x="766" y="234"/>
                  </a:lnTo>
                  <a:lnTo>
                    <a:pt x="781" y="232"/>
                  </a:lnTo>
                  <a:lnTo>
                    <a:pt x="810" y="227"/>
                  </a:lnTo>
                  <a:lnTo>
                    <a:pt x="810" y="225"/>
                  </a:lnTo>
                  <a:lnTo>
                    <a:pt x="813" y="225"/>
                  </a:lnTo>
                  <a:lnTo>
                    <a:pt x="838" y="222"/>
                  </a:lnTo>
                  <a:lnTo>
                    <a:pt x="843" y="218"/>
                  </a:lnTo>
                  <a:lnTo>
                    <a:pt x="846" y="218"/>
                  </a:lnTo>
                  <a:lnTo>
                    <a:pt x="855" y="218"/>
                  </a:lnTo>
                  <a:lnTo>
                    <a:pt x="866" y="215"/>
                  </a:lnTo>
                  <a:lnTo>
                    <a:pt x="866" y="210"/>
                  </a:lnTo>
                  <a:lnTo>
                    <a:pt x="882" y="210"/>
                  </a:lnTo>
                  <a:lnTo>
                    <a:pt x="906" y="208"/>
                  </a:lnTo>
                  <a:lnTo>
                    <a:pt x="917" y="206"/>
                  </a:lnTo>
                  <a:lnTo>
                    <a:pt x="923" y="203"/>
                  </a:lnTo>
                  <a:lnTo>
                    <a:pt x="923" y="201"/>
                  </a:lnTo>
                  <a:lnTo>
                    <a:pt x="932" y="198"/>
                  </a:lnTo>
                  <a:lnTo>
                    <a:pt x="932" y="194"/>
                  </a:lnTo>
                  <a:lnTo>
                    <a:pt x="947" y="194"/>
                  </a:lnTo>
                  <a:lnTo>
                    <a:pt x="956" y="191"/>
                  </a:lnTo>
                  <a:lnTo>
                    <a:pt x="1002" y="189"/>
                  </a:lnTo>
                  <a:lnTo>
                    <a:pt x="1002" y="186"/>
                  </a:lnTo>
                  <a:lnTo>
                    <a:pt x="1022" y="186"/>
                  </a:lnTo>
                  <a:lnTo>
                    <a:pt x="1080" y="182"/>
                  </a:lnTo>
                  <a:lnTo>
                    <a:pt x="1083" y="182"/>
                  </a:lnTo>
                  <a:lnTo>
                    <a:pt x="1095" y="179"/>
                  </a:lnTo>
                  <a:lnTo>
                    <a:pt x="1095" y="177"/>
                  </a:lnTo>
                  <a:lnTo>
                    <a:pt x="1104" y="177"/>
                  </a:lnTo>
                  <a:lnTo>
                    <a:pt x="1109" y="177"/>
                  </a:lnTo>
                  <a:lnTo>
                    <a:pt x="1121" y="177"/>
                  </a:lnTo>
                  <a:lnTo>
                    <a:pt x="1127" y="174"/>
                  </a:lnTo>
                  <a:lnTo>
                    <a:pt x="1146" y="172"/>
                  </a:lnTo>
                  <a:lnTo>
                    <a:pt x="1148" y="172"/>
                  </a:lnTo>
                  <a:lnTo>
                    <a:pt x="1154" y="170"/>
                  </a:lnTo>
                  <a:lnTo>
                    <a:pt x="1161" y="170"/>
                  </a:lnTo>
                  <a:lnTo>
                    <a:pt x="1177" y="170"/>
                  </a:lnTo>
                  <a:lnTo>
                    <a:pt x="1183" y="170"/>
                  </a:lnTo>
                  <a:lnTo>
                    <a:pt x="1187" y="167"/>
                  </a:lnTo>
                  <a:lnTo>
                    <a:pt x="1198" y="165"/>
                  </a:lnTo>
                  <a:lnTo>
                    <a:pt x="1205" y="165"/>
                  </a:lnTo>
                  <a:lnTo>
                    <a:pt x="1205" y="162"/>
                  </a:lnTo>
                  <a:lnTo>
                    <a:pt x="1211" y="160"/>
                  </a:lnTo>
                  <a:lnTo>
                    <a:pt x="1222" y="160"/>
                  </a:lnTo>
                  <a:lnTo>
                    <a:pt x="1233" y="160"/>
                  </a:lnTo>
                  <a:lnTo>
                    <a:pt x="1237" y="160"/>
                  </a:lnTo>
                  <a:lnTo>
                    <a:pt x="1243" y="160"/>
                  </a:lnTo>
                  <a:lnTo>
                    <a:pt x="1252" y="158"/>
                  </a:lnTo>
                  <a:lnTo>
                    <a:pt x="1270" y="156"/>
                  </a:lnTo>
                  <a:lnTo>
                    <a:pt x="1278" y="156"/>
                  </a:lnTo>
                  <a:lnTo>
                    <a:pt x="1287" y="156"/>
                  </a:lnTo>
                  <a:lnTo>
                    <a:pt x="1287" y="153"/>
                  </a:lnTo>
                  <a:lnTo>
                    <a:pt x="1292" y="153"/>
                  </a:lnTo>
                  <a:lnTo>
                    <a:pt x="1320" y="153"/>
                  </a:lnTo>
                  <a:lnTo>
                    <a:pt x="1329" y="151"/>
                  </a:lnTo>
                  <a:lnTo>
                    <a:pt x="1331" y="148"/>
                  </a:lnTo>
                  <a:lnTo>
                    <a:pt x="1340" y="148"/>
                  </a:lnTo>
                  <a:lnTo>
                    <a:pt x="1340" y="146"/>
                  </a:lnTo>
                  <a:lnTo>
                    <a:pt x="1351" y="146"/>
                  </a:lnTo>
                  <a:lnTo>
                    <a:pt x="1352" y="136"/>
                  </a:lnTo>
                  <a:lnTo>
                    <a:pt x="1361" y="136"/>
                  </a:lnTo>
                  <a:lnTo>
                    <a:pt x="1373" y="136"/>
                  </a:lnTo>
                  <a:lnTo>
                    <a:pt x="1388" y="133"/>
                  </a:lnTo>
                  <a:lnTo>
                    <a:pt x="1390" y="131"/>
                  </a:lnTo>
                  <a:lnTo>
                    <a:pt x="1399" y="129"/>
                  </a:lnTo>
                  <a:lnTo>
                    <a:pt x="1417" y="129"/>
                  </a:lnTo>
                  <a:lnTo>
                    <a:pt x="1419" y="129"/>
                  </a:lnTo>
                  <a:lnTo>
                    <a:pt x="1432" y="126"/>
                  </a:lnTo>
                  <a:lnTo>
                    <a:pt x="1443" y="126"/>
                  </a:lnTo>
                  <a:lnTo>
                    <a:pt x="1456" y="124"/>
                  </a:lnTo>
                  <a:lnTo>
                    <a:pt x="1468" y="124"/>
                  </a:lnTo>
                  <a:lnTo>
                    <a:pt x="1468" y="121"/>
                  </a:lnTo>
                  <a:lnTo>
                    <a:pt x="1479" y="121"/>
                  </a:lnTo>
                  <a:lnTo>
                    <a:pt x="1491" y="119"/>
                  </a:lnTo>
                  <a:lnTo>
                    <a:pt x="1498" y="116"/>
                  </a:lnTo>
                  <a:lnTo>
                    <a:pt x="1498" y="114"/>
                  </a:lnTo>
                  <a:lnTo>
                    <a:pt x="1510" y="114"/>
                  </a:lnTo>
                  <a:lnTo>
                    <a:pt x="1519" y="111"/>
                  </a:lnTo>
                  <a:lnTo>
                    <a:pt x="1527" y="111"/>
                  </a:lnTo>
                  <a:lnTo>
                    <a:pt x="1544" y="109"/>
                  </a:lnTo>
                  <a:lnTo>
                    <a:pt x="1544" y="106"/>
                  </a:lnTo>
                  <a:lnTo>
                    <a:pt x="1551" y="106"/>
                  </a:lnTo>
                  <a:lnTo>
                    <a:pt x="1562" y="106"/>
                  </a:lnTo>
                  <a:lnTo>
                    <a:pt x="1600" y="104"/>
                  </a:lnTo>
                  <a:lnTo>
                    <a:pt x="1604" y="101"/>
                  </a:lnTo>
                  <a:lnTo>
                    <a:pt x="1618" y="101"/>
                  </a:lnTo>
                  <a:lnTo>
                    <a:pt x="1618" y="99"/>
                  </a:lnTo>
                  <a:lnTo>
                    <a:pt x="1643" y="99"/>
                  </a:lnTo>
                  <a:lnTo>
                    <a:pt x="1654" y="96"/>
                  </a:lnTo>
                  <a:lnTo>
                    <a:pt x="1674" y="94"/>
                  </a:lnTo>
                  <a:lnTo>
                    <a:pt x="1683" y="91"/>
                  </a:lnTo>
                  <a:lnTo>
                    <a:pt x="1701" y="91"/>
                  </a:lnTo>
                  <a:lnTo>
                    <a:pt x="1701" y="89"/>
                  </a:lnTo>
                  <a:lnTo>
                    <a:pt x="1707" y="89"/>
                  </a:lnTo>
                  <a:lnTo>
                    <a:pt x="1734" y="86"/>
                  </a:lnTo>
                  <a:lnTo>
                    <a:pt x="1748" y="86"/>
                  </a:lnTo>
                  <a:lnTo>
                    <a:pt x="1776" y="86"/>
                  </a:lnTo>
                  <a:lnTo>
                    <a:pt x="1789" y="86"/>
                  </a:lnTo>
                  <a:lnTo>
                    <a:pt x="1793" y="81"/>
                  </a:lnTo>
                  <a:lnTo>
                    <a:pt x="1820" y="81"/>
                  </a:lnTo>
                  <a:lnTo>
                    <a:pt x="1826" y="79"/>
                  </a:lnTo>
                  <a:lnTo>
                    <a:pt x="1837" y="76"/>
                  </a:lnTo>
                  <a:lnTo>
                    <a:pt x="1837" y="73"/>
                  </a:lnTo>
                  <a:lnTo>
                    <a:pt x="1854" y="73"/>
                  </a:lnTo>
                  <a:lnTo>
                    <a:pt x="1870" y="71"/>
                  </a:lnTo>
                  <a:lnTo>
                    <a:pt x="1875" y="68"/>
                  </a:lnTo>
                  <a:lnTo>
                    <a:pt x="1875" y="66"/>
                  </a:lnTo>
                  <a:lnTo>
                    <a:pt x="1884" y="63"/>
                  </a:lnTo>
                  <a:lnTo>
                    <a:pt x="1887" y="56"/>
                  </a:lnTo>
                  <a:lnTo>
                    <a:pt x="1896" y="56"/>
                  </a:lnTo>
                  <a:lnTo>
                    <a:pt x="1915" y="53"/>
                  </a:lnTo>
                  <a:lnTo>
                    <a:pt x="1915" y="51"/>
                  </a:lnTo>
                  <a:lnTo>
                    <a:pt x="1926" y="51"/>
                  </a:lnTo>
                  <a:lnTo>
                    <a:pt x="1951" y="48"/>
                  </a:lnTo>
                  <a:lnTo>
                    <a:pt x="1967" y="46"/>
                  </a:lnTo>
                  <a:lnTo>
                    <a:pt x="1971" y="46"/>
                  </a:lnTo>
                  <a:lnTo>
                    <a:pt x="1991" y="43"/>
                  </a:lnTo>
                  <a:lnTo>
                    <a:pt x="1991" y="41"/>
                  </a:lnTo>
                  <a:lnTo>
                    <a:pt x="1994" y="41"/>
                  </a:lnTo>
                  <a:lnTo>
                    <a:pt x="2018" y="36"/>
                  </a:lnTo>
                  <a:lnTo>
                    <a:pt x="2022" y="33"/>
                  </a:lnTo>
                  <a:lnTo>
                    <a:pt x="2029" y="33"/>
                  </a:lnTo>
                  <a:lnTo>
                    <a:pt x="2036" y="33"/>
                  </a:lnTo>
                  <a:lnTo>
                    <a:pt x="2039" y="25"/>
                  </a:lnTo>
                  <a:lnTo>
                    <a:pt x="2042" y="25"/>
                  </a:lnTo>
                  <a:lnTo>
                    <a:pt x="2062" y="25"/>
                  </a:lnTo>
                  <a:lnTo>
                    <a:pt x="2066" y="25"/>
                  </a:lnTo>
                  <a:lnTo>
                    <a:pt x="2094" y="20"/>
                  </a:lnTo>
                  <a:lnTo>
                    <a:pt x="2094" y="15"/>
                  </a:lnTo>
                  <a:lnTo>
                    <a:pt x="2107" y="15"/>
                  </a:lnTo>
                  <a:lnTo>
                    <a:pt x="2119" y="15"/>
                  </a:lnTo>
                  <a:lnTo>
                    <a:pt x="2139" y="13"/>
                  </a:lnTo>
                  <a:lnTo>
                    <a:pt x="2139" y="10"/>
                  </a:lnTo>
                  <a:lnTo>
                    <a:pt x="2151" y="10"/>
                  </a:lnTo>
                  <a:lnTo>
                    <a:pt x="2154" y="7"/>
                  </a:lnTo>
                  <a:lnTo>
                    <a:pt x="2162" y="5"/>
                  </a:lnTo>
                  <a:lnTo>
                    <a:pt x="2168" y="2"/>
                  </a:lnTo>
                  <a:lnTo>
                    <a:pt x="2172" y="2"/>
                  </a:lnTo>
                  <a:lnTo>
                    <a:pt x="2199" y="2"/>
                  </a:lnTo>
                  <a:lnTo>
                    <a:pt x="2205" y="0"/>
                  </a:lnTo>
                </a:path>
              </a:pathLst>
            </a:custGeom>
            <a:noFill/>
            <a:ln w="12700" cap="flat">
              <a:solidFill>
                <a:srgbClr val="40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60" name="Rectangle 83"/>
            <p:cNvSpPr>
              <a:spLocks noChangeArrowheads="1"/>
            </p:cNvSpPr>
            <p:nvPr/>
          </p:nvSpPr>
          <p:spPr bwMode="auto">
            <a:xfrm>
              <a:off x="2836" y="683"/>
              <a:ext cx="2197" cy="1428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63" name="Line 86"/>
            <p:cNvSpPr>
              <a:spLocks noChangeShapeType="1"/>
            </p:cNvSpPr>
            <p:nvPr/>
          </p:nvSpPr>
          <p:spPr bwMode="auto">
            <a:xfrm>
              <a:off x="3111" y="2115"/>
              <a:ext cx="0" cy="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04" name="Line 87"/>
            <p:cNvSpPr>
              <a:spLocks noChangeShapeType="1"/>
            </p:cNvSpPr>
            <p:nvPr/>
          </p:nvSpPr>
          <p:spPr bwMode="auto">
            <a:xfrm>
              <a:off x="3383" y="2115"/>
              <a:ext cx="0" cy="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05" name="Rectangle 88"/>
            <p:cNvSpPr>
              <a:spLocks noChangeArrowheads="1"/>
            </p:cNvSpPr>
            <p:nvPr/>
          </p:nvSpPr>
          <p:spPr bwMode="auto">
            <a:xfrm>
              <a:off x="3358" y="2175"/>
              <a:ext cx="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472706" name="Line 89"/>
            <p:cNvSpPr>
              <a:spLocks noChangeShapeType="1"/>
            </p:cNvSpPr>
            <p:nvPr/>
          </p:nvSpPr>
          <p:spPr bwMode="auto">
            <a:xfrm>
              <a:off x="3663" y="2115"/>
              <a:ext cx="0" cy="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07" name="Line 90"/>
            <p:cNvSpPr>
              <a:spLocks noChangeShapeType="1"/>
            </p:cNvSpPr>
            <p:nvPr/>
          </p:nvSpPr>
          <p:spPr bwMode="auto">
            <a:xfrm>
              <a:off x="3934" y="2115"/>
              <a:ext cx="0" cy="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08" name="Rectangle 91"/>
            <p:cNvSpPr>
              <a:spLocks noChangeArrowheads="1"/>
            </p:cNvSpPr>
            <p:nvPr/>
          </p:nvSpPr>
          <p:spPr bwMode="auto">
            <a:xfrm>
              <a:off x="3895" y="2175"/>
              <a:ext cx="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472709" name="Line 92"/>
            <p:cNvSpPr>
              <a:spLocks noChangeShapeType="1"/>
            </p:cNvSpPr>
            <p:nvPr/>
          </p:nvSpPr>
          <p:spPr bwMode="auto">
            <a:xfrm>
              <a:off x="4214" y="2115"/>
              <a:ext cx="0" cy="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10" name="Line 93"/>
            <p:cNvSpPr>
              <a:spLocks noChangeShapeType="1"/>
            </p:cNvSpPr>
            <p:nvPr/>
          </p:nvSpPr>
          <p:spPr bwMode="auto">
            <a:xfrm>
              <a:off x="4486" y="2115"/>
              <a:ext cx="0" cy="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11" name="Rectangle 94"/>
            <p:cNvSpPr>
              <a:spLocks noChangeArrowheads="1"/>
            </p:cNvSpPr>
            <p:nvPr/>
          </p:nvSpPr>
          <p:spPr bwMode="auto">
            <a:xfrm>
              <a:off x="4451" y="2175"/>
              <a:ext cx="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472712" name="Line 95"/>
            <p:cNvSpPr>
              <a:spLocks noChangeShapeType="1"/>
            </p:cNvSpPr>
            <p:nvPr/>
          </p:nvSpPr>
          <p:spPr bwMode="auto">
            <a:xfrm>
              <a:off x="4765" y="2115"/>
              <a:ext cx="0" cy="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13" name="Line 96"/>
            <p:cNvSpPr>
              <a:spLocks noChangeShapeType="1"/>
            </p:cNvSpPr>
            <p:nvPr/>
          </p:nvSpPr>
          <p:spPr bwMode="auto">
            <a:xfrm>
              <a:off x="5035" y="2112"/>
              <a:ext cx="0" cy="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472714" name="Rectangle 97"/>
            <p:cNvSpPr>
              <a:spLocks noChangeArrowheads="1"/>
            </p:cNvSpPr>
            <p:nvPr/>
          </p:nvSpPr>
          <p:spPr bwMode="auto">
            <a:xfrm>
              <a:off x="5007" y="2175"/>
              <a:ext cx="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2" name="Group 28"/>
          <p:cNvGrpSpPr>
            <a:grpSpLocks noChangeAspect="1"/>
          </p:cNvGrpSpPr>
          <p:nvPr/>
        </p:nvGrpSpPr>
        <p:grpSpPr bwMode="auto">
          <a:xfrm>
            <a:off x="2134252" y="471349"/>
            <a:ext cx="1405759" cy="3052035"/>
            <a:chOff x="400" y="845"/>
            <a:chExt cx="2685" cy="1640"/>
          </a:xfrm>
        </p:grpSpPr>
        <p:sp>
          <p:nvSpPr>
            <p:cNvPr id="263" name="AutoShape 27"/>
            <p:cNvSpPr>
              <a:spLocks noChangeAspect="1" noChangeArrowheads="1" noTextEdit="1"/>
            </p:cNvSpPr>
            <p:nvPr/>
          </p:nvSpPr>
          <p:spPr bwMode="auto">
            <a:xfrm>
              <a:off x="400" y="845"/>
              <a:ext cx="2442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55" name="Rectangle 47"/>
            <p:cNvSpPr>
              <a:spLocks noChangeArrowheads="1"/>
            </p:cNvSpPr>
            <p:nvPr/>
          </p:nvSpPr>
          <p:spPr bwMode="auto">
            <a:xfrm>
              <a:off x="822" y="918"/>
              <a:ext cx="1914" cy="12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64" name="Rectangle 29"/>
            <p:cNvSpPr>
              <a:spLocks noChangeArrowheads="1"/>
            </p:cNvSpPr>
            <p:nvPr/>
          </p:nvSpPr>
          <p:spPr bwMode="auto">
            <a:xfrm>
              <a:off x="664" y="852"/>
              <a:ext cx="7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65" name="Line 30"/>
            <p:cNvSpPr>
              <a:spLocks noChangeShapeType="1"/>
            </p:cNvSpPr>
            <p:nvPr/>
          </p:nvSpPr>
          <p:spPr bwMode="auto">
            <a:xfrm flipH="1">
              <a:off x="1070" y="2160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66" name="Rectangle 31"/>
            <p:cNvSpPr>
              <a:spLocks noChangeArrowheads="1"/>
            </p:cNvSpPr>
            <p:nvPr/>
          </p:nvSpPr>
          <p:spPr bwMode="auto">
            <a:xfrm>
              <a:off x="554" y="2122"/>
              <a:ext cx="4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68" name="Line 33"/>
            <p:cNvSpPr>
              <a:spLocks noChangeShapeType="1"/>
            </p:cNvSpPr>
            <p:nvPr/>
          </p:nvSpPr>
          <p:spPr bwMode="auto">
            <a:xfrm flipH="1">
              <a:off x="1070" y="1914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69" name="Rectangle 34"/>
            <p:cNvSpPr>
              <a:spLocks noChangeArrowheads="1"/>
            </p:cNvSpPr>
            <p:nvPr/>
          </p:nvSpPr>
          <p:spPr bwMode="auto">
            <a:xfrm>
              <a:off x="451" y="1874"/>
              <a:ext cx="5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72" name="Line 36"/>
            <p:cNvSpPr>
              <a:spLocks noChangeShapeType="1"/>
            </p:cNvSpPr>
            <p:nvPr/>
          </p:nvSpPr>
          <p:spPr bwMode="auto">
            <a:xfrm flipH="1">
              <a:off x="1070" y="1665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73" name="Rectangle 37"/>
            <p:cNvSpPr>
              <a:spLocks noChangeArrowheads="1"/>
            </p:cNvSpPr>
            <p:nvPr/>
          </p:nvSpPr>
          <p:spPr bwMode="auto">
            <a:xfrm>
              <a:off x="451" y="1629"/>
              <a:ext cx="5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84" name="Line 39"/>
            <p:cNvSpPr>
              <a:spLocks noChangeShapeType="1"/>
            </p:cNvSpPr>
            <p:nvPr/>
          </p:nvSpPr>
          <p:spPr bwMode="auto">
            <a:xfrm flipH="1">
              <a:off x="1070" y="1416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85" name="Rectangle 40"/>
            <p:cNvSpPr>
              <a:spLocks noChangeArrowheads="1"/>
            </p:cNvSpPr>
            <p:nvPr/>
          </p:nvSpPr>
          <p:spPr bwMode="auto">
            <a:xfrm>
              <a:off x="451" y="1380"/>
              <a:ext cx="5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048" name="Line 42"/>
            <p:cNvSpPr>
              <a:spLocks noChangeShapeType="1"/>
            </p:cNvSpPr>
            <p:nvPr/>
          </p:nvSpPr>
          <p:spPr bwMode="auto">
            <a:xfrm flipH="1">
              <a:off x="1070" y="1167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49" name="Rectangle 43"/>
            <p:cNvSpPr>
              <a:spLocks noChangeArrowheads="1"/>
            </p:cNvSpPr>
            <p:nvPr/>
          </p:nvSpPr>
          <p:spPr bwMode="auto">
            <a:xfrm>
              <a:off x="451" y="1135"/>
              <a:ext cx="5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051" name="Line 45"/>
            <p:cNvSpPr>
              <a:spLocks noChangeShapeType="1"/>
            </p:cNvSpPr>
            <p:nvPr/>
          </p:nvSpPr>
          <p:spPr bwMode="auto">
            <a:xfrm flipH="1">
              <a:off x="1070" y="920"/>
              <a:ext cx="4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52" name="Rectangle 46"/>
            <p:cNvSpPr>
              <a:spLocks noChangeArrowheads="1"/>
            </p:cNvSpPr>
            <p:nvPr/>
          </p:nvSpPr>
          <p:spPr bwMode="auto">
            <a:xfrm>
              <a:off x="451" y="887"/>
              <a:ext cx="5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50%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48"/>
            <p:cNvSpPr>
              <a:spLocks/>
            </p:cNvSpPr>
            <p:nvPr/>
          </p:nvSpPr>
          <p:spPr bwMode="auto">
            <a:xfrm>
              <a:off x="1115" y="2017"/>
              <a:ext cx="1915" cy="150"/>
            </a:xfrm>
            <a:custGeom>
              <a:avLst/>
              <a:gdLst>
                <a:gd name="T0" fmla="*/ 0 w 1915"/>
                <a:gd name="T1" fmla="*/ 150 h 150"/>
                <a:gd name="T2" fmla="*/ 0 w 1915"/>
                <a:gd name="T3" fmla="*/ 150 h 150"/>
                <a:gd name="T4" fmla="*/ 0 w 1915"/>
                <a:gd name="T5" fmla="*/ 125 h 150"/>
                <a:gd name="T6" fmla="*/ 6 w 1915"/>
                <a:gd name="T7" fmla="*/ 125 h 150"/>
                <a:gd name="T8" fmla="*/ 6 w 1915"/>
                <a:gd name="T9" fmla="*/ 88 h 150"/>
                <a:gd name="T10" fmla="*/ 16 w 1915"/>
                <a:gd name="T11" fmla="*/ 88 h 150"/>
                <a:gd name="T12" fmla="*/ 21 w 1915"/>
                <a:gd name="T13" fmla="*/ 86 h 150"/>
                <a:gd name="T14" fmla="*/ 21 w 1915"/>
                <a:gd name="T15" fmla="*/ 80 h 150"/>
                <a:gd name="T16" fmla="*/ 27 w 1915"/>
                <a:gd name="T17" fmla="*/ 80 h 150"/>
                <a:gd name="T18" fmla="*/ 74 w 1915"/>
                <a:gd name="T19" fmla="*/ 78 h 150"/>
                <a:gd name="T20" fmla="*/ 74 w 1915"/>
                <a:gd name="T21" fmla="*/ 76 h 150"/>
                <a:gd name="T22" fmla="*/ 95 w 1915"/>
                <a:gd name="T23" fmla="*/ 76 h 150"/>
                <a:gd name="T24" fmla="*/ 131 w 1915"/>
                <a:gd name="T25" fmla="*/ 76 h 150"/>
                <a:gd name="T26" fmla="*/ 216 w 1915"/>
                <a:gd name="T27" fmla="*/ 74 h 150"/>
                <a:gd name="T28" fmla="*/ 341 w 1915"/>
                <a:gd name="T29" fmla="*/ 72 h 150"/>
                <a:gd name="T30" fmla="*/ 341 w 1915"/>
                <a:gd name="T31" fmla="*/ 70 h 150"/>
                <a:gd name="T32" fmla="*/ 399 w 1915"/>
                <a:gd name="T33" fmla="*/ 70 h 150"/>
                <a:gd name="T34" fmla="*/ 420 w 1915"/>
                <a:gd name="T35" fmla="*/ 70 h 150"/>
                <a:gd name="T36" fmla="*/ 451 w 1915"/>
                <a:gd name="T37" fmla="*/ 68 h 150"/>
                <a:gd name="T38" fmla="*/ 514 w 1915"/>
                <a:gd name="T39" fmla="*/ 66 h 150"/>
                <a:gd name="T40" fmla="*/ 525 w 1915"/>
                <a:gd name="T41" fmla="*/ 65 h 150"/>
                <a:gd name="T42" fmla="*/ 525 w 1915"/>
                <a:gd name="T43" fmla="*/ 62 h 150"/>
                <a:gd name="T44" fmla="*/ 551 w 1915"/>
                <a:gd name="T45" fmla="*/ 62 h 150"/>
                <a:gd name="T46" fmla="*/ 672 w 1915"/>
                <a:gd name="T47" fmla="*/ 61 h 150"/>
                <a:gd name="T48" fmla="*/ 709 w 1915"/>
                <a:gd name="T49" fmla="*/ 59 h 150"/>
                <a:gd name="T50" fmla="*/ 724 w 1915"/>
                <a:gd name="T51" fmla="*/ 57 h 150"/>
                <a:gd name="T52" fmla="*/ 724 w 1915"/>
                <a:gd name="T53" fmla="*/ 55 h 150"/>
                <a:gd name="T54" fmla="*/ 787 w 1915"/>
                <a:gd name="T55" fmla="*/ 55 h 150"/>
                <a:gd name="T56" fmla="*/ 792 w 1915"/>
                <a:gd name="T57" fmla="*/ 53 h 150"/>
                <a:gd name="T58" fmla="*/ 882 w 1915"/>
                <a:gd name="T59" fmla="*/ 51 h 150"/>
                <a:gd name="T60" fmla="*/ 882 w 1915"/>
                <a:gd name="T61" fmla="*/ 49 h 150"/>
                <a:gd name="T62" fmla="*/ 897 w 1915"/>
                <a:gd name="T63" fmla="*/ 49 h 150"/>
                <a:gd name="T64" fmla="*/ 981 w 1915"/>
                <a:gd name="T65" fmla="*/ 47 h 150"/>
                <a:gd name="T66" fmla="*/ 1002 w 1915"/>
                <a:gd name="T67" fmla="*/ 45 h 150"/>
                <a:gd name="T68" fmla="*/ 1071 w 1915"/>
                <a:gd name="T69" fmla="*/ 43 h 150"/>
                <a:gd name="T70" fmla="*/ 1071 w 1915"/>
                <a:gd name="T71" fmla="*/ 41 h 150"/>
                <a:gd name="T72" fmla="*/ 1081 w 1915"/>
                <a:gd name="T73" fmla="*/ 41 h 150"/>
                <a:gd name="T74" fmla="*/ 1123 w 1915"/>
                <a:gd name="T75" fmla="*/ 39 h 150"/>
                <a:gd name="T76" fmla="*/ 1128 w 1915"/>
                <a:gd name="T77" fmla="*/ 37 h 150"/>
                <a:gd name="T78" fmla="*/ 1128 w 1915"/>
                <a:gd name="T79" fmla="*/ 33 h 150"/>
                <a:gd name="T80" fmla="*/ 1217 w 1915"/>
                <a:gd name="T81" fmla="*/ 33 h 150"/>
                <a:gd name="T82" fmla="*/ 1317 w 1915"/>
                <a:gd name="T83" fmla="*/ 31 h 150"/>
                <a:gd name="T84" fmla="*/ 1322 w 1915"/>
                <a:gd name="T85" fmla="*/ 31 h 150"/>
                <a:gd name="T86" fmla="*/ 1327 w 1915"/>
                <a:gd name="T87" fmla="*/ 27 h 150"/>
                <a:gd name="T88" fmla="*/ 1369 w 1915"/>
                <a:gd name="T89" fmla="*/ 27 h 150"/>
                <a:gd name="T90" fmla="*/ 1521 w 1915"/>
                <a:gd name="T91" fmla="*/ 26 h 150"/>
                <a:gd name="T92" fmla="*/ 1537 w 1915"/>
                <a:gd name="T93" fmla="*/ 23 h 150"/>
                <a:gd name="T94" fmla="*/ 1537 w 1915"/>
                <a:gd name="T95" fmla="*/ 22 h 150"/>
                <a:gd name="T96" fmla="*/ 1574 w 1915"/>
                <a:gd name="T97" fmla="*/ 22 h 150"/>
                <a:gd name="T98" fmla="*/ 1611 w 1915"/>
                <a:gd name="T99" fmla="*/ 20 h 150"/>
                <a:gd name="T100" fmla="*/ 1616 w 1915"/>
                <a:gd name="T101" fmla="*/ 18 h 150"/>
                <a:gd name="T102" fmla="*/ 1663 w 1915"/>
                <a:gd name="T103" fmla="*/ 16 h 150"/>
                <a:gd name="T104" fmla="*/ 1663 w 1915"/>
                <a:gd name="T105" fmla="*/ 14 h 150"/>
                <a:gd name="T106" fmla="*/ 1689 w 1915"/>
                <a:gd name="T107" fmla="*/ 14 h 150"/>
                <a:gd name="T108" fmla="*/ 1737 w 1915"/>
                <a:gd name="T109" fmla="*/ 12 h 150"/>
                <a:gd name="T110" fmla="*/ 1779 w 1915"/>
                <a:gd name="T111" fmla="*/ 10 h 150"/>
                <a:gd name="T112" fmla="*/ 1779 w 1915"/>
                <a:gd name="T113" fmla="*/ 8 h 150"/>
                <a:gd name="T114" fmla="*/ 1789 w 1915"/>
                <a:gd name="T115" fmla="*/ 8 h 150"/>
                <a:gd name="T116" fmla="*/ 1847 w 1915"/>
                <a:gd name="T117" fmla="*/ 6 h 150"/>
                <a:gd name="T118" fmla="*/ 1857 w 1915"/>
                <a:gd name="T119" fmla="*/ 4 h 150"/>
                <a:gd name="T120" fmla="*/ 1899 w 1915"/>
                <a:gd name="T121" fmla="*/ 2 h 150"/>
                <a:gd name="T122" fmla="*/ 1899 w 1915"/>
                <a:gd name="T123" fmla="*/ 0 h 150"/>
                <a:gd name="T124" fmla="*/ 1915 w 1915"/>
                <a:gd name="T1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5" h="150">
                  <a:moveTo>
                    <a:pt x="0" y="150"/>
                  </a:moveTo>
                  <a:lnTo>
                    <a:pt x="0" y="150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88"/>
                  </a:lnTo>
                  <a:lnTo>
                    <a:pt x="16" y="88"/>
                  </a:lnTo>
                  <a:lnTo>
                    <a:pt x="21" y="86"/>
                  </a:lnTo>
                  <a:lnTo>
                    <a:pt x="21" y="80"/>
                  </a:lnTo>
                  <a:lnTo>
                    <a:pt x="27" y="80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95" y="76"/>
                  </a:lnTo>
                  <a:lnTo>
                    <a:pt x="131" y="76"/>
                  </a:lnTo>
                  <a:lnTo>
                    <a:pt x="216" y="74"/>
                  </a:lnTo>
                  <a:lnTo>
                    <a:pt x="341" y="72"/>
                  </a:lnTo>
                  <a:lnTo>
                    <a:pt x="341" y="70"/>
                  </a:lnTo>
                  <a:lnTo>
                    <a:pt x="399" y="70"/>
                  </a:lnTo>
                  <a:lnTo>
                    <a:pt x="420" y="70"/>
                  </a:lnTo>
                  <a:lnTo>
                    <a:pt x="451" y="68"/>
                  </a:lnTo>
                  <a:lnTo>
                    <a:pt x="514" y="66"/>
                  </a:lnTo>
                  <a:lnTo>
                    <a:pt x="525" y="65"/>
                  </a:lnTo>
                  <a:lnTo>
                    <a:pt x="525" y="62"/>
                  </a:lnTo>
                  <a:lnTo>
                    <a:pt x="551" y="62"/>
                  </a:lnTo>
                  <a:lnTo>
                    <a:pt x="672" y="61"/>
                  </a:lnTo>
                  <a:lnTo>
                    <a:pt x="709" y="59"/>
                  </a:lnTo>
                  <a:lnTo>
                    <a:pt x="724" y="57"/>
                  </a:lnTo>
                  <a:lnTo>
                    <a:pt x="724" y="55"/>
                  </a:lnTo>
                  <a:lnTo>
                    <a:pt x="787" y="55"/>
                  </a:lnTo>
                  <a:lnTo>
                    <a:pt x="792" y="53"/>
                  </a:lnTo>
                  <a:lnTo>
                    <a:pt x="882" y="51"/>
                  </a:lnTo>
                  <a:lnTo>
                    <a:pt x="882" y="49"/>
                  </a:lnTo>
                  <a:lnTo>
                    <a:pt x="897" y="49"/>
                  </a:lnTo>
                  <a:lnTo>
                    <a:pt x="981" y="47"/>
                  </a:lnTo>
                  <a:lnTo>
                    <a:pt x="1002" y="45"/>
                  </a:lnTo>
                  <a:lnTo>
                    <a:pt x="1071" y="43"/>
                  </a:lnTo>
                  <a:lnTo>
                    <a:pt x="1071" y="41"/>
                  </a:lnTo>
                  <a:lnTo>
                    <a:pt x="1081" y="41"/>
                  </a:lnTo>
                  <a:lnTo>
                    <a:pt x="1123" y="39"/>
                  </a:lnTo>
                  <a:lnTo>
                    <a:pt x="1128" y="37"/>
                  </a:lnTo>
                  <a:lnTo>
                    <a:pt x="1128" y="33"/>
                  </a:lnTo>
                  <a:lnTo>
                    <a:pt x="1217" y="33"/>
                  </a:lnTo>
                  <a:lnTo>
                    <a:pt x="1317" y="31"/>
                  </a:lnTo>
                  <a:lnTo>
                    <a:pt x="1322" y="31"/>
                  </a:lnTo>
                  <a:lnTo>
                    <a:pt x="1327" y="27"/>
                  </a:lnTo>
                  <a:lnTo>
                    <a:pt x="1369" y="27"/>
                  </a:lnTo>
                  <a:lnTo>
                    <a:pt x="1521" y="26"/>
                  </a:lnTo>
                  <a:lnTo>
                    <a:pt x="1537" y="23"/>
                  </a:lnTo>
                  <a:lnTo>
                    <a:pt x="1537" y="22"/>
                  </a:lnTo>
                  <a:lnTo>
                    <a:pt x="1574" y="22"/>
                  </a:lnTo>
                  <a:lnTo>
                    <a:pt x="1611" y="20"/>
                  </a:lnTo>
                  <a:lnTo>
                    <a:pt x="1616" y="18"/>
                  </a:lnTo>
                  <a:lnTo>
                    <a:pt x="1663" y="16"/>
                  </a:lnTo>
                  <a:lnTo>
                    <a:pt x="1663" y="14"/>
                  </a:lnTo>
                  <a:lnTo>
                    <a:pt x="1689" y="14"/>
                  </a:lnTo>
                  <a:lnTo>
                    <a:pt x="1737" y="12"/>
                  </a:lnTo>
                  <a:lnTo>
                    <a:pt x="1779" y="10"/>
                  </a:lnTo>
                  <a:lnTo>
                    <a:pt x="1779" y="8"/>
                  </a:lnTo>
                  <a:lnTo>
                    <a:pt x="1789" y="8"/>
                  </a:lnTo>
                  <a:lnTo>
                    <a:pt x="1847" y="6"/>
                  </a:lnTo>
                  <a:lnTo>
                    <a:pt x="1857" y="4"/>
                  </a:lnTo>
                  <a:lnTo>
                    <a:pt x="1899" y="2"/>
                  </a:lnTo>
                  <a:lnTo>
                    <a:pt x="1899" y="0"/>
                  </a:lnTo>
                  <a:lnTo>
                    <a:pt x="1915" y="0"/>
                  </a:lnTo>
                </a:path>
              </a:pathLst>
            </a:custGeom>
            <a:noFill/>
            <a:ln w="12700" cap="flat">
              <a:solidFill>
                <a:srgbClr val="D548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57" name="Freeform 49"/>
            <p:cNvSpPr>
              <a:spLocks/>
            </p:cNvSpPr>
            <p:nvPr/>
          </p:nvSpPr>
          <p:spPr bwMode="auto">
            <a:xfrm>
              <a:off x="1115" y="2029"/>
              <a:ext cx="1915" cy="138"/>
            </a:xfrm>
            <a:custGeom>
              <a:avLst/>
              <a:gdLst>
                <a:gd name="T0" fmla="*/ 0 w 1915"/>
                <a:gd name="T1" fmla="*/ 138 h 138"/>
                <a:gd name="T2" fmla="*/ 0 w 1915"/>
                <a:gd name="T3" fmla="*/ 138 h 138"/>
                <a:gd name="T4" fmla="*/ 0 w 1915"/>
                <a:gd name="T5" fmla="*/ 105 h 138"/>
                <a:gd name="T6" fmla="*/ 6 w 1915"/>
                <a:gd name="T7" fmla="*/ 105 h 138"/>
                <a:gd name="T8" fmla="*/ 6 w 1915"/>
                <a:gd name="T9" fmla="*/ 72 h 138"/>
                <a:gd name="T10" fmla="*/ 11 w 1915"/>
                <a:gd name="T11" fmla="*/ 72 h 138"/>
                <a:gd name="T12" fmla="*/ 27 w 1915"/>
                <a:gd name="T13" fmla="*/ 66 h 138"/>
                <a:gd name="T14" fmla="*/ 27 w 1915"/>
                <a:gd name="T15" fmla="*/ 64 h 138"/>
                <a:gd name="T16" fmla="*/ 142 w 1915"/>
                <a:gd name="T17" fmla="*/ 64 h 138"/>
                <a:gd name="T18" fmla="*/ 210 w 1915"/>
                <a:gd name="T19" fmla="*/ 63 h 138"/>
                <a:gd name="T20" fmla="*/ 247 w 1915"/>
                <a:gd name="T21" fmla="*/ 63 h 138"/>
                <a:gd name="T22" fmla="*/ 299 w 1915"/>
                <a:gd name="T23" fmla="*/ 59 h 138"/>
                <a:gd name="T24" fmla="*/ 299 w 1915"/>
                <a:gd name="T25" fmla="*/ 56 h 138"/>
                <a:gd name="T26" fmla="*/ 310 w 1915"/>
                <a:gd name="T27" fmla="*/ 56 h 138"/>
                <a:gd name="T28" fmla="*/ 394 w 1915"/>
                <a:gd name="T29" fmla="*/ 55 h 138"/>
                <a:gd name="T30" fmla="*/ 477 w 1915"/>
                <a:gd name="T31" fmla="*/ 53 h 138"/>
                <a:gd name="T32" fmla="*/ 477 w 1915"/>
                <a:gd name="T33" fmla="*/ 51 h 138"/>
                <a:gd name="T34" fmla="*/ 493 w 1915"/>
                <a:gd name="T35" fmla="*/ 51 h 138"/>
                <a:gd name="T36" fmla="*/ 520 w 1915"/>
                <a:gd name="T37" fmla="*/ 49 h 138"/>
                <a:gd name="T38" fmla="*/ 593 w 1915"/>
                <a:gd name="T39" fmla="*/ 47 h 138"/>
                <a:gd name="T40" fmla="*/ 661 w 1915"/>
                <a:gd name="T41" fmla="*/ 45 h 138"/>
                <a:gd name="T42" fmla="*/ 661 w 1915"/>
                <a:gd name="T43" fmla="*/ 41 h 138"/>
                <a:gd name="T44" fmla="*/ 761 w 1915"/>
                <a:gd name="T45" fmla="*/ 41 h 138"/>
                <a:gd name="T46" fmla="*/ 808 w 1915"/>
                <a:gd name="T47" fmla="*/ 39 h 138"/>
                <a:gd name="T48" fmla="*/ 808 w 1915"/>
                <a:gd name="T49" fmla="*/ 37 h 138"/>
                <a:gd name="T50" fmla="*/ 819 w 1915"/>
                <a:gd name="T51" fmla="*/ 37 h 138"/>
                <a:gd name="T52" fmla="*/ 892 w 1915"/>
                <a:gd name="T53" fmla="*/ 35 h 138"/>
                <a:gd name="T54" fmla="*/ 918 w 1915"/>
                <a:gd name="T55" fmla="*/ 33 h 138"/>
                <a:gd name="T56" fmla="*/ 976 w 1915"/>
                <a:gd name="T57" fmla="*/ 31 h 138"/>
                <a:gd name="T58" fmla="*/ 976 w 1915"/>
                <a:gd name="T59" fmla="*/ 29 h 138"/>
                <a:gd name="T60" fmla="*/ 1060 w 1915"/>
                <a:gd name="T61" fmla="*/ 29 h 138"/>
                <a:gd name="T62" fmla="*/ 1133 w 1915"/>
                <a:gd name="T63" fmla="*/ 27 h 138"/>
                <a:gd name="T64" fmla="*/ 1175 w 1915"/>
                <a:gd name="T65" fmla="*/ 25 h 138"/>
                <a:gd name="T66" fmla="*/ 1175 w 1915"/>
                <a:gd name="T67" fmla="*/ 24 h 138"/>
                <a:gd name="T68" fmla="*/ 1181 w 1915"/>
                <a:gd name="T69" fmla="*/ 24 h 138"/>
                <a:gd name="T70" fmla="*/ 1217 w 1915"/>
                <a:gd name="T71" fmla="*/ 21 h 138"/>
                <a:gd name="T72" fmla="*/ 1249 w 1915"/>
                <a:gd name="T73" fmla="*/ 20 h 138"/>
                <a:gd name="T74" fmla="*/ 1291 w 1915"/>
                <a:gd name="T75" fmla="*/ 18 h 138"/>
                <a:gd name="T76" fmla="*/ 1291 w 1915"/>
                <a:gd name="T77" fmla="*/ 16 h 138"/>
                <a:gd name="T78" fmla="*/ 1317 w 1915"/>
                <a:gd name="T79" fmla="*/ 16 h 138"/>
                <a:gd name="T80" fmla="*/ 1354 w 1915"/>
                <a:gd name="T81" fmla="*/ 14 h 138"/>
                <a:gd name="T82" fmla="*/ 1391 w 1915"/>
                <a:gd name="T83" fmla="*/ 12 h 138"/>
                <a:gd name="T84" fmla="*/ 1406 w 1915"/>
                <a:gd name="T85" fmla="*/ 10 h 138"/>
                <a:gd name="T86" fmla="*/ 1406 w 1915"/>
                <a:gd name="T87" fmla="*/ 8 h 138"/>
                <a:gd name="T88" fmla="*/ 1464 w 1915"/>
                <a:gd name="T89" fmla="*/ 8 h 138"/>
                <a:gd name="T90" fmla="*/ 1574 w 1915"/>
                <a:gd name="T91" fmla="*/ 6 h 138"/>
                <a:gd name="T92" fmla="*/ 1653 w 1915"/>
                <a:gd name="T93" fmla="*/ 4 h 138"/>
                <a:gd name="T94" fmla="*/ 1653 w 1915"/>
                <a:gd name="T95" fmla="*/ 2 h 138"/>
                <a:gd name="T96" fmla="*/ 1868 w 1915"/>
                <a:gd name="T97" fmla="*/ 2 h 138"/>
                <a:gd name="T98" fmla="*/ 1915 w 1915"/>
                <a:gd name="T9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15" h="138">
                  <a:moveTo>
                    <a:pt x="0" y="138"/>
                  </a:moveTo>
                  <a:lnTo>
                    <a:pt x="0" y="138"/>
                  </a:lnTo>
                  <a:lnTo>
                    <a:pt x="0" y="105"/>
                  </a:lnTo>
                  <a:lnTo>
                    <a:pt x="6" y="105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142" y="64"/>
                  </a:lnTo>
                  <a:lnTo>
                    <a:pt x="210" y="63"/>
                  </a:lnTo>
                  <a:lnTo>
                    <a:pt x="247" y="63"/>
                  </a:lnTo>
                  <a:lnTo>
                    <a:pt x="299" y="59"/>
                  </a:lnTo>
                  <a:lnTo>
                    <a:pt x="299" y="56"/>
                  </a:lnTo>
                  <a:lnTo>
                    <a:pt x="310" y="56"/>
                  </a:lnTo>
                  <a:lnTo>
                    <a:pt x="394" y="55"/>
                  </a:lnTo>
                  <a:lnTo>
                    <a:pt x="477" y="53"/>
                  </a:lnTo>
                  <a:lnTo>
                    <a:pt x="477" y="51"/>
                  </a:lnTo>
                  <a:lnTo>
                    <a:pt x="493" y="51"/>
                  </a:lnTo>
                  <a:lnTo>
                    <a:pt x="520" y="49"/>
                  </a:lnTo>
                  <a:lnTo>
                    <a:pt x="593" y="47"/>
                  </a:lnTo>
                  <a:lnTo>
                    <a:pt x="661" y="45"/>
                  </a:lnTo>
                  <a:lnTo>
                    <a:pt x="661" y="41"/>
                  </a:lnTo>
                  <a:lnTo>
                    <a:pt x="761" y="41"/>
                  </a:lnTo>
                  <a:lnTo>
                    <a:pt x="808" y="39"/>
                  </a:lnTo>
                  <a:lnTo>
                    <a:pt x="808" y="37"/>
                  </a:lnTo>
                  <a:lnTo>
                    <a:pt x="819" y="37"/>
                  </a:lnTo>
                  <a:lnTo>
                    <a:pt x="892" y="35"/>
                  </a:lnTo>
                  <a:lnTo>
                    <a:pt x="918" y="33"/>
                  </a:lnTo>
                  <a:lnTo>
                    <a:pt x="976" y="31"/>
                  </a:lnTo>
                  <a:lnTo>
                    <a:pt x="976" y="29"/>
                  </a:lnTo>
                  <a:lnTo>
                    <a:pt x="1060" y="29"/>
                  </a:lnTo>
                  <a:lnTo>
                    <a:pt x="1133" y="27"/>
                  </a:lnTo>
                  <a:lnTo>
                    <a:pt x="1175" y="25"/>
                  </a:lnTo>
                  <a:lnTo>
                    <a:pt x="1175" y="24"/>
                  </a:lnTo>
                  <a:lnTo>
                    <a:pt x="1181" y="24"/>
                  </a:lnTo>
                  <a:lnTo>
                    <a:pt x="1217" y="21"/>
                  </a:lnTo>
                  <a:lnTo>
                    <a:pt x="1249" y="20"/>
                  </a:lnTo>
                  <a:lnTo>
                    <a:pt x="1291" y="18"/>
                  </a:lnTo>
                  <a:lnTo>
                    <a:pt x="1291" y="16"/>
                  </a:lnTo>
                  <a:lnTo>
                    <a:pt x="1317" y="16"/>
                  </a:lnTo>
                  <a:lnTo>
                    <a:pt x="1354" y="14"/>
                  </a:lnTo>
                  <a:lnTo>
                    <a:pt x="1391" y="12"/>
                  </a:lnTo>
                  <a:lnTo>
                    <a:pt x="1406" y="10"/>
                  </a:lnTo>
                  <a:lnTo>
                    <a:pt x="1406" y="8"/>
                  </a:lnTo>
                  <a:lnTo>
                    <a:pt x="1464" y="8"/>
                  </a:lnTo>
                  <a:lnTo>
                    <a:pt x="1574" y="6"/>
                  </a:lnTo>
                  <a:lnTo>
                    <a:pt x="1653" y="4"/>
                  </a:lnTo>
                  <a:lnTo>
                    <a:pt x="1653" y="2"/>
                  </a:lnTo>
                  <a:lnTo>
                    <a:pt x="1868" y="2"/>
                  </a:lnTo>
                  <a:lnTo>
                    <a:pt x="1915" y="0"/>
                  </a:lnTo>
                </a:path>
              </a:pathLst>
            </a:custGeom>
            <a:noFill/>
            <a:ln w="12700" cap="flat">
              <a:solidFill>
                <a:srgbClr val="40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50"/>
            <p:cNvSpPr>
              <a:spLocks noChangeArrowheads="1"/>
            </p:cNvSpPr>
            <p:nvPr/>
          </p:nvSpPr>
          <p:spPr bwMode="auto">
            <a:xfrm>
              <a:off x="1115" y="921"/>
              <a:ext cx="1908" cy="1239"/>
            </a:xfrm>
            <a:prstGeom prst="rect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59" name="Line 51"/>
            <p:cNvSpPr>
              <a:spLocks noChangeShapeType="1"/>
            </p:cNvSpPr>
            <p:nvPr/>
          </p:nvSpPr>
          <p:spPr bwMode="auto">
            <a:xfrm>
              <a:off x="1112" y="2163"/>
              <a:ext cx="0" cy="42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60" name="Rectangle 52"/>
            <p:cNvSpPr>
              <a:spLocks noChangeArrowheads="1"/>
            </p:cNvSpPr>
            <p:nvPr/>
          </p:nvSpPr>
          <p:spPr bwMode="auto">
            <a:xfrm>
              <a:off x="1087" y="2215"/>
              <a:ext cx="15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105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  <a:endParaRPr lang="ja-JP" altLang="ja-JP" sz="1050">
                <a:solidFill>
                  <a:srgbClr val="000000"/>
                </a:solidFill>
              </a:endParaRPr>
            </a:p>
          </p:txBody>
        </p:sp>
        <p:sp>
          <p:nvSpPr>
            <p:cNvPr id="2062" name="Line 54"/>
            <p:cNvSpPr>
              <a:spLocks noChangeShapeType="1"/>
            </p:cNvSpPr>
            <p:nvPr/>
          </p:nvSpPr>
          <p:spPr bwMode="auto">
            <a:xfrm>
              <a:off x="2055" y="2163"/>
              <a:ext cx="0" cy="42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77" name="Line 57"/>
            <p:cNvSpPr>
              <a:spLocks noChangeShapeType="1"/>
            </p:cNvSpPr>
            <p:nvPr/>
          </p:nvSpPr>
          <p:spPr bwMode="auto">
            <a:xfrm>
              <a:off x="3023" y="2163"/>
              <a:ext cx="0" cy="42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2078" name="Rectangle 58"/>
            <p:cNvSpPr>
              <a:spLocks noChangeArrowheads="1"/>
            </p:cNvSpPr>
            <p:nvPr/>
          </p:nvSpPr>
          <p:spPr bwMode="auto">
            <a:xfrm>
              <a:off x="2926" y="2215"/>
              <a:ext cx="15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105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lang="ja-JP" altLang="ja-JP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4387" name="Text Box 651"/>
          <p:cNvSpPr txBox="1">
            <a:spLocks noChangeArrowheads="1"/>
          </p:cNvSpPr>
          <p:nvPr/>
        </p:nvSpPr>
        <p:spPr bwMode="auto">
          <a:xfrm>
            <a:off x="4179094" y="246816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1350" dirty="0">
              <a:solidFill>
                <a:srgbClr val="000000"/>
              </a:solidFill>
            </a:endParaRPr>
          </a:p>
        </p:txBody>
      </p:sp>
      <p:sp>
        <p:nvSpPr>
          <p:cNvPr id="144447" name="Text Box 456"/>
          <p:cNvSpPr txBox="1">
            <a:spLocks noChangeArrowheads="1"/>
          </p:cNvSpPr>
          <p:nvPr/>
        </p:nvSpPr>
        <p:spPr bwMode="auto">
          <a:xfrm rot="10800000">
            <a:off x="1498688" y="911014"/>
            <a:ext cx="374548" cy="1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Cumulative Incidence (%)</a:t>
            </a:r>
          </a:p>
        </p:txBody>
      </p:sp>
      <p:sp>
        <p:nvSpPr>
          <p:cNvPr id="287" name="テキスト ボックス 14"/>
          <p:cNvSpPr txBox="1">
            <a:spLocks noChangeArrowheads="1"/>
          </p:cNvSpPr>
          <p:nvPr/>
        </p:nvSpPr>
        <p:spPr bwMode="auto">
          <a:xfrm>
            <a:off x="3011710" y="76464"/>
            <a:ext cx="3148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 or Myocardial Infarction</a:t>
            </a:r>
            <a:endParaRPr lang="ja-JP" altLang="en-US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 Box 657"/>
          <p:cNvSpPr txBox="1">
            <a:spLocks noChangeArrowheads="1"/>
          </p:cNvSpPr>
          <p:nvPr/>
        </p:nvSpPr>
        <p:spPr bwMode="auto">
          <a:xfrm>
            <a:off x="2723502" y="1599642"/>
            <a:ext cx="7008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Log-rank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P=0.62</a:t>
            </a:r>
          </a:p>
        </p:txBody>
      </p:sp>
      <p:sp>
        <p:nvSpPr>
          <p:cNvPr id="15" name="Text Box 657"/>
          <p:cNvSpPr txBox="1">
            <a:spLocks noChangeArrowheads="1"/>
          </p:cNvSpPr>
          <p:nvPr/>
        </p:nvSpPr>
        <p:spPr bwMode="auto">
          <a:xfrm>
            <a:off x="4671671" y="1707654"/>
            <a:ext cx="1082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Log-rank P=0.13</a:t>
            </a:r>
          </a:p>
        </p:txBody>
      </p:sp>
      <p:graphicFrame>
        <p:nvGraphicFramePr>
          <p:cNvPr id="46" name="Group 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97362"/>
              </p:ext>
            </p:extLst>
          </p:nvPr>
        </p:nvGraphicFramePr>
        <p:xfrm>
          <a:off x="1381062" y="3404913"/>
          <a:ext cx="6416168" cy="1183023"/>
        </p:xfrm>
        <a:graphic>
          <a:graphicData uri="http://schemas.openxmlformats.org/drawingml/2006/table">
            <a:tbl>
              <a:tblPr/>
              <a:tblGrid>
                <a:gridCol w="1859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Interval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 day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year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BP-BES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1203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1170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1058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2.3%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7.1%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9.7%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DP-EES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66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137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1213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1179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1054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991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52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2.4%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8.4%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11.6%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" name="Text Box 454"/>
          <p:cNvSpPr txBox="1">
            <a:spLocks noChangeArrowheads="1"/>
          </p:cNvSpPr>
          <p:nvPr/>
        </p:nvSpPr>
        <p:spPr bwMode="auto">
          <a:xfrm>
            <a:off x="4015342" y="3158014"/>
            <a:ext cx="1104363" cy="2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/>
                <a:cs typeface="Times New Roman" pitchFamily="18" charset="0"/>
              </a:rPr>
              <a:t>Years after PCI</a:t>
            </a:r>
          </a:p>
        </p:txBody>
      </p:sp>
      <p:grpSp>
        <p:nvGrpSpPr>
          <p:cNvPr id="62" name="Group 652"/>
          <p:cNvGrpSpPr>
            <a:grpSpLocks/>
          </p:cNvGrpSpPr>
          <p:nvPr/>
        </p:nvGrpSpPr>
        <p:grpSpPr bwMode="auto">
          <a:xfrm>
            <a:off x="3726313" y="804045"/>
            <a:ext cx="945357" cy="536971"/>
            <a:chOff x="523" y="1684"/>
            <a:chExt cx="794" cy="451"/>
          </a:xfrm>
        </p:grpSpPr>
        <p:sp>
          <p:nvSpPr>
            <p:cNvPr id="64" name="Line 653"/>
            <p:cNvSpPr>
              <a:spLocks noChangeShapeType="1"/>
            </p:cNvSpPr>
            <p:nvPr/>
          </p:nvSpPr>
          <p:spPr bwMode="auto">
            <a:xfrm>
              <a:off x="1136" y="1975"/>
              <a:ext cx="18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5" name="Line 654"/>
            <p:cNvSpPr>
              <a:spLocks noChangeShapeType="1"/>
            </p:cNvSpPr>
            <p:nvPr/>
          </p:nvSpPr>
          <p:spPr bwMode="auto">
            <a:xfrm>
              <a:off x="1136" y="1797"/>
              <a:ext cx="18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 Box 655"/>
            <p:cNvSpPr txBox="1">
              <a:spLocks noChangeArrowheads="1"/>
            </p:cNvSpPr>
            <p:nvPr/>
          </p:nvSpPr>
          <p:spPr bwMode="auto">
            <a:xfrm>
              <a:off x="529" y="1866"/>
              <a:ext cx="57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DP-EES</a:t>
              </a:r>
            </a:p>
          </p:txBody>
        </p:sp>
        <p:sp>
          <p:nvSpPr>
            <p:cNvPr id="67" name="Text Box 656"/>
            <p:cNvSpPr txBox="1">
              <a:spLocks noChangeArrowheads="1"/>
            </p:cNvSpPr>
            <p:nvPr/>
          </p:nvSpPr>
          <p:spPr bwMode="auto">
            <a:xfrm>
              <a:off x="523" y="1684"/>
              <a:ext cx="57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BP-BES</a:t>
              </a:r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6931093" y="2100863"/>
            <a:ext cx="1164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 11.6%</a:t>
            </a:r>
            <a:endParaRPr kumimoji="1" lang="ja-JP" altLang="en-US" sz="135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948649" y="2376858"/>
            <a:ext cx="10774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P-BES 9.7%</a:t>
            </a:r>
            <a:endParaRPr kumimoji="1" lang="ja-JP" altLang="en-US" sz="135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68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97" name="Group 131"/>
          <p:cNvGrpSpPr>
            <a:grpSpLocks noChangeAspect="1"/>
          </p:cNvGrpSpPr>
          <p:nvPr/>
        </p:nvGrpSpPr>
        <p:grpSpPr bwMode="auto">
          <a:xfrm>
            <a:off x="2682013" y="480355"/>
            <a:ext cx="4291758" cy="2713153"/>
            <a:chOff x="1755" y="549"/>
            <a:chExt cx="3034" cy="1844"/>
          </a:xfrm>
        </p:grpSpPr>
        <p:sp>
          <p:nvSpPr>
            <p:cNvPr id="144399" name="Rectangle 132"/>
            <p:cNvSpPr>
              <a:spLocks noChangeArrowheads="1"/>
            </p:cNvSpPr>
            <p:nvPr/>
          </p:nvSpPr>
          <p:spPr bwMode="auto">
            <a:xfrm>
              <a:off x="1755" y="549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29" name="Rectangle 150"/>
            <p:cNvSpPr>
              <a:spLocks noChangeArrowheads="1"/>
            </p:cNvSpPr>
            <p:nvPr/>
          </p:nvSpPr>
          <p:spPr bwMode="auto">
            <a:xfrm>
              <a:off x="2327" y="633"/>
              <a:ext cx="2445" cy="1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51"/>
            <p:cNvSpPr>
              <a:spLocks/>
            </p:cNvSpPr>
            <p:nvPr/>
          </p:nvSpPr>
          <p:spPr bwMode="auto">
            <a:xfrm>
              <a:off x="2331" y="2053"/>
              <a:ext cx="2444" cy="176"/>
            </a:xfrm>
            <a:custGeom>
              <a:avLst/>
              <a:gdLst>
                <a:gd name="T0" fmla="*/ 11 w 2444"/>
                <a:gd name="T1" fmla="*/ 174 h 176"/>
                <a:gd name="T2" fmla="*/ 36 w 2444"/>
                <a:gd name="T3" fmla="*/ 171 h 176"/>
                <a:gd name="T4" fmla="*/ 101 w 2444"/>
                <a:gd name="T5" fmla="*/ 166 h 176"/>
                <a:gd name="T6" fmla="*/ 126 w 2444"/>
                <a:gd name="T7" fmla="*/ 166 h 176"/>
                <a:gd name="T8" fmla="*/ 143 w 2444"/>
                <a:gd name="T9" fmla="*/ 163 h 176"/>
                <a:gd name="T10" fmla="*/ 218 w 2444"/>
                <a:gd name="T11" fmla="*/ 160 h 176"/>
                <a:gd name="T12" fmla="*/ 255 w 2444"/>
                <a:gd name="T13" fmla="*/ 157 h 176"/>
                <a:gd name="T14" fmla="*/ 290 w 2444"/>
                <a:gd name="T15" fmla="*/ 150 h 176"/>
                <a:gd name="T16" fmla="*/ 338 w 2444"/>
                <a:gd name="T17" fmla="*/ 147 h 176"/>
                <a:gd name="T18" fmla="*/ 392 w 2444"/>
                <a:gd name="T19" fmla="*/ 144 h 176"/>
                <a:gd name="T20" fmla="*/ 431 w 2444"/>
                <a:gd name="T21" fmla="*/ 139 h 176"/>
                <a:gd name="T22" fmla="*/ 451 w 2444"/>
                <a:gd name="T23" fmla="*/ 133 h 176"/>
                <a:gd name="T24" fmla="*/ 483 w 2444"/>
                <a:gd name="T25" fmla="*/ 128 h 176"/>
                <a:gd name="T26" fmla="*/ 578 w 2444"/>
                <a:gd name="T27" fmla="*/ 122 h 176"/>
                <a:gd name="T28" fmla="*/ 592 w 2444"/>
                <a:gd name="T29" fmla="*/ 117 h 176"/>
                <a:gd name="T30" fmla="*/ 629 w 2444"/>
                <a:gd name="T31" fmla="*/ 114 h 176"/>
                <a:gd name="T32" fmla="*/ 659 w 2444"/>
                <a:gd name="T33" fmla="*/ 109 h 176"/>
                <a:gd name="T34" fmla="*/ 714 w 2444"/>
                <a:gd name="T35" fmla="*/ 106 h 176"/>
                <a:gd name="T36" fmla="*/ 753 w 2444"/>
                <a:gd name="T37" fmla="*/ 103 h 176"/>
                <a:gd name="T38" fmla="*/ 773 w 2444"/>
                <a:gd name="T39" fmla="*/ 101 h 176"/>
                <a:gd name="T40" fmla="*/ 820 w 2444"/>
                <a:gd name="T41" fmla="*/ 98 h 176"/>
                <a:gd name="T42" fmla="*/ 855 w 2444"/>
                <a:gd name="T43" fmla="*/ 98 h 176"/>
                <a:gd name="T44" fmla="*/ 884 w 2444"/>
                <a:gd name="T45" fmla="*/ 95 h 176"/>
                <a:gd name="T46" fmla="*/ 903 w 2444"/>
                <a:gd name="T47" fmla="*/ 92 h 176"/>
                <a:gd name="T48" fmla="*/ 957 w 2444"/>
                <a:gd name="T49" fmla="*/ 89 h 176"/>
                <a:gd name="T50" fmla="*/ 1005 w 2444"/>
                <a:gd name="T51" fmla="*/ 83 h 176"/>
                <a:gd name="T52" fmla="*/ 1051 w 2444"/>
                <a:gd name="T53" fmla="*/ 81 h 176"/>
                <a:gd name="T54" fmla="*/ 1124 w 2444"/>
                <a:gd name="T55" fmla="*/ 81 h 176"/>
                <a:gd name="T56" fmla="*/ 1156 w 2444"/>
                <a:gd name="T57" fmla="*/ 70 h 176"/>
                <a:gd name="T58" fmla="*/ 1188 w 2444"/>
                <a:gd name="T59" fmla="*/ 70 h 176"/>
                <a:gd name="T60" fmla="*/ 1247 w 2444"/>
                <a:gd name="T61" fmla="*/ 67 h 176"/>
                <a:gd name="T62" fmla="*/ 1267 w 2444"/>
                <a:gd name="T63" fmla="*/ 64 h 176"/>
                <a:gd name="T64" fmla="*/ 1300 w 2444"/>
                <a:gd name="T65" fmla="*/ 61 h 176"/>
                <a:gd name="T66" fmla="*/ 1337 w 2444"/>
                <a:gd name="T67" fmla="*/ 61 h 176"/>
                <a:gd name="T68" fmla="*/ 1371 w 2444"/>
                <a:gd name="T69" fmla="*/ 58 h 176"/>
                <a:gd name="T70" fmla="*/ 1397 w 2444"/>
                <a:gd name="T71" fmla="*/ 58 h 176"/>
                <a:gd name="T72" fmla="*/ 1438 w 2444"/>
                <a:gd name="T73" fmla="*/ 58 h 176"/>
                <a:gd name="T74" fmla="*/ 1476 w 2444"/>
                <a:gd name="T75" fmla="*/ 58 h 176"/>
                <a:gd name="T76" fmla="*/ 1515 w 2444"/>
                <a:gd name="T77" fmla="*/ 58 h 176"/>
                <a:gd name="T78" fmla="*/ 1559 w 2444"/>
                <a:gd name="T79" fmla="*/ 55 h 176"/>
                <a:gd name="T80" fmla="*/ 1587 w 2444"/>
                <a:gd name="T81" fmla="*/ 52 h 176"/>
                <a:gd name="T82" fmla="*/ 1607 w 2444"/>
                <a:gd name="T83" fmla="*/ 46 h 176"/>
                <a:gd name="T84" fmla="*/ 1736 w 2444"/>
                <a:gd name="T85" fmla="*/ 46 h 176"/>
                <a:gd name="T86" fmla="*/ 1788 w 2444"/>
                <a:gd name="T87" fmla="*/ 43 h 176"/>
                <a:gd name="T88" fmla="*/ 1828 w 2444"/>
                <a:gd name="T89" fmla="*/ 40 h 176"/>
                <a:gd name="T90" fmla="*/ 1920 w 2444"/>
                <a:gd name="T91" fmla="*/ 31 h 176"/>
                <a:gd name="T92" fmla="*/ 1950 w 2444"/>
                <a:gd name="T93" fmla="*/ 25 h 176"/>
                <a:gd name="T94" fmla="*/ 2024 w 2444"/>
                <a:gd name="T95" fmla="*/ 25 h 176"/>
                <a:gd name="T96" fmla="*/ 2062 w 2444"/>
                <a:gd name="T97" fmla="*/ 25 h 176"/>
                <a:gd name="T98" fmla="*/ 2118 w 2444"/>
                <a:gd name="T99" fmla="*/ 22 h 176"/>
                <a:gd name="T100" fmla="*/ 2143 w 2444"/>
                <a:gd name="T101" fmla="*/ 15 h 176"/>
                <a:gd name="T102" fmla="*/ 2174 w 2444"/>
                <a:gd name="T103" fmla="*/ 15 h 176"/>
                <a:gd name="T104" fmla="*/ 2201 w 2444"/>
                <a:gd name="T105" fmla="*/ 15 h 176"/>
                <a:gd name="T106" fmla="*/ 2231 w 2444"/>
                <a:gd name="T107" fmla="*/ 13 h 176"/>
                <a:gd name="T108" fmla="*/ 2287 w 2444"/>
                <a:gd name="T109" fmla="*/ 13 h 176"/>
                <a:gd name="T110" fmla="*/ 2319 w 2444"/>
                <a:gd name="T111" fmla="*/ 9 h 176"/>
                <a:gd name="T112" fmla="*/ 2375 w 2444"/>
                <a:gd name="T113" fmla="*/ 3 h 176"/>
                <a:gd name="T114" fmla="*/ 2426 w 2444"/>
                <a:gd name="T115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4" h="176">
                  <a:moveTo>
                    <a:pt x="0" y="176"/>
                  </a:moveTo>
                  <a:lnTo>
                    <a:pt x="2" y="176"/>
                  </a:lnTo>
                  <a:lnTo>
                    <a:pt x="11" y="174"/>
                  </a:lnTo>
                  <a:lnTo>
                    <a:pt x="19" y="174"/>
                  </a:lnTo>
                  <a:lnTo>
                    <a:pt x="36" y="174"/>
                  </a:lnTo>
                  <a:lnTo>
                    <a:pt x="36" y="171"/>
                  </a:lnTo>
                  <a:lnTo>
                    <a:pt x="47" y="169"/>
                  </a:lnTo>
                  <a:lnTo>
                    <a:pt x="71" y="169"/>
                  </a:lnTo>
                  <a:lnTo>
                    <a:pt x="101" y="166"/>
                  </a:lnTo>
                  <a:lnTo>
                    <a:pt x="108" y="166"/>
                  </a:lnTo>
                  <a:lnTo>
                    <a:pt x="119" y="166"/>
                  </a:lnTo>
                  <a:lnTo>
                    <a:pt x="126" y="166"/>
                  </a:lnTo>
                  <a:lnTo>
                    <a:pt x="129" y="166"/>
                  </a:lnTo>
                  <a:lnTo>
                    <a:pt x="143" y="166"/>
                  </a:lnTo>
                  <a:lnTo>
                    <a:pt x="143" y="163"/>
                  </a:lnTo>
                  <a:lnTo>
                    <a:pt x="161" y="160"/>
                  </a:lnTo>
                  <a:lnTo>
                    <a:pt x="212" y="160"/>
                  </a:lnTo>
                  <a:lnTo>
                    <a:pt x="218" y="160"/>
                  </a:lnTo>
                  <a:lnTo>
                    <a:pt x="233" y="160"/>
                  </a:lnTo>
                  <a:lnTo>
                    <a:pt x="243" y="160"/>
                  </a:lnTo>
                  <a:lnTo>
                    <a:pt x="255" y="157"/>
                  </a:lnTo>
                  <a:lnTo>
                    <a:pt x="256" y="152"/>
                  </a:lnTo>
                  <a:lnTo>
                    <a:pt x="285" y="152"/>
                  </a:lnTo>
                  <a:lnTo>
                    <a:pt x="290" y="150"/>
                  </a:lnTo>
                  <a:lnTo>
                    <a:pt x="305" y="150"/>
                  </a:lnTo>
                  <a:lnTo>
                    <a:pt x="319" y="150"/>
                  </a:lnTo>
                  <a:lnTo>
                    <a:pt x="338" y="147"/>
                  </a:lnTo>
                  <a:lnTo>
                    <a:pt x="357" y="147"/>
                  </a:lnTo>
                  <a:lnTo>
                    <a:pt x="359" y="144"/>
                  </a:lnTo>
                  <a:lnTo>
                    <a:pt x="392" y="144"/>
                  </a:lnTo>
                  <a:lnTo>
                    <a:pt x="400" y="144"/>
                  </a:lnTo>
                  <a:lnTo>
                    <a:pt x="413" y="141"/>
                  </a:lnTo>
                  <a:lnTo>
                    <a:pt x="431" y="139"/>
                  </a:lnTo>
                  <a:lnTo>
                    <a:pt x="431" y="136"/>
                  </a:lnTo>
                  <a:lnTo>
                    <a:pt x="444" y="136"/>
                  </a:lnTo>
                  <a:lnTo>
                    <a:pt x="451" y="133"/>
                  </a:lnTo>
                  <a:lnTo>
                    <a:pt x="474" y="130"/>
                  </a:lnTo>
                  <a:lnTo>
                    <a:pt x="474" y="128"/>
                  </a:lnTo>
                  <a:lnTo>
                    <a:pt x="483" y="128"/>
                  </a:lnTo>
                  <a:lnTo>
                    <a:pt x="505" y="125"/>
                  </a:lnTo>
                  <a:lnTo>
                    <a:pt x="528" y="122"/>
                  </a:lnTo>
                  <a:lnTo>
                    <a:pt x="578" y="122"/>
                  </a:lnTo>
                  <a:lnTo>
                    <a:pt x="585" y="122"/>
                  </a:lnTo>
                  <a:lnTo>
                    <a:pt x="592" y="119"/>
                  </a:lnTo>
                  <a:lnTo>
                    <a:pt x="592" y="117"/>
                  </a:lnTo>
                  <a:lnTo>
                    <a:pt x="610" y="114"/>
                  </a:lnTo>
                  <a:lnTo>
                    <a:pt x="619" y="114"/>
                  </a:lnTo>
                  <a:lnTo>
                    <a:pt x="629" y="114"/>
                  </a:lnTo>
                  <a:lnTo>
                    <a:pt x="644" y="112"/>
                  </a:lnTo>
                  <a:lnTo>
                    <a:pt x="644" y="109"/>
                  </a:lnTo>
                  <a:lnTo>
                    <a:pt x="659" y="109"/>
                  </a:lnTo>
                  <a:lnTo>
                    <a:pt x="689" y="109"/>
                  </a:lnTo>
                  <a:lnTo>
                    <a:pt x="707" y="109"/>
                  </a:lnTo>
                  <a:lnTo>
                    <a:pt x="714" y="106"/>
                  </a:lnTo>
                  <a:lnTo>
                    <a:pt x="724" y="103"/>
                  </a:lnTo>
                  <a:lnTo>
                    <a:pt x="732" y="103"/>
                  </a:lnTo>
                  <a:lnTo>
                    <a:pt x="753" y="103"/>
                  </a:lnTo>
                  <a:lnTo>
                    <a:pt x="763" y="103"/>
                  </a:lnTo>
                  <a:lnTo>
                    <a:pt x="764" y="101"/>
                  </a:lnTo>
                  <a:lnTo>
                    <a:pt x="773" y="101"/>
                  </a:lnTo>
                  <a:lnTo>
                    <a:pt x="789" y="101"/>
                  </a:lnTo>
                  <a:lnTo>
                    <a:pt x="806" y="101"/>
                  </a:lnTo>
                  <a:lnTo>
                    <a:pt x="820" y="98"/>
                  </a:lnTo>
                  <a:lnTo>
                    <a:pt x="826" y="98"/>
                  </a:lnTo>
                  <a:lnTo>
                    <a:pt x="843" y="98"/>
                  </a:lnTo>
                  <a:lnTo>
                    <a:pt x="855" y="98"/>
                  </a:lnTo>
                  <a:lnTo>
                    <a:pt x="865" y="95"/>
                  </a:lnTo>
                  <a:lnTo>
                    <a:pt x="879" y="95"/>
                  </a:lnTo>
                  <a:lnTo>
                    <a:pt x="884" y="95"/>
                  </a:lnTo>
                  <a:lnTo>
                    <a:pt x="884" y="92"/>
                  </a:lnTo>
                  <a:lnTo>
                    <a:pt x="893" y="92"/>
                  </a:lnTo>
                  <a:lnTo>
                    <a:pt x="903" y="92"/>
                  </a:lnTo>
                  <a:lnTo>
                    <a:pt x="913" y="92"/>
                  </a:lnTo>
                  <a:lnTo>
                    <a:pt x="943" y="89"/>
                  </a:lnTo>
                  <a:lnTo>
                    <a:pt x="957" y="89"/>
                  </a:lnTo>
                  <a:lnTo>
                    <a:pt x="985" y="86"/>
                  </a:lnTo>
                  <a:lnTo>
                    <a:pt x="1002" y="86"/>
                  </a:lnTo>
                  <a:lnTo>
                    <a:pt x="1005" y="83"/>
                  </a:lnTo>
                  <a:lnTo>
                    <a:pt x="1013" y="83"/>
                  </a:lnTo>
                  <a:lnTo>
                    <a:pt x="1029" y="83"/>
                  </a:lnTo>
                  <a:lnTo>
                    <a:pt x="1051" y="81"/>
                  </a:lnTo>
                  <a:lnTo>
                    <a:pt x="1087" y="81"/>
                  </a:lnTo>
                  <a:lnTo>
                    <a:pt x="1104" y="81"/>
                  </a:lnTo>
                  <a:lnTo>
                    <a:pt x="1124" y="81"/>
                  </a:lnTo>
                  <a:lnTo>
                    <a:pt x="1129" y="72"/>
                  </a:lnTo>
                  <a:lnTo>
                    <a:pt x="1147" y="72"/>
                  </a:lnTo>
                  <a:lnTo>
                    <a:pt x="1156" y="70"/>
                  </a:lnTo>
                  <a:lnTo>
                    <a:pt x="1163" y="70"/>
                  </a:lnTo>
                  <a:lnTo>
                    <a:pt x="1173" y="70"/>
                  </a:lnTo>
                  <a:lnTo>
                    <a:pt x="1188" y="70"/>
                  </a:lnTo>
                  <a:lnTo>
                    <a:pt x="1218" y="70"/>
                  </a:lnTo>
                  <a:lnTo>
                    <a:pt x="1235" y="67"/>
                  </a:lnTo>
                  <a:lnTo>
                    <a:pt x="1247" y="67"/>
                  </a:lnTo>
                  <a:lnTo>
                    <a:pt x="1260" y="67"/>
                  </a:lnTo>
                  <a:lnTo>
                    <a:pt x="1267" y="67"/>
                  </a:lnTo>
                  <a:lnTo>
                    <a:pt x="1267" y="64"/>
                  </a:lnTo>
                  <a:lnTo>
                    <a:pt x="1286" y="64"/>
                  </a:lnTo>
                  <a:lnTo>
                    <a:pt x="1291" y="64"/>
                  </a:lnTo>
                  <a:lnTo>
                    <a:pt x="1300" y="61"/>
                  </a:lnTo>
                  <a:lnTo>
                    <a:pt x="1324" y="61"/>
                  </a:lnTo>
                  <a:lnTo>
                    <a:pt x="1327" y="61"/>
                  </a:lnTo>
                  <a:lnTo>
                    <a:pt x="1337" y="61"/>
                  </a:lnTo>
                  <a:lnTo>
                    <a:pt x="1349" y="58"/>
                  </a:lnTo>
                  <a:lnTo>
                    <a:pt x="1366" y="58"/>
                  </a:lnTo>
                  <a:lnTo>
                    <a:pt x="1371" y="58"/>
                  </a:lnTo>
                  <a:lnTo>
                    <a:pt x="1379" y="58"/>
                  </a:lnTo>
                  <a:lnTo>
                    <a:pt x="1396" y="58"/>
                  </a:lnTo>
                  <a:lnTo>
                    <a:pt x="1397" y="58"/>
                  </a:lnTo>
                  <a:lnTo>
                    <a:pt x="1406" y="58"/>
                  </a:lnTo>
                  <a:lnTo>
                    <a:pt x="1417" y="58"/>
                  </a:lnTo>
                  <a:lnTo>
                    <a:pt x="1438" y="58"/>
                  </a:lnTo>
                  <a:lnTo>
                    <a:pt x="1449" y="58"/>
                  </a:lnTo>
                  <a:lnTo>
                    <a:pt x="1461" y="58"/>
                  </a:lnTo>
                  <a:lnTo>
                    <a:pt x="1476" y="58"/>
                  </a:lnTo>
                  <a:lnTo>
                    <a:pt x="1488" y="58"/>
                  </a:lnTo>
                  <a:lnTo>
                    <a:pt x="1505" y="58"/>
                  </a:lnTo>
                  <a:lnTo>
                    <a:pt x="1515" y="58"/>
                  </a:lnTo>
                  <a:lnTo>
                    <a:pt x="1523" y="58"/>
                  </a:lnTo>
                  <a:lnTo>
                    <a:pt x="1523" y="55"/>
                  </a:lnTo>
                  <a:lnTo>
                    <a:pt x="1559" y="55"/>
                  </a:lnTo>
                  <a:lnTo>
                    <a:pt x="1568" y="55"/>
                  </a:lnTo>
                  <a:lnTo>
                    <a:pt x="1577" y="55"/>
                  </a:lnTo>
                  <a:lnTo>
                    <a:pt x="1587" y="52"/>
                  </a:lnTo>
                  <a:lnTo>
                    <a:pt x="1592" y="49"/>
                  </a:lnTo>
                  <a:lnTo>
                    <a:pt x="1593" y="46"/>
                  </a:lnTo>
                  <a:lnTo>
                    <a:pt x="1607" y="46"/>
                  </a:lnTo>
                  <a:lnTo>
                    <a:pt x="1620" y="46"/>
                  </a:lnTo>
                  <a:lnTo>
                    <a:pt x="1717" y="46"/>
                  </a:lnTo>
                  <a:lnTo>
                    <a:pt x="1736" y="46"/>
                  </a:lnTo>
                  <a:lnTo>
                    <a:pt x="1752" y="46"/>
                  </a:lnTo>
                  <a:lnTo>
                    <a:pt x="1781" y="46"/>
                  </a:lnTo>
                  <a:lnTo>
                    <a:pt x="1788" y="43"/>
                  </a:lnTo>
                  <a:lnTo>
                    <a:pt x="1798" y="43"/>
                  </a:lnTo>
                  <a:lnTo>
                    <a:pt x="1804" y="40"/>
                  </a:lnTo>
                  <a:lnTo>
                    <a:pt x="1828" y="40"/>
                  </a:lnTo>
                  <a:lnTo>
                    <a:pt x="1828" y="34"/>
                  </a:lnTo>
                  <a:lnTo>
                    <a:pt x="1910" y="34"/>
                  </a:lnTo>
                  <a:lnTo>
                    <a:pt x="1920" y="31"/>
                  </a:lnTo>
                  <a:lnTo>
                    <a:pt x="1920" y="28"/>
                  </a:lnTo>
                  <a:lnTo>
                    <a:pt x="1943" y="25"/>
                  </a:lnTo>
                  <a:lnTo>
                    <a:pt x="1950" y="25"/>
                  </a:lnTo>
                  <a:lnTo>
                    <a:pt x="1994" y="25"/>
                  </a:lnTo>
                  <a:lnTo>
                    <a:pt x="1999" y="25"/>
                  </a:lnTo>
                  <a:lnTo>
                    <a:pt x="2024" y="25"/>
                  </a:lnTo>
                  <a:lnTo>
                    <a:pt x="2042" y="25"/>
                  </a:lnTo>
                  <a:lnTo>
                    <a:pt x="2059" y="25"/>
                  </a:lnTo>
                  <a:lnTo>
                    <a:pt x="2062" y="25"/>
                  </a:lnTo>
                  <a:lnTo>
                    <a:pt x="2089" y="25"/>
                  </a:lnTo>
                  <a:lnTo>
                    <a:pt x="2097" y="25"/>
                  </a:lnTo>
                  <a:lnTo>
                    <a:pt x="2118" y="22"/>
                  </a:lnTo>
                  <a:lnTo>
                    <a:pt x="2118" y="19"/>
                  </a:lnTo>
                  <a:lnTo>
                    <a:pt x="2133" y="19"/>
                  </a:lnTo>
                  <a:lnTo>
                    <a:pt x="2143" y="15"/>
                  </a:lnTo>
                  <a:lnTo>
                    <a:pt x="2154" y="15"/>
                  </a:lnTo>
                  <a:lnTo>
                    <a:pt x="2166" y="15"/>
                  </a:lnTo>
                  <a:lnTo>
                    <a:pt x="2174" y="15"/>
                  </a:lnTo>
                  <a:lnTo>
                    <a:pt x="2183" y="15"/>
                  </a:lnTo>
                  <a:lnTo>
                    <a:pt x="2188" y="15"/>
                  </a:lnTo>
                  <a:lnTo>
                    <a:pt x="2201" y="15"/>
                  </a:lnTo>
                  <a:lnTo>
                    <a:pt x="2215" y="15"/>
                  </a:lnTo>
                  <a:lnTo>
                    <a:pt x="2220" y="13"/>
                  </a:lnTo>
                  <a:lnTo>
                    <a:pt x="2231" y="13"/>
                  </a:lnTo>
                  <a:lnTo>
                    <a:pt x="2262" y="13"/>
                  </a:lnTo>
                  <a:lnTo>
                    <a:pt x="2277" y="13"/>
                  </a:lnTo>
                  <a:lnTo>
                    <a:pt x="2287" y="13"/>
                  </a:lnTo>
                  <a:lnTo>
                    <a:pt x="2292" y="13"/>
                  </a:lnTo>
                  <a:lnTo>
                    <a:pt x="2303" y="13"/>
                  </a:lnTo>
                  <a:lnTo>
                    <a:pt x="2319" y="9"/>
                  </a:lnTo>
                  <a:lnTo>
                    <a:pt x="2325" y="3"/>
                  </a:lnTo>
                  <a:lnTo>
                    <a:pt x="2349" y="3"/>
                  </a:lnTo>
                  <a:lnTo>
                    <a:pt x="2375" y="3"/>
                  </a:lnTo>
                  <a:lnTo>
                    <a:pt x="2401" y="3"/>
                  </a:lnTo>
                  <a:lnTo>
                    <a:pt x="2417" y="3"/>
                  </a:lnTo>
                  <a:lnTo>
                    <a:pt x="2426" y="3"/>
                  </a:lnTo>
                  <a:lnTo>
                    <a:pt x="2436" y="3"/>
                  </a:lnTo>
                  <a:lnTo>
                    <a:pt x="2444" y="0"/>
                  </a:lnTo>
                </a:path>
              </a:pathLst>
            </a:custGeom>
            <a:noFill/>
            <a:ln w="14288" cap="flat">
              <a:solidFill>
                <a:srgbClr val="D548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52"/>
            <p:cNvSpPr>
              <a:spLocks/>
            </p:cNvSpPr>
            <p:nvPr/>
          </p:nvSpPr>
          <p:spPr bwMode="auto">
            <a:xfrm>
              <a:off x="2331" y="2088"/>
              <a:ext cx="2446" cy="141"/>
            </a:xfrm>
            <a:custGeom>
              <a:avLst/>
              <a:gdLst>
                <a:gd name="T0" fmla="*/ 9 w 2446"/>
                <a:gd name="T1" fmla="*/ 136 h 141"/>
                <a:gd name="T2" fmla="*/ 31 w 2446"/>
                <a:gd name="T3" fmla="*/ 128 h 141"/>
                <a:gd name="T4" fmla="*/ 86 w 2446"/>
                <a:gd name="T5" fmla="*/ 123 h 141"/>
                <a:gd name="T6" fmla="*/ 106 w 2446"/>
                <a:gd name="T7" fmla="*/ 117 h 141"/>
                <a:gd name="T8" fmla="*/ 141 w 2446"/>
                <a:gd name="T9" fmla="*/ 115 h 141"/>
                <a:gd name="T10" fmla="*/ 233 w 2446"/>
                <a:gd name="T11" fmla="*/ 112 h 141"/>
                <a:gd name="T12" fmla="*/ 287 w 2446"/>
                <a:gd name="T13" fmla="*/ 106 h 141"/>
                <a:gd name="T14" fmla="*/ 315 w 2446"/>
                <a:gd name="T15" fmla="*/ 101 h 141"/>
                <a:gd name="T16" fmla="*/ 384 w 2446"/>
                <a:gd name="T17" fmla="*/ 99 h 141"/>
                <a:gd name="T18" fmla="*/ 431 w 2446"/>
                <a:gd name="T19" fmla="*/ 99 h 141"/>
                <a:gd name="T20" fmla="*/ 485 w 2446"/>
                <a:gd name="T21" fmla="*/ 96 h 141"/>
                <a:gd name="T22" fmla="*/ 538 w 2446"/>
                <a:gd name="T23" fmla="*/ 90 h 141"/>
                <a:gd name="T24" fmla="*/ 587 w 2446"/>
                <a:gd name="T25" fmla="*/ 90 h 141"/>
                <a:gd name="T26" fmla="*/ 632 w 2446"/>
                <a:gd name="T27" fmla="*/ 85 h 141"/>
                <a:gd name="T28" fmla="*/ 644 w 2446"/>
                <a:gd name="T29" fmla="*/ 79 h 141"/>
                <a:gd name="T30" fmla="*/ 697 w 2446"/>
                <a:gd name="T31" fmla="*/ 74 h 141"/>
                <a:gd name="T32" fmla="*/ 735 w 2446"/>
                <a:gd name="T33" fmla="*/ 71 h 141"/>
                <a:gd name="T34" fmla="*/ 776 w 2446"/>
                <a:gd name="T35" fmla="*/ 68 h 141"/>
                <a:gd name="T36" fmla="*/ 802 w 2446"/>
                <a:gd name="T37" fmla="*/ 68 h 141"/>
                <a:gd name="T38" fmla="*/ 850 w 2446"/>
                <a:gd name="T39" fmla="*/ 68 h 141"/>
                <a:gd name="T40" fmla="*/ 900 w 2446"/>
                <a:gd name="T41" fmla="*/ 66 h 141"/>
                <a:gd name="T42" fmla="*/ 948 w 2446"/>
                <a:gd name="T43" fmla="*/ 63 h 141"/>
                <a:gd name="T44" fmla="*/ 1017 w 2446"/>
                <a:gd name="T45" fmla="*/ 60 h 141"/>
                <a:gd name="T46" fmla="*/ 1034 w 2446"/>
                <a:gd name="T47" fmla="*/ 57 h 141"/>
                <a:gd name="T48" fmla="*/ 1103 w 2446"/>
                <a:gd name="T49" fmla="*/ 57 h 141"/>
                <a:gd name="T50" fmla="*/ 1163 w 2446"/>
                <a:gd name="T51" fmla="*/ 54 h 141"/>
                <a:gd name="T52" fmla="*/ 1214 w 2446"/>
                <a:gd name="T53" fmla="*/ 49 h 141"/>
                <a:gd name="T54" fmla="*/ 1272 w 2446"/>
                <a:gd name="T55" fmla="*/ 49 h 141"/>
                <a:gd name="T56" fmla="*/ 1305 w 2446"/>
                <a:gd name="T57" fmla="*/ 49 h 141"/>
                <a:gd name="T58" fmla="*/ 1317 w 2446"/>
                <a:gd name="T59" fmla="*/ 46 h 141"/>
                <a:gd name="T60" fmla="*/ 1344 w 2446"/>
                <a:gd name="T61" fmla="*/ 40 h 141"/>
                <a:gd name="T62" fmla="*/ 1372 w 2446"/>
                <a:gd name="T63" fmla="*/ 40 h 141"/>
                <a:gd name="T64" fmla="*/ 1417 w 2446"/>
                <a:gd name="T65" fmla="*/ 40 h 141"/>
                <a:gd name="T66" fmla="*/ 1464 w 2446"/>
                <a:gd name="T67" fmla="*/ 40 h 141"/>
                <a:gd name="T68" fmla="*/ 1491 w 2446"/>
                <a:gd name="T69" fmla="*/ 40 h 141"/>
                <a:gd name="T70" fmla="*/ 1523 w 2446"/>
                <a:gd name="T71" fmla="*/ 40 h 141"/>
                <a:gd name="T72" fmla="*/ 1572 w 2446"/>
                <a:gd name="T73" fmla="*/ 40 h 141"/>
                <a:gd name="T74" fmla="*/ 1592 w 2446"/>
                <a:gd name="T75" fmla="*/ 40 h 141"/>
                <a:gd name="T76" fmla="*/ 1615 w 2446"/>
                <a:gd name="T77" fmla="*/ 37 h 141"/>
                <a:gd name="T78" fmla="*/ 1654 w 2446"/>
                <a:gd name="T79" fmla="*/ 37 h 141"/>
                <a:gd name="T80" fmla="*/ 1712 w 2446"/>
                <a:gd name="T81" fmla="*/ 37 h 141"/>
                <a:gd name="T82" fmla="*/ 1774 w 2446"/>
                <a:gd name="T83" fmla="*/ 34 h 141"/>
                <a:gd name="T84" fmla="*/ 1841 w 2446"/>
                <a:gd name="T85" fmla="*/ 34 h 141"/>
                <a:gd name="T86" fmla="*/ 1886 w 2446"/>
                <a:gd name="T87" fmla="*/ 28 h 141"/>
                <a:gd name="T88" fmla="*/ 1938 w 2446"/>
                <a:gd name="T89" fmla="*/ 28 h 141"/>
                <a:gd name="T90" fmla="*/ 1979 w 2446"/>
                <a:gd name="T91" fmla="*/ 22 h 141"/>
                <a:gd name="T92" fmla="*/ 2015 w 2446"/>
                <a:gd name="T93" fmla="*/ 19 h 141"/>
                <a:gd name="T94" fmla="*/ 2037 w 2446"/>
                <a:gd name="T95" fmla="*/ 16 h 141"/>
                <a:gd name="T96" fmla="*/ 2079 w 2446"/>
                <a:gd name="T97" fmla="*/ 16 h 141"/>
                <a:gd name="T98" fmla="*/ 2102 w 2446"/>
                <a:gd name="T99" fmla="*/ 13 h 141"/>
                <a:gd name="T100" fmla="*/ 2169 w 2446"/>
                <a:gd name="T101" fmla="*/ 10 h 141"/>
                <a:gd name="T102" fmla="*/ 2208 w 2446"/>
                <a:gd name="T103" fmla="*/ 10 h 141"/>
                <a:gd name="T104" fmla="*/ 2250 w 2446"/>
                <a:gd name="T105" fmla="*/ 10 h 141"/>
                <a:gd name="T106" fmla="*/ 2287 w 2446"/>
                <a:gd name="T107" fmla="*/ 6 h 141"/>
                <a:gd name="T108" fmla="*/ 2337 w 2446"/>
                <a:gd name="T109" fmla="*/ 6 h 141"/>
                <a:gd name="T110" fmla="*/ 2359 w 2446"/>
                <a:gd name="T111" fmla="*/ 4 h 141"/>
                <a:gd name="T112" fmla="*/ 2389 w 2446"/>
                <a:gd name="T113" fmla="*/ 0 h 141"/>
                <a:gd name="T114" fmla="*/ 2439 w 2446"/>
                <a:gd name="T1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6" h="141">
                  <a:moveTo>
                    <a:pt x="0" y="141"/>
                  </a:moveTo>
                  <a:lnTo>
                    <a:pt x="7" y="141"/>
                  </a:lnTo>
                  <a:lnTo>
                    <a:pt x="9" y="136"/>
                  </a:lnTo>
                  <a:lnTo>
                    <a:pt x="21" y="134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36" y="128"/>
                  </a:lnTo>
                  <a:lnTo>
                    <a:pt x="62" y="128"/>
                  </a:lnTo>
                  <a:lnTo>
                    <a:pt x="86" y="123"/>
                  </a:lnTo>
                  <a:lnTo>
                    <a:pt x="93" y="117"/>
                  </a:lnTo>
                  <a:lnTo>
                    <a:pt x="99" y="117"/>
                  </a:lnTo>
                  <a:lnTo>
                    <a:pt x="106" y="117"/>
                  </a:lnTo>
                  <a:lnTo>
                    <a:pt x="127" y="115"/>
                  </a:lnTo>
                  <a:lnTo>
                    <a:pt x="134" y="115"/>
                  </a:lnTo>
                  <a:lnTo>
                    <a:pt x="141" y="115"/>
                  </a:lnTo>
                  <a:lnTo>
                    <a:pt x="148" y="115"/>
                  </a:lnTo>
                  <a:lnTo>
                    <a:pt x="212" y="115"/>
                  </a:lnTo>
                  <a:lnTo>
                    <a:pt x="233" y="112"/>
                  </a:lnTo>
                  <a:lnTo>
                    <a:pt x="233" y="109"/>
                  </a:lnTo>
                  <a:lnTo>
                    <a:pt x="279" y="109"/>
                  </a:lnTo>
                  <a:lnTo>
                    <a:pt x="287" y="106"/>
                  </a:lnTo>
                  <a:lnTo>
                    <a:pt x="307" y="106"/>
                  </a:lnTo>
                  <a:lnTo>
                    <a:pt x="310" y="101"/>
                  </a:lnTo>
                  <a:lnTo>
                    <a:pt x="315" y="101"/>
                  </a:lnTo>
                  <a:lnTo>
                    <a:pt x="357" y="101"/>
                  </a:lnTo>
                  <a:lnTo>
                    <a:pt x="366" y="99"/>
                  </a:lnTo>
                  <a:lnTo>
                    <a:pt x="384" y="99"/>
                  </a:lnTo>
                  <a:lnTo>
                    <a:pt x="389" y="99"/>
                  </a:lnTo>
                  <a:lnTo>
                    <a:pt x="407" y="99"/>
                  </a:lnTo>
                  <a:lnTo>
                    <a:pt x="431" y="99"/>
                  </a:lnTo>
                  <a:lnTo>
                    <a:pt x="448" y="99"/>
                  </a:lnTo>
                  <a:lnTo>
                    <a:pt x="453" y="96"/>
                  </a:lnTo>
                  <a:lnTo>
                    <a:pt x="485" y="96"/>
                  </a:lnTo>
                  <a:lnTo>
                    <a:pt x="533" y="93"/>
                  </a:lnTo>
                  <a:lnTo>
                    <a:pt x="538" y="93"/>
                  </a:lnTo>
                  <a:lnTo>
                    <a:pt x="538" y="90"/>
                  </a:lnTo>
                  <a:lnTo>
                    <a:pt x="555" y="90"/>
                  </a:lnTo>
                  <a:lnTo>
                    <a:pt x="578" y="90"/>
                  </a:lnTo>
                  <a:lnTo>
                    <a:pt x="587" y="90"/>
                  </a:lnTo>
                  <a:lnTo>
                    <a:pt x="600" y="90"/>
                  </a:lnTo>
                  <a:lnTo>
                    <a:pt x="610" y="85"/>
                  </a:lnTo>
                  <a:lnTo>
                    <a:pt x="632" y="85"/>
                  </a:lnTo>
                  <a:lnTo>
                    <a:pt x="632" y="82"/>
                  </a:lnTo>
                  <a:lnTo>
                    <a:pt x="640" y="82"/>
                  </a:lnTo>
                  <a:lnTo>
                    <a:pt x="644" y="79"/>
                  </a:lnTo>
                  <a:lnTo>
                    <a:pt x="650" y="74"/>
                  </a:lnTo>
                  <a:lnTo>
                    <a:pt x="667" y="74"/>
                  </a:lnTo>
                  <a:lnTo>
                    <a:pt x="697" y="74"/>
                  </a:lnTo>
                  <a:lnTo>
                    <a:pt x="711" y="74"/>
                  </a:lnTo>
                  <a:lnTo>
                    <a:pt x="726" y="74"/>
                  </a:lnTo>
                  <a:lnTo>
                    <a:pt x="735" y="71"/>
                  </a:lnTo>
                  <a:lnTo>
                    <a:pt x="761" y="71"/>
                  </a:lnTo>
                  <a:lnTo>
                    <a:pt x="768" y="71"/>
                  </a:lnTo>
                  <a:lnTo>
                    <a:pt x="776" y="68"/>
                  </a:lnTo>
                  <a:lnTo>
                    <a:pt x="789" y="68"/>
                  </a:lnTo>
                  <a:lnTo>
                    <a:pt x="794" y="68"/>
                  </a:lnTo>
                  <a:lnTo>
                    <a:pt x="802" y="68"/>
                  </a:lnTo>
                  <a:lnTo>
                    <a:pt x="816" y="68"/>
                  </a:lnTo>
                  <a:lnTo>
                    <a:pt x="831" y="68"/>
                  </a:lnTo>
                  <a:lnTo>
                    <a:pt x="850" y="68"/>
                  </a:lnTo>
                  <a:lnTo>
                    <a:pt x="866" y="68"/>
                  </a:lnTo>
                  <a:lnTo>
                    <a:pt x="900" y="68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38" y="66"/>
                  </a:lnTo>
                  <a:lnTo>
                    <a:pt x="948" y="63"/>
                  </a:lnTo>
                  <a:lnTo>
                    <a:pt x="960" y="60"/>
                  </a:lnTo>
                  <a:lnTo>
                    <a:pt x="1005" y="60"/>
                  </a:lnTo>
                  <a:lnTo>
                    <a:pt x="1017" y="60"/>
                  </a:lnTo>
                  <a:lnTo>
                    <a:pt x="1018" y="57"/>
                  </a:lnTo>
                  <a:lnTo>
                    <a:pt x="1024" y="57"/>
                  </a:lnTo>
                  <a:lnTo>
                    <a:pt x="1034" y="57"/>
                  </a:lnTo>
                  <a:lnTo>
                    <a:pt x="1051" y="57"/>
                  </a:lnTo>
                  <a:lnTo>
                    <a:pt x="1061" y="57"/>
                  </a:lnTo>
                  <a:lnTo>
                    <a:pt x="1103" y="57"/>
                  </a:lnTo>
                  <a:lnTo>
                    <a:pt x="1111" y="54"/>
                  </a:lnTo>
                  <a:lnTo>
                    <a:pt x="1134" y="54"/>
                  </a:lnTo>
                  <a:lnTo>
                    <a:pt x="1163" y="54"/>
                  </a:lnTo>
                  <a:lnTo>
                    <a:pt x="1198" y="52"/>
                  </a:lnTo>
                  <a:lnTo>
                    <a:pt x="1201" y="52"/>
                  </a:lnTo>
                  <a:lnTo>
                    <a:pt x="1214" y="49"/>
                  </a:lnTo>
                  <a:lnTo>
                    <a:pt x="1224" y="49"/>
                  </a:lnTo>
                  <a:lnTo>
                    <a:pt x="1243" y="49"/>
                  </a:lnTo>
                  <a:lnTo>
                    <a:pt x="1272" y="49"/>
                  </a:lnTo>
                  <a:lnTo>
                    <a:pt x="1280" y="49"/>
                  </a:lnTo>
                  <a:lnTo>
                    <a:pt x="1288" y="49"/>
                  </a:lnTo>
                  <a:lnTo>
                    <a:pt x="1305" y="49"/>
                  </a:lnTo>
                  <a:lnTo>
                    <a:pt x="1310" y="49"/>
                  </a:lnTo>
                  <a:lnTo>
                    <a:pt x="1310" y="46"/>
                  </a:lnTo>
                  <a:lnTo>
                    <a:pt x="1317" y="46"/>
                  </a:lnTo>
                  <a:lnTo>
                    <a:pt x="1329" y="46"/>
                  </a:lnTo>
                  <a:lnTo>
                    <a:pt x="1335" y="43"/>
                  </a:lnTo>
                  <a:lnTo>
                    <a:pt x="1344" y="40"/>
                  </a:lnTo>
                  <a:lnTo>
                    <a:pt x="1355" y="40"/>
                  </a:lnTo>
                  <a:lnTo>
                    <a:pt x="1367" y="40"/>
                  </a:lnTo>
                  <a:lnTo>
                    <a:pt x="1372" y="40"/>
                  </a:lnTo>
                  <a:lnTo>
                    <a:pt x="1389" y="40"/>
                  </a:lnTo>
                  <a:lnTo>
                    <a:pt x="1409" y="40"/>
                  </a:lnTo>
                  <a:lnTo>
                    <a:pt x="1417" y="40"/>
                  </a:lnTo>
                  <a:lnTo>
                    <a:pt x="1427" y="40"/>
                  </a:lnTo>
                  <a:lnTo>
                    <a:pt x="1433" y="40"/>
                  </a:lnTo>
                  <a:lnTo>
                    <a:pt x="1464" y="40"/>
                  </a:lnTo>
                  <a:lnTo>
                    <a:pt x="1474" y="40"/>
                  </a:lnTo>
                  <a:lnTo>
                    <a:pt x="1476" y="40"/>
                  </a:lnTo>
                  <a:lnTo>
                    <a:pt x="1491" y="40"/>
                  </a:lnTo>
                  <a:lnTo>
                    <a:pt x="1498" y="40"/>
                  </a:lnTo>
                  <a:lnTo>
                    <a:pt x="1510" y="40"/>
                  </a:lnTo>
                  <a:lnTo>
                    <a:pt x="1523" y="40"/>
                  </a:lnTo>
                  <a:lnTo>
                    <a:pt x="1540" y="40"/>
                  </a:lnTo>
                  <a:lnTo>
                    <a:pt x="1551" y="40"/>
                  </a:lnTo>
                  <a:lnTo>
                    <a:pt x="1572" y="40"/>
                  </a:lnTo>
                  <a:lnTo>
                    <a:pt x="1573" y="40"/>
                  </a:lnTo>
                  <a:lnTo>
                    <a:pt x="1588" y="40"/>
                  </a:lnTo>
                  <a:lnTo>
                    <a:pt x="1592" y="40"/>
                  </a:lnTo>
                  <a:lnTo>
                    <a:pt x="1592" y="37"/>
                  </a:lnTo>
                  <a:lnTo>
                    <a:pt x="1603" y="37"/>
                  </a:lnTo>
                  <a:lnTo>
                    <a:pt x="1615" y="37"/>
                  </a:lnTo>
                  <a:lnTo>
                    <a:pt x="1628" y="37"/>
                  </a:lnTo>
                  <a:lnTo>
                    <a:pt x="1640" y="37"/>
                  </a:lnTo>
                  <a:lnTo>
                    <a:pt x="1654" y="37"/>
                  </a:lnTo>
                  <a:lnTo>
                    <a:pt x="1662" y="37"/>
                  </a:lnTo>
                  <a:lnTo>
                    <a:pt x="1694" y="37"/>
                  </a:lnTo>
                  <a:lnTo>
                    <a:pt x="1712" y="37"/>
                  </a:lnTo>
                  <a:lnTo>
                    <a:pt x="1721" y="37"/>
                  </a:lnTo>
                  <a:lnTo>
                    <a:pt x="1757" y="37"/>
                  </a:lnTo>
                  <a:lnTo>
                    <a:pt x="1774" y="34"/>
                  </a:lnTo>
                  <a:lnTo>
                    <a:pt x="1779" y="34"/>
                  </a:lnTo>
                  <a:lnTo>
                    <a:pt x="1832" y="34"/>
                  </a:lnTo>
                  <a:lnTo>
                    <a:pt x="1841" y="34"/>
                  </a:lnTo>
                  <a:lnTo>
                    <a:pt x="1878" y="31"/>
                  </a:lnTo>
                  <a:lnTo>
                    <a:pt x="1878" y="28"/>
                  </a:lnTo>
                  <a:lnTo>
                    <a:pt x="1886" y="28"/>
                  </a:lnTo>
                  <a:lnTo>
                    <a:pt x="1893" y="28"/>
                  </a:lnTo>
                  <a:lnTo>
                    <a:pt x="1923" y="28"/>
                  </a:lnTo>
                  <a:lnTo>
                    <a:pt x="1938" y="28"/>
                  </a:lnTo>
                  <a:lnTo>
                    <a:pt x="1968" y="28"/>
                  </a:lnTo>
                  <a:lnTo>
                    <a:pt x="1979" y="25"/>
                  </a:lnTo>
                  <a:lnTo>
                    <a:pt x="1979" y="22"/>
                  </a:lnTo>
                  <a:lnTo>
                    <a:pt x="1984" y="22"/>
                  </a:lnTo>
                  <a:lnTo>
                    <a:pt x="1992" y="22"/>
                  </a:lnTo>
                  <a:lnTo>
                    <a:pt x="2015" y="19"/>
                  </a:lnTo>
                  <a:lnTo>
                    <a:pt x="2022" y="16"/>
                  </a:lnTo>
                  <a:lnTo>
                    <a:pt x="2025" y="16"/>
                  </a:lnTo>
                  <a:lnTo>
                    <a:pt x="2037" y="16"/>
                  </a:lnTo>
                  <a:lnTo>
                    <a:pt x="2056" y="16"/>
                  </a:lnTo>
                  <a:lnTo>
                    <a:pt x="2074" y="16"/>
                  </a:lnTo>
                  <a:lnTo>
                    <a:pt x="2079" y="16"/>
                  </a:lnTo>
                  <a:lnTo>
                    <a:pt x="2089" y="16"/>
                  </a:lnTo>
                  <a:lnTo>
                    <a:pt x="2092" y="13"/>
                  </a:lnTo>
                  <a:lnTo>
                    <a:pt x="2102" y="13"/>
                  </a:lnTo>
                  <a:lnTo>
                    <a:pt x="2124" y="10"/>
                  </a:lnTo>
                  <a:lnTo>
                    <a:pt x="2136" y="10"/>
                  </a:lnTo>
                  <a:lnTo>
                    <a:pt x="2169" y="10"/>
                  </a:lnTo>
                  <a:lnTo>
                    <a:pt x="2181" y="10"/>
                  </a:lnTo>
                  <a:lnTo>
                    <a:pt x="2186" y="10"/>
                  </a:lnTo>
                  <a:lnTo>
                    <a:pt x="2208" y="10"/>
                  </a:lnTo>
                  <a:lnTo>
                    <a:pt x="2211" y="10"/>
                  </a:lnTo>
                  <a:lnTo>
                    <a:pt x="2238" y="10"/>
                  </a:lnTo>
                  <a:lnTo>
                    <a:pt x="2250" y="10"/>
                  </a:lnTo>
                  <a:lnTo>
                    <a:pt x="2258" y="6"/>
                  </a:lnTo>
                  <a:lnTo>
                    <a:pt x="2265" y="6"/>
                  </a:lnTo>
                  <a:lnTo>
                    <a:pt x="2287" y="6"/>
                  </a:lnTo>
                  <a:lnTo>
                    <a:pt x="2292" y="6"/>
                  </a:lnTo>
                  <a:lnTo>
                    <a:pt x="2322" y="6"/>
                  </a:lnTo>
                  <a:lnTo>
                    <a:pt x="2337" y="6"/>
                  </a:lnTo>
                  <a:lnTo>
                    <a:pt x="2342" y="4"/>
                  </a:lnTo>
                  <a:lnTo>
                    <a:pt x="2350" y="4"/>
                  </a:lnTo>
                  <a:lnTo>
                    <a:pt x="2359" y="4"/>
                  </a:lnTo>
                  <a:lnTo>
                    <a:pt x="2372" y="0"/>
                  </a:lnTo>
                  <a:lnTo>
                    <a:pt x="2386" y="0"/>
                  </a:lnTo>
                  <a:lnTo>
                    <a:pt x="2389" y="0"/>
                  </a:lnTo>
                  <a:lnTo>
                    <a:pt x="2397" y="0"/>
                  </a:lnTo>
                  <a:lnTo>
                    <a:pt x="2409" y="0"/>
                  </a:lnTo>
                  <a:lnTo>
                    <a:pt x="2439" y="0"/>
                  </a:lnTo>
                  <a:lnTo>
                    <a:pt x="2446" y="0"/>
                  </a:lnTo>
                </a:path>
              </a:pathLst>
            </a:custGeom>
            <a:noFill/>
            <a:ln w="14288" cap="flat">
              <a:solidFill>
                <a:srgbClr val="40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2" name="Rectangle 153"/>
            <p:cNvSpPr>
              <a:spLocks noChangeArrowheads="1"/>
            </p:cNvSpPr>
            <p:nvPr/>
          </p:nvSpPr>
          <p:spPr bwMode="auto">
            <a:xfrm>
              <a:off x="2331" y="637"/>
              <a:ext cx="2437" cy="1584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5" name="Line 156"/>
            <p:cNvSpPr>
              <a:spLocks noChangeShapeType="1"/>
            </p:cNvSpPr>
            <p:nvPr/>
          </p:nvSpPr>
          <p:spPr bwMode="auto">
            <a:xfrm>
              <a:off x="2637" y="2225"/>
              <a:ext cx="0" cy="2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6" name="Line 157"/>
            <p:cNvSpPr>
              <a:spLocks noChangeShapeType="1"/>
            </p:cNvSpPr>
            <p:nvPr/>
          </p:nvSpPr>
          <p:spPr bwMode="auto">
            <a:xfrm>
              <a:off x="2938" y="2225"/>
              <a:ext cx="0" cy="53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7" name="Rectangle 158"/>
            <p:cNvSpPr>
              <a:spLocks noChangeArrowheads="1"/>
            </p:cNvSpPr>
            <p:nvPr/>
          </p:nvSpPr>
          <p:spPr bwMode="auto">
            <a:xfrm>
              <a:off x="2919" y="2291"/>
              <a:ext cx="5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38" name="Line 159"/>
            <p:cNvSpPr>
              <a:spLocks noChangeShapeType="1"/>
            </p:cNvSpPr>
            <p:nvPr/>
          </p:nvSpPr>
          <p:spPr bwMode="auto">
            <a:xfrm>
              <a:off x="3248" y="2225"/>
              <a:ext cx="0" cy="2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39" name="Line 160"/>
            <p:cNvSpPr>
              <a:spLocks noChangeShapeType="1"/>
            </p:cNvSpPr>
            <p:nvPr/>
          </p:nvSpPr>
          <p:spPr bwMode="auto">
            <a:xfrm>
              <a:off x="3549" y="2225"/>
              <a:ext cx="0" cy="53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0" name="Rectangle 161"/>
            <p:cNvSpPr>
              <a:spLocks noChangeArrowheads="1"/>
            </p:cNvSpPr>
            <p:nvPr/>
          </p:nvSpPr>
          <p:spPr bwMode="auto">
            <a:xfrm>
              <a:off x="3519" y="2291"/>
              <a:ext cx="5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41" name="Line 162"/>
            <p:cNvSpPr>
              <a:spLocks noChangeShapeType="1"/>
            </p:cNvSpPr>
            <p:nvPr/>
          </p:nvSpPr>
          <p:spPr bwMode="auto">
            <a:xfrm>
              <a:off x="3859" y="2225"/>
              <a:ext cx="0" cy="2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2" name="Line 163"/>
            <p:cNvSpPr>
              <a:spLocks noChangeShapeType="1"/>
            </p:cNvSpPr>
            <p:nvPr/>
          </p:nvSpPr>
          <p:spPr bwMode="auto">
            <a:xfrm>
              <a:off x="4161" y="2225"/>
              <a:ext cx="0" cy="53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" name="Rectangle 164"/>
            <p:cNvSpPr>
              <a:spLocks noChangeArrowheads="1"/>
            </p:cNvSpPr>
            <p:nvPr/>
          </p:nvSpPr>
          <p:spPr bwMode="auto">
            <a:xfrm>
              <a:off x="4118" y="2291"/>
              <a:ext cx="5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45" name="Line 165"/>
            <p:cNvSpPr>
              <a:spLocks noChangeShapeType="1"/>
            </p:cNvSpPr>
            <p:nvPr/>
          </p:nvSpPr>
          <p:spPr bwMode="auto">
            <a:xfrm>
              <a:off x="4471" y="2225"/>
              <a:ext cx="0" cy="2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6" name="Line 166"/>
            <p:cNvSpPr>
              <a:spLocks noChangeShapeType="1"/>
            </p:cNvSpPr>
            <p:nvPr/>
          </p:nvSpPr>
          <p:spPr bwMode="auto">
            <a:xfrm>
              <a:off x="4772" y="2225"/>
              <a:ext cx="0" cy="53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7" name="Rectangle 167"/>
            <p:cNvSpPr>
              <a:spLocks noChangeArrowheads="1"/>
            </p:cNvSpPr>
            <p:nvPr/>
          </p:nvSpPr>
          <p:spPr bwMode="auto">
            <a:xfrm>
              <a:off x="4735" y="2291"/>
              <a:ext cx="5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2716" name="Group 100"/>
          <p:cNvGrpSpPr>
            <a:grpSpLocks noChangeAspect="1"/>
          </p:cNvGrpSpPr>
          <p:nvPr/>
        </p:nvGrpSpPr>
        <p:grpSpPr bwMode="auto">
          <a:xfrm>
            <a:off x="2143568" y="477583"/>
            <a:ext cx="1403749" cy="3072509"/>
            <a:chOff x="736" y="503"/>
            <a:chExt cx="1179" cy="1986"/>
          </a:xfrm>
        </p:grpSpPr>
        <p:sp>
          <p:nvSpPr>
            <p:cNvPr id="472717" name="AutoShape 99"/>
            <p:cNvSpPr>
              <a:spLocks noChangeAspect="1" noChangeArrowheads="1" noTextEdit="1"/>
            </p:cNvSpPr>
            <p:nvPr/>
          </p:nvSpPr>
          <p:spPr bwMode="auto">
            <a:xfrm>
              <a:off x="831" y="503"/>
              <a:ext cx="1084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18" name="Rectangle 101"/>
            <p:cNvSpPr>
              <a:spLocks noChangeArrowheads="1"/>
            </p:cNvSpPr>
            <p:nvPr/>
          </p:nvSpPr>
          <p:spPr bwMode="auto">
            <a:xfrm>
              <a:off x="834" y="512"/>
              <a:ext cx="3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19" name="Line 102"/>
            <p:cNvSpPr>
              <a:spLocks noChangeShapeType="1"/>
            </p:cNvSpPr>
            <p:nvPr/>
          </p:nvSpPr>
          <p:spPr bwMode="auto">
            <a:xfrm flipH="1">
              <a:off x="1014" y="2099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20" name="Rectangle 103"/>
            <p:cNvSpPr>
              <a:spLocks noChangeArrowheads="1"/>
            </p:cNvSpPr>
            <p:nvPr/>
          </p:nvSpPr>
          <p:spPr bwMode="auto">
            <a:xfrm>
              <a:off x="821" y="2064"/>
              <a:ext cx="1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472723" name="Line 105"/>
            <p:cNvSpPr>
              <a:spLocks noChangeShapeType="1"/>
            </p:cNvSpPr>
            <p:nvPr/>
          </p:nvSpPr>
          <p:spPr bwMode="auto">
            <a:xfrm flipH="1">
              <a:off x="1014" y="1798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24" name="Rectangle 106"/>
            <p:cNvSpPr>
              <a:spLocks noChangeArrowheads="1"/>
            </p:cNvSpPr>
            <p:nvPr/>
          </p:nvSpPr>
          <p:spPr bwMode="auto">
            <a:xfrm>
              <a:off x="736" y="1748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472726" name="Line 108"/>
            <p:cNvSpPr>
              <a:spLocks noChangeShapeType="1"/>
            </p:cNvSpPr>
            <p:nvPr/>
          </p:nvSpPr>
          <p:spPr bwMode="auto">
            <a:xfrm flipH="1">
              <a:off x="1014" y="1496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27" name="Rectangle 109"/>
            <p:cNvSpPr>
              <a:spLocks noChangeArrowheads="1"/>
            </p:cNvSpPr>
            <p:nvPr/>
          </p:nvSpPr>
          <p:spPr bwMode="auto">
            <a:xfrm>
              <a:off x="755" y="1448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472729" name="Line 111"/>
            <p:cNvSpPr>
              <a:spLocks noChangeShapeType="1"/>
            </p:cNvSpPr>
            <p:nvPr/>
          </p:nvSpPr>
          <p:spPr bwMode="auto">
            <a:xfrm flipH="1">
              <a:off x="1014" y="1195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30" name="Rectangle 112"/>
            <p:cNvSpPr>
              <a:spLocks noChangeArrowheads="1"/>
            </p:cNvSpPr>
            <p:nvPr/>
          </p:nvSpPr>
          <p:spPr bwMode="auto">
            <a:xfrm>
              <a:off x="755" y="1151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472732" name="Line 114"/>
            <p:cNvSpPr>
              <a:spLocks noChangeShapeType="1"/>
            </p:cNvSpPr>
            <p:nvPr/>
          </p:nvSpPr>
          <p:spPr bwMode="auto">
            <a:xfrm flipH="1">
              <a:off x="1014" y="893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2733" name="Rectangle 115"/>
            <p:cNvSpPr>
              <a:spLocks noChangeArrowheads="1"/>
            </p:cNvSpPr>
            <p:nvPr/>
          </p:nvSpPr>
          <p:spPr bwMode="auto">
            <a:xfrm>
              <a:off x="736" y="834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472735" name="Line 117"/>
            <p:cNvSpPr>
              <a:spLocks noChangeShapeType="1"/>
            </p:cNvSpPr>
            <p:nvPr/>
          </p:nvSpPr>
          <p:spPr bwMode="auto">
            <a:xfrm flipH="1">
              <a:off x="1014" y="591"/>
              <a:ext cx="1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84" name="Rectangle 118"/>
            <p:cNvSpPr>
              <a:spLocks noChangeArrowheads="1"/>
            </p:cNvSpPr>
            <p:nvPr/>
          </p:nvSpPr>
          <p:spPr bwMode="auto">
            <a:xfrm>
              <a:off x="736" y="553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50%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44385" name="Rectangle 119"/>
            <p:cNvSpPr>
              <a:spLocks noChangeArrowheads="1"/>
            </p:cNvSpPr>
            <p:nvPr/>
          </p:nvSpPr>
          <p:spPr bwMode="auto">
            <a:xfrm>
              <a:off x="1033" y="591"/>
              <a:ext cx="850" cy="1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86" name="Freeform 120"/>
            <p:cNvSpPr>
              <a:spLocks/>
            </p:cNvSpPr>
            <p:nvPr/>
          </p:nvSpPr>
          <p:spPr bwMode="auto">
            <a:xfrm>
              <a:off x="1034" y="1972"/>
              <a:ext cx="850" cy="132"/>
            </a:xfrm>
            <a:custGeom>
              <a:avLst/>
              <a:gdLst>
                <a:gd name="T0" fmla="*/ 7 w 850"/>
                <a:gd name="T1" fmla="*/ 132 h 132"/>
                <a:gd name="T2" fmla="*/ 10 w 850"/>
                <a:gd name="T3" fmla="*/ 127 h 132"/>
                <a:gd name="T4" fmla="*/ 42 w 850"/>
                <a:gd name="T5" fmla="*/ 127 h 132"/>
                <a:gd name="T6" fmla="*/ 152 w 850"/>
                <a:gd name="T7" fmla="*/ 127 h 132"/>
                <a:gd name="T8" fmla="*/ 177 w 850"/>
                <a:gd name="T9" fmla="*/ 125 h 132"/>
                <a:gd name="T10" fmla="*/ 191 w 850"/>
                <a:gd name="T11" fmla="*/ 125 h 132"/>
                <a:gd name="T12" fmla="*/ 201 w 850"/>
                <a:gd name="T13" fmla="*/ 120 h 132"/>
                <a:gd name="T14" fmla="*/ 212 w 850"/>
                <a:gd name="T15" fmla="*/ 117 h 132"/>
                <a:gd name="T16" fmla="*/ 238 w 850"/>
                <a:gd name="T17" fmla="*/ 113 h 132"/>
                <a:gd name="T18" fmla="*/ 245 w 850"/>
                <a:gd name="T19" fmla="*/ 111 h 132"/>
                <a:gd name="T20" fmla="*/ 296 w 850"/>
                <a:gd name="T21" fmla="*/ 108 h 132"/>
                <a:gd name="T22" fmla="*/ 315 w 850"/>
                <a:gd name="T23" fmla="*/ 106 h 132"/>
                <a:gd name="T24" fmla="*/ 350 w 850"/>
                <a:gd name="T25" fmla="*/ 103 h 132"/>
                <a:gd name="T26" fmla="*/ 392 w 850"/>
                <a:gd name="T27" fmla="*/ 103 h 132"/>
                <a:gd name="T28" fmla="*/ 399 w 850"/>
                <a:gd name="T29" fmla="*/ 101 h 132"/>
                <a:gd name="T30" fmla="*/ 445 w 850"/>
                <a:gd name="T31" fmla="*/ 99 h 132"/>
                <a:gd name="T32" fmla="*/ 476 w 850"/>
                <a:gd name="T33" fmla="*/ 97 h 132"/>
                <a:gd name="T34" fmla="*/ 480 w 850"/>
                <a:gd name="T35" fmla="*/ 94 h 132"/>
                <a:gd name="T36" fmla="*/ 501 w 850"/>
                <a:gd name="T37" fmla="*/ 94 h 132"/>
                <a:gd name="T38" fmla="*/ 527 w 850"/>
                <a:gd name="T39" fmla="*/ 87 h 132"/>
                <a:gd name="T40" fmla="*/ 529 w 850"/>
                <a:gd name="T41" fmla="*/ 84 h 132"/>
                <a:gd name="T42" fmla="*/ 538 w 850"/>
                <a:gd name="T43" fmla="*/ 80 h 132"/>
                <a:gd name="T44" fmla="*/ 555 w 850"/>
                <a:gd name="T45" fmla="*/ 77 h 132"/>
                <a:gd name="T46" fmla="*/ 571 w 850"/>
                <a:gd name="T47" fmla="*/ 72 h 132"/>
                <a:gd name="T48" fmla="*/ 587 w 850"/>
                <a:gd name="T49" fmla="*/ 70 h 132"/>
                <a:gd name="T50" fmla="*/ 604 w 850"/>
                <a:gd name="T51" fmla="*/ 68 h 132"/>
                <a:gd name="T52" fmla="*/ 608 w 850"/>
                <a:gd name="T53" fmla="*/ 58 h 132"/>
                <a:gd name="T54" fmla="*/ 620 w 850"/>
                <a:gd name="T55" fmla="*/ 56 h 132"/>
                <a:gd name="T56" fmla="*/ 636 w 850"/>
                <a:gd name="T57" fmla="*/ 51 h 132"/>
                <a:gd name="T58" fmla="*/ 659 w 850"/>
                <a:gd name="T59" fmla="*/ 46 h 132"/>
                <a:gd name="T60" fmla="*/ 664 w 850"/>
                <a:gd name="T61" fmla="*/ 44 h 132"/>
                <a:gd name="T62" fmla="*/ 683 w 850"/>
                <a:gd name="T63" fmla="*/ 37 h 132"/>
                <a:gd name="T64" fmla="*/ 706 w 850"/>
                <a:gd name="T65" fmla="*/ 37 h 132"/>
                <a:gd name="T66" fmla="*/ 713 w 850"/>
                <a:gd name="T67" fmla="*/ 34 h 132"/>
                <a:gd name="T68" fmla="*/ 718 w 850"/>
                <a:gd name="T69" fmla="*/ 32 h 132"/>
                <a:gd name="T70" fmla="*/ 727 w 850"/>
                <a:gd name="T71" fmla="*/ 29 h 132"/>
                <a:gd name="T72" fmla="*/ 734 w 850"/>
                <a:gd name="T73" fmla="*/ 27 h 132"/>
                <a:gd name="T74" fmla="*/ 743 w 850"/>
                <a:gd name="T75" fmla="*/ 22 h 132"/>
                <a:gd name="T76" fmla="*/ 748 w 850"/>
                <a:gd name="T77" fmla="*/ 17 h 132"/>
                <a:gd name="T78" fmla="*/ 767 w 850"/>
                <a:gd name="T79" fmla="*/ 17 h 132"/>
                <a:gd name="T80" fmla="*/ 783 w 850"/>
                <a:gd name="T81" fmla="*/ 15 h 132"/>
                <a:gd name="T82" fmla="*/ 794 w 850"/>
                <a:gd name="T83" fmla="*/ 13 h 132"/>
                <a:gd name="T84" fmla="*/ 797 w 850"/>
                <a:gd name="T85" fmla="*/ 10 h 132"/>
                <a:gd name="T86" fmla="*/ 820 w 850"/>
                <a:gd name="T87" fmla="*/ 5 h 132"/>
                <a:gd name="T88" fmla="*/ 846 w 850"/>
                <a:gd name="T89" fmla="*/ 3 h 132"/>
                <a:gd name="T90" fmla="*/ 850 w 850"/>
                <a:gd name="T9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0" h="132">
                  <a:moveTo>
                    <a:pt x="0" y="132"/>
                  </a:moveTo>
                  <a:lnTo>
                    <a:pt x="7" y="132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33" y="127"/>
                  </a:lnTo>
                  <a:lnTo>
                    <a:pt x="42" y="127"/>
                  </a:lnTo>
                  <a:lnTo>
                    <a:pt x="96" y="127"/>
                  </a:lnTo>
                  <a:lnTo>
                    <a:pt x="152" y="127"/>
                  </a:lnTo>
                  <a:lnTo>
                    <a:pt x="163" y="127"/>
                  </a:lnTo>
                  <a:lnTo>
                    <a:pt x="177" y="125"/>
                  </a:lnTo>
                  <a:lnTo>
                    <a:pt x="187" y="125"/>
                  </a:lnTo>
                  <a:lnTo>
                    <a:pt x="191" y="125"/>
                  </a:lnTo>
                  <a:lnTo>
                    <a:pt x="196" y="122"/>
                  </a:lnTo>
                  <a:lnTo>
                    <a:pt x="201" y="120"/>
                  </a:lnTo>
                  <a:lnTo>
                    <a:pt x="201" y="117"/>
                  </a:lnTo>
                  <a:lnTo>
                    <a:pt x="212" y="117"/>
                  </a:lnTo>
                  <a:lnTo>
                    <a:pt x="233" y="115"/>
                  </a:lnTo>
                  <a:lnTo>
                    <a:pt x="238" y="113"/>
                  </a:lnTo>
                  <a:lnTo>
                    <a:pt x="238" y="111"/>
                  </a:lnTo>
                  <a:lnTo>
                    <a:pt x="245" y="111"/>
                  </a:lnTo>
                  <a:lnTo>
                    <a:pt x="294" y="111"/>
                  </a:lnTo>
                  <a:lnTo>
                    <a:pt x="296" y="108"/>
                  </a:lnTo>
                  <a:lnTo>
                    <a:pt x="298" y="106"/>
                  </a:lnTo>
                  <a:lnTo>
                    <a:pt x="315" y="106"/>
                  </a:lnTo>
                  <a:lnTo>
                    <a:pt x="322" y="106"/>
                  </a:lnTo>
                  <a:lnTo>
                    <a:pt x="350" y="103"/>
                  </a:lnTo>
                  <a:lnTo>
                    <a:pt x="352" y="103"/>
                  </a:lnTo>
                  <a:lnTo>
                    <a:pt x="392" y="103"/>
                  </a:lnTo>
                  <a:lnTo>
                    <a:pt x="392" y="101"/>
                  </a:lnTo>
                  <a:lnTo>
                    <a:pt x="399" y="101"/>
                  </a:lnTo>
                  <a:lnTo>
                    <a:pt x="440" y="101"/>
                  </a:lnTo>
                  <a:lnTo>
                    <a:pt x="445" y="99"/>
                  </a:lnTo>
                  <a:lnTo>
                    <a:pt x="452" y="99"/>
                  </a:lnTo>
                  <a:lnTo>
                    <a:pt x="476" y="97"/>
                  </a:lnTo>
                  <a:lnTo>
                    <a:pt x="476" y="94"/>
                  </a:lnTo>
                  <a:lnTo>
                    <a:pt x="480" y="94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20" y="94"/>
                  </a:lnTo>
                  <a:lnTo>
                    <a:pt x="527" y="87"/>
                  </a:lnTo>
                  <a:lnTo>
                    <a:pt x="527" y="84"/>
                  </a:lnTo>
                  <a:lnTo>
                    <a:pt x="529" y="84"/>
                  </a:lnTo>
                  <a:lnTo>
                    <a:pt x="534" y="82"/>
                  </a:lnTo>
                  <a:lnTo>
                    <a:pt x="538" y="80"/>
                  </a:lnTo>
                  <a:lnTo>
                    <a:pt x="538" y="77"/>
                  </a:lnTo>
                  <a:lnTo>
                    <a:pt x="555" y="77"/>
                  </a:lnTo>
                  <a:lnTo>
                    <a:pt x="566" y="75"/>
                  </a:lnTo>
                  <a:lnTo>
                    <a:pt x="571" y="72"/>
                  </a:lnTo>
                  <a:lnTo>
                    <a:pt x="585" y="70"/>
                  </a:lnTo>
                  <a:lnTo>
                    <a:pt x="587" y="70"/>
                  </a:lnTo>
                  <a:lnTo>
                    <a:pt x="587" y="68"/>
                  </a:lnTo>
                  <a:lnTo>
                    <a:pt x="604" y="68"/>
                  </a:lnTo>
                  <a:lnTo>
                    <a:pt x="606" y="65"/>
                  </a:lnTo>
                  <a:lnTo>
                    <a:pt x="608" y="58"/>
                  </a:lnTo>
                  <a:lnTo>
                    <a:pt x="615" y="58"/>
                  </a:lnTo>
                  <a:lnTo>
                    <a:pt x="620" y="56"/>
                  </a:lnTo>
                  <a:lnTo>
                    <a:pt x="620" y="51"/>
                  </a:lnTo>
                  <a:lnTo>
                    <a:pt x="636" y="51"/>
                  </a:lnTo>
                  <a:lnTo>
                    <a:pt x="652" y="48"/>
                  </a:lnTo>
                  <a:lnTo>
                    <a:pt x="659" y="46"/>
                  </a:lnTo>
                  <a:lnTo>
                    <a:pt x="659" y="44"/>
                  </a:lnTo>
                  <a:lnTo>
                    <a:pt x="664" y="44"/>
                  </a:lnTo>
                  <a:lnTo>
                    <a:pt x="669" y="42"/>
                  </a:lnTo>
                  <a:lnTo>
                    <a:pt x="683" y="37"/>
                  </a:lnTo>
                  <a:lnTo>
                    <a:pt x="699" y="37"/>
                  </a:lnTo>
                  <a:lnTo>
                    <a:pt x="706" y="37"/>
                  </a:lnTo>
                  <a:lnTo>
                    <a:pt x="706" y="34"/>
                  </a:lnTo>
                  <a:lnTo>
                    <a:pt x="713" y="34"/>
                  </a:lnTo>
                  <a:lnTo>
                    <a:pt x="715" y="32"/>
                  </a:lnTo>
                  <a:lnTo>
                    <a:pt x="718" y="32"/>
                  </a:lnTo>
                  <a:lnTo>
                    <a:pt x="722" y="32"/>
                  </a:lnTo>
                  <a:lnTo>
                    <a:pt x="727" y="29"/>
                  </a:lnTo>
                  <a:lnTo>
                    <a:pt x="727" y="27"/>
                  </a:lnTo>
                  <a:lnTo>
                    <a:pt x="734" y="27"/>
                  </a:lnTo>
                  <a:lnTo>
                    <a:pt x="739" y="25"/>
                  </a:lnTo>
                  <a:lnTo>
                    <a:pt x="743" y="22"/>
                  </a:lnTo>
                  <a:lnTo>
                    <a:pt x="748" y="20"/>
                  </a:lnTo>
                  <a:lnTo>
                    <a:pt x="748" y="17"/>
                  </a:lnTo>
                  <a:lnTo>
                    <a:pt x="755" y="17"/>
                  </a:lnTo>
                  <a:lnTo>
                    <a:pt x="767" y="17"/>
                  </a:lnTo>
                  <a:lnTo>
                    <a:pt x="771" y="15"/>
                  </a:lnTo>
                  <a:lnTo>
                    <a:pt x="783" y="15"/>
                  </a:lnTo>
                  <a:lnTo>
                    <a:pt x="790" y="13"/>
                  </a:lnTo>
                  <a:lnTo>
                    <a:pt x="794" y="13"/>
                  </a:lnTo>
                  <a:lnTo>
                    <a:pt x="797" y="13"/>
                  </a:lnTo>
                  <a:lnTo>
                    <a:pt x="797" y="10"/>
                  </a:lnTo>
                  <a:lnTo>
                    <a:pt x="808" y="7"/>
                  </a:lnTo>
                  <a:lnTo>
                    <a:pt x="820" y="5"/>
                  </a:lnTo>
                  <a:lnTo>
                    <a:pt x="829" y="5"/>
                  </a:lnTo>
                  <a:lnTo>
                    <a:pt x="846" y="3"/>
                  </a:lnTo>
                  <a:lnTo>
                    <a:pt x="846" y="0"/>
                  </a:lnTo>
                  <a:lnTo>
                    <a:pt x="850" y="0"/>
                  </a:lnTo>
                </a:path>
              </a:pathLst>
            </a:custGeom>
            <a:noFill/>
            <a:ln w="12700" cap="flat">
              <a:solidFill>
                <a:srgbClr val="D548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88" name="Freeform 121"/>
            <p:cNvSpPr>
              <a:spLocks/>
            </p:cNvSpPr>
            <p:nvPr/>
          </p:nvSpPr>
          <p:spPr bwMode="auto">
            <a:xfrm>
              <a:off x="1034" y="1953"/>
              <a:ext cx="850" cy="151"/>
            </a:xfrm>
            <a:custGeom>
              <a:avLst/>
              <a:gdLst>
                <a:gd name="T0" fmla="*/ 0 w 850"/>
                <a:gd name="T1" fmla="*/ 151 h 151"/>
                <a:gd name="T2" fmla="*/ 42 w 850"/>
                <a:gd name="T3" fmla="*/ 148 h 151"/>
                <a:gd name="T4" fmla="*/ 63 w 850"/>
                <a:gd name="T5" fmla="*/ 146 h 151"/>
                <a:gd name="T6" fmla="*/ 98 w 850"/>
                <a:gd name="T7" fmla="*/ 146 h 151"/>
                <a:gd name="T8" fmla="*/ 114 w 850"/>
                <a:gd name="T9" fmla="*/ 144 h 151"/>
                <a:gd name="T10" fmla="*/ 133 w 850"/>
                <a:gd name="T11" fmla="*/ 139 h 151"/>
                <a:gd name="T12" fmla="*/ 177 w 850"/>
                <a:gd name="T13" fmla="*/ 139 h 151"/>
                <a:gd name="T14" fmla="*/ 212 w 850"/>
                <a:gd name="T15" fmla="*/ 136 h 151"/>
                <a:gd name="T16" fmla="*/ 231 w 850"/>
                <a:gd name="T17" fmla="*/ 136 h 151"/>
                <a:gd name="T18" fmla="*/ 271 w 850"/>
                <a:gd name="T19" fmla="*/ 136 h 151"/>
                <a:gd name="T20" fmla="*/ 294 w 850"/>
                <a:gd name="T21" fmla="*/ 132 h 151"/>
                <a:gd name="T22" fmla="*/ 308 w 850"/>
                <a:gd name="T23" fmla="*/ 130 h 151"/>
                <a:gd name="T24" fmla="*/ 359 w 850"/>
                <a:gd name="T25" fmla="*/ 130 h 151"/>
                <a:gd name="T26" fmla="*/ 406 w 850"/>
                <a:gd name="T27" fmla="*/ 127 h 151"/>
                <a:gd name="T28" fmla="*/ 434 w 850"/>
                <a:gd name="T29" fmla="*/ 125 h 151"/>
                <a:gd name="T30" fmla="*/ 485 w 850"/>
                <a:gd name="T31" fmla="*/ 122 h 151"/>
                <a:gd name="T32" fmla="*/ 501 w 850"/>
                <a:gd name="T33" fmla="*/ 120 h 151"/>
                <a:gd name="T34" fmla="*/ 513 w 850"/>
                <a:gd name="T35" fmla="*/ 111 h 151"/>
                <a:gd name="T36" fmla="*/ 522 w 850"/>
                <a:gd name="T37" fmla="*/ 108 h 151"/>
                <a:gd name="T38" fmla="*/ 538 w 850"/>
                <a:gd name="T39" fmla="*/ 103 h 151"/>
                <a:gd name="T40" fmla="*/ 548 w 850"/>
                <a:gd name="T41" fmla="*/ 99 h 151"/>
                <a:gd name="T42" fmla="*/ 555 w 850"/>
                <a:gd name="T43" fmla="*/ 96 h 151"/>
                <a:gd name="T44" fmla="*/ 573 w 850"/>
                <a:gd name="T45" fmla="*/ 89 h 151"/>
                <a:gd name="T46" fmla="*/ 587 w 850"/>
                <a:gd name="T47" fmla="*/ 89 h 151"/>
                <a:gd name="T48" fmla="*/ 592 w 850"/>
                <a:gd name="T49" fmla="*/ 84 h 151"/>
                <a:gd name="T50" fmla="*/ 594 w 850"/>
                <a:gd name="T51" fmla="*/ 79 h 151"/>
                <a:gd name="T52" fmla="*/ 601 w 850"/>
                <a:gd name="T53" fmla="*/ 77 h 151"/>
                <a:gd name="T54" fmla="*/ 604 w 850"/>
                <a:gd name="T55" fmla="*/ 70 h 151"/>
                <a:gd name="T56" fmla="*/ 618 w 850"/>
                <a:gd name="T57" fmla="*/ 65 h 151"/>
                <a:gd name="T58" fmla="*/ 620 w 850"/>
                <a:gd name="T59" fmla="*/ 61 h 151"/>
                <a:gd name="T60" fmla="*/ 627 w 850"/>
                <a:gd name="T61" fmla="*/ 51 h 151"/>
                <a:gd name="T62" fmla="*/ 634 w 850"/>
                <a:gd name="T63" fmla="*/ 48 h 151"/>
                <a:gd name="T64" fmla="*/ 648 w 850"/>
                <a:gd name="T65" fmla="*/ 46 h 151"/>
                <a:gd name="T66" fmla="*/ 652 w 850"/>
                <a:gd name="T67" fmla="*/ 44 h 151"/>
                <a:gd name="T68" fmla="*/ 659 w 850"/>
                <a:gd name="T69" fmla="*/ 34 h 151"/>
                <a:gd name="T70" fmla="*/ 678 w 850"/>
                <a:gd name="T71" fmla="*/ 32 h 151"/>
                <a:gd name="T72" fmla="*/ 685 w 850"/>
                <a:gd name="T73" fmla="*/ 29 h 151"/>
                <a:gd name="T74" fmla="*/ 699 w 850"/>
                <a:gd name="T75" fmla="*/ 24 h 151"/>
                <a:gd name="T76" fmla="*/ 727 w 850"/>
                <a:gd name="T77" fmla="*/ 22 h 151"/>
                <a:gd name="T78" fmla="*/ 734 w 850"/>
                <a:gd name="T79" fmla="*/ 20 h 151"/>
                <a:gd name="T80" fmla="*/ 748 w 850"/>
                <a:gd name="T81" fmla="*/ 12 h 151"/>
                <a:gd name="T82" fmla="*/ 790 w 850"/>
                <a:gd name="T83" fmla="*/ 8 h 151"/>
                <a:gd name="T84" fmla="*/ 829 w 850"/>
                <a:gd name="T85" fmla="*/ 3 h 151"/>
                <a:gd name="T86" fmla="*/ 850 w 850"/>
                <a:gd name="T8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0" h="151">
                  <a:moveTo>
                    <a:pt x="0" y="151"/>
                  </a:moveTo>
                  <a:lnTo>
                    <a:pt x="0" y="151"/>
                  </a:lnTo>
                  <a:lnTo>
                    <a:pt x="3" y="151"/>
                  </a:lnTo>
                  <a:lnTo>
                    <a:pt x="42" y="148"/>
                  </a:lnTo>
                  <a:lnTo>
                    <a:pt x="42" y="146"/>
                  </a:lnTo>
                  <a:lnTo>
                    <a:pt x="63" y="146"/>
                  </a:lnTo>
                  <a:lnTo>
                    <a:pt x="93" y="146"/>
                  </a:lnTo>
                  <a:lnTo>
                    <a:pt x="98" y="146"/>
                  </a:lnTo>
                  <a:lnTo>
                    <a:pt x="110" y="144"/>
                  </a:lnTo>
                  <a:lnTo>
                    <a:pt x="114" y="144"/>
                  </a:lnTo>
                  <a:lnTo>
                    <a:pt x="131" y="142"/>
                  </a:lnTo>
                  <a:lnTo>
                    <a:pt x="133" y="139"/>
                  </a:lnTo>
                  <a:lnTo>
                    <a:pt x="138" y="139"/>
                  </a:lnTo>
                  <a:lnTo>
                    <a:pt x="177" y="139"/>
                  </a:lnTo>
                  <a:lnTo>
                    <a:pt x="177" y="136"/>
                  </a:lnTo>
                  <a:lnTo>
                    <a:pt x="212" y="136"/>
                  </a:lnTo>
                  <a:lnTo>
                    <a:pt x="219" y="136"/>
                  </a:lnTo>
                  <a:lnTo>
                    <a:pt x="231" y="136"/>
                  </a:lnTo>
                  <a:lnTo>
                    <a:pt x="264" y="136"/>
                  </a:lnTo>
                  <a:lnTo>
                    <a:pt x="271" y="136"/>
                  </a:lnTo>
                  <a:lnTo>
                    <a:pt x="277" y="134"/>
                  </a:lnTo>
                  <a:lnTo>
                    <a:pt x="294" y="132"/>
                  </a:lnTo>
                  <a:lnTo>
                    <a:pt x="308" y="132"/>
                  </a:lnTo>
                  <a:lnTo>
                    <a:pt x="308" y="130"/>
                  </a:lnTo>
                  <a:lnTo>
                    <a:pt x="338" y="130"/>
                  </a:lnTo>
                  <a:lnTo>
                    <a:pt x="359" y="130"/>
                  </a:lnTo>
                  <a:lnTo>
                    <a:pt x="396" y="130"/>
                  </a:lnTo>
                  <a:lnTo>
                    <a:pt x="406" y="127"/>
                  </a:lnTo>
                  <a:lnTo>
                    <a:pt x="429" y="127"/>
                  </a:lnTo>
                  <a:lnTo>
                    <a:pt x="434" y="125"/>
                  </a:lnTo>
                  <a:lnTo>
                    <a:pt x="471" y="125"/>
                  </a:lnTo>
                  <a:lnTo>
                    <a:pt x="485" y="122"/>
                  </a:lnTo>
                  <a:lnTo>
                    <a:pt x="485" y="120"/>
                  </a:lnTo>
                  <a:lnTo>
                    <a:pt x="501" y="120"/>
                  </a:lnTo>
                  <a:lnTo>
                    <a:pt x="513" y="116"/>
                  </a:lnTo>
                  <a:lnTo>
                    <a:pt x="513" y="111"/>
                  </a:lnTo>
                  <a:lnTo>
                    <a:pt x="517" y="111"/>
                  </a:lnTo>
                  <a:lnTo>
                    <a:pt x="522" y="108"/>
                  </a:lnTo>
                  <a:lnTo>
                    <a:pt x="538" y="106"/>
                  </a:lnTo>
                  <a:lnTo>
                    <a:pt x="538" y="103"/>
                  </a:lnTo>
                  <a:lnTo>
                    <a:pt x="543" y="101"/>
                  </a:lnTo>
                  <a:lnTo>
                    <a:pt x="548" y="99"/>
                  </a:lnTo>
                  <a:lnTo>
                    <a:pt x="548" y="96"/>
                  </a:lnTo>
                  <a:lnTo>
                    <a:pt x="555" y="96"/>
                  </a:lnTo>
                  <a:lnTo>
                    <a:pt x="571" y="96"/>
                  </a:lnTo>
                  <a:lnTo>
                    <a:pt x="573" y="89"/>
                  </a:lnTo>
                  <a:lnTo>
                    <a:pt x="585" y="89"/>
                  </a:lnTo>
                  <a:lnTo>
                    <a:pt x="587" y="89"/>
                  </a:lnTo>
                  <a:lnTo>
                    <a:pt x="587" y="84"/>
                  </a:lnTo>
                  <a:lnTo>
                    <a:pt x="592" y="84"/>
                  </a:lnTo>
                  <a:lnTo>
                    <a:pt x="594" y="82"/>
                  </a:lnTo>
                  <a:lnTo>
                    <a:pt x="594" y="79"/>
                  </a:lnTo>
                  <a:lnTo>
                    <a:pt x="597" y="79"/>
                  </a:lnTo>
                  <a:lnTo>
                    <a:pt x="601" y="77"/>
                  </a:lnTo>
                  <a:lnTo>
                    <a:pt x="604" y="77"/>
                  </a:lnTo>
                  <a:lnTo>
                    <a:pt x="604" y="70"/>
                  </a:lnTo>
                  <a:lnTo>
                    <a:pt x="606" y="70"/>
                  </a:lnTo>
                  <a:lnTo>
                    <a:pt x="618" y="65"/>
                  </a:lnTo>
                  <a:lnTo>
                    <a:pt x="620" y="65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51"/>
                  </a:lnTo>
                  <a:lnTo>
                    <a:pt x="629" y="51"/>
                  </a:lnTo>
                  <a:lnTo>
                    <a:pt x="634" y="48"/>
                  </a:lnTo>
                  <a:lnTo>
                    <a:pt x="634" y="46"/>
                  </a:lnTo>
                  <a:lnTo>
                    <a:pt x="648" y="46"/>
                  </a:lnTo>
                  <a:lnTo>
                    <a:pt x="650" y="44"/>
                  </a:lnTo>
                  <a:lnTo>
                    <a:pt x="652" y="44"/>
                  </a:lnTo>
                  <a:lnTo>
                    <a:pt x="659" y="39"/>
                  </a:lnTo>
                  <a:lnTo>
                    <a:pt x="659" y="34"/>
                  </a:lnTo>
                  <a:lnTo>
                    <a:pt x="669" y="34"/>
                  </a:lnTo>
                  <a:lnTo>
                    <a:pt x="678" y="32"/>
                  </a:lnTo>
                  <a:lnTo>
                    <a:pt x="678" y="29"/>
                  </a:lnTo>
                  <a:lnTo>
                    <a:pt x="685" y="29"/>
                  </a:lnTo>
                  <a:lnTo>
                    <a:pt x="697" y="27"/>
                  </a:lnTo>
                  <a:lnTo>
                    <a:pt x="699" y="24"/>
                  </a:lnTo>
                  <a:lnTo>
                    <a:pt x="720" y="24"/>
                  </a:lnTo>
                  <a:lnTo>
                    <a:pt x="727" y="22"/>
                  </a:lnTo>
                  <a:lnTo>
                    <a:pt x="727" y="20"/>
                  </a:lnTo>
                  <a:lnTo>
                    <a:pt x="734" y="20"/>
                  </a:lnTo>
                  <a:lnTo>
                    <a:pt x="748" y="17"/>
                  </a:lnTo>
                  <a:lnTo>
                    <a:pt x="748" y="12"/>
                  </a:lnTo>
                  <a:lnTo>
                    <a:pt x="755" y="10"/>
                  </a:lnTo>
                  <a:lnTo>
                    <a:pt x="790" y="8"/>
                  </a:lnTo>
                  <a:lnTo>
                    <a:pt x="829" y="5"/>
                  </a:lnTo>
                  <a:lnTo>
                    <a:pt x="829" y="3"/>
                  </a:lnTo>
                  <a:lnTo>
                    <a:pt x="843" y="3"/>
                  </a:lnTo>
                  <a:lnTo>
                    <a:pt x="850" y="0"/>
                  </a:lnTo>
                </a:path>
              </a:pathLst>
            </a:custGeom>
            <a:noFill/>
            <a:ln w="12700" cap="flat">
              <a:solidFill>
                <a:srgbClr val="406F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90" name="Line 123"/>
            <p:cNvSpPr>
              <a:spLocks noChangeShapeType="1"/>
            </p:cNvSpPr>
            <p:nvPr/>
          </p:nvSpPr>
          <p:spPr bwMode="auto">
            <a:xfrm>
              <a:off x="1033" y="2099"/>
              <a:ext cx="0" cy="5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91" name="Rectangle 124"/>
            <p:cNvSpPr>
              <a:spLocks noChangeArrowheads="1"/>
            </p:cNvSpPr>
            <p:nvPr/>
          </p:nvSpPr>
          <p:spPr bwMode="auto">
            <a:xfrm>
              <a:off x="1022" y="2162"/>
              <a:ext cx="6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ja-JP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44392" name="Line 125"/>
            <p:cNvSpPr>
              <a:spLocks noChangeShapeType="1"/>
            </p:cNvSpPr>
            <p:nvPr/>
          </p:nvSpPr>
          <p:spPr bwMode="auto">
            <a:xfrm>
              <a:off x="1452" y="2099"/>
              <a:ext cx="0" cy="5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94" name="Line 127"/>
            <p:cNvSpPr>
              <a:spLocks noChangeShapeType="1"/>
            </p:cNvSpPr>
            <p:nvPr/>
          </p:nvSpPr>
          <p:spPr bwMode="auto">
            <a:xfrm>
              <a:off x="1880" y="2099"/>
              <a:ext cx="0" cy="5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44395" name="Rectangle 128"/>
            <p:cNvSpPr>
              <a:spLocks noChangeArrowheads="1"/>
            </p:cNvSpPr>
            <p:nvPr/>
          </p:nvSpPr>
          <p:spPr bwMode="auto">
            <a:xfrm>
              <a:off x="1838" y="2162"/>
              <a:ext cx="6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975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lang="ja-JP" altLang="ja-JP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4387" name="Text Box 651"/>
          <p:cNvSpPr txBox="1">
            <a:spLocks noChangeArrowheads="1"/>
          </p:cNvSpPr>
          <p:nvPr/>
        </p:nvSpPr>
        <p:spPr bwMode="auto">
          <a:xfrm>
            <a:off x="4179094" y="246816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ja-JP" sz="1350" dirty="0">
              <a:solidFill>
                <a:srgbClr val="000000"/>
              </a:solidFill>
            </a:endParaRPr>
          </a:p>
        </p:txBody>
      </p:sp>
      <p:sp>
        <p:nvSpPr>
          <p:cNvPr id="144447" name="Text Box 456"/>
          <p:cNvSpPr txBox="1">
            <a:spLocks noChangeArrowheads="1"/>
          </p:cNvSpPr>
          <p:nvPr/>
        </p:nvSpPr>
        <p:spPr bwMode="auto">
          <a:xfrm rot="10800000">
            <a:off x="1498688" y="911014"/>
            <a:ext cx="374548" cy="1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Cumulative Incidence (%)</a:t>
            </a:r>
          </a:p>
        </p:txBody>
      </p:sp>
      <p:sp>
        <p:nvSpPr>
          <p:cNvPr id="14" name="Text Box 657"/>
          <p:cNvSpPr txBox="1">
            <a:spLocks noChangeArrowheads="1"/>
          </p:cNvSpPr>
          <p:nvPr/>
        </p:nvSpPr>
        <p:spPr bwMode="auto">
          <a:xfrm>
            <a:off x="2723502" y="1599642"/>
            <a:ext cx="7008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Log-rank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P=0.45</a:t>
            </a:r>
          </a:p>
        </p:txBody>
      </p:sp>
      <p:sp>
        <p:nvSpPr>
          <p:cNvPr id="15" name="Text Box 657"/>
          <p:cNvSpPr txBox="1">
            <a:spLocks noChangeArrowheads="1"/>
          </p:cNvSpPr>
          <p:nvPr/>
        </p:nvSpPr>
        <p:spPr bwMode="auto">
          <a:xfrm>
            <a:off x="4671671" y="1707654"/>
            <a:ext cx="1082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Log-rank P=0.25</a:t>
            </a:r>
          </a:p>
        </p:txBody>
      </p:sp>
      <p:graphicFrame>
        <p:nvGraphicFramePr>
          <p:cNvPr id="46" name="Group 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91557"/>
              </p:ext>
            </p:extLst>
          </p:nvPr>
        </p:nvGraphicFramePr>
        <p:xfrm>
          <a:off x="1591926" y="3388470"/>
          <a:ext cx="5999959" cy="1183023"/>
        </p:xfrm>
        <a:graphic>
          <a:graphicData uri="http://schemas.openxmlformats.org/drawingml/2006/table">
            <a:tbl>
              <a:tblPr/>
              <a:tblGrid>
                <a:gridCol w="1739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Interval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 day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year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 years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BP-BES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00">
                            <a:shade val="30000"/>
                            <a:satMod val="115000"/>
                          </a:srgbClr>
                        </a:gs>
                        <a:gs pos="50000">
                          <a:srgbClr val="FF6600">
                            <a:shade val="67500"/>
                            <a:satMod val="115000"/>
                          </a:srgbClr>
                        </a:gs>
                        <a:gs pos="100000">
                          <a:srgbClr val="FF66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40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1192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1138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1083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947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4.4%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5.6%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DP-EES group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with at least 1 event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63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34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N of patients at risk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1285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1191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1141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1089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1017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951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37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Cumulative Incidence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5.0%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1.8%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2.9%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3.4%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4.5%</a:t>
                      </a:r>
                    </a:p>
                  </a:txBody>
                  <a:tcPr marL="9525" marR="9525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" name="テキスト ボックス 14"/>
          <p:cNvSpPr txBox="1">
            <a:spLocks noChangeArrowheads="1"/>
          </p:cNvSpPr>
          <p:nvPr/>
        </p:nvSpPr>
        <p:spPr bwMode="auto">
          <a:xfrm>
            <a:off x="3036028" y="89076"/>
            <a:ext cx="3207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Target-Lesion Revascularization</a:t>
            </a:r>
            <a:endParaRPr lang="ja-JP" altLang="en-US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5" name="Text Box 454"/>
          <p:cNvSpPr txBox="1">
            <a:spLocks noChangeArrowheads="1"/>
          </p:cNvSpPr>
          <p:nvPr/>
        </p:nvSpPr>
        <p:spPr bwMode="auto">
          <a:xfrm>
            <a:off x="4015342" y="3139095"/>
            <a:ext cx="1104363" cy="27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 panose="020F0502020204030204"/>
                <a:cs typeface="Times New Roman" pitchFamily="18" charset="0"/>
              </a:rPr>
              <a:t>Years after PCI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94368" y="2671810"/>
            <a:ext cx="10758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 4.5%</a:t>
            </a:r>
            <a:endParaRPr kumimoji="1" lang="ja-JP" altLang="en-US" sz="135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986931" y="2431861"/>
            <a:ext cx="10774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35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P-BES 5.6%</a:t>
            </a:r>
            <a:endParaRPr kumimoji="1" lang="ja-JP" altLang="en-US" sz="135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oup 652"/>
          <p:cNvGrpSpPr>
            <a:grpSpLocks/>
          </p:cNvGrpSpPr>
          <p:nvPr/>
        </p:nvGrpSpPr>
        <p:grpSpPr bwMode="auto">
          <a:xfrm>
            <a:off x="3726313" y="804045"/>
            <a:ext cx="945357" cy="536971"/>
            <a:chOff x="523" y="1684"/>
            <a:chExt cx="794" cy="451"/>
          </a:xfrm>
        </p:grpSpPr>
        <p:sp>
          <p:nvSpPr>
            <p:cNvPr id="64" name="Line 653"/>
            <p:cNvSpPr>
              <a:spLocks noChangeShapeType="1"/>
            </p:cNvSpPr>
            <p:nvPr/>
          </p:nvSpPr>
          <p:spPr bwMode="auto">
            <a:xfrm>
              <a:off x="1136" y="1975"/>
              <a:ext cx="18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5" name="Line 654"/>
            <p:cNvSpPr>
              <a:spLocks noChangeShapeType="1"/>
            </p:cNvSpPr>
            <p:nvPr/>
          </p:nvSpPr>
          <p:spPr bwMode="auto">
            <a:xfrm>
              <a:off x="1136" y="1797"/>
              <a:ext cx="18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 Box 655"/>
            <p:cNvSpPr txBox="1">
              <a:spLocks noChangeArrowheads="1"/>
            </p:cNvSpPr>
            <p:nvPr/>
          </p:nvSpPr>
          <p:spPr bwMode="auto">
            <a:xfrm>
              <a:off x="529" y="1866"/>
              <a:ext cx="57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DP-EES</a:t>
              </a:r>
            </a:p>
          </p:txBody>
        </p:sp>
        <p:sp>
          <p:nvSpPr>
            <p:cNvPr id="67" name="Text Box 656"/>
            <p:cNvSpPr txBox="1">
              <a:spLocks noChangeArrowheads="1"/>
            </p:cNvSpPr>
            <p:nvPr/>
          </p:nvSpPr>
          <p:spPr bwMode="auto">
            <a:xfrm>
              <a:off x="523" y="1684"/>
              <a:ext cx="57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42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000000"/>
                  </a:solidFill>
                  <a:latin typeface="Calibri" panose="020F0502020204030204"/>
                  <a:ea typeface="ＭＳ 明朝" pitchFamily="17" charset="-128"/>
                </a:rPr>
                <a:t>BP-BES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389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>
            <a:off x="1967001" y="70558"/>
            <a:ext cx="522963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2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Clinical Outcomes between 1-year and 5-Year</a:t>
            </a:r>
            <a:endParaRPr lang="ja-JP" altLang="en-US" sz="21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0" name="Text Box 456"/>
          <p:cNvSpPr txBox="1">
            <a:spLocks noChangeArrowheads="1"/>
          </p:cNvSpPr>
          <p:nvPr/>
        </p:nvSpPr>
        <p:spPr bwMode="auto">
          <a:xfrm rot="10800000">
            <a:off x="596580" y="1975227"/>
            <a:ext cx="351465" cy="13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Cumulative Incidence 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973270" y="486056"/>
            <a:ext cx="7142790" cy="4238130"/>
            <a:chOff x="1437940" y="652432"/>
            <a:chExt cx="6697036" cy="4456429"/>
          </a:xfrm>
        </p:grpSpPr>
        <p:graphicFrame>
          <p:nvGraphicFramePr>
            <p:cNvPr id="46" name="グラフ 4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791000"/>
                </p:ext>
              </p:extLst>
            </p:nvPr>
          </p:nvGraphicFramePr>
          <p:xfrm>
            <a:off x="1437940" y="652432"/>
            <a:ext cx="6563060" cy="4456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4387" name="Text Box 651"/>
            <p:cNvSpPr txBox="1">
              <a:spLocks noChangeArrowheads="1"/>
            </p:cNvSpPr>
            <p:nvPr/>
          </p:nvSpPr>
          <p:spPr bwMode="auto">
            <a:xfrm>
              <a:off x="4179094" y="2468166"/>
              <a:ext cx="184731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ja-JP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2005540" y="2111021"/>
              <a:ext cx="540059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9.1%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017131" y="1286018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=0.28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382175" y="1764240"/>
              <a:ext cx="61665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10.4%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2016072" y="709891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Death</a:t>
              </a: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2669599" y="709892"/>
              <a:ext cx="114436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Cardiac</a:t>
              </a:r>
            </a:p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death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2830987" y="128601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=0.91</a:t>
              </a:r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2813323" y="3818908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2.7%</a:t>
              </a: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3208576" y="3782486"/>
              <a:ext cx="50867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2.8%</a:t>
              </a: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4302577" y="723289"/>
              <a:ext cx="113731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Stent</a:t>
              </a:r>
            </a:p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thrombosis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4454856" y="129514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=0.66</a:t>
              </a:r>
            </a:p>
          </p:txBody>
        </p:sp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4357219" y="4459651"/>
              <a:ext cx="654476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0.17%</a:t>
              </a: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4789981" y="4346661"/>
              <a:ext cx="66054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0.26%</a:t>
              </a:r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947745" y="734393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Stroke</a:t>
              </a:r>
            </a:p>
          </p:txBody>
        </p: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5244294" y="3553695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3.6%</a:t>
              </a:r>
            </a:p>
          </p:txBody>
        </p:sp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5648516" y="3502209"/>
              <a:ext cx="53854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3.9%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5256665" y="1293480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=0.68</a:t>
              </a:r>
            </a:p>
          </p:txBody>
        </p:sp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6168638" y="2315640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8.1%</a:t>
              </a: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6525265" y="2927511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5.9%</a:t>
              </a: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6147749" y="1299743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=0.04</a:t>
              </a: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5775168" y="708592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TVR</a:t>
              </a: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3270637" y="721327"/>
              <a:ext cx="1491128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MI</a:t>
              </a:r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3615809" y="4098373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1.6%</a:t>
              </a:r>
            </a:p>
          </p:txBody>
        </p: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3985276" y="4106058"/>
              <a:ext cx="51845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1.6%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619159" y="1286527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=0.99</a:t>
              </a: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7027859" y="1288313"/>
              <a:ext cx="732234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i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</a:t>
              </a:r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=0.27</a:t>
              </a: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6643848" y="708592"/>
              <a:ext cx="1491128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nl-NL" altLang="ja-JP" sz="135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Bleeding</a:t>
              </a:r>
            </a:p>
            <a:p>
              <a:pPr algn="ctr"/>
              <a:r>
                <a:rPr lang="nl-NL" altLang="ja-JP" sz="120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TIMI </a:t>
              </a:r>
            </a:p>
            <a:p>
              <a:pPr algn="ctr"/>
              <a:r>
                <a:rPr lang="nl-NL" altLang="ja-JP" sz="1200" b="1" dirty="0">
                  <a:solidFill>
                    <a:prstClr val="black"/>
                  </a:solidFill>
                  <a:latin typeface="Calibri"/>
                  <a:ea typeface="Calibri" pitchFamily="34" charset="0"/>
                  <a:cs typeface="Calibri" pitchFamily="34" charset="0"/>
                </a:rPr>
                <a:t>Major/Minor</a:t>
              </a:r>
            </a:p>
          </p:txBody>
        </p:sp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6836016" y="3505372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3.6%</a:t>
              </a:r>
            </a:p>
          </p:txBody>
        </p:sp>
        <p:sp>
          <p:nvSpPr>
            <p:cNvPr id="45" name="TextBox 6"/>
            <p:cNvSpPr txBox="1">
              <a:spLocks noChangeArrowheads="1"/>
            </p:cNvSpPr>
            <p:nvPr/>
          </p:nvSpPr>
          <p:spPr bwMode="auto">
            <a:xfrm>
              <a:off x="7284254" y="3307463"/>
              <a:ext cx="59406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nl-NL" altLang="ja-JP" sz="1350" b="1" dirty="0">
                  <a:solidFill>
                    <a:srgbClr val="00206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4.4%</a:t>
              </a: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7950634" y="1555773"/>
            <a:ext cx="959105" cy="565311"/>
            <a:chOff x="7555299" y="160373"/>
            <a:chExt cx="1278806" cy="753748"/>
          </a:xfrm>
        </p:grpSpPr>
        <p:sp>
          <p:nvSpPr>
            <p:cNvPr id="47" name="正方形/長方形 46"/>
            <p:cNvSpPr/>
            <p:nvPr/>
          </p:nvSpPr>
          <p:spPr>
            <a:xfrm>
              <a:off x="7555299" y="206992"/>
              <a:ext cx="352616" cy="26161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7557571" y="577760"/>
              <a:ext cx="352616" cy="2616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989123" y="160373"/>
              <a:ext cx="84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prstClr val="black"/>
                  </a:solidFill>
                </a:rPr>
                <a:t>BP-BES</a:t>
              </a:r>
              <a:endParaRPr lang="ja-JP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991395" y="544789"/>
              <a:ext cx="84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prstClr val="black"/>
                  </a:solidFill>
                </a:rPr>
                <a:t>DP-EES</a:t>
              </a:r>
              <a:endParaRPr lang="ja-JP" altLang="en-US" sz="1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712630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テキスト ボックス 2"/>
          <p:cNvSpPr txBox="1">
            <a:spLocks noChangeArrowheads="1"/>
          </p:cNvSpPr>
          <p:nvPr/>
        </p:nvSpPr>
        <p:spPr bwMode="auto">
          <a:xfrm>
            <a:off x="2335888" y="107709"/>
            <a:ext cx="44660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Aft>
                <a:spcPts val="450"/>
              </a:spcAft>
            </a:pPr>
            <a:r>
              <a:rPr lang="en-US" altLang="ja-JP" sz="2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Incidence of Definite Stent Thrombosis</a:t>
            </a:r>
          </a:p>
        </p:txBody>
      </p:sp>
      <p:sp>
        <p:nvSpPr>
          <p:cNvPr id="29700" name="テキスト ボックス 3"/>
          <p:cNvSpPr txBox="1">
            <a:spLocks noChangeArrowheads="1"/>
          </p:cNvSpPr>
          <p:nvPr/>
        </p:nvSpPr>
        <p:spPr bwMode="auto">
          <a:xfrm>
            <a:off x="1297898" y="1512140"/>
            <a:ext cx="74546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prstClr val="black"/>
                </a:solidFill>
                <a:latin typeface="Calibri" panose="020F0502020204030204"/>
              </a:rPr>
              <a:t>BP-BES</a:t>
            </a:r>
          </a:p>
        </p:txBody>
      </p:sp>
      <p:sp>
        <p:nvSpPr>
          <p:cNvPr id="29701" name="テキスト ボックス 4"/>
          <p:cNvSpPr txBox="1">
            <a:spLocks noChangeArrowheads="1"/>
          </p:cNvSpPr>
          <p:nvPr/>
        </p:nvSpPr>
        <p:spPr bwMode="auto">
          <a:xfrm>
            <a:off x="1309238" y="2920591"/>
            <a:ext cx="7470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prstClr val="black"/>
                </a:solidFill>
                <a:latin typeface="Calibri" panose="020F0502020204030204"/>
              </a:rPr>
              <a:t>DP-EES</a:t>
            </a:r>
          </a:p>
        </p:txBody>
      </p:sp>
      <p:sp>
        <p:nvSpPr>
          <p:cNvPr id="29702" name="テキスト ボックス 5"/>
          <p:cNvSpPr txBox="1">
            <a:spLocks noChangeArrowheads="1"/>
          </p:cNvSpPr>
          <p:nvPr/>
        </p:nvSpPr>
        <p:spPr bwMode="auto">
          <a:xfrm>
            <a:off x="3400515" y="2301720"/>
            <a:ext cx="6383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prstClr val="white"/>
                </a:solidFill>
                <a:latin typeface="Calibri" panose="020F0502020204030204"/>
              </a:rPr>
              <a:t>309</a:t>
            </a:r>
          </a:p>
          <a:p>
            <a:pPr algn="ctr" eaLnBrk="1" hangingPunct="1"/>
            <a:r>
              <a:rPr lang="en-US" altLang="ja-JP" sz="1500" b="1" dirty="0">
                <a:solidFill>
                  <a:prstClr val="white"/>
                </a:solidFill>
                <a:latin typeface="Calibri" panose="020F0502020204030204"/>
              </a:rPr>
              <a:t>(96%)</a:t>
            </a:r>
            <a:endParaRPr lang="ja-JP" alt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703" name="テキスト ボックス 6"/>
          <p:cNvSpPr txBox="1">
            <a:spLocks noChangeArrowheads="1"/>
          </p:cNvSpPr>
          <p:nvPr/>
        </p:nvSpPr>
        <p:spPr bwMode="auto">
          <a:xfrm>
            <a:off x="5440560" y="2301720"/>
            <a:ext cx="6383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500" b="1" dirty="0">
                <a:solidFill>
                  <a:prstClr val="white"/>
                </a:solidFill>
                <a:latin typeface="Calibri" panose="020F0502020204030204"/>
              </a:rPr>
              <a:t>223</a:t>
            </a:r>
          </a:p>
          <a:p>
            <a:pPr algn="ctr" eaLnBrk="1" hangingPunct="1"/>
            <a:r>
              <a:rPr lang="en-US" altLang="ja-JP" sz="1500" b="1" dirty="0">
                <a:solidFill>
                  <a:prstClr val="white"/>
                </a:solidFill>
                <a:latin typeface="Calibri" panose="020F0502020204030204"/>
              </a:rPr>
              <a:t>(96%)</a:t>
            </a:r>
            <a:endParaRPr lang="ja-JP" alt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1682770" y="791674"/>
          <a:ext cx="6215842" cy="387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170668" y="1530151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0.17%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985523" y="2954307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0.26%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525655" y="1510366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0.49%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525654" y="3022172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0.34%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205135" y="2943674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0.08%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368379" y="1535223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0.16%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070997" y="2278637"/>
            <a:ext cx="8267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P=0.52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400190" y="639599"/>
            <a:ext cx="4368529" cy="308395"/>
            <a:chOff x="2604194" y="4684714"/>
            <a:chExt cx="4368529" cy="308395"/>
          </a:xfrm>
        </p:grpSpPr>
        <p:sp>
          <p:nvSpPr>
            <p:cNvPr id="22" name="正方形/長方形 21"/>
            <p:cNvSpPr/>
            <p:nvPr/>
          </p:nvSpPr>
          <p:spPr>
            <a:xfrm>
              <a:off x="2604194" y="4729562"/>
              <a:ext cx="264462" cy="196208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666143" y="4737874"/>
              <a:ext cx="264462" cy="19620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850708" y="4744111"/>
              <a:ext cx="264462" cy="196208"/>
            </a:xfrm>
            <a:prstGeom prst="rect">
              <a:avLst/>
            </a:prstGeom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871863" y="4738927"/>
              <a:ext cx="264462" cy="196208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350" dirty="0">
                  <a:solidFill>
                    <a:prstClr val="white"/>
                  </a:solidFill>
                </a:rPr>
                <a:t>  </a:t>
              </a:r>
              <a:endParaRPr lang="ja-JP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859948" y="4693027"/>
              <a:ext cx="5915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 dirty="0"/>
                <a:t>Acute</a:t>
              </a:r>
              <a:endParaRPr kumimoji="1" lang="ja-JP" altLang="en-US" sz="135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903196" y="4688869"/>
              <a:ext cx="83843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Suba</a:t>
              </a:r>
              <a:r>
                <a:rPr kumimoji="1" lang="en-US" altLang="ja-JP" sz="1350" dirty="0"/>
                <a:t>cute</a:t>
              </a:r>
              <a:endParaRPr kumimoji="1" lang="ja-JP" altLang="en-US" sz="135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119358" y="4693027"/>
              <a:ext cx="48096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La</a:t>
              </a:r>
              <a:r>
                <a:rPr kumimoji="1" lang="en-US" altLang="ja-JP" sz="1350" dirty="0"/>
                <a:t>te</a:t>
              </a:r>
              <a:endParaRPr kumimoji="1" lang="ja-JP" altLang="en-US" sz="135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37238" y="4684714"/>
              <a:ext cx="8354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Very Late</a:t>
              </a:r>
              <a:endParaRPr kumimoji="1" lang="ja-JP" altLang="en-US" sz="1350" dirty="0"/>
            </a:p>
          </p:txBody>
        </p:sp>
      </p:grpSp>
      <p:cxnSp>
        <p:nvCxnSpPr>
          <p:cNvPr id="4" name="直線コネクタ 3"/>
          <p:cNvCxnSpPr/>
          <p:nvPr/>
        </p:nvCxnSpPr>
        <p:spPr>
          <a:xfrm flipV="1">
            <a:off x="2942809" y="1946640"/>
            <a:ext cx="2607253" cy="85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5756576" y="1946640"/>
            <a:ext cx="1653586" cy="859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060387" y="2178985"/>
            <a:ext cx="8862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>
                <a:solidFill>
                  <a:srgbClr val="0070C0"/>
                </a:solidFill>
              </a:rPr>
              <a:t>Very Late </a:t>
            </a:r>
          </a:p>
          <a:p>
            <a:pPr algn="ctr"/>
            <a:r>
              <a:rPr kumimoji="1" lang="en-US" altLang="ja-JP" sz="1350" b="1" dirty="0">
                <a:solidFill>
                  <a:srgbClr val="0070C0"/>
                </a:solidFill>
              </a:rPr>
              <a:t>P=0.66</a:t>
            </a:r>
            <a:endParaRPr kumimoji="1" lang="ja-JP" altLang="en-US" sz="1350" b="1" dirty="0">
              <a:solidFill>
                <a:srgbClr val="0070C0"/>
              </a:solidFill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636047" y="1531924"/>
            <a:ext cx="6509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nl-NL" altLang="ja-JP" sz="135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0.16%</a:t>
            </a:r>
          </a:p>
        </p:txBody>
      </p:sp>
      <p:sp>
        <p:nvSpPr>
          <p:cNvPr id="29" name="Text Box 456"/>
          <p:cNvSpPr txBox="1">
            <a:spLocks noChangeArrowheads="1"/>
          </p:cNvSpPr>
          <p:nvPr/>
        </p:nvSpPr>
        <p:spPr bwMode="auto">
          <a:xfrm rot="16200000">
            <a:off x="4579248" y="3651255"/>
            <a:ext cx="374548" cy="14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4023" tIns="47012" rIns="94023" bIns="47012">
            <a:spAutoFit/>
          </a:bodyPr>
          <a:lstStyle>
            <a:lvl1pPr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12541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defTabSz="125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Cumulative Incidence</a:t>
            </a:r>
          </a:p>
        </p:txBody>
      </p:sp>
    </p:spTree>
    <p:extLst>
      <p:ext uri="{BB962C8B-B14F-4D97-AF65-F5344CB8AC3E}">
        <p14:creationId xmlns:p14="http://schemas.microsoft.com/office/powerpoint/2010/main" val="784752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41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314451" y="45720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ja-JP" sz="2700" b="1">
              <a:latin typeface="ＭＳ Ｐゴシック" charset="-128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40896" y="1390362"/>
            <a:ext cx="7302512" cy="20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Blip>
                <a:blip r:embed="rId3"/>
              </a:buBlip>
            </a:pPr>
            <a:r>
              <a:rPr lang="ja-JP" altLang="en-US" sz="1600" i="1" dirty="0">
                <a:latin typeface="ＭＳ Ｐゴシック" charset="-128"/>
                <a:ea typeface="ヒラギノ丸ゴ Pro W4" charset="-128"/>
              </a:rPr>
              <a:t>　</a:t>
            </a:r>
            <a:r>
              <a:rPr lang="en-US" altLang="ja-JP" sz="1600" i="1" dirty="0">
                <a:ea typeface="ヒラギノ丸ゴ Pro W4" charset="-128"/>
              </a:rPr>
              <a:t>The number of study population was reduced from 3235 patients to 2568 patients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en-US" altLang="ja-JP" sz="1600" i="1" dirty="0">
                <a:ea typeface="ヒラギノ丸ゴ Pro W4" charset="-128"/>
              </a:rPr>
              <a:t>      in the current extended follow-up study. The current study did not possess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en-US" altLang="ja-JP" sz="1600" i="1" dirty="0">
                <a:ea typeface="ヒラギノ丸ゴ Pro W4" charset="-128"/>
              </a:rPr>
              <a:t>     adequate power to evaluate the low frequency events such as ST.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endParaRPr lang="en-US" altLang="ja-JP" sz="1600" i="1" dirty="0">
              <a:ea typeface="ヒラギノ丸ゴ Pro W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ja-JP" sz="1600" i="1" dirty="0">
                <a:ea typeface="ヒラギノ丸ゴ Pro W4" charset="-128"/>
              </a:rPr>
              <a:t> </a:t>
            </a:r>
            <a:r>
              <a:rPr lang="en-US" altLang="ja-JP" sz="1600" i="1" dirty="0"/>
              <a:t>  </a:t>
            </a:r>
            <a:r>
              <a:rPr lang="en-US" altLang="ja-JP" sz="1600" i="1" dirty="0">
                <a:ea typeface="ヒラギノ丸ゴ Pro W4" charset="-128"/>
              </a:rPr>
              <a:t>Despite the all-comers trial design, the actual study population mostly included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en-US" altLang="ja-JP" sz="1600" i="1" dirty="0">
                <a:ea typeface="ヒラギノ丸ゴ Pro W4" charset="-128"/>
              </a:rPr>
              <a:t>      patients with stable coronary artery disease</a:t>
            </a:r>
            <a:r>
              <a:rPr lang="en-US" altLang="ja-JP" sz="1600" i="1" dirty="0"/>
              <a:t>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71600" y="114300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350"/>
              <a:t>　</a:t>
            </a:r>
            <a:endParaRPr lang="en-US" altLang="ja-JP" sz="1350"/>
          </a:p>
        </p:txBody>
      </p:sp>
      <p:sp>
        <p:nvSpPr>
          <p:cNvPr id="53253" name="テキスト ボックス 5"/>
          <p:cNvSpPr txBox="1">
            <a:spLocks noChangeArrowheads="1"/>
          </p:cNvSpPr>
          <p:nvPr/>
        </p:nvSpPr>
        <p:spPr bwMode="auto">
          <a:xfrm>
            <a:off x="893872" y="228600"/>
            <a:ext cx="1844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Limitations</a:t>
            </a:r>
            <a:endParaRPr lang="ja-JP" altLang="en-US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7619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314451" y="45720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ja-JP" sz="2700" b="1">
              <a:latin typeface="ＭＳ Ｐゴシック" charset="-12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371600" y="114300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350"/>
              <a:t>　</a:t>
            </a:r>
            <a:endParaRPr lang="en-US" altLang="ja-JP" sz="1350"/>
          </a:p>
        </p:txBody>
      </p:sp>
      <p:sp>
        <p:nvSpPr>
          <p:cNvPr id="54277" name="テキスト ボックス 5"/>
          <p:cNvSpPr txBox="1">
            <a:spLocks noChangeArrowheads="1"/>
          </p:cNvSpPr>
          <p:nvPr/>
        </p:nvSpPr>
        <p:spPr bwMode="auto">
          <a:xfrm>
            <a:off x="569086" y="22636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ja-JP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Conclusions</a:t>
            </a:r>
            <a:endParaRPr lang="ja-JP" alt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3859" y="1140589"/>
            <a:ext cx="8525991" cy="28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Blip>
                <a:blip r:embed="rId3"/>
              </a:buBlip>
            </a:pPr>
            <a:r>
              <a:rPr lang="ja-JP" altLang="en-US" sz="1600" b="1" i="1" dirty="0">
                <a:latin typeface="ＭＳ Ｐゴシック" charset="-128"/>
                <a:ea typeface="ヒラギノ丸ゴ Pro W4" charset="-128"/>
              </a:rPr>
              <a:t>　</a:t>
            </a:r>
            <a:r>
              <a:rPr lang="en-US" altLang="ja-JP" sz="1600" b="1" i="1" dirty="0">
                <a:ea typeface="ヒラギノ丸ゴ Pro W4" charset="-128"/>
              </a:rPr>
              <a:t>The Safety and efficacy outcomes of BP-BES were similar to those of DP-EES through 5-year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en-US" altLang="ja-JP" sz="1600" b="1" i="1" dirty="0">
                <a:ea typeface="ヒラギノ丸ゴ Pro W4" charset="-128"/>
              </a:rPr>
              <a:t>      and beyond 1-year after stent implantation.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endParaRPr lang="en-US" altLang="ja-JP" sz="1600" b="1" i="1" dirty="0">
              <a:ea typeface="ヒラギノ丸ゴ Pro W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ja-JP" sz="1600" b="1" i="1" dirty="0">
                <a:ea typeface="ヒラギノ丸ゴ Pro W4" charset="-128"/>
              </a:rPr>
              <a:t>  Advantages of biodegradable polymer DES over durable polymer DES were not apparent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ja-JP" altLang="en-US" sz="1600" b="1" i="1" dirty="0">
                <a:ea typeface="ヒラギノ丸ゴ Pro W4" charset="-128"/>
              </a:rPr>
              <a:t>　  </a:t>
            </a:r>
            <a:r>
              <a:rPr lang="en-US" altLang="ja-JP" sz="1600" b="1" i="1" dirty="0">
                <a:ea typeface="ヒラギノ丸ゴ Pro W4" charset="-128"/>
              </a:rPr>
              <a:t>even at 5-year follow-up after stent implantation.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endParaRPr lang="en-US" altLang="ja-JP" sz="1600" b="1" i="1" dirty="0">
              <a:ea typeface="ヒラギノ丸ゴ Pro W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Blip>
                <a:blip r:embed="rId3"/>
              </a:buBlip>
            </a:pPr>
            <a:r>
              <a:rPr lang="en-US" altLang="ja-JP" sz="1600" b="1" i="1" dirty="0">
                <a:latin typeface="ＭＳ Ｐゴシック" charset="-128"/>
                <a:ea typeface="ヒラギノ丸ゴ Pro W4" charset="-128"/>
              </a:rPr>
              <a:t>  </a:t>
            </a:r>
            <a:r>
              <a:rPr lang="en-US" altLang="ja-JP" sz="1600" b="1" i="1" dirty="0"/>
              <a:t>Very long-term follow-up of the extended NEXT study scheduled at 10-year would provide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</a:pPr>
            <a:r>
              <a:rPr lang="en-US" altLang="ja-JP" sz="1600" b="1" i="1" dirty="0"/>
              <a:t>      important information on the potential advantages of BP-DES over DP-DES.</a:t>
            </a:r>
            <a:endParaRPr lang="ja-JP" altLang="en-US" sz="1600" b="1" i="1" dirty="0">
              <a:latin typeface="ＭＳ Ｐゴシック" charset="-128"/>
              <a:ea typeface="ヒラギノ丸ゴ Pro W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262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テキスト ボックス 6"/>
          <p:cNvSpPr txBox="1">
            <a:spLocks noChangeArrowheads="1"/>
          </p:cNvSpPr>
          <p:nvPr/>
        </p:nvSpPr>
        <p:spPr bwMode="auto">
          <a:xfrm>
            <a:off x="1771651" y="13335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49646"/>
              </p:ext>
            </p:extLst>
          </p:nvPr>
        </p:nvGraphicFramePr>
        <p:xfrm>
          <a:off x="1113676" y="571724"/>
          <a:ext cx="1546025" cy="3963584"/>
        </p:xfrm>
        <a:graphic>
          <a:graphicData uri="http://schemas.openxmlformats.org/drawingml/2006/table">
            <a:tbl>
              <a:tblPr/>
              <a:tblGrid>
                <a:gridCol w="154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Caress </a:t>
                      </a: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Sappro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</a:t>
                      </a: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Tokeidai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 Memorial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Oji General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Hokkaido Cardiovascular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Teine </a:t>
                      </a: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Keijinkai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Caress Sapporo Hokko Memorial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0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Aomori Prefectural Central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Iwate Prefectural Central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Iwate Medical University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Tohoku Medical and Pharmaceutical University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Sendai Open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Fukushima Medical University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ヒラギノ角ゴ Pro W6" charset="-128"/>
                        </a:rPr>
                        <a:t>　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Dokkyo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Medical University Koshigaya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New Tokyo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Juntendo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University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Sakakibara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 Heart Institute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NTT Medical Center Tokyo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The Cardiovascular Institute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Mitsui Memorial 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Tokyo Medical University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ヒラギノ角ゴ Pro W6" charset="-128"/>
                        </a:rPr>
                        <a:t>　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 W6" charset="-128"/>
                        </a:rPr>
                        <a:t>Hospital</a:t>
                      </a:r>
                    </a:p>
                  </a:txBody>
                  <a:tcPr marL="7172" marR="7172" marT="717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86826"/>
              </p:ext>
            </p:extLst>
          </p:nvPr>
        </p:nvGraphicFramePr>
        <p:xfrm>
          <a:off x="2985676" y="540692"/>
          <a:ext cx="1532318" cy="3909494"/>
        </p:xfrm>
        <a:graphic>
          <a:graphicData uri="http://schemas.openxmlformats.org/drawingml/2006/table">
            <a:tbl>
              <a:tblPr/>
              <a:tblGrid>
                <a:gridCol w="153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2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Teikyo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Tokyo Women's Medical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Itabashi Chuo General Hospital 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Yokohama </a:t>
                      </a:r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Rosai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Tokai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Yokohama City University Medical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Kitasato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Kanazawa Cardiovascular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University of Fukui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Fukui Cardiovascular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Ogaki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Municipal Hospital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Juntendo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University Shizuoka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Shizuoka General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Okamura Memorial Hospital 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Seirei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Hamamatsu General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Hamamatsu Medical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6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Aichi Medical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Toyota Memorial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9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Fujita Health University Hospital 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Japanese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Red Cross Nagoya </a:t>
                      </a:r>
                      <a:r>
                        <a:rPr lang="en-US" altLang="ja-JP" sz="8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Daini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Hospital 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756255" y="43333"/>
            <a:ext cx="26316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ja-JP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Participating Centers</a:t>
            </a:r>
            <a:endParaRPr lang="ja-JP" alt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23987"/>
              </p:ext>
            </p:extLst>
          </p:nvPr>
        </p:nvGraphicFramePr>
        <p:xfrm>
          <a:off x="4680013" y="540468"/>
          <a:ext cx="1375809" cy="3790008"/>
        </p:xfrm>
        <a:graphic>
          <a:graphicData uri="http://schemas.openxmlformats.org/drawingml/2006/table">
            <a:tbl>
              <a:tblPr/>
              <a:tblGrid>
                <a:gridCol w="137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Nagai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Mie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Mie Heart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Community Health Care Organization Yokkaichi </a:t>
                      </a:r>
                      <a:r>
                        <a:rPr lang="en-US" altLang="ja-JP" sz="8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Hazu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Medical Center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Koto Memorial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Shiga University of Medical Science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Kyoto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Mitsubishi Kyoto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National Hospital Organization Kyoto Medical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Osaka </a:t>
                      </a:r>
                      <a:r>
                        <a:rPr lang="en-US" altLang="ja-JP" sz="8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Saiseikai</a:t>
                      </a:r>
                      <a:r>
                        <a:rPr lang="en-US" altLang="ja-JP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ja-JP" sz="8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Noe</a:t>
                      </a:r>
                      <a:r>
                        <a:rPr lang="en-US" altLang="ja-JP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Osaka Red Cross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National Cerebral and Cardiovascular Center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Sumitomo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Bell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Land General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Kobe City Medical Center General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Kobe University Hospital</a:t>
                      </a:r>
                    </a:p>
                  </a:txBody>
                  <a:tcPr marL="7172" marR="7172" marT="7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7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Kansai </a:t>
                      </a:r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Rosai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99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Hyogo Prefectural Amagasaki General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Medical Center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Tenri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4741"/>
              </p:ext>
            </p:extLst>
          </p:nvPr>
        </p:nvGraphicFramePr>
        <p:xfrm>
          <a:off x="6246186" y="529045"/>
          <a:ext cx="1694336" cy="4096505"/>
        </p:xfrm>
        <a:graphic>
          <a:graphicData uri="http://schemas.openxmlformats.org/drawingml/2006/table">
            <a:tbl>
              <a:tblPr/>
              <a:tblGrid>
                <a:gridCol w="169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6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Japanese Red Cross Society Wakayama Medical Center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Wakayama Medical University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Tottori University Hospital 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Matsue Red Cross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6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The </a:t>
                      </a:r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Sakakibara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Heart Institute of Okayama 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Kurashiki Central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Kawasaki Medical School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Hiroshima City Hiroshima Citizens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Iwakuni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Clinical Center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Chikamori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9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Hospital of the University of Occupational and Environmental Health Japan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11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Fukuoka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ja-JP" sz="800" b="1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Wajiro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Kurume University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Kokura Memorial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Kouseikai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Saiseikai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Kumamoto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National Hospital Organization Kumamoto Medical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Center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Miyazaki Medical Association 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Tenyokai</a:t>
                      </a:r>
                      <a:r>
                        <a:rPr lang="en-US" altLang="ja-JP" sz="8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Central 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Hospital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6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National Hospital Organization Kagoshima Medical Center</a:t>
                      </a:r>
                    </a:p>
                  </a:txBody>
                  <a:tcPr marL="7040" marR="7040" marT="7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61771"/>
              </p:ext>
            </p:extLst>
          </p:nvPr>
        </p:nvGraphicFramePr>
        <p:xfrm>
          <a:off x="7339481" y="43332"/>
          <a:ext cx="1770187" cy="34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4" imgW="3114799" imgH="609446" progId="">
                  <p:embed/>
                </p:oleObj>
              </mc:Choice>
              <mc:Fallback>
                <p:oleObj r:id="rId4" imgW="3114799" imgH="6094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481" y="43332"/>
                        <a:ext cx="1770187" cy="34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79858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062" y="-1857"/>
            <a:ext cx="9080938" cy="857250"/>
          </a:xfrm>
          <a:gradFill rotWithShape="1">
            <a:gsLst>
              <a:gs pos="0">
                <a:schemeClr val="bg1"/>
              </a:gs>
              <a:gs pos="100000">
                <a:srgbClr val="350F53">
                  <a:alpha val="28998"/>
                </a:srgbClr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nl-BE" altLang="ja-JP" sz="1800" b="1" dirty="0">
                <a:solidFill>
                  <a:srgbClr val="350F53"/>
                </a:solidFill>
                <a:latin typeface="+mn-lt"/>
                <a:ea typeface="ＭＳ Ｐゴシック" pitchFamily="50" charset="-128"/>
              </a:rPr>
              <a:t>Nobori® Biodegradable Polymer Biolimus-eluting Stent</a:t>
            </a:r>
            <a:r>
              <a:rPr lang="ja-JP" altLang="en-US" sz="1800" b="1" dirty="0">
                <a:solidFill>
                  <a:srgbClr val="350F53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nl-BE" altLang="ja-JP" sz="1800" b="1" dirty="0">
                <a:solidFill>
                  <a:srgbClr val="350F53"/>
                </a:solidFill>
                <a:latin typeface="+mn-lt"/>
                <a:ea typeface="ＭＳ Ｐゴシック" pitchFamily="50" charset="-128"/>
              </a:rPr>
              <a:t>Components</a:t>
            </a:r>
            <a:endParaRPr lang="en-US" altLang="ja-JP" sz="1800" b="1" dirty="0">
              <a:solidFill>
                <a:srgbClr val="350F53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2836796" y="3452317"/>
            <a:ext cx="4602956" cy="11668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500" b="1" dirty="0">
                <a:solidFill>
                  <a:srgbClr val="24012D"/>
                </a:solidFill>
                <a:cs typeface="Arial" pitchFamily="34" charset="0"/>
              </a:rPr>
              <a:t>BMS Platform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nl-BE" altLang="ja-JP" sz="1200" b="1" dirty="0">
                <a:solidFill>
                  <a:srgbClr val="24012D"/>
                </a:solidFill>
                <a:cs typeface="Arial" pitchFamily="34" charset="0"/>
              </a:rPr>
              <a:t>  </a:t>
            </a:r>
            <a:r>
              <a:rPr lang="nl-BE" altLang="ja-JP" sz="1350" b="1" dirty="0">
                <a:solidFill>
                  <a:srgbClr val="24012D"/>
                </a:solidFill>
                <a:cs typeface="Arial" pitchFamily="34" charset="0"/>
              </a:rPr>
              <a:t>Stainless steel alloy </a:t>
            </a:r>
            <a:r>
              <a:rPr lang="nl-BE" altLang="ja-JP" sz="1350" b="1" dirty="0">
                <a:cs typeface="Arial" pitchFamily="34" charset="0"/>
              </a:rPr>
              <a:t>stent with </a:t>
            </a:r>
            <a:r>
              <a:rPr lang="en-US" altLang="ja-JP" sz="1350" b="1" dirty="0">
                <a:cs typeface="Arial" pitchFamily="34" charset="0"/>
              </a:rPr>
              <a:t>120</a:t>
            </a:r>
            <a:r>
              <a:rPr lang="nl-BE" altLang="ja-JP" sz="1350" b="1" dirty="0">
                <a:cs typeface="Arial" pitchFamily="34" charset="0"/>
              </a:rPr>
              <a:t> micron strut thickness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nl-BE" altLang="ja-JP" sz="1350" b="1" dirty="0">
                <a:solidFill>
                  <a:srgbClr val="24012D"/>
                </a:solidFill>
                <a:cs typeface="Arial" pitchFamily="34" charset="0"/>
              </a:rPr>
              <a:t>  Wide cell opening with optimal side branch access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nl-BE" altLang="ja-JP" sz="1350" b="1" dirty="0">
                <a:solidFill>
                  <a:srgbClr val="24012D"/>
                </a:solidFill>
                <a:cs typeface="Arial" pitchFamily="34" charset="0"/>
              </a:rPr>
              <a:t>  Innovative delivery system with hydrophilic M-coating</a:t>
            </a:r>
            <a:endParaRPr lang="nl-NL" altLang="ja-JP" sz="1350" b="1" dirty="0">
              <a:solidFill>
                <a:srgbClr val="24012D"/>
              </a:solidFill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spect="1" noChangeArrowheads="1"/>
          </p:cNvSpPr>
          <p:nvPr/>
        </p:nvSpPr>
        <p:spPr bwMode="auto">
          <a:xfrm>
            <a:off x="194735" y="917557"/>
            <a:ext cx="3375082" cy="156924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500" b="1" dirty="0">
                <a:solidFill>
                  <a:srgbClr val="000099"/>
                </a:solidFill>
                <a:cs typeface="Arial" pitchFamily="34" charset="0"/>
              </a:rPr>
              <a:t>Bio</a:t>
            </a:r>
            <a:r>
              <a:rPr lang="fr-FR" altLang="ja-JP" sz="1500" b="1" dirty="0">
                <a:solidFill>
                  <a:srgbClr val="000099"/>
                </a:solidFill>
                <a:cs typeface="Arial" pitchFamily="34" charset="0"/>
              </a:rPr>
              <a:t>degrad</a:t>
            </a:r>
            <a:r>
              <a:rPr lang="en-US" altLang="ja-JP" sz="1500" b="1" dirty="0">
                <a:solidFill>
                  <a:srgbClr val="000099"/>
                </a:solidFill>
                <a:cs typeface="Arial" pitchFamily="34" charset="0"/>
              </a:rPr>
              <a:t>able Polymer</a:t>
            </a:r>
            <a:r>
              <a:rPr lang="ja-JP" altLang="en-US" sz="15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altLang="ja-JP" sz="1500" b="1" dirty="0">
                <a:solidFill>
                  <a:srgbClr val="000099"/>
                </a:solidFill>
                <a:cs typeface="Arial" pitchFamily="34" charset="0"/>
              </a:rPr>
              <a:t>                            PLA (Poly-lactic Acid)</a:t>
            </a:r>
          </a:p>
          <a:p>
            <a:pPr marL="267891" lvl="1" indent="-133350">
              <a:lnSpc>
                <a:spcPct val="90000"/>
              </a:lnSpc>
              <a:buFontTx/>
              <a:buChar char="•"/>
            </a:pPr>
            <a:r>
              <a:rPr lang="en-US" altLang="ja-JP" sz="1350" b="1" dirty="0" err="1">
                <a:solidFill>
                  <a:srgbClr val="000099"/>
                </a:solidFill>
                <a:cs typeface="Arial" pitchFamily="34" charset="0"/>
              </a:rPr>
              <a:t>Abluminal</a:t>
            </a:r>
            <a:r>
              <a:rPr lang="en-US" altLang="ja-JP" sz="1350" b="1" dirty="0">
                <a:solidFill>
                  <a:srgbClr val="000099"/>
                </a:solidFill>
                <a:cs typeface="Arial" pitchFamily="34" charset="0"/>
              </a:rPr>
              <a:t> coating</a:t>
            </a:r>
          </a:p>
          <a:p>
            <a:pPr marL="267891" lvl="1" indent="-133350">
              <a:buFontTx/>
              <a:buChar char="•"/>
            </a:pPr>
            <a:r>
              <a:rPr lang="en-US" altLang="ja-JP" sz="1350" b="1" dirty="0">
                <a:solidFill>
                  <a:srgbClr val="000099"/>
                </a:solidFill>
                <a:cs typeface="Arial" pitchFamily="34" charset="0"/>
              </a:rPr>
              <a:t>Controlled biodegradability</a:t>
            </a:r>
            <a:endParaRPr lang="sr-Latn-CS" altLang="ja-JP" sz="1350" b="1" dirty="0">
              <a:solidFill>
                <a:srgbClr val="000099"/>
              </a:solidFill>
              <a:cs typeface="Arial" pitchFamily="34" charset="0"/>
            </a:endParaRPr>
          </a:p>
          <a:p>
            <a:pPr marL="267891" lvl="1" indent="-133350">
              <a:buClr>
                <a:srgbClr val="280C40"/>
              </a:buClr>
              <a:buFontTx/>
              <a:buChar char="•"/>
            </a:pPr>
            <a:r>
              <a:rPr lang="en-US" altLang="ja-JP" sz="1350" b="1" dirty="0">
                <a:solidFill>
                  <a:srgbClr val="000099"/>
                </a:solidFill>
                <a:cs typeface="Arial" pitchFamily="34" charset="0"/>
              </a:rPr>
              <a:t>Precise drug release kinetics</a:t>
            </a:r>
            <a:endParaRPr lang="sr-Latn-CS" altLang="ja-JP" sz="1350" b="1" dirty="0">
              <a:solidFill>
                <a:srgbClr val="000099"/>
              </a:solidFill>
              <a:cs typeface="Arial" pitchFamily="34" charset="0"/>
            </a:endParaRPr>
          </a:p>
          <a:p>
            <a:pPr marL="267891" lvl="1" indent="-133350">
              <a:buClr>
                <a:srgbClr val="280C40"/>
              </a:buClr>
              <a:buFontTx/>
              <a:buChar char="•"/>
            </a:pPr>
            <a:r>
              <a:rPr lang="en-US" altLang="ja-JP" sz="1350" b="1" dirty="0">
                <a:solidFill>
                  <a:srgbClr val="000099"/>
                </a:solidFill>
                <a:cs typeface="Arial" pitchFamily="34" charset="0"/>
              </a:rPr>
              <a:t>Simultaneous release of drug and polymer degradation</a:t>
            </a:r>
          </a:p>
          <a:p>
            <a:pPr marL="267891" lvl="1" indent="-133350">
              <a:spcAft>
                <a:spcPct val="50000"/>
              </a:spcAft>
              <a:buClr>
                <a:srgbClr val="1A5B9B"/>
              </a:buClr>
            </a:pPr>
            <a:endParaRPr lang="nl-NL" altLang="ja-JP" sz="1275" b="1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699" y="3290207"/>
            <a:ext cx="2051447" cy="1240631"/>
          </a:xfrm>
          <a:prstGeom prst="rect">
            <a:avLst/>
          </a:prstGeom>
          <a:noFill/>
          <a:ln w="31750" algn="ctr">
            <a:solidFill>
              <a:srgbClr val="24012D"/>
            </a:solidFill>
            <a:miter lim="800000"/>
            <a:headEnd/>
            <a:tailEnd/>
          </a:ln>
        </p:spPr>
      </p:pic>
      <p:pic>
        <p:nvPicPr>
          <p:cNvPr id="20487" name="Picture 7" descr="_nobori"/>
          <p:cNvPicPr>
            <a:picLocks noChangeAspect="1" noChangeArrowheads="1"/>
          </p:cNvPicPr>
          <p:nvPr/>
        </p:nvPicPr>
        <p:blipFill>
          <a:blip r:embed="rId4"/>
          <a:srcRect l="5173" t="7797" r="33414"/>
          <a:stretch>
            <a:fillRect/>
          </a:stretch>
        </p:blipFill>
        <p:spPr bwMode="auto">
          <a:xfrm>
            <a:off x="3607772" y="1691493"/>
            <a:ext cx="2105025" cy="1325165"/>
          </a:xfrm>
          <a:prstGeom prst="rect">
            <a:avLst/>
          </a:prstGeom>
          <a:noFill/>
          <a:ln w="31750" algn="ctr">
            <a:solidFill>
              <a:srgbClr val="24012D"/>
            </a:solidFill>
            <a:miter lim="800000"/>
            <a:headEnd/>
            <a:tailEnd/>
          </a:ln>
        </p:spPr>
      </p:pic>
      <p:pic>
        <p:nvPicPr>
          <p:cNvPr id="20488" name="Picture 8" descr="molecule"/>
          <p:cNvPicPr>
            <a:picLocks noChangeAspect="1" noChangeArrowheads="1"/>
          </p:cNvPicPr>
          <p:nvPr/>
        </p:nvPicPr>
        <p:blipFill>
          <a:blip r:embed="rId5"/>
          <a:srcRect t="7837" r="6137"/>
          <a:stretch>
            <a:fillRect/>
          </a:stretch>
        </p:blipFill>
        <p:spPr bwMode="auto">
          <a:xfrm>
            <a:off x="6797637" y="1049205"/>
            <a:ext cx="2121694" cy="132278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sp>
        <p:nvSpPr>
          <p:cNvPr id="78857" name="Freeform 9"/>
          <p:cNvSpPr>
            <a:spLocks/>
          </p:cNvSpPr>
          <p:nvPr/>
        </p:nvSpPr>
        <p:spPr bwMode="auto">
          <a:xfrm rot="20186759" flipH="1">
            <a:off x="2395851" y="2268942"/>
            <a:ext cx="1124992" cy="914486"/>
          </a:xfrm>
          <a:custGeom>
            <a:avLst/>
            <a:gdLst/>
            <a:ahLst/>
            <a:cxnLst>
              <a:cxn ang="0">
                <a:pos x="631" y="282"/>
              </a:cxn>
              <a:cxn ang="0">
                <a:pos x="112" y="57"/>
              </a:cxn>
              <a:cxn ang="0">
                <a:pos x="100" y="0"/>
              </a:cxn>
              <a:cxn ang="0">
                <a:pos x="0" y="169"/>
              </a:cxn>
              <a:cxn ang="0">
                <a:pos x="147" y="306"/>
              </a:cxn>
              <a:cxn ang="0">
                <a:pos x="135" y="238"/>
              </a:cxn>
              <a:cxn ang="0">
                <a:pos x="631" y="282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8823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8235"/>
                  <a:invGamma/>
                </a:srgbClr>
              </a:gs>
            </a:gsLst>
            <a:lin ang="0" scaled="1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91581" dir="3378596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ja-JP" altLang="en-US" sz="1350">
              <a:solidFill>
                <a:prstClr val="black"/>
              </a:solidFill>
            </a:endParaRPr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 rot="21002395" flipH="1">
            <a:off x="5656744" y="1292092"/>
            <a:ext cx="1026319" cy="909638"/>
          </a:xfrm>
          <a:custGeom>
            <a:avLst/>
            <a:gdLst/>
            <a:ahLst/>
            <a:cxnLst>
              <a:cxn ang="0">
                <a:pos x="631" y="282"/>
              </a:cxn>
              <a:cxn ang="0">
                <a:pos x="112" y="57"/>
              </a:cxn>
              <a:cxn ang="0">
                <a:pos x="100" y="0"/>
              </a:cxn>
              <a:cxn ang="0">
                <a:pos x="0" y="169"/>
              </a:cxn>
              <a:cxn ang="0">
                <a:pos x="147" y="306"/>
              </a:cxn>
              <a:cxn ang="0">
                <a:pos x="135" y="238"/>
              </a:cxn>
              <a:cxn ang="0">
                <a:pos x="631" y="282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8823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8235"/>
                  <a:invGamma/>
                </a:srgbClr>
              </a:gs>
            </a:gsLst>
            <a:lin ang="0" scaled="1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91581" dir="3378596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ja-JP" altLang="en-US" sz="1350">
              <a:solidFill>
                <a:prstClr val="black"/>
              </a:solidFill>
            </a:endParaRPr>
          </a:p>
        </p:txBody>
      </p:sp>
      <p:sp>
        <p:nvSpPr>
          <p:cNvPr id="20491" name="Text Box 11"/>
          <p:cNvSpPr txBox="1">
            <a:spLocks noChangeAspect="1" noChangeArrowheads="1"/>
          </p:cNvSpPr>
          <p:nvPr/>
        </p:nvSpPr>
        <p:spPr bwMode="auto">
          <a:xfrm>
            <a:off x="6195733" y="2338302"/>
            <a:ext cx="2788444" cy="129659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1500" b="1" dirty="0" err="1">
                <a:solidFill>
                  <a:srgbClr val="006600"/>
                </a:solidFill>
                <a:cs typeface="Arial" pitchFamily="34" charset="0"/>
              </a:rPr>
              <a:t>Biolimus</a:t>
            </a:r>
            <a:r>
              <a:rPr lang="en-US" altLang="ja-JP" sz="1500" b="1" dirty="0">
                <a:solidFill>
                  <a:srgbClr val="006600"/>
                </a:solidFill>
                <a:cs typeface="Arial" pitchFamily="34" charset="0"/>
              </a:rPr>
              <a:t> A9™ </a:t>
            </a:r>
          </a:p>
          <a:p>
            <a:pPr marL="272654" lvl="1" indent="-133350">
              <a:buFontTx/>
              <a:buChar char="•"/>
            </a:pPr>
            <a:r>
              <a:rPr lang="en-US" altLang="ja-JP" sz="1350" b="1" dirty="0">
                <a:solidFill>
                  <a:srgbClr val="006600"/>
                </a:solidFill>
                <a:cs typeface="Arial" pitchFamily="34" charset="0"/>
              </a:rPr>
              <a:t>Anti-proliferative, anti- inflammatory properties</a:t>
            </a:r>
          </a:p>
          <a:p>
            <a:pPr marL="272654" lvl="1" indent="-133350">
              <a:buFontTx/>
              <a:buChar char="•"/>
            </a:pPr>
            <a:r>
              <a:rPr lang="nl-BE" altLang="ja-JP" sz="1350" b="1" dirty="0">
                <a:solidFill>
                  <a:srgbClr val="006600"/>
                </a:solidFill>
                <a:cs typeface="Arial" pitchFamily="34" charset="0"/>
              </a:rPr>
              <a:t>Highly lipophilic with optimal local tissue uptake</a:t>
            </a:r>
          </a:p>
        </p:txBody>
      </p:sp>
    </p:spTree>
    <p:extLst>
      <p:ext uri="{BB962C8B-B14F-4D97-AF65-F5344CB8AC3E}">
        <p14:creationId xmlns:p14="http://schemas.microsoft.com/office/powerpoint/2010/main" val="38690173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78857" grpId="0" animBg="1"/>
      <p:bldP spid="78858" grpId="0" animBg="1"/>
      <p:bldP spid="204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3127" y="1298873"/>
            <a:ext cx="5650357" cy="3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4594" y="1"/>
            <a:ext cx="9049406" cy="681540"/>
          </a:xfrm>
          <a:gradFill rotWithShape="1">
            <a:gsLst>
              <a:gs pos="0">
                <a:schemeClr val="bg1"/>
              </a:gs>
              <a:gs pos="100000">
                <a:srgbClr val="350F53">
                  <a:alpha val="28998"/>
                </a:srgbClr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nl-BE" altLang="ja-JP" sz="2400" b="1" dirty="0">
                <a:solidFill>
                  <a:srgbClr val="350F53"/>
                </a:solidFill>
                <a:latin typeface="+mn-lt"/>
                <a:ea typeface="ＭＳ Ｐゴシック" pitchFamily="50" charset="-128"/>
              </a:rPr>
              <a:t>Nobori® Biolimus-eluting Stent</a:t>
            </a:r>
            <a:endParaRPr lang="en-US" altLang="ja-JP" sz="2400" b="1" dirty="0">
              <a:solidFill>
                <a:srgbClr val="350F53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886201" y="502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241" y="745692"/>
            <a:ext cx="6714274" cy="40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nl-BE" altLang="ja-JP" sz="1600" b="1" dirty="0">
                <a:solidFill>
                  <a:srgbClr val="000099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Biolimus A9 and PLA recovery over</a:t>
            </a:r>
            <a:r>
              <a:rPr lang="ja-JP" altLang="en-US" sz="1600" b="1" dirty="0">
                <a:solidFill>
                  <a:srgbClr val="000099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 </a:t>
            </a:r>
            <a:r>
              <a:rPr lang="nl-BE" altLang="ja-JP" sz="1600" b="1" dirty="0">
                <a:solidFill>
                  <a:srgbClr val="000099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time on stents implanted in pig arteries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91671" y="2355726"/>
            <a:ext cx="4050450" cy="584817"/>
            <a:chOff x="4139952" y="4233420"/>
            <a:chExt cx="5014094" cy="7797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233420"/>
              <a:ext cx="4936107" cy="77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283968" y="4365104"/>
              <a:ext cx="4870078" cy="60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en-US" altLang="ja-JP" sz="1200" b="1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BA9</a:t>
              </a:r>
              <a:r>
                <a:rPr lang="ja-JP" altLang="en-US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（</a:t>
              </a:r>
              <a:r>
                <a:rPr lang="en-US" altLang="ja-JP" sz="1200" b="1" dirty="0" err="1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Biolimus</a:t>
              </a:r>
              <a:r>
                <a:rPr lang="en-US" altLang="ja-JP" sz="1200" b="1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 A9</a:t>
              </a:r>
              <a:r>
                <a:rPr lang="ja-JP" altLang="en-US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）</a:t>
              </a:r>
              <a:r>
                <a:rPr lang="ja-JP" altLang="en-US" sz="1200" b="1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 </a:t>
              </a:r>
              <a:r>
                <a:rPr lang="ja-JP" altLang="en-US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：</a:t>
              </a:r>
              <a:r>
                <a:rPr lang="en-US" altLang="ja-JP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Released in 9 months</a:t>
              </a:r>
            </a:p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en-US" altLang="ja-JP" sz="1200" b="1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PLA</a:t>
              </a:r>
              <a:r>
                <a:rPr lang="ja-JP" altLang="en-US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（</a:t>
              </a:r>
              <a:r>
                <a:rPr lang="en-US" altLang="ja-JP" sz="1200" b="1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Biodegradable Polymer</a:t>
              </a:r>
              <a:r>
                <a:rPr lang="en-US" altLang="ja-JP" sz="1200" dirty="0">
                  <a:solidFill>
                    <a:srgbClr val="300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E" pitchFamily="50" charset="-128"/>
                  <a:cs typeface="Calibri" pitchFamily="34" charset="0"/>
                </a:rPr>
                <a:t>) : Degraded within 12 months</a:t>
              </a:r>
              <a:endParaRPr lang="ja-JP" altLang="en-US" sz="1200" dirty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GPｺﾞｼｯｸE" pitchFamily="50" charset="-128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005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4"/>
          <p:cNvSpPr txBox="1">
            <a:spLocks noChangeArrowheads="1"/>
          </p:cNvSpPr>
          <p:nvPr/>
        </p:nvSpPr>
        <p:spPr bwMode="auto">
          <a:xfrm>
            <a:off x="-54229" y="1140651"/>
            <a:ext cx="507026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8000"/>
                </a:solidFill>
                <a:latin typeface="Calibri" panose="020F0502020204030204" pitchFamily="34" charset="0"/>
              </a:rPr>
              <a:t>COMPARE II</a:t>
            </a:r>
          </a:p>
          <a:p>
            <a:pPr algn="ctr" eaLnBrk="1" hangingPunct="1"/>
            <a:r>
              <a:rPr lang="en-US" altLang="ja-JP" sz="1400" b="1" i="1" dirty="0">
                <a:solidFill>
                  <a:srgbClr val="008000"/>
                </a:solidFill>
                <a:latin typeface="Calibri" panose="020F0502020204030204" pitchFamily="34" charset="0"/>
              </a:rPr>
              <a:t>Cardiac death, Myocardial infarction</a:t>
            </a:r>
          </a:p>
          <a:p>
            <a:pPr algn="ctr" eaLnBrk="1" hangingPunct="1"/>
            <a:r>
              <a:rPr lang="en-US" altLang="ja-JP" sz="1400" b="1" i="1" dirty="0">
                <a:solidFill>
                  <a:srgbClr val="008000"/>
                </a:solidFill>
                <a:latin typeface="Calibri" panose="020F0502020204030204" pitchFamily="34" charset="0"/>
              </a:rPr>
              <a:t>Target vessel revascularization</a:t>
            </a:r>
          </a:p>
          <a:p>
            <a:pPr algn="ctr" eaLnBrk="1" hangingPunct="1"/>
            <a:endParaRPr lang="en-US" altLang="ja-JP" sz="1400" b="1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3" y="1950808"/>
            <a:ext cx="3595691" cy="2428627"/>
          </a:xfrm>
          <a:prstGeom prst="rect">
            <a:avLst/>
          </a:prstGeom>
        </p:spPr>
      </p:pic>
      <p:sp>
        <p:nvSpPr>
          <p:cNvPr id="7173" name="テキスト ボックス 9"/>
          <p:cNvSpPr txBox="1">
            <a:spLocks noChangeArrowheads="1"/>
          </p:cNvSpPr>
          <p:nvPr/>
        </p:nvSpPr>
        <p:spPr bwMode="auto">
          <a:xfrm>
            <a:off x="-8509" y="524768"/>
            <a:ext cx="915250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400" b="1" dirty="0">
                <a:solidFill>
                  <a:prstClr val="black"/>
                </a:solidFill>
                <a:latin typeface="Calibri"/>
              </a:rPr>
              <a:t>The COMPARE II and NEXT trials showed no significant difference between biodegradable-polymer </a:t>
            </a:r>
            <a:r>
              <a:rPr lang="en-US" altLang="ja-JP" sz="1400" b="1" dirty="0" err="1">
                <a:solidFill>
                  <a:prstClr val="black"/>
                </a:solidFill>
                <a:latin typeface="Calibri"/>
              </a:rPr>
              <a:t>biolimus</a:t>
            </a:r>
            <a:r>
              <a:rPr lang="en-US" altLang="ja-JP" sz="1400" b="1" dirty="0">
                <a:solidFill>
                  <a:prstClr val="black"/>
                </a:solidFill>
                <a:latin typeface="Calibri"/>
              </a:rPr>
              <a:t>-eluting stent (BP-BES) and durable-polymer </a:t>
            </a:r>
            <a:r>
              <a:rPr lang="en-US" altLang="ja-JP" sz="1400" b="1" dirty="0" err="1">
                <a:solidFill>
                  <a:prstClr val="black"/>
                </a:solidFill>
                <a:latin typeface="Calibri"/>
              </a:rPr>
              <a:t>everolimus</a:t>
            </a:r>
            <a:r>
              <a:rPr lang="en-US" altLang="ja-JP" sz="1400" b="1" dirty="0">
                <a:solidFill>
                  <a:prstClr val="black"/>
                </a:solidFill>
                <a:latin typeface="Calibri"/>
              </a:rPr>
              <a:t>-eluting stent (DP-EES) in clinical outcomes at 5-year and 3-year, respectively.</a:t>
            </a:r>
          </a:p>
        </p:txBody>
      </p:sp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886201" y="502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9207" y="28563"/>
            <a:ext cx="1820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Background</a:t>
            </a:r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5793239" y="1149521"/>
            <a:ext cx="2482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NEXT</a:t>
            </a:r>
          </a:p>
          <a:p>
            <a:pPr algn="ctr" eaLnBrk="1" hangingPunct="1"/>
            <a:r>
              <a:rPr lang="en-US" altLang="ja-JP" sz="1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Death or Myocardial infarction</a:t>
            </a:r>
          </a:p>
        </p:txBody>
      </p:sp>
      <p:sp>
        <p:nvSpPr>
          <p:cNvPr id="10" name="テキスト ボックス 42"/>
          <p:cNvSpPr txBox="1">
            <a:spLocks noChangeArrowheads="1"/>
          </p:cNvSpPr>
          <p:nvPr/>
        </p:nvSpPr>
        <p:spPr bwMode="auto">
          <a:xfrm>
            <a:off x="5962839" y="4422485"/>
            <a:ext cx="25442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Natsuaki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2015;Oct.8.</a:t>
            </a:r>
          </a:p>
        </p:txBody>
      </p:sp>
      <p:sp>
        <p:nvSpPr>
          <p:cNvPr id="12" name="テキスト ボックス 42"/>
          <p:cNvSpPr txBox="1">
            <a:spLocks noChangeArrowheads="1"/>
          </p:cNvSpPr>
          <p:nvPr/>
        </p:nvSpPr>
        <p:spPr bwMode="auto">
          <a:xfrm>
            <a:off x="1201235" y="4410740"/>
            <a:ext cx="29883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Vlachojannis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J Am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Intv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2017;26:1215-21.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32" y="1792740"/>
            <a:ext cx="3826026" cy="26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41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089225"/>
            <a:ext cx="3287933" cy="1814264"/>
          </a:xfrm>
          <a:prstGeom prst="rect">
            <a:avLst/>
          </a:prstGeom>
        </p:spPr>
      </p:pic>
      <p:sp>
        <p:nvSpPr>
          <p:cNvPr id="7173" name="テキスト ボックス 9"/>
          <p:cNvSpPr txBox="1">
            <a:spLocks noChangeArrowheads="1"/>
          </p:cNvSpPr>
          <p:nvPr/>
        </p:nvSpPr>
        <p:spPr bwMode="auto">
          <a:xfrm>
            <a:off x="170267" y="492153"/>
            <a:ext cx="8834995" cy="15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350" b="1" dirty="0">
                <a:latin typeface="+mn-lt"/>
              </a:rPr>
              <a:t>Biodegradable polymer drug-eluting stent (BP-DES) also had similar safety and efficacy profiles compared to second-generation durable polymer drug-eluting stent (DP-DES) in the meta-analysis with mean follow-up duration of 26 months.</a:t>
            </a:r>
            <a:r>
              <a:rPr lang="en-US" altLang="ja-JP" sz="1350" b="1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endParaRPr lang="en-US" altLang="ja-JP" sz="600" b="1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1350" b="1" dirty="0">
                <a:solidFill>
                  <a:prstClr val="black"/>
                </a:solidFill>
                <a:latin typeface="+mn-lt"/>
              </a:rPr>
              <a:t>However, longer-term follow-up would be required to evaluate the safety and efficacy of BP-DES compared to DP-DES considering the occurrence of stent-related adverse events not attenuating over time. Therefore, we sought to evaluate the 5-year clinical outcomes of BP-DES as compared with second-generation DP-DES in the extended follow-up study from the NEXT trial.</a:t>
            </a:r>
            <a:endParaRPr lang="en-US" altLang="ja-JP" sz="1350" b="1" dirty="0">
              <a:latin typeface="+mn-lt"/>
            </a:endParaRPr>
          </a:p>
        </p:txBody>
      </p:sp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3886201" y="502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9207" y="28563"/>
            <a:ext cx="1820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Background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71" y="2089226"/>
            <a:ext cx="3256972" cy="1814264"/>
          </a:xfrm>
          <a:prstGeom prst="rect">
            <a:avLst/>
          </a:prstGeom>
        </p:spPr>
      </p:pic>
      <p:sp>
        <p:nvSpPr>
          <p:cNvPr id="7" name="テキスト ボックス 14"/>
          <p:cNvSpPr txBox="1">
            <a:spLocks noChangeArrowheads="1"/>
          </p:cNvSpPr>
          <p:nvPr/>
        </p:nvSpPr>
        <p:spPr bwMode="auto">
          <a:xfrm>
            <a:off x="1549472" y="4011871"/>
            <a:ext cx="257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Target Vessel Revascularization (TVR)</a:t>
            </a:r>
          </a:p>
          <a:p>
            <a:pPr algn="ctr" eaLnBrk="1" hangingPunct="1"/>
            <a:r>
              <a:rPr lang="en-US" altLang="ja-JP" sz="1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Risk Ratio 1.06 (0.96-1.18) P=0.24</a:t>
            </a:r>
            <a:endParaRPr lang="ja-JP" altLang="en-US" sz="12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5024350" y="4020327"/>
            <a:ext cx="2337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200" b="1" i="1" dirty="0">
                <a:solidFill>
                  <a:srgbClr val="00B050"/>
                </a:solidFill>
                <a:latin typeface="Calibri" panose="020F0502020204030204" pitchFamily="34" charset="0"/>
              </a:rPr>
              <a:t>Cardiac Death</a:t>
            </a:r>
          </a:p>
          <a:p>
            <a:pPr algn="ctr" eaLnBrk="1" hangingPunct="1"/>
            <a:r>
              <a:rPr lang="en-US" altLang="ja-JP" sz="1200" b="1" i="1" dirty="0">
                <a:solidFill>
                  <a:srgbClr val="00B050"/>
                </a:solidFill>
                <a:latin typeface="Calibri" panose="020F0502020204030204" pitchFamily="34" charset="0"/>
              </a:rPr>
              <a:t>Risk Ratio 1.08 (0.89-1.31) P=0.46</a:t>
            </a:r>
          </a:p>
        </p:txBody>
      </p:sp>
      <p:sp>
        <p:nvSpPr>
          <p:cNvPr id="10" name="テキスト ボックス 42"/>
          <p:cNvSpPr txBox="1">
            <a:spLocks noChangeArrowheads="1"/>
          </p:cNvSpPr>
          <p:nvPr/>
        </p:nvSpPr>
        <p:spPr bwMode="auto">
          <a:xfrm>
            <a:off x="6057934" y="4422485"/>
            <a:ext cx="2733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El-Hayek et al. J Am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Intv</a:t>
            </a:r>
            <a:r>
              <a:rPr lang="en-US" altLang="ja-JP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2017;10:462-73.</a:t>
            </a:r>
          </a:p>
        </p:txBody>
      </p:sp>
    </p:spTree>
    <p:extLst>
      <p:ext uri="{BB962C8B-B14F-4D97-AF65-F5344CB8AC3E}">
        <p14:creationId xmlns:p14="http://schemas.microsoft.com/office/powerpoint/2010/main" val="2965332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27848" y="1744193"/>
            <a:ext cx="1683544" cy="214313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 anchorCtr="1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kumimoji="0" lang="en-US" altLang="ja-JP" sz="1200" b="1" dirty="0"/>
              <a:t>Randomization 1:1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626394" y="1005035"/>
            <a:ext cx="5895975" cy="492919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00B0F0">
                  <a:lumMod val="90000"/>
                  <a:lumOff val="10000"/>
                </a:srgbClr>
              </a:gs>
              <a:gs pos="100000">
                <a:srgbClr val="00B0F0">
                  <a:lumMod val="100000"/>
                </a:srgbClr>
              </a:gs>
            </a:gsLst>
            <a:lin ang="5400000" scaled="0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kumimoji="0" lang="en-US" altLang="ja-JP" sz="1200" b="1" dirty="0">
                <a:ea typeface="Osaka" charset="-128"/>
              </a:rPr>
              <a:t>3200 patients scheduled for PCI using drug-eluting stent</a:t>
            </a:r>
          </a:p>
          <a:p>
            <a:pPr algn="ctr"/>
            <a:r>
              <a:rPr kumimoji="0" lang="en-GB" altLang="ja-JP" sz="1200" b="1" i="1" dirty="0">
                <a:solidFill>
                  <a:srgbClr val="FFFF00"/>
                </a:solidFill>
                <a:ea typeface="ヒラギノ明朝 Pro W6" charset="-128"/>
              </a:rPr>
              <a:t>No Exclusion Criteria (All-comer Design)</a:t>
            </a:r>
            <a:endParaRPr kumimoji="0" lang="en-GB" altLang="ja-JP" sz="1200" dirty="0">
              <a:solidFill>
                <a:srgbClr val="FFFF00"/>
              </a:solidFill>
            </a:endParaRPr>
          </a:p>
        </p:txBody>
      </p:sp>
      <p:cxnSp>
        <p:nvCxnSpPr>
          <p:cNvPr id="8200" name="AutoShape 16"/>
          <p:cNvCxnSpPr>
            <a:cxnSpLocks noChangeShapeType="1"/>
          </p:cNvCxnSpPr>
          <p:nvPr/>
        </p:nvCxnSpPr>
        <p:spPr bwMode="auto">
          <a:xfrm flipH="1">
            <a:off x="4569620" y="1515250"/>
            <a:ext cx="4762" cy="214313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4" name="テキスト ボックス 14"/>
          <p:cNvSpPr txBox="1">
            <a:spLocks noChangeArrowheads="1"/>
          </p:cNvSpPr>
          <p:nvPr/>
        </p:nvSpPr>
        <p:spPr bwMode="auto">
          <a:xfrm>
            <a:off x="2899066" y="1995235"/>
            <a:ext cx="28571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ja-JP" sz="1200" b="1" dirty="0">
                <a:latin typeface="+mn-lt"/>
              </a:rPr>
              <a:t>Stratified by: </a:t>
            </a:r>
          </a:p>
          <a:p>
            <a:pPr eaLnBrk="1" hangingPunct="1"/>
            <a:r>
              <a:rPr lang="en-US" altLang="ja-JP" sz="1200" b="1" dirty="0">
                <a:latin typeface="+mn-lt"/>
              </a:rPr>
              <a:t>    Center</a:t>
            </a:r>
          </a:p>
          <a:p>
            <a:pPr eaLnBrk="1" hangingPunct="1"/>
            <a:r>
              <a:rPr lang="en-US" altLang="ja-JP" sz="1200" b="1" dirty="0">
                <a:latin typeface="+mn-lt"/>
              </a:rPr>
              <a:t>    Diabetes</a:t>
            </a:r>
          </a:p>
          <a:p>
            <a:pPr eaLnBrk="1" hangingPunct="1"/>
            <a:r>
              <a:rPr lang="en-US" altLang="ja-JP" sz="1200" b="1" dirty="0">
                <a:latin typeface="+mn-lt"/>
              </a:rPr>
              <a:t>    Participation in the imaging sub-studies</a:t>
            </a:r>
          </a:p>
          <a:p>
            <a:pPr eaLnBrk="1" hangingPunct="1"/>
            <a:endParaRPr lang="en-US" altLang="ja-JP" sz="1200" dirty="0">
              <a:latin typeface="+mn-lt"/>
            </a:endParaRPr>
          </a:p>
          <a:p>
            <a:pPr eaLnBrk="1" hangingPunct="1"/>
            <a:r>
              <a:rPr lang="en-US" altLang="ja-JP" sz="1200" dirty="0">
                <a:latin typeface="+mn-lt"/>
              </a:rPr>
              <a:t>    </a:t>
            </a:r>
            <a:r>
              <a:rPr lang="en-US" altLang="ja-JP" sz="1200" baseline="30000" dirty="0">
                <a:latin typeface="+mn-lt"/>
              </a:rPr>
              <a:t>     </a:t>
            </a:r>
            <a:r>
              <a:rPr lang="en-US" altLang="ja-JP" sz="1200" dirty="0">
                <a:latin typeface="+mn-lt"/>
              </a:rPr>
              <a:t>            </a:t>
            </a:r>
            <a:endParaRPr lang="ja-JP" altLang="en-US" sz="1200" dirty="0">
              <a:latin typeface="+mn-lt"/>
            </a:endParaRPr>
          </a:p>
        </p:txBody>
      </p:sp>
      <p:sp>
        <p:nvSpPr>
          <p:cNvPr id="8209" name="テキスト ボックス 24"/>
          <p:cNvSpPr txBox="1">
            <a:spLocks noChangeArrowheads="1"/>
          </p:cNvSpPr>
          <p:nvPr/>
        </p:nvSpPr>
        <p:spPr bwMode="auto">
          <a:xfrm>
            <a:off x="3144958" y="3663326"/>
            <a:ext cx="28381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350" b="1" dirty="0">
                <a:latin typeface="+mn-lt"/>
              </a:rPr>
              <a:t>Scheduled Follow-up at 1, 2, 3 years  </a:t>
            </a:r>
          </a:p>
          <a:p>
            <a:pPr algn="ctr" eaLnBrk="1" hangingPunct="1"/>
            <a:r>
              <a:rPr lang="en-US" altLang="ja-JP" sz="1350" b="1" dirty="0">
                <a:latin typeface="+mn-lt"/>
              </a:rPr>
              <a:t>Extended follow-up at 5 and 10 years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22715" y="-89233"/>
            <a:ext cx="6104429" cy="5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/>
          <a:lstStyle/>
          <a:p>
            <a:pPr algn="ctr">
              <a:spcBef>
                <a:spcPts val="450"/>
              </a:spcBef>
            </a:pPr>
            <a:r>
              <a:rPr lang="en-US" altLang="ja-JP" sz="2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 W6" charset="-128"/>
              </a:rPr>
              <a:t> NEXT Trial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58555" y="418317"/>
            <a:ext cx="86331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350" b="1" dirty="0">
                <a:ea typeface="ヒラギノ明朝 Pro W3" charset="-128"/>
              </a:rPr>
              <a:t>Multicenter, randomized, non-inferiority trial comparing </a:t>
            </a:r>
          </a:p>
          <a:p>
            <a:pPr algn="ctr"/>
            <a:r>
              <a:rPr lang="en-US" altLang="ja-JP" sz="1350" b="1" dirty="0">
                <a:ea typeface="ヒラギノ明朝 Pro W3" charset="-128"/>
              </a:rPr>
              <a:t>biodegradable polymer </a:t>
            </a:r>
            <a:r>
              <a:rPr lang="en-US" altLang="ja-JP" sz="1350" b="1" dirty="0" err="1">
                <a:ea typeface="ヒラギノ明朝 Pro W3" charset="-128"/>
              </a:rPr>
              <a:t>biolimus</a:t>
            </a:r>
            <a:r>
              <a:rPr lang="en-US" altLang="ja-JP" sz="1350" b="1" dirty="0">
                <a:ea typeface="ヒラギノ明朝 Pro W3" charset="-128"/>
              </a:rPr>
              <a:t>-eluting stent (BP-BES) with durable polymer </a:t>
            </a:r>
            <a:r>
              <a:rPr lang="en-US" altLang="ja-JP" sz="1350" b="1" dirty="0" err="1">
                <a:ea typeface="ヒラギノ明朝 Pro W3" charset="-128"/>
              </a:rPr>
              <a:t>everolimus</a:t>
            </a:r>
            <a:r>
              <a:rPr lang="en-US" altLang="ja-JP" sz="1350" b="1" dirty="0">
                <a:ea typeface="ヒラギノ明朝 Pro W3" charset="-128"/>
              </a:rPr>
              <a:t>-eluting stent (DP-EES) </a:t>
            </a:r>
            <a:r>
              <a:rPr lang="en-US" altLang="ja-JP" sz="1350" b="1" dirty="0"/>
              <a:t> 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543050" y="2823666"/>
            <a:ext cx="6084094" cy="831124"/>
            <a:chOff x="1543050" y="3095863"/>
            <a:chExt cx="6084094" cy="961785"/>
          </a:xfrm>
        </p:grpSpPr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6343650" y="3790602"/>
              <a:ext cx="0" cy="119063"/>
            </a:xfrm>
            <a:prstGeom prst="line">
              <a:avLst/>
            </a:prstGeom>
            <a:noFill/>
            <a:ln w="317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ja-JP" altLang="en-US" sz="1350">
                <a:cs typeface="ヒラギノ角ゴ Pro W3" charset="-128"/>
              </a:endParaRPr>
            </a:p>
          </p:txBody>
        </p:sp>
        <p:sp>
          <p:nvSpPr>
            <p:cNvPr id="8197" name="Text Box 10"/>
            <p:cNvSpPr txBox="1">
              <a:spLocks noChangeArrowheads="1"/>
            </p:cNvSpPr>
            <p:nvPr/>
          </p:nvSpPr>
          <p:spPr bwMode="auto">
            <a:xfrm>
              <a:off x="5029200" y="3095863"/>
              <a:ext cx="2597944" cy="709895"/>
            </a:xfrm>
            <a:prstGeom prst="rect">
              <a:avLst/>
            </a:prstGeom>
            <a:gradFill>
              <a:gsLst>
                <a:gs pos="0">
                  <a:srgbClr val="000099"/>
                </a:gs>
                <a:gs pos="50000">
                  <a:srgbClr val="000099"/>
                </a:gs>
                <a:gs pos="100000">
                  <a:srgbClr val="000099">
                    <a:lumMod val="70000"/>
                    <a:lumOff val="30000"/>
                  </a:srgbClr>
                </a:gs>
              </a:gsLst>
              <a:lin ang="5400000" scaled="0"/>
            </a:gradFill>
            <a:ln w="285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GB" altLang="ja-JP" sz="1200" b="1" dirty="0">
                  <a:solidFill>
                    <a:schemeClr val="bg1"/>
                  </a:solidFill>
                  <a:cs typeface="Arial Unicode MS" charset="0"/>
                </a:rPr>
                <a:t>XIENCE V/ PROMUS 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GB" altLang="ja-JP" sz="1200" b="1" dirty="0">
                  <a:solidFill>
                    <a:schemeClr val="bg1"/>
                  </a:solidFill>
                  <a:cs typeface="Arial Unicode MS" charset="0"/>
                </a:rPr>
                <a:t>(</a:t>
              </a:r>
              <a:r>
                <a:rPr kumimoji="0" lang="en-GB" altLang="ja-JP" sz="1200" b="1" dirty="0" err="1">
                  <a:solidFill>
                    <a:schemeClr val="bg1"/>
                  </a:solidFill>
                  <a:cs typeface="Arial Unicode MS" charset="0"/>
                </a:rPr>
                <a:t>Everolimus</a:t>
              </a:r>
              <a:r>
                <a:rPr kumimoji="0" lang="en-GB" altLang="ja-JP" sz="1200" b="1" dirty="0">
                  <a:solidFill>
                    <a:schemeClr val="bg1"/>
                  </a:solidFill>
                  <a:cs typeface="Arial Unicode MS" charset="0"/>
                </a:rPr>
                <a:t>-eluting stent)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US" altLang="ja-JP" sz="1200" dirty="0">
                  <a:solidFill>
                    <a:schemeClr val="bg1"/>
                  </a:solidFill>
                  <a:cs typeface="Arial Unicode MS" charset="0"/>
                </a:rPr>
                <a:t>(1600 patients)</a:t>
              </a:r>
              <a:endParaRPr kumimoji="0" lang="en-GB" altLang="ja-JP" sz="1200" dirty="0">
                <a:solidFill>
                  <a:schemeClr val="bg1"/>
                </a:solidFill>
                <a:cs typeface="Arial Unicode MS" charset="0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800350" y="3794464"/>
              <a:ext cx="1" cy="115201"/>
            </a:xfrm>
            <a:prstGeom prst="line">
              <a:avLst/>
            </a:prstGeom>
            <a:noFill/>
            <a:ln w="317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ja-JP" altLang="en-US" sz="1350">
                <a:cs typeface="ヒラギノ角ゴ Pro W3" charset="-128"/>
              </a:endParaRPr>
            </a:p>
          </p:txBody>
        </p:sp>
        <p:sp>
          <p:nvSpPr>
            <p:cNvPr id="8198" name="Text Box 10"/>
            <p:cNvSpPr txBox="1">
              <a:spLocks noChangeArrowheads="1"/>
            </p:cNvSpPr>
            <p:nvPr/>
          </p:nvSpPr>
          <p:spPr bwMode="auto">
            <a:xfrm>
              <a:off x="1543050" y="3095863"/>
              <a:ext cx="2597944" cy="715530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6600">
                    <a:lumMod val="100000"/>
                  </a:srgbClr>
                </a:gs>
                <a:gs pos="100000">
                  <a:srgbClr val="FF6600">
                    <a:lumMod val="70000"/>
                    <a:lumOff val="30000"/>
                  </a:srgbClr>
                </a:gs>
              </a:gsLst>
              <a:lin ang="5400000" scaled="0"/>
            </a:gradFill>
            <a:ln w="285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US" altLang="ja-JP" sz="1200" b="1" dirty="0" err="1">
                  <a:solidFill>
                    <a:schemeClr val="bg1"/>
                  </a:solidFill>
                  <a:cs typeface="Arial Unicode MS" charset="0"/>
                </a:rPr>
                <a:t>Nobori</a:t>
              </a:r>
              <a:endParaRPr kumimoji="0" lang="en-US" altLang="ja-JP" sz="1200" b="1" dirty="0">
                <a:solidFill>
                  <a:schemeClr val="bg1"/>
                </a:solidFill>
                <a:cs typeface="Arial Unicode MS" charset="0"/>
              </a:endParaRP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US" altLang="ja-JP" sz="1200" b="1" dirty="0">
                  <a:solidFill>
                    <a:schemeClr val="bg1"/>
                  </a:solidFill>
                  <a:cs typeface="Arial Unicode MS" charset="0"/>
                </a:rPr>
                <a:t>(</a:t>
              </a:r>
              <a:r>
                <a:rPr kumimoji="0" lang="en-US" altLang="ja-JP" sz="1200" b="1" dirty="0" err="1">
                  <a:solidFill>
                    <a:schemeClr val="bg1"/>
                  </a:solidFill>
                  <a:cs typeface="Arial Unicode MS" charset="0"/>
                </a:rPr>
                <a:t>Biolimus</a:t>
              </a:r>
              <a:r>
                <a:rPr kumimoji="0" lang="en-US" altLang="ja-JP" sz="1200" b="1" dirty="0">
                  <a:solidFill>
                    <a:schemeClr val="bg1"/>
                  </a:solidFill>
                  <a:cs typeface="Arial Unicode MS" charset="0"/>
                </a:rPr>
                <a:t>-eluting stent)</a:t>
              </a:r>
              <a:endParaRPr kumimoji="0" lang="en-GB" altLang="ja-JP" sz="1200" b="1" dirty="0">
                <a:solidFill>
                  <a:schemeClr val="bg1"/>
                </a:solidFill>
                <a:cs typeface="Arial Unicode MS" charset="0"/>
              </a:endParaRP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kumimoji="0" lang="en-US" altLang="ja-JP" sz="1200" dirty="0">
                  <a:solidFill>
                    <a:schemeClr val="bg1"/>
                  </a:solidFill>
                  <a:cs typeface="Arial Unicode MS" charset="0"/>
                </a:rPr>
                <a:t>(1600 patients)</a:t>
              </a:r>
              <a:endParaRPr kumimoji="0" lang="en-GB" altLang="ja-JP" sz="1200" dirty="0">
                <a:solidFill>
                  <a:schemeClr val="bg1"/>
                </a:solidFill>
                <a:cs typeface="Arial Unicode MS" charset="0"/>
              </a:endParaRP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2800350" y="3898668"/>
              <a:ext cx="3543300" cy="10716"/>
            </a:xfrm>
            <a:prstGeom prst="line">
              <a:avLst/>
            </a:prstGeom>
            <a:noFill/>
            <a:ln w="317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ja-JP" altLang="en-US" sz="1350">
                <a:cs typeface="ヒラギノ角ゴ Pro W3" charset="-128"/>
              </a:endParaRPr>
            </a:p>
          </p:txBody>
        </p:sp>
        <p:sp>
          <p:nvSpPr>
            <p:cNvPr id="8208" name="Line 33"/>
            <p:cNvSpPr>
              <a:spLocks noChangeShapeType="1"/>
            </p:cNvSpPr>
            <p:nvPr/>
          </p:nvSpPr>
          <p:spPr bwMode="auto">
            <a:xfrm>
              <a:off x="4572000" y="3886198"/>
              <a:ext cx="0" cy="171450"/>
            </a:xfrm>
            <a:prstGeom prst="line">
              <a:avLst/>
            </a:prstGeom>
            <a:noFill/>
            <a:ln w="31750">
              <a:solidFill>
                <a:srgbClr val="B3B3B3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350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840228" y="4095109"/>
            <a:ext cx="7444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&lt;Primary Endpoint&gt;  </a:t>
            </a:r>
          </a:p>
          <a:p>
            <a:pPr algn="ctr"/>
            <a:r>
              <a:rPr lang="en-US" altLang="ja-JP" sz="1350" b="1" i="1" dirty="0"/>
              <a:t>Safety: Death or Myocardial Infarction (MI)</a:t>
            </a:r>
            <a:r>
              <a:rPr lang="en-US" altLang="ja-JP" sz="135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ja-JP" sz="1350" b="1" i="1" dirty="0"/>
              <a:t>Efficacy: Target lesion revascularization (TLR)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2633472" y="1851349"/>
            <a:ext cx="1094376" cy="908035"/>
            <a:chOff x="2633472" y="1851349"/>
            <a:chExt cx="1094376" cy="908035"/>
          </a:xfrm>
        </p:grpSpPr>
        <p:cxnSp>
          <p:nvCxnSpPr>
            <p:cNvPr id="10" name="直線コネクタ 9"/>
            <p:cNvCxnSpPr>
              <a:endCxn id="8196" idx="1"/>
            </p:cNvCxnSpPr>
            <p:nvPr/>
          </p:nvCxnSpPr>
          <p:spPr>
            <a:xfrm>
              <a:off x="2633472" y="1851349"/>
              <a:ext cx="1094376" cy="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647317" y="1851349"/>
              <a:ext cx="0" cy="908035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5416966" y="1850001"/>
            <a:ext cx="1094376" cy="916127"/>
            <a:chOff x="5416966" y="1850001"/>
            <a:chExt cx="1094376" cy="916127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416966" y="1850001"/>
              <a:ext cx="1094376" cy="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503036" y="1858093"/>
              <a:ext cx="0" cy="908035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111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9" grpId="0" animBg="1"/>
      <p:bldP spid="820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>
            <a:spLocks noChangeShapeType="1"/>
          </p:cNvSpPr>
          <p:nvPr/>
        </p:nvSpPr>
        <p:spPr bwMode="auto">
          <a:xfrm rot="16200000" flipH="1">
            <a:off x="4191711" y="3902055"/>
            <a:ext cx="814241" cy="122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 rot="16200000" flipH="1">
            <a:off x="4178008" y="3079303"/>
            <a:ext cx="814645" cy="130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540" name="Text Box 20"/>
          <p:cNvSpPr txBox="1">
            <a:spLocks noChangeAspect="1" noChangeArrowheads="1"/>
          </p:cNvSpPr>
          <p:nvPr/>
        </p:nvSpPr>
        <p:spPr bwMode="auto">
          <a:xfrm>
            <a:off x="2418852" y="3739446"/>
            <a:ext cx="1283206" cy="46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rot="16200000" flipH="1" flipV="1">
            <a:off x="3715884" y="1815628"/>
            <a:ext cx="1725133" cy="6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49682" y="1248412"/>
            <a:ext cx="1858202" cy="461970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649682" y="1248412"/>
            <a:ext cx="1883251" cy="43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/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ITT Population</a:t>
            </a:r>
          </a:p>
          <a:p>
            <a:pPr algn="ctr"/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(N=3235)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2938528" y="1871377"/>
            <a:ext cx="32929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6" name="Text Box 13"/>
          <p:cNvSpPr txBox="1">
            <a:spLocks noChangeAspect="1" noChangeArrowheads="1"/>
          </p:cNvSpPr>
          <p:nvPr/>
        </p:nvSpPr>
        <p:spPr bwMode="auto">
          <a:xfrm>
            <a:off x="1694540" y="1775536"/>
            <a:ext cx="1283207" cy="46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BES </a:t>
            </a:r>
          </a:p>
          <a:p>
            <a:pPr algn="ctr" eaLnBrk="1" hangingPunct="1"/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(N=1617)</a:t>
            </a:r>
          </a:p>
        </p:txBody>
      </p:sp>
      <p:sp>
        <p:nvSpPr>
          <p:cNvPr id="19467" name="Text Box 14"/>
          <p:cNvSpPr txBox="1">
            <a:spLocks noChangeAspect="1" noChangeArrowheads="1"/>
          </p:cNvSpPr>
          <p:nvPr/>
        </p:nvSpPr>
        <p:spPr bwMode="auto">
          <a:xfrm>
            <a:off x="6453359" y="1717909"/>
            <a:ext cx="1078258" cy="5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EES</a:t>
            </a:r>
            <a:b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</a:br>
            <a:r>
              <a:rPr lang="en-US" altLang="ja-JP" sz="18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(N=1618)</a:t>
            </a:r>
          </a:p>
        </p:txBody>
      </p:sp>
      <p:sp>
        <p:nvSpPr>
          <p:cNvPr id="19471" name="Rectangle 23"/>
          <p:cNvSpPr>
            <a:spLocks noChangeArrowheads="1"/>
          </p:cNvSpPr>
          <p:nvPr/>
        </p:nvSpPr>
        <p:spPr bwMode="auto">
          <a:xfrm>
            <a:off x="4906702" y="1947689"/>
            <a:ext cx="1587214" cy="4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ja-JP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9474" name="Rectangle 5"/>
          <p:cNvSpPr>
            <a:spLocks noChangeArrowheads="1"/>
          </p:cNvSpPr>
          <p:nvPr/>
        </p:nvSpPr>
        <p:spPr bwMode="auto">
          <a:xfrm>
            <a:off x="3649682" y="481686"/>
            <a:ext cx="1858202" cy="478473"/>
          </a:xfrm>
          <a:prstGeom prst="rect">
            <a:avLst/>
          </a:prstGeom>
          <a:gradFill rotWithShape="1">
            <a:gsLst>
              <a:gs pos="0">
                <a:srgbClr val="0F0F0F"/>
              </a:gs>
              <a:gs pos="50000">
                <a:srgbClr val="5F5F5F"/>
              </a:gs>
              <a:gs pos="100000">
                <a:srgbClr val="0F0F0F"/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75" name="Rectangle 7"/>
          <p:cNvSpPr>
            <a:spLocks noChangeArrowheads="1"/>
          </p:cNvSpPr>
          <p:nvPr/>
        </p:nvSpPr>
        <p:spPr bwMode="auto">
          <a:xfrm>
            <a:off x="3649682" y="499339"/>
            <a:ext cx="1912855" cy="43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/>
          <a:p>
            <a:pPr algn="ctr"/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endParaRPr lang="en-US" altLang="ja-JP" sz="1350" b="1" dirty="0">
              <a:solidFill>
                <a:srgbClr val="FFFFFF"/>
              </a:solidFill>
              <a:latin typeface="Calibri" panose="020F0502020204030204" pitchFamily="34" charset="0"/>
              <a:ea typeface="ヒラギノ角ゴ Pro W6" charset="-128"/>
              <a:cs typeface="Calibri" panose="020F0502020204030204" pitchFamily="34" charset="0"/>
            </a:endParaRPr>
          </a:p>
          <a:p>
            <a:pPr algn="ctr"/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6" charset="-128"/>
                <a:cs typeface="Calibri" panose="020F0502020204030204" pitchFamily="34" charset="0"/>
              </a:rPr>
              <a:t>(N=3241)</a:t>
            </a:r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4578783" y="1104651"/>
            <a:ext cx="310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2"/>
          <p:cNvSpPr txBox="1">
            <a:spLocks noChangeAspect="1" noChangeArrowheads="1"/>
          </p:cNvSpPr>
          <p:nvPr/>
        </p:nvSpPr>
        <p:spPr bwMode="auto">
          <a:xfrm>
            <a:off x="6218374" y="4051102"/>
            <a:ext cx="1078258" cy="5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5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84" name="テキスト ボックス 37"/>
          <p:cNvSpPr txBox="1">
            <a:spLocks noChangeArrowheads="1"/>
          </p:cNvSpPr>
          <p:nvPr/>
        </p:nvSpPr>
        <p:spPr bwMode="auto">
          <a:xfrm>
            <a:off x="5831188" y="2759051"/>
            <a:ext cx="216455" cy="2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0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487" name="テキスト ボックス 40"/>
          <p:cNvSpPr txBox="1">
            <a:spLocks noChangeArrowheads="1"/>
          </p:cNvSpPr>
          <p:nvPr/>
        </p:nvSpPr>
        <p:spPr bwMode="auto">
          <a:xfrm>
            <a:off x="1627522" y="2505501"/>
            <a:ext cx="1307118" cy="2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 (N=263)</a:t>
            </a:r>
          </a:p>
        </p:txBody>
      </p:sp>
      <p:sp>
        <p:nvSpPr>
          <p:cNvPr id="19477" name="Rectangle 23"/>
          <p:cNvSpPr>
            <a:spLocks noChangeArrowheads="1"/>
          </p:cNvSpPr>
          <p:nvPr/>
        </p:nvSpPr>
        <p:spPr bwMode="auto">
          <a:xfrm>
            <a:off x="4852049" y="960891"/>
            <a:ext cx="1587214" cy="2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= Withdraw consent</a:t>
            </a: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2939194" y="2667105"/>
            <a:ext cx="32922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2939194" y="3500669"/>
            <a:ext cx="3279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6231467" y="1578148"/>
            <a:ext cx="1510838" cy="510403"/>
            <a:chOff x="6858000" y="4293171"/>
            <a:chExt cx="2106488" cy="1152053"/>
          </a:xfrm>
        </p:grpSpPr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テキスト ボックス 35"/>
            <p:cNvSpPr txBox="1">
              <a:spLocks noChangeArrowheads="1"/>
            </p:cNvSpPr>
            <p:nvPr/>
          </p:nvSpPr>
          <p:spPr bwMode="auto">
            <a:xfrm>
              <a:off x="7354585" y="4347801"/>
              <a:ext cx="1128943" cy="101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DP-EES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(N=1618)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428355" y="1578148"/>
            <a:ext cx="1510838" cy="510403"/>
            <a:chOff x="6858000" y="4293171"/>
            <a:chExt cx="2106488" cy="1152053"/>
          </a:xfrm>
        </p:grpSpPr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テキスト ボックス 35"/>
            <p:cNvSpPr txBox="1">
              <a:spLocks noChangeArrowheads="1"/>
            </p:cNvSpPr>
            <p:nvPr/>
          </p:nvSpPr>
          <p:spPr bwMode="auto">
            <a:xfrm>
              <a:off x="7342698" y="4360578"/>
              <a:ext cx="1128943" cy="1017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BP-BES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(N=1617)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3348419" y="1992820"/>
            <a:ext cx="2421817" cy="501521"/>
            <a:chOff x="2667000" y="3429000"/>
            <a:chExt cx="3886200" cy="753616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2667000" y="3429000"/>
              <a:ext cx="3886200" cy="753616"/>
            </a:xfrm>
            <a:prstGeom prst="rect">
              <a:avLst/>
            </a:prstGeom>
            <a:grpFill/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2916069" y="3462504"/>
              <a:ext cx="3344863" cy="6816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3-Year Clinical Follow-up</a:t>
              </a:r>
            </a:p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(N=3158; 97.6%)</a:t>
              </a:r>
            </a:p>
          </p:txBody>
        </p:sp>
      </p:grp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2952287" y="4298529"/>
            <a:ext cx="32791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69056" tIns="34529" rIns="69056" bIns="34529" anchor="ctr"/>
          <a:lstStyle/>
          <a:p>
            <a:endParaRPr lang="ja-JP" altLang="en-U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1414595" y="2350579"/>
            <a:ext cx="1510838" cy="590468"/>
            <a:chOff x="6858000" y="4291856"/>
            <a:chExt cx="2106488" cy="1211751"/>
          </a:xfrm>
        </p:grpSpPr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テキスト ボックス 35"/>
            <p:cNvSpPr txBox="1">
              <a:spLocks noChangeArrowheads="1"/>
            </p:cNvSpPr>
            <p:nvPr/>
          </p:nvSpPr>
          <p:spPr bwMode="auto">
            <a:xfrm>
              <a:off x="7343625" y="4291856"/>
              <a:ext cx="1128943" cy="92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BP-BES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(N=1576)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6871286" y="5083276"/>
              <a:ext cx="2045859" cy="42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Follow-up &lt;1035 days: N=41</a:t>
              </a:r>
              <a:endParaRPr lang="ja-JP" altLang="en-US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6231467" y="2350581"/>
            <a:ext cx="1510838" cy="602313"/>
            <a:chOff x="6858000" y="4290652"/>
            <a:chExt cx="2106488" cy="1216221"/>
          </a:xfrm>
        </p:grpSpPr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テキスト ボックス 35"/>
            <p:cNvSpPr txBox="1">
              <a:spLocks noChangeArrowheads="1"/>
            </p:cNvSpPr>
            <p:nvPr/>
          </p:nvSpPr>
          <p:spPr bwMode="auto">
            <a:xfrm>
              <a:off x="7363808" y="4290652"/>
              <a:ext cx="1128943" cy="90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DP-EES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(N=1582)</a:t>
              </a: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6906526" y="5093288"/>
              <a:ext cx="2045860" cy="4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Follow-up &lt;1035 days: N=36</a:t>
              </a:r>
              <a:endParaRPr lang="ja-JP" altLang="en-US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テキスト ボックス 42"/>
          <p:cNvSpPr txBox="1">
            <a:spLocks noChangeArrowheads="1"/>
          </p:cNvSpPr>
          <p:nvPr/>
        </p:nvSpPr>
        <p:spPr bwMode="auto">
          <a:xfrm>
            <a:off x="5696453" y="527094"/>
            <a:ext cx="2160253" cy="42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from 98 Japanese centers</a:t>
            </a:r>
          </a:p>
          <a:p>
            <a:pPr eaLnBrk="1" hangingPunct="1">
              <a:spcAft>
                <a:spcPts val="45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May and October, 2011</a:t>
            </a:r>
          </a:p>
        </p:txBody>
      </p:sp>
      <p:grpSp>
        <p:nvGrpSpPr>
          <p:cNvPr id="84" name="グループ化 83"/>
          <p:cNvGrpSpPr/>
          <p:nvPr/>
        </p:nvGrpSpPr>
        <p:grpSpPr>
          <a:xfrm>
            <a:off x="3352365" y="2829784"/>
            <a:ext cx="2417870" cy="501521"/>
            <a:chOff x="2667000" y="3429000"/>
            <a:chExt cx="3886200" cy="753616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2667000" y="3429000"/>
              <a:ext cx="3886200" cy="753616"/>
            </a:xfrm>
            <a:prstGeom prst="rect">
              <a:avLst/>
            </a:prstGeom>
            <a:grpFill/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2915816" y="3472873"/>
              <a:ext cx="3344863" cy="6816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Extended Follow-up Study</a:t>
              </a:r>
            </a:p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(N=2568)</a:t>
              </a:r>
            </a:p>
          </p:txBody>
        </p:sp>
      </p:grpSp>
      <p:sp>
        <p:nvSpPr>
          <p:cNvPr id="87" name="テキスト ボックス 42"/>
          <p:cNvSpPr txBox="1">
            <a:spLocks noChangeArrowheads="1"/>
          </p:cNvSpPr>
          <p:nvPr/>
        </p:nvSpPr>
        <p:spPr bwMode="auto">
          <a:xfrm>
            <a:off x="5766650" y="2976795"/>
            <a:ext cx="2160253" cy="2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450"/>
              </a:spcAft>
            </a:pPr>
            <a:r>
              <a:rPr lang="en-US" altLang="ja-JP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from 78 Japanese centers</a:t>
            </a:r>
          </a:p>
        </p:txBody>
      </p:sp>
      <p:grpSp>
        <p:nvGrpSpPr>
          <p:cNvPr id="88" name="グループ化 87"/>
          <p:cNvGrpSpPr/>
          <p:nvPr/>
        </p:nvGrpSpPr>
        <p:grpSpPr>
          <a:xfrm>
            <a:off x="6231467" y="3275319"/>
            <a:ext cx="1510838" cy="560792"/>
            <a:chOff x="6858000" y="4293171"/>
            <a:chExt cx="2106488" cy="1152053"/>
          </a:xfr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p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テキスト ボックス 35"/>
            <p:cNvSpPr txBox="1">
              <a:spLocks noChangeArrowheads="1"/>
            </p:cNvSpPr>
            <p:nvPr/>
          </p:nvSpPr>
          <p:spPr bwMode="auto">
            <a:xfrm>
              <a:off x="7355016" y="4355536"/>
              <a:ext cx="1128943" cy="9256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DP-EES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(N=1285)</a:t>
              </a: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1414595" y="3226813"/>
            <a:ext cx="1510838" cy="561378"/>
            <a:chOff x="6858000" y="4293171"/>
            <a:chExt cx="2106488" cy="1152053"/>
          </a:xfr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2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テキスト ボックス 35"/>
            <p:cNvSpPr txBox="1">
              <a:spLocks noChangeArrowheads="1"/>
            </p:cNvSpPr>
            <p:nvPr/>
          </p:nvSpPr>
          <p:spPr bwMode="auto">
            <a:xfrm>
              <a:off x="7343625" y="4356317"/>
              <a:ext cx="1128943" cy="9247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BP-BES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(N=1283)</a:t>
              </a: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3372816" y="3601641"/>
            <a:ext cx="2424281" cy="501521"/>
            <a:chOff x="2677109" y="3561662"/>
            <a:chExt cx="3886200" cy="753616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2677109" y="3561662"/>
              <a:ext cx="3886200" cy="753616"/>
            </a:xfrm>
            <a:prstGeom prst="rect">
              <a:avLst/>
            </a:prstGeom>
            <a:grpFill/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2936034" y="3586585"/>
              <a:ext cx="3344863" cy="6816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5-Year Clinical Follow-up</a:t>
              </a:r>
            </a:p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6" charset="-128"/>
                  <a:cs typeface="Calibri" panose="020F0502020204030204" pitchFamily="34" charset="0"/>
                </a:rPr>
                <a:t>(N=2408; 93.8%)</a:t>
              </a:r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6231467" y="3984384"/>
            <a:ext cx="1510838" cy="571062"/>
            <a:chOff x="6858000" y="4293171"/>
            <a:chExt cx="2106488" cy="1153117"/>
          </a:xfr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1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p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866200" y="5032703"/>
              <a:ext cx="2045859" cy="4135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Follow-up &lt;1735 days: N=79</a:t>
              </a:r>
              <a:endParaRPr lang="ja-JP" altLang="en-US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1414595" y="3992898"/>
            <a:ext cx="1510838" cy="575157"/>
            <a:chOff x="6858000" y="4291856"/>
            <a:chExt cx="2106488" cy="1180331"/>
          </a:xfr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5" name="Rectangle 11"/>
            <p:cNvSpPr>
              <a:spLocks noChangeArrowheads="1"/>
            </p:cNvSpPr>
            <p:nvPr/>
          </p:nvSpPr>
          <p:spPr bwMode="auto">
            <a:xfrm>
              <a:off x="6858000" y="4293171"/>
              <a:ext cx="2106488" cy="1152053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6870055" y="5051856"/>
              <a:ext cx="2045858" cy="420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Follow-up &lt;1735 days: N=81</a:t>
              </a:r>
              <a:endParaRPr lang="ja-JP" altLang="en-US" sz="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テキスト ボックス 35"/>
            <p:cNvSpPr txBox="1">
              <a:spLocks noChangeArrowheads="1"/>
            </p:cNvSpPr>
            <p:nvPr/>
          </p:nvSpPr>
          <p:spPr bwMode="auto">
            <a:xfrm>
              <a:off x="7352417" y="4291856"/>
              <a:ext cx="1128943" cy="9247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BP-BES</a:t>
              </a:r>
              <a:b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ja-JP" sz="135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(N=1202)</a:t>
              </a:r>
            </a:p>
          </p:txBody>
        </p:sp>
      </p:grpSp>
      <p:sp>
        <p:nvSpPr>
          <p:cNvPr id="10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270"/>
            <a:ext cx="6858000" cy="49094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ja-JP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Patient Flow Chart</a:t>
            </a:r>
          </a:p>
        </p:txBody>
      </p:sp>
      <p:sp>
        <p:nvSpPr>
          <p:cNvPr id="65" name="テキスト ボックス 35"/>
          <p:cNvSpPr txBox="1">
            <a:spLocks noChangeArrowheads="1"/>
          </p:cNvSpPr>
          <p:nvPr/>
        </p:nvSpPr>
        <p:spPr bwMode="auto">
          <a:xfrm>
            <a:off x="6593617" y="3973607"/>
            <a:ext cx="8467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DP-EES</a:t>
            </a:r>
            <a:b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(N=1206)</a:t>
            </a:r>
          </a:p>
        </p:txBody>
      </p:sp>
    </p:spTree>
    <p:extLst>
      <p:ext uri="{BB962C8B-B14F-4D97-AF65-F5344CB8AC3E}">
        <p14:creationId xmlns:p14="http://schemas.microsoft.com/office/powerpoint/2010/main" val="727130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363540" grpId="0"/>
      <p:bldP spid="44" grpId="0" animBg="1"/>
      <p:bldP spid="53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22320"/>
              </p:ext>
            </p:extLst>
          </p:nvPr>
        </p:nvGraphicFramePr>
        <p:xfrm>
          <a:off x="1172954" y="601504"/>
          <a:ext cx="6746692" cy="38667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4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BP-BES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DP-EES</a:t>
                      </a: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P</a:t>
                      </a:r>
                      <a:endParaRPr kumimoji="0" lang="da-DK" altLang="ja-JP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gradFill>
                      <a:gsLst>
                        <a:gs pos="0">
                          <a:srgbClr val="00B0F0"/>
                        </a:gs>
                        <a:gs pos="50000">
                          <a:srgbClr val="00B0F0"/>
                        </a:gs>
                        <a:gs pos="100000">
                          <a:srgbClr val="00B0F0">
                            <a:lumMod val="80000"/>
                            <a:lumOff val="2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No. of patients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1283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1285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Age (years)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69.2 ± 9.8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69.5 ± 9.7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Male gender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77 %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0.83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Body mass Index (kg/m</a:t>
                      </a:r>
                      <a:r>
                        <a:rPr kumimoji="0" lang="da-DK" altLang="ja-JP" sz="1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24.1 ± 3.5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24.1 ± 3.4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Diabetes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46 %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0.22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Insulin-treated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Hypertension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0.91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Current smoker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0.78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Statin use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77 %</a:t>
                      </a:r>
                      <a:endParaRPr kumimoji="0" lang="da-DK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Prior PCI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0.97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Prior CABG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5.0 %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5.1 %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0.94</a:t>
                      </a:r>
                      <a:endParaRPr kumimoji="0" lang="da-DK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09912" y="71292"/>
            <a:ext cx="4764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ヒラギノ角ゴ Pro W3" charset="-128"/>
              </a:rPr>
              <a:t>Baseline Patient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0075423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2627</Words>
  <Application>Microsoft Office PowerPoint</Application>
  <PresentationFormat>On-screen Show (16:9)</PresentationFormat>
  <Paragraphs>973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メイリオ</vt:lpstr>
      <vt:lpstr>ＭＳ 明朝</vt:lpstr>
      <vt:lpstr>ＭＳ Ｐゴシック</vt:lpstr>
      <vt:lpstr>ＭＳ Ｐ明朝</vt:lpstr>
      <vt:lpstr>Arial</vt:lpstr>
      <vt:lpstr>Arial Unicode MS</vt:lpstr>
      <vt:lpstr>Calibri</vt:lpstr>
      <vt:lpstr>HGPｺﾞｼｯｸE</vt:lpstr>
      <vt:lpstr>Monotype Sorts</vt:lpstr>
      <vt:lpstr>Osaka</vt:lpstr>
      <vt:lpstr>Times New Roman</vt:lpstr>
      <vt:lpstr>Wingdings</vt:lpstr>
      <vt:lpstr>ヒラギノ丸ゴ Pro W4</vt:lpstr>
      <vt:lpstr>ヒラギノ明朝 Pro W3</vt:lpstr>
      <vt:lpstr>ヒラギノ明朝 Pro W6</vt:lpstr>
      <vt:lpstr>ヒラギノ明朝 ProN W6</vt:lpstr>
      <vt:lpstr>ヒラギノ角ゴ Pro W3</vt:lpstr>
      <vt:lpstr>ヒラギノ角ゴ Pro W6</vt:lpstr>
      <vt:lpstr>Thème Office</vt:lpstr>
      <vt:lpstr>PowerPoint Presentation</vt:lpstr>
      <vt:lpstr>PowerPoint Presentation</vt:lpstr>
      <vt:lpstr>Nobori® Biodegradable Polymer Biolimus-eluting Stent Components</vt:lpstr>
      <vt:lpstr>Nobori® Biolimus-eluting Stent</vt:lpstr>
      <vt:lpstr>PowerPoint Presentation</vt:lpstr>
      <vt:lpstr>PowerPoint Presentation</vt:lpstr>
      <vt:lpstr>PowerPoint Presentation</vt:lpstr>
      <vt:lpstr>Patient Flow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51</cp:revision>
  <dcterms:created xsi:type="dcterms:W3CDTF">2016-06-21T13:15:12Z</dcterms:created>
  <dcterms:modified xsi:type="dcterms:W3CDTF">2017-08-17T22:32:21Z</dcterms:modified>
</cp:coreProperties>
</file>