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9" r:id="rId5"/>
    <p:sldId id="280" r:id="rId6"/>
    <p:sldId id="294" r:id="rId7"/>
    <p:sldId id="281" r:id="rId8"/>
    <p:sldId id="282" r:id="rId9"/>
    <p:sldId id="283" r:id="rId10"/>
    <p:sldId id="292" r:id="rId11"/>
    <p:sldId id="300" r:id="rId12"/>
    <p:sldId id="301" r:id="rId13"/>
    <p:sldId id="299" r:id="rId14"/>
    <p:sldId id="286" r:id="rId15"/>
    <p:sldId id="288" r:id="rId16"/>
    <p:sldId id="298" r:id="rId17"/>
    <p:sldId id="305" r:id="rId1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291" autoAdjust="0"/>
  </p:normalViewPr>
  <p:slideViewPr>
    <p:cSldViewPr snapToGrid="0" snapToObjects="1">
      <p:cViewPr varScale="1">
        <p:scale>
          <a:sx n="115" d="100"/>
          <a:sy n="115" d="100"/>
        </p:scale>
        <p:origin x="514" y="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04159-8CAC-476A-A43A-29C668E1EDE7}" type="datetimeFigureOut">
              <a:rPr lang="en-GB" smtClean="0"/>
              <a:t>23/08/2017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4E91-3B54-4976-BF96-A670A688CF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21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8D63CF-1613-4080-A0F7-9945323DD8B4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904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23C5-C748-A348-BDA4-8FA2FE2144DD}" type="datetimeFigureOut">
              <a:rPr lang="fr-FR" smtClean="0"/>
              <a:t>23/08/2017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2C451-6E66-F94C-BF6B-69D21E5EA90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6253" y="316019"/>
            <a:ext cx="7772400" cy="1441852"/>
          </a:xfrm>
        </p:spPr>
        <p:txBody>
          <a:bodyPr>
            <a:noAutofit/>
          </a:bodyPr>
          <a:lstStyle/>
          <a:p>
            <a:pPr algn="l"/>
            <a:r>
              <a:rPr lang="en-GB" sz="2600" dirty="0">
                <a:solidFill>
                  <a:srgbClr val="002060"/>
                </a:solidFill>
              </a:rPr>
              <a:t>A Naturally Randomized Trial Comparing the Effect of Genetic Variants that Mimic CETP Inhibitors and Statins on the Risk of Cardiovascular Disease.</a:t>
            </a:r>
            <a:endParaRPr lang="fr-FR" sz="2600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6253" y="1866670"/>
            <a:ext cx="7541319" cy="235692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fr-FR" sz="1300" dirty="0">
                <a:solidFill>
                  <a:srgbClr val="002060"/>
                </a:solidFill>
              </a:rPr>
              <a:t>Brian A. </a:t>
            </a:r>
            <a:r>
              <a:rPr lang="fr-FR" sz="1300" dirty="0" err="1">
                <a:solidFill>
                  <a:srgbClr val="002060"/>
                </a:solidFill>
              </a:rPr>
              <a:t>Ference</a:t>
            </a:r>
            <a:r>
              <a:rPr lang="fr-FR" sz="1300" dirty="0">
                <a:solidFill>
                  <a:srgbClr val="002060"/>
                </a:solidFill>
              </a:rPr>
              <a:t> MD, </a:t>
            </a:r>
            <a:r>
              <a:rPr lang="fr-FR" sz="1300" dirty="0" err="1">
                <a:solidFill>
                  <a:srgbClr val="002060"/>
                </a:solidFill>
              </a:rPr>
              <a:t>MPhil</a:t>
            </a:r>
            <a:r>
              <a:rPr lang="fr-FR" sz="1300" dirty="0">
                <a:solidFill>
                  <a:srgbClr val="002060"/>
                </a:solidFill>
              </a:rPr>
              <a:t>, </a:t>
            </a:r>
            <a:r>
              <a:rPr lang="fr-FR" sz="1300" dirty="0" err="1">
                <a:solidFill>
                  <a:srgbClr val="002060"/>
                </a:solidFill>
              </a:rPr>
              <a:t>MSc</a:t>
            </a:r>
            <a:r>
              <a:rPr lang="fr-FR" sz="1300" dirty="0">
                <a:solidFill>
                  <a:srgbClr val="002060"/>
                </a:solidFill>
              </a:rPr>
              <a:t>, John J. P. Kastelein MD, PhD, Henry N. Ginsberg MD, M. John Chapman PhD, </a:t>
            </a:r>
            <a:r>
              <a:rPr lang="fr-FR" sz="1300" dirty="0" err="1">
                <a:solidFill>
                  <a:srgbClr val="002060"/>
                </a:solidFill>
              </a:rPr>
              <a:t>DSc</a:t>
            </a:r>
            <a:r>
              <a:rPr lang="fr-FR" sz="1300" dirty="0">
                <a:solidFill>
                  <a:srgbClr val="002060"/>
                </a:solidFill>
              </a:rPr>
              <a:t>, Stephen J. Nicholls MBBS, PhD, </a:t>
            </a:r>
            <a:r>
              <a:rPr lang="fr-FR" sz="1300" dirty="0" err="1">
                <a:solidFill>
                  <a:srgbClr val="002060"/>
                </a:solidFill>
              </a:rPr>
              <a:t>Kausik</a:t>
            </a:r>
            <a:r>
              <a:rPr lang="fr-FR" sz="1300" dirty="0">
                <a:solidFill>
                  <a:srgbClr val="002060"/>
                </a:solidFill>
              </a:rPr>
              <a:t> K. Ray MD, </a:t>
            </a:r>
            <a:r>
              <a:rPr lang="fr-FR" sz="1300" dirty="0" err="1">
                <a:solidFill>
                  <a:srgbClr val="002060"/>
                </a:solidFill>
              </a:rPr>
              <a:t>MPhil</a:t>
            </a:r>
            <a:r>
              <a:rPr lang="fr-FR" sz="1300" dirty="0">
                <a:solidFill>
                  <a:srgbClr val="002060"/>
                </a:solidFill>
              </a:rPr>
              <a:t>, Chris J. Packard </a:t>
            </a:r>
            <a:r>
              <a:rPr lang="fr-FR" sz="1300" dirty="0" err="1">
                <a:solidFill>
                  <a:srgbClr val="002060"/>
                </a:solidFill>
              </a:rPr>
              <a:t>DSc</a:t>
            </a:r>
            <a:r>
              <a:rPr lang="fr-FR" sz="1300" dirty="0">
                <a:solidFill>
                  <a:srgbClr val="002060"/>
                </a:solidFill>
              </a:rPr>
              <a:t>, Ulrich </a:t>
            </a:r>
            <a:r>
              <a:rPr lang="fr-FR" sz="1300" dirty="0" err="1">
                <a:solidFill>
                  <a:srgbClr val="002060"/>
                </a:solidFill>
              </a:rPr>
              <a:t>Laufs</a:t>
            </a:r>
            <a:r>
              <a:rPr lang="fr-FR" sz="1300" dirty="0">
                <a:solidFill>
                  <a:srgbClr val="002060"/>
                </a:solidFill>
              </a:rPr>
              <a:t> MD, PhD, Robert D. Brook MD, </a:t>
            </a:r>
            <a:r>
              <a:rPr lang="fr-FR" sz="1300" dirty="0" err="1">
                <a:solidFill>
                  <a:srgbClr val="002060"/>
                </a:solidFill>
              </a:rPr>
              <a:t>Clare</a:t>
            </a:r>
            <a:r>
              <a:rPr lang="fr-FR" sz="1300" dirty="0">
                <a:solidFill>
                  <a:srgbClr val="002060"/>
                </a:solidFill>
              </a:rPr>
              <a:t> Oliver-Williams PhD, Adam S. </a:t>
            </a:r>
            <a:r>
              <a:rPr lang="fr-FR" sz="1300" dirty="0" err="1">
                <a:solidFill>
                  <a:srgbClr val="002060"/>
                </a:solidFill>
              </a:rPr>
              <a:t>Butterworth</a:t>
            </a:r>
            <a:r>
              <a:rPr lang="fr-FR" sz="1300" dirty="0">
                <a:solidFill>
                  <a:srgbClr val="002060"/>
                </a:solidFill>
              </a:rPr>
              <a:t> PhD, John </a:t>
            </a:r>
            <a:r>
              <a:rPr lang="fr-FR" sz="1300" dirty="0" err="1">
                <a:solidFill>
                  <a:srgbClr val="002060"/>
                </a:solidFill>
              </a:rPr>
              <a:t>Danesh</a:t>
            </a:r>
            <a:r>
              <a:rPr lang="fr-FR" sz="1300" dirty="0">
                <a:solidFill>
                  <a:srgbClr val="002060"/>
                </a:solidFill>
              </a:rPr>
              <a:t> FRCP, </a:t>
            </a:r>
            <a:r>
              <a:rPr lang="fr-FR" sz="1300" dirty="0" err="1">
                <a:solidFill>
                  <a:srgbClr val="002060"/>
                </a:solidFill>
              </a:rPr>
              <a:t>DPhil</a:t>
            </a:r>
            <a:r>
              <a:rPr lang="fr-FR" sz="1300" dirty="0">
                <a:solidFill>
                  <a:srgbClr val="002060"/>
                </a:solidFill>
              </a:rPr>
              <a:t>, George </a:t>
            </a:r>
            <a:r>
              <a:rPr lang="fr-FR" sz="1300" dirty="0" err="1">
                <a:solidFill>
                  <a:srgbClr val="002060"/>
                </a:solidFill>
              </a:rPr>
              <a:t>Davey</a:t>
            </a:r>
            <a:r>
              <a:rPr lang="fr-FR" sz="1300" dirty="0">
                <a:solidFill>
                  <a:srgbClr val="002060"/>
                </a:solidFill>
              </a:rPr>
              <a:t> Smith MD, </a:t>
            </a:r>
            <a:r>
              <a:rPr lang="fr-FR" sz="1300" dirty="0" err="1">
                <a:solidFill>
                  <a:srgbClr val="002060"/>
                </a:solidFill>
              </a:rPr>
              <a:t>DSc</a:t>
            </a:r>
            <a:r>
              <a:rPr lang="fr-FR" sz="1300" dirty="0">
                <a:solidFill>
                  <a:srgbClr val="002060"/>
                </a:solidFill>
              </a:rPr>
              <a:t>, </a:t>
            </a:r>
            <a:r>
              <a:rPr lang="fr-FR" sz="1300" dirty="0" err="1">
                <a:solidFill>
                  <a:srgbClr val="002060"/>
                </a:solidFill>
              </a:rPr>
              <a:t>Alberico</a:t>
            </a:r>
            <a:r>
              <a:rPr lang="fr-FR" sz="1300" dirty="0">
                <a:solidFill>
                  <a:srgbClr val="002060"/>
                </a:solidFill>
              </a:rPr>
              <a:t> L. </a:t>
            </a:r>
            <a:r>
              <a:rPr lang="fr-FR" sz="1300" dirty="0" err="1">
                <a:solidFill>
                  <a:srgbClr val="002060"/>
                </a:solidFill>
              </a:rPr>
              <a:t>Catapano</a:t>
            </a:r>
            <a:r>
              <a:rPr lang="fr-FR" sz="1300" dirty="0">
                <a:solidFill>
                  <a:srgbClr val="002060"/>
                </a:solidFill>
              </a:rPr>
              <a:t> PhD, and Marc S. Sabatine MD, MPH</a:t>
            </a:r>
          </a:p>
          <a:p>
            <a:pPr algn="l"/>
            <a:endParaRPr lang="fr-FR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Division of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Cardiovascular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Medicine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Wayne State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Medicine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Detroit and Institute for Advanced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Studies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Bristol, Bristol, UK (B.A.F.);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Department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Vascular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Medicine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Academic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Medical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Center,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Amsterdam, Amsterdam, The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Netherlands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(J.P.P.K.); Irving Institute for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Clinical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Translational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Columbia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College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Physicians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Surgeons, New York (HNG); National Institute for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Medical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(INSERM),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Pitie-Salpetriere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Hospital, Paris, France (M.J.C.); South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Australian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Medical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Institute,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Adelaide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Adelaide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Australia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(S.J.N.); Imperial Centre for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Cardiovascular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Disease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Prevention,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Department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Primary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Care and Public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Public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Imperial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College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London, London U.K. (K.K.R.); Institute of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Cardiovascular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Medical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Sciences,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Glasgow, Glasgow, U.K. (C.J.P.);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Department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Cardiology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Leipzig, Leipzig Germany (U.L.); Division of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Cardiovascular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Medicine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Michigan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Medical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Ann Arbor (R.D.B.); MRC/BHF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Cardiovascular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Epidemiology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Unit,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Department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Public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Primary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Care,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Cambridge, Cambridge, U.K. (C.O.W., A.S.B., J.D.); NIHR Blood and Transplant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Unit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Donor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Health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Genomics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Cambridge, Cambridge, UK. (A.S.B., J.D.);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Wellcome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Trust Sanger Institute,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Hinxton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UK (J.D.), MRC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Integrative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Epidemiology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Unit,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Bristol, Bristol, U.K. (G.D.S.);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Department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Pharmacological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Biomolecular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Sciences,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Milan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Multimedica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IRCCS, Milano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Italy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(A.L.C.); and the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Thrombolysis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Myocardial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Infarction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(TIMI)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Study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Group, Division of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Cardiovascular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Medicine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Brigham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Women’s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Hospital, Harvard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Medical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School</a:t>
            </a:r>
            <a:r>
              <a:rPr lang="fr-FR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Boston (M.S.S.)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F53165-1792-4DC8-B1BE-76D279F7D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53" y="4223599"/>
            <a:ext cx="67447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+mn-lt"/>
              </a:rPr>
              <a:t>Late Breaking Clinical Trial  |   Hotline Session   </a:t>
            </a:r>
            <a:r>
              <a:rPr lang="en-US" altLang="en-US" sz="1100" dirty="0">
                <a:solidFill>
                  <a:srgbClr val="002060"/>
                </a:solidFill>
                <a:latin typeface="+mn-lt"/>
              </a:rPr>
              <a:t>|  28 August 2017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702310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98112"/>
            <a:ext cx="8196262" cy="5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Comparative clinical effect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D175B-8331-4A33-B156-97B92FA908C9}"/>
              </a:ext>
            </a:extLst>
          </p:cNvPr>
          <p:cNvSpPr/>
          <p:nvPr/>
        </p:nvSpPr>
        <p:spPr>
          <a:xfrm>
            <a:off x="134923" y="1508335"/>
            <a:ext cx="4371340" cy="234550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3CBFA6-FF51-4F54-8F9B-075D881A7A97}"/>
              </a:ext>
            </a:extLst>
          </p:cNvPr>
          <p:cNvSpPr/>
          <p:nvPr/>
        </p:nvSpPr>
        <p:spPr>
          <a:xfrm>
            <a:off x="4635491" y="1508335"/>
            <a:ext cx="4371349" cy="2345501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5A382B-60F3-4834-B8F7-47AA77E8E394}"/>
              </a:ext>
            </a:extLst>
          </p:cNvPr>
          <p:cNvSpPr txBox="1"/>
          <p:nvPr/>
        </p:nvSpPr>
        <p:spPr>
          <a:xfrm>
            <a:off x="1038879" y="985570"/>
            <a:ext cx="266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</a:rPr>
              <a:t>OR</a:t>
            </a:r>
            <a:r>
              <a:rPr lang="en-GB" sz="1400" baseline="-25000" dirty="0">
                <a:solidFill>
                  <a:srgbClr val="C00000"/>
                </a:solidFill>
              </a:rPr>
              <a:t>MVE  </a:t>
            </a:r>
            <a:r>
              <a:rPr lang="en-GB" sz="1400" dirty="0">
                <a:solidFill>
                  <a:srgbClr val="C00000"/>
                </a:solidFill>
              </a:rPr>
              <a:t>per unit change in LDL-C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10074B-6BB6-4D5D-9006-151ECA7AAA81}"/>
              </a:ext>
            </a:extLst>
          </p:cNvPr>
          <p:cNvSpPr txBox="1"/>
          <p:nvPr/>
        </p:nvSpPr>
        <p:spPr>
          <a:xfrm>
            <a:off x="5452390" y="985570"/>
            <a:ext cx="2667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</a:rPr>
              <a:t>OR</a:t>
            </a:r>
            <a:r>
              <a:rPr lang="en-GB" sz="1400" baseline="-25000" dirty="0">
                <a:solidFill>
                  <a:srgbClr val="C00000"/>
                </a:solidFill>
              </a:rPr>
              <a:t>MVE  </a:t>
            </a:r>
            <a:r>
              <a:rPr lang="en-GB" sz="1400" dirty="0">
                <a:solidFill>
                  <a:srgbClr val="C00000"/>
                </a:solidFill>
              </a:rPr>
              <a:t>per unit change in </a:t>
            </a:r>
            <a:r>
              <a:rPr lang="en-GB" sz="1400" dirty="0" err="1">
                <a:solidFill>
                  <a:srgbClr val="C00000"/>
                </a:solidFill>
              </a:rPr>
              <a:t>apoB</a:t>
            </a:r>
            <a:endParaRPr lang="en-GB" sz="1400" dirty="0">
              <a:solidFill>
                <a:srgbClr val="C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D42D879-CEC0-4705-A5CD-F0A8DB429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04" y="1634710"/>
            <a:ext cx="4246577" cy="2137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122A24-C689-4DCE-B559-CDF7D3732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830" y="1625846"/>
            <a:ext cx="4264669" cy="211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24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93C1D1-D8E9-416A-B0E3-B6880FF914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916105"/>
              </p:ext>
            </p:extLst>
          </p:nvPr>
        </p:nvGraphicFramePr>
        <p:xfrm>
          <a:off x="748808" y="1039844"/>
          <a:ext cx="7532969" cy="315539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69051">
                  <a:extLst>
                    <a:ext uri="{9D8B030D-6E8A-4147-A177-3AD203B41FA5}">
                      <a16:colId xmlns:a16="http://schemas.microsoft.com/office/drawing/2014/main" val="3814629433"/>
                    </a:ext>
                  </a:extLst>
                </a:gridCol>
                <a:gridCol w="1120338">
                  <a:extLst>
                    <a:ext uri="{9D8B030D-6E8A-4147-A177-3AD203B41FA5}">
                      <a16:colId xmlns:a16="http://schemas.microsoft.com/office/drawing/2014/main" val="425923543"/>
                    </a:ext>
                  </a:extLst>
                </a:gridCol>
                <a:gridCol w="1578117">
                  <a:extLst>
                    <a:ext uri="{9D8B030D-6E8A-4147-A177-3AD203B41FA5}">
                      <a16:colId xmlns:a16="http://schemas.microsoft.com/office/drawing/2014/main" val="576856876"/>
                    </a:ext>
                  </a:extLst>
                </a:gridCol>
                <a:gridCol w="1577376">
                  <a:extLst>
                    <a:ext uri="{9D8B030D-6E8A-4147-A177-3AD203B41FA5}">
                      <a16:colId xmlns:a16="http://schemas.microsoft.com/office/drawing/2014/main" val="3682694374"/>
                    </a:ext>
                  </a:extLst>
                </a:gridCol>
                <a:gridCol w="1788087">
                  <a:extLst>
                    <a:ext uri="{9D8B030D-6E8A-4147-A177-3AD203B41FA5}">
                      <a16:colId xmlns:a16="http://schemas.microsoft.com/office/drawing/2014/main" val="234028125"/>
                    </a:ext>
                  </a:extLst>
                </a:gridCol>
              </a:tblGrid>
              <a:tr h="368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Both scores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&lt; median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CETP score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≥ median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HMGCR score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≥ median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Both scores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≥ median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001477"/>
                  </a:ext>
                </a:extLst>
              </a:tr>
              <a:tr h="184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830857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OR for MVE (95% CI)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0.952 (0.910-0.995)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0.929 (0.880-0.981)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0.920 (0.869-0.976)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470990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No. participants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25 693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27 031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23 854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26 259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270843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No. cases (%)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3,622 (14.1)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3,631 (13.4)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3,145 (13.2)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3,423 (13.0)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740705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714171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Biomarker, units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317202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CETP activity, SMD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-0.319 (-0.462, -0.176)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-0.008 (-0.026, 010)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-0.323, (-0.451, -0.196)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532934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HDL-C, mg/dl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4.64 (3.44, 5.83)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 0.83 (0.11, 1.56)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5.40 (4.16, 6.64)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043672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LDL-C, mg/dL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-2.16 (-3.69, -0.63)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-3.27 (-5.08, -1.46)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-5.29 (-7.29, -3.29)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551140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apoB, mg/dL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-1.93 (-3.27, -0.57)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-2.74 (-4.31, -1.07)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-3.33 (-5.19, -1.46)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912890"/>
                  </a:ext>
                </a:extLst>
              </a:tr>
              <a:tr h="184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928972"/>
                  </a:ext>
                </a:extLst>
              </a:tr>
              <a:tr h="184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13237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702310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98112"/>
            <a:ext cx="8196262" cy="5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Combined effect of </a:t>
            </a:r>
            <a:r>
              <a:rPr lang="en-US" altLang="en-US" sz="2400" i="1" dirty="0">
                <a:solidFill>
                  <a:srgbClr val="002060"/>
                </a:solidFill>
              </a:rPr>
              <a:t>CETP </a:t>
            </a:r>
            <a:r>
              <a:rPr lang="en-US" altLang="en-US" sz="2400" dirty="0">
                <a:solidFill>
                  <a:srgbClr val="002060"/>
                </a:solidFill>
              </a:rPr>
              <a:t>and </a:t>
            </a:r>
            <a:r>
              <a:rPr lang="en-US" altLang="en-US" sz="2400" i="1" dirty="0">
                <a:solidFill>
                  <a:srgbClr val="002060"/>
                </a:solidFill>
              </a:rPr>
              <a:t>HMGCR</a:t>
            </a:r>
            <a:r>
              <a:rPr lang="en-US" altLang="en-US" sz="2400" dirty="0">
                <a:solidFill>
                  <a:srgbClr val="002060"/>
                </a:solidFill>
              </a:rPr>
              <a:t> inhibition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EBC7C9-65FA-4AC8-8763-6A80C2A4C13F}"/>
              </a:ext>
            </a:extLst>
          </p:cNvPr>
          <p:cNvSpPr/>
          <p:nvPr/>
        </p:nvSpPr>
        <p:spPr>
          <a:xfrm>
            <a:off x="737189" y="2856613"/>
            <a:ext cx="7532969" cy="73010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63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93C1D1-D8E9-416A-B0E3-B6880FF91483}"/>
              </a:ext>
            </a:extLst>
          </p:cNvPr>
          <p:cNvGraphicFramePr>
            <a:graphicFrameLocks noGrp="1"/>
          </p:cNvGraphicFramePr>
          <p:nvPr/>
        </p:nvGraphicFramePr>
        <p:xfrm>
          <a:off x="748808" y="1039844"/>
          <a:ext cx="7532969" cy="3155399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469051">
                  <a:extLst>
                    <a:ext uri="{9D8B030D-6E8A-4147-A177-3AD203B41FA5}">
                      <a16:colId xmlns:a16="http://schemas.microsoft.com/office/drawing/2014/main" val="3814629433"/>
                    </a:ext>
                  </a:extLst>
                </a:gridCol>
                <a:gridCol w="1120338">
                  <a:extLst>
                    <a:ext uri="{9D8B030D-6E8A-4147-A177-3AD203B41FA5}">
                      <a16:colId xmlns:a16="http://schemas.microsoft.com/office/drawing/2014/main" val="425923543"/>
                    </a:ext>
                  </a:extLst>
                </a:gridCol>
                <a:gridCol w="1578117">
                  <a:extLst>
                    <a:ext uri="{9D8B030D-6E8A-4147-A177-3AD203B41FA5}">
                      <a16:colId xmlns:a16="http://schemas.microsoft.com/office/drawing/2014/main" val="576856876"/>
                    </a:ext>
                  </a:extLst>
                </a:gridCol>
                <a:gridCol w="1577376">
                  <a:extLst>
                    <a:ext uri="{9D8B030D-6E8A-4147-A177-3AD203B41FA5}">
                      <a16:colId xmlns:a16="http://schemas.microsoft.com/office/drawing/2014/main" val="3682694374"/>
                    </a:ext>
                  </a:extLst>
                </a:gridCol>
                <a:gridCol w="1788087">
                  <a:extLst>
                    <a:ext uri="{9D8B030D-6E8A-4147-A177-3AD203B41FA5}">
                      <a16:colId xmlns:a16="http://schemas.microsoft.com/office/drawing/2014/main" val="234028125"/>
                    </a:ext>
                  </a:extLst>
                </a:gridCol>
              </a:tblGrid>
              <a:tr h="3689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Both scores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&lt; median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CETP score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≥ median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HMGCR score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≥ median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Both scores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≥ median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5001477"/>
                  </a:ext>
                </a:extLst>
              </a:tr>
              <a:tr h="184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6830857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OR for MVE (95% CI)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0.952 (0.910-0.995)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0.929 (0.880-0.981)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0.920 (0.869-0.976)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7470990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No. participants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25 693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27 031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23 854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26 259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270843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No. cases (%)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3,622 (14.1)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3,631 (13.4)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3,145 (13.2)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3,423 (13.0)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9740705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5714171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Biomarker, units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5317202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CETP activity, SMD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-0.319 (-0.462, -0.176)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-0.008 (-0.026, 010)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-0.323, (-0.451, -0.196)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9532934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HDL-C, mg/dl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4.64 (3.44, 5.83)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 0.83 (0.11, 1.56)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5.40 (4.16, 6.64)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21043672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LDL-C, mg/dL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-2.16 (-3.69, -0.63)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-3.27 (-5.08, -1.46)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-5.29 (-7.29, -3.29)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8551140"/>
                  </a:ext>
                </a:extLst>
              </a:tr>
              <a:tr h="24810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apoB, mg/dL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reference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-1.93 (-3.27, -0.57)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-2.74 (-4.31, -1.07)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-3.33 (-5.19, -1.46)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4912890"/>
                  </a:ext>
                </a:extLst>
              </a:tr>
              <a:tr h="184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5928972"/>
                  </a:ext>
                </a:extLst>
              </a:tr>
              <a:tr h="184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5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105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5132377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702310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98112"/>
            <a:ext cx="8196262" cy="5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Combined effect of </a:t>
            </a:r>
            <a:r>
              <a:rPr lang="en-US" altLang="en-US" sz="2400" i="1" dirty="0">
                <a:solidFill>
                  <a:srgbClr val="002060"/>
                </a:solidFill>
              </a:rPr>
              <a:t>CETP </a:t>
            </a:r>
            <a:r>
              <a:rPr lang="en-US" altLang="en-US" sz="2400" dirty="0">
                <a:solidFill>
                  <a:srgbClr val="002060"/>
                </a:solidFill>
              </a:rPr>
              <a:t>and </a:t>
            </a:r>
            <a:r>
              <a:rPr lang="en-US" altLang="en-US" sz="2400" i="1" dirty="0">
                <a:solidFill>
                  <a:srgbClr val="002060"/>
                </a:solidFill>
              </a:rPr>
              <a:t>HMGCR</a:t>
            </a:r>
            <a:r>
              <a:rPr lang="en-US" altLang="en-US" sz="2400" dirty="0">
                <a:solidFill>
                  <a:srgbClr val="002060"/>
                </a:solidFill>
              </a:rPr>
              <a:t> inhibition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EBC7C9-65FA-4AC8-8763-6A80C2A4C13F}"/>
              </a:ext>
            </a:extLst>
          </p:cNvPr>
          <p:cNvSpPr/>
          <p:nvPr/>
        </p:nvSpPr>
        <p:spPr>
          <a:xfrm>
            <a:off x="737189" y="3600893"/>
            <a:ext cx="7532969" cy="26226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5C92EA-4D8A-4297-92FD-B2394A04157A}"/>
              </a:ext>
            </a:extLst>
          </p:cNvPr>
          <p:cNvSpPr/>
          <p:nvPr/>
        </p:nvSpPr>
        <p:spPr>
          <a:xfrm>
            <a:off x="748808" y="1573619"/>
            <a:ext cx="7532969" cy="25348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14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527768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34317"/>
            <a:ext cx="8196262" cy="48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Combined effect of </a:t>
            </a:r>
            <a:r>
              <a:rPr lang="en-US" altLang="en-US" sz="2400" i="1" dirty="0">
                <a:solidFill>
                  <a:srgbClr val="002060"/>
                </a:solidFill>
              </a:rPr>
              <a:t>CETP </a:t>
            </a:r>
            <a:r>
              <a:rPr lang="en-US" altLang="en-US" sz="2400" dirty="0">
                <a:solidFill>
                  <a:srgbClr val="002060"/>
                </a:solidFill>
              </a:rPr>
              <a:t>and </a:t>
            </a:r>
            <a:r>
              <a:rPr lang="en-US" altLang="en-US" sz="2400" i="1" dirty="0">
                <a:solidFill>
                  <a:srgbClr val="002060"/>
                </a:solidFill>
              </a:rPr>
              <a:t>HMGCR</a:t>
            </a:r>
            <a:r>
              <a:rPr lang="en-US" altLang="en-US" sz="2400" dirty="0">
                <a:solidFill>
                  <a:srgbClr val="002060"/>
                </a:solidFill>
              </a:rPr>
              <a:t> inhibition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E8CAD7-197F-4091-98AD-7EEF87667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6" y="887278"/>
            <a:ext cx="8196262" cy="344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546366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98112"/>
            <a:ext cx="8196262" cy="3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External validation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B7631D-A54C-4B22-B2D8-22181965E42A}"/>
              </a:ext>
            </a:extLst>
          </p:cNvPr>
          <p:cNvSpPr txBox="1"/>
          <p:nvPr/>
        </p:nvSpPr>
        <p:spPr>
          <a:xfrm>
            <a:off x="485077" y="643329"/>
            <a:ext cx="834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</a:rPr>
              <a:t>21 genetic variants with naturally occurring discordance between LDL-C and </a:t>
            </a:r>
            <a:r>
              <a:rPr lang="en-GB" sz="1200" dirty="0" err="1">
                <a:solidFill>
                  <a:srgbClr val="002060"/>
                </a:solidFill>
              </a:rPr>
              <a:t>apoB</a:t>
            </a:r>
            <a:r>
              <a:rPr lang="en-GB" sz="1200" dirty="0">
                <a:solidFill>
                  <a:srgbClr val="002060"/>
                </a:solidFill>
              </a:rPr>
              <a:t> similar in magnitude to what occurs when </a:t>
            </a:r>
            <a:r>
              <a:rPr lang="en-GB" sz="1200" i="1" dirty="0">
                <a:solidFill>
                  <a:srgbClr val="002060"/>
                </a:solidFill>
              </a:rPr>
              <a:t>CETP</a:t>
            </a:r>
            <a:r>
              <a:rPr lang="en-GB" sz="1200" dirty="0">
                <a:solidFill>
                  <a:srgbClr val="002060"/>
                </a:solidFill>
              </a:rPr>
              <a:t> &amp; </a:t>
            </a:r>
            <a:r>
              <a:rPr lang="en-GB" sz="1200" i="1" dirty="0">
                <a:solidFill>
                  <a:srgbClr val="002060"/>
                </a:solidFill>
              </a:rPr>
              <a:t>HMGCR</a:t>
            </a:r>
            <a:r>
              <a:rPr lang="en-GB" sz="1200" dirty="0">
                <a:solidFill>
                  <a:srgbClr val="002060"/>
                </a:solidFill>
              </a:rPr>
              <a:t> inhibition are combined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B8169E-18C2-46FA-A5DC-561BDE901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12" y="1201956"/>
            <a:ext cx="8124426" cy="325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89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553454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45229"/>
            <a:ext cx="8196262" cy="4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Summary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9095ED-FD76-401D-BFE0-125211B56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313" y="800986"/>
            <a:ext cx="8229600" cy="354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CETP inhibition leads to concordant reductions in LDL-C and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apoB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a lower risk of cardiovascular events that is proportional to the absolute change in LDL-C (or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apoB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Combined CETP and HMG-CoA reductase inhibition leads to discordant changes in LDL-C and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apoB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(due to an attenuated change in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apoB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 and a lower risk of cardiovascular events that is proportional to the absolute change in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apoB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but less than expected per unit lower LDL-C</a:t>
            </a: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Genetic variants that lead to naturally occurring discordance between changes in LDL-C and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apoB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are also associated with a reduced risk of cardiovascular events that is proportional to absolute change in </a:t>
            </a:r>
            <a:r>
              <a:rPr lang="en-US" sz="1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apoB</a:t>
            </a:r>
            <a:r>
              <a:rPr 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but less than expected per unit change in LDL-C</a:t>
            </a:r>
          </a:p>
          <a:p>
            <a:pPr marL="400050" lvl="1" algn="l" eaLnBrk="1" hangingPunct="1">
              <a:defRPr/>
            </a:pP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8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40545" y="582369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92149"/>
            <a:ext cx="8196262" cy="39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Conclusions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9095ED-FD76-401D-BFE0-125211B56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44" y="800988"/>
            <a:ext cx="8580863" cy="380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causal effect of LDL on cardiovascular disease is determined by the circulating concentration of LDL particles (as estimated by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apoB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rather than by the mass of cholesterol carried by those particles (as estimated by LDL-C)</a:t>
            </a: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Therefore, the clinical benefit of LDL-C lowering therapies may depend on the corresponding reduction in LDL particles as measured by </a:t>
            </a:r>
            <a:r>
              <a:rPr 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apoB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Clinical benefit of LDL-C lowering therapies depends on how LDL-C is lowered</a:t>
            </a:r>
          </a:p>
          <a:p>
            <a:pPr marL="1143000" lvl="2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0" lvl="2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Therapies that reduce LDL-C by reducing LDL particles (e.g. statins, ezetimibe, PCSK9 inhibitors) should reduce the risk of cardiovascular events proportional to absolute change in LDL-C (or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apoB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1143000" lvl="2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Therapies that reduce LDL-C without necessarily proportionally reducing LDL particles (e.g. by altering the lipid content of LDL particles) should reduce the risk of cardiovascular events proportional to the absolute change in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apoB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which may be less than the expected for the observed change in LDL-C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3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CD7C885-2001-4A54-B24B-B3482BFB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718" y="0"/>
            <a:ext cx="6089415" cy="461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50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75655F-5357-4736-973F-04CC97819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253" y="4223599"/>
            <a:ext cx="674474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+mn-lt"/>
              </a:rPr>
              <a:t>Late Breaking Clinical Trial  |   Hotline Session   </a:t>
            </a:r>
            <a:r>
              <a:rPr lang="en-US" altLang="en-US" sz="1100" dirty="0">
                <a:solidFill>
                  <a:srgbClr val="002060"/>
                </a:solidFill>
                <a:latin typeface="+mn-lt"/>
              </a:rPr>
              <a:t>|  28 August 2017  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E9D6F32-04B3-4575-BA9E-3FCE6ADA8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98112"/>
            <a:ext cx="8196262" cy="5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Financial Disclosures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254659-522C-425F-B196-032EF09F38C0}"/>
              </a:ext>
            </a:extLst>
          </p:cNvPr>
          <p:cNvCxnSpPr/>
          <p:nvPr/>
        </p:nvCxnSpPr>
        <p:spPr>
          <a:xfrm>
            <a:off x="523876" y="702310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>
            <a:extLst>
              <a:ext uri="{FF2B5EF4-FFF2-40B4-BE49-F238E27FC236}">
                <a16:creationId xmlns:a16="http://schemas.microsoft.com/office/drawing/2014/main" id="{8E2C8CC7-12FA-4632-B0F2-0CF90C779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704" y="1123785"/>
            <a:ext cx="8333434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algn="l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 Grants: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Merck, Novartis, Esperion Therapeutics,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Ionis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Pharmaceuticals,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dalCOR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algn="l">
              <a:lnSpc>
                <a:spcPct val="150000"/>
              </a:lnSpc>
              <a:defRPr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Consulting Fees, Advisory Boards, Honoraria: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Merck, Amgen, Pfizer, Regeneron, Sanofi,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Ionis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Pharmaceuticals,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dalCOR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KrKa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Phamaceuticals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Celera, Quest Diagnostics, American College of Cardiology, European Atherosclerosis Society</a:t>
            </a:r>
          </a:p>
          <a:p>
            <a:pPr marL="400050" lvl="1" algn="l" eaLnBrk="1" hangingPunct="1">
              <a:defRPr/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0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702310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98112"/>
            <a:ext cx="8196262" cy="5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002060"/>
                </a:solidFill>
              </a:rPr>
              <a:t>Background: Causal effect of LDL-C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D6D1A5-DE38-4577-8D6D-1CC6C407B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8" y="1640940"/>
            <a:ext cx="2849279" cy="18617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6ADD99-FC6F-4EF0-A35C-1361A8208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422" y="1535325"/>
            <a:ext cx="3053665" cy="205343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A8FF03-6906-4EFD-9919-59444D9AC797}"/>
              </a:ext>
            </a:extLst>
          </p:cNvPr>
          <p:cNvSpPr/>
          <p:nvPr/>
        </p:nvSpPr>
        <p:spPr>
          <a:xfrm>
            <a:off x="2846316" y="4197262"/>
            <a:ext cx="340774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 err="1">
                <a:solidFill>
                  <a:srgbClr val="002060"/>
                </a:solidFill>
              </a:rPr>
              <a:t>Lincoff</a:t>
            </a:r>
            <a:r>
              <a:rPr lang="fr-FR" sz="900" dirty="0">
                <a:solidFill>
                  <a:srgbClr val="002060"/>
                </a:solidFill>
              </a:rPr>
              <a:t> AM, et al. N </a:t>
            </a:r>
            <a:r>
              <a:rPr lang="fr-FR" sz="900" dirty="0" err="1">
                <a:solidFill>
                  <a:srgbClr val="002060"/>
                </a:solidFill>
              </a:rPr>
              <a:t>Engl</a:t>
            </a:r>
            <a:r>
              <a:rPr lang="fr-FR" sz="900" dirty="0">
                <a:solidFill>
                  <a:srgbClr val="002060"/>
                </a:solidFill>
              </a:rPr>
              <a:t> J Med. 2017; 376:1933-1942.</a:t>
            </a:r>
            <a:endParaRPr lang="en-US" sz="900" dirty="0">
              <a:solidFill>
                <a:srgbClr val="002060"/>
              </a:solidFill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FF9CC2D5-967B-46BD-A6D6-AFA9CDA00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17" y="4213318"/>
            <a:ext cx="27267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900" dirty="0">
                <a:solidFill>
                  <a:srgbClr val="002060"/>
                </a:solidFill>
                <a:latin typeface="+mn-lt"/>
              </a:rPr>
              <a:t>Silverman MG, et al. JAMA 2016;316:1289-1297. 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9956BF8-3687-443E-A12C-B494D4823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17" y="3966430"/>
            <a:ext cx="653573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900" dirty="0" err="1">
                <a:solidFill>
                  <a:srgbClr val="002060"/>
                </a:solidFill>
                <a:latin typeface="+mn-lt"/>
              </a:rPr>
              <a:t>Ference</a:t>
            </a:r>
            <a:r>
              <a:rPr lang="en-US" altLang="en-US" sz="900" dirty="0">
                <a:solidFill>
                  <a:srgbClr val="002060"/>
                </a:solidFill>
                <a:latin typeface="+mn-lt"/>
              </a:rPr>
              <a:t> BA, et al. EAS Consensus Statement on LDL Causality.  </a:t>
            </a:r>
            <a:r>
              <a:rPr lang="en-US" altLang="en-US" sz="900" dirty="0" err="1">
                <a:solidFill>
                  <a:srgbClr val="002060"/>
                </a:solidFill>
                <a:latin typeface="+mn-lt"/>
              </a:rPr>
              <a:t>Eur</a:t>
            </a:r>
            <a:r>
              <a:rPr lang="en-US" altLang="en-US" sz="900" dirty="0">
                <a:solidFill>
                  <a:srgbClr val="002060"/>
                </a:solidFill>
                <a:latin typeface="+mn-lt"/>
              </a:rPr>
              <a:t> Heart J 2017; </a:t>
            </a:r>
            <a:r>
              <a:rPr lang="en-US" altLang="en-US" sz="900" dirty="0" err="1">
                <a:solidFill>
                  <a:srgbClr val="002060"/>
                </a:solidFill>
                <a:latin typeface="+mn-lt"/>
              </a:rPr>
              <a:t>doi</a:t>
            </a:r>
            <a:r>
              <a:rPr lang="en-US" altLang="en-US" sz="900" dirty="0">
                <a:solidFill>
                  <a:srgbClr val="002060"/>
                </a:solidFill>
                <a:latin typeface="+mn-lt"/>
              </a:rPr>
              <a:t>: 10.1093/</a:t>
            </a:r>
            <a:r>
              <a:rPr lang="en-US" altLang="en-US" sz="900" dirty="0" err="1">
                <a:solidFill>
                  <a:srgbClr val="002060"/>
                </a:solidFill>
                <a:latin typeface="+mn-lt"/>
              </a:rPr>
              <a:t>eurheartj</a:t>
            </a:r>
            <a:r>
              <a:rPr lang="en-US" altLang="en-US" sz="900" dirty="0">
                <a:solidFill>
                  <a:srgbClr val="002060"/>
                </a:solidFill>
                <a:latin typeface="+mn-lt"/>
              </a:rPr>
              <a:t>/ehx144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19AFD7-D911-470F-970D-8AE369BEC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794" y="1535325"/>
            <a:ext cx="2592738" cy="20169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96EF9D1-6FC6-4CC6-82FC-97E39252801A}"/>
              </a:ext>
            </a:extLst>
          </p:cNvPr>
          <p:cNvSpPr/>
          <p:nvPr/>
        </p:nvSpPr>
        <p:spPr>
          <a:xfrm>
            <a:off x="100834" y="1460955"/>
            <a:ext cx="3008216" cy="220218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05A7FF-DC9B-48BB-97D6-A3D86609F2BA}"/>
              </a:ext>
            </a:extLst>
          </p:cNvPr>
          <p:cNvSpPr/>
          <p:nvPr/>
        </p:nvSpPr>
        <p:spPr>
          <a:xfrm>
            <a:off x="3159422" y="1460955"/>
            <a:ext cx="3094643" cy="220218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79B1FB-5BF5-41C3-9EE7-B6B8B90BED0F}"/>
              </a:ext>
            </a:extLst>
          </p:cNvPr>
          <p:cNvSpPr/>
          <p:nvPr/>
        </p:nvSpPr>
        <p:spPr>
          <a:xfrm>
            <a:off x="6304437" y="1460955"/>
            <a:ext cx="2731987" cy="2202180"/>
          </a:xfrm>
          <a:prstGeom prst="rect">
            <a:avLst/>
          </a:prstGeom>
          <a:noFill/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3F9A2E-86BB-43C1-9482-77E54BF72A37}"/>
              </a:ext>
            </a:extLst>
          </p:cNvPr>
          <p:cNvSpPr txBox="1"/>
          <p:nvPr/>
        </p:nvSpPr>
        <p:spPr>
          <a:xfrm>
            <a:off x="6564609" y="1051711"/>
            <a:ext cx="221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</a:rPr>
              <a:t>ACCELERATE Trial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C3B524-3EC9-4BC4-9610-4DFC703DB489}"/>
              </a:ext>
            </a:extLst>
          </p:cNvPr>
          <p:cNvSpPr txBox="1"/>
          <p:nvPr/>
        </p:nvSpPr>
        <p:spPr>
          <a:xfrm>
            <a:off x="3697710" y="1051711"/>
            <a:ext cx="221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C00000"/>
                </a:solidFill>
              </a:rPr>
              <a:t>Randomized Trials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42DB00-E327-4A93-8B0E-F231CA8E4F6D}"/>
              </a:ext>
            </a:extLst>
          </p:cNvPr>
          <p:cNvSpPr txBox="1"/>
          <p:nvPr/>
        </p:nvSpPr>
        <p:spPr>
          <a:xfrm>
            <a:off x="499122" y="1050222"/>
            <a:ext cx="2211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rgbClr val="C00000"/>
                </a:solidFill>
              </a:rPr>
              <a:t>Mendelian Randomization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4F3B0DE-D51C-4635-9CC8-AE5B95E0FC15}"/>
              </a:ext>
            </a:extLst>
          </p:cNvPr>
          <p:cNvSpPr/>
          <p:nvPr/>
        </p:nvSpPr>
        <p:spPr>
          <a:xfrm>
            <a:off x="3882514" y="3074749"/>
            <a:ext cx="530613" cy="40004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932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702310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98112"/>
            <a:ext cx="8196262" cy="5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Objective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8C617F4-5DEC-4CFD-9736-EC3A2546D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7" y="1123785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algn="l">
              <a:lnSpc>
                <a:spcPct val="150000"/>
              </a:lnSpc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evaluate the causal effect of lowering LDL-C (and other lipoprotein measures) on the risk of cardiovascular events due to inhibition of CETP, and compare it with the effect of lower LDL-C due to inhibition of HMG CoA-Reductase (statins), NPC1L1 (ezetimibe) and PCSK9 (PCSK9 inhibitors) to make inferences about whether the clinical benefit of lowering LDL-C depends on how LDL-C is lowered</a:t>
            </a:r>
          </a:p>
          <a:p>
            <a:pPr marL="400050" lvl="1" algn="l" eaLnBrk="1" hangingPunct="1"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573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702310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98112"/>
            <a:ext cx="8196262" cy="5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Study Population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6F86B18-8B23-42C2-9CED-3E0270F3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7" y="1081377"/>
            <a:ext cx="8229600" cy="313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-110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outcome: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major vascular events (MVE) defined as the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occurrence of non-fatal MI, stroke, coronary revascularization or coronary death </a:t>
            </a: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study population: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102 837 participants from 14 prospective cohort or case-control studies (including 13 821 first MVE)</a:t>
            </a: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Validation analyses: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189 539 participants from 48 studies (62 240 cases of CHD)</a:t>
            </a:r>
          </a:p>
          <a:p>
            <a:pPr marL="1143000" lvl="2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GWAS: 65 829 participants from 15 studies who had LDL-C and </a:t>
            </a:r>
            <a:r>
              <a:rPr lang="en-GB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apoB</a:t>
            </a:r>
            <a:r>
              <a:rPr lang="en-GB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measurements performed on the same nuclear magnetic resonance metabolomic platform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685800" lvl="1" indent="-28575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Total sample size: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358 205 participants from 77 studies (76 061 cardiovascular events)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00050" lvl="1" algn="l" eaLnBrk="1" hangingPunct="1">
              <a:defRPr/>
            </a:pP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1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utoShape 9">
            <a:extLst>
              <a:ext uri="{FF2B5EF4-FFF2-40B4-BE49-F238E27FC236}">
                <a16:creationId xmlns:a16="http://schemas.microsoft.com/office/drawing/2014/main" id="{A40A0607-CCC4-4AA8-A3AF-0F8DBA55E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608" y="3333511"/>
            <a:ext cx="1329481" cy="236301"/>
          </a:xfrm>
          <a:prstGeom prst="flowChartAlternateProcess">
            <a:avLst/>
          </a:prstGeom>
          <a:solidFill>
            <a:srgbClr val="640000">
              <a:alpha val="10000"/>
            </a:srgbClr>
          </a:solidFill>
          <a:ln w="15875">
            <a:solidFill>
              <a:srgbClr val="84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50" dirty="0">
              <a:solidFill>
                <a:srgbClr val="C00000"/>
              </a:solidFill>
            </a:endParaRPr>
          </a:p>
        </p:txBody>
      </p:sp>
      <p:sp>
        <p:nvSpPr>
          <p:cNvPr id="43" name="AutoShape 9">
            <a:extLst>
              <a:ext uri="{FF2B5EF4-FFF2-40B4-BE49-F238E27FC236}">
                <a16:creationId xmlns:a16="http://schemas.microsoft.com/office/drawing/2014/main" id="{4676BAB9-301B-4DAD-B7E7-6132491E9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577" y="3333511"/>
            <a:ext cx="1325141" cy="236301"/>
          </a:xfrm>
          <a:prstGeom prst="flowChartAlternateProcess">
            <a:avLst/>
          </a:prstGeom>
          <a:solidFill>
            <a:srgbClr val="640000">
              <a:alpha val="10000"/>
            </a:srgbClr>
          </a:solidFill>
          <a:ln w="15875">
            <a:solidFill>
              <a:srgbClr val="84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50" dirty="0">
              <a:solidFill>
                <a:srgbClr val="C00000"/>
              </a:solidFill>
            </a:endParaRPr>
          </a:p>
        </p:txBody>
      </p:sp>
      <p:sp>
        <p:nvSpPr>
          <p:cNvPr id="52" name="Text Box 24">
            <a:extLst>
              <a:ext uri="{FF2B5EF4-FFF2-40B4-BE49-F238E27FC236}">
                <a16:creationId xmlns:a16="http://schemas.microsoft.com/office/drawing/2014/main" id="{B22BE1BC-DBB6-408C-A0C2-B0F4C13F1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2333" y="3324547"/>
            <a:ext cx="13490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900" dirty="0">
                <a:solidFill>
                  <a:srgbClr val="840000"/>
                </a:solidFill>
                <a:latin typeface="+mn-lt"/>
              </a:rPr>
              <a:t>Δ</a:t>
            </a:r>
            <a:r>
              <a:rPr lang="en-US" altLang="en-US" sz="900" dirty="0">
                <a:solidFill>
                  <a:srgbClr val="840000"/>
                </a:solidFill>
                <a:latin typeface="+mn-lt"/>
              </a:rPr>
              <a:t> HDL-C, </a:t>
            </a:r>
            <a:r>
              <a:rPr lang="en-US" altLang="en-US" sz="900" dirty="0">
                <a:solidFill>
                  <a:srgbClr val="640000"/>
                </a:solidFill>
                <a:latin typeface="+mn-lt"/>
              </a:rPr>
              <a:t>LDL-C, </a:t>
            </a:r>
            <a:r>
              <a:rPr lang="en-US" altLang="en-US" sz="900" dirty="0" err="1">
                <a:solidFill>
                  <a:srgbClr val="640000"/>
                </a:solidFill>
                <a:latin typeface="+mn-lt"/>
              </a:rPr>
              <a:t>apoB</a:t>
            </a:r>
            <a:endParaRPr lang="en-US" altLang="en-US" sz="900" dirty="0">
              <a:solidFill>
                <a:srgbClr val="640000"/>
              </a:solidFill>
              <a:latin typeface="+mn-lt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2160642" y="3324547"/>
            <a:ext cx="134907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n-US" sz="900" dirty="0">
                <a:solidFill>
                  <a:srgbClr val="840000"/>
                </a:solidFill>
                <a:latin typeface="+mn-lt"/>
              </a:rPr>
              <a:t>Δ</a:t>
            </a:r>
            <a:r>
              <a:rPr lang="en-US" altLang="en-US" sz="900" dirty="0">
                <a:solidFill>
                  <a:srgbClr val="840000"/>
                </a:solidFill>
                <a:latin typeface="+mn-lt"/>
              </a:rPr>
              <a:t> HDL-C, </a:t>
            </a:r>
            <a:r>
              <a:rPr lang="en-US" altLang="en-US" sz="900" dirty="0">
                <a:solidFill>
                  <a:srgbClr val="640000"/>
                </a:solidFill>
                <a:latin typeface="+mn-lt"/>
              </a:rPr>
              <a:t>LDL-C, </a:t>
            </a:r>
            <a:r>
              <a:rPr lang="en-US" altLang="en-US" sz="900" dirty="0" err="1">
                <a:solidFill>
                  <a:srgbClr val="640000"/>
                </a:solidFill>
                <a:latin typeface="+mn-lt"/>
              </a:rPr>
              <a:t>apoB</a:t>
            </a:r>
            <a:endParaRPr lang="en-US" altLang="en-US" sz="900" dirty="0">
              <a:solidFill>
                <a:srgbClr val="640000"/>
              </a:solidFill>
              <a:latin typeface="+mn-lt"/>
            </a:endParaRPr>
          </a:p>
        </p:txBody>
      </p: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1568769" y="1875467"/>
            <a:ext cx="2535943" cy="431557"/>
          </a:xfrm>
          <a:prstGeom prst="flowChartAlternateProcess">
            <a:avLst/>
          </a:prstGeom>
          <a:solidFill>
            <a:srgbClr val="002060">
              <a:alpha val="5000"/>
            </a:srgbClr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050" dirty="0"/>
          </a:p>
        </p:txBody>
      </p:sp>
      <p:sp>
        <p:nvSpPr>
          <p:cNvPr id="2" name="TextBox 1"/>
          <p:cNvSpPr txBox="1"/>
          <p:nvPr/>
        </p:nvSpPr>
        <p:spPr>
          <a:xfrm>
            <a:off x="1771651" y="1016043"/>
            <a:ext cx="2290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40000"/>
                </a:solidFill>
              </a:rPr>
              <a:t>Naturally Randomized Trial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2195" y="1016043"/>
            <a:ext cx="2401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640000"/>
                </a:solidFill>
              </a:rPr>
              <a:t>Randomized Controlled Trial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141391" y="1466810"/>
            <a:ext cx="1314450" cy="230833"/>
          </a:xfrm>
          <a:prstGeom prst="flowChartAlternateProcess">
            <a:avLst/>
          </a:prstGeom>
          <a:solidFill>
            <a:srgbClr val="640000"/>
          </a:solidFill>
          <a:ln w="9525">
            <a:solidFill>
              <a:srgbClr val="84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50" dirty="0">
              <a:solidFill>
                <a:srgbClr val="C00000"/>
              </a:solidFill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172677" y="1468621"/>
            <a:ext cx="1314450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chemeClr val="bg1"/>
                </a:solidFill>
                <a:latin typeface="+mn-lt"/>
              </a:rPr>
              <a:t>Eligible Population</a:t>
            </a:r>
          </a:p>
        </p:txBody>
      </p:sp>
      <p:sp>
        <p:nvSpPr>
          <p:cNvPr id="10" name="AutoShape 27"/>
          <p:cNvSpPr>
            <a:spLocks noChangeArrowheads="1"/>
          </p:cNvSpPr>
          <p:nvPr/>
        </p:nvSpPr>
        <p:spPr bwMode="auto">
          <a:xfrm>
            <a:off x="1308845" y="2652247"/>
            <a:ext cx="1394020" cy="376758"/>
          </a:xfrm>
          <a:prstGeom prst="flowChartAlternateProcess">
            <a:avLst/>
          </a:prstGeom>
          <a:solidFill>
            <a:srgbClr val="002060">
              <a:alpha val="5000"/>
            </a:srgbClr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50" dirty="0"/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1272775" y="2683600"/>
            <a:ext cx="1430089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b="1" dirty="0">
                <a:solidFill>
                  <a:srgbClr val="002060"/>
                </a:solidFill>
                <a:latin typeface="+mn-lt"/>
              </a:rPr>
              <a:t>Lower CETP activity Allele</a:t>
            </a:r>
          </a:p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i="1" dirty="0">
                <a:solidFill>
                  <a:srgbClr val="002060"/>
                </a:solidFill>
                <a:latin typeface="+mn-lt"/>
              </a:rPr>
              <a:t>(Treatment Arm)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1528045" y="1907658"/>
            <a:ext cx="2654301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b="1" i="1" dirty="0">
                <a:solidFill>
                  <a:srgbClr val="C00000"/>
                </a:solidFill>
                <a:latin typeface="+mn-lt"/>
              </a:rPr>
              <a:t>CETP </a:t>
            </a:r>
            <a:r>
              <a:rPr lang="en-US" altLang="en-US" sz="900" b="1" dirty="0">
                <a:solidFill>
                  <a:srgbClr val="002060"/>
                </a:solidFill>
                <a:latin typeface="+mn-lt"/>
              </a:rPr>
              <a:t>variants associated with lower CETP activity</a:t>
            </a:r>
          </a:p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i="1" dirty="0">
                <a:solidFill>
                  <a:srgbClr val="002060"/>
                </a:solidFill>
                <a:latin typeface="+mn-lt"/>
              </a:rPr>
              <a:t>(Naturally Random Allocation of Alleles)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4963758" y="1899937"/>
            <a:ext cx="2358026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b="1" dirty="0">
                <a:solidFill>
                  <a:srgbClr val="002060"/>
                </a:solidFill>
                <a:latin typeface="+mn-lt"/>
              </a:rPr>
              <a:t>CETP inhibitor Therapy</a:t>
            </a:r>
          </a:p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i="1" dirty="0">
                <a:solidFill>
                  <a:srgbClr val="002060"/>
                </a:solidFill>
                <a:latin typeface="+mn-lt"/>
              </a:rPr>
              <a:t>(Random Allocation of Treatment)</a:t>
            </a:r>
          </a:p>
        </p:txBody>
      </p:sp>
      <p:sp>
        <p:nvSpPr>
          <p:cNvPr id="21" name="AutoShape 9"/>
          <p:cNvSpPr>
            <a:spLocks noChangeArrowheads="1"/>
          </p:cNvSpPr>
          <p:nvPr/>
        </p:nvSpPr>
        <p:spPr bwMode="auto">
          <a:xfrm>
            <a:off x="5539646" y="1462184"/>
            <a:ext cx="1314450" cy="230833"/>
          </a:xfrm>
          <a:prstGeom prst="flowChartAlternateProcess">
            <a:avLst/>
          </a:prstGeom>
          <a:solidFill>
            <a:srgbClr val="640000"/>
          </a:solidFill>
          <a:ln w="9525">
            <a:solidFill>
              <a:srgbClr val="84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50" dirty="0">
              <a:solidFill>
                <a:srgbClr val="C00000"/>
              </a:solidFill>
            </a:endParaRPr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550048" y="1462183"/>
            <a:ext cx="1311038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chemeClr val="bg1"/>
                </a:solidFill>
                <a:latin typeface="+mn-lt"/>
              </a:rPr>
              <a:t>Eligible Population</a:t>
            </a:r>
          </a:p>
        </p:txBody>
      </p:sp>
      <p:sp>
        <p:nvSpPr>
          <p:cNvPr id="25" name="AutoShape 27"/>
          <p:cNvSpPr>
            <a:spLocks noChangeArrowheads="1"/>
          </p:cNvSpPr>
          <p:nvPr/>
        </p:nvSpPr>
        <p:spPr bwMode="auto">
          <a:xfrm>
            <a:off x="2999933" y="2655023"/>
            <a:ext cx="1248747" cy="369726"/>
          </a:xfrm>
          <a:prstGeom prst="flowChartAlternateProcess">
            <a:avLst/>
          </a:prstGeom>
          <a:solidFill>
            <a:srgbClr val="002060">
              <a:alpha val="5000"/>
            </a:srgbClr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50" dirty="0"/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auto">
          <a:xfrm>
            <a:off x="3061819" y="2677234"/>
            <a:ext cx="1221783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b="1" dirty="0">
                <a:solidFill>
                  <a:srgbClr val="002060"/>
                </a:solidFill>
                <a:latin typeface="+mn-lt"/>
              </a:rPr>
              <a:t>Other Allele</a:t>
            </a:r>
          </a:p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i="1" dirty="0">
                <a:solidFill>
                  <a:srgbClr val="002060"/>
                </a:solidFill>
                <a:latin typeface="+mn-lt"/>
              </a:rPr>
              <a:t>(Usual Care Arm)</a:t>
            </a:r>
          </a:p>
        </p:txBody>
      </p:sp>
      <p:sp>
        <p:nvSpPr>
          <p:cNvPr id="30" name="AutoShape 27"/>
          <p:cNvSpPr>
            <a:spLocks noChangeArrowheads="1"/>
          </p:cNvSpPr>
          <p:nvPr/>
        </p:nvSpPr>
        <p:spPr bwMode="auto">
          <a:xfrm>
            <a:off x="4944080" y="1865888"/>
            <a:ext cx="2433817" cy="431557"/>
          </a:xfrm>
          <a:prstGeom prst="flowChartAlternateProcess">
            <a:avLst/>
          </a:prstGeom>
          <a:solidFill>
            <a:srgbClr val="002060">
              <a:alpha val="5000"/>
            </a:srgbClr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50" dirty="0"/>
          </a:p>
        </p:txBody>
      </p:sp>
      <p:sp>
        <p:nvSpPr>
          <p:cNvPr id="40" name="AutoShape 27"/>
          <p:cNvSpPr>
            <a:spLocks noChangeArrowheads="1"/>
          </p:cNvSpPr>
          <p:nvPr/>
        </p:nvSpPr>
        <p:spPr bwMode="auto">
          <a:xfrm>
            <a:off x="1627592" y="3919023"/>
            <a:ext cx="2490335" cy="328900"/>
          </a:xfrm>
          <a:prstGeom prst="flowChartAlternateProcess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50" dirty="0"/>
          </a:p>
        </p:txBody>
      </p:sp>
      <p:sp>
        <p:nvSpPr>
          <p:cNvPr id="41" name="AutoShape 27"/>
          <p:cNvSpPr>
            <a:spLocks noChangeArrowheads="1"/>
          </p:cNvSpPr>
          <p:nvPr/>
        </p:nvSpPr>
        <p:spPr bwMode="auto">
          <a:xfrm>
            <a:off x="4966904" y="3932162"/>
            <a:ext cx="2496511" cy="315761"/>
          </a:xfrm>
          <a:prstGeom prst="flowChartAlternateProcess">
            <a:avLst/>
          </a:prstGeom>
          <a:noFill/>
          <a:ln w="1587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50" dirty="0"/>
          </a:p>
        </p:txBody>
      </p:sp>
      <p:sp>
        <p:nvSpPr>
          <p:cNvPr id="42" name="AutoShape 27"/>
          <p:cNvSpPr>
            <a:spLocks noChangeArrowheads="1"/>
          </p:cNvSpPr>
          <p:nvPr/>
        </p:nvSpPr>
        <p:spPr bwMode="auto">
          <a:xfrm>
            <a:off x="4833892" y="2654277"/>
            <a:ext cx="1085850" cy="378985"/>
          </a:xfrm>
          <a:prstGeom prst="flowChartAlternateProcess">
            <a:avLst/>
          </a:prstGeom>
          <a:solidFill>
            <a:srgbClr val="002060">
              <a:alpha val="5000"/>
            </a:srgbClr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5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2829902" y="1699453"/>
            <a:ext cx="0" cy="1692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3624308" y="2302001"/>
            <a:ext cx="1" cy="35390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372101" y="2297445"/>
            <a:ext cx="0" cy="350025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</p:cNvCxnSpPr>
          <p:nvPr/>
        </p:nvCxnSpPr>
        <p:spPr>
          <a:xfrm>
            <a:off x="7050838" y="2297445"/>
            <a:ext cx="1" cy="335989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2023997" y="3018866"/>
            <a:ext cx="0" cy="893790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cxnSpLocks/>
          </p:cNvCxnSpPr>
          <p:nvPr/>
        </p:nvCxnSpPr>
        <p:spPr>
          <a:xfrm>
            <a:off x="3624307" y="3025232"/>
            <a:ext cx="2" cy="904098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5372101" y="3035643"/>
            <a:ext cx="0" cy="89368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</p:cNvCxnSpPr>
          <p:nvPr/>
        </p:nvCxnSpPr>
        <p:spPr>
          <a:xfrm flipH="1">
            <a:off x="7050839" y="3035643"/>
            <a:ext cx="7951" cy="895817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 Box 30"/>
          <p:cNvSpPr txBox="1">
            <a:spLocks noChangeArrowheads="1"/>
          </p:cNvSpPr>
          <p:nvPr/>
        </p:nvSpPr>
        <p:spPr bwMode="auto">
          <a:xfrm>
            <a:off x="4818988" y="2747663"/>
            <a:ext cx="1085850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b="1" dirty="0">
                <a:solidFill>
                  <a:srgbClr val="002060"/>
                </a:solidFill>
                <a:latin typeface="+mn-lt"/>
              </a:rPr>
              <a:t>Treatment Arm</a:t>
            </a:r>
            <a:endParaRPr lang="en-US" altLang="en-US" sz="9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2" name="AutoShape 27"/>
          <p:cNvSpPr>
            <a:spLocks noChangeArrowheads="1"/>
          </p:cNvSpPr>
          <p:nvPr/>
        </p:nvSpPr>
        <p:spPr bwMode="auto">
          <a:xfrm>
            <a:off x="6467383" y="2654765"/>
            <a:ext cx="1085850" cy="374240"/>
          </a:xfrm>
          <a:prstGeom prst="flowChartAlternateProcess">
            <a:avLst/>
          </a:prstGeom>
          <a:solidFill>
            <a:srgbClr val="002060">
              <a:alpha val="5000"/>
            </a:srgbClr>
          </a:solidFill>
          <a:ln w="190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 sz="1350" dirty="0"/>
          </a:p>
        </p:txBody>
      </p:sp>
      <p:sp>
        <p:nvSpPr>
          <p:cNvPr id="73" name="Text Box 30"/>
          <p:cNvSpPr txBox="1">
            <a:spLocks noChangeArrowheads="1"/>
          </p:cNvSpPr>
          <p:nvPr/>
        </p:nvSpPr>
        <p:spPr bwMode="auto">
          <a:xfrm>
            <a:off x="1613401" y="3988831"/>
            <a:ext cx="2483590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b="1" dirty="0">
                <a:solidFill>
                  <a:srgbClr val="002060"/>
                </a:solidFill>
                <a:latin typeface="+mn-lt"/>
              </a:rPr>
              <a:t>Incident Major Cardiovascular Events</a:t>
            </a:r>
            <a:endParaRPr lang="en-US" altLang="en-US" sz="9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4" name="Text Box 30"/>
          <p:cNvSpPr txBox="1">
            <a:spLocks noChangeArrowheads="1"/>
          </p:cNvSpPr>
          <p:nvPr/>
        </p:nvSpPr>
        <p:spPr bwMode="auto">
          <a:xfrm>
            <a:off x="4900976" y="3995400"/>
            <a:ext cx="2483590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b="1" dirty="0">
                <a:solidFill>
                  <a:srgbClr val="002060"/>
                </a:solidFill>
                <a:latin typeface="+mn-lt"/>
              </a:rPr>
              <a:t>Incident Major Cardiovascular Events</a:t>
            </a:r>
            <a:endParaRPr lang="en-US" altLang="en-US" sz="900" i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14B607-8B3E-46F6-A08F-F24FCB2880F8}"/>
              </a:ext>
            </a:extLst>
          </p:cNvPr>
          <p:cNvCxnSpPr/>
          <p:nvPr/>
        </p:nvCxnSpPr>
        <p:spPr>
          <a:xfrm>
            <a:off x="2023996" y="2297445"/>
            <a:ext cx="1" cy="353902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2">
            <a:extLst>
              <a:ext uri="{FF2B5EF4-FFF2-40B4-BE49-F238E27FC236}">
                <a16:creationId xmlns:a16="http://schemas.microsoft.com/office/drawing/2014/main" id="{0986CF4B-01E6-44BE-96E1-4FD146DD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98112"/>
            <a:ext cx="8196262" cy="37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Study Design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7AC55BB-B1FF-4C5C-8CA8-C00FE7ACBC5D}"/>
              </a:ext>
            </a:extLst>
          </p:cNvPr>
          <p:cNvCxnSpPr/>
          <p:nvPr/>
        </p:nvCxnSpPr>
        <p:spPr>
          <a:xfrm>
            <a:off x="523876" y="559187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FD20C7A-CF16-460B-B7FB-44F545E258DF}"/>
              </a:ext>
            </a:extLst>
          </p:cNvPr>
          <p:cNvSpPr txBox="1"/>
          <p:nvPr/>
        </p:nvSpPr>
        <p:spPr>
          <a:xfrm>
            <a:off x="485077" y="657822"/>
            <a:ext cx="8341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</a:rPr>
              <a:t>Genetic </a:t>
            </a:r>
            <a:r>
              <a:rPr lang="en-GB" sz="1200" i="1" dirty="0">
                <a:solidFill>
                  <a:srgbClr val="002060"/>
                </a:solidFill>
              </a:rPr>
              <a:t>CETP</a:t>
            </a:r>
            <a:r>
              <a:rPr lang="en-GB" sz="1200" dirty="0">
                <a:solidFill>
                  <a:srgbClr val="002060"/>
                </a:solidFill>
              </a:rPr>
              <a:t> score that mimics effect of CETP inhibitors (8 independently inherited </a:t>
            </a:r>
            <a:r>
              <a:rPr lang="en-GB" sz="1200" i="1" dirty="0">
                <a:solidFill>
                  <a:srgbClr val="002060"/>
                </a:solidFill>
              </a:rPr>
              <a:t>CETP</a:t>
            </a:r>
            <a:r>
              <a:rPr lang="en-GB" sz="1200" dirty="0">
                <a:solidFill>
                  <a:srgbClr val="002060"/>
                </a:solidFill>
              </a:rPr>
              <a:t> variants)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240416E-FC9D-4881-A27A-1DFB7B83C866}"/>
              </a:ext>
            </a:extLst>
          </p:cNvPr>
          <p:cNvCxnSpPr/>
          <p:nvPr/>
        </p:nvCxnSpPr>
        <p:spPr>
          <a:xfrm>
            <a:off x="6205551" y="1693017"/>
            <a:ext cx="0" cy="169242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6467383" y="2753408"/>
            <a:ext cx="1085851" cy="18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40000"/>
              </a:spcBef>
            </a:pPr>
            <a:r>
              <a:rPr lang="en-US" altLang="en-US" sz="900" b="1" dirty="0">
                <a:solidFill>
                  <a:srgbClr val="002060"/>
                </a:solidFill>
                <a:latin typeface="+mn-lt"/>
              </a:rPr>
              <a:t>Usual Care Arm</a:t>
            </a:r>
            <a:endParaRPr lang="en-US" altLang="en-US" sz="900" i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58902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3" grpId="0" animBg="1"/>
      <p:bldP spid="52" grpId="0"/>
      <p:bldP spid="31" grpId="0"/>
      <p:bldP spid="10" grpId="0" animBg="1"/>
      <p:bldP spid="14" grpId="0"/>
      <p:bldP spid="25" grpId="0" animBg="1"/>
      <p:bldP spid="27" grpId="0"/>
      <p:bldP spid="40" grpId="0" animBg="1"/>
      <p:bldP spid="41" grpId="0" animBg="1"/>
      <p:bldP spid="42" grpId="0" animBg="1"/>
      <p:bldP spid="70" grpId="0"/>
      <p:bldP spid="72" grpId="0" animBg="1"/>
      <p:bldP spid="73" grpId="0"/>
      <p:bldP spid="74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595984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164" y="57525"/>
            <a:ext cx="8196262" cy="445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Study Design: combined effect of CETP and HMGCR inhibition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49B29-4521-4038-9DCC-DDFEB6514582}"/>
              </a:ext>
            </a:extLst>
          </p:cNvPr>
          <p:cNvSpPr txBox="1"/>
          <p:nvPr/>
        </p:nvSpPr>
        <p:spPr>
          <a:xfrm>
            <a:off x="538164" y="750840"/>
            <a:ext cx="8224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</a:rPr>
              <a:t>Genetic </a:t>
            </a:r>
            <a:r>
              <a:rPr lang="en-GB" sz="1200" i="1" dirty="0">
                <a:solidFill>
                  <a:srgbClr val="002060"/>
                </a:solidFill>
              </a:rPr>
              <a:t>CETP</a:t>
            </a:r>
            <a:r>
              <a:rPr lang="en-GB" sz="1200" dirty="0">
                <a:solidFill>
                  <a:srgbClr val="002060"/>
                </a:solidFill>
              </a:rPr>
              <a:t> score that mimics effect of CETP inhibitors (8 independently inherited </a:t>
            </a:r>
            <a:r>
              <a:rPr lang="en-GB" sz="1200" i="1" dirty="0">
                <a:solidFill>
                  <a:srgbClr val="002060"/>
                </a:solidFill>
              </a:rPr>
              <a:t>CETP</a:t>
            </a:r>
            <a:r>
              <a:rPr lang="en-GB" sz="1200" dirty="0">
                <a:solidFill>
                  <a:srgbClr val="002060"/>
                </a:solidFill>
              </a:rPr>
              <a:t> variants)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2060"/>
                </a:solidFill>
              </a:rPr>
              <a:t>Genetic </a:t>
            </a:r>
            <a:r>
              <a:rPr lang="en-GB" sz="1200" i="1" dirty="0">
                <a:solidFill>
                  <a:srgbClr val="002060"/>
                </a:solidFill>
              </a:rPr>
              <a:t>HMGCR</a:t>
            </a:r>
            <a:r>
              <a:rPr lang="en-GB" sz="1200" dirty="0">
                <a:solidFill>
                  <a:srgbClr val="002060"/>
                </a:solidFill>
              </a:rPr>
              <a:t> score that mimics effect of statins (6 independently inherited </a:t>
            </a:r>
            <a:r>
              <a:rPr lang="en-GB" sz="1200" i="1" dirty="0">
                <a:solidFill>
                  <a:srgbClr val="002060"/>
                </a:solidFill>
              </a:rPr>
              <a:t>HMGCR</a:t>
            </a:r>
            <a:r>
              <a:rPr lang="en-GB" sz="1200" dirty="0">
                <a:solidFill>
                  <a:srgbClr val="002060"/>
                </a:solidFill>
              </a:rPr>
              <a:t> variants)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28A1F1C-4644-4766-8AA5-1677469CB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282" y="1285091"/>
            <a:ext cx="4399997" cy="31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9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47708"/>
            <a:ext cx="8196262" cy="516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Baseline Characteristics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563794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8486A8F-EBCA-4469-919A-1765DD4A6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71215"/>
              </p:ext>
            </p:extLst>
          </p:nvPr>
        </p:nvGraphicFramePr>
        <p:xfrm>
          <a:off x="1140123" y="710045"/>
          <a:ext cx="6963768" cy="370332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1414">
                  <a:extLst>
                    <a:ext uri="{9D8B030D-6E8A-4147-A177-3AD203B41FA5}">
                      <a16:colId xmlns:a16="http://schemas.microsoft.com/office/drawing/2014/main" val="2039850602"/>
                    </a:ext>
                  </a:extLst>
                </a:gridCol>
                <a:gridCol w="2579487">
                  <a:extLst>
                    <a:ext uri="{9D8B030D-6E8A-4147-A177-3AD203B41FA5}">
                      <a16:colId xmlns:a16="http://schemas.microsoft.com/office/drawing/2014/main" val="1064878222"/>
                    </a:ext>
                  </a:extLst>
                </a:gridCol>
                <a:gridCol w="1682176">
                  <a:extLst>
                    <a:ext uri="{9D8B030D-6E8A-4147-A177-3AD203B41FA5}">
                      <a16:colId xmlns:a16="http://schemas.microsoft.com/office/drawing/2014/main" val="3069747753"/>
                    </a:ext>
                  </a:extLst>
                </a:gridCol>
                <a:gridCol w="1682176">
                  <a:extLst>
                    <a:ext uri="{9D8B030D-6E8A-4147-A177-3AD203B41FA5}">
                      <a16:colId xmlns:a16="http://schemas.microsoft.com/office/drawing/2014/main" val="243320993"/>
                    </a:ext>
                  </a:extLst>
                </a:gridCol>
                <a:gridCol w="638515">
                  <a:extLst>
                    <a:ext uri="{9D8B030D-6E8A-4147-A177-3AD203B41FA5}">
                      <a16:colId xmlns:a16="http://schemas.microsoft.com/office/drawing/2014/main" val="2203650022"/>
                    </a:ext>
                  </a:extLst>
                </a:gridCol>
              </a:tblGrid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Characteristic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CETP score &lt; median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CETP score ≥ median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p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3814084331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Sample size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49,435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53,402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3094012686"/>
                  </a:ext>
                </a:extLst>
              </a:tr>
              <a:tr h="197958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Lipids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542186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</a:rPr>
                        <a:t>Low density lipoprotein cholesterol (mg/dl)</a:t>
                      </a: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130.8 (130.3-131.3)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128.7 (128.2-129.2)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P &lt; 0.001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1876549183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Apolioprotein B (mg/dL)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102.1 (101.5-102.7)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100.7 (100.1-101.3)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P = 0.004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1041106347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High density lipoprotein cholesterol (mg/dl)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49.6 (49.4-49.8)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54.4 (54.2-54.6)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P &lt; 0.001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6182237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Triglycerides (mg/dl)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</a:rPr>
                        <a:t>119.7 (81-159)</a:t>
                      </a: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115.2 (77-156)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P &lt; 0.001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155669427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Total cholesterol (mg/dL)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205.7 (205.3-206.1)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207.5 (207.1-207.9)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P &lt; 0.001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740128192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</a:rPr>
                        <a:t>Non-high density lipoprotein cholesterol (mg/dl)</a:t>
                      </a: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155.1 (154.7-155.5)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151.9 (151.5-152.3)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P &lt; 0.001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97780214"/>
                  </a:ext>
                </a:extLst>
              </a:tr>
              <a:tr h="197958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Non-Lipid characteristics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871363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Age (years)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59.8 (59.7-59.9)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60.0 (59.9-60.1)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0.13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1432447567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Women (%)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58.3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58.2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0.87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3907011473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Systolic Blood pressure (mmHg)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127.3 (127.1-127.5)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127.5 (127.3-127.7)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0.11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1979039350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Diastolic Blood pressure (mmHg)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75.0 (74.9-75.1)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74.9 (74.8-75.0)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0.16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3784764575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Weight (kg)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76.9 (76.7-77.1)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76.8 (76.6-77.0)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0.48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3170179234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Body mass index (kg/m</a:t>
                      </a:r>
                      <a:r>
                        <a:rPr lang="en-GB" sz="900" baseline="3000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27.7 (27.6-27.8)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27.6 (27.5-27.7)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0.19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2367510331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Prevalent diabetes at baseline (%)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4.2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4.1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0.57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3828363442"/>
                  </a:ext>
                </a:extLst>
              </a:tr>
              <a:tr h="1979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Ever Smoker (%)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54.4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solidFill>
                            <a:srgbClr val="002060"/>
                          </a:solidFill>
                          <a:effectLst/>
                        </a:rPr>
                        <a:t>54.3</a:t>
                      </a:r>
                      <a:endParaRPr lang="en-GB" sz="9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solidFill>
                            <a:srgbClr val="002060"/>
                          </a:solidFill>
                          <a:effectLst/>
                        </a:rPr>
                        <a:t>0.65</a:t>
                      </a:r>
                      <a:endParaRPr lang="en-GB" sz="9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68" marR="56568" marT="0" marB="0"/>
                </a:tc>
                <a:extLst>
                  <a:ext uri="{0D108BD9-81ED-4DB2-BD59-A6C34878D82A}">
                    <a16:rowId xmlns:a16="http://schemas.microsoft.com/office/drawing/2014/main" val="291719263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8FE847A7-1561-4BDC-95C0-231C51A2D41D}"/>
              </a:ext>
            </a:extLst>
          </p:cNvPr>
          <p:cNvSpPr/>
          <p:nvPr/>
        </p:nvSpPr>
        <p:spPr>
          <a:xfrm>
            <a:off x="1140123" y="2547380"/>
            <a:ext cx="6963768" cy="1849967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321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F51BEAE-CDE3-468D-A542-9A10D1A7DEC2}"/>
              </a:ext>
            </a:extLst>
          </p:cNvPr>
          <p:cNvCxnSpPr/>
          <p:nvPr/>
        </p:nvCxnSpPr>
        <p:spPr>
          <a:xfrm>
            <a:off x="523876" y="702310"/>
            <a:ext cx="8196262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2">
            <a:extLst>
              <a:ext uri="{FF2B5EF4-FFF2-40B4-BE49-F238E27FC236}">
                <a16:creationId xmlns:a16="http://schemas.microsoft.com/office/drawing/2014/main" id="{59958372-15D9-4935-9A9C-BC9A096DE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6" y="98112"/>
            <a:ext cx="8196262" cy="54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ヒラギノ角ゴ Pro W3" charset="-128"/>
                <a:cs typeface="ヒラギノ角ゴ Pro W3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  <a:cs typeface="ヒラギノ角ゴ Pro W3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2060"/>
                </a:solidFill>
              </a:rPr>
              <a:t>Main results and dose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7364C6-DDCD-4D28-968C-A63BCE9E3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77" y="921689"/>
            <a:ext cx="7871460" cy="35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369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1803</Words>
  <Application>Microsoft Office PowerPoint</Application>
  <PresentationFormat>On-screen Show (16:9)</PresentationFormat>
  <Paragraphs>296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ヒラギノ角ゴ Pro W3</vt:lpstr>
      <vt:lpstr>Thème Office</vt:lpstr>
      <vt:lpstr>A Naturally Randomized Trial Comparing the Effect of Genetic Variants that Mimic CETP Inhibitors and Statins on the Risk of Cardiovascular Disease.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Hobby 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Olivier Boutin</dc:creator>
  <cp:lastModifiedBy>Kristen Green</cp:lastModifiedBy>
  <cp:revision>84</cp:revision>
  <dcterms:created xsi:type="dcterms:W3CDTF">2016-06-21T13:15:12Z</dcterms:created>
  <dcterms:modified xsi:type="dcterms:W3CDTF">2017-08-24T02:18:12Z</dcterms:modified>
</cp:coreProperties>
</file>