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3" r:id="rId4"/>
    <p:sldId id="278" r:id="rId5"/>
    <p:sldId id="260" r:id="rId6"/>
    <p:sldId id="269" r:id="rId7"/>
    <p:sldId id="279" r:id="rId8"/>
    <p:sldId id="274" r:id="rId9"/>
    <p:sldId id="273" r:id="rId10"/>
    <p:sldId id="277" r:id="rId11"/>
    <p:sldId id="265" r:id="rId12"/>
    <p:sldId id="266" r:id="rId13"/>
    <p:sldId id="267" r:id="rId14"/>
    <p:sldId id="271" r:id="rId15"/>
    <p:sldId id="272" r:id="rId16"/>
    <p:sldId id="261" r:id="rId17"/>
    <p:sldId id="264" r:id="rId18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Yotti" initials="RY" lastIdx="3" clrIdx="0">
    <p:extLst>
      <p:ext uri="{19B8F6BF-5375-455C-9EA6-DF929625EA0E}">
        <p15:presenceInfo xmlns:p15="http://schemas.microsoft.com/office/powerpoint/2012/main" userId="3310283797d8b2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D74"/>
    <a:srgbClr val="4E5D74"/>
    <a:srgbClr val="57294A"/>
    <a:srgbClr val="464F5E"/>
    <a:srgbClr val="475163"/>
    <a:srgbClr val="414956"/>
    <a:srgbClr val="485466"/>
    <a:srgbClr val="485264"/>
    <a:srgbClr val="4C576B"/>
    <a:srgbClr val="475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89643" autoAdjust="0"/>
  </p:normalViewPr>
  <p:slideViewPr>
    <p:cSldViewPr snapToGrid="0" snapToObjects="1">
      <p:cViewPr varScale="1">
        <p:scale>
          <a:sx n="103" d="100"/>
          <a:sy n="103" d="100"/>
        </p:scale>
        <p:origin x="571" y="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F68D1-C0FE-4376-BFC3-E0851AB5529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BC90C-0CD6-40F7-BC7F-E933F2A56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3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</a:t>
            </a:r>
            <a:r>
              <a:rPr lang="en-US" baseline="0" dirty="0"/>
              <a:t> RY for source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BC90C-0CD6-40F7-BC7F-E933F2A561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8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A23C5-C748-A348-BDA4-8FA2FE2144DD}" type="datetimeFigureOut">
              <a:rPr lang="fr-FR" smtClean="0"/>
              <a:pPr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7" descr="logo_Color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08"/>
            <a:ext cx="1607819" cy="331612"/>
          </a:xfrm>
          <a:prstGeom prst="rect">
            <a:avLst/>
          </a:prstGeom>
          <a:noFill/>
          <a:ln>
            <a:noFill/>
          </a:ln>
          <a:effectLst>
            <a:outerShdw blurRad="609600" dist="38100" dir="2700000" algn="tl" rotWithShape="0">
              <a:schemeClr val="bg1">
                <a:lumMod val="85000"/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ciber-cv logo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2394" y="6307"/>
            <a:ext cx="1020184" cy="3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62840" y="671646"/>
            <a:ext cx="7991451" cy="1112835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Effect of Sildenafil on Clinical Outcomes in Patients with Corrected Valvular Heart Disease and Residual Pulmonary Hypertension.</a:t>
            </a:r>
          </a:p>
          <a:p>
            <a:pPr lvl="0">
              <a:spcBef>
                <a:spcPct val="0"/>
              </a:spcBef>
              <a:defRPr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ildenafil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mproving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utcomes after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lvular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orrection (SIOVAC) Trial.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Javier Bermejo, on behalf of the SIOVAC investigators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2361" y="4227139"/>
            <a:ext cx="8135778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There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are no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potential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conflicts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interest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to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disclose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64F5E"/>
                </a:solidFill>
              </a:rPr>
              <a:t>Main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2853369"/>
            <a:ext cx="2116367" cy="451806"/>
          </a:xfrm>
        </p:spPr>
        <p:txBody>
          <a:bodyPr/>
          <a:lstStyle/>
          <a:p>
            <a:r>
              <a:rPr lang="en-US" dirty="0"/>
              <a:t>The SIOVAC Trial</a:t>
            </a:r>
          </a:p>
        </p:txBody>
      </p:sp>
    </p:spTree>
    <p:extLst>
      <p:ext uri="{BB962C8B-B14F-4D97-AF65-F5344CB8AC3E}">
        <p14:creationId xmlns:p14="http://schemas.microsoft.com/office/powerpoint/2010/main" val="24045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16" y="659295"/>
            <a:ext cx="5601113" cy="364732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25" y="536289"/>
            <a:ext cx="280797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Primary</a:t>
            </a:r>
            <a:br>
              <a:rPr lang="en-US" sz="27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Endpoint</a:t>
            </a:r>
            <a:endParaRPr lang="fr-FR" sz="18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</p:spTree>
    <p:extLst>
      <p:ext uri="{BB962C8B-B14F-4D97-AF65-F5344CB8AC3E}">
        <p14:creationId xmlns:p14="http://schemas.microsoft.com/office/powerpoint/2010/main" val="42066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69" y="284826"/>
            <a:ext cx="4247322" cy="857250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Key Secondary Endpoints</a:t>
            </a:r>
            <a:endParaRPr lang="fr-FR" sz="18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84" name="Picture 4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9" y="1596530"/>
            <a:ext cx="4134912" cy="2462205"/>
          </a:xfrm>
          <a:prstGeom prst="rect">
            <a:avLst/>
          </a:prstGeom>
        </p:spPr>
      </p:pic>
      <p:pic>
        <p:nvPicPr>
          <p:cNvPr id="485" name="Picture 4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91" y="1318875"/>
            <a:ext cx="3985593" cy="2822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</p:spTree>
    <p:extLst>
      <p:ext uri="{BB962C8B-B14F-4D97-AF65-F5344CB8AC3E}">
        <p14:creationId xmlns:p14="http://schemas.microsoft.com/office/powerpoint/2010/main" val="210612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9" y="1134398"/>
            <a:ext cx="3727969" cy="3283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91" y="1273204"/>
            <a:ext cx="4439103" cy="2107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5469" y="284826"/>
            <a:ext cx="424732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Key Secondary Endpoints</a:t>
            </a:r>
            <a:endParaRPr lang="fr-FR" sz="18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608971"/>
            <a:ext cx="171947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Imaging</a:t>
            </a:r>
            <a:b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Secondary</a:t>
            </a:r>
            <a:b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Endpoints</a:t>
            </a:r>
            <a:endParaRPr lang="fr-FR" sz="18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8" y="2062369"/>
            <a:ext cx="3873747" cy="1741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0640" y="1674614"/>
            <a:ext cx="122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Ultrasound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35292" y="168740"/>
            <a:ext cx="2580295" cy="4331401"/>
            <a:chOff x="5335292" y="168740"/>
            <a:chExt cx="2580295" cy="43314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5292" y="522832"/>
              <a:ext cx="2580295" cy="39773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61539" y="168740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1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4" y="608971"/>
            <a:ext cx="1719470" cy="857250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Interaction</a:t>
            </a:r>
            <a:b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Analysis</a:t>
            </a:r>
            <a:endParaRPr lang="fr-FR" sz="18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92" y="162339"/>
            <a:ext cx="3542463" cy="43467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41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" y="44219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Conclusions</a:t>
            </a:r>
            <a:endParaRPr lang="fr-FR" sz="24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411308"/>
            <a:ext cx="81876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464F5E"/>
                </a:solidFill>
              </a:rPr>
              <a:t>Treatment with oral sildenafil 40 mg thrice a day in patients with residual PH after successful correction of VHD is associated to unfavorable clinical outcomes as compared to placebo.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464F5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464F5E"/>
                </a:solidFill>
              </a:rPr>
              <a:t>Off-label indication of sildenafil in patients with LHD-PH due to valvular disease should be discouraged.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2.luventicus.org/mapas/espa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16" y="284481"/>
            <a:ext cx="4380414" cy="398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CuadroTexto"/>
          <p:cNvSpPr txBox="1"/>
          <p:nvPr/>
        </p:nvSpPr>
        <p:spPr>
          <a:xfrm>
            <a:off x="6659768" y="1848172"/>
            <a:ext cx="1591846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</a:t>
            </a:r>
            <a:r>
              <a:rPr lang="en-US" sz="1400" dirty="0" err="1">
                <a:latin typeface="+mn-lt"/>
              </a:rPr>
              <a:t>Puerta</a:t>
            </a:r>
            <a:r>
              <a:rPr lang="en-US" sz="1400" dirty="0">
                <a:latin typeface="+mn-lt"/>
              </a:rPr>
              <a:t> de </a:t>
            </a:r>
            <a:r>
              <a:rPr lang="en-US" sz="1400" dirty="0" err="1">
                <a:latin typeface="+mn-lt"/>
              </a:rPr>
              <a:t>Hierro</a:t>
            </a:r>
            <a:endParaRPr lang="en-US" sz="1400" dirty="0">
              <a:latin typeface="+mn-lt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6659768" y="2126365"/>
            <a:ext cx="1732334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Gregorio </a:t>
            </a:r>
            <a:r>
              <a:rPr lang="en-US" sz="1400" dirty="0" err="1">
                <a:latin typeface="+mn-lt"/>
              </a:rPr>
              <a:t>Marañón</a:t>
            </a:r>
            <a:endParaRPr lang="en-US" sz="1400" dirty="0">
              <a:latin typeface="+mn-lt"/>
            </a:endParaRPr>
          </a:p>
        </p:txBody>
      </p:sp>
      <p:sp>
        <p:nvSpPr>
          <p:cNvPr id="8" name="6 CuadroTexto"/>
          <p:cNvSpPr txBox="1"/>
          <p:nvPr/>
        </p:nvSpPr>
        <p:spPr>
          <a:xfrm>
            <a:off x="6659768" y="2971347"/>
            <a:ext cx="1019062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</a:t>
            </a:r>
            <a:r>
              <a:rPr lang="en-US" sz="1400" dirty="0" err="1">
                <a:latin typeface="+mn-lt"/>
              </a:rPr>
              <a:t>Alcorcón</a:t>
            </a:r>
            <a:endParaRPr lang="en-US" sz="1400" dirty="0">
              <a:latin typeface="+mn-lt"/>
            </a:endParaRPr>
          </a:p>
        </p:txBody>
      </p:sp>
      <p:sp>
        <p:nvSpPr>
          <p:cNvPr id="9" name="7 CuadroTexto"/>
          <p:cNvSpPr txBox="1"/>
          <p:nvPr/>
        </p:nvSpPr>
        <p:spPr>
          <a:xfrm>
            <a:off x="2821617" y="474019"/>
            <a:ext cx="1055097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A </a:t>
            </a:r>
            <a:r>
              <a:rPr lang="en-US" sz="1400" dirty="0" err="1">
                <a:latin typeface="+mn-lt"/>
              </a:rPr>
              <a:t>Coruña</a:t>
            </a:r>
            <a:endParaRPr lang="en-US" sz="1400" dirty="0">
              <a:latin typeface="+mn-lt"/>
            </a:endParaRPr>
          </a:p>
        </p:txBody>
      </p:sp>
      <p:sp>
        <p:nvSpPr>
          <p:cNvPr id="10" name="8 CuadroTexto"/>
          <p:cNvSpPr txBox="1"/>
          <p:nvPr/>
        </p:nvSpPr>
        <p:spPr>
          <a:xfrm>
            <a:off x="7195085" y="1090019"/>
            <a:ext cx="1839030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</a:t>
            </a:r>
            <a:r>
              <a:rPr lang="en-US" sz="1400" dirty="0" err="1">
                <a:latin typeface="+mn-lt"/>
              </a:rPr>
              <a:t>Germán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Triás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i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Pujol</a:t>
            </a:r>
            <a:endParaRPr lang="en-US" sz="1400" dirty="0">
              <a:latin typeface="+mn-lt"/>
            </a:endParaRPr>
          </a:p>
        </p:txBody>
      </p:sp>
      <p:sp>
        <p:nvSpPr>
          <p:cNvPr id="11" name="9 CuadroTexto"/>
          <p:cNvSpPr txBox="1"/>
          <p:nvPr/>
        </p:nvSpPr>
        <p:spPr>
          <a:xfrm>
            <a:off x="3807042" y="3211429"/>
            <a:ext cx="1843646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</a:t>
            </a:r>
            <a:r>
              <a:rPr lang="en-US" sz="1400" dirty="0" err="1">
                <a:latin typeface="+mn-lt"/>
              </a:rPr>
              <a:t>Virgen</a:t>
            </a:r>
            <a:r>
              <a:rPr lang="en-US" sz="1400" dirty="0">
                <a:latin typeface="+mn-lt"/>
              </a:rPr>
              <a:t> de </a:t>
            </a:r>
            <a:r>
              <a:rPr lang="en-US" sz="1400" dirty="0" err="1">
                <a:latin typeface="+mn-lt"/>
              </a:rPr>
              <a:t>las</a:t>
            </a:r>
            <a:r>
              <a:rPr lang="en-US" sz="1400" dirty="0">
                <a:latin typeface="+mn-lt"/>
              </a:rPr>
              <a:t> Nieves</a:t>
            </a:r>
          </a:p>
        </p:txBody>
      </p:sp>
      <p:sp>
        <p:nvSpPr>
          <p:cNvPr id="12" name="10 CuadroTexto"/>
          <p:cNvSpPr txBox="1"/>
          <p:nvPr/>
        </p:nvSpPr>
        <p:spPr>
          <a:xfrm>
            <a:off x="6659769" y="2404116"/>
            <a:ext cx="1447448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</a:t>
            </a:r>
            <a:r>
              <a:rPr lang="en-US" sz="1400" dirty="0" err="1">
                <a:latin typeface="+mn-lt"/>
              </a:rPr>
              <a:t>Infanta</a:t>
            </a:r>
            <a:r>
              <a:rPr lang="en-US" sz="1400" dirty="0">
                <a:latin typeface="+mn-lt"/>
              </a:rPr>
              <a:t> Leonor</a:t>
            </a:r>
          </a:p>
        </p:txBody>
      </p:sp>
      <p:sp>
        <p:nvSpPr>
          <p:cNvPr id="13" name="11 CuadroTexto"/>
          <p:cNvSpPr txBox="1"/>
          <p:nvPr/>
        </p:nvSpPr>
        <p:spPr>
          <a:xfrm>
            <a:off x="4749409" y="2807496"/>
            <a:ext cx="1188210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Reina </a:t>
            </a:r>
            <a:r>
              <a:rPr lang="en-US" sz="1400" dirty="0" err="1">
                <a:latin typeface="+mn-lt"/>
              </a:rPr>
              <a:t>Sofía</a:t>
            </a:r>
            <a:endParaRPr lang="en-US" sz="1400" dirty="0">
              <a:latin typeface="+mn-lt"/>
            </a:endParaRPr>
          </a:p>
        </p:txBody>
      </p:sp>
      <p:sp>
        <p:nvSpPr>
          <p:cNvPr id="15" name="13 CuadroTexto"/>
          <p:cNvSpPr txBox="1"/>
          <p:nvPr/>
        </p:nvSpPr>
        <p:spPr>
          <a:xfrm>
            <a:off x="3680476" y="1232173"/>
            <a:ext cx="1519647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U. de Valladolid</a:t>
            </a:r>
          </a:p>
        </p:txBody>
      </p:sp>
      <p:sp>
        <p:nvSpPr>
          <p:cNvPr id="16" name="14 CuadroTexto"/>
          <p:cNvSpPr txBox="1"/>
          <p:nvPr/>
        </p:nvSpPr>
        <p:spPr>
          <a:xfrm>
            <a:off x="3153309" y="1538624"/>
            <a:ext cx="1584280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U. de Salamanca</a:t>
            </a:r>
          </a:p>
        </p:txBody>
      </p:sp>
      <p:sp>
        <p:nvSpPr>
          <p:cNvPr id="17" name="15 CuadroTexto"/>
          <p:cNvSpPr txBox="1"/>
          <p:nvPr/>
        </p:nvSpPr>
        <p:spPr>
          <a:xfrm>
            <a:off x="6659769" y="2691786"/>
            <a:ext cx="1423018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12 de </a:t>
            </a:r>
            <a:r>
              <a:rPr lang="en-US" sz="1400" dirty="0" err="1">
                <a:latin typeface="+mn-lt"/>
              </a:rPr>
              <a:t>Octubre</a:t>
            </a:r>
            <a:endParaRPr lang="en-US" sz="1400" dirty="0">
              <a:latin typeface="+mn-lt"/>
            </a:endParaRPr>
          </a:p>
        </p:txBody>
      </p:sp>
      <p:sp>
        <p:nvSpPr>
          <p:cNvPr id="18" name="16 CuadroTexto"/>
          <p:cNvSpPr txBox="1"/>
          <p:nvPr/>
        </p:nvSpPr>
        <p:spPr>
          <a:xfrm>
            <a:off x="4275422" y="717057"/>
            <a:ext cx="1157753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H. U. de León</a:t>
            </a:r>
          </a:p>
        </p:txBody>
      </p:sp>
      <p:sp>
        <p:nvSpPr>
          <p:cNvPr id="19" name="17 CuadroTexto"/>
          <p:cNvSpPr txBox="1"/>
          <p:nvPr/>
        </p:nvSpPr>
        <p:spPr>
          <a:xfrm>
            <a:off x="3318300" y="3514776"/>
            <a:ext cx="1850956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</a:t>
            </a:r>
            <a:r>
              <a:rPr lang="en-US" sz="1400" dirty="0" err="1">
                <a:latin typeface="+mn-lt"/>
              </a:rPr>
              <a:t>Virgen</a:t>
            </a:r>
            <a:r>
              <a:rPr lang="en-US" sz="1400" dirty="0">
                <a:latin typeface="+mn-lt"/>
              </a:rPr>
              <a:t> de la Victoria</a:t>
            </a:r>
          </a:p>
        </p:txBody>
      </p:sp>
      <p:sp>
        <p:nvSpPr>
          <p:cNvPr id="20" name="18 CuadroTexto"/>
          <p:cNvSpPr txBox="1"/>
          <p:nvPr/>
        </p:nvSpPr>
        <p:spPr>
          <a:xfrm>
            <a:off x="5617308" y="717057"/>
            <a:ext cx="812595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H. Araba</a:t>
            </a:r>
          </a:p>
        </p:txBody>
      </p:sp>
      <p:sp>
        <p:nvSpPr>
          <p:cNvPr id="21" name="19 CuadroTexto"/>
          <p:cNvSpPr txBox="1"/>
          <p:nvPr/>
        </p:nvSpPr>
        <p:spPr>
          <a:xfrm>
            <a:off x="5512023" y="359565"/>
            <a:ext cx="1064843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H. </a:t>
            </a:r>
            <a:r>
              <a:rPr lang="en-US" sz="1400" dirty="0" err="1"/>
              <a:t>Galdakao</a:t>
            </a:r>
            <a:endParaRPr lang="en-US" sz="1400" dirty="0"/>
          </a:p>
        </p:txBody>
      </p:sp>
      <p:sp>
        <p:nvSpPr>
          <p:cNvPr id="22" name="20 CuadroTexto"/>
          <p:cNvSpPr txBox="1"/>
          <p:nvPr/>
        </p:nvSpPr>
        <p:spPr>
          <a:xfrm>
            <a:off x="7190601" y="1368212"/>
            <a:ext cx="1923412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Santa </a:t>
            </a:r>
            <a:r>
              <a:rPr lang="en-US" sz="1400" dirty="0" err="1">
                <a:latin typeface="+mn-lt"/>
              </a:rPr>
              <a:t>Creu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i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Sant</a:t>
            </a:r>
            <a:r>
              <a:rPr lang="en-US" sz="1400" dirty="0">
                <a:latin typeface="+mn-lt"/>
              </a:rPr>
              <a:t> Pau</a:t>
            </a:r>
          </a:p>
        </p:txBody>
      </p:sp>
      <p:cxnSp>
        <p:nvCxnSpPr>
          <p:cNvPr id="24" name="22 Conector recto de flecha"/>
          <p:cNvCxnSpPr/>
          <p:nvPr/>
        </p:nvCxnSpPr>
        <p:spPr>
          <a:xfrm>
            <a:off x="5285616" y="1895557"/>
            <a:ext cx="1322614" cy="426461"/>
          </a:xfrm>
          <a:prstGeom prst="straightConnector1">
            <a:avLst/>
          </a:prstGeom>
          <a:ln>
            <a:solidFill>
              <a:srgbClr val="4F5D74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9 CuadroTexto"/>
          <p:cNvSpPr txBox="1"/>
          <p:nvPr/>
        </p:nvSpPr>
        <p:spPr>
          <a:xfrm>
            <a:off x="3349165" y="2950992"/>
            <a:ext cx="1257565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H. San </a:t>
            </a:r>
            <a:r>
              <a:rPr lang="en-US" sz="1400" dirty="0" err="1">
                <a:latin typeface="+mn-lt"/>
              </a:rPr>
              <a:t>Cecilio</a:t>
            </a:r>
            <a:endParaRPr lang="en-US" sz="1400" dirty="0">
              <a:latin typeface="+mn-lt"/>
            </a:endParaRPr>
          </a:p>
        </p:txBody>
      </p:sp>
      <p:sp>
        <p:nvSpPr>
          <p:cNvPr id="26" name="8 CuadroTexto"/>
          <p:cNvSpPr txBox="1"/>
          <p:nvPr/>
        </p:nvSpPr>
        <p:spPr>
          <a:xfrm>
            <a:off x="7195085" y="792060"/>
            <a:ext cx="1369221" cy="307777"/>
          </a:xfrm>
          <a:prstGeom prst="rect">
            <a:avLst/>
          </a:prstGeom>
          <a:solidFill>
            <a:srgbClr val="48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H. </a:t>
            </a:r>
            <a:r>
              <a:rPr lang="en-US" sz="1400" dirty="0" err="1">
                <a:latin typeface="+mn-lt"/>
              </a:rPr>
              <a:t>Vall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d’Heb</a:t>
            </a:r>
            <a:r>
              <a:rPr lang="en-US" sz="1400" dirty="0" err="1"/>
              <a:t>ron</a:t>
            </a:r>
            <a:endParaRPr lang="en-US" sz="1400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798" y="4272728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882" y="461067"/>
            <a:ext cx="2150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4E5D74"/>
                </a:solidFill>
              </a:rPr>
              <a:t>Steering Committee: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4E5D74"/>
                </a:solidFill>
              </a:rPr>
              <a:t>Javier Bermejo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4E5D74"/>
                </a:solidFill>
              </a:rPr>
              <a:t>Raquel Yotti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4E5D74"/>
                </a:solidFill>
              </a:rPr>
              <a:t>Francisco Fernández-Avilés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440" y="1403585"/>
            <a:ext cx="1874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4E5D74"/>
                </a:solidFill>
              </a:rPr>
              <a:t>Adjudication and DSMB: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4E5D74"/>
                </a:solidFill>
              </a:rPr>
              <a:t>José A. García-Robles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4E5D74"/>
                </a:solidFill>
              </a:rPr>
              <a:t>Joaquín Alonso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4E5D74"/>
                </a:solidFill>
              </a:rPr>
              <a:t>Manuel Gómez-Bueno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188934" y="2568709"/>
            <a:ext cx="32133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Funded by the Spanish Government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Coordinated by the Spanish network Center for Cardiovascular Research (CIBERCV)</a:t>
            </a:r>
          </a:p>
        </p:txBody>
      </p:sp>
    </p:spTree>
    <p:extLst>
      <p:ext uri="{BB962C8B-B14F-4D97-AF65-F5344CB8AC3E}">
        <p14:creationId xmlns:p14="http://schemas.microsoft.com/office/powerpoint/2010/main" val="18833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008" y="1292040"/>
            <a:ext cx="8229600" cy="133933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To determine whether chronic treatment with sildenafil improves clinical outcomes in patients with successfully corrected valvular heart disease.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32" y="507153"/>
            <a:ext cx="8229600" cy="857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Objective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532" y="3111590"/>
            <a:ext cx="8449803" cy="1574760"/>
            <a:chOff x="233532" y="3111590"/>
            <a:chExt cx="8449803" cy="1574760"/>
          </a:xfrm>
        </p:grpSpPr>
        <p:sp>
          <p:nvSpPr>
            <p:cNvPr id="2" name="Rectangle 1"/>
            <p:cNvSpPr/>
            <p:nvPr/>
          </p:nvSpPr>
          <p:spPr>
            <a:xfrm>
              <a:off x="233532" y="3111590"/>
              <a:ext cx="780529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Design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Academically-funded, multicenter, double-blind, placebo-controlled, parallel-group, randomized clinical trial. 18 tertiary public hospitals in Spain.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748749" y="4347796"/>
              <a:ext cx="29345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clinicaltrials.gov #: NCT00862043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5145" y="614107"/>
            <a:ext cx="3727091" cy="3881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41894" y="-19241"/>
            <a:ext cx="1959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48" y="456149"/>
            <a:ext cx="3985061" cy="4039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6838" y="381001"/>
            <a:ext cx="270064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C576B"/>
                </a:solidFill>
              </a:rPr>
              <a:t>Inclusion Criteria: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4C576B"/>
                </a:solidFill>
              </a:rPr>
              <a:t>Full successful correction of primary VHD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4C576B"/>
                </a:solidFill>
              </a:rPr>
              <a:t>1 month clinical stability</a:t>
            </a:r>
          </a:p>
          <a:p>
            <a:r>
              <a:rPr lang="en-US" sz="1100" b="1" dirty="0">
                <a:solidFill>
                  <a:srgbClr val="4C576B"/>
                </a:solidFill>
              </a:rPr>
              <a:t>Exclusion Criteria: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4C576B"/>
                </a:solidFill>
              </a:rPr>
              <a:t>Prosthesis or valvular dysfunction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4C576B"/>
                </a:solidFill>
              </a:rPr>
              <a:t>SBP &lt; 90 mmHg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4C576B"/>
                </a:solidFill>
              </a:rPr>
              <a:t>Previous MI or stroke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4C576B"/>
                </a:solidFill>
              </a:rPr>
              <a:t>Significant liver or renal insufficiency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4C576B"/>
                </a:solidFill>
              </a:rPr>
              <a:t>Established contraindications to sildenafil</a:t>
            </a:r>
          </a:p>
        </p:txBody>
      </p:sp>
    </p:spTree>
    <p:extLst>
      <p:ext uri="{BB962C8B-B14F-4D97-AF65-F5344CB8AC3E}">
        <p14:creationId xmlns:p14="http://schemas.microsoft.com/office/powerpoint/2010/main" val="8111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" y="432573"/>
            <a:ext cx="9075420" cy="6647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E5D74"/>
                </a:solidFill>
              </a:rPr>
              <a:t>Primary endpoint</a:t>
            </a:r>
            <a:r>
              <a:rPr lang="en-US" dirty="0">
                <a:solidFill>
                  <a:srgbClr val="4E5D74"/>
                </a:solidFill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920776"/>
            <a:ext cx="3612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i="1" u="sng" dirty="0">
                <a:solidFill>
                  <a:srgbClr val="4E5D74"/>
                </a:solidFill>
              </a:rPr>
              <a:t>Worsened</a:t>
            </a:r>
            <a:r>
              <a:rPr lang="en-US" sz="1600" dirty="0">
                <a:solidFill>
                  <a:srgbClr val="4E5D74"/>
                </a:solidFill>
              </a:rPr>
              <a:t>: death, hospital admission for heart failure (HF), worsening functional class, or significant worsening in global self-assessment.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5096" y="1935781"/>
            <a:ext cx="3246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i="1" u="sng" dirty="0">
                <a:solidFill>
                  <a:srgbClr val="4E5D74"/>
                </a:solidFill>
              </a:rPr>
              <a:t>Improved</a:t>
            </a:r>
            <a:r>
              <a:rPr lang="en-US" sz="1600" dirty="0">
                <a:solidFill>
                  <a:srgbClr val="4E5D74"/>
                </a:solidFill>
              </a:rPr>
              <a:t>: improvement in functional class, or significant improvement in global self-assessment.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" y="3387065"/>
            <a:ext cx="73990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E5D74"/>
                </a:solidFill>
              </a:rPr>
              <a:t>Key secondary endpoints</a:t>
            </a:r>
            <a:r>
              <a:rPr lang="en-US" sz="2000" dirty="0">
                <a:solidFill>
                  <a:srgbClr val="4E5D74"/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5D74"/>
                </a:solidFill>
              </a:rPr>
              <a:t>time to a major clinical event (death or HF admission)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5D74"/>
                </a:solidFill>
              </a:rPr>
              <a:t>number of HF admissions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5D74"/>
                </a:solidFill>
              </a:rPr>
              <a:t>other functional (BNP, 6MWT) and imaging (ultrasound, MR)</a:t>
            </a:r>
            <a:endParaRPr lang="en-US" dirty="0">
              <a:solidFill>
                <a:srgbClr val="4E5D7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6195" y="1042216"/>
            <a:ext cx="377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E5D74"/>
                </a:solidFill>
              </a:rPr>
              <a:t>COMPOSITE CLINICAL SCORE</a:t>
            </a:r>
            <a:endParaRPr lang="en-US" sz="2400" dirty="0"/>
          </a:p>
        </p:txBody>
      </p:sp>
      <p:cxnSp>
        <p:nvCxnSpPr>
          <p:cNvPr id="10" name="Straight Arrow Connector 9"/>
          <p:cNvCxnSpPr>
            <a:stCxn id="8" idx="2"/>
            <a:endCxn id="2" idx="0"/>
          </p:cNvCxnSpPr>
          <p:nvPr/>
        </p:nvCxnSpPr>
        <p:spPr>
          <a:xfrm flipH="1">
            <a:off x="1806257" y="1503881"/>
            <a:ext cx="2765743" cy="416895"/>
          </a:xfrm>
          <a:prstGeom prst="straightConnector1">
            <a:avLst/>
          </a:prstGeom>
          <a:ln>
            <a:solidFill>
              <a:srgbClr val="4F5D7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5" idx="0"/>
          </p:cNvCxnSpPr>
          <p:nvPr/>
        </p:nvCxnSpPr>
        <p:spPr>
          <a:xfrm>
            <a:off x="4572000" y="1503881"/>
            <a:ext cx="546156" cy="431900"/>
          </a:xfrm>
          <a:prstGeom prst="straightConnector1">
            <a:avLst/>
          </a:prstGeom>
          <a:ln>
            <a:solidFill>
              <a:srgbClr val="4F5D7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15" idx="0"/>
          </p:cNvCxnSpPr>
          <p:nvPr/>
        </p:nvCxnSpPr>
        <p:spPr>
          <a:xfrm>
            <a:off x="4572000" y="1503881"/>
            <a:ext cx="3172457" cy="399738"/>
          </a:xfrm>
          <a:prstGeom prst="straightConnector1">
            <a:avLst/>
          </a:prstGeom>
          <a:ln>
            <a:solidFill>
              <a:srgbClr val="4F5D7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177635" y="1903619"/>
            <a:ext cx="1133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u="sng" dirty="0">
                <a:solidFill>
                  <a:srgbClr val="4E5D74"/>
                </a:solidFill>
              </a:rPr>
              <a:t>Unchanged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066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Line 5"/>
          <p:cNvSpPr>
            <a:spLocks noChangeShapeType="1"/>
          </p:cNvSpPr>
          <p:nvPr/>
        </p:nvSpPr>
        <p:spPr bwMode="auto">
          <a:xfrm>
            <a:off x="5235576" y="614364"/>
            <a:ext cx="0" cy="290513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Freeform 6"/>
          <p:cNvSpPr>
            <a:spLocks/>
          </p:cNvSpPr>
          <p:nvPr/>
        </p:nvSpPr>
        <p:spPr bwMode="auto">
          <a:xfrm>
            <a:off x="5203826" y="895351"/>
            <a:ext cx="63500" cy="61913"/>
          </a:xfrm>
          <a:custGeom>
            <a:avLst/>
            <a:gdLst>
              <a:gd name="T0" fmla="*/ 40 w 40"/>
              <a:gd name="T1" fmla="*/ 0 h 39"/>
              <a:gd name="T2" fmla="*/ 20 w 40"/>
              <a:gd name="T3" fmla="*/ 39 h 39"/>
              <a:gd name="T4" fmla="*/ 0 w 40"/>
              <a:gd name="T5" fmla="*/ 0 h 39"/>
              <a:gd name="T6" fmla="*/ 40 w 40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40" y="0"/>
                </a:moveTo>
                <a:lnTo>
                  <a:pt x="20" y="39"/>
                </a:lnTo>
                <a:lnTo>
                  <a:pt x="0" y="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" name="Rectangle 10"/>
          <p:cNvSpPr>
            <a:spLocks noChangeArrowheads="1"/>
          </p:cNvSpPr>
          <p:nvPr/>
        </p:nvSpPr>
        <p:spPr bwMode="auto">
          <a:xfrm>
            <a:off x="4606926" y="301626"/>
            <a:ext cx="124460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" name="Rectangle 11"/>
          <p:cNvSpPr>
            <a:spLocks noChangeArrowheads="1"/>
          </p:cNvSpPr>
          <p:nvPr/>
        </p:nvSpPr>
        <p:spPr bwMode="auto">
          <a:xfrm>
            <a:off x="4606926" y="301626"/>
            <a:ext cx="1244600" cy="312738"/>
          </a:xfrm>
          <a:prstGeom prst="rect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" name="Rectangle 12"/>
          <p:cNvSpPr>
            <a:spLocks noChangeArrowheads="1"/>
          </p:cNvSpPr>
          <p:nvPr/>
        </p:nvSpPr>
        <p:spPr bwMode="auto">
          <a:xfrm>
            <a:off x="4930776" y="379414"/>
            <a:ext cx="1905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6" name="Rectangle 13"/>
          <p:cNvSpPr>
            <a:spLocks noChangeArrowheads="1"/>
          </p:cNvSpPr>
          <p:nvPr/>
        </p:nvSpPr>
        <p:spPr bwMode="auto">
          <a:xfrm>
            <a:off x="5049838" y="379414"/>
            <a:ext cx="1285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7" name="Rectangle 14"/>
          <p:cNvSpPr>
            <a:spLocks noChangeArrowheads="1"/>
          </p:cNvSpPr>
          <p:nvPr/>
        </p:nvSpPr>
        <p:spPr bwMode="auto">
          <a:xfrm>
            <a:off x="5132388" y="379414"/>
            <a:ext cx="1285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" name="Rectangle 15"/>
          <p:cNvSpPr>
            <a:spLocks noChangeArrowheads="1"/>
          </p:cNvSpPr>
          <p:nvPr/>
        </p:nvSpPr>
        <p:spPr bwMode="auto">
          <a:xfrm>
            <a:off x="5191126" y="379414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9" name="Rectangle 16"/>
          <p:cNvSpPr>
            <a:spLocks noChangeArrowheads="1"/>
          </p:cNvSpPr>
          <p:nvPr/>
        </p:nvSpPr>
        <p:spPr bwMode="auto">
          <a:xfrm>
            <a:off x="5251451" y="379414"/>
            <a:ext cx="10953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0" name="Rectangle 17"/>
          <p:cNvSpPr>
            <a:spLocks noChangeArrowheads="1"/>
          </p:cNvSpPr>
          <p:nvPr/>
        </p:nvSpPr>
        <p:spPr bwMode="auto">
          <a:xfrm>
            <a:off x="5289551" y="379414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1" name="Rectangle 18"/>
          <p:cNvSpPr>
            <a:spLocks noChangeArrowheads="1"/>
          </p:cNvSpPr>
          <p:nvPr/>
        </p:nvSpPr>
        <p:spPr bwMode="auto">
          <a:xfrm>
            <a:off x="5353051" y="379414"/>
            <a:ext cx="1238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2" name="Rectangle 19"/>
          <p:cNvSpPr>
            <a:spLocks noChangeArrowheads="1"/>
          </p:cNvSpPr>
          <p:nvPr/>
        </p:nvSpPr>
        <p:spPr bwMode="auto">
          <a:xfrm>
            <a:off x="5405438" y="379414"/>
            <a:ext cx="1285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3" name="Rectangle 20"/>
          <p:cNvSpPr>
            <a:spLocks noChangeArrowheads="1"/>
          </p:cNvSpPr>
          <p:nvPr/>
        </p:nvSpPr>
        <p:spPr bwMode="auto">
          <a:xfrm>
            <a:off x="5462588" y="379414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4" name="Rectangle 21"/>
          <p:cNvSpPr>
            <a:spLocks noChangeArrowheads="1"/>
          </p:cNvSpPr>
          <p:nvPr/>
        </p:nvSpPr>
        <p:spPr bwMode="auto">
          <a:xfrm>
            <a:off x="4600576" y="957264"/>
            <a:ext cx="1250950" cy="331788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" name="Rectangle 22"/>
          <p:cNvSpPr>
            <a:spLocks noChangeArrowheads="1"/>
          </p:cNvSpPr>
          <p:nvPr/>
        </p:nvSpPr>
        <p:spPr bwMode="auto">
          <a:xfrm>
            <a:off x="4600576" y="957264"/>
            <a:ext cx="1250950" cy="331788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" name="Rectangle 23"/>
          <p:cNvSpPr>
            <a:spLocks noChangeArrowheads="1"/>
          </p:cNvSpPr>
          <p:nvPr/>
        </p:nvSpPr>
        <p:spPr bwMode="auto">
          <a:xfrm>
            <a:off x="4841876" y="1035051"/>
            <a:ext cx="1905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7" name="Rectangle 24"/>
          <p:cNvSpPr>
            <a:spLocks noChangeArrowheads="1"/>
          </p:cNvSpPr>
          <p:nvPr/>
        </p:nvSpPr>
        <p:spPr bwMode="auto">
          <a:xfrm>
            <a:off x="4959351" y="1035051"/>
            <a:ext cx="1285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8" name="Rectangle 25"/>
          <p:cNvSpPr>
            <a:spLocks noChangeArrowheads="1"/>
          </p:cNvSpPr>
          <p:nvPr/>
        </p:nvSpPr>
        <p:spPr bwMode="auto">
          <a:xfrm>
            <a:off x="5043488" y="1035051"/>
            <a:ext cx="10953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9" name="Rectangle 26"/>
          <p:cNvSpPr>
            <a:spLocks noChangeArrowheads="1"/>
          </p:cNvSpPr>
          <p:nvPr/>
        </p:nvSpPr>
        <p:spPr bwMode="auto">
          <a:xfrm>
            <a:off x="5086351" y="1035051"/>
            <a:ext cx="1254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0" name="Rectangle 27"/>
          <p:cNvSpPr>
            <a:spLocks noChangeArrowheads="1"/>
          </p:cNvSpPr>
          <p:nvPr/>
        </p:nvSpPr>
        <p:spPr bwMode="auto">
          <a:xfrm>
            <a:off x="5140326" y="1035051"/>
            <a:ext cx="19843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1" name="Rectangle 28"/>
          <p:cNvSpPr>
            <a:spLocks noChangeArrowheads="1"/>
          </p:cNvSpPr>
          <p:nvPr/>
        </p:nvSpPr>
        <p:spPr bwMode="auto">
          <a:xfrm>
            <a:off x="5260976" y="1035051"/>
            <a:ext cx="2333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2" name="Rectangle 29"/>
          <p:cNvSpPr>
            <a:spLocks noChangeArrowheads="1"/>
          </p:cNvSpPr>
          <p:nvPr/>
        </p:nvSpPr>
        <p:spPr bwMode="auto">
          <a:xfrm>
            <a:off x="5416551" y="1035051"/>
            <a:ext cx="936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3" name="Rectangle 30"/>
          <p:cNvSpPr>
            <a:spLocks noChangeArrowheads="1"/>
          </p:cNvSpPr>
          <p:nvPr/>
        </p:nvSpPr>
        <p:spPr bwMode="auto">
          <a:xfrm>
            <a:off x="5441951" y="1035051"/>
            <a:ext cx="1158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4" name="Rectangle 31"/>
          <p:cNvSpPr>
            <a:spLocks noChangeArrowheads="1"/>
          </p:cNvSpPr>
          <p:nvPr/>
        </p:nvSpPr>
        <p:spPr bwMode="auto">
          <a:xfrm>
            <a:off x="5486401" y="1035051"/>
            <a:ext cx="1285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5" name="Rectangle 32"/>
          <p:cNvSpPr>
            <a:spLocks noChangeArrowheads="1"/>
          </p:cNvSpPr>
          <p:nvPr/>
        </p:nvSpPr>
        <p:spPr bwMode="auto">
          <a:xfrm>
            <a:off x="5545138" y="1035051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2188" y="1290639"/>
            <a:ext cx="3387725" cy="1665287"/>
            <a:chOff x="3532188" y="1290639"/>
            <a:chExt cx="3387725" cy="1665287"/>
          </a:xfrm>
        </p:grpSpPr>
        <p:sp>
          <p:nvSpPr>
            <p:cNvPr id="340" name="Line 7"/>
            <p:cNvSpPr>
              <a:spLocks noChangeShapeType="1"/>
            </p:cNvSpPr>
            <p:nvPr/>
          </p:nvSpPr>
          <p:spPr bwMode="auto">
            <a:xfrm>
              <a:off x="5240338" y="1290639"/>
              <a:ext cx="0" cy="155575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Line 8"/>
            <p:cNvSpPr>
              <a:spLocks noChangeShapeType="1"/>
            </p:cNvSpPr>
            <p:nvPr/>
          </p:nvSpPr>
          <p:spPr bwMode="auto">
            <a:xfrm>
              <a:off x="4386263" y="1446214"/>
              <a:ext cx="0" cy="13335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9"/>
            <p:cNvSpPr>
              <a:spLocks/>
            </p:cNvSpPr>
            <p:nvPr/>
          </p:nvSpPr>
          <p:spPr bwMode="auto">
            <a:xfrm>
              <a:off x="4354513" y="1568451"/>
              <a:ext cx="63500" cy="63500"/>
            </a:xfrm>
            <a:custGeom>
              <a:avLst/>
              <a:gdLst>
                <a:gd name="T0" fmla="*/ 40 w 40"/>
                <a:gd name="T1" fmla="*/ 0 h 40"/>
                <a:gd name="T2" fmla="*/ 20 w 40"/>
                <a:gd name="T3" fmla="*/ 40 h 40"/>
                <a:gd name="T4" fmla="*/ 0 w 40"/>
                <a:gd name="T5" fmla="*/ 0 h 40"/>
                <a:gd name="T6" fmla="*/ 40 w 4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0">
                  <a:moveTo>
                    <a:pt x="40" y="0"/>
                  </a:moveTo>
                  <a:lnTo>
                    <a:pt x="20" y="40"/>
                  </a:lnTo>
                  <a:lnTo>
                    <a:pt x="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Rectangle 33"/>
            <p:cNvSpPr>
              <a:spLocks noChangeArrowheads="1"/>
            </p:cNvSpPr>
            <p:nvPr/>
          </p:nvSpPr>
          <p:spPr bwMode="auto">
            <a:xfrm>
              <a:off x="3532188" y="1631951"/>
              <a:ext cx="1485900" cy="1323975"/>
            </a:xfrm>
            <a:prstGeom prst="rect">
              <a:avLst/>
            </a:prstGeom>
            <a:solidFill>
              <a:srgbClr val="FCBBB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Rectangle 34"/>
            <p:cNvSpPr>
              <a:spLocks noChangeArrowheads="1"/>
            </p:cNvSpPr>
            <p:nvPr/>
          </p:nvSpPr>
          <p:spPr bwMode="auto">
            <a:xfrm>
              <a:off x="3532188" y="1631951"/>
              <a:ext cx="1485900" cy="1323975"/>
            </a:xfrm>
            <a:prstGeom prst="rect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Rectangle 35"/>
            <p:cNvSpPr>
              <a:spLocks noChangeArrowheads="1"/>
            </p:cNvSpPr>
            <p:nvPr/>
          </p:nvSpPr>
          <p:spPr bwMode="auto">
            <a:xfrm>
              <a:off x="3589338" y="1668464"/>
              <a:ext cx="11541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69" name="Rectangle 36"/>
            <p:cNvSpPr>
              <a:spLocks noChangeArrowheads="1"/>
            </p:cNvSpPr>
            <p:nvPr/>
          </p:nvSpPr>
          <p:spPr bwMode="auto">
            <a:xfrm>
              <a:off x="3706813" y="1668464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0" name="Rectangle 37"/>
            <p:cNvSpPr>
              <a:spLocks noChangeArrowheads="1"/>
            </p:cNvSpPr>
            <p:nvPr/>
          </p:nvSpPr>
          <p:spPr bwMode="auto">
            <a:xfrm>
              <a:off x="3790951" y="1668464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1" name="Rectangle 38"/>
            <p:cNvSpPr>
              <a:spLocks noChangeArrowheads="1"/>
            </p:cNvSpPr>
            <p:nvPr/>
          </p:nvSpPr>
          <p:spPr bwMode="auto">
            <a:xfrm>
              <a:off x="3849688" y="1668464"/>
              <a:ext cx="8976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2" name="Rectangle 39"/>
            <p:cNvSpPr>
              <a:spLocks noChangeArrowheads="1"/>
            </p:cNvSpPr>
            <p:nvPr/>
          </p:nvSpPr>
          <p:spPr bwMode="auto">
            <a:xfrm>
              <a:off x="3938588" y="1668464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3" name="Rectangle 40"/>
            <p:cNvSpPr>
              <a:spLocks noChangeArrowheads="1"/>
            </p:cNvSpPr>
            <p:nvPr/>
          </p:nvSpPr>
          <p:spPr bwMode="auto">
            <a:xfrm>
              <a:off x="3963988" y="1668464"/>
              <a:ext cx="11541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gn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4" name="Rectangle 41"/>
            <p:cNvSpPr>
              <a:spLocks noChangeArrowheads="1"/>
            </p:cNvSpPr>
            <p:nvPr/>
          </p:nvSpPr>
          <p:spPr bwMode="auto">
            <a:xfrm>
              <a:off x="4079876" y="1668464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5" name="Rectangle 42"/>
            <p:cNvSpPr>
              <a:spLocks noChangeArrowheads="1"/>
            </p:cNvSpPr>
            <p:nvPr/>
          </p:nvSpPr>
          <p:spPr bwMode="auto">
            <a:xfrm>
              <a:off x="4137026" y="1668464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6" name="Rectangle 43"/>
            <p:cNvSpPr>
              <a:spLocks noChangeArrowheads="1"/>
            </p:cNvSpPr>
            <p:nvPr/>
          </p:nvSpPr>
          <p:spPr bwMode="auto">
            <a:xfrm>
              <a:off x="4221163" y="1668464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7" name="Rectangle 44"/>
            <p:cNvSpPr>
              <a:spLocks noChangeArrowheads="1"/>
            </p:cNvSpPr>
            <p:nvPr/>
          </p:nvSpPr>
          <p:spPr bwMode="auto">
            <a:xfrm>
              <a:off x="4260851" y="1668464"/>
              <a:ext cx="625171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o </a:t>
              </a: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SILDENAFIL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386" name="Rectangle 53"/>
            <p:cNvSpPr>
              <a:spLocks noChangeArrowheads="1"/>
            </p:cNvSpPr>
            <p:nvPr/>
          </p:nvSpPr>
          <p:spPr bwMode="auto">
            <a:xfrm>
              <a:off x="3746501" y="1806576"/>
              <a:ext cx="17312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104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87" name="Rectangle 54"/>
            <p:cNvSpPr>
              <a:spLocks noChangeArrowheads="1"/>
            </p:cNvSpPr>
            <p:nvPr/>
          </p:nvSpPr>
          <p:spPr bwMode="auto">
            <a:xfrm>
              <a:off x="3948113" y="1806576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88" name="Rectangle 55"/>
            <p:cNvSpPr>
              <a:spLocks noChangeArrowheads="1"/>
            </p:cNvSpPr>
            <p:nvPr/>
          </p:nvSpPr>
          <p:spPr bwMode="auto">
            <a:xfrm>
              <a:off x="3987801" y="1806576"/>
              <a:ext cx="4007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89" name="Rectangle 56"/>
            <p:cNvSpPr>
              <a:spLocks noChangeArrowheads="1"/>
            </p:cNvSpPr>
            <p:nvPr/>
          </p:nvSpPr>
          <p:spPr bwMode="auto">
            <a:xfrm>
              <a:off x="4027488" y="1806576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390" name="Rectangle 57"/>
            <p:cNvSpPr>
              <a:spLocks noChangeArrowheads="1"/>
            </p:cNvSpPr>
            <p:nvPr/>
          </p:nvSpPr>
          <p:spPr bwMode="auto">
            <a:xfrm>
              <a:off x="4084638" y="180657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1" name="Rectangle 58"/>
            <p:cNvSpPr>
              <a:spLocks noChangeArrowheads="1"/>
            </p:cNvSpPr>
            <p:nvPr/>
          </p:nvSpPr>
          <p:spPr bwMode="auto">
            <a:xfrm>
              <a:off x="4140201" y="1806576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2" name="Rectangle 59"/>
            <p:cNvSpPr>
              <a:spLocks noChangeArrowheads="1"/>
            </p:cNvSpPr>
            <p:nvPr/>
          </p:nvSpPr>
          <p:spPr bwMode="auto">
            <a:xfrm>
              <a:off x="4176713" y="1806576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3" name="Rectangle 60"/>
            <p:cNvSpPr>
              <a:spLocks noChangeArrowheads="1"/>
            </p:cNvSpPr>
            <p:nvPr/>
          </p:nvSpPr>
          <p:spPr bwMode="auto">
            <a:xfrm>
              <a:off x="4233863" y="180657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4" name="Rectangle 61"/>
            <p:cNvSpPr>
              <a:spLocks noChangeArrowheads="1"/>
            </p:cNvSpPr>
            <p:nvPr/>
          </p:nvSpPr>
          <p:spPr bwMode="auto">
            <a:xfrm>
              <a:off x="4321176" y="1806576"/>
              <a:ext cx="8175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5" name="Rectangle 62"/>
            <p:cNvSpPr>
              <a:spLocks noChangeArrowheads="1"/>
            </p:cNvSpPr>
            <p:nvPr/>
          </p:nvSpPr>
          <p:spPr bwMode="auto">
            <a:xfrm>
              <a:off x="4402138" y="1806576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6" name="Rectangle 63"/>
            <p:cNvSpPr>
              <a:spLocks noChangeArrowheads="1"/>
            </p:cNvSpPr>
            <p:nvPr/>
          </p:nvSpPr>
          <p:spPr bwMode="auto">
            <a:xfrm>
              <a:off x="4427538" y="1806576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7" name="Rectangle 64"/>
            <p:cNvSpPr>
              <a:spLocks noChangeArrowheads="1"/>
            </p:cNvSpPr>
            <p:nvPr/>
          </p:nvSpPr>
          <p:spPr bwMode="auto">
            <a:xfrm>
              <a:off x="4467226" y="180657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8" name="Rectangle 65"/>
            <p:cNvSpPr>
              <a:spLocks noChangeArrowheads="1"/>
            </p:cNvSpPr>
            <p:nvPr/>
          </p:nvSpPr>
          <p:spPr bwMode="auto">
            <a:xfrm>
              <a:off x="3930651" y="1946276"/>
              <a:ext cx="4488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9" name="Rectangle 66"/>
            <p:cNvSpPr>
              <a:spLocks noChangeArrowheads="1"/>
            </p:cNvSpPr>
            <p:nvPr/>
          </p:nvSpPr>
          <p:spPr bwMode="auto">
            <a:xfrm>
              <a:off x="3976688" y="194627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0" name="Rectangle 67"/>
            <p:cNvSpPr>
              <a:spLocks noChangeArrowheads="1"/>
            </p:cNvSpPr>
            <p:nvPr/>
          </p:nvSpPr>
          <p:spPr bwMode="auto">
            <a:xfrm>
              <a:off x="4029076" y="194627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1" name="Rectangle 68"/>
            <p:cNvSpPr>
              <a:spLocks noChangeArrowheads="1"/>
            </p:cNvSpPr>
            <p:nvPr/>
          </p:nvSpPr>
          <p:spPr bwMode="auto">
            <a:xfrm>
              <a:off x="4089401" y="1946276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2" name="Rectangle 69"/>
            <p:cNvSpPr>
              <a:spLocks noChangeArrowheads="1"/>
            </p:cNvSpPr>
            <p:nvPr/>
          </p:nvSpPr>
          <p:spPr bwMode="auto">
            <a:xfrm>
              <a:off x="4148138" y="194627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3" name="Rectangle 70"/>
            <p:cNvSpPr>
              <a:spLocks noChangeArrowheads="1"/>
            </p:cNvSpPr>
            <p:nvPr/>
          </p:nvSpPr>
          <p:spPr bwMode="auto">
            <a:xfrm>
              <a:off x="4208463" y="194627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4" name="Rectangle 71"/>
            <p:cNvSpPr>
              <a:spLocks noChangeArrowheads="1"/>
            </p:cNvSpPr>
            <p:nvPr/>
          </p:nvSpPr>
          <p:spPr bwMode="auto">
            <a:xfrm>
              <a:off x="4262438" y="1946276"/>
              <a:ext cx="6251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fi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5" name="Rectangle 72"/>
            <p:cNvSpPr>
              <a:spLocks noChangeArrowheads="1"/>
            </p:cNvSpPr>
            <p:nvPr/>
          </p:nvSpPr>
          <p:spPr bwMode="auto">
            <a:xfrm>
              <a:off x="4322763" y="1946276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6" name="Rectangle 73"/>
            <p:cNvSpPr>
              <a:spLocks noChangeArrowheads="1"/>
            </p:cNvSpPr>
            <p:nvPr/>
          </p:nvSpPr>
          <p:spPr bwMode="auto">
            <a:xfrm>
              <a:off x="4373563" y="1946276"/>
              <a:ext cx="3526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(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7" name="Rectangle 74"/>
            <p:cNvSpPr>
              <a:spLocks noChangeArrowheads="1"/>
            </p:cNvSpPr>
            <p:nvPr/>
          </p:nvSpPr>
          <p:spPr bwMode="auto">
            <a:xfrm>
              <a:off x="4410076" y="194627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408" name="Rectangle 75"/>
            <p:cNvSpPr>
              <a:spLocks noChangeArrowheads="1"/>
            </p:cNvSpPr>
            <p:nvPr/>
          </p:nvSpPr>
          <p:spPr bwMode="auto">
            <a:xfrm>
              <a:off x="4462463" y="1946276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9" name="Rectangle 76"/>
            <p:cNvSpPr>
              <a:spLocks noChangeArrowheads="1"/>
            </p:cNvSpPr>
            <p:nvPr/>
          </p:nvSpPr>
          <p:spPr bwMode="auto">
            <a:xfrm>
              <a:off x="4518026" y="1946276"/>
              <a:ext cx="36870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f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0" name="Rectangle 77"/>
            <p:cNvSpPr>
              <a:spLocks noChangeArrowheads="1"/>
            </p:cNvSpPr>
            <p:nvPr/>
          </p:nvSpPr>
          <p:spPr bwMode="auto">
            <a:xfrm>
              <a:off x="4548188" y="1946276"/>
              <a:ext cx="9778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et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1" name="Rectangle 78"/>
            <p:cNvSpPr>
              <a:spLocks noChangeArrowheads="1"/>
            </p:cNvSpPr>
            <p:nvPr/>
          </p:nvSpPr>
          <p:spPr bwMode="auto">
            <a:xfrm>
              <a:off x="4645026" y="194627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y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2" name="Rectangle 79"/>
            <p:cNvSpPr>
              <a:spLocks noChangeArrowheads="1"/>
            </p:cNvSpPr>
            <p:nvPr/>
          </p:nvSpPr>
          <p:spPr bwMode="auto">
            <a:xfrm>
              <a:off x="4721226" y="194627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3" name="Rectangle 80"/>
            <p:cNvSpPr>
              <a:spLocks noChangeArrowheads="1"/>
            </p:cNvSpPr>
            <p:nvPr/>
          </p:nvSpPr>
          <p:spPr bwMode="auto">
            <a:xfrm>
              <a:off x="4773613" y="1946276"/>
              <a:ext cx="9778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et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414" name="Rectangle 81"/>
            <p:cNvSpPr>
              <a:spLocks noChangeArrowheads="1"/>
            </p:cNvSpPr>
            <p:nvPr/>
          </p:nvSpPr>
          <p:spPr bwMode="auto">
            <a:xfrm>
              <a:off x="4870451" y="1946276"/>
              <a:ext cx="3526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)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5" name="Rectangle 82"/>
            <p:cNvSpPr>
              <a:spLocks noChangeArrowheads="1"/>
            </p:cNvSpPr>
            <p:nvPr/>
          </p:nvSpPr>
          <p:spPr bwMode="auto">
            <a:xfrm>
              <a:off x="3746501" y="2084389"/>
              <a:ext cx="17312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101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416" name="Rectangle 83"/>
            <p:cNvSpPr>
              <a:spLocks noChangeArrowheads="1"/>
            </p:cNvSpPr>
            <p:nvPr/>
          </p:nvSpPr>
          <p:spPr bwMode="auto">
            <a:xfrm>
              <a:off x="3948113" y="2084389"/>
              <a:ext cx="8175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7" name="Rectangle 84"/>
            <p:cNvSpPr>
              <a:spLocks noChangeArrowheads="1"/>
            </p:cNvSpPr>
            <p:nvPr/>
          </p:nvSpPr>
          <p:spPr bwMode="auto">
            <a:xfrm>
              <a:off x="4032251" y="2084389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8" name="Rectangle 85"/>
            <p:cNvSpPr>
              <a:spLocks noChangeArrowheads="1"/>
            </p:cNvSpPr>
            <p:nvPr/>
          </p:nvSpPr>
          <p:spPr bwMode="auto">
            <a:xfrm>
              <a:off x="4059238" y="2084389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9" name="Rectangle 86"/>
            <p:cNvSpPr>
              <a:spLocks noChangeArrowheads="1"/>
            </p:cNvSpPr>
            <p:nvPr/>
          </p:nvSpPr>
          <p:spPr bwMode="auto">
            <a:xfrm>
              <a:off x="4097338" y="208438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0" name="Rectangle 87"/>
            <p:cNvSpPr>
              <a:spLocks noChangeArrowheads="1"/>
            </p:cNvSpPr>
            <p:nvPr/>
          </p:nvSpPr>
          <p:spPr bwMode="auto">
            <a:xfrm>
              <a:off x="4184651" y="208438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1" name="Rectangle 88"/>
            <p:cNvSpPr>
              <a:spLocks noChangeArrowheads="1"/>
            </p:cNvSpPr>
            <p:nvPr/>
          </p:nvSpPr>
          <p:spPr bwMode="auto">
            <a:xfrm>
              <a:off x="4244976" y="2084389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2" name="Rectangle 89"/>
            <p:cNvSpPr>
              <a:spLocks noChangeArrowheads="1"/>
            </p:cNvSpPr>
            <p:nvPr/>
          </p:nvSpPr>
          <p:spPr bwMode="auto">
            <a:xfrm>
              <a:off x="4297363" y="2084389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3" name="Rectangle 90"/>
            <p:cNvSpPr>
              <a:spLocks noChangeArrowheads="1"/>
            </p:cNvSpPr>
            <p:nvPr/>
          </p:nvSpPr>
          <p:spPr bwMode="auto">
            <a:xfrm>
              <a:off x="4337051" y="2084389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4" name="Rectangle 91"/>
            <p:cNvSpPr>
              <a:spLocks noChangeArrowheads="1"/>
            </p:cNvSpPr>
            <p:nvPr/>
          </p:nvSpPr>
          <p:spPr bwMode="auto">
            <a:xfrm>
              <a:off x="4414838" y="2084389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5" name="Rectangle 92"/>
            <p:cNvSpPr>
              <a:spLocks noChangeArrowheads="1"/>
            </p:cNvSpPr>
            <p:nvPr/>
          </p:nvSpPr>
          <p:spPr bwMode="auto">
            <a:xfrm>
              <a:off x="4454526" y="208438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426" name="Rectangle 93"/>
            <p:cNvSpPr>
              <a:spLocks noChangeArrowheads="1"/>
            </p:cNvSpPr>
            <p:nvPr/>
          </p:nvSpPr>
          <p:spPr bwMode="auto">
            <a:xfrm>
              <a:off x="3930651" y="2224089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7" name="Rectangle 94"/>
            <p:cNvSpPr>
              <a:spLocks noChangeArrowheads="1"/>
            </p:cNvSpPr>
            <p:nvPr/>
          </p:nvSpPr>
          <p:spPr bwMode="auto">
            <a:xfrm>
              <a:off x="3984626" y="222408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8" name="Rectangle 95"/>
            <p:cNvSpPr>
              <a:spLocks noChangeArrowheads="1"/>
            </p:cNvSpPr>
            <p:nvPr/>
          </p:nvSpPr>
          <p:spPr bwMode="auto">
            <a:xfrm>
              <a:off x="4044951" y="2224089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j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9" name="Rectangle 96"/>
            <p:cNvSpPr>
              <a:spLocks noChangeArrowheads="1"/>
            </p:cNvSpPr>
            <p:nvPr/>
          </p:nvSpPr>
          <p:spPr bwMode="auto">
            <a:xfrm>
              <a:off x="4075113" y="2224089"/>
              <a:ext cx="12182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ud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0" name="Rectangle 97"/>
            <p:cNvSpPr>
              <a:spLocks noChangeArrowheads="1"/>
            </p:cNvSpPr>
            <p:nvPr/>
          </p:nvSpPr>
          <p:spPr bwMode="auto">
            <a:xfrm>
              <a:off x="4194176" y="2224089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1" name="Rectangle 98"/>
            <p:cNvSpPr>
              <a:spLocks noChangeArrowheads="1"/>
            </p:cNvSpPr>
            <p:nvPr/>
          </p:nvSpPr>
          <p:spPr bwMode="auto">
            <a:xfrm>
              <a:off x="4221163" y="2224089"/>
              <a:ext cx="48090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2" name="Rectangle 99"/>
            <p:cNvSpPr>
              <a:spLocks noChangeArrowheads="1"/>
            </p:cNvSpPr>
            <p:nvPr/>
          </p:nvSpPr>
          <p:spPr bwMode="auto">
            <a:xfrm>
              <a:off x="4270376" y="2224089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433" name="Rectangle 100"/>
            <p:cNvSpPr>
              <a:spLocks noChangeArrowheads="1"/>
            </p:cNvSpPr>
            <p:nvPr/>
          </p:nvSpPr>
          <p:spPr bwMode="auto">
            <a:xfrm>
              <a:off x="4322763" y="2224089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4" name="Rectangle 101"/>
            <p:cNvSpPr>
              <a:spLocks noChangeArrowheads="1"/>
            </p:cNvSpPr>
            <p:nvPr/>
          </p:nvSpPr>
          <p:spPr bwMode="auto">
            <a:xfrm>
              <a:off x="4362451" y="2224089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5" name="Rectangle 102"/>
            <p:cNvSpPr>
              <a:spLocks noChangeArrowheads="1"/>
            </p:cNvSpPr>
            <p:nvPr/>
          </p:nvSpPr>
          <p:spPr bwMode="auto">
            <a:xfrm>
              <a:off x="4443413" y="222408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6" name="Rectangle 103"/>
            <p:cNvSpPr>
              <a:spLocks noChangeArrowheads="1"/>
            </p:cNvSpPr>
            <p:nvPr/>
          </p:nvSpPr>
          <p:spPr bwMode="auto">
            <a:xfrm>
              <a:off x="4503738" y="222408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7" name="Rectangle 104"/>
            <p:cNvSpPr>
              <a:spLocks noChangeArrowheads="1"/>
            </p:cNvSpPr>
            <p:nvPr/>
          </p:nvSpPr>
          <p:spPr bwMode="auto">
            <a:xfrm>
              <a:off x="4564063" y="2224089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8" name="Rectangle 105"/>
            <p:cNvSpPr>
              <a:spLocks noChangeArrowheads="1"/>
            </p:cNvSpPr>
            <p:nvPr/>
          </p:nvSpPr>
          <p:spPr bwMode="auto">
            <a:xfrm>
              <a:off x="4603751" y="2224089"/>
              <a:ext cx="48090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9" name="Rectangle 106"/>
            <p:cNvSpPr>
              <a:spLocks noChangeArrowheads="1"/>
            </p:cNvSpPr>
            <p:nvPr/>
          </p:nvSpPr>
          <p:spPr bwMode="auto">
            <a:xfrm>
              <a:off x="4651376" y="2224089"/>
              <a:ext cx="15388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om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0" name="Rectangle 107"/>
            <p:cNvSpPr>
              <a:spLocks noChangeArrowheads="1"/>
            </p:cNvSpPr>
            <p:nvPr/>
          </p:nvSpPr>
          <p:spPr bwMode="auto">
            <a:xfrm>
              <a:off x="4802188" y="2224089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1" name="Rectangle 108"/>
            <p:cNvSpPr>
              <a:spLocks noChangeArrowheads="1"/>
            </p:cNvSpPr>
            <p:nvPr/>
          </p:nvSpPr>
          <p:spPr bwMode="auto">
            <a:xfrm>
              <a:off x="3930651" y="2360614"/>
              <a:ext cx="3526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(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2" name="Rectangle 109"/>
            <p:cNvSpPr>
              <a:spLocks noChangeArrowheads="1"/>
            </p:cNvSpPr>
            <p:nvPr/>
          </p:nvSpPr>
          <p:spPr bwMode="auto">
            <a:xfrm>
              <a:off x="3967163" y="2360614"/>
              <a:ext cx="52900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F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3" name="Rectangle 110"/>
            <p:cNvSpPr>
              <a:spLocks noChangeArrowheads="1"/>
            </p:cNvSpPr>
            <p:nvPr/>
          </p:nvSpPr>
          <p:spPr bwMode="auto">
            <a:xfrm>
              <a:off x="4019551" y="2360614"/>
              <a:ext cx="6251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u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4" name="Rectangle 111"/>
            <p:cNvSpPr>
              <a:spLocks noChangeArrowheads="1"/>
            </p:cNvSpPr>
            <p:nvPr/>
          </p:nvSpPr>
          <p:spPr bwMode="auto">
            <a:xfrm>
              <a:off x="4079876" y="2360614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ll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5" name="Rectangle 112"/>
            <p:cNvSpPr>
              <a:spLocks noChangeArrowheads="1"/>
            </p:cNvSpPr>
            <p:nvPr/>
          </p:nvSpPr>
          <p:spPr bwMode="auto">
            <a:xfrm>
              <a:off x="4157663" y="2360614"/>
              <a:ext cx="7053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6" name="Rectangle 113"/>
            <p:cNvSpPr>
              <a:spLocks noChangeArrowheads="1"/>
            </p:cNvSpPr>
            <p:nvPr/>
          </p:nvSpPr>
          <p:spPr bwMode="auto">
            <a:xfrm>
              <a:off x="4224338" y="2360614"/>
              <a:ext cx="6251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7" name="Rectangle 114"/>
            <p:cNvSpPr>
              <a:spLocks noChangeArrowheads="1"/>
            </p:cNvSpPr>
            <p:nvPr/>
          </p:nvSpPr>
          <p:spPr bwMode="auto">
            <a:xfrm>
              <a:off x="4284663" y="2360614"/>
              <a:ext cx="8656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al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8" name="Rectangle 115"/>
            <p:cNvSpPr>
              <a:spLocks noChangeArrowheads="1"/>
            </p:cNvSpPr>
            <p:nvPr/>
          </p:nvSpPr>
          <p:spPr bwMode="auto">
            <a:xfrm>
              <a:off x="4365626" y="2360614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y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9" name="Rectangle 116"/>
            <p:cNvSpPr>
              <a:spLocks noChangeArrowheads="1"/>
            </p:cNvSpPr>
            <p:nvPr/>
          </p:nvSpPr>
          <p:spPr bwMode="auto">
            <a:xfrm>
              <a:off x="4418013" y="2360614"/>
              <a:ext cx="4648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0" name="Rectangle 117"/>
            <p:cNvSpPr>
              <a:spLocks noChangeArrowheads="1"/>
            </p:cNvSpPr>
            <p:nvPr/>
          </p:nvSpPr>
          <p:spPr bwMode="auto">
            <a:xfrm>
              <a:off x="4462463" y="2360614"/>
              <a:ext cx="2885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1" name="Rectangle 118"/>
            <p:cNvSpPr>
              <a:spLocks noChangeArrowheads="1"/>
            </p:cNvSpPr>
            <p:nvPr/>
          </p:nvSpPr>
          <p:spPr bwMode="auto">
            <a:xfrm>
              <a:off x="4487863" y="2360614"/>
              <a:ext cx="4648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2" name="Rectangle 119"/>
            <p:cNvSpPr>
              <a:spLocks noChangeArrowheads="1"/>
            </p:cNvSpPr>
            <p:nvPr/>
          </p:nvSpPr>
          <p:spPr bwMode="auto">
            <a:xfrm>
              <a:off x="4559301" y="2360614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3" name="Rectangle 120"/>
            <p:cNvSpPr>
              <a:spLocks noChangeArrowheads="1"/>
            </p:cNvSpPr>
            <p:nvPr/>
          </p:nvSpPr>
          <p:spPr bwMode="auto">
            <a:xfrm>
              <a:off x="4611688" y="2360614"/>
              <a:ext cx="9778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et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4" name="Rectangle 121"/>
            <p:cNvSpPr>
              <a:spLocks noChangeArrowheads="1"/>
            </p:cNvSpPr>
            <p:nvPr/>
          </p:nvSpPr>
          <p:spPr bwMode="auto">
            <a:xfrm>
              <a:off x="4708526" y="2360614"/>
              <a:ext cx="3526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)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5" name="Rectangle 122"/>
            <p:cNvSpPr>
              <a:spLocks noChangeArrowheads="1"/>
            </p:cNvSpPr>
            <p:nvPr/>
          </p:nvSpPr>
          <p:spPr bwMode="auto">
            <a:xfrm>
              <a:off x="3798888" y="2498726"/>
              <a:ext cx="11541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80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6" name="Rectangle 123"/>
            <p:cNvSpPr>
              <a:spLocks noChangeArrowheads="1"/>
            </p:cNvSpPr>
            <p:nvPr/>
          </p:nvSpPr>
          <p:spPr bwMode="auto">
            <a:xfrm>
              <a:off x="3943351" y="2498726"/>
              <a:ext cx="8175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7" name="Rectangle 124"/>
            <p:cNvSpPr>
              <a:spLocks noChangeArrowheads="1"/>
            </p:cNvSpPr>
            <p:nvPr/>
          </p:nvSpPr>
          <p:spPr bwMode="auto">
            <a:xfrm>
              <a:off x="4027488" y="2498726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8" name="Rectangle 125"/>
            <p:cNvSpPr>
              <a:spLocks noChangeArrowheads="1"/>
            </p:cNvSpPr>
            <p:nvPr/>
          </p:nvSpPr>
          <p:spPr bwMode="auto">
            <a:xfrm>
              <a:off x="4052888" y="2498726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9" name="Rectangle 126"/>
            <p:cNvSpPr>
              <a:spLocks noChangeArrowheads="1"/>
            </p:cNvSpPr>
            <p:nvPr/>
          </p:nvSpPr>
          <p:spPr bwMode="auto">
            <a:xfrm>
              <a:off x="4092576" y="24987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0" name="Rectangle 127"/>
            <p:cNvSpPr>
              <a:spLocks noChangeArrowheads="1"/>
            </p:cNvSpPr>
            <p:nvPr/>
          </p:nvSpPr>
          <p:spPr bwMode="auto">
            <a:xfrm>
              <a:off x="4152901" y="24987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461" name="Rectangle 128"/>
            <p:cNvSpPr>
              <a:spLocks noChangeArrowheads="1"/>
            </p:cNvSpPr>
            <p:nvPr/>
          </p:nvSpPr>
          <p:spPr bwMode="auto">
            <a:xfrm>
              <a:off x="4213226" y="24987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2" name="Rectangle 129"/>
            <p:cNvSpPr>
              <a:spLocks noChangeArrowheads="1"/>
            </p:cNvSpPr>
            <p:nvPr/>
          </p:nvSpPr>
          <p:spPr bwMode="auto">
            <a:xfrm>
              <a:off x="4273551" y="2498726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3" name="Rectangle 130"/>
            <p:cNvSpPr>
              <a:spLocks noChangeArrowheads="1"/>
            </p:cNvSpPr>
            <p:nvPr/>
          </p:nvSpPr>
          <p:spPr bwMode="auto">
            <a:xfrm>
              <a:off x="4337051" y="2498726"/>
              <a:ext cx="9297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4" name="Rectangle 131"/>
            <p:cNvSpPr>
              <a:spLocks noChangeArrowheads="1"/>
            </p:cNvSpPr>
            <p:nvPr/>
          </p:nvSpPr>
          <p:spPr bwMode="auto">
            <a:xfrm>
              <a:off x="4427538" y="249872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5" name="Rectangle 132"/>
            <p:cNvSpPr>
              <a:spLocks noChangeArrowheads="1"/>
            </p:cNvSpPr>
            <p:nvPr/>
          </p:nvSpPr>
          <p:spPr bwMode="auto">
            <a:xfrm>
              <a:off x="4486276" y="2498726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j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6" name="Rectangle 133"/>
            <p:cNvSpPr>
              <a:spLocks noChangeArrowheads="1"/>
            </p:cNvSpPr>
            <p:nvPr/>
          </p:nvSpPr>
          <p:spPr bwMode="auto">
            <a:xfrm>
              <a:off x="4511676" y="24987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7" name="Rectangle 134"/>
            <p:cNvSpPr>
              <a:spLocks noChangeArrowheads="1"/>
            </p:cNvSpPr>
            <p:nvPr/>
          </p:nvSpPr>
          <p:spPr bwMode="auto">
            <a:xfrm>
              <a:off x="4575176" y="2498726"/>
              <a:ext cx="4007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8" name="Rectangle 135"/>
            <p:cNvSpPr>
              <a:spLocks noChangeArrowheads="1"/>
            </p:cNvSpPr>
            <p:nvPr/>
          </p:nvSpPr>
          <p:spPr bwMode="auto">
            <a:xfrm>
              <a:off x="3930651" y="26384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9" name="Rectangle 136"/>
            <p:cNvSpPr>
              <a:spLocks noChangeArrowheads="1"/>
            </p:cNvSpPr>
            <p:nvPr/>
          </p:nvSpPr>
          <p:spPr bwMode="auto">
            <a:xfrm>
              <a:off x="3990976" y="2638426"/>
              <a:ext cx="4007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0" name="Rectangle 137"/>
            <p:cNvSpPr>
              <a:spLocks noChangeArrowheads="1"/>
            </p:cNvSpPr>
            <p:nvPr/>
          </p:nvSpPr>
          <p:spPr bwMode="auto">
            <a:xfrm>
              <a:off x="4029076" y="26384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1" name="Rectangle 138"/>
            <p:cNvSpPr>
              <a:spLocks noChangeArrowheads="1"/>
            </p:cNvSpPr>
            <p:nvPr/>
          </p:nvSpPr>
          <p:spPr bwMode="auto">
            <a:xfrm>
              <a:off x="4092576" y="2638426"/>
              <a:ext cx="3847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2" name="Rectangle 139"/>
            <p:cNvSpPr>
              <a:spLocks noChangeArrowheads="1"/>
            </p:cNvSpPr>
            <p:nvPr/>
          </p:nvSpPr>
          <p:spPr bwMode="auto">
            <a:xfrm>
              <a:off x="4129088" y="26384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3" name="Rectangle 140"/>
            <p:cNvSpPr>
              <a:spLocks noChangeArrowheads="1"/>
            </p:cNvSpPr>
            <p:nvPr/>
          </p:nvSpPr>
          <p:spPr bwMode="auto">
            <a:xfrm>
              <a:off x="4192588" y="2638426"/>
              <a:ext cx="48090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4" name="Rectangle 141"/>
            <p:cNvSpPr>
              <a:spLocks noChangeArrowheads="1"/>
            </p:cNvSpPr>
            <p:nvPr/>
          </p:nvSpPr>
          <p:spPr bwMode="auto">
            <a:xfrm>
              <a:off x="4237038" y="26384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5" name="Rectangle 142"/>
            <p:cNvSpPr>
              <a:spLocks noChangeArrowheads="1"/>
            </p:cNvSpPr>
            <p:nvPr/>
          </p:nvSpPr>
          <p:spPr bwMode="auto">
            <a:xfrm>
              <a:off x="4300538" y="2638426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6" name="Rectangle 143"/>
            <p:cNvSpPr>
              <a:spLocks noChangeArrowheads="1"/>
            </p:cNvSpPr>
            <p:nvPr/>
          </p:nvSpPr>
          <p:spPr bwMode="auto">
            <a:xfrm>
              <a:off x="4346576" y="26384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7" name="Rectangle 144"/>
            <p:cNvSpPr>
              <a:spLocks noChangeArrowheads="1"/>
            </p:cNvSpPr>
            <p:nvPr/>
          </p:nvSpPr>
          <p:spPr bwMode="auto">
            <a:xfrm>
              <a:off x="4406901" y="2638426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8" name="Rectangle 145"/>
            <p:cNvSpPr>
              <a:spLocks noChangeArrowheads="1"/>
            </p:cNvSpPr>
            <p:nvPr/>
          </p:nvSpPr>
          <p:spPr bwMode="auto">
            <a:xfrm>
              <a:off x="4465638" y="2638426"/>
              <a:ext cx="52900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9" name="Rectangle 146"/>
            <p:cNvSpPr>
              <a:spLocks noChangeArrowheads="1"/>
            </p:cNvSpPr>
            <p:nvPr/>
          </p:nvSpPr>
          <p:spPr bwMode="auto">
            <a:xfrm>
              <a:off x="4519613" y="2638426"/>
              <a:ext cx="2725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0" name="Rectangle 147"/>
            <p:cNvSpPr>
              <a:spLocks noChangeArrowheads="1"/>
            </p:cNvSpPr>
            <p:nvPr/>
          </p:nvSpPr>
          <p:spPr bwMode="auto">
            <a:xfrm>
              <a:off x="4546601" y="2638426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1" name="Rectangle 148"/>
            <p:cNvSpPr>
              <a:spLocks noChangeArrowheads="1"/>
            </p:cNvSpPr>
            <p:nvPr/>
          </p:nvSpPr>
          <p:spPr bwMode="auto">
            <a:xfrm>
              <a:off x="4598988" y="2638426"/>
              <a:ext cx="6572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2" name="Rectangle 149"/>
            <p:cNvSpPr>
              <a:spLocks noChangeArrowheads="1"/>
            </p:cNvSpPr>
            <p:nvPr/>
          </p:nvSpPr>
          <p:spPr bwMode="auto">
            <a:xfrm>
              <a:off x="4664076" y="2638426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3" name="Rectangle 150"/>
            <p:cNvSpPr>
              <a:spLocks noChangeArrowheads="1"/>
            </p:cNvSpPr>
            <p:nvPr/>
          </p:nvSpPr>
          <p:spPr bwMode="auto">
            <a:xfrm>
              <a:off x="4724401" y="2638426"/>
              <a:ext cx="10579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4" name="Rectangle 151"/>
            <p:cNvSpPr>
              <a:spLocks noChangeArrowheads="1"/>
            </p:cNvSpPr>
            <p:nvPr/>
          </p:nvSpPr>
          <p:spPr bwMode="auto">
            <a:xfrm>
              <a:off x="3930651" y="2776539"/>
              <a:ext cx="3526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(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5" name="Rectangle 152"/>
            <p:cNvSpPr>
              <a:spLocks noChangeArrowheads="1"/>
            </p:cNvSpPr>
            <p:nvPr/>
          </p:nvSpPr>
          <p:spPr bwMode="auto">
            <a:xfrm>
              <a:off x="3967163" y="277653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P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6" name="Rectangle 153"/>
            <p:cNvSpPr>
              <a:spLocks noChangeArrowheads="1"/>
            </p:cNvSpPr>
            <p:nvPr/>
          </p:nvSpPr>
          <p:spPr bwMode="auto">
            <a:xfrm>
              <a:off x="4024313" y="2776539"/>
              <a:ext cx="5770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7" name="Rectangle 154"/>
            <p:cNvSpPr>
              <a:spLocks noChangeArrowheads="1"/>
            </p:cNvSpPr>
            <p:nvPr/>
          </p:nvSpPr>
          <p:spPr bwMode="auto">
            <a:xfrm>
              <a:off x="4081463" y="2776539"/>
              <a:ext cx="4167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8" name="Rectangle 155"/>
            <p:cNvSpPr>
              <a:spLocks noChangeArrowheads="1"/>
            </p:cNvSpPr>
            <p:nvPr/>
          </p:nvSpPr>
          <p:spPr bwMode="auto">
            <a:xfrm>
              <a:off x="4148138" y="2776539"/>
              <a:ext cx="6091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P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489" name="Rectangle 156"/>
            <p:cNvSpPr>
              <a:spLocks noChangeArrowheads="1"/>
            </p:cNvSpPr>
            <p:nvPr/>
          </p:nvSpPr>
          <p:spPr bwMode="auto">
            <a:xfrm>
              <a:off x="4208463" y="2776539"/>
              <a:ext cx="4167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0" name="Rectangle 157"/>
            <p:cNvSpPr>
              <a:spLocks noChangeArrowheads="1"/>
            </p:cNvSpPr>
            <p:nvPr/>
          </p:nvSpPr>
          <p:spPr bwMode="auto">
            <a:xfrm>
              <a:off x="4246563" y="2776539"/>
              <a:ext cx="6251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1" name="Rectangle 158"/>
            <p:cNvSpPr>
              <a:spLocks noChangeArrowheads="1"/>
            </p:cNvSpPr>
            <p:nvPr/>
          </p:nvSpPr>
          <p:spPr bwMode="auto">
            <a:xfrm>
              <a:off x="4306888" y="2776539"/>
              <a:ext cx="4007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2" name="Rectangle 159"/>
            <p:cNvSpPr>
              <a:spLocks noChangeArrowheads="1"/>
            </p:cNvSpPr>
            <p:nvPr/>
          </p:nvSpPr>
          <p:spPr bwMode="auto">
            <a:xfrm>
              <a:off x="4346576" y="2776539"/>
              <a:ext cx="6251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3" name="Rectangle 160"/>
            <p:cNvSpPr>
              <a:spLocks noChangeArrowheads="1"/>
            </p:cNvSpPr>
            <p:nvPr/>
          </p:nvSpPr>
          <p:spPr bwMode="auto">
            <a:xfrm>
              <a:off x="4406901" y="2776539"/>
              <a:ext cx="48090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4" name="Rectangle 161"/>
            <p:cNvSpPr>
              <a:spLocks noChangeArrowheads="1"/>
            </p:cNvSpPr>
            <p:nvPr/>
          </p:nvSpPr>
          <p:spPr bwMode="auto">
            <a:xfrm>
              <a:off x="4454526" y="2776539"/>
              <a:ext cx="62518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5" name="Rectangle 162"/>
            <p:cNvSpPr>
              <a:spLocks noChangeArrowheads="1"/>
            </p:cNvSpPr>
            <p:nvPr/>
          </p:nvSpPr>
          <p:spPr bwMode="auto">
            <a:xfrm>
              <a:off x="4514851" y="2776539"/>
              <a:ext cx="2885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6" name="Rectangle 163"/>
            <p:cNvSpPr>
              <a:spLocks noChangeArrowheads="1"/>
            </p:cNvSpPr>
            <p:nvPr/>
          </p:nvSpPr>
          <p:spPr bwMode="auto">
            <a:xfrm>
              <a:off x="4562476" y="2776539"/>
              <a:ext cx="54502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7" name="Rectangle 164"/>
            <p:cNvSpPr>
              <a:spLocks noChangeArrowheads="1"/>
            </p:cNvSpPr>
            <p:nvPr/>
          </p:nvSpPr>
          <p:spPr bwMode="auto">
            <a:xfrm>
              <a:off x="4614863" y="2776539"/>
              <a:ext cx="97784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et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8" name="Rectangle 165"/>
            <p:cNvSpPr>
              <a:spLocks noChangeArrowheads="1"/>
            </p:cNvSpPr>
            <p:nvPr/>
          </p:nvSpPr>
          <p:spPr bwMode="auto">
            <a:xfrm>
              <a:off x="4711701" y="2776539"/>
              <a:ext cx="35266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)</a:t>
              </a:r>
              <a:endParaRPr kumimoji="0" lang="en-US" altLang="en-US" sz="1800" b="1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9" name="Rectangle 166"/>
            <p:cNvSpPr>
              <a:spLocks noChangeArrowheads="1"/>
            </p:cNvSpPr>
            <p:nvPr/>
          </p:nvSpPr>
          <p:spPr bwMode="auto">
            <a:xfrm>
              <a:off x="5494338" y="1647826"/>
              <a:ext cx="1425575" cy="1308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Rectangle 167"/>
            <p:cNvSpPr>
              <a:spLocks noChangeArrowheads="1"/>
            </p:cNvSpPr>
            <p:nvPr/>
          </p:nvSpPr>
          <p:spPr bwMode="auto">
            <a:xfrm>
              <a:off x="5494338" y="1647826"/>
              <a:ext cx="1425575" cy="1308100"/>
            </a:xfrm>
            <a:prstGeom prst="rect">
              <a:avLst/>
            </a:prstGeom>
            <a:solidFill>
              <a:srgbClr val="7FDFE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Rectangle 168"/>
            <p:cNvSpPr>
              <a:spLocks noChangeArrowheads="1"/>
            </p:cNvSpPr>
            <p:nvPr/>
          </p:nvSpPr>
          <p:spPr bwMode="auto">
            <a:xfrm>
              <a:off x="5567363" y="16827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9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2" name="Rectangle 169"/>
            <p:cNvSpPr>
              <a:spLocks noChangeArrowheads="1"/>
            </p:cNvSpPr>
            <p:nvPr/>
          </p:nvSpPr>
          <p:spPr bwMode="auto">
            <a:xfrm>
              <a:off x="5627688" y="16827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6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3" name="Rectangle 170"/>
            <p:cNvSpPr>
              <a:spLocks noChangeArrowheads="1"/>
            </p:cNvSpPr>
            <p:nvPr/>
          </p:nvSpPr>
          <p:spPr bwMode="auto">
            <a:xfrm>
              <a:off x="5711826" y="1682751"/>
              <a:ext cx="1442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ass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4" name="Rectangle 171"/>
            <p:cNvSpPr>
              <a:spLocks noChangeArrowheads="1"/>
            </p:cNvSpPr>
            <p:nvPr/>
          </p:nvSpPr>
          <p:spPr bwMode="auto">
            <a:xfrm>
              <a:off x="5859463" y="168275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5" name="Rectangle 172"/>
            <p:cNvSpPr>
              <a:spLocks noChangeArrowheads="1"/>
            </p:cNvSpPr>
            <p:nvPr/>
          </p:nvSpPr>
          <p:spPr bwMode="auto">
            <a:xfrm>
              <a:off x="5884863" y="1682751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gn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6" name="Rectangle 173"/>
            <p:cNvSpPr>
              <a:spLocks noChangeArrowheads="1"/>
            </p:cNvSpPr>
            <p:nvPr/>
          </p:nvSpPr>
          <p:spPr bwMode="auto">
            <a:xfrm>
              <a:off x="6000751" y="16827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7" name="Rectangle 174"/>
            <p:cNvSpPr>
              <a:spLocks noChangeArrowheads="1"/>
            </p:cNvSpPr>
            <p:nvPr/>
          </p:nvSpPr>
          <p:spPr bwMode="auto">
            <a:xfrm>
              <a:off x="6057901" y="16827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8" name="Rectangle 175"/>
            <p:cNvSpPr>
              <a:spLocks noChangeArrowheads="1"/>
            </p:cNvSpPr>
            <p:nvPr/>
          </p:nvSpPr>
          <p:spPr bwMode="auto">
            <a:xfrm>
              <a:off x="6138863" y="16827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09" name="Rectangle 176"/>
            <p:cNvSpPr>
              <a:spLocks noChangeArrowheads="1"/>
            </p:cNvSpPr>
            <p:nvPr/>
          </p:nvSpPr>
          <p:spPr bwMode="auto">
            <a:xfrm>
              <a:off x="6178551" y="1682751"/>
              <a:ext cx="52578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atin typeface="Calibri" panose="020F0502020204030204" pitchFamily="34" charset="0"/>
                </a:rPr>
                <a:t>o </a:t>
              </a:r>
              <a:r>
                <a:rPr kumimoji="0" lang="en-US" altLang="en-US" sz="900" b="1" i="0" u="none" strike="noStrike" cap="none" normalizeH="0" baseline="0" dirty="0">
                  <a:latin typeface="Calibri" panose="020F0502020204030204" pitchFamily="34" charset="0"/>
                </a:rPr>
                <a:t>PLACEBO</a:t>
              </a:r>
              <a:endParaRPr kumimoji="0" lang="en-US" altLang="en-US" sz="1800" b="1" i="0" u="none" strike="noStrike" cap="none" normalizeH="0" baseline="0" dirty="0"/>
            </a:p>
          </p:txBody>
        </p:sp>
        <p:sp>
          <p:nvSpPr>
            <p:cNvPr id="517" name="Rectangle 184"/>
            <p:cNvSpPr>
              <a:spLocks noChangeArrowheads="1"/>
            </p:cNvSpPr>
            <p:nvPr/>
          </p:nvSpPr>
          <p:spPr bwMode="auto">
            <a:xfrm>
              <a:off x="5699126" y="1822451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96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18" name="Rectangle 185"/>
            <p:cNvSpPr>
              <a:spLocks noChangeArrowheads="1"/>
            </p:cNvSpPr>
            <p:nvPr/>
          </p:nvSpPr>
          <p:spPr bwMode="auto">
            <a:xfrm>
              <a:off x="5843588" y="18224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19" name="Rectangle 186"/>
            <p:cNvSpPr>
              <a:spLocks noChangeArrowheads="1"/>
            </p:cNvSpPr>
            <p:nvPr/>
          </p:nvSpPr>
          <p:spPr bwMode="auto">
            <a:xfrm>
              <a:off x="5883276" y="1822451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0" name="Rectangle 187"/>
            <p:cNvSpPr>
              <a:spLocks noChangeArrowheads="1"/>
            </p:cNvSpPr>
            <p:nvPr/>
          </p:nvSpPr>
          <p:spPr bwMode="auto">
            <a:xfrm>
              <a:off x="5921376" y="18224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1" name="Rectangle 188"/>
            <p:cNvSpPr>
              <a:spLocks noChangeArrowheads="1"/>
            </p:cNvSpPr>
            <p:nvPr/>
          </p:nvSpPr>
          <p:spPr bwMode="auto">
            <a:xfrm>
              <a:off x="5980113" y="182245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2" name="Rectangle 189"/>
            <p:cNvSpPr>
              <a:spLocks noChangeArrowheads="1"/>
            </p:cNvSpPr>
            <p:nvPr/>
          </p:nvSpPr>
          <p:spPr bwMode="auto">
            <a:xfrm>
              <a:off x="6034088" y="18224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3" name="Rectangle 190"/>
            <p:cNvSpPr>
              <a:spLocks noChangeArrowheads="1"/>
            </p:cNvSpPr>
            <p:nvPr/>
          </p:nvSpPr>
          <p:spPr bwMode="auto">
            <a:xfrm>
              <a:off x="6070601" y="18224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4" name="Rectangle 191"/>
            <p:cNvSpPr>
              <a:spLocks noChangeArrowheads="1"/>
            </p:cNvSpPr>
            <p:nvPr/>
          </p:nvSpPr>
          <p:spPr bwMode="auto">
            <a:xfrm>
              <a:off x="6129338" y="18224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5" name="Rectangle 192"/>
            <p:cNvSpPr>
              <a:spLocks noChangeArrowheads="1"/>
            </p:cNvSpPr>
            <p:nvPr/>
          </p:nvSpPr>
          <p:spPr bwMode="auto">
            <a:xfrm>
              <a:off x="6213476" y="1822451"/>
              <a:ext cx="81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6" name="Rectangle 193"/>
            <p:cNvSpPr>
              <a:spLocks noChangeArrowheads="1"/>
            </p:cNvSpPr>
            <p:nvPr/>
          </p:nvSpPr>
          <p:spPr bwMode="auto">
            <a:xfrm>
              <a:off x="6296026" y="182245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7" name="Rectangle 194"/>
            <p:cNvSpPr>
              <a:spLocks noChangeArrowheads="1"/>
            </p:cNvSpPr>
            <p:nvPr/>
          </p:nvSpPr>
          <p:spPr bwMode="auto">
            <a:xfrm>
              <a:off x="6323013" y="18224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8" name="Rectangle 195"/>
            <p:cNvSpPr>
              <a:spLocks noChangeArrowheads="1"/>
            </p:cNvSpPr>
            <p:nvPr/>
          </p:nvSpPr>
          <p:spPr bwMode="auto">
            <a:xfrm>
              <a:off x="6362701" y="18224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h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29" name="Rectangle 196"/>
            <p:cNvSpPr>
              <a:spLocks noChangeArrowheads="1"/>
            </p:cNvSpPr>
            <p:nvPr/>
          </p:nvSpPr>
          <p:spPr bwMode="auto">
            <a:xfrm>
              <a:off x="5830888" y="19621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30" name="Rectangle 197"/>
            <p:cNvSpPr>
              <a:spLocks noChangeArrowheads="1"/>
            </p:cNvSpPr>
            <p:nvPr/>
          </p:nvSpPr>
          <p:spPr bwMode="auto">
            <a:xfrm>
              <a:off x="5891213" y="196215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31" name="Rectangle 198"/>
            <p:cNvSpPr>
              <a:spLocks noChangeArrowheads="1"/>
            </p:cNvSpPr>
            <p:nvPr/>
          </p:nvSpPr>
          <p:spPr bwMode="auto">
            <a:xfrm>
              <a:off x="5916613" y="196215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32" name="Rectangle 199"/>
            <p:cNvSpPr>
              <a:spLocks noChangeArrowheads="1"/>
            </p:cNvSpPr>
            <p:nvPr/>
          </p:nvSpPr>
          <p:spPr bwMode="auto">
            <a:xfrm>
              <a:off x="5972176" y="1962151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33" name="Rectangle 200"/>
            <p:cNvSpPr>
              <a:spLocks noChangeArrowheads="1"/>
            </p:cNvSpPr>
            <p:nvPr/>
          </p:nvSpPr>
          <p:spPr bwMode="auto">
            <a:xfrm>
              <a:off x="6021388" y="19621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34" name="Rectangle 201"/>
            <p:cNvSpPr>
              <a:spLocks noChangeArrowheads="1"/>
            </p:cNvSpPr>
            <p:nvPr/>
          </p:nvSpPr>
          <p:spPr bwMode="auto">
            <a:xfrm>
              <a:off x="6078538" y="19621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b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35" name="Rectangle 202"/>
            <p:cNvSpPr>
              <a:spLocks noChangeArrowheads="1"/>
            </p:cNvSpPr>
            <p:nvPr/>
          </p:nvSpPr>
          <p:spPr bwMode="auto">
            <a:xfrm>
              <a:off x="6138863" y="19621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536" name="Rectangle 203"/>
            <p:cNvSpPr>
              <a:spLocks noChangeArrowheads="1"/>
            </p:cNvSpPr>
            <p:nvPr/>
          </p:nvSpPr>
          <p:spPr bwMode="auto">
            <a:xfrm>
              <a:off x="6226176" y="1962151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(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537" name="Rectangle 204"/>
            <p:cNvSpPr>
              <a:spLocks noChangeArrowheads="1"/>
            </p:cNvSpPr>
            <p:nvPr/>
          </p:nvSpPr>
          <p:spPr bwMode="auto">
            <a:xfrm>
              <a:off x="6259513" y="196215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38" name="Rectangle 206"/>
            <p:cNvSpPr>
              <a:spLocks noChangeArrowheads="1"/>
            </p:cNvSpPr>
            <p:nvPr/>
          </p:nvSpPr>
          <p:spPr bwMode="auto">
            <a:xfrm>
              <a:off x="6311900" y="19621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39" name="Rectangle 207"/>
            <p:cNvSpPr>
              <a:spLocks noChangeArrowheads="1"/>
            </p:cNvSpPr>
            <p:nvPr/>
          </p:nvSpPr>
          <p:spPr bwMode="auto">
            <a:xfrm>
              <a:off x="6367463" y="1962151"/>
              <a:ext cx="368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f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40" name="Rectangle 208"/>
            <p:cNvSpPr>
              <a:spLocks noChangeArrowheads="1"/>
            </p:cNvSpPr>
            <p:nvPr/>
          </p:nvSpPr>
          <p:spPr bwMode="auto">
            <a:xfrm>
              <a:off x="6399213" y="1962151"/>
              <a:ext cx="977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et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41" name="Rectangle 209"/>
            <p:cNvSpPr>
              <a:spLocks noChangeArrowheads="1"/>
            </p:cNvSpPr>
            <p:nvPr/>
          </p:nvSpPr>
          <p:spPr bwMode="auto">
            <a:xfrm>
              <a:off x="6496050" y="196215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y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42" name="Rectangle 210"/>
            <p:cNvSpPr>
              <a:spLocks noChangeArrowheads="1"/>
            </p:cNvSpPr>
            <p:nvPr/>
          </p:nvSpPr>
          <p:spPr bwMode="auto">
            <a:xfrm>
              <a:off x="6573838" y="196215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43" name="Rectangle 211"/>
            <p:cNvSpPr>
              <a:spLocks noChangeArrowheads="1"/>
            </p:cNvSpPr>
            <p:nvPr/>
          </p:nvSpPr>
          <p:spPr bwMode="auto">
            <a:xfrm>
              <a:off x="6626225" y="1962151"/>
              <a:ext cx="977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et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44" name="Rectangle 212"/>
            <p:cNvSpPr>
              <a:spLocks noChangeArrowheads="1"/>
            </p:cNvSpPr>
            <p:nvPr/>
          </p:nvSpPr>
          <p:spPr bwMode="auto">
            <a:xfrm>
              <a:off x="6723063" y="1962151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)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45" name="Rectangle 213"/>
            <p:cNvSpPr>
              <a:spLocks noChangeArrowheads="1"/>
            </p:cNvSpPr>
            <p:nvPr/>
          </p:nvSpPr>
          <p:spPr bwMode="auto">
            <a:xfrm>
              <a:off x="5699125" y="209867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95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46" name="Rectangle 214"/>
            <p:cNvSpPr>
              <a:spLocks noChangeArrowheads="1"/>
            </p:cNvSpPr>
            <p:nvPr/>
          </p:nvSpPr>
          <p:spPr bwMode="auto">
            <a:xfrm>
              <a:off x="5843588" y="2098676"/>
              <a:ext cx="81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47" name="Rectangle 215"/>
            <p:cNvSpPr>
              <a:spLocks noChangeArrowheads="1"/>
            </p:cNvSpPr>
            <p:nvPr/>
          </p:nvSpPr>
          <p:spPr bwMode="auto">
            <a:xfrm>
              <a:off x="5927725" y="2098676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48" name="Rectangle 216"/>
            <p:cNvSpPr>
              <a:spLocks noChangeArrowheads="1"/>
            </p:cNvSpPr>
            <p:nvPr/>
          </p:nvSpPr>
          <p:spPr bwMode="auto">
            <a:xfrm>
              <a:off x="5953125" y="2098676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49" name="Rectangle 217"/>
            <p:cNvSpPr>
              <a:spLocks noChangeArrowheads="1"/>
            </p:cNvSpPr>
            <p:nvPr/>
          </p:nvSpPr>
          <p:spPr bwMode="auto">
            <a:xfrm>
              <a:off x="5992813" y="20986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h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0" name="Rectangle 218"/>
            <p:cNvSpPr>
              <a:spLocks noChangeArrowheads="1"/>
            </p:cNvSpPr>
            <p:nvPr/>
          </p:nvSpPr>
          <p:spPr bwMode="auto">
            <a:xfrm>
              <a:off x="6076950" y="20986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1" name="Rectangle 219"/>
            <p:cNvSpPr>
              <a:spLocks noChangeArrowheads="1"/>
            </p:cNvSpPr>
            <p:nvPr/>
          </p:nvSpPr>
          <p:spPr bwMode="auto">
            <a:xfrm>
              <a:off x="6137275" y="2098676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2" name="Rectangle 220"/>
            <p:cNvSpPr>
              <a:spLocks noChangeArrowheads="1"/>
            </p:cNvSpPr>
            <p:nvPr/>
          </p:nvSpPr>
          <p:spPr bwMode="auto">
            <a:xfrm>
              <a:off x="6191250" y="2098676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3" name="Rectangle 221"/>
            <p:cNvSpPr>
              <a:spLocks noChangeArrowheads="1"/>
            </p:cNvSpPr>
            <p:nvPr/>
          </p:nvSpPr>
          <p:spPr bwMode="auto">
            <a:xfrm>
              <a:off x="6227763" y="2098676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4" name="Rectangle 222"/>
            <p:cNvSpPr>
              <a:spLocks noChangeArrowheads="1"/>
            </p:cNvSpPr>
            <p:nvPr/>
          </p:nvSpPr>
          <p:spPr bwMode="auto">
            <a:xfrm>
              <a:off x="6283325" y="2098676"/>
              <a:ext cx="641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 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5" name="Rectangle 223"/>
            <p:cNvSpPr>
              <a:spLocks noChangeArrowheads="1"/>
            </p:cNvSpPr>
            <p:nvPr/>
          </p:nvSpPr>
          <p:spPr bwMode="auto">
            <a:xfrm>
              <a:off x="6346825" y="20986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6" name="Rectangle 224"/>
            <p:cNvSpPr>
              <a:spLocks noChangeArrowheads="1"/>
            </p:cNvSpPr>
            <p:nvPr/>
          </p:nvSpPr>
          <p:spPr bwMode="auto">
            <a:xfrm>
              <a:off x="5830888" y="2236788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7" name="Rectangle 225"/>
            <p:cNvSpPr>
              <a:spLocks noChangeArrowheads="1"/>
            </p:cNvSpPr>
            <p:nvPr/>
          </p:nvSpPr>
          <p:spPr bwMode="auto">
            <a:xfrm>
              <a:off x="5884863" y="22367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8" name="Rectangle 226"/>
            <p:cNvSpPr>
              <a:spLocks noChangeArrowheads="1"/>
            </p:cNvSpPr>
            <p:nvPr/>
          </p:nvSpPr>
          <p:spPr bwMode="auto">
            <a:xfrm>
              <a:off x="5945188" y="2236788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j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59" name="Rectangle 227"/>
            <p:cNvSpPr>
              <a:spLocks noChangeArrowheads="1"/>
            </p:cNvSpPr>
            <p:nvPr/>
          </p:nvSpPr>
          <p:spPr bwMode="auto">
            <a:xfrm>
              <a:off x="5973763" y="2236788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ud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0" name="Rectangle 228"/>
            <p:cNvSpPr>
              <a:spLocks noChangeArrowheads="1"/>
            </p:cNvSpPr>
            <p:nvPr/>
          </p:nvSpPr>
          <p:spPr bwMode="auto">
            <a:xfrm>
              <a:off x="6094413" y="2236788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1" name="Rectangle 229"/>
            <p:cNvSpPr>
              <a:spLocks noChangeArrowheads="1"/>
            </p:cNvSpPr>
            <p:nvPr/>
          </p:nvSpPr>
          <p:spPr bwMode="auto">
            <a:xfrm>
              <a:off x="6121400" y="2236788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2" name="Rectangle 230"/>
            <p:cNvSpPr>
              <a:spLocks noChangeArrowheads="1"/>
            </p:cNvSpPr>
            <p:nvPr/>
          </p:nvSpPr>
          <p:spPr bwMode="auto">
            <a:xfrm>
              <a:off x="6167438" y="2236788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3" name="Rectangle 231"/>
            <p:cNvSpPr>
              <a:spLocks noChangeArrowheads="1"/>
            </p:cNvSpPr>
            <p:nvPr/>
          </p:nvSpPr>
          <p:spPr bwMode="auto">
            <a:xfrm>
              <a:off x="6223000" y="2236788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4" name="Rectangle 232"/>
            <p:cNvSpPr>
              <a:spLocks noChangeArrowheads="1"/>
            </p:cNvSpPr>
            <p:nvPr/>
          </p:nvSpPr>
          <p:spPr bwMode="auto">
            <a:xfrm>
              <a:off x="6259513" y="22367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5" name="Rectangle 233"/>
            <p:cNvSpPr>
              <a:spLocks noChangeArrowheads="1"/>
            </p:cNvSpPr>
            <p:nvPr/>
          </p:nvSpPr>
          <p:spPr bwMode="auto">
            <a:xfrm>
              <a:off x="6340475" y="22367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6" name="Rectangle 234"/>
            <p:cNvSpPr>
              <a:spLocks noChangeArrowheads="1"/>
            </p:cNvSpPr>
            <p:nvPr/>
          </p:nvSpPr>
          <p:spPr bwMode="auto">
            <a:xfrm>
              <a:off x="6403975" y="22367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u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7" name="Rectangle 235"/>
            <p:cNvSpPr>
              <a:spLocks noChangeArrowheads="1"/>
            </p:cNvSpPr>
            <p:nvPr/>
          </p:nvSpPr>
          <p:spPr bwMode="auto">
            <a:xfrm>
              <a:off x="6464300" y="2236788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8" name="Rectangle 236"/>
            <p:cNvSpPr>
              <a:spLocks noChangeArrowheads="1"/>
            </p:cNvSpPr>
            <p:nvPr/>
          </p:nvSpPr>
          <p:spPr bwMode="auto">
            <a:xfrm>
              <a:off x="6500813" y="2236788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69" name="Rectangle 237"/>
            <p:cNvSpPr>
              <a:spLocks noChangeArrowheads="1"/>
            </p:cNvSpPr>
            <p:nvPr/>
          </p:nvSpPr>
          <p:spPr bwMode="auto">
            <a:xfrm>
              <a:off x="6551613" y="22367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70" name="Rectangle 238"/>
            <p:cNvSpPr>
              <a:spLocks noChangeArrowheads="1"/>
            </p:cNvSpPr>
            <p:nvPr/>
          </p:nvSpPr>
          <p:spPr bwMode="auto">
            <a:xfrm>
              <a:off x="6610350" y="2236788"/>
              <a:ext cx="9297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m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71" name="Rectangle 239"/>
            <p:cNvSpPr>
              <a:spLocks noChangeArrowheads="1"/>
            </p:cNvSpPr>
            <p:nvPr/>
          </p:nvSpPr>
          <p:spPr bwMode="auto">
            <a:xfrm>
              <a:off x="6702425" y="22367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72" name="Rectangle 240"/>
            <p:cNvSpPr>
              <a:spLocks noChangeArrowheads="1"/>
            </p:cNvSpPr>
            <p:nvPr/>
          </p:nvSpPr>
          <p:spPr bwMode="auto">
            <a:xfrm>
              <a:off x="5830888" y="2376488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(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73" name="Rectangle 241"/>
            <p:cNvSpPr>
              <a:spLocks noChangeArrowheads="1"/>
            </p:cNvSpPr>
            <p:nvPr/>
          </p:nvSpPr>
          <p:spPr bwMode="auto">
            <a:xfrm>
              <a:off x="5864225" y="2376488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F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74" name="Rectangle 242"/>
            <p:cNvSpPr>
              <a:spLocks noChangeArrowheads="1"/>
            </p:cNvSpPr>
            <p:nvPr/>
          </p:nvSpPr>
          <p:spPr bwMode="auto">
            <a:xfrm>
              <a:off x="5916613" y="2376488"/>
              <a:ext cx="625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u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75" name="Rectangle 243"/>
            <p:cNvSpPr>
              <a:spLocks noChangeArrowheads="1"/>
            </p:cNvSpPr>
            <p:nvPr/>
          </p:nvSpPr>
          <p:spPr bwMode="auto">
            <a:xfrm>
              <a:off x="5980113" y="23764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ll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76" name="Rectangle 244"/>
            <p:cNvSpPr>
              <a:spLocks noChangeArrowheads="1"/>
            </p:cNvSpPr>
            <p:nvPr/>
          </p:nvSpPr>
          <p:spPr bwMode="auto">
            <a:xfrm>
              <a:off x="6057900" y="2376488"/>
              <a:ext cx="7053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77" name="Rectangle 245"/>
            <p:cNvSpPr>
              <a:spLocks noChangeArrowheads="1"/>
            </p:cNvSpPr>
            <p:nvPr/>
          </p:nvSpPr>
          <p:spPr bwMode="auto">
            <a:xfrm>
              <a:off x="6122988" y="2376488"/>
              <a:ext cx="625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n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78" name="Rectangle 246"/>
            <p:cNvSpPr>
              <a:spLocks noChangeArrowheads="1"/>
            </p:cNvSpPr>
            <p:nvPr/>
          </p:nvSpPr>
          <p:spPr bwMode="auto">
            <a:xfrm>
              <a:off x="6183313" y="2376488"/>
              <a:ext cx="8656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al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79" name="Rectangle 247"/>
            <p:cNvSpPr>
              <a:spLocks noChangeArrowheads="1"/>
            </p:cNvSpPr>
            <p:nvPr/>
          </p:nvSpPr>
          <p:spPr bwMode="auto">
            <a:xfrm>
              <a:off x="6267450" y="2376488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y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0" name="Rectangle 248"/>
            <p:cNvSpPr>
              <a:spLocks noChangeArrowheads="1"/>
            </p:cNvSpPr>
            <p:nvPr/>
          </p:nvSpPr>
          <p:spPr bwMode="auto">
            <a:xfrm>
              <a:off x="6318250" y="2376488"/>
              <a:ext cx="4648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1" name="Rectangle 249"/>
            <p:cNvSpPr>
              <a:spLocks noChangeArrowheads="1"/>
            </p:cNvSpPr>
            <p:nvPr/>
          </p:nvSpPr>
          <p:spPr bwMode="auto">
            <a:xfrm>
              <a:off x="6364288" y="2376488"/>
              <a:ext cx="288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2" name="Rectangle 250"/>
            <p:cNvSpPr>
              <a:spLocks noChangeArrowheads="1"/>
            </p:cNvSpPr>
            <p:nvPr/>
          </p:nvSpPr>
          <p:spPr bwMode="auto">
            <a:xfrm>
              <a:off x="6391275" y="2376488"/>
              <a:ext cx="4648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3" name="Rectangle 251"/>
            <p:cNvSpPr>
              <a:spLocks noChangeArrowheads="1"/>
            </p:cNvSpPr>
            <p:nvPr/>
          </p:nvSpPr>
          <p:spPr bwMode="auto">
            <a:xfrm>
              <a:off x="6459538" y="2376488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4" name="Rectangle 252"/>
            <p:cNvSpPr>
              <a:spLocks noChangeArrowheads="1"/>
            </p:cNvSpPr>
            <p:nvPr/>
          </p:nvSpPr>
          <p:spPr bwMode="auto">
            <a:xfrm>
              <a:off x="6511925" y="23764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5" name="Rectangle 253"/>
            <p:cNvSpPr>
              <a:spLocks noChangeArrowheads="1"/>
            </p:cNvSpPr>
            <p:nvPr/>
          </p:nvSpPr>
          <p:spPr bwMode="auto">
            <a:xfrm>
              <a:off x="6569075" y="2376488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6" name="Rectangle 254"/>
            <p:cNvSpPr>
              <a:spLocks noChangeArrowheads="1"/>
            </p:cNvSpPr>
            <p:nvPr/>
          </p:nvSpPr>
          <p:spPr bwMode="auto">
            <a:xfrm>
              <a:off x="6608763" y="2376488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)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187" name="Rectangle 255"/>
            <p:cNvSpPr>
              <a:spLocks noChangeArrowheads="1"/>
            </p:cNvSpPr>
            <p:nvPr/>
          </p:nvSpPr>
          <p:spPr bwMode="auto">
            <a:xfrm>
              <a:off x="5699125" y="2514601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82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88" name="Rectangle 256"/>
            <p:cNvSpPr>
              <a:spLocks noChangeArrowheads="1"/>
            </p:cNvSpPr>
            <p:nvPr/>
          </p:nvSpPr>
          <p:spPr bwMode="auto">
            <a:xfrm>
              <a:off x="5843588" y="2514601"/>
              <a:ext cx="81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89" name="Rectangle 257"/>
            <p:cNvSpPr>
              <a:spLocks noChangeArrowheads="1"/>
            </p:cNvSpPr>
            <p:nvPr/>
          </p:nvSpPr>
          <p:spPr bwMode="auto">
            <a:xfrm>
              <a:off x="5927725" y="251460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0" name="Rectangle 258"/>
            <p:cNvSpPr>
              <a:spLocks noChangeArrowheads="1"/>
            </p:cNvSpPr>
            <p:nvPr/>
          </p:nvSpPr>
          <p:spPr bwMode="auto">
            <a:xfrm>
              <a:off x="5953125" y="251460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1" name="Rectangle 259"/>
            <p:cNvSpPr>
              <a:spLocks noChangeArrowheads="1"/>
            </p:cNvSpPr>
            <p:nvPr/>
          </p:nvSpPr>
          <p:spPr bwMode="auto">
            <a:xfrm>
              <a:off x="5992813" y="25146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h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2" name="Rectangle 260"/>
            <p:cNvSpPr>
              <a:spLocks noChangeArrowheads="1"/>
            </p:cNvSpPr>
            <p:nvPr/>
          </p:nvSpPr>
          <p:spPr bwMode="auto">
            <a:xfrm>
              <a:off x="6053138" y="25146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3" name="Rectangle 261"/>
            <p:cNvSpPr>
              <a:spLocks noChangeArrowheads="1"/>
            </p:cNvSpPr>
            <p:nvPr/>
          </p:nvSpPr>
          <p:spPr bwMode="auto">
            <a:xfrm>
              <a:off x="6113463" y="25146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u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4" name="Rectangle 262"/>
            <p:cNvSpPr>
              <a:spLocks noChangeArrowheads="1"/>
            </p:cNvSpPr>
            <p:nvPr/>
          </p:nvSpPr>
          <p:spPr bwMode="auto">
            <a:xfrm>
              <a:off x="6173788" y="251460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5" name="Rectangle 263"/>
            <p:cNvSpPr>
              <a:spLocks noChangeArrowheads="1"/>
            </p:cNvSpPr>
            <p:nvPr/>
          </p:nvSpPr>
          <p:spPr bwMode="auto">
            <a:xfrm>
              <a:off x="6234113" y="2514601"/>
              <a:ext cx="9297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m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6" name="Rectangle 264"/>
            <p:cNvSpPr>
              <a:spLocks noChangeArrowheads="1"/>
            </p:cNvSpPr>
            <p:nvPr/>
          </p:nvSpPr>
          <p:spPr bwMode="auto">
            <a:xfrm>
              <a:off x="6327775" y="251460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7" name="Rectangle 265"/>
            <p:cNvSpPr>
              <a:spLocks noChangeArrowheads="1"/>
            </p:cNvSpPr>
            <p:nvPr/>
          </p:nvSpPr>
          <p:spPr bwMode="auto">
            <a:xfrm>
              <a:off x="6383338" y="251460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j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8" name="Rectangle 266"/>
            <p:cNvSpPr>
              <a:spLocks noChangeArrowheads="1"/>
            </p:cNvSpPr>
            <p:nvPr/>
          </p:nvSpPr>
          <p:spPr bwMode="auto">
            <a:xfrm>
              <a:off x="6411913" y="25146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199" name="Rectangle 267"/>
            <p:cNvSpPr>
              <a:spLocks noChangeArrowheads="1"/>
            </p:cNvSpPr>
            <p:nvPr/>
          </p:nvSpPr>
          <p:spPr bwMode="auto">
            <a:xfrm>
              <a:off x="6472238" y="2514601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0" name="Rectangle 268"/>
            <p:cNvSpPr>
              <a:spLocks noChangeArrowheads="1"/>
            </p:cNvSpPr>
            <p:nvPr/>
          </p:nvSpPr>
          <p:spPr bwMode="auto">
            <a:xfrm>
              <a:off x="5830888" y="26543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1" name="Rectangle 269"/>
            <p:cNvSpPr>
              <a:spLocks noChangeArrowheads="1"/>
            </p:cNvSpPr>
            <p:nvPr/>
          </p:nvSpPr>
          <p:spPr bwMode="auto">
            <a:xfrm>
              <a:off x="5891213" y="2654301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2" name="Rectangle 270"/>
            <p:cNvSpPr>
              <a:spLocks noChangeArrowheads="1"/>
            </p:cNvSpPr>
            <p:nvPr/>
          </p:nvSpPr>
          <p:spPr bwMode="auto">
            <a:xfrm>
              <a:off x="5929313" y="26543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3" name="Rectangle 271"/>
            <p:cNvSpPr>
              <a:spLocks noChangeArrowheads="1"/>
            </p:cNvSpPr>
            <p:nvPr/>
          </p:nvSpPr>
          <p:spPr bwMode="auto">
            <a:xfrm>
              <a:off x="5989638" y="265430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4" name="Rectangle 272"/>
            <p:cNvSpPr>
              <a:spLocks noChangeArrowheads="1"/>
            </p:cNvSpPr>
            <p:nvPr/>
          </p:nvSpPr>
          <p:spPr bwMode="auto">
            <a:xfrm>
              <a:off x="6029325" y="26543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5" name="Rectangle 273"/>
            <p:cNvSpPr>
              <a:spLocks noChangeArrowheads="1"/>
            </p:cNvSpPr>
            <p:nvPr/>
          </p:nvSpPr>
          <p:spPr bwMode="auto">
            <a:xfrm>
              <a:off x="6089650" y="2654301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6" name="Rectangle 274"/>
            <p:cNvSpPr>
              <a:spLocks noChangeArrowheads="1"/>
            </p:cNvSpPr>
            <p:nvPr/>
          </p:nvSpPr>
          <p:spPr bwMode="auto">
            <a:xfrm>
              <a:off x="6138863" y="26543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7" name="Rectangle 275"/>
            <p:cNvSpPr>
              <a:spLocks noChangeArrowheads="1"/>
            </p:cNvSpPr>
            <p:nvPr/>
          </p:nvSpPr>
          <p:spPr bwMode="auto">
            <a:xfrm>
              <a:off x="6199188" y="265430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8" name="Rectangle 276"/>
            <p:cNvSpPr>
              <a:spLocks noChangeArrowheads="1"/>
            </p:cNvSpPr>
            <p:nvPr/>
          </p:nvSpPr>
          <p:spPr bwMode="auto">
            <a:xfrm>
              <a:off x="6246813" y="26543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09" name="Rectangle 277"/>
            <p:cNvSpPr>
              <a:spLocks noChangeArrowheads="1"/>
            </p:cNvSpPr>
            <p:nvPr/>
          </p:nvSpPr>
          <p:spPr bwMode="auto">
            <a:xfrm>
              <a:off x="6307138" y="265430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10" name="Rectangle 278"/>
            <p:cNvSpPr>
              <a:spLocks noChangeArrowheads="1"/>
            </p:cNvSpPr>
            <p:nvPr/>
          </p:nvSpPr>
          <p:spPr bwMode="auto">
            <a:xfrm>
              <a:off x="6367463" y="2654301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11" name="Rectangle 279"/>
            <p:cNvSpPr>
              <a:spLocks noChangeArrowheads="1"/>
            </p:cNvSpPr>
            <p:nvPr/>
          </p:nvSpPr>
          <p:spPr bwMode="auto">
            <a:xfrm>
              <a:off x="6419850" y="265430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12" name="Rectangle 280"/>
            <p:cNvSpPr>
              <a:spLocks noChangeArrowheads="1"/>
            </p:cNvSpPr>
            <p:nvPr/>
          </p:nvSpPr>
          <p:spPr bwMode="auto">
            <a:xfrm>
              <a:off x="6445250" y="265430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13" name="Rectangle 281"/>
            <p:cNvSpPr>
              <a:spLocks noChangeArrowheads="1"/>
            </p:cNvSpPr>
            <p:nvPr/>
          </p:nvSpPr>
          <p:spPr bwMode="auto">
            <a:xfrm>
              <a:off x="6497638" y="2654301"/>
              <a:ext cx="6572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14" name="Rectangle 282"/>
            <p:cNvSpPr>
              <a:spLocks noChangeArrowheads="1"/>
            </p:cNvSpPr>
            <p:nvPr/>
          </p:nvSpPr>
          <p:spPr bwMode="auto">
            <a:xfrm>
              <a:off x="6564313" y="26543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15" name="Rectangle 283"/>
            <p:cNvSpPr>
              <a:spLocks noChangeArrowheads="1"/>
            </p:cNvSpPr>
            <p:nvPr/>
          </p:nvSpPr>
          <p:spPr bwMode="auto">
            <a:xfrm>
              <a:off x="6624638" y="2654301"/>
              <a:ext cx="10579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ns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16" name="Rectangle 284"/>
            <p:cNvSpPr>
              <a:spLocks noChangeArrowheads="1"/>
            </p:cNvSpPr>
            <p:nvPr/>
          </p:nvSpPr>
          <p:spPr bwMode="auto">
            <a:xfrm>
              <a:off x="5830888" y="2790826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(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17" name="Rectangle 285"/>
            <p:cNvSpPr>
              <a:spLocks noChangeArrowheads="1"/>
            </p:cNvSpPr>
            <p:nvPr/>
          </p:nvSpPr>
          <p:spPr bwMode="auto">
            <a:xfrm>
              <a:off x="5864225" y="279082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P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18" name="Rectangle 286"/>
            <p:cNvSpPr>
              <a:spLocks noChangeArrowheads="1"/>
            </p:cNvSpPr>
            <p:nvPr/>
          </p:nvSpPr>
          <p:spPr bwMode="auto">
            <a:xfrm>
              <a:off x="5921375" y="279082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19" name="Rectangle 287"/>
            <p:cNvSpPr>
              <a:spLocks noChangeArrowheads="1"/>
            </p:cNvSpPr>
            <p:nvPr/>
          </p:nvSpPr>
          <p:spPr bwMode="auto">
            <a:xfrm>
              <a:off x="5980113" y="2790826"/>
              <a:ext cx="416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0" name="Rectangle 288"/>
            <p:cNvSpPr>
              <a:spLocks noChangeArrowheads="1"/>
            </p:cNvSpPr>
            <p:nvPr/>
          </p:nvSpPr>
          <p:spPr bwMode="auto">
            <a:xfrm>
              <a:off x="6045200" y="279082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P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1" name="Rectangle 289"/>
            <p:cNvSpPr>
              <a:spLocks noChangeArrowheads="1"/>
            </p:cNvSpPr>
            <p:nvPr/>
          </p:nvSpPr>
          <p:spPr bwMode="auto">
            <a:xfrm>
              <a:off x="6105525" y="2790826"/>
              <a:ext cx="416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2" name="Rectangle 290"/>
            <p:cNvSpPr>
              <a:spLocks noChangeArrowheads="1"/>
            </p:cNvSpPr>
            <p:nvPr/>
          </p:nvSpPr>
          <p:spPr bwMode="auto">
            <a:xfrm>
              <a:off x="6145213" y="2790826"/>
              <a:ext cx="625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3" name="Rectangle 291"/>
            <p:cNvSpPr>
              <a:spLocks noChangeArrowheads="1"/>
            </p:cNvSpPr>
            <p:nvPr/>
          </p:nvSpPr>
          <p:spPr bwMode="auto">
            <a:xfrm>
              <a:off x="6207125" y="2790826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4" name="Rectangle 292"/>
            <p:cNvSpPr>
              <a:spLocks noChangeArrowheads="1"/>
            </p:cNvSpPr>
            <p:nvPr/>
          </p:nvSpPr>
          <p:spPr bwMode="auto">
            <a:xfrm>
              <a:off x="6243638" y="2790826"/>
              <a:ext cx="625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5" name="Rectangle 293"/>
            <p:cNvSpPr>
              <a:spLocks noChangeArrowheads="1"/>
            </p:cNvSpPr>
            <p:nvPr/>
          </p:nvSpPr>
          <p:spPr bwMode="auto">
            <a:xfrm>
              <a:off x="6303963" y="2790826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6" name="Rectangle 294"/>
            <p:cNvSpPr>
              <a:spLocks noChangeArrowheads="1"/>
            </p:cNvSpPr>
            <p:nvPr/>
          </p:nvSpPr>
          <p:spPr bwMode="auto">
            <a:xfrm>
              <a:off x="6354763" y="2790826"/>
              <a:ext cx="625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7" name="Rectangle 295"/>
            <p:cNvSpPr>
              <a:spLocks noChangeArrowheads="1"/>
            </p:cNvSpPr>
            <p:nvPr/>
          </p:nvSpPr>
          <p:spPr bwMode="auto">
            <a:xfrm>
              <a:off x="6415088" y="2790826"/>
              <a:ext cx="288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l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8" name="Rectangle 296"/>
            <p:cNvSpPr>
              <a:spLocks noChangeArrowheads="1"/>
            </p:cNvSpPr>
            <p:nvPr/>
          </p:nvSpPr>
          <p:spPr bwMode="auto">
            <a:xfrm>
              <a:off x="6461125" y="2790826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29" name="Rectangle 297"/>
            <p:cNvSpPr>
              <a:spLocks noChangeArrowheads="1"/>
            </p:cNvSpPr>
            <p:nvPr/>
          </p:nvSpPr>
          <p:spPr bwMode="auto">
            <a:xfrm>
              <a:off x="6516688" y="2790826"/>
              <a:ext cx="977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et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30" name="Rectangle 298"/>
            <p:cNvSpPr>
              <a:spLocks noChangeArrowheads="1"/>
            </p:cNvSpPr>
            <p:nvPr/>
          </p:nvSpPr>
          <p:spPr bwMode="auto">
            <a:xfrm>
              <a:off x="6610350" y="2790826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atin typeface="Calibri" panose="020F0502020204030204" pitchFamily="34" charset="0"/>
                </a:rPr>
                <a:t>)</a:t>
              </a:r>
              <a:endParaRPr kumimoji="0" lang="en-US" altLang="en-US" sz="1800" b="1" i="0" u="none" strike="noStrike" cap="none" normalizeH="0" baseline="0"/>
            </a:p>
          </p:txBody>
        </p:sp>
        <p:sp>
          <p:nvSpPr>
            <p:cNvPr id="231" name="Line 299"/>
            <p:cNvSpPr>
              <a:spLocks noChangeShapeType="1"/>
            </p:cNvSpPr>
            <p:nvPr/>
          </p:nvSpPr>
          <p:spPr bwMode="auto">
            <a:xfrm>
              <a:off x="4386263" y="1446213"/>
              <a:ext cx="175101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Line 393"/>
            <p:cNvSpPr>
              <a:spLocks noChangeShapeType="1"/>
            </p:cNvSpPr>
            <p:nvPr/>
          </p:nvSpPr>
          <p:spPr bwMode="auto">
            <a:xfrm>
              <a:off x="6140174" y="1446213"/>
              <a:ext cx="0" cy="13335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94"/>
            <p:cNvSpPr>
              <a:spLocks/>
            </p:cNvSpPr>
            <p:nvPr/>
          </p:nvSpPr>
          <p:spPr bwMode="auto">
            <a:xfrm>
              <a:off x="6104890" y="1568451"/>
              <a:ext cx="63500" cy="63500"/>
            </a:xfrm>
            <a:custGeom>
              <a:avLst/>
              <a:gdLst>
                <a:gd name="T0" fmla="*/ 40 w 40"/>
                <a:gd name="T1" fmla="*/ 0 h 40"/>
                <a:gd name="T2" fmla="*/ 20 w 40"/>
                <a:gd name="T3" fmla="*/ 40 h 40"/>
                <a:gd name="T4" fmla="*/ 0 w 40"/>
                <a:gd name="T5" fmla="*/ 0 h 40"/>
                <a:gd name="T6" fmla="*/ 40 w 4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0">
                  <a:moveTo>
                    <a:pt x="40" y="0"/>
                  </a:moveTo>
                  <a:lnTo>
                    <a:pt x="20" y="40"/>
                  </a:lnTo>
                  <a:lnTo>
                    <a:pt x="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06588" y="2955926"/>
            <a:ext cx="6586537" cy="1317625"/>
            <a:chOff x="1906588" y="2955926"/>
            <a:chExt cx="6586537" cy="1317625"/>
          </a:xfrm>
        </p:grpSpPr>
        <p:sp>
          <p:nvSpPr>
            <p:cNvPr id="232" name="Line 300"/>
            <p:cNvSpPr>
              <a:spLocks noChangeShapeType="1"/>
            </p:cNvSpPr>
            <p:nvPr/>
          </p:nvSpPr>
          <p:spPr bwMode="auto">
            <a:xfrm>
              <a:off x="6137275" y="2955926"/>
              <a:ext cx="9525" cy="1049338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301"/>
            <p:cNvSpPr>
              <a:spLocks/>
            </p:cNvSpPr>
            <p:nvPr/>
          </p:nvSpPr>
          <p:spPr bwMode="auto">
            <a:xfrm>
              <a:off x="6115050" y="3992563"/>
              <a:ext cx="63500" cy="65088"/>
            </a:xfrm>
            <a:custGeom>
              <a:avLst/>
              <a:gdLst>
                <a:gd name="T0" fmla="*/ 40 w 40"/>
                <a:gd name="T1" fmla="*/ 0 h 41"/>
                <a:gd name="T2" fmla="*/ 20 w 40"/>
                <a:gd name="T3" fmla="*/ 41 h 41"/>
                <a:gd name="T4" fmla="*/ 0 w 40"/>
                <a:gd name="T5" fmla="*/ 2 h 41"/>
                <a:gd name="T6" fmla="*/ 40 w 40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40" y="0"/>
                  </a:moveTo>
                  <a:lnTo>
                    <a:pt x="20" y="41"/>
                  </a:lnTo>
                  <a:lnTo>
                    <a:pt x="0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302"/>
            <p:cNvSpPr>
              <a:spLocks noChangeShapeType="1"/>
            </p:cNvSpPr>
            <p:nvPr/>
          </p:nvSpPr>
          <p:spPr bwMode="auto">
            <a:xfrm>
              <a:off x="6146800" y="3497263"/>
              <a:ext cx="77946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303"/>
            <p:cNvSpPr>
              <a:spLocks/>
            </p:cNvSpPr>
            <p:nvPr/>
          </p:nvSpPr>
          <p:spPr bwMode="auto">
            <a:xfrm>
              <a:off x="6915150" y="3465513"/>
              <a:ext cx="63500" cy="63500"/>
            </a:xfrm>
            <a:custGeom>
              <a:avLst/>
              <a:gdLst>
                <a:gd name="T0" fmla="*/ 0 w 40"/>
                <a:gd name="T1" fmla="*/ 0 h 40"/>
                <a:gd name="T2" fmla="*/ 40 w 40"/>
                <a:gd name="T3" fmla="*/ 20 h 40"/>
                <a:gd name="T4" fmla="*/ 0 w 40"/>
                <a:gd name="T5" fmla="*/ 40 h 40"/>
                <a:gd name="T6" fmla="*/ 0 w 4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40" y="2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304"/>
            <p:cNvSpPr>
              <a:spLocks noChangeArrowheads="1"/>
            </p:cNvSpPr>
            <p:nvPr/>
          </p:nvSpPr>
          <p:spPr bwMode="auto">
            <a:xfrm>
              <a:off x="6978650" y="3108326"/>
              <a:ext cx="1514475" cy="747713"/>
            </a:xfrm>
            <a:prstGeom prst="rect">
              <a:avLst/>
            </a:prstGeom>
            <a:solidFill>
              <a:srgbClr val="7FDFE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305"/>
            <p:cNvSpPr>
              <a:spLocks noChangeArrowheads="1"/>
            </p:cNvSpPr>
            <p:nvPr/>
          </p:nvSpPr>
          <p:spPr bwMode="auto">
            <a:xfrm>
              <a:off x="6978650" y="3108326"/>
              <a:ext cx="1514475" cy="747713"/>
            </a:xfrm>
            <a:prstGeom prst="rect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306"/>
            <p:cNvSpPr>
              <a:spLocks noChangeArrowheads="1"/>
            </p:cNvSpPr>
            <p:nvPr/>
          </p:nvSpPr>
          <p:spPr bwMode="auto">
            <a:xfrm>
              <a:off x="7053263" y="314483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1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39" name="Rectangle 307"/>
            <p:cNvSpPr>
              <a:spLocks noChangeArrowheads="1"/>
            </p:cNvSpPr>
            <p:nvPr/>
          </p:nvSpPr>
          <p:spPr bwMode="auto">
            <a:xfrm>
              <a:off x="7112000" y="314483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1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0" name="Rectangle 308"/>
            <p:cNvSpPr>
              <a:spLocks noChangeArrowheads="1"/>
            </p:cNvSpPr>
            <p:nvPr/>
          </p:nvSpPr>
          <p:spPr bwMode="auto">
            <a:xfrm>
              <a:off x="7197725" y="314483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1" name="Rectangle 309"/>
            <p:cNvSpPr>
              <a:spLocks noChangeArrowheads="1"/>
            </p:cNvSpPr>
            <p:nvPr/>
          </p:nvSpPr>
          <p:spPr bwMode="auto">
            <a:xfrm>
              <a:off x="7258050" y="3144838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2" name="Rectangle 310"/>
            <p:cNvSpPr>
              <a:spLocks noChangeArrowheads="1"/>
            </p:cNvSpPr>
            <p:nvPr/>
          </p:nvSpPr>
          <p:spPr bwMode="auto">
            <a:xfrm>
              <a:off x="7285038" y="3144838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3" name="Rectangle 311"/>
            <p:cNvSpPr>
              <a:spLocks noChangeArrowheads="1"/>
            </p:cNvSpPr>
            <p:nvPr/>
          </p:nvSpPr>
          <p:spPr bwMode="auto">
            <a:xfrm>
              <a:off x="7329488" y="3144838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4" name="Rectangle 312"/>
            <p:cNvSpPr>
              <a:spLocks noChangeArrowheads="1"/>
            </p:cNvSpPr>
            <p:nvPr/>
          </p:nvSpPr>
          <p:spPr bwMode="auto">
            <a:xfrm>
              <a:off x="7378700" y="314483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5" name="Rectangle 313"/>
            <p:cNvSpPr>
              <a:spLocks noChangeArrowheads="1"/>
            </p:cNvSpPr>
            <p:nvPr/>
          </p:nvSpPr>
          <p:spPr bwMode="auto">
            <a:xfrm>
              <a:off x="7439025" y="314483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6" name="Rectangle 314"/>
            <p:cNvSpPr>
              <a:spLocks noChangeArrowheads="1"/>
            </p:cNvSpPr>
            <p:nvPr/>
          </p:nvSpPr>
          <p:spPr bwMode="auto">
            <a:xfrm>
              <a:off x="7502525" y="3144838"/>
              <a:ext cx="6572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7" name="Rectangle 315"/>
            <p:cNvSpPr>
              <a:spLocks noChangeArrowheads="1"/>
            </p:cNvSpPr>
            <p:nvPr/>
          </p:nvSpPr>
          <p:spPr bwMode="auto">
            <a:xfrm>
              <a:off x="7564438" y="3144838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nu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8" name="Rectangle 316"/>
            <p:cNvSpPr>
              <a:spLocks noChangeArrowheads="1"/>
            </p:cNvSpPr>
            <p:nvPr/>
          </p:nvSpPr>
          <p:spPr bwMode="auto">
            <a:xfrm>
              <a:off x="7685088" y="314483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49" name="Rectangle 317"/>
            <p:cNvSpPr>
              <a:spLocks noChangeArrowheads="1"/>
            </p:cNvSpPr>
            <p:nvPr/>
          </p:nvSpPr>
          <p:spPr bwMode="auto">
            <a:xfrm>
              <a:off x="7743825" y="314483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0" name="Rectangle 318"/>
            <p:cNvSpPr>
              <a:spLocks noChangeArrowheads="1"/>
            </p:cNvSpPr>
            <p:nvPr/>
          </p:nvSpPr>
          <p:spPr bwMode="auto">
            <a:xfrm>
              <a:off x="7826375" y="3144838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1" name="Rectangle 319"/>
            <p:cNvSpPr>
              <a:spLocks noChangeArrowheads="1"/>
            </p:cNvSpPr>
            <p:nvPr/>
          </p:nvSpPr>
          <p:spPr bwMode="auto">
            <a:xfrm>
              <a:off x="7866063" y="3144838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2" name="Rectangle 320"/>
            <p:cNvSpPr>
              <a:spLocks noChangeArrowheads="1"/>
            </p:cNvSpPr>
            <p:nvPr/>
          </p:nvSpPr>
          <p:spPr bwMode="auto">
            <a:xfrm>
              <a:off x="7905750" y="314483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3" name="Rectangle 321"/>
            <p:cNvSpPr>
              <a:spLocks noChangeArrowheads="1"/>
            </p:cNvSpPr>
            <p:nvPr/>
          </p:nvSpPr>
          <p:spPr bwMode="auto">
            <a:xfrm>
              <a:off x="7962900" y="3144838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4" name="Rectangle 322"/>
            <p:cNvSpPr>
              <a:spLocks noChangeArrowheads="1"/>
            </p:cNvSpPr>
            <p:nvPr/>
          </p:nvSpPr>
          <p:spPr bwMode="auto">
            <a:xfrm>
              <a:off x="8018463" y="3144838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5" name="Rectangle 323"/>
            <p:cNvSpPr>
              <a:spLocks noChangeArrowheads="1"/>
            </p:cNvSpPr>
            <p:nvPr/>
          </p:nvSpPr>
          <p:spPr bwMode="auto">
            <a:xfrm>
              <a:off x="8058150" y="3144838"/>
              <a:ext cx="9297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m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6" name="Rectangle 324"/>
            <p:cNvSpPr>
              <a:spLocks noChangeArrowheads="1"/>
            </p:cNvSpPr>
            <p:nvPr/>
          </p:nvSpPr>
          <p:spPr bwMode="auto">
            <a:xfrm>
              <a:off x="8151813" y="314483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7" name="Rectangle 325"/>
            <p:cNvSpPr>
              <a:spLocks noChangeArrowheads="1"/>
            </p:cNvSpPr>
            <p:nvPr/>
          </p:nvSpPr>
          <p:spPr bwMode="auto">
            <a:xfrm>
              <a:off x="8208963" y="314483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8" name="Rectangle 326"/>
            <p:cNvSpPr>
              <a:spLocks noChangeArrowheads="1"/>
            </p:cNvSpPr>
            <p:nvPr/>
          </p:nvSpPr>
          <p:spPr bwMode="auto">
            <a:xfrm>
              <a:off x="8269288" y="3144838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59" name="Rectangle 327"/>
            <p:cNvSpPr>
              <a:spLocks noChangeArrowheads="1"/>
            </p:cNvSpPr>
            <p:nvPr/>
          </p:nvSpPr>
          <p:spPr bwMode="auto">
            <a:xfrm>
              <a:off x="7200900" y="32829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4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0" name="Rectangle 328"/>
            <p:cNvSpPr>
              <a:spLocks noChangeArrowheads="1"/>
            </p:cNvSpPr>
            <p:nvPr/>
          </p:nvSpPr>
          <p:spPr bwMode="auto">
            <a:xfrm>
              <a:off x="7286625" y="3282951"/>
              <a:ext cx="673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1" name="Rectangle 329"/>
            <p:cNvSpPr>
              <a:spLocks noChangeArrowheads="1"/>
            </p:cNvSpPr>
            <p:nvPr/>
          </p:nvSpPr>
          <p:spPr bwMode="auto">
            <a:xfrm>
              <a:off x="7353300" y="32829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2" name="Rectangle 330"/>
            <p:cNvSpPr>
              <a:spLocks noChangeArrowheads="1"/>
            </p:cNvSpPr>
            <p:nvPr/>
          </p:nvSpPr>
          <p:spPr bwMode="auto">
            <a:xfrm>
              <a:off x="7415213" y="3282951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3" name="Rectangle 331"/>
            <p:cNvSpPr>
              <a:spLocks noChangeArrowheads="1"/>
            </p:cNvSpPr>
            <p:nvPr/>
          </p:nvSpPr>
          <p:spPr bwMode="auto">
            <a:xfrm>
              <a:off x="7467600" y="32829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4" name="Rectangle 332"/>
            <p:cNvSpPr>
              <a:spLocks noChangeArrowheads="1"/>
            </p:cNvSpPr>
            <p:nvPr/>
          </p:nvSpPr>
          <p:spPr bwMode="auto">
            <a:xfrm>
              <a:off x="7526338" y="3282951"/>
              <a:ext cx="8496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rs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5" name="Rectangle 333"/>
            <p:cNvSpPr>
              <a:spLocks noChangeArrowheads="1"/>
            </p:cNvSpPr>
            <p:nvPr/>
          </p:nvSpPr>
          <p:spPr bwMode="auto">
            <a:xfrm>
              <a:off x="7608888" y="32829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6" name="Rectangle 334"/>
            <p:cNvSpPr>
              <a:spLocks noChangeArrowheads="1"/>
            </p:cNvSpPr>
            <p:nvPr/>
          </p:nvSpPr>
          <p:spPr bwMode="auto">
            <a:xfrm>
              <a:off x="7693025" y="32829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7" name="Rectangle 335"/>
            <p:cNvSpPr>
              <a:spLocks noChangeArrowheads="1"/>
            </p:cNvSpPr>
            <p:nvPr/>
          </p:nvSpPr>
          <p:spPr bwMode="auto">
            <a:xfrm>
              <a:off x="7751763" y="3282951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8" name="Rectangle 336"/>
            <p:cNvSpPr>
              <a:spLocks noChangeArrowheads="1"/>
            </p:cNvSpPr>
            <p:nvPr/>
          </p:nvSpPr>
          <p:spPr bwMode="auto">
            <a:xfrm>
              <a:off x="7804150" y="32829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69" name="Rectangle 337"/>
            <p:cNvSpPr>
              <a:spLocks noChangeArrowheads="1"/>
            </p:cNvSpPr>
            <p:nvPr/>
          </p:nvSpPr>
          <p:spPr bwMode="auto">
            <a:xfrm>
              <a:off x="7861300" y="32829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0" name="Rectangle 338"/>
            <p:cNvSpPr>
              <a:spLocks noChangeArrowheads="1"/>
            </p:cNvSpPr>
            <p:nvPr/>
          </p:nvSpPr>
          <p:spPr bwMode="auto">
            <a:xfrm>
              <a:off x="7921625" y="3282951"/>
              <a:ext cx="8335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1" name="Rectangle 339"/>
            <p:cNvSpPr>
              <a:spLocks noChangeArrowheads="1"/>
            </p:cNvSpPr>
            <p:nvPr/>
          </p:nvSpPr>
          <p:spPr bwMode="auto">
            <a:xfrm>
              <a:off x="7200900" y="341947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3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2" name="Rectangle 340"/>
            <p:cNvSpPr>
              <a:spLocks noChangeArrowheads="1"/>
            </p:cNvSpPr>
            <p:nvPr/>
          </p:nvSpPr>
          <p:spPr bwMode="auto">
            <a:xfrm>
              <a:off x="7286625" y="3419476"/>
              <a:ext cx="1025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3" name="Rectangle 341"/>
            <p:cNvSpPr>
              <a:spLocks noChangeArrowheads="1"/>
            </p:cNvSpPr>
            <p:nvPr/>
          </p:nvSpPr>
          <p:spPr bwMode="auto">
            <a:xfrm>
              <a:off x="7389813" y="3419476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4" name="Rectangle 342"/>
            <p:cNvSpPr>
              <a:spLocks noChangeArrowheads="1"/>
            </p:cNvSpPr>
            <p:nvPr/>
          </p:nvSpPr>
          <p:spPr bwMode="auto">
            <a:xfrm>
              <a:off x="7415213" y="3419476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5" name="Rectangle 343"/>
            <p:cNvSpPr>
              <a:spLocks noChangeArrowheads="1"/>
            </p:cNvSpPr>
            <p:nvPr/>
          </p:nvSpPr>
          <p:spPr bwMode="auto">
            <a:xfrm>
              <a:off x="7454900" y="3419476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hd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6" name="Rectangle 344"/>
            <p:cNvSpPr>
              <a:spLocks noChangeArrowheads="1"/>
            </p:cNvSpPr>
            <p:nvPr/>
          </p:nvSpPr>
          <p:spPr bwMode="auto">
            <a:xfrm>
              <a:off x="7575550" y="3419476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7" name="Rectangle 345"/>
            <p:cNvSpPr>
              <a:spLocks noChangeArrowheads="1"/>
            </p:cNvSpPr>
            <p:nvPr/>
          </p:nvSpPr>
          <p:spPr bwMode="auto">
            <a:xfrm>
              <a:off x="7616825" y="341947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8" name="Rectangle 346"/>
            <p:cNvSpPr>
              <a:spLocks noChangeArrowheads="1"/>
            </p:cNvSpPr>
            <p:nvPr/>
          </p:nvSpPr>
          <p:spPr bwMode="auto">
            <a:xfrm>
              <a:off x="7675563" y="3419476"/>
              <a:ext cx="81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79" name="Rectangle 347"/>
            <p:cNvSpPr>
              <a:spLocks noChangeArrowheads="1"/>
            </p:cNvSpPr>
            <p:nvPr/>
          </p:nvSpPr>
          <p:spPr bwMode="auto">
            <a:xfrm>
              <a:off x="7781925" y="3419476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0" name="Rectangle 348"/>
            <p:cNvSpPr>
              <a:spLocks noChangeArrowheads="1"/>
            </p:cNvSpPr>
            <p:nvPr/>
          </p:nvSpPr>
          <p:spPr bwMode="auto">
            <a:xfrm>
              <a:off x="7832725" y="34194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1" name="Rectangle 349"/>
            <p:cNvSpPr>
              <a:spLocks noChangeArrowheads="1"/>
            </p:cNvSpPr>
            <p:nvPr/>
          </p:nvSpPr>
          <p:spPr bwMode="auto">
            <a:xfrm>
              <a:off x="7893050" y="34194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2" name="Rectangle 350"/>
            <p:cNvSpPr>
              <a:spLocks noChangeArrowheads="1"/>
            </p:cNvSpPr>
            <p:nvPr/>
          </p:nvSpPr>
          <p:spPr bwMode="auto">
            <a:xfrm>
              <a:off x="7953375" y="3419476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3" name="Rectangle 351"/>
            <p:cNvSpPr>
              <a:spLocks noChangeArrowheads="1"/>
            </p:cNvSpPr>
            <p:nvPr/>
          </p:nvSpPr>
          <p:spPr bwMode="auto">
            <a:xfrm>
              <a:off x="7999413" y="341947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4" name="Rectangle 352"/>
            <p:cNvSpPr>
              <a:spLocks noChangeArrowheads="1"/>
            </p:cNvSpPr>
            <p:nvPr/>
          </p:nvSpPr>
          <p:spPr bwMode="auto">
            <a:xfrm>
              <a:off x="8058150" y="34194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5" name="Rectangle 353"/>
            <p:cNvSpPr>
              <a:spLocks noChangeArrowheads="1"/>
            </p:cNvSpPr>
            <p:nvPr/>
          </p:nvSpPr>
          <p:spPr bwMode="auto">
            <a:xfrm>
              <a:off x="8118475" y="3419476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6" name="Rectangle 354"/>
            <p:cNvSpPr>
              <a:spLocks noChangeArrowheads="1"/>
            </p:cNvSpPr>
            <p:nvPr/>
          </p:nvSpPr>
          <p:spPr bwMode="auto">
            <a:xfrm>
              <a:off x="7200900" y="355917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2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7" name="Rectangle 355"/>
            <p:cNvSpPr>
              <a:spLocks noChangeArrowheads="1"/>
            </p:cNvSpPr>
            <p:nvPr/>
          </p:nvSpPr>
          <p:spPr bwMode="auto">
            <a:xfrm>
              <a:off x="7286625" y="3559176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8" name="Rectangle 356"/>
            <p:cNvSpPr>
              <a:spLocks noChangeArrowheads="1"/>
            </p:cNvSpPr>
            <p:nvPr/>
          </p:nvSpPr>
          <p:spPr bwMode="auto">
            <a:xfrm>
              <a:off x="7337425" y="35591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89" name="Rectangle 357"/>
            <p:cNvSpPr>
              <a:spLocks noChangeArrowheads="1"/>
            </p:cNvSpPr>
            <p:nvPr/>
          </p:nvSpPr>
          <p:spPr bwMode="auto">
            <a:xfrm>
              <a:off x="7397750" y="3559176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0" name="Rectangle 358"/>
            <p:cNvSpPr>
              <a:spLocks noChangeArrowheads="1"/>
            </p:cNvSpPr>
            <p:nvPr/>
          </p:nvSpPr>
          <p:spPr bwMode="auto">
            <a:xfrm>
              <a:off x="7442200" y="3559176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1" name="Rectangle 359"/>
            <p:cNvSpPr>
              <a:spLocks noChangeArrowheads="1"/>
            </p:cNvSpPr>
            <p:nvPr/>
          </p:nvSpPr>
          <p:spPr bwMode="auto">
            <a:xfrm>
              <a:off x="7504113" y="3559176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f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2" name="Rectangle 360"/>
            <p:cNvSpPr>
              <a:spLocks noChangeArrowheads="1"/>
            </p:cNvSpPr>
            <p:nvPr/>
          </p:nvSpPr>
          <p:spPr bwMode="auto">
            <a:xfrm>
              <a:off x="7539038" y="35591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3" name="Rectangle 361"/>
            <p:cNvSpPr>
              <a:spLocks noChangeArrowheads="1"/>
            </p:cNvSpPr>
            <p:nvPr/>
          </p:nvSpPr>
          <p:spPr bwMode="auto">
            <a:xfrm>
              <a:off x="7600950" y="3559176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4" name="Rectangle 362"/>
            <p:cNvSpPr>
              <a:spLocks noChangeArrowheads="1"/>
            </p:cNvSpPr>
            <p:nvPr/>
          </p:nvSpPr>
          <p:spPr bwMode="auto">
            <a:xfrm>
              <a:off x="7667625" y="3559176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f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5" name="Rectangle 363"/>
            <p:cNvSpPr>
              <a:spLocks noChangeArrowheads="1"/>
            </p:cNvSpPr>
            <p:nvPr/>
          </p:nvSpPr>
          <p:spPr bwMode="auto">
            <a:xfrm>
              <a:off x="7700963" y="35591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6" name="Rectangle 364"/>
            <p:cNvSpPr>
              <a:spLocks noChangeArrowheads="1"/>
            </p:cNvSpPr>
            <p:nvPr/>
          </p:nvSpPr>
          <p:spPr bwMode="auto">
            <a:xfrm>
              <a:off x="7764463" y="3559176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ll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7" name="Rectangle 365"/>
            <p:cNvSpPr>
              <a:spLocks noChangeArrowheads="1"/>
            </p:cNvSpPr>
            <p:nvPr/>
          </p:nvSpPr>
          <p:spPr bwMode="auto">
            <a:xfrm>
              <a:off x="7816850" y="35591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8" name="Rectangle 366"/>
            <p:cNvSpPr>
              <a:spLocks noChangeArrowheads="1"/>
            </p:cNvSpPr>
            <p:nvPr/>
          </p:nvSpPr>
          <p:spPr bwMode="auto">
            <a:xfrm>
              <a:off x="7878763" y="3559176"/>
              <a:ext cx="81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299" name="Rectangle 367"/>
            <p:cNvSpPr>
              <a:spLocks noChangeArrowheads="1"/>
            </p:cNvSpPr>
            <p:nvPr/>
          </p:nvSpPr>
          <p:spPr bwMode="auto">
            <a:xfrm>
              <a:off x="7961313" y="3559176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-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0" name="Rectangle 368"/>
            <p:cNvSpPr>
              <a:spLocks noChangeArrowheads="1"/>
            </p:cNvSpPr>
            <p:nvPr/>
          </p:nvSpPr>
          <p:spPr bwMode="auto">
            <a:xfrm>
              <a:off x="7997825" y="35591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u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1" name="Rectangle 369"/>
            <p:cNvSpPr>
              <a:spLocks noChangeArrowheads="1"/>
            </p:cNvSpPr>
            <p:nvPr/>
          </p:nvSpPr>
          <p:spPr bwMode="auto">
            <a:xfrm>
              <a:off x="8058150" y="3559176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2" name="Rectangle 370"/>
            <p:cNvSpPr>
              <a:spLocks noChangeArrowheads="1"/>
            </p:cNvSpPr>
            <p:nvPr/>
          </p:nvSpPr>
          <p:spPr bwMode="auto">
            <a:xfrm>
              <a:off x="7200900" y="36972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2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3" name="Rectangle 371"/>
            <p:cNvSpPr>
              <a:spLocks noChangeArrowheads="1"/>
            </p:cNvSpPr>
            <p:nvPr/>
          </p:nvSpPr>
          <p:spPr bwMode="auto">
            <a:xfrm>
              <a:off x="7286625" y="3697288"/>
              <a:ext cx="7053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4" name="Rectangle 372"/>
            <p:cNvSpPr>
              <a:spLocks noChangeArrowheads="1"/>
            </p:cNvSpPr>
            <p:nvPr/>
          </p:nvSpPr>
          <p:spPr bwMode="auto">
            <a:xfrm>
              <a:off x="7358063" y="3697288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5" name="Rectangle 373"/>
            <p:cNvSpPr>
              <a:spLocks noChangeArrowheads="1"/>
            </p:cNvSpPr>
            <p:nvPr/>
          </p:nvSpPr>
          <p:spPr bwMode="auto">
            <a:xfrm>
              <a:off x="7383463" y="36972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6" name="Rectangle 374"/>
            <p:cNvSpPr>
              <a:spLocks noChangeArrowheads="1"/>
            </p:cNvSpPr>
            <p:nvPr/>
          </p:nvSpPr>
          <p:spPr bwMode="auto">
            <a:xfrm>
              <a:off x="7442200" y="36972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07" name="Line 375"/>
            <p:cNvSpPr>
              <a:spLocks noChangeShapeType="1"/>
            </p:cNvSpPr>
            <p:nvPr/>
          </p:nvSpPr>
          <p:spPr bwMode="auto">
            <a:xfrm flipH="1">
              <a:off x="3532188" y="3497263"/>
              <a:ext cx="8540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376"/>
            <p:cNvSpPr>
              <a:spLocks/>
            </p:cNvSpPr>
            <p:nvPr/>
          </p:nvSpPr>
          <p:spPr bwMode="auto">
            <a:xfrm>
              <a:off x="3479800" y="3465513"/>
              <a:ext cx="61913" cy="63500"/>
            </a:xfrm>
            <a:custGeom>
              <a:avLst/>
              <a:gdLst>
                <a:gd name="T0" fmla="*/ 39 w 39"/>
                <a:gd name="T1" fmla="*/ 0 h 40"/>
                <a:gd name="T2" fmla="*/ 0 w 39"/>
                <a:gd name="T3" fmla="*/ 20 h 40"/>
                <a:gd name="T4" fmla="*/ 39 w 39"/>
                <a:gd name="T5" fmla="*/ 40 h 40"/>
                <a:gd name="T6" fmla="*/ 39 w 39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0"/>
                  </a:moveTo>
                  <a:lnTo>
                    <a:pt x="0" y="20"/>
                  </a:lnTo>
                  <a:lnTo>
                    <a:pt x="39" y="4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Rectangle 377"/>
            <p:cNvSpPr>
              <a:spLocks noChangeArrowheads="1"/>
            </p:cNvSpPr>
            <p:nvPr/>
          </p:nvSpPr>
          <p:spPr bwMode="auto">
            <a:xfrm>
              <a:off x="5626100" y="4048126"/>
              <a:ext cx="1147763" cy="219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Rectangle 378"/>
            <p:cNvSpPr>
              <a:spLocks noChangeArrowheads="1"/>
            </p:cNvSpPr>
            <p:nvPr/>
          </p:nvSpPr>
          <p:spPr bwMode="auto">
            <a:xfrm>
              <a:off x="5626100" y="4048126"/>
              <a:ext cx="1147763" cy="219075"/>
            </a:xfrm>
            <a:prstGeom prst="rect">
              <a:avLst/>
            </a:prstGeom>
            <a:solidFill>
              <a:srgbClr val="7FDFE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Rectangle 379"/>
            <p:cNvSpPr>
              <a:spLocks noChangeArrowheads="1"/>
            </p:cNvSpPr>
            <p:nvPr/>
          </p:nvSpPr>
          <p:spPr bwMode="auto">
            <a:xfrm>
              <a:off x="5732463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8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12" name="Rectangle 380"/>
            <p:cNvSpPr>
              <a:spLocks noChangeArrowheads="1"/>
            </p:cNvSpPr>
            <p:nvPr/>
          </p:nvSpPr>
          <p:spPr bwMode="auto">
            <a:xfrm>
              <a:off x="5792788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5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13" name="Rectangle 381"/>
            <p:cNvSpPr>
              <a:spLocks noChangeArrowheads="1"/>
            </p:cNvSpPr>
            <p:nvPr/>
          </p:nvSpPr>
          <p:spPr bwMode="auto">
            <a:xfrm>
              <a:off x="5876925" y="4083051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14" name="Rectangle 382"/>
            <p:cNvSpPr>
              <a:spLocks noChangeArrowheads="1"/>
            </p:cNvSpPr>
            <p:nvPr/>
          </p:nvSpPr>
          <p:spPr bwMode="auto">
            <a:xfrm>
              <a:off x="5927725" y="4083051"/>
              <a:ext cx="15388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om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15" name="Rectangle 383"/>
            <p:cNvSpPr>
              <a:spLocks noChangeArrowheads="1"/>
            </p:cNvSpPr>
            <p:nvPr/>
          </p:nvSpPr>
          <p:spPr bwMode="auto">
            <a:xfrm>
              <a:off x="6081713" y="40830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16" name="Rectangle 384"/>
            <p:cNvSpPr>
              <a:spLocks noChangeArrowheads="1"/>
            </p:cNvSpPr>
            <p:nvPr/>
          </p:nvSpPr>
          <p:spPr bwMode="auto">
            <a:xfrm>
              <a:off x="6142038" y="408305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17" name="Rectangle 385"/>
            <p:cNvSpPr>
              <a:spLocks noChangeArrowheads="1"/>
            </p:cNvSpPr>
            <p:nvPr/>
          </p:nvSpPr>
          <p:spPr bwMode="auto">
            <a:xfrm>
              <a:off x="6167438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 dirty="0"/>
            </a:p>
          </p:txBody>
        </p:sp>
        <p:sp>
          <p:nvSpPr>
            <p:cNvPr id="318" name="Rectangle 386"/>
            <p:cNvSpPr>
              <a:spLocks noChangeArrowheads="1"/>
            </p:cNvSpPr>
            <p:nvPr/>
          </p:nvSpPr>
          <p:spPr bwMode="auto">
            <a:xfrm>
              <a:off x="6226175" y="40830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19" name="Rectangle 387"/>
            <p:cNvSpPr>
              <a:spLocks noChangeArrowheads="1"/>
            </p:cNvSpPr>
            <p:nvPr/>
          </p:nvSpPr>
          <p:spPr bwMode="auto">
            <a:xfrm>
              <a:off x="6265863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20" name="Rectangle 388"/>
            <p:cNvSpPr>
              <a:spLocks noChangeArrowheads="1"/>
            </p:cNvSpPr>
            <p:nvPr/>
          </p:nvSpPr>
          <p:spPr bwMode="auto">
            <a:xfrm>
              <a:off x="6323013" y="40830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21" name="Rectangle 389"/>
            <p:cNvSpPr>
              <a:spLocks noChangeArrowheads="1"/>
            </p:cNvSpPr>
            <p:nvPr/>
          </p:nvSpPr>
          <p:spPr bwMode="auto">
            <a:xfrm>
              <a:off x="6403975" y="4083051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22" name="Rectangle 390"/>
            <p:cNvSpPr>
              <a:spLocks noChangeArrowheads="1"/>
            </p:cNvSpPr>
            <p:nvPr/>
          </p:nvSpPr>
          <p:spPr bwMode="auto">
            <a:xfrm>
              <a:off x="6448425" y="40830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23" name="Rectangle 391"/>
            <p:cNvSpPr>
              <a:spLocks noChangeArrowheads="1"/>
            </p:cNvSpPr>
            <p:nvPr/>
          </p:nvSpPr>
          <p:spPr bwMode="auto">
            <a:xfrm>
              <a:off x="6488113" y="4083051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ud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24" name="Rectangle 392"/>
            <p:cNvSpPr>
              <a:spLocks noChangeArrowheads="1"/>
            </p:cNvSpPr>
            <p:nvPr/>
          </p:nvSpPr>
          <p:spPr bwMode="auto">
            <a:xfrm>
              <a:off x="6608763" y="4083051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atin typeface="Calibri" panose="020F0502020204030204" pitchFamily="34" charset="0"/>
                </a:rPr>
                <a:t>y</a:t>
              </a:r>
              <a:endParaRPr kumimoji="0" lang="en-US" altLang="en-US" sz="1800" b="0" i="0" u="none" strike="noStrike" cap="none" normalizeH="0" baseline="0"/>
            </a:p>
          </p:txBody>
        </p:sp>
        <p:sp>
          <p:nvSpPr>
            <p:cNvPr id="327" name="Line 395"/>
            <p:cNvSpPr>
              <a:spLocks noChangeShapeType="1"/>
            </p:cNvSpPr>
            <p:nvPr/>
          </p:nvSpPr>
          <p:spPr bwMode="auto">
            <a:xfrm>
              <a:off x="4386263" y="2955926"/>
              <a:ext cx="0" cy="1049338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96"/>
            <p:cNvSpPr>
              <a:spLocks/>
            </p:cNvSpPr>
            <p:nvPr/>
          </p:nvSpPr>
          <p:spPr bwMode="auto">
            <a:xfrm>
              <a:off x="4354513" y="3995738"/>
              <a:ext cx="63500" cy="61913"/>
            </a:xfrm>
            <a:custGeom>
              <a:avLst/>
              <a:gdLst>
                <a:gd name="T0" fmla="*/ 40 w 40"/>
                <a:gd name="T1" fmla="*/ 0 h 39"/>
                <a:gd name="T2" fmla="*/ 20 w 40"/>
                <a:gd name="T3" fmla="*/ 39 h 39"/>
                <a:gd name="T4" fmla="*/ 0 w 40"/>
                <a:gd name="T5" fmla="*/ 0 h 39"/>
                <a:gd name="T6" fmla="*/ 40 w 40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9">
                  <a:moveTo>
                    <a:pt x="40" y="0"/>
                  </a:moveTo>
                  <a:lnTo>
                    <a:pt x="20" y="39"/>
                  </a:lnTo>
                  <a:lnTo>
                    <a:pt x="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Rectangle 397"/>
            <p:cNvSpPr>
              <a:spLocks noChangeArrowheads="1"/>
            </p:cNvSpPr>
            <p:nvPr/>
          </p:nvSpPr>
          <p:spPr bwMode="auto">
            <a:xfrm>
              <a:off x="3827463" y="4048126"/>
              <a:ext cx="1139825" cy="225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Rectangle 398"/>
            <p:cNvSpPr>
              <a:spLocks noChangeArrowheads="1"/>
            </p:cNvSpPr>
            <p:nvPr/>
          </p:nvSpPr>
          <p:spPr bwMode="auto">
            <a:xfrm>
              <a:off x="3827463" y="4048126"/>
              <a:ext cx="1139825" cy="225425"/>
            </a:xfrm>
            <a:prstGeom prst="rect">
              <a:avLst/>
            </a:prstGeom>
            <a:solidFill>
              <a:srgbClr val="FCBBB6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Rectangle 399"/>
            <p:cNvSpPr>
              <a:spLocks noChangeArrowheads="1"/>
            </p:cNvSpPr>
            <p:nvPr/>
          </p:nvSpPr>
          <p:spPr bwMode="auto">
            <a:xfrm>
              <a:off x="3932238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32" name="Rectangle 400"/>
            <p:cNvSpPr>
              <a:spLocks noChangeArrowheads="1"/>
            </p:cNvSpPr>
            <p:nvPr/>
          </p:nvSpPr>
          <p:spPr bwMode="auto">
            <a:xfrm>
              <a:off x="3990975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33" name="Rectangle 401"/>
            <p:cNvSpPr>
              <a:spLocks noChangeArrowheads="1"/>
            </p:cNvSpPr>
            <p:nvPr/>
          </p:nvSpPr>
          <p:spPr bwMode="auto">
            <a:xfrm>
              <a:off x="4076700" y="4083051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34" name="Rectangle 402"/>
            <p:cNvSpPr>
              <a:spLocks noChangeArrowheads="1"/>
            </p:cNvSpPr>
            <p:nvPr/>
          </p:nvSpPr>
          <p:spPr bwMode="auto">
            <a:xfrm>
              <a:off x="4127500" y="4083051"/>
              <a:ext cx="15388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om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35" name="Rectangle 403"/>
            <p:cNvSpPr>
              <a:spLocks noChangeArrowheads="1"/>
            </p:cNvSpPr>
            <p:nvPr/>
          </p:nvSpPr>
          <p:spPr bwMode="auto">
            <a:xfrm>
              <a:off x="4281488" y="40830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36" name="Rectangle 404"/>
            <p:cNvSpPr>
              <a:spLocks noChangeArrowheads="1"/>
            </p:cNvSpPr>
            <p:nvPr/>
          </p:nvSpPr>
          <p:spPr bwMode="auto">
            <a:xfrm>
              <a:off x="4341813" y="408305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37" name="Rectangle 405"/>
            <p:cNvSpPr>
              <a:spLocks noChangeArrowheads="1"/>
            </p:cNvSpPr>
            <p:nvPr/>
          </p:nvSpPr>
          <p:spPr bwMode="auto">
            <a:xfrm>
              <a:off x="4367213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" name="Rectangle 407"/>
            <p:cNvSpPr>
              <a:spLocks noChangeArrowheads="1"/>
            </p:cNvSpPr>
            <p:nvPr/>
          </p:nvSpPr>
          <p:spPr bwMode="auto">
            <a:xfrm>
              <a:off x="4425950" y="40830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" name="Rectangle 408"/>
            <p:cNvSpPr>
              <a:spLocks noChangeArrowheads="1"/>
            </p:cNvSpPr>
            <p:nvPr/>
          </p:nvSpPr>
          <p:spPr bwMode="auto">
            <a:xfrm>
              <a:off x="4462463" y="40830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" name="Rectangle 409"/>
            <p:cNvSpPr>
              <a:spLocks noChangeArrowheads="1"/>
            </p:cNvSpPr>
            <p:nvPr/>
          </p:nvSpPr>
          <p:spPr bwMode="auto">
            <a:xfrm>
              <a:off x="4519613" y="40830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" name="Rectangle 410"/>
            <p:cNvSpPr>
              <a:spLocks noChangeArrowheads="1"/>
            </p:cNvSpPr>
            <p:nvPr/>
          </p:nvSpPr>
          <p:spPr bwMode="auto">
            <a:xfrm>
              <a:off x="4603750" y="4083051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" name="Rectangle 411"/>
            <p:cNvSpPr>
              <a:spLocks noChangeArrowheads="1"/>
            </p:cNvSpPr>
            <p:nvPr/>
          </p:nvSpPr>
          <p:spPr bwMode="auto">
            <a:xfrm>
              <a:off x="4648200" y="40830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2" name="Rectangle 412"/>
            <p:cNvSpPr>
              <a:spLocks noChangeArrowheads="1"/>
            </p:cNvSpPr>
            <p:nvPr/>
          </p:nvSpPr>
          <p:spPr bwMode="auto">
            <a:xfrm>
              <a:off x="4687888" y="4083051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ud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3" name="Rectangle 413"/>
            <p:cNvSpPr>
              <a:spLocks noChangeArrowheads="1"/>
            </p:cNvSpPr>
            <p:nvPr/>
          </p:nvSpPr>
          <p:spPr bwMode="auto">
            <a:xfrm>
              <a:off x="4808538" y="4083051"/>
              <a:ext cx="1106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y*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4" name="Rectangle 414"/>
            <p:cNvSpPr>
              <a:spLocks noChangeArrowheads="1"/>
            </p:cNvSpPr>
            <p:nvPr/>
          </p:nvSpPr>
          <p:spPr bwMode="auto">
            <a:xfrm>
              <a:off x="1906588" y="3082926"/>
              <a:ext cx="1573213" cy="1190625"/>
            </a:xfrm>
            <a:prstGeom prst="rect">
              <a:avLst/>
            </a:prstGeom>
            <a:solidFill>
              <a:srgbClr val="FCBBB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415"/>
            <p:cNvSpPr>
              <a:spLocks noChangeArrowheads="1"/>
            </p:cNvSpPr>
            <p:nvPr/>
          </p:nvSpPr>
          <p:spPr bwMode="auto">
            <a:xfrm>
              <a:off x="1906588" y="3082926"/>
              <a:ext cx="1573213" cy="1190625"/>
            </a:xfrm>
            <a:prstGeom prst="rect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416"/>
            <p:cNvSpPr>
              <a:spLocks noChangeArrowheads="1"/>
            </p:cNvSpPr>
            <p:nvPr/>
          </p:nvSpPr>
          <p:spPr bwMode="auto">
            <a:xfrm>
              <a:off x="1982788" y="31178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7" name="Rectangle 417"/>
            <p:cNvSpPr>
              <a:spLocks noChangeArrowheads="1"/>
            </p:cNvSpPr>
            <p:nvPr/>
          </p:nvSpPr>
          <p:spPr bwMode="auto">
            <a:xfrm>
              <a:off x="2041525" y="31178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9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8" name="Rectangle 418"/>
            <p:cNvSpPr>
              <a:spLocks noChangeArrowheads="1"/>
            </p:cNvSpPr>
            <p:nvPr/>
          </p:nvSpPr>
          <p:spPr bwMode="auto">
            <a:xfrm>
              <a:off x="2127250" y="31178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9" name="Rectangle 419"/>
            <p:cNvSpPr>
              <a:spLocks noChangeArrowheads="1"/>
            </p:cNvSpPr>
            <p:nvPr/>
          </p:nvSpPr>
          <p:spPr bwMode="auto">
            <a:xfrm>
              <a:off x="2187575" y="311785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err="1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20" name="Rectangle 420"/>
            <p:cNvSpPr>
              <a:spLocks noChangeArrowheads="1"/>
            </p:cNvSpPr>
            <p:nvPr/>
          </p:nvSpPr>
          <p:spPr bwMode="auto">
            <a:xfrm>
              <a:off x="2212975" y="3117851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21" name="Rectangle 421"/>
            <p:cNvSpPr>
              <a:spLocks noChangeArrowheads="1"/>
            </p:cNvSpPr>
            <p:nvPr/>
          </p:nvSpPr>
          <p:spPr bwMode="auto">
            <a:xfrm>
              <a:off x="2259013" y="3117851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2" name="Rectangle 422"/>
            <p:cNvSpPr>
              <a:spLocks noChangeArrowheads="1"/>
            </p:cNvSpPr>
            <p:nvPr/>
          </p:nvSpPr>
          <p:spPr bwMode="auto">
            <a:xfrm>
              <a:off x="2308225" y="31178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3" name="Rectangle 423"/>
            <p:cNvSpPr>
              <a:spLocks noChangeArrowheads="1"/>
            </p:cNvSpPr>
            <p:nvPr/>
          </p:nvSpPr>
          <p:spPr bwMode="auto">
            <a:xfrm>
              <a:off x="2368550" y="31178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4" name="Rectangle 424"/>
            <p:cNvSpPr>
              <a:spLocks noChangeArrowheads="1"/>
            </p:cNvSpPr>
            <p:nvPr/>
          </p:nvSpPr>
          <p:spPr bwMode="auto">
            <a:xfrm>
              <a:off x="2428875" y="3117851"/>
              <a:ext cx="6572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5" name="Rectangle 425"/>
            <p:cNvSpPr>
              <a:spLocks noChangeArrowheads="1"/>
            </p:cNvSpPr>
            <p:nvPr/>
          </p:nvSpPr>
          <p:spPr bwMode="auto">
            <a:xfrm>
              <a:off x="2493963" y="3117851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nu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6" name="Rectangle 426"/>
            <p:cNvSpPr>
              <a:spLocks noChangeArrowheads="1"/>
            </p:cNvSpPr>
            <p:nvPr/>
          </p:nvSpPr>
          <p:spPr bwMode="auto">
            <a:xfrm>
              <a:off x="2614613" y="31178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7" name="Rectangle 427"/>
            <p:cNvSpPr>
              <a:spLocks noChangeArrowheads="1"/>
            </p:cNvSpPr>
            <p:nvPr/>
          </p:nvSpPr>
          <p:spPr bwMode="auto">
            <a:xfrm>
              <a:off x="2671763" y="31178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8" name="Rectangle 428"/>
            <p:cNvSpPr>
              <a:spLocks noChangeArrowheads="1"/>
            </p:cNvSpPr>
            <p:nvPr/>
          </p:nvSpPr>
          <p:spPr bwMode="auto">
            <a:xfrm>
              <a:off x="2755900" y="31178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29" name="Rectangle 429"/>
            <p:cNvSpPr>
              <a:spLocks noChangeArrowheads="1"/>
            </p:cNvSpPr>
            <p:nvPr/>
          </p:nvSpPr>
          <p:spPr bwMode="auto">
            <a:xfrm>
              <a:off x="2795588" y="3117851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0" name="Rectangle 430"/>
            <p:cNvSpPr>
              <a:spLocks noChangeArrowheads="1"/>
            </p:cNvSpPr>
            <p:nvPr/>
          </p:nvSpPr>
          <p:spPr bwMode="auto">
            <a:xfrm>
              <a:off x="2835275" y="31178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1" name="Rectangle 431"/>
            <p:cNvSpPr>
              <a:spLocks noChangeArrowheads="1"/>
            </p:cNvSpPr>
            <p:nvPr/>
          </p:nvSpPr>
          <p:spPr bwMode="auto">
            <a:xfrm>
              <a:off x="2892425" y="311785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2" name="Rectangle 432"/>
            <p:cNvSpPr>
              <a:spLocks noChangeArrowheads="1"/>
            </p:cNvSpPr>
            <p:nvPr/>
          </p:nvSpPr>
          <p:spPr bwMode="auto">
            <a:xfrm>
              <a:off x="2947988" y="31178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3" name="Rectangle 433"/>
            <p:cNvSpPr>
              <a:spLocks noChangeArrowheads="1"/>
            </p:cNvSpPr>
            <p:nvPr/>
          </p:nvSpPr>
          <p:spPr bwMode="auto">
            <a:xfrm>
              <a:off x="2986088" y="3117851"/>
              <a:ext cx="9297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4" name="Rectangle 434"/>
            <p:cNvSpPr>
              <a:spLocks noChangeArrowheads="1"/>
            </p:cNvSpPr>
            <p:nvPr/>
          </p:nvSpPr>
          <p:spPr bwMode="auto">
            <a:xfrm>
              <a:off x="3081338" y="31178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5" name="Rectangle 435"/>
            <p:cNvSpPr>
              <a:spLocks noChangeArrowheads="1"/>
            </p:cNvSpPr>
            <p:nvPr/>
          </p:nvSpPr>
          <p:spPr bwMode="auto">
            <a:xfrm>
              <a:off x="3138488" y="31178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6" name="Rectangle 436"/>
            <p:cNvSpPr>
              <a:spLocks noChangeArrowheads="1"/>
            </p:cNvSpPr>
            <p:nvPr/>
          </p:nvSpPr>
          <p:spPr bwMode="auto">
            <a:xfrm>
              <a:off x="3198813" y="311785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7" name="Rectangle 437"/>
            <p:cNvSpPr>
              <a:spLocks noChangeArrowheads="1"/>
            </p:cNvSpPr>
            <p:nvPr/>
          </p:nvSpPr>
          <p:spPr bwMode="auto">
            <a:xfrm>
              <a:off x="2130425" y="32575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8" name="Rectangle 438"/>
            <p:cNvSpPr>
              <a:spLocks noChangeArrowheads="1"/>
            </p:cNvSpPr>
            <p:nvPr/>
          </p:nvSpPr>
          <p:spPr bwMode="auto">
            <a:xfrm>
              <a:off x="2216150" y="3257551"/>
              <a:ext cx="673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39" name="Rectangle 439"/>
            <p:cNvSpPr>
              <a:spLocks noChangeArrowheads="1"/>
            </p:cNvSpPr>
            <p:nvPr/>
          </p:nvSpPr>
          <p:spPr bwMode="auto">
            <a:xfrm>
              <a:off x="2281238" y="32575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0" name="Rectangle 440"/>
            <p:cNvSpPr>
              <a:spLocks noChangeArrowheads="1"/>
            </p:cNvSpPr>
            <p:nvPr/>
          </p:nvSpPr>
          <p:spPr bwMode="auto">
            <a:xfrm>
              <a:off x="2341563" y="3257551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1" name="Rectangle 441"/>
            <p:cNvSpPr>
              <a:spLocks noChangeArrowheads="1"/>
            </p:cNvSpPr>
            <p:nvPr/>
          </p:nvSpPr>
          <p:spPr bwMode="auto">
            <a:xfrm>
              <a:off x="2397125" y="32575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2" name="Rectangle 442"/>
            <p:cNvSpPr>
              <a:spLocks noChangeArrowheads="1"/>
            </p:cNvSpPr>
            <p:nvPr/>
          </p:nvSpPr>
          <p:spPr bwMode="auto">
            <a:xfrm>
              <a:off x="2454275" y="3257551"/>
              <a:ext cx="8496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3" name="Rectangle 443"/>
            <p:cNvSpPr>
              <a:spLocks noChangeArrowheads="1"/>
            </p:cNvSpPr>
            <p:nvPr/>
          </p:nvSpPr>
          <p:spPr bwMode="auto">
            <a:xfrm>
              <a:off x="2538413" y="32575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4" name="Rectangle 444"/>
            <p:cNvSpPr>
              <a:spLocks noChangeArrowheads="1"/>
            </p:cNvSpPr>
            <p:nvPr/>
          </p:nvSpPr>
          <p:spPr bwMode="auto">
            <a:xfrm>
              <a:off x="2622550" y="32575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5" name="Rectangle 445"/>
            <p:cNvSpPr>
              <a:spLocks noChangeArrowheads="1"/>
            </p:cNvSpPr>
            <p:nvPr/>
          </p:nvSpPr>
          <p:spPr bwMode="auto">
            <a:xfrm>
              <a:off x="2679700" y="3257551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6" name="Rectangle 446"/>
            <p:cNvSpPr>
              <a:spLocks noChangeArrowheads="1"/>
            </p:cNvSpPr>
            <p:nvPr/>
          </p:nvSpPr>
          <p:spPr bwMode="auto">
            <a:xfrm>
              <a:off x="2732088" y="325755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7" name="Rectangle 447"/>
            <p:cNvSpPr>
              <a:spLocks noChangeArrowheads="1"/>
            </p:cNvSpPr>
            <p:nvPr/>
          </p:nvSpPr>
          <p:spPr bwMode="auto">
            <a:xfrm>
              <a:off x="2790825" y="325755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8" name="Rectangle 448"/>
            <p:cNvSpPr>
              <a:spLocks noChangeArrowheads="1"/>
            </p:cNvSpPr>
            <p:nvPr/>
          </p:nvSpPr>
          <p:spPr bwMode="auto">
            <a:xfrm>
              <a:off x="2851150" y="3257551"/>
              <a:ext cx="8335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49" name="Rectangle 449"/>
            <p:cNvSpPr>
              <a:spLocks noChangeArrowheads="1"/>
            </p:cNvSpPr>
            <p:nvPr/>
          </p:nvSpPr>
          <p:spPr bwMode="auto">
            <a:xfrm>
              <a:off x="2130425" y="3395663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0" name="Rectangle 450"/>
            <p:cNvSpPr>
              <a:spLocks noChangeArrowheads="1"/>
            </p:cNvSpPr>
            <p:nvPr/>
          </p:nvSpPr>
          <p:spPr bwMode="auto">
            <a:xfrm>
              <a:off x="2216150" y="3395663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1" name="Rectangle 451"/>
            <p:cNvSpPr>
              <a:spLocks noChangeArrowheads="1"/>
            </p:cNvSpPr>
            <p:nvPr/>
          </p:nvSpPr>
          <p:spPr bwMode="auto">
            <a:xfrm>
              <a:off x="2266950" y="3395663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2" name="Rectangle 452"/>
            <p:cNvSpPr>
              <a:spLocks noChangeArrowheads="1"/>
            </p:cNvSpPr>
            <p:nvPr/>
          </p:nvSpPr>
          <p:spPr bwMode="auto">
            <a:xfrm>
              <a:off x="2320925" y="3395663"/>
              <a:ext cx="1009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ck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3" name="Rectangle 453"/>
            <p:cNvSpPr>
              <a:spLocks noChangeArrowheads="1"/>
            </p:cNvSpPr>
            <p:nvPr/>
          </p:nvSpPr>
          <p:spPr bwMode="auto">
            <a:xfrm>
              <a:off x="2446338" y="339566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4" name="Rectangle 454"/>
            <p:cNvSpPr>
              <a:spLocks noChangeArrowheads="1"/>
            </p:cNvSpPr>
            <p:nvPr/>
          </p:nvSpPr>
          <p:spPr bwMode="auto">
            <a:xfrm>
              <a:off x="2506663" y="3395663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latin typeface="Calibri" panose="020F0502020204030204" pitchFamily="34" charset="0"/>
                </a:rPr>
                <a:t>f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</a:endParaRPr>
            </a:p>
          </p:txBody>
        </p:sp>
        <p:sp>
          <p:nvSpPr>
            <p:cNvPr id="55" name="Rectangle 455"/>
            <p:cNvSpPr>
              <a:spLocks noChangeArrowheads="1"/>
            </p:cNvSpPr>
            <p:nvPr/>
          </p:nvSpPr>
          <p:spPr bwMode="auto">
            <a:xfrm>
              <a:off x="2566988" y="3395663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6" name="Rectangle 456"/>
            <p:cNvSpPr>
              <a:spLocks noChangeArrowheads="1"/>
            </p:cNvSpPr>
            <p:nvPr/>
          </p:nvSpPr>
          <p:spPr bwMode="auto">
            <a:xfrm>
              <a:off x="2625725" y="3395663"/>
              <a:ext cx="977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ffi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7" name="Rectangle 457"/>
            <p:cNvSpPr>
              <a:spLocks noChangeArrowheads="1"/>
            </p:cNvSpPr>
            <p:nvPr/>
          </p:nvSpPr>
          <p:spPr bwMode="auto">
            <a:xfrm>
              <a:off x="2719388" y="3395663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8" name="Rectangle 458"/>
            <p:cNvSpPr>
              <a:spLocks noChangeArrowheads="1"/>
            </p:cNvSpPr>
            <p:nvPr/>
          </p:nvSpPr>
          <p:spPr bwMode="auto">
            <a:xfrm>
              <a:off x="2768600" y="3395663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59" name="Rectangle 459"/>
            <p:cNvSpPr>
              <a:spLocks noChangeArrowheads="1"/>
            </p:cNvSpPr>
            <p:nvPr/>
          </p:nvSpPr>
          <p:spPr bwMode="auto">
            <a:xfrm>
              <a:off x="2824163" y="3395663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0" name="Rectangle 460"/>
            <p:cNvSpPr>
              <a:spLocks noChangeArrowheads="1"/>
            </p:cNvSpPr>
            <p:nvPr/>
          </p:nvSpPr>
          <p:spPr bwMode="auto">
            <a:xfrm>
              <a:off x="2871788" y="3395663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y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1" name="Rectangle 461"/>
            <p:cNvSpPr>
              <a:spLocks noChangeArrowheads="1"/>
            </p:cNvSpPr>
            <p:nvPr/>
          </p:nvSpPr>
          <p:spPr bwMode="auto">
            <a:xfrm>
              <a:off x="2130425" y="3535363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2" name="Rectangle 462"/>
            <p:cNvSpPr>
              <a:spLocks noChangeArrowheads="1"/>
            </p:cNvSpPr>
            <p:nvPr/>
          </p:nvSpPr>
          <p:spPr bwMode="auto">
            <a:xfrm>
              <a:off x="2216150" y="3535363"/>
              <a:ext cx="5931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3" name="Rectangle 463"/>
            <p:cNvSpPr>
              <a:spLocks noChangeArrowheads="1"/>
            </p:cNvSpPr>
            <p:nvPr/>
          </p:nvSpPr>
          <p:spPr bwMode="auto">
            <a:xfrm>
              <a:off x="2276475" y="3535363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4" name="Rectangle 464"/>
            <p:cNvSpPr>
              <a:spLocks noChangeArrowheads="1"/>
            </p:cNvSpPr>
            <p:nvPr/>
          </p:nvSpPr>
          <p:spPr bwMode="auto">
            <a:xfrm>
              <a:off x="2316163" y="353536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5" name="Rectangle 465"/>
            <p:cNvSpPr>
              <a:spLocks noChangeArrowheads="1"/>
            </p:cNvSpPr>
            <p:nvPr/>
          </p:nvSpPr>
          <p:spPr bwMode="auto">
            <a:xfrm>
              <a:off x="2378075" y="3535363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6" name="Rectangle 466"/>
            <p:cNvSpPr>
              <a:spLocks noChangeArrowheads="1"/>
            </p:cNvSpPr>
            <p:nvPr/>
          </p:nvSpPr>
          <p:spPr bwMode="auto">
            <a:xfrm>
              <a:off x="2417763" y="353536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7" name="Rectangle 467"/>
            <p:cNvSpPr>
              <a:spLocks noChangeArrowheads="1"/>
            </p:cNvSpPr>
            <p:nvPr/>
          </p:nvSpPr>
          <p:spPr bwMode="auto">
            <a:xfrm>
              <a:off x="2478088" y="3535363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8" name="Rectangle 468"/>
            <p:cNvSpPr>
              <a:spLocks noChangeArrowheads="1"/>
            </p:cNvSpPr>
            <p:nvPr/>
          </p:nvSpPr>
          <p:spPr bwMode="auto">
            <a:xfrm>
              <a:off x="2525713" y="353536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69" name="Rectangle 469"/>
            <p:cNvSpPr>
              <a:spLocks noChangeArrowheads="1"/>
            </p:cNvSpPr>
            <p:nvPr/>
          </p:nvSpPr>
          <p:spPr bwMode="auto">
            <a:xfrm>
              <a:off x="2586038" y="3535363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0" name="Rectangle 470"/>
            <p:cNvSpPr>
              <a:spLocks noChangeArrowheads="1"/>
            </p:cNvSpPr>
            <p:nvPr/>
          </p:nvSpPr>
          <p:spPr bwMode="auto">
            <a:xfrm>
              <a:off x="2635250" y="353536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1" name="Rectangle 471"/>
            <p:cNvSpPr>
              <a:spLocks noChangeArrowheads="1"/>
            </p:cNvSpPr>
            <p:nvPr/>
          </p:nvSpPr>
          <p:spPr bwMode="auto">
            <a:xfrm>
              <a:off x="2695575" y="3535363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2" name="Rectangle 472"/>
            <p:cNvSpPr>
              <a:spLocks noChangeArrowheads="1"/>
            </p:cNvSpPr>
            <p:nvPr/>
          </p:nvSpPr>
          <p:spPr bwMode="auto">
            <a:xfrm>
              <a:off x="2754313" y="3535363"/>
              <a:ext cx="529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3" name="Rectangle 473"/>
            <p:cNvSpPr>
              <a:spLocks noChangeArrowheads="1"/>
            </p:cNvSpPr>
            <p:nvPr/>
          </p:nvSpPr>
          <p:spPr bwMode="auto">
            <a:xfrm>
              <a:off x="2806700" y="3535363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4" name="Rectangle 474"/>
            <p:cNvSpPr>
              <a:spLocks noChangeArrowheads="1"/>
            </p:cNvSpPr>
            <p:nvPr/>
          </p:nvSpPr>
          <p:spPr bwMode="auto">
            <a:xfrm>
              <a:off x="2832100" y="3535363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5" name="Rectangle 475"/>
            <p:cNvSpPr>
              <a:spLocks noChangeArrowheads="1"/>
            </p:cNvSpPr>
            <p:nvPr/>
          </p:nvSpPr>
          <p:spPr bwMode="auto">
            <a:xfrm>
              <a:off x="2887663" y="3535363"/>
              <a:ext cx="6572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6" name="Rectangle 476"/>
            <p:cNvSpPr>
              <a:spLocks noChangeArrowheads="1"/>
            </p:cNvSpPr>
            <p:nvPr/>
          </p:nvSpPr>
          <p:spPr bwMode="auto">
            <a:xfrm>
              <a:off x="2952750" y="353536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7" name="Rectangle 477"/>
            <p:cNvSpPr>
              <a:spLocks noChangeArrowheads="1"/>
            </p:cNvSpPr>
            <p:nvPr/>
          </p:nvSpPr>
          <p:spPr bwMode="auto">
            <a:xfrm>
              <a:off x="3013075" y="353536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8" name="Rectangle 478"/>
            <p:cNvSpPr>
              <a:spLocks noChangeArrowheads="1"/>
            </p:cNvSpPr>
            <p:nvPr/>
          </p:nvSpPr>
          <p:spPr bwMode="auto">
            <a:xfrm>
              <a:off x="2130425" y="36718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79" name="Rectangle 479"/>
            <p:cNvSpPr>
              <a:spLocks noChangeArrowheads="1"/>
            </p:cNvSpPr>
            <p:nvPr/>
          </p:nvSpPr>
          <p:spPr bwMode="auto">
            <a:xfrm>
              <a:off x="2216150" y="3671888"/>
              <a:ext cx="10259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0" name="Rectangle 480"/>
            <p:cNvSpPr>
              <a:spLocks noChangeArrowheads="1"/>
            </p:cNvSpPr>
            <p:nvPr/>
          </p:nvSpPr>
          <p:spPr bwMode="auto">
            <a:xfrm>
              <a:off x="2319338" y="3671888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1" name="Rectangle 481"/>
            <p:cNvSpPr>
              <a:spLocks noChangeArrowheads="1"/>
            </p:cNvSpPr>
            <p:nvPr/>
          </p:nvSpPr>
          <p:spPr bwMode="auto">
            <a:xfrm>
              <a:off x="2344738" y="3671888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2" name="Rectangle 482"/>
            <p:cNvSpPr>
              <a:spLocks noChangeArrowheads="1"/>
            </p:cNvSpPr>
            <p:nvPr/>
          </p:nvSpPr>
          <p:spPr bwMode="auto">
            <a:xfrm>
              <a:off x="2384425" y="3671888"/>
              <a:ext cx="1218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hd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3" name="Rectangle 483"/>
            <p:cNvSpPr>
              <a:spLocks noChangeArrowheads="1"/>
            </p:cNvSpPr>
            <p:nvPr/>
          </p:nvSpPr>
          <p:spPr bwMode="auto">
            <a:xfrm>
              <a:off x="2505075" y="3671888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4" name="Rectangle 484"/>
            <p:cNvSpPr>
              <a:spLocks noChangeArrowheads="1"/>
            </p:cNvSpPr>
            <p:nvPr/>
          </p:nvSpPr>
          <p:spPr bwMode="auto">
            <a:xfrm>
              <a:off x="2546350" y="36718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5" name="Rectangle 485"/>
            <p:cNvSpPr>
              <a:spLocks noChangeArrowheads="1"/>
            </p:cNvSpPr>
            <p:nvPr/>
          </p:nvSpPr>
          <p:spPr bwMode="auto">
            <a:xfrm>
              <a:off x="2603500" y="3671888"/>
              <a:ext cx="81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6" name="Rectangle 486"/>
            <p:cNvSpPr>
              <a:spLocks noChangeArrowheads="1"/>
            </p:cNvSpPr>
            <p:nvPr/>
          </p:nvSpPr>
          <p:spPr bwMode="auto">
            <a:xfrm>
              <a:off x="2711450" y="3671888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7" name="Rectangle 487"/>
            <p:cNvSpPr>
              <a:spLocks noChangeArrowheads="1"/>
            </p:cNvSpPr>
            <p:nvPr/>
          </p:nvSpPr>
          <p:spPr bwMode="auto">
            <a:xfrm>
              <a:off x="2762250" y="36718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8" name="Rectangle 488"/>
            <p:cNvSpPr>
              <a:spLocks noChangeArrowheads="1"/>
            </p:cNvSpPr>
            <p:nvPr/>
          </p:nvSpPr>
          <p:spPr bwMode="auto">
            <a:xfrm>
              <a:off x="2820988" y="36718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89" name="Rectangle 489"/>
            <p:cNvSpPr>
              <a:spLocks noChangeArrowheads="1"/>
            </p:cNvSpPr>
            <p:nvPr/>
          </p:nvSpPr>
          <p:spPr bwMode="auto">
            <a:xfrm>
              <a:off x="2881313" y="3671888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0" name="Rectangle 490"/>
            <p:cNvSpPr>
              <a:spLocks noChangeArrowheads="1"/>
            </p:cNvSpPr>
            <p:nvPr/>
          </p:nvSpPr>
          <p:spPr bwMode="auto">
            <a:xfrm>
              <a:off x="2927350" y="3671888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1" name="Rectangle 491"/>
            <p:cNvSpPr>
              <a:spLocks noChangeArrowheads="1"/>
            </p:cNvSpPr>
            <p:nvPr/>
          </p:nvSpPr>
          <p:spPr bwMode="auto">
            <a:xfrm>
              <a:off x="2984500" y="3671888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2" name="Rectangle 492"/>
            <p:cNvSpPr>
              <a:spLocks noChangeArrowheads="1"/>
            </p:cNvSpPr>
            <p:nvPr/>
          </p:nvSpPr>
          <p:spPr bwMode="auto">
            <a:xfrm>
              <a:off x="3046413" y="3671888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3" name="Rectangle 493"/>
            <p:cNvSpPr>
              <a:spLocks noChangeArrowheads="1"/>
            </p:cNvSpPr>
            <p:nvPr/>
          </p:nvSpPr>
          <p:spPr bwMode="auto">
            <a:xfrm>
              <a:off x="2130425" y="381000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4" name="Rectangle 494"/>
            <p:cNvSpPr>
              <a:spLocks noChangeArrowheads="1"/>
            </p:cNvSpPr>
            <p:nvPr/>
          </p:nvSpPr>
          <p:spPr bwMode="auto">
            <a:xfrm>
              <a:off x="2216150" y="3810001"/>
              <a:ext cx="480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5" name="Rectangle 495"/>
            <p:cNvSpPr>
              <a:spLocks noChangeArrowheads="1"/>
            </p:cNvSpPr>
            <p:nvPr/>
          </p:nvSpPr>
          <p:spPr bwMode="auto">
            <a:xfrm>
              <a:off x="2266950" y="38100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6" name="Rectangle 496"/>
            <p:cNvSpPr>
              <a:spLocks noChangeArrowheads="1"/>
            </p:cNvSpPr>
            <p:nvPr/>
          </p:nvSpPr>
          <p:spPr bwMode="auto">
            <a:xfrm>
              <a:off x="2325688" y="3810001"/>
              <a:ext cx="448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7" name="Rectangle 497"/>
            <p:cNvSpPr>
              <a:spLocks noChangeArrowheads="1"/>
            </p:cNvSpPr>
            <p:nvPr/>
          </p:nvSpPr>
          <p:spPr bwMode="auto">
            <a:xfrm>
              <a:off x="2371725" y="3810001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8" name="Rectangle 498"/>
            <p:cNvSpPr>
              <a:spLocks noChangeArrowheads="1"/>
            </p:cNvSpPr>
            <p:nvPr/>
          </p:nvSpPr>
          <p:spPr bwMode="auto">
            <a:xfrm>
              <a:off x="2433638" y="3810001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99" name="Rectangle 499"/>
            <p:cNvSpPr>
              <a:spLocks noChangeArrowheads="1"/>
            </p:cNvSpPr>
            <p:nvPr/>
          </p:nvSpPr>
          <p:spPr bwMode="auto">
            <a:xfrm>
              <a:off x="2468563" y="38100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0" name="Rectangle 500"/>
            <p:cNvSpPr>
              <a:spLocks noChangeArrowheads="1"/>
            </p:cNvSpPr>
            <p:nvPr/>
          </p:nvSpPr>
          <p:spPr bwMode="auto">
            <a:xfrm>
              <a:off x="2530475" y="3810001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1" name="Rectangle 501"/>
            <p:cNvSpPr>
              <a:spLocks noChangeArrowheads="1"/>
            </p:cNvSpPr>
            <p:nvPr/>
          </p:nvSpPr>
          <p:spPr bwMode="auto">
            <a:xfrm>
              <a:off x="2597150" y="3810001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2" name="Rectangle 502"/>
            <p:cNvSpPr>
              <a:spLocks noChangeArrowheads="1"/>
            </p:cNvSpPr>
            <p:nvPr/>
          </p:nvSpPr>
          <p:spPr bwMode="auto">
            <a:xfrm>
              <a:off x="2630488" y="38100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3" name="Rectangle 503"/>
            <p:cNvSpPr>
              <a:spLocks noChangeArrowheads="1"/>
            </p:cNvSpPr>
            <p:nvPr/>
          </p:nvSpPr>
          <p:spPr bwMode="auto">
            <a:xfrm>
              <a:off x="2693988" y="3810001"/>
              <a:ext cx="5450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ll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4" name="Rectangle 504"/>
            <p:cNvSpPr>
              <a:spLocks noChangeArrowheads="1"/>
            </p:cNvSpPr>
            <p:nvPr/>
          </p:nvSpPr>
          <p:spPr bwMode="auto">
            <a:xfrm>
              <a:off x="2746375" y="38100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5" name="Rectangle 505"/>
            <p:cNvSpPr>
              <a:spLocks noChangeArrowheads="1"/>
            </p:cNvSpPr>
            <p:nvPr/>
          </p:nvSpPr>
          <p:spPr bwMode="auto">
            <a:xfrm>
              <a:off x="2806700" y="3810001"/>
              <a:ext cx="81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6" name="Rectangle 506"/>
            <p:cNvSpPr>
              <a:spLocks noChangeArrowheads="1"/>
            </p:cNvSpPr>
            <p:nvPr/>
          </p:nvSpPr>
          <p:spPr bwMode="auto">
            <a:xfrm>
              <a:off x="2889250" y="3810001"/>
              <a:ext cx="35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7" name="Rectangle 507"/>
            <p:cNvSpPr>
              <a:spLocks noChangeArrowheads="1"/>
            </p:cNvSpPr>
            <p:nvPr/>
          </p:nvSpPr>
          <p:spPr bwMode="auto">
            <a:xfrm>
              <a:off x="2927350" y="38100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8" name="Rectangle 508"/>
            <p:cNvSpPr>
              <a:spLocks noChangeArrowheads="1"/>
            </p:cNvSpPr>
            <p:nvPr/>
          </p:nvSpPr>
          <p:spPr bwMode="auto">
            <a:xfrm>
              <a:off x="2986088" y="38100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09" name="Rectangle 509"/>
            <p:cNvSpPr>
              <a:spLocks noChangeArrowheads="1"/>
            </p:cNvSpPr>
            <p:nvPr/>
          </p:nvSpPr>
          <p:spPr bwMode="auto">
            <a:xfrm>
              <a:off x="2130425" y="394970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0" name="Rectangle 510"/>
            <p:cNvSpPr>
              <a:spLocks noChangeArrowheads="1"/>
            </p:cNvSpPr>
            <p:nvPr/>
          </p:nvSpPr>
          <p:spPr bwMode="auto">
            <a:xfrm>
              <a:off x="2216150" y="3949701"/>
              <a:ext cx="7053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1" name="Rectangle 511"/>
            <p:cNvSpPr>
              <a:spLocks noChangeArrowheads="1"/>
            </p:cNvSpPr>
            <p:nvPr/>
          </p:nvSpPr>
          <p:spPr bwMode="auto">
            <a:xfrm>
              <a:off x="2287588" y="3949701"/>
              <a:ext cx="2725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2" name="Rectangle 512"/>
            <p:cNvSpPr>
              <a:spLocks noChangeArrowheads="1"/>
            </p:cNvSpPr>
            <p:nvPr/>
          </p:nvSpPr>
          <p:spPr bwMode="auto">
            <a:xfrm>
              <a:off x="2312988" y="3949701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3" name="Rectangle 513"/>
            <p:cNvSpPr>
              <a:spLocks noChangeArrowheads="1"/>
            </p:cNvSpPr>
            <p:nvPr/>
          </p:nvSpPr>
          <p:spPr bwMode="auto">
            <a:xfrm>
              <a:off x="2371725" y="3949701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4" name="Rectangle 514"/>
            <p:cNvSpPr>
              <a:spLocks noChangeArrowheads="1"/>
            </p:cNvSpPr>
            <p:nvPr/>
          </p:nvSpPr>
          <p:spPr bwMode="auto">
            <a:xfrm>
              <a:off x="2130425" y="4087813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5" name="Rectangle 515"/>
            <p:cNvSpPr>
              <a:spLocks noChangeArrowheads="1"/>
            </p:cNvSpPr>
            <p:nvPr/>
          </p:nvSpPr>
          <p:spPr bwMode="auto">
            <a:xfrm>
              <a:off x="2216150" y="4087813"/>
              <a:ext cx="769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6" name="Rectangle 516"/>
            <p:cNvSpPr>
              <a:spLocks noChangeArrowheads="1"/>
            </p:cNvSpPr>
            <p:nvPr/>
          </p:nvSpPr>
          <p:spPr bwMode="auto">
            <a:xfrm>
              <a:off x="2292350" y="4087813"/>
              <a:ext cx="3847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7" name="Rectangle 517"/>
            <p:cNvSpPr>
              <a:spLocks noChangeArrowheads="1"/>
            </p:cNvSpPr>
            <p:nvPr/>
          </p:nvSpPr>
          <p:spPr bwMode="auto">
            <a:xfrm>
              <a:off x="2332038" y="4087813"/>
              <a:ext cx="6091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8" name="Rectangle 518"/>
            <p:cNvSpPr>
              <a:spLocks noChangeArrowheads="1"/>
            </p:cNvSpPr>
            <p:nvPr/>
          </p:nvSpPr>
          <p:spPr bwMode="auto">
            <a:xfrm>
              <a:off x="2392363" y="4087813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  <p:sp>
          <p:nvSpPr>
            <p:cNvPr id="119" name="Rectangle 519"/>
            <p:cNvSpPr>
              <a:spLocks noChangeArrowheads="1"/>
            </p:cNvSpPr>
            <p:nvPr/>
          </p:nvSpPr>
          <p:spPr bwMode="auto">
            <a:xfrm>
              <a:off x="2449513" y="4087813"/>
              <a:ext cx="4007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latin typeface="Calibri" panose="020F050202020403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</a:endParaRPr>
            </a:p>
          </p:txBody>
        </p:sp>
      </p:grpSp>
      <p:sp>
        <p:nvSpPr>
          <p:cNvPr id="120" name="Rectangle 520"/>
          <p:cNvSpPr>
            <a:spLocks noChangeArrowheads="1"/>
          </p:cNvSpPr>
          <p:nvPr/>
        </p:nvSpPr>
        <p:spPr bwMode="auto">
          <a:xfrm>
            <a:off x="5908675" y="611188"/>
            <a:ext cx="865188" cy="381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521"/>
          <p:cNvSpPr>
            <a:spLocks noChangeArrowheads="1"/>
          </p:cNvSpPr>
          <p:nvPr/>
        </p:nvSpPr>
        <p:spPr bwMode="auto">
          <a:xfrm>
            <a:off x="5908675" y="611188"/>
            <a:ext cx="865188" cy="381000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522"/>
          <p:cNvSpPr>
            <a:spLocks noChangeArrowheads="1"/>
          </p:cNvSpPr>
          <p:nvPr/>
        </p:nvSpPr>
        <p:spPr bwMode="auto">
          <a:xfrm>
            <a:off x="6097588" y="647701"/>
            <a:ext cx="1905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23"/>
          <p:cNvSpPr>
            <a:spLocks noChangeArrowheads="1"/>
          </p:cNvSpPr>
          <p:nvPr/>
        </p:nvSpPr>
        <p:spPr bwMode="auto">
          <a:xfrm>
            <a:off x="6243638" y="647701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24"/>
          <p:cNvSpPr>
            <a:spLocks noChangeArrowheads="1"/>
          </p:cNvSpPr>
          <p:nvPr/>
        </p:nvSpPr>
        <p:spPr bwMode="auto">
          <a:xfrm>
            <a:off x="6303963" y="647701"/>
            <a:ext cx="1444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25"/>
          <p:cNvSpPr>
            <a:spLocks noChangeArrowheads="1"/>
          </p:cNvSpPr>
          <p:nvPr/>
        </p:nvSpPr>
        <p:spPr bwMode="auto">
          <a:xfrm>
            <a:off x="6400800" y="647701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26"/>
          <p:cNvSpPr>
            <a:spLocks noChangeArrowheads="1"/>
          </p:cNvSpPr>
          <p:nvPr/>
        </p:nvSpPr>
        <p:spPr bwMode="auto">
          <a:xfrm>
            <a:off x="6461125" y="647701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27"/>
          <p:cNvSpPr>
            <a:spLocks noChangeArrowheads="1"/>
          </p:cNvSpPr>
          <p:nvPr/>
        </p:nvSpPr>
        <p:spPr bwMode="auto">
          <a:xfrm>
            <a:off x="6521450" y="647701"/>
            <a:ext cx="1079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28"/>
          <p:cNvSpPr>
            <a:spLocks noChangeArrowheads="1"/>
          </p:cNvSpPr>
          <p:nvPr/>
        </p:nvSpPr>
        <p:spPr bwMode="auto">
          <a:xfrm>
            <a:off x="6097588" y="785813"/>
            <a:ext cx="1206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29"/>
          <p:cNvSpPr>
            <a:spLocks noChangeArrowheads="1"/>
          </p:cNvSpPr>
          <p:nvPr/>
        </p:nvSpPr>
        <p:spPr bwMode="auto">
          <a:xfrm>
            <a:off x="6146800" y="785813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30"/>
          <p:cNvSpPr>
            <a:spLocks noChangeArrowheads="1"/>
          </p:cNvSpPr>
          <p:nvPr/>
        </p:nvSpPr>
        <p:spPr bwMode="auto">
          <a:xfrm>
            <a:off x="6210300" y="785813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531"/>
          <p:cNvSpPr>
            <a:spLocks noChangeArrowheads="1"/>
          </p:cNvSpPr>
          <p:nvPr/>
        </p:nvSpPr>
        <p:spPr bwMode="auto">
          <a:xfrm>
            <a:off x="6270625" y="785813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532"/>
          <p:cNvSpPr>
            <a:spLocks noChangeArrowheads="1"/>
          </p:cNvSpPr>
          <p:nvPr/>
        </p:nvSpPr>
        <p:spPr bwMode="auto">
          <a:xfrm>
            <a:off x="6330950" y="785813"/>
            <a:ext cx="10953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533"/>
          <p:cNvSpPr>
            <a:spLocks noChangeArrowheads="1"/>
          </p:cNvSpPr>
          <p:nvPr/>
        </p:nvSpPr>
        <p:spPr bwMode="auto">
          <a:xfrm>
            <a:off x="6370638" y="785813"/>
            <a:ext cx="1651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534"/>
          <p:cNvSpPr>
            <a:spLocks noChangeArrowheads="1"/>
          </p:cNvSpPr>
          <p:nvPr/>
        </p:nvSpPr>
        <p:spPr bwMode="auto">
          <a:xfrm>
            <a:off x="6464300" y="785813"/>
            <a:ext cx="1285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Rectangle 535"/>
          <p:cNvSpPr>
            <a:spLocks noChangeArrowheads="1"/>
          </p:cNvSpPr>
          <p:nvPr/>
        </p:nvSpPr>
        <p:spPr bwMode="auto">
          <a:xfrm>
            <a:off x="6521450" y="785813"/>
            <a:ext cx="13176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Line 536"/>
          <p:cNvSpPr>
            <a:spLocks noChangeShapeType="1"/>
          </p:cNvSpPr>
          <p:nvPr/>
        </p:nvSpPr>
        <p:spPr bwMode="auto">
          <a:xfrm>
            <a:off x="5235575" y="784226"/>
            <a:ext cx="620713" cy="0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537"/>
          <p:cNvSpPr>
            <a:spLocks/>
          </p:cNvSpPr>
          <p:nvPr/>
        </p:nvSpPr>
        <p:spPr bwMode="auto">
          <a:xfrm>
            <a:off x="5845175" y="754063"/>
            <a:ext cx="63500" cy="61913"/>
          </a:xfrm>
          <a:custGeom>
            <a:avLst/>
            <a:gdLst>
              <a:gd name="T0" fmla="*/ 0 w 40"/>
              <a:gd name="T1" fmla="*/ 0 h 39"/>
              <a:gd name="T2" fmla="*/ 40 w 40"/>
              <a:gd name="T3" fmla="*/ 19 h 39"/>
              <a:gd name="T4" fmla="*/ 0 w 40"/>
              <a:gd name="T5" fmla="*/ 39 h 39"/>
              <a:gd name="T6" fmla="*/ 0 w 40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0"/>
                </a:moveTo>
                <a:lnTo>
                  <a:pt x="40" y="19"/>
                </a:lnTo>
                <a:lnTo>
                  <a:pt x="0" y="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1823390" y="76713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45226"/>
              </p:ext>
            </p:extLst>
          </p:nvPr>
        </p:nvGraphicFramePr>
        <p:xfrm>
          <a:off x="391472" y="1220404"/>
          <a:ext cx="7904693" cy="29260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12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SILDENAFIL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(N= 104)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 (N= 96)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 200)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Age (years)</a:t>
                      </a:r>
                      <a:endParaRPr lang="en-US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 (65, 77)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F9766D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 (67, 77)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00BF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72 (66, 77)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Women, n (%)</a:t>
                      </a:r>
                      <a:endParaRPr lang="en-US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 (73)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F9766D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 (81)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00BF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154 (77)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Weight, Kg</a:t>
                      </a:r>
                    </a:p>
                  </a:txBody>
                  <a:tcPr marL="61877" marR="61877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 (59, 78)</a:t>
                      </a:r>
                    </a:p>
                  </a:txBody>
                  <a:tcPr marL="61877" marR="61877" marT="0" marB="0" anchor="ctr">
                    <a:solidFill>
                      <a:srgbClr val="F9766D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 (62, 80)</a:t>
                      </a:r>
                    </a:p>
                  </a:txBody>
                  <a:tcPr marL="61877" marR="61877" marT="0" marB="0" anchor="ctr">
                    <a:solidFill>
                      <a:srgbClr val="00BF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(60, 79)</a:t>
                      </a:r>
                    </a:p>
                  </a:txBody>
                  <a:tcPr marL="61877" marR="61877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Systolic blood  pressure (mm Hg)</a:t>
                      </a:r>
                      <a:endParaRPr lang="en-US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131 (119, 144)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F9766D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140 (127, 154)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00BF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136 (121, 150)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Cardiovascular Risk Factors, n (%)</a:t>
                      </a: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F9766D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00BF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Hypertension</a:t>
                      </a:r>
                      <a:endParaRPr lang="en-US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 (57)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F9766D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69 (72)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00BF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128 (64)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Diabetes</a:t>
                      </a:r>
                      <a:endParaRPr lang="en-US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 (30)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F9766D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 (28)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00BF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58 (29)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49540" y="4366194"/>
            <a:ext cx="1016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Median (IQR)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79364" y="1137277"/>
            <a:ext cx="3233149" cy="3410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Baseline Characteristics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</p:spTree>
    <p:extLst>
      <p:ext uri="{BB962C8B-B14F-4D97-AF65-F5344CB8AC3E}">
        <p14:creationId xmlns:p14="http://schemas.microsoft.com/office/powerpoint/2010/main" val="2027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16" y="833999"/>
            <a:ext cx="4317547" cy="344485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664023" y="1105175"/>
            <a:ext cx="519694" cy="74994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887850" y="2749781"/>
            <a:ext cx="769675" cy="96702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26864" y="3532141"/>
            <a:ext cx="20601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Aortic: N= 91 (45%)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9681" y="846712"/>
            <a:ext cx="2334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Tricuspid: N= 78 (39%)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58888" y="1144646"/>
            <a:ext cx="298057" cy="50700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944" y="4217558"/>
            <a:ext cx="2884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5D74"/>
                </a:solidFill>
              </a:rPr>
              <a:t>Combined Surgery: N= 122 (61%)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1779" y="481096"/>
            <a:ext cx="2975113" cy="5076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Medical History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13976" y="4470081"/>
            <a:ext cx="485730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Sketch by: </a:t>
            </a:r>
            <a:r>
              <a:rPr lang="en-US" sz="700" dirty="0" err="1">
                <a:solidFill>
                  <a:srgbClr val="FF0000"/>
                </a:solidFill>
              </a:rPr>
              <a:t>OpenStax</a:t>
            </a:r>
            <a:r>
              <a:rPr lang="en-US" sz="700" dirty="0">
                <a:solidFill>
                  <a:srgbClr val="FF0000"/>
                </a:solidFill>
              </a:rPr>
              <a:t> College - Anatomy &amp; Physiology, </a:t>
            </a:r>
            <a:r>
              <a:rPr lang="en-US" sz="700" dirty="0" err="1">
                <a:solidFill>
                  <a:srgbClr val="FF0000"/>
                </a:solidFill>
              </a:rPr>
              <a:t>Connexions</a:t>
            </a:r>
            <a:r>
              <a:rPr lang="en-US" sz="700" dirty="0">
                <a:solidFill>
                  <a:srgbClr val="FF0000"/>
                </a:solidFill>
              </a:rPr>
              <a:t> Web site. http://cnx.org/content/col11496/1.6/ Jun 19, 2013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95497" y="1470508"/>
            <a:ext cx="8691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/>
              <a:t>Repair:</a:t>
            </a:r>
          </a:p>
          <a:p>
            <a:pPr algn="ctr"/>
            <a:r>
              <a:rPr lang="en-US" sz="1100" dirty="0"/>
              <a:t>n= 22 (11%)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03028" y="1474199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/>
              <a:t>Replacement:</a:t>
            </a:r>
          </a:p>
          <a:p>
            <a:pPr algn="ctr"/>
            <a:r>
              <a:rPr lang="en-US" sz="1100" dirty="0"/>
              <a:t>n= 160 (80%)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03451" y="853733"/>
            <a:ext cx="1126614" cy="436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51554" y="693568"/>
            <a:ext cx="21804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Mitral: N= 182 (91%)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310331" y="1301134"/>
            <a:ext cx="410704" cy="204092"/>
            <a:chOff x="7310331" y="1062900"/>
            <a:chExt cx="410704" cy="204092"/>
          </a:xfrm>
        </p:grpSpPr>
        <p:cxnSp>
          <p:nvCxnSpPr>
            <p:cNvPr id="24" name="Straight Arrow Connector 23"/>
            <p:cNvCxnSpPr>
              <a:stCxn id="5" idx="2"/>
            </p:cNvCxnSpPr>
            <p:nvPr/>
          </p:nvCxnSpPr>
          <p:spPr>
            <a:xfrm flipH="1">
              <a:off x="7310331" y="1062900"/>
              <a:ext cx="231458" cy="2040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5" idx="2"/>
            </p:cNvCxnSpPr>
            <p:nvPr/>
          </p:nvCxnSpPr>
          <p:spPr>
            <a:xfrm>
              <a:off x="7541789" y="1062900"/>
              <a:ext cx="179246" cy="1947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830556" y="1058969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9766D"/>
                </a:solidFill>
              </a:rPr>
              <a:t>N= 40 </a:t>
            </a:r>
            <a:r>
              <a:rPr lang="en-US" sz="1600" dirty="0"/>
              <a:t>| </a:t>
            </a:r>
            <a:r>
              <a:rPr lang="en-US" sz="1600" dirty="0">
                <a:solidFill>
                  <a:srgbClr val="00BFC4"/>
                </a:solidFill>
              </a:rPr>
              <a:t>N= 38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9744" y="909945"/>
            <a:ext cx="139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9766D"/>
                </a:solidFill>
              </a:rPr>
              <a:t>N= 96  </a:t>
            </a:r>
            <a:r>
              <a:rPr lang="en-US" sz="1600" dirty="0"/>
              <a:t>| </a:t>
            </a:r>
            <a:r>
              <a:rPr lang="en-US" sz="1600" dirty="0">
                <a:solidFill>
                  <a:srgbClr val="00BFC4"/>
                </a:solidFill>
              </a:rPr>
              <a:t>N= 86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0556" y="3752074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9766D"/>
                </a:solidFill>
              </a:rPr>
              <a:t>N= 51 </a:t>
            </a:r>
            <a:r>
              <a:rPr lang="en-US" sz="1600" dirty="0"/>
              <a:t>| </a:t>
            </a:r>
            <a:r>
              <a:rPr lang="en-US" sz="1600" dirty="0">
                <a:solidFill>
                  <a:srgbClr val="00BFC4"/>
                </a:solidFill>
              </a:rPr>
              <a:t>N= 40</a:t>
            </a:r>
          </a:p>
        </p:txBody>
      </p:sp>
      <p:sp>
        <p:nvSpPr>
          <p:cNvPr id="7" name="Rectangle 6"/>
          <p:cNvSpPr/>
          <p:nvPr/>
        </p:nvSpPr>
        <p:spPr>
          <a:xfrm>
            <a:off x="6187477" y="4195468"/>
            <a:ext cx="2606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4E5D74"/>
                </a:solidFill>
              </a:rPr>
              <a:t>Reinterventions</a:t>
            </a:r>
            <a:r>
              <a:rPr lang="en-US" sz="1400" dirty="0">
                <a:solidFill>
                  <a:srgbClr val="4E5D74"/>
                </a:solidFill>
              </a:rPr>
              <a:t>: N= 63 (31%)</a:t>
            </a:r>
          </a:p>
        </p:txBody>
      </p:sp>
    </p:spTree>
    <p:extLst>
      <p:ext uri="{BB962C8B-B14F-4D97-AF65-F5344CB8AC3E}">
        <p14:creationId xmlns:p14="http://schemas.microsoft.com/office/powerpoint/2010/main" val="179576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639055"/>
              </p:ext>
            </p:extLst>
          </p:nvPr>
        </p:nvGraphicFramePr>
        <p:xfrm>
          <a:off x="654558" y="1466886"/>
          <a:ext cx="7603293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9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SILDENAFIL (N= 104)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 (N= 96)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(N= 200)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WHO functional class, n (%)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or II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 (59)</a:t>
                      </a:r>
                    </a:p>
                  </a:txBody>
                  <a:tcPr marL="68580" marR="68580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  (54)</a:t>
                      </a:r>
                    </a:p>
                  </a:txBody>
                  <a:tcPr marL="68580" marR="68580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 (56)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  (42)</a:t>
                      </a:r>
                    </a:p>
                  </a:txBody>
                  <a:tcPr marL="68580" marR="68580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  (45)</a:t>
                      </a:r>
                    </a:p>
                  </a:txBody>
                  <a:tcPr marL="68580" marR="68580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 (43)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Concomitant Medications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Diuretics, n (%)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 (86)</a:t>
                      </a:r>
                    </a:p>
                  </a:txBody>
                  <a:tcPr marL="68580" marR="68580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(88)</a:t>
                      </a:r>
                    </a:p>
                  </a:txBody>
                  <a:tcPr marL="68580" marR="68580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 (87)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Aldosterone receptor antagonist, n (%)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(44)</a:t>
                      </a:r>
                    </a:p>
                  </a:txBody>
                  <a:tcPr marL="68580" marR="68580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(40)</a:t>
                      </a:r>
                    </a:p>
                  </a:txBody>
                  <a:tcPr marL="68580" marR="68580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(42)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 inhibitors/ARB, n (%)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 (64)</a:t>
                      </a:r>
                    </a:p>
                  </a:txBody>
                  <a:tcPr marL="68580" marR="68580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 (55)</a:t>
                      </a:r>
                    </a:p>
                  </a:txBody>
                  <a:tcPr marL="68580" marR="68580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(60)</a:t>
                      </a:r>
                    </a:p>
                  </a:txBody>
                  <a:tcPr marL="68580" marR="68580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49539" y="4317146"/>
            <a:ext cx="1016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Median (IQR)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72997" y="1038261"/>
            <a:ext cx="6358725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Baseline Functional Status</a:t>
            </a:r>
          </a:p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&amp; Medications</a:t>
            </a:r>
            <a:endParaRPr lang="fr-FR" sz="105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</p:spTree>
    <p:extLst>
      <p:ext uri="{BB962C8B-B14F-4D97-AF65-F5344CB8AC3E}">
        <p14:creationId xmlns:p14="http://schemas.microsoft.com/office/powerpoint/2010/main" val="22644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1266" y="1163666"/>
            <a:ext cx="3422705" cy="34319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Key Catheterization Data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999652"/>
              </p:ext>
            </p:extLst>
          </p:nvPr>
        </p:nvGraphicFramePr>
        <p:xfrm>
          <a:off x="658153" y="1506862"/>
          <a:ext cx="7755061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2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SILDENAFIL (N= 104)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PLACEBO (N= 96)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(N= 200)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14" marR="54714" marT="0" marB="0" anchor="b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Pulmonary Artery Pressure (mm Hg)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(34, 46)</a:t>
                      </a:r>
                    </a:p>
                  </a:txBody>
                  <a:tcPr marL="68580" marR="68580" marT="0" marB="0" anchor="ctr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(34, 44)</a:t>
                      </a:r>
                    </a:p>
                  </a:txBody>
                  <a:tcPr marL="68580" marR="68580" marT="0" marB="0" anchor="ctr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(34, 44)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Wedge Pulmonary Pressure (mm Hg)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(19, 26)</a:t>
                      </a:r>
                    </a:p>
                  </a:txBody>
                  <a:tcPr marL="68580" marR="68580" marT="0" marB="0" anchor="ctr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(19, 26)</a:t>
                      </a:r>
                    </a:p>
                  </a:txBody>
                  <a:tcPr marL="68580" marR="68580" marT="0" marB="0" anchor="ctr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(19, 26)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Cardiac Index (L · s</a:t>
                      </a:r>
                      <a:r>
                        <a:rPr lang="en-US" sz="1200" b="0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· m</a:t>
                      </a:r>
                      <a:r>
                        <a:rPr lang="en-US" sz="1200" b="0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 (2.4, 3.2)</a:t>
                      </a:r>
                    </a:p>
                  </a:txBody>
                  <a:tcPr marL="68580" marR="68580" marT="0" marB="0" anchor="ctr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 (2.3, 3.4)</a:t>
                      </a:r>
                    </a:p>
                  </a:txBody>
                  <a:tcPr marL="68580" marR="68580" marT="0" marB="0" anchor="ctr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 (2.4, 3.3) 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Transpulmonary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Pressure Gradient (mm Hg)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 (13.0, 22.0)</a:t>
                      </a:r>
                    </a:p>
                  </a:txBody>
                  <a:tcPr marL="68580" marR="68580" marT="0" marB="0" anchor="ctr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 (12.0, 20.0)</a:t>
                      </a:r>
                    </a:p>
                  </a:txBody>
                  <a:tcPr marL="68580" marR="68580" marT="0" marB="0" anchor="ctr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 (12.0, 21.2)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Diastolic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Transpulmonary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Pressure Gradient  (mm Hg)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 (2.0, 8.0)</a:t>
                      </a:r>
                    </a:p>
                  </a:txBody>
                  <a:tcPr marL="68580" marR="68580" marT="0" marB="0" anchor="ctr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 (1.5, 7.0)</a:t>
                      </a:r>
                    </a:p>
                  </a:txBody>
                  <a:tcPr marL="68580" marR="68580" marT="0" marB="0" anchor="ctr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 (2.0, 7.2)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Pulmonary Vascular Resistance (Wood Units)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 (2.4, 4.6)</a:t>
                      </a:r>
                    </a:p>
                  </a:txBody>
                  <a:tcPr marL="68580" marR="68580" marT="0" marB="0" anchor="ctr">
                    <a:solidFill>
                      <a:srgbClr val="FCB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 (2.2, 4.9)</a:t>
                      </a:r>
                    </a:p>
                  </a:txBody>
                  <a:tcPr marL="68580" marR="68580" marT="0" marB="0" anchor="ctr">
                    <a:solidFill>
                      <a:srgbClr val="7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 (2.3, 4.9) </a:t>
                      </a:r>
                    </a:p>
                  </a:txBody>
                  <a:tcPr marL="68580" marR="68580" marT="0" marB="0" anchor="ctr">
                    <a:solidFill>
                      <a:srgbClr val="5729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49540" y="4366194"/>
            <a:ext cx="1016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Median (IQR)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2513" y="100160"/>
            <a:ext cx="17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SIOVAC Trial</a:t>
            </a:r>
          </a:p>
        </p:txBody>
      </p:sp>
    </p:spTree>
    <p:extLst>
      <p:ext uri="{BB962C8B-B14F-4D97-AF65-F5344CB8AC3E}">
        <p14:creationId xmlns:p14="http://schemas.microsoft.com/office/powerpoint/2010/main" val="412832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2207</TotalTime>
  <Words>1461</Words>
  <Application>Microsoft Office PowerPoint</Application>
  <PresentationFormat>On-screen Show (16:9)</PresentationFormat>
  <Paragraphs>669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Verdana</vt:lpstr>
      <vt:lpstr>Wingdings</vt:lpstr>
      <vt:lpstr>Thème Office</vt:lpstr>
      <vt:lpstr>PowerPoint Presentation</vt:lpstr>
      <vt:lpstr>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results</vt:lpstr>
      <vt:lpstr>Primary Endpoint</vt:lpstr>
      <vt:lpstr>Key Secondary Endpoints</vt:lpstr>
      <vt:lpstr>PowerPoint Presentation</vt:lpstr>
      <vt:lpstr>Imaging Secondary Endpoints</vt:lpstr>
      <vt:lpstr>Interaction Analysis</vt:lpstr>
      <vt:lpstr>Conclusions</vt:lpstr>
      <vt:lpstr>PowerPoint Presentation</vt:lpstr>
    </vt:vector>
  </TitlesOfParts>
  <Company>Hobby 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Olivier Boutin</dc:creator>
  <cp:lastModifiedBy>Kristen Green</cp:lastModifiedBy>
  <cp:revision>155</cp:revision>
  <dcterms:created xsi:type="dcterms:W3CDTF">2016-06-21T13:15:12Z</dcterms:created>
  <dcterms:modified xsi:type="dcterms:W3CDTF">2017-09-11T19:22:37Z</dcterms:modified>
</cp:coreProperties>
</file>