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97" r:id="rId8"/>
    <p:sldId id="298" r:id="rId9"/>
    <p:sldId id="266" r:id="rId10"/>
    <p:sldId id="267" r:id="rId11"/>
    <p:sldId id="288" r:id="rId12"/>
    <p:sldId id="289" r:id="rId13"/>
    <p:sldId id="290" r:id="rId14"/>
    <p:sldId id="291" r:id="rId15"/>
    <p:sldId id="272" r:id="rId16"/>
    <p:sldId id="295" r:id="rId17"/>
    <p:sldId id="296" r:id="rId18"/>
    <p:sldId id="292" r:id="rId19"/>
    <p:sldId id="275" r:id="rId20"/>
    <p:sldId id="282" r:id="rId21"/>
    <p:sldId id="284" r:id="rId22"/>
    <p:sldId id="276" r:id="rId23"/>
    <p:sldId id="277" r:id="rId24"/>
    <p:sldId id="278" r:id="rId25"/>
    <p:sldId id="279" r:id="rId26"/>
    <p:sldId id="280" r:id="rId27"/>
    <p:sldId id="283" r:id="rId2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7"/>
    <p:restoredTop sz="95662" autoAdjust="0"/>
  </p:normalViewPr>
  <p:slideViewPr>
    <p:cSldViewPr snapToObjects="1">
      <p:cViewPr varScale="1">
        <p:scale>
          <a:sx n="115" d="100"/>
          <a:sy n="115" d="100"/>
        </p:scale>
        <p:origin x="850" y="77"/>
      </p:cViewPr>
      <p:guideLst>
        <p:guide orient="horz" pos="486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8D1E4-ACC9-BF4D-B696-D8A4E15572AB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B58B-85AE-A44D-A707-B3E5813C2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C7CBE9-B939-5D41-BF85-811D5C1A3B4A}" type="slidenum">
              <a:rPr lang="en-US" altLang="en-US" sz="1200">
                <a:latin typeface="Times New Roman" charset="0"/>
              </a:rPr>
              <a:pPr/>
              <a:t>1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Overall, average intake of fruit &amp; veg is 2 servings per day.</a:t>
            </a:r>
          </a:p>
          <a:p>
            <a:r>
              <a:rPr lang="en-US" altLang="en-US" dirty="0">
                <a:ea typeface="ＭＳ Ｐゴシック" charset="-128"/>
              </a:rPr>
              <a:t>N </a:t>
            </a:r>
            <a:r>
              <a:rPr lang="en-US" altLang="en-US" dirty="0" err="1">
                <a:ea typeface="ＭＳ Ｐゴシック" charset="-128"/>
              </a:rPr>
              <a:t>Amer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Eur</a:t>
            </a:r>
            <a:r>
              <a:rPr lang="en-US" altLang="en-US" dirty="0">
                <a:ea typeface="ＭＳ Ｐゴシック" charset="-128"/>
              </a:rPr>
              <a:t> consume more raw than cooked vegetables,</a:t>
            </a:r>
          </a:p>
          <a:p>
            <a:r>
              <a:rPr lang="en-US" altLang="en-US" dirty="0">
                <a:ea typeface="ＭＳ Ｐゴシック" charset="-128"/>
              </a:rPr>
              <a:t>Conversely, other regions consume more cooked vegetables, particularly</a:t>
            </a:r>
            <a:r>
              <a:rPr lang="en-US" altLang="en-US" baseline="0" dirty="0">
                <a:ea typeface="ＭＳ Ｐゴシック" charset="-128"/>
              </a:rPr>
              <a:t> Africa, S Asia and SE Asia where is mostly cooked vegs.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617E4B-9F35-3944-B032-6892ADA2745E}" type="slidenum">
              <a:rPr lang="en-US" altLang="en-US" sz="1200">
                <a:latin typeface="Times New Roman" charset="0"/>
              </a:rPr>
              <a:pPr/>
              <a:t>15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9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C8C4C5-C68E-CD49-BD0C-65CE8BB51049}" type="slidenum">
              <a:rPr lang="en-US" altLang="en-US" sz="1200">
                <a:latin typeface="Times New Roman" charset="0"/>
              </a:rPr>
              <a:pPr/>
              <a:t>16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6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82517C-2E04-A949-A222-D27C394B90BD}" type="slidenum">
              <a:rPr lang="en-US" altLang="en-US" sz="1200">
                <a:latin typeface="Times New Roman" charset="0"/>
              </a:rPr>
              <a:pPr/>
              <a:t>17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5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Sig association with legumes</a:t>
            </a:r>
          </a:p>
          <a:p>
            <a:r>
              <a:rPr lang="en-US" altLang="en-US" dirty="0">
                <a:ea typeface="ＭＳ Ｐゴシック" charset="-128"/>
              </a:rPr>
              <a:t>Suggests legumes are associated with lower</a:t>
            </a:r>
            <a:r>
              <a:rPr lang="en-US" altLang="en-US" baseline="0" dirty="0">
                <a:ea typeface="ＭＳ Ｐゴシック" charset="-128"/>
              </a:rPr>
              <a:t> risk.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A00A99-B437-3B4F-99A4-4C994EE45C30}" type="slidenum">
              <a:rPr lang="en-US" altLang="en-US" sz="1200">
                <a:latin typeface="Times New Roman" charset="0"/>
              </a:rPr>
              <a:pPr/>
              <a:t>18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Fruit, vegetables and legumes strongly associated with a moderately lower risk of mortality, but not CVD  - consistent by region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  -substantial attenuation of the risk estimates is found w/ adjustment for confounders</a:t>
            </a:r>
            <a:r>
              <a:rPr lang="en-US" altLang="en-US" sz="1200" baseline="0" dirty="0"/>
              <a:t> – possibility of residual confounding  exists (protection may be over estimated) – however, we did everything possible to minimize this.</a:t>
            </a: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Benefits appear to reach a maximum versus mortality at 3 to 4 daily servings (375 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Raw vegetables appear to be more protective than cooked 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A balanced diet of &gt;3-4 daily servings fruit, vegs. and legumes is associated with lower mortality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B58B-85AE-A44D-A707-B3E5813C27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B2EC048-D5D2-CF46-B274-B86B9A4D2B37}" type="slidenum">
              <a:rPr lang="en-US" altLang="en-US" sz="1200">
                <a:latin typeface="Times New Roman" charset="0"/>
              </a:rPr>
              <a:pPr/>
              <a:t>24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437A25-8DD2-9748-8FC9-62785489AB89}" type="slidenum">
              <a:rPr lang="en-US" altLang="en-US" sz="1200">
                <a:latin typeface="Times New Roman" charset="0"/>
              </a:rPr>
              <a:pPr/>
              <a:t>25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A9C643D-CB88-AE4A-AF3A-372754763314}" type="slidenum">
              <a:rPr lang="en-US" altLang="en-US" sz="1200">
                <a:latin typeface="Times New Roman" charset="0"/>
              </a:rPr>
              <a:pPr/>
              <a:t>26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7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95F99A-C942-0D4F-859F-43BF322DE39A}" type="slidenum">
              <a:rPr lang="en-US" altLang="en-US" sz="1200">
                <a:latin typeface="Times New Roman" charset="0"/>
              </a:rPr>
              <a:pPr/>
              <a:t>27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endParaRPr lang="en-CA" altLang="en-US">
              <a:ea typeface="ＭＳ Ｐゴシック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79E959-7A65-6543-AC91-CCD88158C900}" type="slidenum">
              <a:rPr lang="en-US" altLang="en-US" sz="1200">
                <a:latin typeface="Times New Roman" charset="0"/>
              </a:rPr>
              <a:pPr/>
              <a:t>4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1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PURE is unique because it is 1) large, 2) prospective, 3) </a:t>
            </a:r>
            <a:r>
              <a:rPr lang="en-US" altLang="x-none" baseline="0" dirty="0">
                <a:ea typeface="ＭＳ Ｐゴシック" charset="-128"/>
              </a:rPr>
              <a:t>covers 5 continents representing broad patterns of diet globally</a:t>
            </a:r>
            <a:endParaRPr lang="x-none" altLang="x-none" dirty="0">
              <a:ea typeface="ＭＳ Ｐゴシック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95F99A-C942-0D4F-859F-43BF322DE39A}" type="slidenum">
              <a:rPr lang="en-US" altLang="en-US" sz="1200">
                <a:latin typeface="Times New Roman" charset="0"/>
              </a:rPr>
              <a:pPr/>
              <a:t>6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list of countries by geographic region, which include…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B58B-85AE-A44D-A707-B3E5813C27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>
              <a:buAutoNum type="arabicParenR"/>
            </a:pPr>
            <a:r>
              <a:rPr lang="en-US" altLang="en-US" dirty="0">
                <a:ea typeface="ＭＳ Ｐゴシック" charset="-128"/>
              </a:rPr>
              <a:t>Overall average intake is 4 servings / day</a:t>
            </a:r>
          </a:p>
          <a:p>
            <a:pPr marL="228600" indent="-228600">
              <a:buAutoNum type="arabicParenR"/>
            </a:pPr>
            <a:r>
              <a:rPr lang="en-US" altLang="en-US" dirty="0">
                <a:ea typeface="ＭＳ Ｐゴシック" charset="-128"/>
              </a:rPr>
              <a:t>&gt;5 in </a:t>
            </a:r>
            <a:r>
              <a:rPr lang="en-US" altLang="en-US" baseline="0" dirty="0">
                <a:ea typeface="ＭＳ Ｐゴシック" charset="-128"/>
              </a:rPr>
              <a:t>3 regions – A </a:t>
            </a:r>
            <a:r>
              <a:rPr lang="en-US" altLang="en-US" baseline="0" dirty="0" err="1">
                <a:ea typeface="ＭＳ Ｐゴシック" charset="-128"/>
              </a:rPr>
              <a:t>Amer</a:t>
            </a:r>
            <a:r>
              <a:rPr lang="en-US" altLang="en-US" baseline="0" dirty="0">
                <a:ea typeface="ＭＳ Ｐゴシック" charset="-128"/>
              </a:rPr>
              <a:t>/</a:t>
            </a:r>
            <a:r>
              <a:rPr lang="en-US" altLang="en-US" baseline="0" dirty="0" err="1">
                <a:ea typeface="ＭＳ Ｐゴシック" charset="-128"/>
              </a:rPr>
              <a:t>Eur</a:t>
            </a:r>
            <a:r>
              <a:rPr lang="en-US" altLang="en-US" baseline="0" dirty="0">
                <a:ea typeface="ＭＳ Ｐゴシック" charset="-128"/>
              </a:rPr>
              <a:t>, S </a:t>
            </a:r>
            <a:r>
              <a:rPr lang="en-US" altLang="en-US" baseline="0" dirty="0" err="1">
                <a:ea typeface="ＭＳ Ｐゴシック" charset="-128"/>
              </a:rPr>
              <a:t>Amer</a:t>
            </a:r>
            <a:r>
              <a:rPr lang="en-US" altLang="en-US" baseline="0" dirty="0">
                <a:ea typeface="ＭＳ Ｐゴシック" charset="-128"/>
              </a:rPr>
              <a:t>, and M East</a:t>
            </a:r>
          </a:p>
          <a:p>
            <a:pPr marL="228600" indent="-228600">
              <a:buAutoNum type="arabicParenR"/>
            </a:pPr>
            <a:r>
              <a:rPr lang="en-US" altLang="en-US" baseline="0" dirty="0">
                <a:ea typeface="ＭＳ Ｐゴシック" charset="-128"/>
              </a:rPr>
              <a:t>Rest of the countries consume 3 servings per day</a:t>
            </a:r>
          </a:p>
          <a:p>
            <a:pPr marL="228600" indent="-228600">
              <a:buAutoNum type="arabicParenR"/>
            </a:pPr>
            <a:r>
              <a:rPr lang="en-US" altLang="en-US" dirty="0">
                <a:ea typeface="ＭＳ Ｐゴシック" charset="-128"/>
              </a:rPr>
              <a:t>Legume intake is modest in</a:t>
            </a:r>
            <a:r>
              <a:rPr lang="en-US" altLang="en-US" baseline="0" dirty="0">
                <a:ea typeface="ＭＳ Ｐゴシック" charset="-128"/>
              </a:rPr>
              <a:t> each region except South Asia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D08B29-8BF4-D14C-AF08-ADD90ADAC7C5}" type="slidenum">
              <a:rPr lang="en-US" altLang="en-US" sz="1200">
                <a:latin typeface="Times New Roman" charset="0"/>
              </a:rPr>
              <a:pPr/>
              <a:t>10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2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>
              <a:buAutoNum type="arabicParenR"/>
            </a:pPr>
            <a:r>
              <a:rPr lang="en-US" altLang="en-US" dirty="0">
                <a:ea typeface="ＭＳ Ｐゴシック" charset="-128"/>
              </a:rPr>
              <a:t>There is a graded association with lower risk all the way to &gt;8 serving/day</a:t>
            </a:r>
          </a:p>
          <a:p>
            <a:pPr marL="228600" indent="-228600">
              <a:buAutoNum type="arabicParenR"/>
            </a:pPr>
            <a:r>
              <a:rPr lang="en-US" altLang="en-US" dirty="0">
                <a:ea typeface="ＭＳ Ｐゴシック" charset="-128"/>
              </a:rPr>
              <a:t>If fully adjusted, the maximum benefit</a:t>
            </a:r>
            <a:r>
              <a:rPr lang="en-US" altLang="en-US" baseline="0" dirty="0">
                <a:ea typeface="ＭＳ Ｐゴシック" charset="-128"/>
              </a:rPr>
              <a:t> is achieved by 3-4 servings and then risk appears to be constant</a:t>
            </a:r>
          </a:p>
          <a:p>
            <a:pPr marL="228600" indent="-228600">
              <a:buAutoNum type="arabicParenR" startAt="3"/>
            </a:pPr>
            <a:r>
              <a:rPr lang="en-US" altLang="en-US" baseline="0" dirty="0">
                <a:ea typeface="ＭＳ Ｐゴシック" charset="-128"/>
              </a:rPr>
              <a:t>Therefore, 3-4 servings is associated with maximum benefit</a:t>
            </a:r>
          </a:p>
          <a:p>
            <a:pPr marL="228600" indent="-228600">
              <a:buAutoNum type="arabicParenR" startAt="3"/>
            </a:pPr>
            <a:r>
              <a:rPr lang="en-US" altLang="en-US" baseline="0" dirty="0">
                <a:ea typeface="ＭＳ Ｐゴシック" charset="-128"/>
              </a:rPr>
              <a:t>After adjustment, the effect sizes are halved, - suggests that there may be residual confounding in estimating association between fruit, veg and legume intake versus mortality 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6F6B53-0752-B243-B92E-546914EAF1FC}" type="slidenum">
              <a:rPr lang="en-US" altLang="en-US" sz="1200">
                <a:latin typeface="Times New Roman" charset="0"/>
              </a:rPr>
              <a:pPr/>
              <a:t>11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0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charset="-128"/>
              </a:rPr>
              <a:t>Figure shows</a:t>
            </a:r>
            <a:r>
              <a:rPr lang="en-US" altLang="en-US" baseline="0" dirty="0">
                <a:ea typeface="ＭＳ Ｐゴシック" charset="-128"/>
              </a:rPr>
              <a:t> risk of mortality and CVD by intake, after MV adjustment for confounders</a:t>
            </a:r>
          </a:p>
          <a:p>
            <a:pPr marL="0" indent="0">
              <a:buNone/>
            </a:pPr>
            <a:r>
              <a:rPr lang="en-US" altLang="en-US" baseline="0" dirty="0">
                <a:ea typeface="ＭＳ Ｐゴシック" charset="-128"/>
              </a:rPr>
              <a:t>Mortality figure – significant associations with mortality, with a minimal intake of 3-4 </a:t>
            </a:r>
            <a:r>
              <a:rPr lang="en-US" altLang="en-US" baseline="0" dirty="0" err="1">
                <a:ea typeface="ＭＳ Ｐゴシック" charset="-128"/>
              </a:rPr>
              <a:t>serv</a:t>
            </a:r>
            <a:r>
              <a:rPr lang="en-US" altLang="en-US" baseline="0" dirty="0">
                <a:ea typeface="ＭＳ Ｐゴシック" charset="-128"/>
              </a:rPr>
              <a:t> achieving a Signiant lowering risk of mortality. </a:t>
            </a:r>
          </a:p>
          <a:p>
            <a:pPr marL="0" indent="0">
              <a:buNone/>
            </a:pPr>
            <a:r>
              <a:rPr lang="en-US" altLang="en-US" baseline="0" dirty="0" err="1">
                <a:ea typeface="ＭＳ Ｐゴシック" charset="-128"/>
              </a:rPr>
              <a:t>CVd</a:t>
            </a:r>
            <a:r>
              <a:rPr lang="en-US" altLang="en-US" baseline="0" dirty="0">
                <a:ea typeface="ＭＳ Ｐゴシック" charset="-128"/>
              </a:rPr>
              <a:t> figure – no significant association seen with CVD, although there may be a trend. for lower risk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6F6B53-0752-B243-B92E-546914EAF1FC}" type="slidenum">
              <a:rPr lang="en-US" altLang="en-US" sz="1200">
                <a:latin typeface="Times New Roman" charset="0"/>
              </a:rPr>
              <a:pPr/>
              <a:t>12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8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Consistent with</a:t>
            </a:r>
            <a:r>
              <a:rPr lang="en-US" altLang="en-US" baseline="0" dirty="0">
                <a:ea typeface="ＭＳ Ｐゴシック" charset="-128"/>
              </a:rPr>
              <a:t> lower mortality BUT</a:t>
            </a:r>
          </a:p>
          <a:p>
            <a:r>
              <a:rPr lang="en-US" altLang="en-US" baseline="0" dirty="0">
                <a:ea typeface="ＭＳ Ｐゴシック" charset="-128"/>
              </a:rPr>
              <a:t>No significant association with CVD , perhaps a lower risk with &gt;3 servings/day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FBDE53-6A14-5741-A896-634B5EED892D}" type="slidenum">
              <a:rPr lang="en-US" altLang="en-US" sz="1200">
                <a:latin typeface="Times New Roman" charset="0"/>
              </a:rPr>
              <a:pPr/>
              <a:t>13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8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baseline="0" dirty="0">
                <a:ea typeface="ＭＳ Ｐゴシック" charset="-128"/>
              </a:rPr>
              <a:t>a nonsignificant trend with lower mortality</a:t>
            </a:r>
          </a:p>
          <a:p>
            <a:r>
              <a:rPr lang="en-US" altLang="en-US" baseline="0" dirty="0">
                <a:ea typeface="ＭＳ Ｐゴシック" charset="-128"/>
              </a:rPr>
              <a:t>No association with major CVD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B9C696A-44A8-FA49-8DA6-49BD815EA6A6}" type="slidenum">
              <a:rPr lang="en-US" altLang="en-US" sz="1200">
                <a:latin typeface="Times New Roman" charset="0"/>
              </a:rPr>
              <a:pPr/>
              <a:t>14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23C5-C748-A348-BDA4-8FA2FE2144DD}" type="datetimeFigureOut">
              <a:rPr lang="fr-FR" smtClean="0"/>
              <a:pPr/>
              <a:t>21/08/2017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C451-6E66-F94C-BF6B-69D21E5EA90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785786" y="418505"/>
            <a:ext cx="7615264" cy="3886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Fruit, vegetable and legume intake and CVD and deaths: the Prospective Urban Rural Epidemiology (PURE) study of 135,335 people in 18 countries</a:t>
            </a:r>
          </a:p>
          <a:p>
            <a:pPr marL="0" indent="0" algn="ctr">
              <a:buNone/>
              <a:defRPr/>
            </a:pPr>
            <a:endParaRPr lang="en-US" sz="2000" dirty="0"/>
          </a:p>
          <a:p>
            <a:pPr marL="0" indent="0" algn="ctr">
              <a:buNone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Andrew Mente, on behalf of the PURE investigators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							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9" y="3334048"/>
            <a:ext cx="2114550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11" y="3309871"/>
            <a:ext cx="2114550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334048"/>
            <a:ext cx="2114550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2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9" y="480086"/>
            <a:ext cx="8667205" cy="417989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3732" y="195486"/>
            <a:ext cx="8229600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altLang="en-US" sz="27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Mean fruit, vegetable and legume intake by region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:\PURE\Logos\PURE 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3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642910" y="55466"/>
            <a:ext cx="7858180" cy="500060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by total fruit, veg &amp; legume intake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09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56808"/>
              </p:ext>
            </p:extLst>
          </p:nvPr>
        </p:nvGraphicFramePr>
        <p:xfrm>
          <a:off x="142844" y="629762"/>
          <a:ext cx="8893651" cy="417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Servings/day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No. of deaths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Age &amp; sex 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Full adjusted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&lt;1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736 (8.1%)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1.0 (ref)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1.0 (ref)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1 to &lt;2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1371 (7.2%)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0.92 </a:t>
                      </a:r>
                      <a:r>
                        <a:rPr lang="en-CA" sz="1800" dirty="0"/>
                        <a:t>(0.84-1.01)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1.01 </a:t>
                      </a:r>
                      <a:r>
                        <a:rPr lang="en-CA" sz="1800" dirty="0"/>
                        <a:t>(0.91-1.12)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2 to &lt;3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1529 (4.4%)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0.81 </a:t>
                      </a:r>
                      <a:r>
                        <a:rPr lang="en-CA" sz="1800" dirty="0"/>
                        <a:t>(0.74-0.89)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0.91 </a:t>
                      </a:r>
                      <a:r>
                        <a:rPr lang="en-CA" sz="1800" dirty="0"/>
                        <a:t>(0.82-1.01)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3 to &lt;4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772 (3.2%)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0.65 </a:t>
                      </a:r>
                      <a:r>
                        <a:rPr lang="en-CA" sz="1800" dirty="0"/>
                        <a:t>(0.58-0.74)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0.78 </a:t>
                      </a:r>
                      <a:r>
                        <a:rPr lang="en-CA" sz="1800" dirty="0"/>
                        <a:t>(0.69-0.88)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4 to &lt;5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468 (3.2%)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0.65 </a:t>
                      </a:r>
                      <a:r>
                        <a:rPr lang="en-CA" sz="1800" dirty="0"/>
                        <a:t>(0.58-0.74)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0.83 </a:t>
                      </a:r>
                      <a:r>
                        <a:rPr lang="en-CA" sz="1800" dirty="0"/>
                        <a:t>(0.72-0.95)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5 to &lt;6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286 (2.9%)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0.62 </a:t>
                      </a:r>
                      <a:r>
                        <a:rPr lang="en-CA" sz="1800" dirty="0"/>
                        <a:t>(0.53-0.71)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0.78 </a:t>
                      </a:r>
                      <a:r>
                        <a:rPr lang="en-CA" sz="1800" dirty="0"/>
                        <a:t>(0.66-0.91)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6 to &lt;8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198 (2.9%)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0.63 </a:t>
                      </a:r>
                      <a:r>
                        <a:rPr lang="en-CA" sz="1800" dirty="0"/>
                        <a:t>(0.54-0.75)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0.84 </a:t>
                      </a:r>
                      <a:r>
                        <a:rPr lang="en-CA" sz="1800" dirty="0"/>
                        <a:t>(0.70-1.00)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7 to &lt;8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131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0.61 </a:t>
                      </a:r>
                      <a:r>
                        <a:rPr lang="en-CA" sz="1800" dirty="0"/>
                        <a:t>(0.50-0.74)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0.83 </a:t>
                      </a:r>
                      <a:r>
                        <a:rPr lang="en-CA" sz="1800" dirty="0"/>
                        <a:t>(0.67-1.02)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dirty="0"/>
                        <a:t>&gt;8 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1800" dirty="0"/>
                        <a:t>305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0.58 </a:t>
                      </a:r>
                      <a:r>
                        <a:rPr lang="en-CA" sz="1800" dirty="0"/>
                        <a:t>(0.50-0.74)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0.81 </a:t>
                      </a:r>
                      <a:r>
                        <a:rPr lang="en-CA" sz="1800" dirty="0"/>
                        <a:t>(0.68-0.96)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P</a:t>
                      </a:r>
                      <a:r>
                        <a:rPr lang="en-CA" sz="2100" baseline="0" dirty="0"/>
                        <a:t> for trend</a:t>
                      </a: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CA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CA" sz="2100" dirty="0"/>
                        <a:t>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4457" r="3124" b="22779"/>
          <a:stretch/>
        </p:blipFill>
        <p:spPr bwMode="auto">
          <a:xfrm>
            <a:off x="395536" y="1536525"/>
            <a:ext cx="4110027" cy="2720061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1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24260" r="3331" b="22408"/>
          <a:stretch/>
        </p:blipFill>
        <p:spPr bwMode="auto">
          <a:xfrm>
            <a:off x="4771618" y="1557978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100138" y="105966"/>
            <a:ext cx="6943725" cy="85725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total fruit, vegetable and legume intake (servings/day)</a:t>
            </a:r>
          </a:p>
        </p:txBody>
      </p:sp>
      <p:sp>
        <p:nvSpPr>
          <p:cNvPr id="18437" name="Text Placeholder 2"/>
          <p:cNvSpPr>
            <a:spLocks noGrp="1"/>
          </p:cNvSpPr>
          <p:nvPr>
            <p:ph type="body" idx="1"/>
          </p:nvPr>
        </p:nvSpPr>
        <p:spPr>
          <a:xfrm>
            <a:off x="695280" y="965311"/>
            <a:ext cx="3408759" cy="3774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 dirty="0">
                <a:ea typeface="ＭＳ Ｐゴシック" charset="-128"/>
              </a:rPr>
              <a:t>Mortality</a:t>
            </a:r>
          </a:p>
        </p:txBody>
      </p:sp>
      <p:sp>
        <p:nvSpPr>
          <p:cNvPr id="1843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48892" y="967692"/>
            <a:ext cx="3409950" cy="3726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>
                <a:ea typeface="ＭＳ Ｐゴシック" charset="-128"/>
              </a:rPr>
              <a:t>Major CVD</a:t>
            </a:r>
          </a:p>
        </p:txBody>
      </p:sp>
      <p:sp>
        <p:nvSpPr>
          <p:cNvPr id="18450" name="TextBox 29"/>
          <p:cNvSpPr txBox="1">
            <a:spLocks noChangeArrowheads="1"/>
          </p:cNvSpPr>
          <p:nvPr/>
        </p:nvSpPr>
        <p:spPr bwMode="auto">
          <a:xfrm>
            <a:off x="3186239" y="4243183"/>
            <a:ext cx="1422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P-trend=0.0001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274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0840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48188" y="1517607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8816" y="4214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5284" y="420541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9058" y="420172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739" y="420172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7847136" y="4256586"/>
            <a:ext cx="122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0314" y="1200433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85052" y="122127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4675618" y="4237023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722966" y="1530004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3594" y="4227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0062" y="42178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03836" y="42141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2517" y="42141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6836" y="4218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383406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31602" r="3323" b="26862"/>
          <a:stretch/>
        </p:blipFill>
        <p:spPr bwMode="auto">
          <a:xfrm>
            <a:off x="4868949" y="1588428"/>
            <a:ext cx="4111200" cy="27288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31643" r="2073" b="26863"/>
          <a:stretch/>
        </p:blipFill>
        <p:spPr bwMode="auto">
          <a:xfrm>
            <a:off x="323527" y="1561600"/>
            <a:ext cx="4111200" cy="2728404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1100138" y="105966"/>
            <a:ext cx="6943725" cy="85725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fruit intake (servings)</a:t>
            </a:r>
          </a:p>
        </p:txBody>
      </p:sp>
      <p:sp>
        <p:nvSpPr>
          <p:cNvPr id="20485" name="Text Placeholder 2"/>
          <p:cNvSpPr>
            <a:spLocks noGrp="1"/>
          </p:cNvSpPr>
          <p:nvPr>
            <p:ph type="body" idx="1"/>
          </p:nvPr>
        </p:nvSpPr>
        <p:spPr>
          <a:xfrm>
            <a:off x="698922" y="896041"/>
            <a:ext cx="3408759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Mortality</a:t>
            </a:r>
          </a:p>
        </p:txBody>
      </p:sp>
      <p:sp>
        <p:nvSpPr>
          <p:cNvPr id="2048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17902" y="895351"/>
            <a:ext cx="340995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Major CVD</a:t>
            </a:r>
          </a:p>
        </p:txBody>
      </p:sp>
      <p:sp>
        <p:nvSpPr>
          <p:cNvPr id="20495" name="TextBox 24"/>
          <p:cNvSpPr txBox="1">
            <a:spLocks noChangeArrowheads="1"/>
          </p:cNvSpPr>
          <p:nvPr/>
        </p:nvSpPr>
        <p:spPr bwMode="auto">
          <a:xfrm>
            <a:off x="3398113" y="4274968"/>
            <a:ext cx="1422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P-trend&lt;0.0001</a:t>
            </a:r>
          </a:p>
        </p:txBody>
      </p:sp>
      <p:sp>
        <p:nvSpPr>
          <p:cNvPr id="20496" name="TextBox 25"/>
          <p:cNvSpPr txBox="1">
            <a:spLocks noChangeArrowheads="1"/>
          </p:cNvSpPr>
          <p:nvPr/>
        </p:nvSpPr>
        <p:spPr bwMode="auto">
          <a:xfrm>
            <a:off x="7938102" y="4255403"/>
            <a:ext cx="1210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P-trend=0.11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274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00840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8188" y="1517607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80057" y="4224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9926" y="42316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310" y="42149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4251" y="4224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7957" y="1211125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2695" y="123196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763261" y="4247715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810609" y="1540696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48697" y="42342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071" y="423878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5355" y="42316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6211" y="42361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79657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34497" r="4301" b="33262"/>
          <a:stretch/>
        </p:blipFill>
        <p:spPr bwMode="auto">
          <a:xfrm>
            <a:off x="4861092" y="1560828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34467" r="3912" b="31702"/>
          <a:stretch/>
        </p:blipFill>
        <p:spPr bwMode="auto">
          <a:xfrm>
            <a:off x="395536" y="1563638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1100138" y="105966"/>
            <a:ext cx="6943725" cy="85725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vegetable intake (servings/day)</a:t>
            </a:r>
          </a:p>
        </p:txBody>
      </p:sp>
      <p:sp>
        <p:nvSpPr>
          <p:cNvPr id="22533" name="Text Placeholder 2"/>
          <p:cNvSpPr>
            <a:spLocks noGrp="1"/>
          </p:cNvSpPr>
          <p:nvPr>
            <p:ph type="body" idx="1"/>
          </p:nvPr>
        </p:nvSpPr>
        <p:spPr>
          <a:xfrm>
            <a:off x="651322" y="959389"/>
            <a:ext cx="340876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Mortality</a:t>
            </a:r>
          </a:p>
        </p:txBody>
      </p:sp>
      <p:sp>
        <p:nvSpPr>
          <p:cNvPr id="2253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15224" y="980073"/>
            <a:ext cx="3409950" cy="478631"/>
          </a:xfrm>
        </p:spPr>
        <p:txBody>
          <a:bodyPr/>
          <a:lstStyle/>
          <a:p>
            <a:pPr algn="ctr"/>
            <a:r>
              <a:rPr lang="en-CA" altLang="en-US">
                <a:ea typeface="ＭＳ Ｐゴシック" charset="-128"/>
              </a:rPr>
              <a:t>Major CVD</a:t>
            </a:r>
          </a:p>
        </p:txBody>
      </p:sp>
      <p:sp>
        <p:nvSpPr>
          <p:cNvPr id="22542" name="TextBox 24"/>
          <p:cNvSpPr txBox="1">
            <a:spLocks noChangeArrowheads="1"/>
          </p:cNvSpPr>
          <p:nvPr/>
        </p:nvSpPr>
        <p:spPr bwMode="auto">
          <a:xfrm>
            <a:off x="3395831" y="4254412"/>
            <a:ext cx="122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P-trend=0.12</a:t>
            </a:r>
          </a:p>
        </p:txBody>
      </p:sp>
      <p:sp>
        <p:nvSpPr>
          <p:cNvPr id="22543" name="TextBox 25"/>
          <p:cNvSpPr txBox="1">
            <a:spLocks noChangeArrowheads="1"/>
          </p:cNvSpPr>
          <p:nvPr/>
        </p:nvSpPr>
        <p:spPr bwMode="auto">
          <a:xfrm>
            <a:off x="7840533" y="4244851"/>
            <a:ext cx="122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P-trend=0.38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274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00840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8188" y="1517607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43113" y="4224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7854" y="422363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2362" y="4224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4251" y="4224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3569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8307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4698873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746221" y="1517607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60774" y="4214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5773" y="4214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5149" y="4214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69592" y="42296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0.8</a:t>
            </a:r>
          </a:p>
        </p:txBody>
      </p:sp>
    </p:spTree>
    <p:extLst>
      <p:ext uri="{BB962C8B-B14F-4D97-AF65-F5344CB8AC3E}">
        <p14:creationId xmlns:p14="http://schemas.microsoft.com/office/powerpoint/2010/main" val="374682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3" y="483518"/>
            <a:ext cx="8462092" cy="417646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3732" y="52523"/>
            <a:ext cx="8229600" cy="857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Mean raw and cooked vegetable intake by region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07921" y="4343698"/>
            <a:ext cx="28809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/>
              <a:t>Excluding China (</a:t>
            </a:r>
            <a:r>
              <a:rPr lang="en-US" altLang="en-US" sz="1600" b="1"/>
              <a:t>N=42,152)</a:t>
            </a:r>
            <a:endParaRPr lang="en-US" altLang="en-US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:\PURE\Logos\PURE 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7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1100138" y="116681"/>
            <a:ext cx="6943725" cy="85725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raw vegetable intake (servings)</a:t>
            </a:r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>
          <a:xfrm>
            <a:off x="631598" y="839930"/>
            <a:ext cx="340876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Mortality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92080" y="839930"/>
            <a:ext cx="340995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Major CVD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551391" y="4379361"/>
            <a:ext cx="1239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Excluding</a:t>
            </a:r>
            <a:r>
              <a:rPr lang="en-US" altLang="en-US" sz="1050" dirty="0"/>
              <a:t> China</a:t>
            </a:r>
          </a:p>
        </p:txBody>
      </p:sp>
      <p:sp>
        <p:nvSpPr>
          <p:cNvPr id="28689" name="TextBox 27"/>
          <p:cNvSpPr txBox="1">
            <a:spLocks noChangeArrowheads="1"/>
          </p:cNvSpPr>
          <p:nvPr/>
        </p:nvSpPr>
        <p:spPr bwMode="auto">
          <a:xfrm>
            <a:off x="3618140" y="4286768"/>
            <a:ext cx="1422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P-trend=0.0004</a:t>
            </a:r>
          </a:p>
        </p:txBody>
      </p:sp>
      <p:sp>
        <p:nvSpPr>
          <p:cNvPr id="28690" name="TextBox 28"/>
          <p:cNvSpPr txBox="1">
            <a:spLocks noChangeArrowheads="1"/>
          </p:cNvSpPr>
          <p:nvPr/>
        </p:nvSpPr>
        <p:spPr bwMode="auto">
          <a:xfrm>
            <a:off x="7730847" y="4253815"/>
            <a:ext cx="122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P-trend=0.27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0274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00840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48187" y="1488756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4812" y="424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5923" y="42440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0741" y="42440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8820" y="42605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974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3712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4694278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741625" y="1488756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19927" y="42461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7558" y="423261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7444" y="42640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34961" y="426402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35174" r="2375" b="32068"/>
          <a:stretch/>
        </p:blipFill>
        <p:spPr bwMode="auto">
          <a:xfrm>
            <a:off x="218032" y="1512370"/>
            <a:ext cx="4111200" cy="27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35593" r="2375" b="33200"/>
          <a:stretch/>
        </p:blipFill>
        <p:spPr bwMode="auto">
          <a:xfrm>
            <a:off x="4741625" y="1533856"/>
            <a:ext cx="4111200" cy="2669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30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34206" r="3786" b="32099"/>
          <a:stretch/>
        </p:blipFill>
        <p:spPr bwMode="auto">
          <a:xfrm>
            <a:off x="4686037" y="1489316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6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35797" r="3227" b="31707"/>
          <a:stretch/>
        </p:blipFill>
        <p:spPr bwMode="auto">
          <a:xfrm>
            <a:off x="242823" y="1517854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1100138" y="116681"/>
            <a:ext cx="6943725" cy="85725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cooked vegetable intake (servings)</a:t>
            </a:r>
          </a:p>
        </p:txBody>
      </p:sp>
      <p:sp>
        <p:nvSpPr>
          <p:cNvPr id="30725" name="Text Placeholder 2"/>
          <p:cNvSpPr>
            <a:spLocks noGrp="1"/>
          </p:cNvSpPr>
          <p:nvPr>
            <p:ph type="body" idx="1"/>
          </p:nvPr>
        </p:nvSpPr>
        <p:spPr>
          <a:xfrm>
            <a:off x="524693" y="914902"/>
            <a:ext cx="340876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Mortality</a:t>
            </a:r>
          </a:p>
        </p:txBody>
      </p:sp>
      <p:sp>
        <p:nvSpPr>
          <p:cNvPr id="3072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99273" y="896880"/>
            <a:ext cx="3409950" cy="479822"/>
          </a:xfrm>
        </p:spPr>
        <p:txBody>
          <a:bodyPr/>
          <a:lstStyle/>
          <a:p>
            <a:pPr algn="ctr"/>
            <a:r>
              <a:rPr lang="en-CA" altLang="en-US">
                <a:ea typeface="ＭＳ Ｐゴシック" charset="-128"/>
              </a:rPr>
              <a:t>Major CVD</a:t>
            </a:r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285315" y="4394025"/>
            <a:ext cx="1239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Excluding</a:t>
            </a:r>
            <a:r>
              <a:rPr lang="en-US" altLang="en-US" sz="1050" dirty="0"/>
              <a:t> China</a:t>
            </a:r>
          </a:p>
        </p:txBody>
      </p:sp>
      <p:sp>
        <p:nvSpPr>
          <p:cNvPr id="30735" name="TextBox 22"/>
          <p:cNvSpPr txBox="1">
            <a:spLocks noChangeArrowheads="1"/>
          </p:cNvSpPr>
          <p:nvPr/>
        </p:nvSpPr>
        <p:spPr bwMode="auto">
          <a:xfrm>
            <a:off x="3432529" y="4286181"/>
            <a:ext cx="1309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P-trend=0.011</a:t>
            </a:r>
          </a:p>
        </p:txBody>
      </p:sp>
      <p:sp>
        <p:nvSpPr>
          <p:cNvPr id="30736" name="TextBox 23"/>
          <p:cNvSpPr txBox="1">
            <a:spLocks noChangeArrowheads="1"/>
          </p:cNvSpPr>
          <p:nvPr/>
        </p:nvSpPr>
        <p:spPr bwMode="auto">
          <a:xfrm>
            <a:off x="7812614" y="4307370"/>
            <a:ext cx="13227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P-trend=0.085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8165" y="1161284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2903" y="118212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469" y="4197874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10816" y="1462004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2880" y="4231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8243" y="42353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9247" y="42311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2520" y="4224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7210" y="1170595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01948" y="119143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592514" y="4207185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639861" y="1471315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72153" y="42622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7232" y="42629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2202" y="42508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1948" y="427764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207434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31211" r="2628" b="28260"/>
          <a:stretch/>
        </p:blipFill>
        <p:spPr bwMode="auto">
          <a:xfrm>
            <a:off x="4777902" y="1517607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6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2774" r="3988" b="28308"/>
          <a:stretch/>
        </p:blipFill>
        <p:spPr bwMode="auto">
          <a:xfrm>
            <a:off x="320135" y="1540618"/>
            <a:ext cx="4111200" cy="27216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100138" y="105966"/>
            <a:ext cx="6943725" cy="85725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mortality and major CVD by legume intake (servings)</a:t>
            </a:r>
          </a:p>
        </p:txBody>
      </p:sp>
      <p:sp>
        <p:nvSpPr>
          <p:cNvPr id="24581" name="Text Placeholder 2"/>
          <p:cNvSpPr>
            <a:spLocks noGrp="1"/>
          </p:cNvSpPr>
          <p:nvPr>
            <p:ph type="body" idx="1"/>
          </p:nvPr>
        </p:nvSpPr>
        <p:spPr>
          <a:xfrm>
            <a:off x="653482" y="953434"/>
            <a:ext cx="3408759" cy="479822"/>
          </a:xfrm>
        </p:spPr>
        <p:txBody>
          <a:bodyPr/>
          <a:lstStyle/>
          <a:p>
            <a:pPr algn="ctr"/>
            <a:r>
              <a:rPr lang="en-CA" altLang="en-US">
                <a:ea typeface="ＭＳ Ｐゴシック" charset="-128"/>
              </a:rPr>
              <a:t>Mortality</a:t>
            </a:r>
          </a:p>
        </p:txBody>
      </p:sp>
      <p:sp>
        <p:nvSpPr>
          <p:cNvPr id="2458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48250" y="889397"/>
            <a:ext cx="3409950" cy="479822"/>
          </a:xfrm>
        </p:spPr>
        <p:txBody>
          <a:bodyPr/>
          <a:lstStyle/>
          <a:p>
            <a:pPr algn="ctr"/>
            <a:r>
              <a:rPr lang="en-CA" altLang="en-US" dirty="0">
                <a:ea typeface="ＭＳ Ｐゴシック" charset="-128"/>
              </a:rPr>
              <a:t>Major CVD</a:t>
            </a:r>
          </a:p>
        </p:txBody>
      </p:sp>
      <p:sp>
        <p:nvSpPr>
          <p:cNvPr id="24591" name="TextBox 23"/>
          <p:cNvSpPr txBox="1">
            <a:spLocks noChangeArrowheads="1"/>
          </p:cNvSpPr>
          <p:nvPr/>
        </p:nvSpPr>
        <p:spPr bwMode="auto">
          <a:xfrm>
            <a:off x="3494959" y="4276240"/>
            <a:ext cx="1422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P-trend=0.0013</a:t>
            </a:r>
          </a:p>
        </p:txBody>
      </p:sp>
      <p:sp>
        <p:nvSpPr>
          <p:cNvPr id="24592" name="TextBox 24"/>
          <p:cNvSpPr txBox="1">
            <a:spLocks noChangeArrowheads="1"/>
          </p:cNvSpPr>
          <p:nvPr/>
        </p:nvSpPr>
        <p:spPr bwMode="auto">
          <a:xfrm>
            <a:off x="7897925" y="4272734"/>
            <a:ext cx="122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P-trend=0.19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188036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274" y="120887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00840" y="4224626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48188" y="1517607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06298" y="4217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7329" y="42173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3379" y="42325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4718" y="42246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39418" y="1194557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Intake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4156" y="121539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HR (95% CI)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744722" y="4231147"/>
            <a:ext cx="4204723" cy="13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792070" y="1524128"/>
            <a:ext cx="4143207" cy="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50180" y="422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81211" y="42427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261" y="42390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8600" y="42311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331337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Conclusions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79512" y="689664"/>
            <a:ext cx="87849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/>
              <a:t>Fruit, vegetables and legumes associated with a moderately lower risk of mortality, but not CVD 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Benefits appear to reach a maximum versus mortality at 3 to 4 daily servings (375 g)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Raw vegetables appear to be more protective than cooked vegetables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A balanced diet of &gt;3-4 daily servings fruit, vegs. and legumes is associated with lower mortality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Duality of Interests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599" cy="3086100"/>
          </a:xfrm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charset="-128"/>
              </a:rPr>
              <a:t>None to declare with regards this presentation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22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76"/>
            <a:ext cx="8229600" cy="857250"/>
          </a:xfrm>
        </p:spPr>
        <p:txBody>
          <a:bodyPr/>
          <a:lstStyle/>
          <a:p>
            <a:r>
              <a:rPr lang="en-US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36049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Total fruit, vegetable and legume intake vs. mortality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3" y="1048376"/>
            <a:ext cx="5016500" cy="3329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10948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19204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4054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8757" y="29623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970" y="435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1135" y="4359523"/>
            <a:ext cx="27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4965" y="4322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307" y="4335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9280" y="4362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3908" y="4359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174" y="4349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9115" y="4349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7327" y="4335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1041" y="4335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5758" y="23743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08374" y="4336721"/>
            <a:ext cx="13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Servings/day</a:t>
            </a:r>
          </a:p>
        </p:txBody>
      </p:sp>
    </p:spTree>
    <p:extLst>
      <p:ext uri="{BB962C8B-B14F-4D97-AF65-F5344CB8AC3E}">
        <p14:creationId xmlns:p14="http://schemas.microsoft.com/office/powerpoint/2010/main" val="135567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Mean contribution of fruit type to total fruit intake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15566"/>
            <a:ext cx="6000750" cy="35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3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17" y="764917"/>
            <a:ext cx="6000750" cy="35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97167" y="120996"/>
            <a:ext cx="751631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Mean contribution of vegetable type to total vegetable intake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97167" y="4372686"/>
            <a:ext cx="53735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b="1"/>
              <a:t>Excluding China (N=42,152) because FFQ did not collect vegetable intake by type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4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99" y="1307220"/>
            <a:ext cx="340995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67" y="1307220"/>
            <a:ext cx="3406429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894862" y="105966"/>
            <a:ext cx="7360932" cy="85725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MI and stroke by total fruit, vegetable and legume intake (servings/day)</a:t>
            </a:r>
          </a:p>
        </p:txBody>
      </p:sp>
      <p:sp>
        <p:nvSpPr>
          <p:cNvPr id="35845" name="Text Placeholder 2"/>
          <p:cNvSpPr>
            <a:spLocks noGrp="1"/>
          </p:cNvSpPr>
          <p:nvPr>
            <p:ph type="body" idx="1"/>
          </p:nvPr>
        </p:nvSpPr>
        <p:spPr>
          <a:xfrm>
            <a:off x="1401366" y="965598"/>
            <a:ext cx="3408759" cy="3774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>
                <a:ea typeface="ＭＳ Ｐゴシック" charset="-128"/>
              </a:rPr>
              <a:t>Myocardial Infarction</a:t>
            </a:r>
          </a:p>
        </p:txBody>
      </p:sp>
      <p:sp>
        <p:nvSpPr>
          <p:cNvPr id="3584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91100" y="963217"/>
            <a:ext cx="3409950" cy="3726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>
                <a:ea typeface="ＭＳ Ｐゴシック" charset="-128"/>
              </a:rPr>
              <a:t>Stroke</a:t>
            </a:r>
          </a:p>
        </p:txBody>
      </p:sp>
      <p:sp>
        <p:nvSpPr>
          <p:cNvPr id="35850" name="TextBox 2"/>
          <p:cNvSpPr txBox="1">
            <a:spLocks noChangeArrowheads="1"/>
          </p:cNvSpPr>
          <p:nvPr/>
        </p:nvSpPr>
        <p:spPr bwMode="auto">
          <a:xfrm>
            <a:off x="149834" y="2024906"/>
            <a:ext cx="85367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 dirty="0"/>
              <a:t>N=9,082</a:t>
            </a:r>
          </a:p>
        </p:txBody>
      </p:sp>
      <p:sp>
        <p:nvSpPr>
          <p:cNvPr id="35851" name="TextBox 13"/>
          <p:cNvSpPr txBox="1">
            <a:spLocks noChangeArrowheads="1"/>
          </p:cNvSpPr>
          <p:nvPr/>
        </p:nvSpPr>
        <p:spPr bwMode="auto">
          <a:xfrm>
            <a:off x="143881" y="2215406"/>
            <a:ext cx="85367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N=19,032</a:t>
            </a:r>
          </a:p>
        </p:txBody>
      </p:sp>
      <p:sp>
        <p:nvSpPr>
          <p:cNvPr id="35852" name="TextBox 14"/>
          <p:cNvSpPr txBox="1">
            <a:spLocks noChangeArrowheads="1"/>
          </p:cNvSpPr>
          <p:nvPr/>
        </p:nvSpPr>
        <p:spPr bwMode="auto">
          <a:xfrm>
            <a:off x="151025" y="2415431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N=35,128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159360" y="2595216"/>
            <a:ext cx="85367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N=24,485</a:t>
            </a:r>
          </a:p>
        </p:txBody>
      </p:sp>
      <p:sp>
        <p:nvSpPr>
          <p:cNvPr id="35854" name="TextBox 16"/>
          <p:cNvSpPr txBox="1">
            <a:spLocks noChangeArrowheads="1"/>
          </p:cNvSpPr>
          <p:nvPr/>
        </p:nvSpPr>
        <p:spPr bwMode="auto">
          <a:xfrm>
            <a:off x="159360" y="2790478"/>
            <a:ext cx="85367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N=14,849</a:t>
            </a:r>
          </a:p>
        </p:txBody>
      </p:sp>
      <p:sp>
        <p:nvSpPr>
          <p:cNvPr id="35855" name="TextBox 17"/>
          <p:cNvSpPr txBox="1">
            <a:spLocks noChangeArrowheads="1"/>
          </p:cNvSpPr>
          <p:nvPr/>
        </p:nvSpPr>
        <p:spPr bwMode="auto">
          <a:xfrm>
            <a:off x="160550" y="2980978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N=9,790</a:t>
            </a:r>
          </a:p>
        </p:txBody>
      </p:sp>
      <p:sp>
        <p:nvSpPr>
          <p:cNvPr id="35856" name="TextBox 18"/>
          <p:cNvSpPr txBox="1">
            <a:spLocks noChangeArrowheads="1"/>
          </p:cNvSpPr>
          <p:nvPr/>
        </p:nvSpPr>
        <p:spPr bwMode="auto">
          <a:xfrm>
            <a:off x="159360" y="3175050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N=6,945</a:t>
            </a:r>
          </a:p>
        </p:txBody>
      </p:sp>
      <p:sp>
        <p:nvSpPr>
          <p:cNvPr id="35857" name="TextBox 29"/>
          <p:cNvSpPr txBox="1">
            <a:spLocks noChangeArrowheads="1"/>
          </p:cNvSpPr>
          <p:nvPr/>
        </p:nvSpPr>
        <p:spPr bwMode="auto">
          <a:xfrm>
            <a:off x="7355013" y="3983690"/>
            <a:ext cx="9685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P-trend=0.71</a:t>
            </a:r>
          </a:p>
        </p:txBody>
      </p:sp>
      <p:sp>
        <p:nvSpPr>
          <p:cNvPr id="35858" name="TextBox 29"/>
          <p:cNvSpPr txBox="1">
            <a:spLocks noChangeArrowheads="1"/>
          </p:cNvSpPr>
          <p:nvPr/>
        </p:nvSpPr>
        <p:spPr bwMode="auto">
          <a:xfrm>
            <a:off x="3606793" y="3986916"/>
            <a:ext cx="9685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P-trend=0.20</a:t>
            </a:r>
          </a:p>
        </p:txBody>
      </p:sp>
      <p:sp>
        <p:nvSpPr>
          <p:cNvPr id="35859" name="TextBox 18"/>
          <p:cNvSpPr txBox="1">
            <a:spLocks noChangeArrowheads="1"/>
          </p:cNvSpPr>
          <p:nvPr/>
        </p:nvSpPr>
        <p:spPr bwMode="auto">
          <a:xfrm>
            <a:off x="151025" y="3371503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N=4,857</a:t>
            </a:r>
          </a:p>
        </p:txBody>
      </p:sp>
      <p:sp>
        <p:nvSpPr>
          <p:cNvPr id="35860" name="TextBox 18"/>
          <p:cNvSpPr txBox="1">
            <a:spLocks noChangeArrowheads="1"/>
          </p:cNvSpPr>
          <p:nvPr/>
        </p:nvSpPr>
        <p:spPr bwMode="auto">
          <a:xfrm>
            <a:off x="149835" y="3579862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N=11,163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8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80422"/>
            <a:ext cx="354134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6" y="1343026"/>
            <a:ext cx="3469756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1100138" y="105966"/>
            <a:ext cx="6943725" cy="85725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CV and non-CV mortality by total fruit, vegetable and legume intake (servings/day)</a:t>
            </a:r>
          </a:p>
        </p:txBody>
      </p:sp>
      <p:sp>
        <p:nvSpPr>
          <p:cNvPr id="37893" name="Text Placeholder 2"/>
          <p:cNvSpPr>
            <a:spLocks noGrp="1"/>
          </p:cNvSpPr>
          <p:nvPr>
            <p:ph type="body" idx="1"/>
          </p:nvPr>
        </p:nvSpPr>
        <p:spPr>
          <a:xfrm>
            <a:off x="1401366" y="965598"/>
            <a:ext cx="3408759" cy="3774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>
                <a:ea typeface="ＭＳ Ｐゴシック" charset="-128"/>
              </a:rPr>
              <a:t>CV mortality</a:t>
            </a:r>
          </a:p>
        </p:txBody>
      </p:sp>
      <p:sp>
        <p:nvSpPr>
          <p:cNvPr id="3789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91100" y="963217"/>
            <a:ext cx="3409950" cy="3726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CA" altLang="en-US">
                <a:ea typeface="ＭＳ Ｐゴシック" charset="-128"/>
              </a:rPr>
              <a:t>Non-CV mortality</a:t>
            </a: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57474" y="2024906"/>
            <a:ext cx="85367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 dirty="0"/>
              <a:t>N=9,082</a:t>
            </a: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51521" y="2215406"/>
            <a:ext cx="85367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 dirty="0"/>
              <a:t>N=19,032</a:t>
            </a:r>
          </a:p>
        </p:txBody>
      </p: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58665" y="2415431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N=35,128</a:t>
            </a:r>
          </a:p>
        </p:txBody>
      </p:sp>
      <p:sp>
        <p:nvSpPr>
          <p:cNvPr id="37901" name="TextBox 15"/>
          <p:cNvSpPr txBox="1">
            <a:spLocks noChangeArrowheads="1"/>
          </p:cNvSpPr>
          <p:nvPr/>
        </p:nvSpPr>
        <p:spPr bwMode="auto">
          <a:xfrm>
            <a:off x="67000" y="2595216"/>
            <a:ext cx="85367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N=24,485</a:t>
            </a:r>
          </a:p>
        </p:txBody>
      </p:sp>
      <p:sp>
        <p:nvSpPr>
          <p:cNvPr id="37902" name="TextBox 16"/>
          <p:cNvSpPr txBox="1">
            <a:spLocks noChangeArrowheads="1"/>
          </p:cNvSpPr>
          <p:nvPr/>
        </p:nvSpPr>
        <p:spPr bwMode="auto">
          <a:xfrm>
            <a:off x="67000" y="2790478"/>
            <a:ext cx="85367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N=14,849</a:t>
            </a: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68190" y="2980978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N=9,790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67000" y="3175050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N=6,945</a:t>
            </a:r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7281833" y="4089383"/>
            <a:ext cx="111921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P-trend=0.0038</a:t>
            </a:r>
          </a:p>
        </p:txBody>
      </p:sp>
      <p:sp>
        <p:nvSpPr>
          <p:cNvPr id="37906" name="TextBox 29"/>
          <p:cNvSpPr txBox="1">
            <a:spLocks noChangeArrowheads="1"/>
          </p:cNvSpPr>
          <p:nvPr/>
        </p:nvSpPr>
        <p:spPr bwMode="auto">
          <a:xfrm>
            <a:off x="3490913" y="4075510"/>
            <a:ext cx="1043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P-trend=0.057</a:t>
            </a:r>
          </a:p>
        </p:txBody>
      </p:sp>
      <p:sp>
        <p:nvSpPr>
          <p:cNvPr id="37907" name="TextBox 18"/>
          <p:cNvSpPr txBox="1">
            <a:spLocks noChangeArrowheads="1"/>
          </p:cNvSpPr>
          <p:nvPr/>
        </p:nvSpPr>
        <p:spPr bwMode="auto">
          <a:xfrm>
            <a:off x="58665" y="3371503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N=4,857</a:t>
            </a:r>
          </a:p>
        </p:txBody>
      </p:sp>
      <p:sp>
        <p:nvSpPr>
          <p:cNvPr id="37908" name="TextBox 18"/>
          <p:cNvSpPr txBox="1">
            <a:spLocks noChangeArrowheads="1"/>
          </p:cNvSpPr>
          <p:nvPr/>
        </p:nvSpPr>
        <p:spPr bwMode="auto">
          <a:xfrm>
            <a:off x="57475" y="3579862"/>
            <a:ext cx="8524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75"/>
              <a:t>N=11,163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:\PURE\Logos\PURE Log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27584" y="72908"/>
            <a:ext cx="7488831" cy="857250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Risk of total mortality by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tertiles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 of total fruit, vegetable and legume intake (servings/day), by region</a:t>
            </a:r>
          </a:p>
        </p:txBody>
      </p:sp>
      <p:pic>
        <p:nvPicPr>
          <p:cNvPr id="399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52" y="901771"/>
            <a:ext cx="4464496" cy="36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:\PURE\Logos\PURE 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803076"/>
            <a:ext cx="7243762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PURE: 195,000 from 1000 communities in 26 countries from 5 continents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:\PURE\Logos\PURE 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9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00138" y="86916"/>
            <a:ext cx="6943725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814387"/>
            <a:ext cx="890825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Dietary guidelines recommend at least 5 daily servings  (≥400 g) of fruits, vegetables and legumes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Associated with lower risk of CVD and mortality, but could be influenced by health seeking behaviors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 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Few data from South America, Middle East, Africa and 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South Asia; Most data from N </a:t>
            </a:r>
            <a:r>
              <a:rPr lang="en-US" sz="24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Amer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Europe, China, Japan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Recommendations do not differentiate between raw and cooked vegetable intake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:\PURE\Logos\PURE 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1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138" y="86916"/>
            <a:ext cx="6943725" cy="8548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Aims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4362" y="1128712"/>
            <a:ext cx="8258175" cy="371475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defRPr/>
            </a:pPr>
            <a:r>
              <a:rPr lang="en-CA" dirty="0"/>
              <a:t>To assess the association between fruit,  vegetable and legume consumption and cardiovascular disease and mortality in 135,335 individuals in 18 countries</a:t>
            </a:r>
          </a:p>
          <a:p>
            <a:pPr marL="385763" indent="-385763">
              <a:spcAft>
                <a:spcPts val="450"/>
              </a:spcAft>
              <a:buFontTx/>
              <a:buAutoNum type="arabicParenR"/>
              <a:defRPr/>
            </a:pPr>
            <a:endParaRPr lang="en-CA" sz="3000" dirty="0"/>
          </a:p>
          <a:p>
            <a:pPr>
              <a:spcAft>
                <a:spcPts val="900"/>
              </a:spcAft>
              <a:buNone/>
              <a:defRPr/>
            </a:pPr>
            <a:endParaRPr lang="en-CA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2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00138" y="86917"/>
            <a:ext cx="6943725" cy="6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chemeClr val="accent4">
                    <a:lumMod val="50000"/>
                  </a:schemeClr>
                </a:solidFill>
                <a:ea typeface="ＭＳ Ｐゴシック" panose="020B0600070205080204" pitchFamily="34" charset="-128"/>
              </a:rPr>
              <a:t>Study Methods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:\PURE\Logos\PURE 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627534"/>
            <a:ext cx="8964488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CA" altLang="en-US" sz="2400" b="1" kern="0" dirty="0"/>
              <a:t>Design: </a:t>
            </a:r>
            <a:r>
              <a:rPr lang="en-CA" altLang="en-US" sz="2400" kern="0" dirty="0"/>
              <a:t>Prospective cohort study </a:t>
            </a:r>
          </a:p>
          <a:p>
            <a:pPr>
              <a:buNone/>
              <a:defRPr/>
            </a:pPr>
            <a:r>
              <a:rPr lang="en-CA" altLang="en-US" sz="2400" b="1" kern="0" dirty="0"/>
              <a:t>Population:</a:t>
            </a:r>
            <a:r>
              <a:rPr lang="en-CA" altLang="en-US" sz="2400" kern="0" dirty="0"/>
              <a:t> Unbiased selection from general population in 667 urban/rural communities in 18 countries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CA" altLang="en-US" sz="2400" kern="0" dirty="0"/>
              <a:t>  N=135,335; aged 35-70 years, without CVD at baseline</a:t>
            </a:r>
            <a:endParaRPr lang="en-US" altLang="en-US" sz="2400" kern="0" dirty="0"/>
          </a:p>
          <a:p>
            <a:pPr>
              <a:spcBef>
                <a:spcPts val="450"/>
              </a:spcBef>
              <a:buNone/>
              <a:defRPr/>
            </a:pPr>
            <a:r>
              <a:rPr lang="en-US" altLang="en-US" sz="2400" b="1" kern="0" dirty="0"/>
              <a:t>Exposure:</a:t>
            </a:r>
            <a:r>
              <a:rPr lang="en-US" altLang="en-US" sz="2400" kern="0" dirty="0"/>
              <a:t> Country-specific, validated food frequency questionnaires</a:t>
            </a:r>
          </a:p>
          <a:p>
            <a:pPr>
              <a:spcBef>
                <a:spcPts val="450"/>
              </a:spcBef>
              <a:buNone/>
              <a:defRPr/>
            </a:pPr>
            <a:r>
              <a:rPr lang="en-US" altLang="en-US" sz="2400" b="1" kern="0" dirty="0"/>
              <a:t>Covariates:</a:t>
            </a:r>
            <a:r>
              <a:rPr lang="en-US" altLang="en-US" sz="2400" kern="0" dirty="0"/>
              <a:t> Demographics, other lifestyle, health history, center</a:t>
            </a:r>
          </a:p>
          <a:p>
            <a:pPr>
              <a:spcBef>
                <a:spcPts val="550"/>
              </a:spcBef>
              <a:buNone/>
              <a:defRPr/>
            </a:pPr>
            <a:r>
              <a:rPr lang="en-CA" altLang="en-US" sz="2400" b="1" kern="0" dirty="0"/>
              <a:t>Outcomes: </a:t>
            </a:r>
            <a:r>
              <a:rPr lang="en-CA" altLang="ko-KR" sz="2400" dirty="0">
                <a:latin typeface="Calibri" pitchFamily="34" charset="0"/>
                <a:ea typeface="굴림" charset="-127"/>
              </a:rPr>
              <a:t>Major CVD (CV death and nonfatal MI, stroke, and heart failure) (n=4784), using standardized definitions;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CA" altLang="ko-KR" sz="2400" dirty="0">
                <a:latin typeface="Calibri" pitchFamily="34" charset="0"/>
                <a:ea typeface="굴림" charset="-127"/>
              </a:rPr>
              <a:t>     total mortality (n=5796)</a:t>
            </a:r>
            <a:endParaRPr lang="en-CA" altLang="en-US" sz="2400" kern="0" dirty="0"/>
          </a:p>
          <a:p>
            <a:pPr>
              <a:spcBef>
                <a:spcPts val="200"/>
              </a:spcBef>
              <a:buNone/>
              <a:defRPr/>
            </a:pPr>
            <a:r>
              <a:rPr lang="en-CA" altLang="en-US" sz="2400" b="1" kern="0" dirty="0"/>
              <a:t>Follow-up:</a:t>
            </a:r>
            <a:r>
              <a:rPr lang="en-CA" altLang="en-US" sz="2400" kern="0" dirty="0"/>
              <a:t> Median 7.4 years</a:t>
            </a:r>
          </a:p>
        </p:txBody>
      </p:sp>
    </p:spTree>
    <p:extLst>
      <p:ext uri="{BB962C8B-B14F-4D97-AF65-F5344CB8AC3E}">
        <p14:creationId xmlns:p14="http://schemas.microsoft.com/office/powerpoint/2010/main" val="198658837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9" y="803076"/>
            <a:ext cx="7243762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PURE: 135,335 from 667 communities in 18 </a:t>
            </a:r>
            <a:br>
              <a:rPr lang="en-US" altLang="en-US" sz="3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</a:br>
            <a:r>
              <a:rPr lang="en-US" altLang="en-US" sz="3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Phase 1 countries from 5 continents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:\PURE\Logos\PURE 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4064754"/>
            <a:ext cx="353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Target: 200,000 people</a:t>
            </a:r>
          </a:p>
        </p:txBody>
      </p:sp>
    </p:spTree>
    <p:extLst>
      <p:ext uri="{BB962C8B-B14F-4D97-AF65-F5344CB8AC3E}">
        <p14:creationId xmlns:p14="http://schemas.microsoft.com/office/powerpoint/2010/main" val="166259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Countries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708328"/>
              </p:ext>
            </p:extLst>
          </p:nvPr>
        </p:nvGraphicFramePr>
        <p:xfrm>
          <a:off x="179512" y="555526"/>
          <a:ext cx="878497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Geographic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South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ea typeface="ＭＳ Ｐゴシック" charset="-128"/>
                        </a:rPr>
                        <a:t>Bangladesh, India, Pakistan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29,560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42,152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Southeast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ea typeface="ＭＳ Ｐゴシック" charset="-128"/>
                        </a:rPr>
                        <a:t>Malaysia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10,038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ea typeface="ＭＳ Ｐゴシック" charset="-128"/>
                        </a:rPr>
                        <a:t>South Africa, Zimbabwe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4,558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ea typeface="ＭＳ Ｐゴシック" charset="-128"/>
                        </a:rPr>
                        <a:t>Canada, Poland, Sweden,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14,916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ea typeface="ＭＳ Ｐゴシック" charset="-128"/>
                        </a:rPr>
                        <a:t>Iran, Occupied Palestinian Territory, Turkey, United Arab Emirates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11,485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South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ea typeface="ＭＳ Ｐゴシック" charset="-128"/>
                        </a:rPr>
                        <a:t>Argentina, Brazil, Chile, Colombia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135,335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2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5508103" y="3012449"/>
            <a:ext cx="3337721" cy="48458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Missing follow-up (0.9%)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48064" y="1912858"/>
            <a:ext cx="3816424" cy="88957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Implausible values (1.9%)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Energy &lt;500 or &gt;5000 kcal/d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771800" y="2200890"/>
            <a:ext cx="1190" cy="360040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771800" y="2344906"/>
            <a:ext cx="2376264" cy="0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771800" y="3209002"/>
            <a:ext cx="2736304" cy="0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1331640" y="2547064"/>
            <a:ext cx="2913658" cy="51792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N=143,934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31640" y="3411160"/>
            <a:ext cx="2945805" cy="51792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N=142,704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331640" y="4286076"/>
            <a:ext cx="2945805" cy="51792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</a:rPr>
              <a:t>N=135,335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2771800" y="3045515"/>
            <a:ext cx="1190" cy="379511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771800" y="3928561"/>
            <a:ext cx="0" cy="314651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771800" y="4072576"/>
            <a:ext cx="2520280" cy="522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5292079" y="3858116"/>
            <a:ext cx="3553745" cy="431006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Baseline CVD (5.2%)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23528" y="117946"/>
            <a:ext cx="845028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chemeClr val="accent4">
                    <a:lumMod val="50000"/>
                  </a:schemeClr>
                </a:solidFill>
              </a:rPr>
              <a:t>Phase-1 participants included in these analyses</a:t>
            </a:r>
            <a:endParaRPr lang="en-AU" altLang="en-US" sz="2800" kern="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S:\PURE\Logos\PURE 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 bwMode="auto">
          <a:xfrm>
            <a:off x="894863" y="1682968"/>
            <a:ext cx="3605130" cy="51792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N=146,646 completed FFQ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7505" y="771550"/>
            <a:ext cx="5256583" cy="51792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300" dirty="0">
                <a:solidFill>
                  <a:schemeClr val="tx1"/>
                </a:solidFill>
              </a:rPr>
              <a:t>N=157,543  participants from 18 countries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2769436" y="1289472"/>
            <a:ext cx="2364" cy="393496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772990" y="1491630"/>
            <a:ext cx="2887514" cy="0"/>
          </a:xfrm>
          <a:prstGeom prst="straightConnector1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 bwMode="auto">
          <a:xfrm>
            <a:off x="5652121" y="935037"/>
            <a:ext cx="2880320" cy="84462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Did not complete </a:t>
            </a:r>
          </a:p>
          <a:p>
            <a:pPr marL="257175" indent="-257175"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an FFQ (6.9%)</a:t>
            </a:r>
          </a:p>
        </p:txBody>
      </p:sp>
    </p:spTree>
    <p:extLst>
      <p:ext uri="{BB962C8B-B14F-4D97-AF65-F5344CB8AC3E}">
        <p14:creationId xmlns:p14="http://schemas.microsoft.com/office/powerpoint/2010/main" val="143150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2275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Statistical Methods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771550"/>
            <a:ext cx="8458200" cy="396044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000" dirty="0"/>
              <a:t>Studied time to events</a:t>
            </a:r>
          </a:p>
          <a:p>
            <a:pPr>
              <a:defRPr/>
            </a:pPr>
            <a:r>
              <a:rPr lang="en-US" altLang="en-US" sz="3000" dirty="0"/>
              <a:t>Multivariable Cox frailty analysis with random intercepts to account for correlation of observation within centers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3000" dirty="0"/>
              <a:t>Adjusted for:</a:t>
            </a:r>
          </a:p>
          <a:p>
            <a:pPr lvl="1">
              <a:spcBef>
                <a:spcPts val="100"/>
              </a:spcBef>
              <a:defRPr/>
            </a:pPr>
            <a:r>
              <a:rPr lang="en-US" altLang="en-US" sz="2600" dirty="0"/>
              <a:t>Age, sex, urban/rural location</a:t>
            </a:r>
          </a:p>
          <a:p>
            <a:pPr lvl="1">
              <a:defRPr/>
            </a:pPr>
            <a:r>
              <a:rPr lang="en-US" altLang="en-US" sz="2600" dirty="0"/>
              <a:t>Education, smoking, physical activity, diabetes</a:t>
            </a:r>
          </a:p>
          <a:p>
            <a:pPr lvl="1">
              <a:defRPr/>
            </a:pPr>
            <a:r>
              <a:rPr lang="en-US" altLang="en-US" sz="2600" dirty="0"/>
              <a:t>Energy intake, meats, bread &amp; cereal</a:t>
            </a:r>
          </a:p>
          <a:p>
            <a:pPr lvl="1">
              <a:defRPr/>
            </a:pPr>
            <a:r>
              <a:rPr lang="en-US" altLang="en-US" sz="2600" dirty="0"/>
              <a:t>When reporting fruit, adjust for vegetables, and vice-versa </a:t>
            </a:r>
          </a:p>
          <a:p>
            <a:pPr marL="0" indent="0">
              <a:buNone/>
              <a:defRPr/>
            </a:pPr>
            <a:endParaRPr lang="en-US" alt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02" y="36910"/>
            <a:ext cx="743623" cy="7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PURE\Logos\PURE 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307"/>
            <a:ext cx="686941" cy="7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105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1475</Words>
  <Application>Microsoft Office PowerPoint</Application>
  <PresentationFormat>On-screen Show (16:9)</PresentationFormat>
  <Paragraphs>336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굴림</vt:lpstr>
      <vt:lpstr>ＭＳ Ｐゴシック</vt:lpstr>
      <vt:lpstr>Arial</vt:lpstr>
      <vt:lpstr>Calibri</vt:lpstr>
      <vt:lpstr>Times New Roman</vt:lpstr>
      <vt:lpstr>Thème Office</vt:lpstr>
      <vt:lpstr>PowerPoint Presentation</vt:lpstr>
      <vt:lpstr>Duality of Interests</vt:lpstr>
      <vt:lpstr>PowerPoint Presentation</vt:lpstr>
      <vt:lpstr>Aims</vt:lpstr>
      <vt:lpstr>PowerPoint Presentation</vt:lpstr>
      <vt:lpstr>PURE: 135,335 from 667 communities in 18  Phase 1 countries from 5 continents</vt:lpstr>
      <vt:lpstr>Countries</vt:lpstr>
      <vt:lpstr>PowerPoint Presentation</vt:lpstr>
      <vt:lpstr>Statistical Methods</vt:lpstr>
      <vt:lpstr>Mean fruit, vegetable and legume intake by region</vt:lpstr>
      <vt:lpstr>Risk of mortality by total fruit, veg &amp; legume intake</vt:lpstr>
      <vt:lpstr>Risk of mortality and major CVD by total fruit, vegetable and legume intake (servings/day)</vt:lpstr>
      <vt:lpstr>Risk of mortality and major CVD by fruit intake (servings)</vt:lpstr>
      <vt:lpstr>Risk of mortality and major CVD by vegetable intake (servings/day)</vt:lpstr>
      <vt:lpstr>Mean raw and cooked vegetable intake by region</vt:lpstr>
      <vt:lpstr>Risk of mortality and major CVD by raw vegetable intake (servings)</vt:lpstr>
      <vt:lpstr>Risk of mortality and major CVD by cooked vegetable intake (servings)</vt:lpstr>
      <vt:lpstr>Risk of mortality and major CVD by legume intake (servings)</vt:lpstr>
      <vt:lpstr>Conclusions</vt:lpstr>
      <vt:lpstr>EXTRAS</vt:lpstr>
      <vt:lpstr>Total fruit, vegetable and legume intake vs. mortality</vt:lpstr>
      <vt:lpstr>Mean contribution of fruit type to total fruit intake</vt:lpstr>
      <vt:lpstr>PowerPoint Presentation</vt:lpstr>
      <vt:lpstr>Risk of MI and stroke by total fruit, vegetable and legume intake (servings/day)</vt:lpstr>
      <vt:lpstr>Risk of CV and non-CV mortality by total fruit, vegetable and legume intake (servings/day)</vt:lpstr>
      <vt:lpstr>Risk of total mortality by tertiles of total fruit, vegetable and legume intake (servings/day), by region</vt:lpstr>
      <vt:lpstr>PURE: 195,000 from 1000 communities in 26 countries from 5 continents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127</cp:revision>
  <dcterms:created xsi:type="dcterms:W3CDTF">2016-06-21T13:15:12Z</dcterms:created>
  <dcterms:modified xsi:type="dcterms:W3CDTF">2017-08-21T17:46:12Z</dcterms:modified>
</cp:coreProperties>
</file>