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91" autoAdjust="0"/>
  </p:normalViewPr>
  <p:slideViewPr>
    <p:cSldViewPr snapToGrid="0" snapToObjects="1">
      <p:cViewPr varScale="1">
        <p:scale>
          <a:sx n="115" d="100"/>
          <a:sy n="115" d="100"/>
        </p:scale>
        <p:origin x="514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7962D-F4D9-4CC0-AAB8-106B41CDCBB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90114-EB85-4560-B01D-4493E988D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9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community atrial fibrillation screening in over 10,000 citizens using smartphone electrocardiogram- The AFinder program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Ngai-Yin Chan</a:t>
            </a:r>
            <a:r>
              <a:rPr lang="en-US" baseline="30000" dirty="0"/>
              <a:t>1</a:t>
            </a:r>
            <a:r>
              <a:rPr lang="en-US" dirty="0"/>
              <a:t>, Chung-Wah Siu</a:t>
            </a:r>
            <a:r>
              <a:rPr lang="en-US" baseline="30000" dirty="0"/>
              <a:t>2</a:t>
            </a:r>
            <a:r>
              <a:rPr lang="en-US" dirty="0"/>
              <a:t>, Chi-Chung Choy</a:t>
            </a:r>
            <a:r>
              <a:rPr lang="en-US" baseline="30000" dirty="0"/>
              <a:t>1</a:t>
            </a:r>
            <a:r>
              <a:rPr lang="en-US" dirty="0"/>
              <a:t>, Chi-Kin Chan</a:t>
            </a:r>
            <a:r>
              <a:rPr lang="en-US" baseline="30000" dirty="0"/>
              <a:t>3</a:t>
            </a:r>
            <a:endParaRPr lang="en-US" dirty="0"/>
          </a:p>
          <a:p>
            <a:pPr algn="l"/>
            <a:r>
              <a:rPr lang="en-US" dirty="0"/>
              <a:t>(1) Department of Medicine &amp; Geriatrics, Princess Margaret Hospital, Hong Kong</a:t>
            </a:r>
          </a:p>
          <a:p>
            <a:pPr algn="l"/>
            <a:r>
              <a:rPr lang="en-US" dirty="0"/>
              <a:t>(2) Department of Medicine, Queen Mary Hospital, Hong Kong</a:t>
            </a:r>
          </a:p>
          <a:p>
            <a:pPr algn="l"/>
            <a:r>
              <a:rPr lang="en-US" dirty="0"/>
              <a:t>(3) Department of Medicine, United Christian Hospital, Hong Kong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AFinder Program – Objective and Outcome Measures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aim to examine the effectiveness of a non-governmental organization-led, community-based AF screening program carried out by trained layperson volunteers.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outcome measures are NNS for one newly diagnosed AF and NNS for one appropriately treated newly diagnosed AF.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secondary outcome measures are proportion of under-treated known AF and the diagnostic performance of the automated detection algorithm of the smartphone app in detecting AF.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7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H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AFinder Program – Methodology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907"/>
            <a:ext cx="8229600" cy="3394472"/>
          </a:xfrm>
        </p:spPr>
        <p:txBody>
          <a:bodyPr>
            <a:normAutofit/>
          </a:bodyPr>
          <a:lstStyle/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territory-wide, community-based, systematic AF screening program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Initiated by a panel of 4 cardiologists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Developed, organized and led by a non-governmental organization, named the Hong Kong Council of Social Service (HKCSS)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medical program under the World Health Organization Network for Age-friendly Cities and Communities in Hong Kong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9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82779"/>
            <a:ext cx="9144000" cy="857250"/>
          </a:xfrm>
        </p:spPr>
        <p:txBody>
          <a:bodyPr>
            <a:noAutofit/>
          </a:bodyPr>
          <a:lstStyle/>
          <a:p>
            <a:r>
              <a:rPr lang="en-H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Engagement and Empowerment of Elderly Citizens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144" y="890767"/>
            <a:ext cx="3726352" cy="3394472"/>
          </a:xfrm>
        </p:spPr>
        <p:txBody>
          <a:bodyPr>
            <a:normAutofit/>
          </a:bodyPr>
          <a:lstStyle/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focus group discussion with elderly citizens was held to contribute to the design of the program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 layperson volunteers aged over 50 were recruited and trained to use the Kardia mobile device to perform smartphone-based single-lead ECG for community AF screening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9" y="1020050"/>
            <a:ext cx="4893556" cy="31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AFinder Program- A Resourceful Website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473" r="627" b="4588"/>
          <a:stretch/>
        </p:blipFill>
        <p:spPr>
          <a:xfrm>
            <a:off x="696244" y="908446"/>
            <a:ext cx="7615857" cy="370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95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AFinder Program-Screened Population, Screening Activities and Procedures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274" y="1148156"/>
            <a:ext cx="3705726" cy="3506346"/>
          </a:xfrm>
        </p:spPr>
        <p:txBody>
          <a:bodyPr>
            <a:normAutofit lnSpcReduction="10000"/>
          </a:bodyPr>
          <a:lstStyle/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screening program was publicized via different channels including media promotion and placement of posters in community centres by different NGO’s in Hong Kong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citizens aged 50 or above were eligible for participation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 screening sessions in 108 community centres were conducted in the period between November 8 2015 to September 23 2016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48156"/>
            <a:ext cx="5438274" cy="350634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243"/>
          <p:cNvSpPr/>
          <p:nvPr/>
        </p:nvSpPr>
        <p:spPr>
          <a:xfrm>
            <a:off x="457200" y="1273539"/>
            <a:ext cx="1362158" cy="3247695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025612" y="2965243"/>
            <a:ext cx="1041400" cy="8467"/>
          </a:xfrm>
          <a:prstGeom prst="line">
            <a:avLst/>
          </a:pr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www.uhealth-aus.com/persistent/catalogue_images/products/heart_monito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4" y="2103132"/>
            <a:ext cx="2049577" cy="14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6" y="1725673"/>
            <a:ext cx="1148125" cy="23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4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AFinder Program-Screened Population, Screening Activities and Procedures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 participant, his/her sex and age were recorded and a single 30-second smartphone ECG was performed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ECG’s were downloaded by a call centre weekly and sent to a cardiologist for review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Citizens with AF were phone contacted for completing a baseline and 9-month FU questionnaire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ECG reports were mailed to those participants with AF and they were advised to seek medical attention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3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07" y="212578"/>
            <a:ext cx="8514920" cy="857250"/>
          </a:xfrm>
        </p:spPr>
        <p:txBody>
          <a:bodyPr>
            <a:normAutofit fontScale="90000"/>
          </a:bodyPr>
          <a:lstStyle/>
          <a:p>
            <a:r>
              <a:rPr lang="en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AFinder Program- Baseline and 9-month FU Questionnaires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questionnaire : </a:t>
            </a:r>
          </a:p>
          <a:p>
            <a:pPr marL="0" indent="0">
              <a:buNone/>
            </a:pPr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-Previous history of AF</a:t>
            </a:r>
          </a:p>
          <a:p>
            <a:pPr marL="0" indent="0">
              <a:buNone/>
            </a:pPr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-Symptoms of AF</a:t>
            </a:r>
          </a:p>
          <a:p>
            <a:pPr marL="0" indent="0">
              <a:buNone/>
            </a:pPr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-Medical conditions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9-month questionnaire : </a:t>
            </a:r>
          </a:p>
          <a:p>
            <a:pPr marL="0" indent="0">
              <a:buNone/>
            </a:pPr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-Whether medical attention had been sought</a:t>
            </a:r>
          </a:p>
          <a:p>
            <a:pPr marL="0" indent="0">
              <a:buNone/>
            </a:pPr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-Whether oral anticoagulant, Aspirin or Clopidogrel was prescribed</a:t>
            </a:r>
          </a:p>
          <a:p>
            <a:pPr marL="0" indent="0">
              <a:buNone/>
            </a:pPr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-Level of drug compliance (very good=compliant all the time, fair=compliant &gt;        	50% of time, unsatisfactory=compliant &lt;50% of time, poor=not taking the drug at 	all)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3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56" y="1333905"/>
            <a:ext cx="3447906" cy="1429920"/>
          </a:xfrm>
        </p:spPr>
        <p:txBody>
          <a:bodyPr>
            <a:normAutofit/>
          </a:bodyPr>
          <a:lstStyle/>
          <a:p>
            <a:r>
              <a:rPr lang="en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AFinder Program- Results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32609" y="61878"/>
            <a:ext cx="2096932" cy="281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11,574 citizens participated in the screening program</a:t>
            </a:r>
            <a:endParaRPr lang="en-US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32609" y="623249"/>
            <a:ext cx="2096932" cy="2732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10,735 participants had interpretable smartphone ECG’s</a:t>
            </a:r>
            <a:endParaRPr lang="en-US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32609" y="3637517"/>
            <a:ext cx="2096932" cy="3264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(0.16%) participants received oral anticoagulation</a:t>
            </a:r>
            <a:endParaRPr lang="en-US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32609" y="4234439"/>
            <a:ext cx="2096932" cy="309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(0.15%) participants were 100% compliant to oral anticoagulation</a:t>
            </a:r>
            <a:endParaRPr lang="en-US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06829" y="3059150"/>
            <a:ext cx="2205787" cy="2805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(0.44%) participants with newly diagnosed AF sought medical attention</a:t>
            </a:r>
            <a:endParaRPr lang="en-US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32609" y="2327227"/>
            <a:ext cx="2096932" cy="435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(0.67%) participants had newly diagnosed AF and were indicated for oral anticoagulation</a:t>
            </a:r>
            <a:endParaRPr lang="en-US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61257" y="1770122"/>
            <a:ext cx="2096932" cy="27874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(0.69%) had newly diagnosed AF</a:t>
            </a:r>
            <a:endParaRPr lang="en-US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61257" y="1165108"/>
            <a:ext cx="2096932" cy="3277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 (2.3%) participants had AF</a:t>
            </a:r>
            <a:endParaRPr lang="en-US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52582" y="562753"/>
            <a:ext cx="2096932" cy="394279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839 (7.2%) smartphone ECG’s were uninterpretable</a:t>
            </a:r>
            <a:endParaRPr lang="en-US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52582" y="2320303"/>
            <a:ext cx="2096932" cy="42678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(0.23%) participants did not seek medical attention</a:t>
            </a:r>
            <a:endParaRPr lang="en-US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52582" y="2887579"/>
            <a:ext cx="2096932" cy="804397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(0.28%) participants were not prescribed oral anticoagulation (17 were given Aspirin, 1 was given Clopidogrel and 12 were not given any antithrombotic drug)</a:t>
            </a:r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798882" y="372912"/>
            <a:ext cx="182194" cy="23941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812632" y="910592"/>
            <a:ext cx="182194" cy="23941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824665" y="1511058"/>
            <a:ext cx="182194" cy="23941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4824665" y="2059100"/>
            <a:ext cx="182194" cy="23941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824665" y="2789978"/>
            <a:ext cx="182194" cy="23941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820082" y="3368609"/>
            <a:ext cx="182194" cy="23941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827528" y="3987866"/>
            <a:ext cx="182194" cy="239418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112616" y="638951"/>
            <a:ext cx="583817" cy="241881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142983" y="3097807"/>
            <a:ext cx="583817" cy="241881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6139259" y="2423822"/>
            <a:ext cx="583817" cy="241881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04765" y="1591322"/>
            <a:ext cx="2392566" cy="575588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NNS for 1 newly diagnosed AF=145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563514" y="3832470"/>
            <a:ext cx="2475068" cy="808282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NNS for 1 newly diagnosed AF receiving appropriate oral anticoagulation=671</a:t>
            </a: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68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79" y="1251006"/>
            <a:ext cx="3939483" cy="1485317"/>
          </a:xfrm>
        </p:spPr>
        <p:txBody>
          <a:bodyPr>
            <a:normAutofit/>
          </a:bodyPr>
          <a:lstStyle/>
          <a:p>
            <a:r>
              <a:rPr lang="en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Results- Characteristics of Newly Diagnosed AF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955" t="20680" r="31257" b="8229"/>
          <a:stretch/>
        </p:blipFill>
        <p:spPr>
          <a:xfrm>
            <a:off x="4207614" y="0"/>
            <a:ext cx="4345119" cy="459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30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126" y="116601"/>
            <a:ext cx="3753853" cy="857250"/>
          </a:xfrm>
        </p:spPr>
        <p:txBody>
          <a:bodyPr>
            <a:noAutofit/>
          </a:bodyPr>
          <a:lstStyle/>
          <a:p>
            <a:r>
              <a:rPr lang="en-H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Results- Characteristics of Under-treated Known AF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53" y="1180271"/>
            <a:ext cx="3186650" cy="2209197"/>
          </a:xfrm>
        </p:spPr>
        <p:txBody>
          <a:bodyPr>
            <a:normAutofit/>
          </a:bodyPr>
          <a:lstStyle/>
          <a:p>
            <a:r>
              <a:rPr lang="en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(6.1%; 95% CI: 16.9-35.5; 22 on Aspirin and 1 on Clopidogrel) participants with under-treated known AF were on antiplatelet drugs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931" t="29822" r="31838" b="20136"/>
          <a:stretch/>
        </p:blipFill>
        <p:spPr>
          <a:xfrm>
            <a:off x="3596082" y="54560"/>
            <a:ext cx="5547918" cy="41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AFinder Program was financially supported by Bayer.   Bayer has no influence on the design, implementation and preparation of reports of the study.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39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02"/>
            <a:ext cx="8229600" cy="680643"/>
          </a:xfrm>
        </p:spPr>
        <p:txBody>
          <a:bodyPr>
            <a:normAutofit fontScale="90000"/>
          </a:bodyPr>
          <a:lstStyle/>
          <a:p>
            <a:r>
              <a:rPr lang="en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Results- Diagnostic Performance of Automated Detection Algorithm for AF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523" y="749394"/>
            <a:ext cx="6699870" cy="786778"/>
          </a:xfrm>
        </p:spPr>
        <p:txBody>
          <a:bodyPr>
            <a:normAutofit fontScale="92500"/>
          </a:bodyPr>
          <a:lstStyle/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= 75%; Specificity = 98.2%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predictive value = 64.9%; negative predictive value = 99.5%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11" t="26644" r="18441" b="18551"/>
          <a:stretch/>
        </p:blipFill>
        <p:spPr>
          <a:xfrm>
            <a:off x="1210034" y="1529297"/>
            <a:ext cx="6407676" cy="31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12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3895"/>
            <a:ext cx="8229600" cy="3394472"/>
          </a:xfrm>
        </p:spPr>
        <p:txBody>
          <a:bodyPr>
            <a:normAutofit/>
          </a:bodyPr>
          <a:lstStyle/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format and approach of AF screening in the community by an NGO-led program carried out by trained layperson volunteers is feasible and capable of detecting citizens with newly diagnosed AF with an  NNS similar to other programs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effectiveness of the program in subsequently leading participants with newly diagnosed AF or under-treated known AF to receive appropriate oral anticoagulation therapy is weakened by the lack of a structured downstream management pathway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specificity and negative predictive value of the automated AF detection algorithm of the Kardia mobile device are excellent but both the sensitivity and positive predictive value are still suboptimal; the sensitivity of the algorithm has to be further improved before it can be considered as a tool for auto-screening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67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>
            <a:normAutofit/>
          </a:bodyPr>
          <a:lstStyle/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participants self-reported their history of AF, other comorbid conditions, health-seeking behaviour, drug history and compliance to treatment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management outcomes in other domains like treatment of cardiovascular conditions, rate control and rhythm control were not asked during the 9-month follow-up survey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 single-lead ECG was used for the diagnosis of AF, conventional 12-lead ECG was not performed as reference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uninterpretable rate of smartphone ECG’s was relatively high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cost-effectiveness of this program has not been evaluated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this new approach of community AF screening program is applicable to other regions is unknown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1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 of Interests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2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AF Suitable for Screening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important health problem with an accepted treatment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facilities for diagnosis and treatment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latent and symptomatic stage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natural history is understood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an agreed policy on whom to treat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cost of finding is economically balanced with overall health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case finding is a continuous process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screening test should be suitable and acceptable to the population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5645" y="4159489"/>
            <a:ext cx="7720836" cy="3506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Wilson J, Junger G. Principles and practice of screening for disease.  In: Public Health paper No. 34. Edn. Geneva: World Health Organization, 1968.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5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76" y="-144655"/>
            <a:ext cx="8229600" cy="857250"/>
          </a:xfrm>
        </p:spPr>
        <p:txBody>
          <a:bodyPr>
            <a:normAutofit/>
          </a:bodyPr>
          <a:lstStyle/>
          <a:p>
            <a:r>
              <a:rPr lang="en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Recommendation for AF Screening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715" t="24616" r="52128" b="22044"/>
          <a:stretch/>
        </p:blipFill>
        <p:spPr>
          <a:xfrm>
            <a:off x="2880704" y="501052"/>
            <a:ext cx="3107587" cy="402634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565804" y="3444469"/>
            <a:ext cx="2131308" cy="99690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Kirchhof P et al. 2016 ESC guidelines for the management of AF developed in collaboration with EACTS.  EHJ 2016;37:2893-962.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 Screening in the Pharmacy Setting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173" t="35357" r="32671" b="20556"/>
          <a:stretch/>
        </p:blipFill>
        <p:spPr>
          <a:xfrm>
            <a:off x="1347536" y="1138672"/>
            <a:ext cx="4778256" cy="337049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400800" y="3368843"/>
            <a:ext cx="2440691" cy="99690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Lowres</a:t>
            </a:r>
            <a:r>
              <a:rPr lang="en-HK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et al.  Feasibility and cost-effectiveness of stroke prevention through community screening for atrial fibrillation using iPhone ECG in pharmacies.  The SEARCH-AF study.  </a:t>
            </a:r>
            <a:r>
              <a:rPr lang="en-HK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Thromb</a:t>
            </a:r>
            <a:r>
              <a:rPr lang="en-HK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Haemost</a:t>
            </a:r>
            <a:r>
              <a:rPr lang="en-HK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2014;111:1167-76.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43850" y="1285660"/>
            <a:ext cx="605016" cy="30250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AF Screening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community AF screening study on 13,122 Hong Kong citizens, 0.8% detection rate (number-needed-to-screen=125) for newly diagnosed AF was observed.</a:t>
            </a:r>
            <a:r>
              <a:rPr lang="en-HK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H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STROKESTOP study, a detection rate of 3% (NNS=33) for newly diagnosed AF was observed with intermittent ECG recordings over 2 weeks in 7,173 citizens in Sweden.</a:t>
            </a:r>
            <a:r>
              <a:rPr lang="en-HK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1582" y="3540722"/>
            <a:ext cx="7720836" cy="7356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en-HK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 NY et al.  Screening for atrial fibrillation in 13,122 Hong Kong citizens with smartphone electrocardiogram.  Heart 2017;103:24-31.</a:t>
            </a:r>
          </a:p>
          <a:p>
            <a:pPr marL="228600" indent="-228600">
              <a:buAutoNum type="arabicPeriod"/>
            </a:pPr>
            <a:r>
              <a:rPr lang="en-HK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Svennberg E et al.  Mass screening for untreated atrial fibrillation.  Circulation 2015;131:2176-84.</a:t>
            </a:r>
          </a:p>
          <a:p>
            <a:pPr marL="228600" indent="-228600" algn="ctr">
              <a:buAutoNum type="arabicPeriod"/>
            </a:pP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9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 Screening in the Primary Care Setting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680" t="46737" r="30733" b="19385"/>
          <a:stretch/>
        </p:blipFill>
        <p:spPr>
          <a:xfrm>
            <a:off x="1320035" y="1161907"/>
            <a:ext cx="6217183" cy="299284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35645" y="4159489"/>
            <a:ext cx="7720836" cy="3506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 PH et al.  Diagnostic performance of a smartphone-based photoplethysmographic application for atrial fibrillation screening in a primary care setting.  JAHA 2016;5(7). pii:e003428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6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 Screening With Automatic BP Measuring Device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431" t="32601" r="50519" b="31719"/>
          <a:stretch/>
        </p:blipFill>
        <p:spPr>
          <a:xfrm>
            <a:off x="529390" y="1137107"/>
            <a:ext cx="4688878" cy="29361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35645" y="4159489"/>
            <a:ext cx="7720836" cy="3506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 PH et al.  </a:t>
            </a:r>
            <a:r>
              <a:rPr lang="en-HK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Diagnosticc</a:t>
            </a:r>
            <a:r>
              <a:rPr lang="en-HK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of an automatic blood pressure measurement device, </a:t>
            </a:r>
            <a:r>
              <a:rPr lang="en-HK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Microlife</a:t>
            </a:r>
            <a:r>
              <a:rPr lang="en-HK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WatchBP</a:t>
            </a:r>
            <a:r>
              <a:rPr lang="en-HK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 A, for atrial fibrillation screening in a real-world primary care setting.  BMJ Open 2017;7(6). e013685.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15140" y="1409412"/>
            <a:ext cx="3214150" cy="189755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H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= 80.6%</a:t>
            </a:r>
          </a:p>
          <a:p>
            <a:pPr algn="ctr"/>
            <a:r>
              <a:rPr lang="en-H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Specificity = 98.7%</a:t>
            </a:r>
          </a:p>
          <a:p>
            <a:pPr algn="ctr"/>
            <a:r>
              <a:rPr lang="en-H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predictive value = 42.4%</a:t>
            </a:r>
          </a:p>
          <a:p>
            <a:pPr algn="ctr"/>
            <a:r>
              <a:rPr lang="en-HK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predictive value = 99.8%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286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1227</Words>
  <Application>Microsoft Office PowerPoint</Application>
  <PresentationFormat>On-screen Show (16:9)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Thème Office</vt:lpstr>
      <vt:lpstr>Effectiveness of community atrial fibrillation screening in over 10,000 citizens using smartphone electrocardiogram- The AFinder program</vt:lpstr>
      <vt:lpstr>Funding</vt:lpstr>
      <vt:lpstr>Conflict of Interests</vt:lpstr>
      <vt:lpstr>Is AF Suitable for Screening ?</vt:lpstr>
      <vt:lpstr>Current Recommendation for AF Screening</vt:lpstr>
      <vt:lpstr>AF Screening in the Pharmacy Setting</vt:lpstr>
      <vt:lpstr>Community AF Screening</vt:lpstr>
      <vt:lpstr>AF Screening in the Primary Care Setting</vt:lpstr>
      <vt:lpstr>AF Screening With Automatic BP Measuring Device</vt:lpstr>
      <vt:lpstr>AFinder Program – Objective and Outcome Measures</vt:lpstr>
      <vt:lpstr>AFinder Program – Methodology</vt:lpstr>
      <vt:lpstr>Engagement and Empowerment of Elderly Citizens</vt:lpstr>
      <vt:lpstr>AFinder Program- A Resourceful Website</vt:lpstr>
      <vt:lpstr>AFinder Program-Screened Population, Screening Activities and Procedures </vt:lpstr>
      <vt:lpstr>AFinder Program-Screened Population, Screening Activities and Procedures </vt:lpstr>
      <vt:lpstr>AFinder Program- Baseline and 9-month FU Questionnaires</vt:lpstr>
      <vt:lpstr>AFinder Program- Results</vt:lpstr>
      <vt:lpstr>Results- Characteristics of Newly Diagnosed AF</vt:lpstr>
      <vt:lpstr>Results- Characteristics of Under-treated Known AF</vt:lpstr>
      <vt:lpstr>Results- Diagnostic Performance of Automated Detection Algorithm for AF</vt:lpstr>
      <vt:lpstr>Conclusions</vt:lpstr>
      <vt:lpstr>Limitations</vt:lpstr>
    </vt:vector>
  </TitlesOfParts>
  <Company>Hobby 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 Boutin</dc:creator>
  <cp:lastModifiedBy>Kristen Green</cp:lastModifiedBy>
  <cp:revision>42</cp:revision>
  <dcterms:created xsi:type="dcterms:W3CDTF">2016-06-21T13:15:12Z</dcterms:created>
  <dcterms:modified xsi:type="dcterms:W3CDTF">2017-08-24T01:34:30Z</dcterms:modified>
</cp:coreProperties>
</file>