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9" r:id="rId2"/>
    <p:sldMasterId id="2147483713" r:id="rId3"/>
    <p:sldMasterId id="2147483723" r:id="rId4"/>
    <p:sldMasterId id="2147483794" r:id="rId5"/>
  </p:sldMasterIdLst>
  <p:notesMasterIdLst>
    <p:notesMasterId r:id="rId22"/>
  </p:notesMasterIdLst>
  <p:handoutMasterIdLst>
    <p:handoutMasterId r:id="rId23"/>
  </p:handoutMasterIdLst>
  <p:sldIdLst>
    <p:sldId id="502" r:id="rId6"/>
    <p:sldId id="358" r:id="rId7"/>
    <p:sldId id="485" r:id="rId8"/>
    <p:sldId id="496" r:id="rId9"/>
    <p:sldId id="487" r:id="rId10"/>
    <p:sldId id="497" r:id="rId11"/>
    <p:sldId id="489" r:id="rId12"/>
    <p:sldId id="490" r:id="rId13"/>
    <p:sldId id="504" r:id="rId14"/>
    <p:sldId id="505" r:id="rId15"/>
    <p:sldId id="498" r:id="rId16"/>
    <p:sldId id="506" r:id="rId17"/>
    <p:sldId id="507" r:id="rId18"/>
    <p:sldId id="503" r:id="rId19"/>
    <p:sldId id="494" r:id="rId20"/>
    <p:sldId id="501" r:id="rId21"/>
  </p:sldIdLst>
  <p:sldSz cx="10287000" cy="6858000" type="35mm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Helvetica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Helvetica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Helvetica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Helvetica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2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ve Nissen" initials="" lastIdx="1" clrIdx="0"/>
  <p:cmAuthor id="1" name="Kassahun, Helina" initials="KH" lastIdx="7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02"/>
    <a:srgbClr val="FF7E79"/>
    <a:srgbClr val="000090"/>
    <a:srgbClr val="FF0090"/>
    <a:srgbClr val="00FA00"/>
    <a:srgbClr val="73FB79"/>
    <a:srgbClr val="0432FF"/>
    <a:srgbClr val="7A81FF"/>
    <a:srgbClr val="0096FF"/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27" autoAdjust="0"/>
    <p:restoredTop sz="95662" autoAdjust="0"/>
  </p:normalViewPr>
  <p:slideViewPr>
    <p:cSldViewPr snapToGrid="0">
      <p:cViewPr varScale="1">
        <p:scale>
          <a:sx n="87" d="100"/>
          <a:sy n="87" d="100"/>
        </p:scale>
        <p:origin x="1142" y="67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-35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32" d="100"/>
          <a:sy n="132" d="100"/>
        </p:scale>
        <p:origin x="-3712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2.xml"/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68580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800">
                <a:solidFill>
                  <a:srgbClr val="7F7F7F"/>
                </a:solidFill>
                <a:latin typeface="Arial" panose="020B0604020202020204" pitchFamily="34" charset="0"/>
              </a:rPr>
              <a:t>Amgen Proprietary - Confidential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A2870-3A7F-4FFF-B66A-F4D66D0A42DD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46B58-09A6-4758-9F69-783118A38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1590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26"/>
          <p:cNvSpPr>
            <a:spLocks noGrp="1" noChangeArrowheads="1"/>
          </p:cNvSpPr>
          <p:nvPr>
            <p:ph type="hdr" sz="quarter"/>
            <p:custDataLst>
              <p:tags r:id="rId2"/>
            </p:custDataLst>
          </p:nvPr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8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Amgen Proprietary - Confidential</a:t>
            </a:r>
          </a:p>
        </p:txBody>
      </p:sp>
      <p:sp>
        <p:nvSpPr>
          <p:cNvPr id="10752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752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0752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752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752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EDF59C0-2ED0-034F-86E8-D12F04C622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7620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438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DDDD28-D114-8546-8A9A-CB15F8A539C0}" type="slidenum">
              <a:rPr lang="en-US"/>
              <a:pPr/>
              <a:t>12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37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6858000" cy="457200"/>
          </a:xfrm>
        </p:spPr>
        <p:txBody>
          <a:bodyPr/>
          <a:lstStyle/>
          <a:p>
            <a:r>
              <a:rPr lang="en-US"/>
              <a:t>Amgen Proprietary - Confidential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59C0-2ED0-034F-86E8-D12F04C622B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25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6858000" cy="457200"/>
          </a:xfrm>
        </p:spPr>
        <p:txBody>
          <a:bodyPr/>
          <a:lstStyle/>
          <a:p>
            <a:r>
              <a:rPr lang="en-US"/>
              <a:t>Amgen Proprietary - Confidential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59C0-2ED0-034F-86E8-D12F04C622B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15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6858000" cy="457200"/>
          </a:xfrm>
        </p:spPr>
        <p:txBody>
          <a:bodyPr/>
          <a:lstStyle/>
          <a:p>
            <a:r>
              <a:rPr lang="en-US"/>
              <a:t>Amgen Proprietary - Confidential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59C0-2ED0-034F-86E8-D12F04C622B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11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6858000" cy="457200"/>
          </a:xfrm>
        </p:spPr>
        <p:txBody>
          <a:bodyPr/>
          <a:lstStyle/>
          <a:p>
            <a:r>
              <a:rPr lang="en-US"/>
              <a:t>Amgen Proprietary - Confidential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59C0-2ED0-034F-86E8-D12F04C622B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12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6AF8FC7-B0BD-F840-9265-A29A2995EBF2}" type="slidenum">
              <a:rPr lang="en-US" sz="1200">
                <a:solidFill>
                  <a:prstClr val="black"/>
                </a:solidFill>
                <a:latin typeface="Calibri" charset="0"/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718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6858000" cy="457200"/>
          </a:xfrm>
        </p:spPr>
        <p:txBody>
          <a:bodyPr/>
          <a:lstStyle/>
          <a:p>
            <a:r>
              <a:rPr lang="en-US"/>
              <a:t>Amgen Proprietary - Confidential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59C0-2ED0-034F-86E8-D12F04C622B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79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6858000" cy="457200"/>
          </a:xfrm>
        </p:spPr>
        <p:txBody>
          <a:bodyPr/>
          <a:lstStyle/>
          <a:p>
            <a:r>
              <a:rPr lang="en-US"/>
              <a:t>Amgen Proprietary - Confidential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59C0-2ED0-034F-86E8-D12F04C622B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8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6858000" cy="457200"/>
          </a:xfrm>
        </p:spPr>
        <p:txBody>
          <a:bodyPr/>
          <a:lstStyle/>
          <a:p>
            <a:r>
              <a:rPr lang="en-US"/>
              <a:t>Amgen Proprietary - Confidential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59C0-2ED0-034F-86E8-D12F04C622B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19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DDDD28-D114-8546-8A9A-CB15F8A539C0}" type="slidenum">
              <a:rPr lang="en-US"/>
              <a:pPr/>
              <a:t>6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82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6858000" cy="457200"/>
          </a:xfrm>
        </p:spPr>
        <p:txBody>
          <a:bodyPr/>
          <a:lstStyle/>
          <a:p>
            <a:r>
              <a:rPr lang="en-US"/>
              <a:t>Amgen Proprietary - Confidential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59C0-2ED0-034F-86E8-D12F04C622B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63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6858000" cy="457200"/>
          </a:xfrm>
        </p:spPr>
        <p:txBody>
          <a:bodyPr/>
          <a:lstStyle/>
          <a:p>
            <a:r>
              <a:rPr lang="en-US"/>
              <a:t>Amgen Proprietary - Confidential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59C0-2ED0-034F-86E8-D12F04C622B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16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6858000" cy="457200"/>
          </a:xfrm>
        </p:spPr>
        <p:txBody>
          <a:bodyPr/>
          <a:lstStyle/>
          <a:p>
            <a:r>
              <a:rPr lang="en-US"/>
              <a:t>Amgen Proprietary - Confidential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59C0-2ED0-034F-86E8-D12F04C622B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06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60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584776"/>
          </a:xfrm>
        </p:spPr>
        <p:txBody>
          <a:bodyPr/>
          <a:lstStyle>
            <a:lvl1pPr marL="0" indent="0" algn="ctr">
              <a:buNone/>
              <a:defRPr/>
            </a:lvl1pPr>
            <a:lvl2pPr marL="457039" indent="0" algn="ctr">
              <a:buNone/>
              <a:defRPr/>
            </a:lvl2pPr>
            <a:lvl3pPr marL="914079" indent="0" algn="ctr">
              <a:buNone/>
              <a:defRPr/>
            </a:lvl3pPr>
            <a:lvl4pPr marL="1371119" indent="0" algn="ctr">
              <a:buNone/>
              <a:defRPr/>
            </a:lvl4pPr>
            <a:lvl5pPr marL="1828159" indent="0" algn="ctr">
              <a:buNone/>
              <a:defRPr/>
            </a:lvl5pPr>
            <a:lvl6pPr marL="2285199" indent="0" algn="ctr">
              <a:buNone/>
              <a:defRPr/>
            </a:lvl6pPr>
            <a:lvl7pPr marL="2742237" indent="0" algn="ctr">
              <a:buNone/>
              <a:defRPr/>
            </a:lvl7pPr>
            <a:lvl8pPr marL="3199278" indent="0" algn="ctr">
              <a:buNone/>
              <a:defRPr/>
            </a:lvl8pPr>
            <a:lvl9pPr marL="365631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ADEAC-3141-4F44-BCE4-0814C73E06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4055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7108" y="1922463"/>
            <a:ext cx="8408389" cy="22837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18284-B56E-3845-84C4-5C463532F1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04510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7" y="622338"/>
            <a:ext cx="2185988" cy="3560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97190" y="622338"/>
            <a:ext cx="3360853" cy="3560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22AED-5862-0640-A61D-7A58B0A99E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5142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622300"/>
            <a:ext cx="87439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1525" y="1922463"/>
            <a:ext cx="8743950" cy="58477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1525" y="62484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4725" y="6248400"/>
            <a:ext cx="325755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62484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fld id="{28725415-8706-1C42-AEB7-47D4EA5323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33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7462" y="1786394"/>
            <a:ext cx="5800712" cy="7408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67463" y="767603"/>
            <a:ext cx="9191327" cy="80495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2" name="TextBox 1"/>
          <p:cNvSpPr txBox="1"/>
          <p:nvPr userDrawn="1"/>
        </p:nvSpPr>
        <p:spPr>
          <a:xfrm rot="16200000">
            <a:off x="-593486" y="5680991"/>
            <a:ext cx="1540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600" dirty="0">
                <a:solidFill>
                  <a:prstClr val="white"/>
                </a:solidFill>
                <a:latin typeface="Franklin Gothic Book"/>
                <a:ea typeface="+mn-ea"/>
              </a:rPr>
              <a:t>SAGLB.ALI.15.08.0672 G-PCS-1075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600" dirty="0">
                <a:solidFill>
                  <a:prstClr val="white"/>
                </a:solidFill>
                <a:latin typeface="Franklin Gothic Book"/>
                <a:ea typeface="+mn-ea"/>
              </a:rPr>
              <a:t>Date of preparation: August 2015</a:t>
            </a:r>
          </a:p>
        </p:txBody>
      </p:sp>
    </p:spTree>
    <p:extLst>
      <p:ext uri="{BB962C8B-B14F-4D97-AF65-F5344CB8AC3E}">
        <p14:creationId xmlns:p14="http://schemas.microsoft.com/office/powerpoint/2010/main" val="2399430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9"/>
          <a:stretch/>
        </p:blipFill>
        <p:spPr>
          <a:xfrm>
            <a:off x="2355" y="-344559"/>
            <a:ext cx="10284645" cy="6586333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7462" y="1786394"/>
            <a:ext cx="5800712" cy="7408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rgbClr val="7F8FA9"/>
                </a:solidFill>
              </a:rPr>
              <a:t>Insert reference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anchor="t"/>
          <a:lstStyle/>
          <a:p>
            <a:fld id="{F84D758D-2CBB-4773-9672-01E1EE189521}" type="slidenum">
              <a:rPr lang="en-GB" smtClean="0">
                <a:solidFill>
                  <a:srgbClr val="7F8FA9"/>
                </a:solidFill>
              </a:rPr>
              <a:pPr/>
              <a:t>‹#›</a:t>
            </a:fld>
            <a:endParaRPr lang="en-GB" dirty="0">
              <a:solidFill>
                <a:srgbClr val="7F8FA9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267462" y="767424"/>
            <a:ext cx="9472896" cy="80495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836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1674689"/>
            <a:ext cx="10286999" cy="4539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54534" y="1592263"/>
            <a:ext cx="9191327" cy="43910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GB" dirty="0">
                <a:solidFill>
                  <a:srgbClr val="7F8FA9"/>
                </a:solidFill>
              </a:rPr>
              <a:t>Insert reference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anchor="t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84D758D-2CBB-4773-9672-01E1EE189521}" type="slidenum">
              <a:rPr lang="en-GB" smtClean="0">
                <a:solidFill>
                  <a:srgbClr val="7F8FA9"/>
                </a:solidFill>
              </a:rPr>
              <a:pPr/>
              <a:t>‹#›</a:t>
            </a:fld>
            <a:endParaRPr lang="en-GB" dirty="0">
              <a:solidFill>
                <a:srgbClr val="7F8FA9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4534" y="365126"/>
            <a:ext cx="9191327" cy="804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562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rgbClr val="7F8FA9"/>
                </a:solidFill>
              </a:rPr>
              <a:t>Insert reference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anchor="t"/>
          <a:lstStyle/>
          <a:p>
            <a:fld id="{F84D758D-2CBB-4773-9672-01E1EE189521}" type="slidenum">
              <a:rPr lang="en-GB" smtClean="0">
                <a:solidFill>
                  <a:srgbClr val="7F8FA9"/>
                </a:solidFill>
              </a:rPr>
              <a:pPr/>
              <a:t>‹#›</a:t>
            </a:fld>
            <a:endParaRPr lang="en-GB" dirty="0">
              <a:solidFill>
                <a:srgbClr val="7F8FA9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554534" y="1781176"/>
            <a:ext cx="4467147" cy="4073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265320" y="1781176"/>
            <a:ext cx="4453468" cy="4073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4534" y="365126"/>
            <a:ext cx="9191327" cy="804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670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rgbClr val="7F8FA9"/>
                </a:solidFill>
              </a:rPr>
              <a:t>Insert reference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anchor="t"/>
          <a:lstStyle/>
          <a:p>
            <a:fld id="{F84D758D-2CBB-4773-9672-01E1EE189521}" type="slidenum">
              <a:rPr lang="en-GB" smtClean="0">
                <a:solidFill>
                  <a:srgbClr val="7F8FA9"/>
                </a:solidFill>
              </a:rPr>
              <a:pPr/>
              <a:t>‹#›</a:t>
            </a:fld>
            <a:endParaRPr lang="en-GB" dirty="0">
              <a:solidFill>
                <a:srgbClr val="7F8FA9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554534" y="2374232"/>
            <a:ext cx="4467147" cy="34804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273210" y="2374232"/>
            <a:ext cx="4472650" cy="34804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4534" y="365126"/>
            <a:ext cx="9191327" cy="804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54534" y="1592263"/>
            <a:ext cx="4467147" cy="65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273211" y="1592263"/>
            <a:ext cx="4467147" cy="65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 rot="16200000">
            <a:off x="-621809" y="5231882"/>
            <a:ext cx="15967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600" dirty="0">
                <a:solidFill>
                  <a:prstClr val="black"/>
                </a:solidFill>
                <a:latin typeface="Franklin Gothic Book"/>
                <a:ea typeface="+mn-ea"/>
              </a:rPr>
              <a:t>SAGLB.ALI.15.08.0672 G-PCS-1075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600" dirty="0">
                <a:solidFill>
                  <a:prstClr val="black"/>
                </a:solidFill>
                <a:latin typeface="Franklin Gothic Book"/>
                <a:ea typeface="+mn-ea"/>
              </a:rPr>
              <a:t>Date of preparation: August 2015</a:t>
            </a:r>
          </a:p>
        </p:txBody>
      </p:sp>
    </p:spTree>
    <p:extLst>
      <p:ext uri="{BB962C8B-B14F-4D97-AF65-F5344CB8AC3E}">
        <p14:creationId xmlns:p14="http://schemas.microsoft.com/office/powerpoint/2010/main" val="2862600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1674689"/>
            <a:ext cx="10286999" cy="4520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4534" y="365126"/>
            <a:ext cx="9191327" cy="804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7F8FA9"/>
                </a:solidFill>
              </a:rPr>
              <a:t>Insert reference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anchor="t"/>
          <a:lstStyle/>
          <a:p>
            <a:fld id="{F84D758D-2CBB-4773-9672-01E1EE189521}" type="slidenum">
              <a:rPr lang="en-GB" smtClean="0">
                <a:solidFill>
                  <a:srgbClr val="7F8FA9"/>
                </a:solidFill>
              </a:rPr>
              <a:pPr/>
              <a:t>‹#›</a:t>
            </a:fld>
            <a:endParaRPr lang="en-GB" dirty="0">
              <a:solidFill>
                <a:srgbClr val="7F8F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206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1674689"/>
            <a:ext cx="10286999" cy="4520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rgbClr val="7F8FA9"/>
                </a:solidFill>
              </a:rPr>
              <a:t>Insert reference here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 anchor="t"/>
          <a:lstStyle/>
          <a:p>
            <a:fld id="{F84D758D-2CBB-4773-9672-01E1EE189521}" type="slidenum">
              <a:rPr lang="en-GB" smtClean="0">
                <a:solidFill>
                  <a:srgbClr val="7F8FA9"/>
                </a:solidFill>
              </a:rPr>
              <a:pPr/>
              <a:t>‹#›</a:t>
            </a:fld>
            <a:endParaRPr lang="en-GB" dirty="0">
              <a:solidFill>
                <a:srgbClr val="7F8F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500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45139-7C6C-194D-BFB2-92BDB37890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36502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slide - exampl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1674689"/>
            <a:ext cx="10286999" cy="4539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67462" y="359599"/>
            <a:ext cx="9727687" cy="728774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Content slide – example bullet text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310921" y="6298051"/>
            <a:ext cx="37275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References</a:t>
            </a:r>
            <a:br>
              <a:rPr lang="en-GB" sz="1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"Lorem ipsum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sit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consectetur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adipiscing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sed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eiusmod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incididunt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magna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aliqua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enim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ad minim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veniam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quis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nostrud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exercitation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ullamco</a:t>
            </a:r>
            <a:endParaRPr lang="en-GB" sz="8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267462" y="1927431"/>
            <a:ext cx="9727687" cy="3655223"/>
          </a:xfrm>
          <a:prstGeom prst="rect">
            <a:avLst/>
          </a:prstGeom>
        </p:spPr>
        <p:txBody>
          <a:bodyPr/>
          <a:lstStyle>
            <a:lvl2pPr marL="194072" indent="-194072">
              <a:buFont typeface="Courier New" charset="0"/>
              <a:buChar char="o"/>
              <a:defRPr/>
            </a:lvl2pPr>
            <a:lvl3pPr marL="389335" indent="-195263">
              <a:buFont typeface="LucidaGrande" charset="0"/>
              <a:buChar char="–"/>
              <a:defRPr/>
            </a:lvl3pPr>
            <a:lvl6pPr marL="895350" indent="-209550">
              <a:buFont typeface="Wingdings" charset="2"/>
              <a:buChar char="§"/>
              <a:tabLst/>
              <a:defRPr sz="1200" baseline="0"/>
            </a:lvl6pPr>
            <a:lvl8pPr marL="2400300" indent="0">
              <a:buNone/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4403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ESCWatermark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1" y="1636714"/>
            <a:ext cx="4032647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6479381" cy="6865938"/>
          </a:xfrm>
          <a:prstGeom prst="rect">
            <a:avLst/>
          </a:prstGeom>
          <a:gradFill rotWithShape="1">
            <a:gsLst>
              <a:gs pos="0">
                <a:srgbClr val="4D606F"/>
              </a:gs>
              <a:gs pos="100000">
                <a:srgbClr val="384650"/>
              </a:gs>
            </a:gsLst>
            <a:lin ang="5400000"/>
          </a:gradFill>
          <a:ln>
            <a:noFill/>
          </a:ln>
          <a:effectLst>
            <a:outerShdw blurRad="76200" dist="76200" dir="1380020" rotWithShape="0">
              <a:srgbClr val="000000">
                <a:alpha val="20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/>
            <a:endParaRPr lang="x-none" altLang="x-none" sz="1800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6" name="Picture 17" descr="Logos_EACPR&amp;ES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0"/>
          <a:stretch>
            <a:fillRect/>
          </a:stretch>
        </p:blipFill>
        <p:spPr bwMode="auto">
          <a:xfrm>
            <a:off x="8915400" y="5562601"/>
            <a:ext cx="9429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55453" y="1"/>
            <a:ext cx="82153" cy="25193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3240000"/>
            <a:ext cx="5400675" cy="1112835"/>
          </a:xfrm>
        </p:spPr>
        <p:txBody>
          <a:bodyPr>
            <a:normAutofit/>
          </a:bodyPr>
          <a:lstStyle>
            <a:lvl1pPr algn="l">
              <a:defRPr sz="2400" b="1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0075" y="4356000"/>
            <a:ext cx="5400675" cy="685800"/>
          </a:xfrm>
        </p:spPr>
        <p:txBody>
          <a:bodyPr/>
          <a:lstStyle>
            <a:lvl1pPr marL="0" indent="0" algn="l">
              <a:buNone/>
              <a:defRPr b="1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BFB2F-184A-AE4A-B874-15F1A06C3EC7}" type="slidenum">
              <a:rPr lang="fr-FR" altLang="it-IT"/>
              <a:pPr>
                <a:defRPr/>
              </a:pPr>
              <a:t>‹#›</a:t>
            </a:fld>
            <a:endParaRPr lang="fr-FR" altLang="it-IT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6C8C-5142-5A4A-BAB5-8881FAA19035}" type="slidenum">
              <a:rPr lang="fr-FR" altLang="it-IT"/>
              <a:pPr>
                <a:defRPr/>
              </a:pPr>
              <a:t>‹#›</a:t>
            </a:fld>
            <a:endParaRPr lang="fr-FR" altLang="it-IT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43425" cy="432912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223868" y="1598921"/>
            <a:ext cx="4580929" cy="4357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F359E-5C66-3444-9546-CEEDECF36ADA}" type="slidenum">
              <a:rPr lang="fr-FR" altLang="it-IT"/>
              <a:pPr>
                <a:defRPr/>
              </a:pPr>
              <a:t>‹#›</a:t>
            </a:fld>
            <a:endParaRPr lang="fr-FR" altLang="it-IT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6"/>
            <a:ext cx="4545212" cy="375445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4" y="2174876"/>
            <a:ext cx="4546997" cy="375445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CC1D7-693B-7844-820D-B29331202611}" type="slidenum">
              <a:rPr lang="fr-FR" altLang="it-IT"/>
              <a:pPr>
                <a:defRPr/>
              </a:pPr>
              <a:t>‹#›</a:t>
            </a:fld>
            <a:endParaRPr lang="fr-FR" altLang="it-IT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00BB4-C9B3-1946-9DDE-B205104E5E08}" type="slidenum">
              <a:rPr lang="fr-FR" altLang="it-IT"/>
              <a:pPr>
                <a:defRPr/>
              </a:pPr>
              <a:t>‹#›</a:t>
            </a:fld>
            <a:endParaRPr lang="fr-FR" altLang="it-IT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707A3-F3CD-3841-8273-8231C5CB17D9}" type="slidenum">
              <a:rPr lang="fr-FR" altLang="it-IT"/>
              <a:pPr>
                <a:defRPr/>
              </a:pPr>
              <a:t>‹#›</a:t>
            </a:fld>
            <a:endParaRPr lang="fr-FR" altLang="it-IT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26505" y="288002"/>
            <a:ext cx="9296133" cy="792163"/>
          </a:xfrm>
        </p:spPr>
        <p:txBody>
          <a:bodyPr/>
          <a:lstStyle/>
          <a:p>
            <a:r>
              <a:rPr lang="nl-BE"/>
              <a:t>Titelstijl van model bewerken</a:t>
            </a:r>
            <a:endParaRPr lang="fr-FR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118B5-1AC7-BE4D-B19D-FBEEE8597CF1}" type="slidenum">
              <a:rPr lang="en-GB" altLang="it-IT"/>
              <a:pPr>
                <a:defRPr/>
              </a:pPr>
              <a:t>‹#›</a:t>
            </a:fld>
            <a:endParaRPr lang="en-GB" altLang="it-IT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748808" y="6297614"/>
            <a:ext cx="3257550" cy="365125"/>
          </a:xfrm>
        </p:spPr>
        <p:txBody>
          <a:bodyPr/>
          <a:lstStyle>
            <a:lvl1pPr algn="ctr">
              <a:defRPr sz="1000" i="1">
                <a:solidFill>
                  <a:schemeClr val="tx1">
                    <a:tint val="75000"/>
                  </a:schemeClr>
                </a:solidFill>
                <a:ea typeface="ＭＳ Ｐゴシック" charset="0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0" y="0"/>
            <a:ext cx="10287000" cy="215900"/>
          </a:xfrm>
          <a:prstGeom prst="rect">
            <a:avLst/>
          </a:prstGeom>
          <a:solidFill>
            <a:srgbClr val="4CAB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endParaRPr lang="fr-FR" sz="140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9713715" y="-39688"/>
            <a:ext cx="560784" cy="365126"/>
          </a:xfrm>
          <a:prstGeom prst="rect">
            <a:avLst/>
          </a:prstGeom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E76DAD31-8B89-0643-85ED-82859B89A7BC}" type="slidenum">
              <a:rPr lang="en-GB" altLang="it-IT" sz="1200" smtClean="0">
                <a:solidFill>
                  <a:prstClr val="white"/>
                </a:solidFill>
                <a:latin typeface="Calibri" panose="020F0502020204030204" pitchFamily="34" charset="0"/>
              </a:rPr>
              <a:pPr algn="r" eaLnBrk="1" hangingPunct="1">
                <a:defRPr/>
              </a:pPr>
              <a:t>‹#›</a:t>
            </a:fld>
            <a:endParaRPr lang="en-GB" altLang="it-IT" sz="12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9"/>
          <p:cNvSpPr/>
          <p:nvPr userDrawn="1"/>
        </p:nvSpPr>
        <p:spPr>
          <a:xfrm>
            <a:off x="0" y="0"/>
            <a:ext cx="485775" cy="215900"/>
          </a:xfrm>
          <a:prstGeom prst="rect">
            <a:avLst/>
          </a:prstGeom>
          <a:solidFill>
            <a:srgbClr val="D00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2" name="Titre 2"/>
          <p:cNvSpPr>
            <a:spLocks noGrp="1"/>
          </p:cNvSpPr>
          <p:nvPr>
            <p:ph type="title"/>
          </p:nvPr>
        </p:nvSpPr>
        <p:spPr>
          <a:xfrm>
            <a:off x="526500" y="288000"/>
            <a:ext cx="9296133" cy="792162"/>
          </a:xfrm>
        </p:spPr>
        <p:txBody>
          <a:bodyPr/>
          <a:lstStyle/>
          <a:p>
            <a:r>
              <a:rPr lang="nl-BE"/>
              <a:t>Titelstijl van model bewerken</a:t>
            </a:r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C835D-B7A4-F347-80EF-5A467E538341}" type="slidenum">
              <a:rPr lang="en-GB" altLang="it-IT"/>
              <a:pPr>
                <a:defRPr/>
              </a:pPr>
              <a:t>‹#›</a:t>
            </a:fld>
            <a:endParaRPr lang="en-GB" altLang="it-IT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ESCWatermark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"/>
          <a:stretch>
            <a:fillRect/>
          </a:stretch>
        </p:blipFill>
        <p:spPr bwMode="auto">
          <a:xfrm>
            <a:off x="5143501" y="1698626"/>
            <a:ext cx="4032647" cy="352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0" y="0"/>
            <a:ext cx="6479381" cy="6865938"/>
          </a:xfrm>
          <a:prstGeom prst="rect">
            <a:avLst/>
          </a:prstGeom>
          <a:gradFill rotWithShape="1">
            <a:gsLst>
              <a:gs pos="0">
                <a:srgbClr val="4D606F"/>
              </a:gs>
              <a:gs pos="100000">
                <a:srgbClr val="384650"/>
              </a:gs>
            </a:gsLst>
            <a:lin ang="5400000"/>
          </a:gradFill>
          <a:ln>
            <a:noFill/>
          </a:ln>
          <a:effectLst>
            <a:outerShdw blurRad="76200" dist="76200" dir="1380020" rotWithShape="0">
              <a:srgbClr val="000000">
                <a:alpha val="20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/>
            <a:endParaRPr lang="x-none" altLang="x-none" sz="1800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6" name="Picture 8" descr="Logos_EACPR&amp;ESC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0"/>
          <a:stretch>
            <a:fillRect/>
          </a:stretch>
        </p:blipFill>
        <p:spPr bwMode="auto">
          <a:xfrm>
            <a:off x="8915400" y="5562601"/>
            <a:ext cx="9429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755453" y="1"/>
            <a:ext cx="82153" cy="2519363"/>
          </a:xfrm>
          <a:prstGeom prst="rect">
            <a:avLst/>
          </a:prstGeom>
          <a:solidFill>
            <a:srgbClr val="0087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3240000"/>
            <a:ext cx="5400675" cy="1112835"/>
          </a:xfrm>
        </p:spPr>
        <p:txBody>
          <a:bodyPr anchor="b">
            <a:normAutofit/>
          </a:bodyPr>
          <a:lstStyle>
            <a:lvl1pPr algn="l">
              <a:defRPr sz="2400" b="1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BE"/>
              <a:t>Titelstijl van model bewerken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0075" y="4356000"/>
            <a:ext cx="5400675" cy="685800"/>
          </a:xfrm>
        </p:spPr>
        <p:txBody>
          <a:bodyPr anchor="b"/>
          <a:lstStyle>
            <a:lvl1pPr marL="0" indent="0" algn="l">
              <a:buNone/>
              <a:defRPr b="1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Klik om de titelstijl van het model te bewerken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 wrap="none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028A463-EA8B-9945-A585-5270C8FD61C2}" type="slidenum">
              <a:rPr lang="en-GB" altLang="it-IT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en-GB" altLang="it-IT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38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40011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9" indent="0">
              <a:buNone/>
              <a:defRPr sz="1800"/>
            </a:lvl2pPr>
            <a:lvl3pPr marL="914079" indent="0">
              <a:buNone/>
              <a:defRPr sz="1600"/>
            </a:lvl3pPr>
            <a:lvl4pPr marL="1371119" indent="0">
              <a:buNone/>
              <a:defRPr sz="1400"/>
            </a:lvl4pPr>
            <a:lvl5pPr marL="1828159" indent="0">
              <a:buNone/>
              <a:defRPr sz="1400"/>
            </a:lvl5pPr>
            <a:lvl6pPr marL="2285199" indent="0">
              <a:buNone/>
              <a:defRPr sz="1400"/>
            </a:lvl6pPr>
            <a:lvl7pPr marL="2742237" indent="0">
              <a:buNone/>
              <a:defRPr sz="1400"/>
            </a:lvl7pPr>
            <a:lvl8pPr marL="3199278" indent="0">
              <a:buNone/>
              <a:defRPr sz="1400"/>
            </a:lvl8pPr>
            <a:lvl9pPr marL="365631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6F6D7-5EB0-014F-A3C6-A8485303A4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56784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 flipV="1">
            <a:off x="0" y="0"/>
            <a:ext cx="10287000" cy="2878138"/>
          </a:xfrm>
          <a:prstGeom prst="rect">
            <a:avLst/>
          </a:prstGeom>
          <a:gradFill flip="none" rotWithShape="1">
            <a:gsLst>
              <a:gs pos="0">
                <a:srgbClr val="111D2D"/>
              </a:gs>
              <a:gs pos="100000">
                <a:srgbClr val="144481"/>
              </a:gs>
            </a:gsLst>
            <a:lin ang="16200000" scaled="0"/>
            <a:tileRect/>
          </a:gradFill>
          <a:ln w="317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sz="1800" dirty="0">
              <a:solidFill>
                <a:srgbClr val="000000"/>
              </a:solidFill>
              <a:latin typeface="Constantia" pitchFamily="18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5" name="Picture 8" descr="b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t="20961" r="3174" b="8331"/>
          <a:stretch>
            <a:fillRect/>
          </a:stretch>
        </p:blipFill>
        <p:spPr bwMode="auto">
          <a:xfrm>
            <a:off x="0" y="2855913"/>
            <a:ext cx="10287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1093739"/>
            <a:ext cx="8743950" cy="1470025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455169"/>
            <a:ext cx="7200900" cy="69349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 flipV="1">
            <a:off x="-12502" y="6519864"/>
            <a:ext cx="10287001" cy="338137"/>
          </a:xfrm>
          <a:prstGeom prst="rect">
            <a:avLst/>
          </a:prstGeom>
          <a:gradFill flip="none" rotWithShape="1">
            <a:gsLst>
              <a:gs pos="0">
                <a:srgbClr val="111D2D"/>
              </a:gs>
              <a:gs pos="100000">
                <a:srgbClr val="144481"/>
              </a:gs>
            </a:gsLst>
            <a:lin ang="16200000" scaled="0"/>
            <a:tileRect/>
          </a:gradFill>
          <a:ln w="317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sz="1800" dirty="0">
              <a:solidFill>
                <a:srgbClr val="000000"/>
              </a:solidFill>
              <a:latin typeface="Constantia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42100"/>
            <a:ext cx="342900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MS PGothic"/>
              </a:defRPr>
            </a:lvl1pPr>
          </a:lstStyle>
          <a:p>
            <a:pPr>
              <a:defRPr/>
            </a:pPr>
            <a:fld id="{031943AC-CD70-4EA8-8119-F17A05C01A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6" descr="011807_regnlogo_blueB"/>
          <p:cNvPicPr>
            <a:picLocks noChangeAspect="1" noChangeArrowheads="1"/>
          </p:cNvPicPr>
          <p:nvPr userDrawn="1"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986" y="6524626"/>
            <a:ext cx="1741289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SANOFI_Logo copy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16" y="6577013"/>
            <a:ext cx="12573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0"/>
          <p:cNvSpPr>
            <a:spLocks noChangeArrowheads="1"/>
          </p:cNvSpPr>
          <p:nvPr userDrawn="1"/>
        </p:nvSpPr>
        <p:spPr bwMode="auto">
          <a:xfrm>
            <a:off x="2173487" y="6553200"/>
            <a:ext cx="593109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800" dirty="0">
                <a:solidFill>
                  <a:srgbClr val="BFBFBF"/>
                </a:solidFill>
                <a:ea typeface="ＭＳ Ｐゴシック" pitchFamily="34" charset="-128"/>
              </a:rPr>
              <a:t>CONFIDENTIAL –  NOT FOR PROMOTIONAL USE – DO NOT COPY OR DISTRIBUTE</a:t>
            </a:r>
          </a:p>
          <a:p>
            <a:pPr algn="ctr" eaLnBrk="1" hangingPunct="1">
              <a:defRPr/>
            </a:pPr>
            <a:r>
              <a:rPr lang="en-US" altLang="en-US" sz="800" dirty="0">
                <a:solidFill>
                  <a:srgbClr val="BFBFBF"/>
                </a:solidFill>
                <a:ea typeface="ＭＳ Ｐゴシック" pitchFamily="34" charset="-128"/>
              </a:rPr>
              <a:t>©2015, Regeneron Pharmaceuticals, Inc.</a:t>
            </a:r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THIS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 flipV="1">
            <a:off x="0" y="0"/>
            <a:ext cx="10287000" cy="1066800"/>
          </a:xfrm>
          <a:prstGeom prst="rect">
            <a:avLst/>
          </a:prstGeom>
          <a:gradFill flip="none" rotWithShape="1">
            <a:gsLst>
              <a:gs pos="0">
                <a:srgbClr val="111D2D"/>
              </a:gs>
              <a:gs pos="100000">
                <a:srgbClr val="144481"/>
              </a:gs>
            </a:gsLst>
            <a:lin ang="16200000" scaled="0"/>
            <a:tileRect/>
          </a:gradFill>
          <a:ln w="317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sz="1800" dirty="0">
              <a:solidFill>
                <a:srgbClr val="000000"/>
              </a:solidFill>
              <a:latin typeface="Constantia" pitchFamily="18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5" name="Picture 8" descr="b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t="20961" r="3174" b="8331"/>
          <a:stretch>
            <a:fillRect/>
          </a:stretch>
        </p:blipFill>
        <p:spPr bwMode="auto">
          <a:xfrm>
            <a:off x="0" y="1054100"/>
            <a:ext cx="10287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447800"/>
            <a:ext cx="9258300" cy="4554538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defRPr b="1"/>
            </a:lvl1pPr>
            <a:lvl2pPr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defRPr b="1"/>
            </a:lvl2pPr>
            <a:lvl3pPr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defRPr sz="1600" b="1"/>
            </a:lvl3pPr>
            <a:lvl4pPr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defRPr sz="1400" b="1"/>
            </a:lvl4pPr>
            <a:lvl5pPr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14350" y="213062"/>
            <a:ext cx="9258300" cy="802938"/>
          </a:xfrm>
          <a:prstGeom prst="rect">
            <a:avLst/>
          </a:prstGeom>
        </p:spPr>
        <p:txBody>
          <a:bodyPr vert="horz"/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26853" y="6002338"/>
            <a:ext cx="9233297" cy="450998"/>
          </a:xfr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endParaRPr lang="en-GB" dirty="0"/>
          </a:p>
        </p:txBody>
      </p:sp>
      <p:sp>
        <p:nvSpPr>
          <p:cNvPr id="11" name="Rectangle 13"/>
          <p:cNvSpPr>
            <a:spLocks noChangeArrowheads="1"/>
          </p:cNvSpPr>
          <p:nvPr userDrawn="1"/>
        </p:nvSpPr>
        <p:spPr bwMode="auto">
          <a:xfrm flipV="1">
            <a:off x="-12502" y="6519864"/>
            <a:ext cx="10287001" cy="338137"/>
          </a:xfrm>
          <a:prstGeom prst="rect">
            <a:avLst/>
          </a:prstGeom>
          <a:gradFill flip="none" rotWithShape="1">
            <a:gsLst>
              <a:gs pos="0">
                <a:srgbClr val="111D2D"/>
              </a:gs>
              <a:gs pos="100000">
                <a:srgbClr val="144481"/>
              </a:gs>
            </a:gsLst>
            <a:lin ang="16200000" scaled="0"/>
            <a:tileRect/>
          </a:gradFill>
          <a:ln w="317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sz="1800" dirty="0">
              <a:solidFill>
                <a:srgbClr val="000000"/>
              </a:solidFill>
              <a:latin typeface="Constantia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42100"/>
            <a:ext cx="342900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MS PGothic"/>
              </a:defRPr>
            </a:lvl1pPr>
          </a:lstStyle>
          <a:p>
            <a:pPr>
              <a:defRPr/>
            </a:pPr>
            <a:fld id="{031943AC-CD70-4EA8-8119-F17A05C01A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" name="Picture 6" descr="011807_regnlogo_blueB"/>
          <p:cNvPicPr>
            <a:picLocks noChangeAspect="1" noChangeArrowheads="1"/>
          </p:cNvPicPr>
          <p:nvPr userDrawn="1"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986" y="6524626"/>
            <a:ext cx="1741289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SANOFI_Logo copy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16" y="6577013"/>
            <a:ext cx="12573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2173487" y="6553200"/>
            <a:ext cx="593109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800" dirty="0">
                <a:solidFill>
                  <a:srgbClr val="BFBFBF"/>
                </a:solidFill>
                <a:ea typeface="ＭＳ Ｐゴシック" pitchFamily="34" charset="-128"/>
              </a:rPr>
              <a:t>CONFIDENTIAL –  NOT FOR PROMOTIONAL USE – DO NOT COPY OR DISTRIBUTE</a:t>
            </a:r>
          </a:p>
          <a:p>
            <a:pPr algn="ctr" eaLnBrk="1" hangingPunct="1">
              <a:defRPr/>
            </a:pPr>
            <a:r>
              <a:rPr lang="en-US" altLang="en-US" sz="800" dirty="0">
                <a:solidFill>
                  <a:srgbClr val="BFBFBF"/>
                </a:solidFill>
                <a:ea typeface="ＭＳ Ｐゴシック" pitchFamily="34" charset="-128"/>
              </a:rPr>
              <a:t>©2015, Regeneron Pharmaceuticals, Inc.</a:t>
            </a:r>
          </a:p>
        </p:txBody>
      </p:sp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 flipV="1">
            <a:off x="-12502" y="6519864"/>
            <a:ext cx="10287001" cy="338137"/>
          </a:xfrm>
          <a:prstGeom prst="rect">
            <a:avLst/>
          </a:prstGeom>
          <a:gradFill flip="none" rotWithShape="1">
            <a:gsLst>
              <a:gs pos="0">
                <a:srgbClr val="111D2D"/>
              </a:gs>
              <a:gs pos="100000">
                <a:srgbClr val="144481"/>
              </a:gs>
            </a:gsLst>
            <a:lin ang="16200000" scaled="0"/>
            <a:tileRect/>
          </a:gradFill>
          <a:ln w="317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sz="1800" dirty="0">
              <a:solidFill>
                <a:srgbClr val="000000"/>
              </a:solidFill>
              <a:latin typeface="Constantia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42100"/>
            <a:ext cx="342900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MS PGothic"/>
              </a:defRPr>
            </a:lvl1pPr>
          </a:lstStyle>
          <a:p>
            <a:pPr>
              <a:defRPr/>
            </a:pPr>
            <a:fld id="{031943AC-CD70-4EA8-8119-F17A05C01A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6" descr="011807_regnlogo_blueB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986" y="6524626"/>
            <a:ext cx="1741289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SANOFI_Logo copy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16" y="6577013"/>
            <a:ext cx="12573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2173487" y="6553200"/>
            <a:ext cx="593109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800" dirty="0">
                <a:solidFill>
                  <a:srgbClr val="BFBFBF"/>
                </a:solidFill>
                <a:ea typeface="ＭＳ Ｐゴシック" pitchFamily="34" charset="-128"/>
              </a:rPr>
              <a:t>CONFIDENTIAL –  NOT FOR PROMOTIONAL USE – DO NOT COPY OR DISTRIBUTE</a:t>
            </a:r>
          </a:p>
          <a:p>
            <a:pPr algn="ctr" eaLnBrk="1" hangingPunct="1">
              <a:defRPr/>
            </a:pPr>
            <a:r>
              <a:rPr lang="en-US" altLang="en-US" sz="800" dirty="0">
                <a:solidFill>
                  <a:srgbClr val="BFBFBF"/>
                </a:solidFill>
                <a:ea typeface="ＭＳ Ｐゴシック" pitchFamily="34" charset="-128"/>
              </a:rPr>
              <a:t>©2015, Regeneron Pharmaceuticals, Inc.</a:t>
            </a:r>
          </a:p>
        </p:txBody>
      </p:sp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 userDrawn="1"/>
        </p:nvSpPr>
        <p:spPr bwMode="auto">
          <a:xfrm flipV="1">
            <a:off x="0" y="0"/>
            <a:ext cx="10287000" cy="1066800"/>
          </a:xfrm>
          <a:prstGeom prst="rect">
            <a:avLst/>
          </a:prstGeom>
          <a:gradFill flip="none" rotWithShape="1">
            <a:gsLst>
              <a:gs pos="0">
                <a:srgbClr val="111D2D"/>
              </a:gs>
              <a:gs pos="100000">
                <a:srgbClr val="144481"/>
              </a:gs>
            </a:gsLst>
            <a:lin ang="16200000" scaled="0"/>
            <a:tileRect/>
          </a:gradFill>
          <a:ln w="317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sz="1800" dirty="0">
              <a:solidFill>
                <a:srgbClr val="000000"/>
              </a:solidFill>
              <a:latin typeface="Constantia" pitchFamily="18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6" name="Picture 8" descr="b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t="20961" r="3174" b="8331"/>
          <a:stretch>
            <a:fillRect/>
          </a:stretch>
        </p:blipFill>
        <p:spPr bwMode="auto">
          <a:xfrm>
            <a:off x="0" y="1054100"/>
            <a:ext cx="10287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14350" y="213062"/>
            <a:ext cx="9258300" cy="802938"/>
          </a:xfrm>
          <a:prstGeom prst="rect">
            <a:avLst/>
          </a:prstGeom>
        </p:spPr>
        <p:txBody>
          <a:bodyPr vert="horz"/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13"/>
          <p:cNvSpPr>
            <a:spLocks noChangeArrowheads="1"/>
          </p:cNvSpPr>
          <p:nvPr userDrawn="1"/>
        </p:nvSpPr>
        <p:spPr bwMode="auto">
          <a:xfrm flipV="1">
            <a:off x="-12502" y="6519864"/>
            <a:ext cx="10287001" cy="338137"/>
          </a:xfrm>
          <a:prstGeom prst="rect">
            <a:avLst/>
          </a:prstGeom>
          <a:gradFill flip="none" rotWithShape="1">
            <a:gsLst>
              <a:gs pos="0">
                <a:srgbClr val="111D2D"/>
              </a:gs>
              <a:gs pos="100000">
                <a:srgbClr val="144481"/>
              </a:gs>
            </a:gsLst>
            <a:lin ang="16200000" scaled="0"/>
            <a:tileRect/>
          </a:gradFill>
          <a:ln w="317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sz="1800" dirty="0">
              <a:solidFill>
                <a:srgbClr val="000000"/>
              </a:solidFill>
              <a:latin typeface="Constantia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1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42100"/>
            <a:ext cx="342900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MS PGothic"/>
              </a:defRPr>
            </a:lvl1pPr>
          </a:lstStyle>
          <a:p>
            <a:pPr>
              <a:defRPr/>
            </a:pPr>
            <a:fld id="{031943AC-CD70-4EA8-8119-F17A05C01A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6" descr="011807_regnlogo_blueB"/>
          <p:cNvPicPr>
            <a:picLocks noChangeAspect="1" noChangeArrowheads="1"/>
          </p:cNvPicPr>
          <p:nvPr userDrawn="1"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986" y="6524626"/>
            <a:ext cx="1741289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SANOFI_Logo copy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16" y="6577013"/>
            <a:ext cx="12573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0"/>
          <p:cNvSpPr>
            <a:spLocks noChangeArrowheads="1"/>
          </p:cNvSpPr>
          <p:nvPr userDrawn="1"/>
        </p:nvSpPr>
        <p:spPr bwMode="auto">
          <a:xfrm>
            <a:off x="2173487" y="6553200"/>
            <a:ext cx="593109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800" dirty="0">
                <a:solidFill>
                  <a:srgbClr val="BFBFBF"/>
                </a:solidFill>
                <a:ea typeface="ＭＳ Ｐゴシック" pitchFamily="34" charset="-128"/>
              </a:rPr>
              <a:t>CONFIDENTIAL –  NOT FOR PROMOTIONAL USE – DO NOT COPY OR DISTRIBUTE</a:t>
            </a:r>
          </a:p>
          <a:p>
            <a:pPr algn="ctr" eaLnBrk="1" hangingPunct="1">
              <a:defRPr/>
            </a:pPr>
            <a:r>
              <a:rPr lang="en-US" altLang="en-US" sz="800" dirty="0">
                <a:solidFill>
                  <a:srgbClr val="BFBFBF"/>
                </a:solidFill>
                <a:ea typeface="ＭＳ Ｐゴシック" pitchFamily="34" charset="-128"/>
              </a:rPr>
              <a:t>©2015, Regeneron Pharmaceuticals, Inc.</a:t>
            </a:r>
          </a:p>
        </p:txBody>
      </p:sp>
    </p:spTree>
    <p:extLst/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 flipV="1">
            <a:off x="-12502" y="6519864"/>
            <a:ext cx="10287001" cy="338137"/>
          </a:xfrm>
          <a:prstGeom prst="rect">
            <a:avLst/>
          </a:prstGeom>
          <a:gradFill flip="none" rotWithShape="1">
            <a:gsLst>
              <a:gs pos="0">
                <a:srgbClr val="111D2D"/>
              </a:gs>
              <a:gs pos="100000">
                <a:srgbClr val="144481"/>
              </a:gs>
            </a:gsLst>
            <a:lin ang="16200000" scaled="0"/>
            <a:tileRect/>
          </a:gradFill>
          <a:ln w="317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sz="1800" dirty="0">
              <a:solidFill>
                <a:srgbClr val="000000"/>
              </a:solidFill>
              <a:latin typeface="Constantia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42100"/>
            <a:ext cx="342900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MS PGothic"/>
              </a:defRPr>
            </a:lvl1pPr>
          </a:lstStyle>
          <a:p>
            <a:pPr>
              <a:defRPr/>
            </a:pPr>
            <a:fld id="{031943AC-CD70-4EA8-8119-F17A05C01A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6" descr="011807_regnlogo_blueB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986" y="6524626"/>
            <a:ext cx="1741289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SANOFI_Logo copy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16" y="6577013"/>
            <a:ext cx="12573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0"/>
          <p:cNvSpPr>
            <a:spLocks noChangeArrowheads="1"/>
          </p:cNvSpPr>
          <p:nvPr userDrawn="1"/>
        </p:nvSpPr>
        <p:spPr bwMode="auto">
          <a:xfrm>
            <a:off x="2173487" y="6553200"/>
            <a:ext cx="593109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800" dirty="0">
                <a:solidFill>
                  <a:srgbClr val="BFBFBF"/>
                </a:solidFill>
                <a:ea typeface="ＭＳ Ｐゴシック" pitchFamily="34" charset="-128"/>
              </a:rPr>
              <a:t>CONFIDENTIAL –  NOT FOR PROMOTIONAL USE – DO NOT COPY OR DISTRIBUTE</a:t>
            </a:r>
          </a:p>
          <a:p>
            <a:pPr algn="ctr" eaLnBrk="1" hangingPunct="1">
              <a:defRPr/>
            </a:pPr>
            <a:r>
              <a:rPr lang="en-US" altLang="en-US" sz="800" dirty="0">
                <a:solidFill>
                  <a:srgbClr val="BFBFBF"/>
                </a:solidFill>
                <a:ea typeface="ＭＳ Ｐゴシック" pitchFamily="34" charset="-128"/>
              </a:rPr>
              <a:t>©2015, Regeneron Pharmaceuticals, Inc.</a:t>
            </a:r>
          </a:p>
        </p:txBody>
      </p:sp>
    </p:spTree>
    <p:extLst/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514350" y="213062"/>
            <a:ext cx="9258300" cy="802938"/>
          </a:xfrm>
          <a:prstGeom prst="rect">
            <a:avLst/>
          </a:prstGeom>
        </p:spPr>
        <p:txBody>
          <a:bodyPr vert="horz"/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 flipV="1">
            <a:off x="-12502" y="6519864"/>
            <a:ext cx="10287001" cy="338137"/>
          </a:xfrm>
          <a:prstGeom prst="rect">
            <a:avLst/>
          </a:prstGeom>
          <a:gradFill flip="none" rotWithShape="1">
            <a:gsLst>
              <a:gs pos="0">
                <a:srgbClr val="111D2D"/>
              </a:gs>
              <a:gs pos="100000">
                <a:srgbClr val="144481"/>
              </a:gs>
            </a:gsLst>
            <a:lin ang="16200000" scaled="0"/>
            <a:tileRect/>
          </a:gradFill>
          <a:ln w="317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sz="1800" dirty="0">
              <a:solidFill>
                <a:srgbClr val="000000"/>
              </a:solidFill>
              <a:latin typeface="Constantia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42100"/>
            <a:ext cx="342900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MS PGothic"/>
              </a:defRPr>
            </a:lvl1pPr>
          </a:lstStyle>
          <a:p>
            <a:pPr>
              <a:defRPr/>
            </a:pPr>
            <a:fld id="{031943AC-CD70-4EA8-8119-F17A05C01A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6" descr="011807_regnlogo_blueB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986" y="6524626"/>
            <a:ext cx="1741289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SANOFI_Logo copy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16" y="6577013"/>
            <a:ext cx="12573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2173487" y="6553200"/>
            <a:ext cx="593109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800" dirty="0">
                <a:solidFill>
                  <a:srgbClr val="BFBFBF"/>
                </a:solidFill>
                <a:ea typeface="ＭＳ Ｐゴシック" pitchFamily="34" charset="-128"/>
              </a:rPr>
              <a:t>CONFIDENTIAL –  NOT FOR PROMOTIONAL USE – DO NOT COPY OR DISTRIBUTE</a:t>
            </a:r>
          </a:p>
          <a:p>
            <a:pPr algn="ctr" eaLnBrk="1" hangingPunct="1">
              <a:defRPr/>
            </a:pPr>
            <a:r>
              <a:rPr lang="en-US" altLang="en-US" sz="800" dirty="0">
                <a:solidFill>
                  <a:srgbClr val="BFBFBF"/>
                </a:solidFill>
                <a:ea typeface="ＭＳ Ｐゴシック" pitchFamily="34" charset="-128"/>
              </a:rPr>
              <a:t>©2015, Regeneron Pharmaceuticals, Inc.</a:t>
            </a:r>
          </a:p>
        </p:txBody>
      </p:sp>
    </p:spTree>
    <p:extLst/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 txBox="1">
            <a:spLocks/>
          </p:cNvSpPr>
          <p:nvPr userDrawn="1"/>
        </p:nvSpPr>
        <p:spPr>
          <a:xfrm>
            <a:off x="514350" y="212726"/>
            <a:ext cx="9258300" cy="8032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FFFF00"/>
                </a:solidFill>
                <a:latin typeface="Arial"/>
                <a:ea typeface="ＭＳ Ｐゴシック" charset="-128"/>
                <a:cs typeface="MS PGothic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Arial" charset="0"/>
                <a:ea typeface="ＭＳ Ｐゴシック" charset="-128"/>
                <a:cs typeface="MS PGothic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Arial" charset="0"/>
                <a:ea typeface="ＭＳ Ｐゴシック" charset="-128"/>
                <a:cs typeface="MS PGothic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Arial" charset="0"/>
                <a:ea typeface="ＭＳ Ｐゴシック" charset="-128"/>
                <a:cs typeface="MS PGothic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Arial" charset="0"/>
                <a:ea typeface="ＭＳ Ｐゴシック" charset="-128"/>
                <a:cs typeface="MS PGothic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400" dirty="0"/>
              <a:t>Click to edit Master 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 flipV="1">
            <a:off x="-12502" y="6519864"/>
            <a:ext cx="10287001" cy="338137"/>
          </a:xfrm>
          <a:prstGeom prst="rect">
            <a:avLst/>
          </a:prstGeom>
          <a:gradFill flip="none" rotWithShape="1">
            <a:gsLst>
              <a:gs pos="0">
                <a:srgbClr val="111D2D"/>
              </a:gs>
              <a:gs pos="100000">
                <a:srgbClr val="144481"/>
              </a:gs>
            </a:gsLst>
            <a:lin ang="16200000" scaled="0"/>
            <a:tileRect/>
          </a:gradFill>
          <a:ln w="317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sz="1800" dirty="0">
              <a:solidFill>
                <a:srgbClr val="000000"/>
              </a:solidFill>
              <a:latin typeface="Constantia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42100"/>
            <a:ext cx="342900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MS PGothic"/>
              </a:defRPr>
            </a:lvl1pPr>
          </a:lstStyle>
          <a:p>
            <a:pPr>
              <a:defRPr/>
            </a:pPr>
            <a:fld id="{031943AC-CD70-4EA8-8119-F17A05C01A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6" descr="011807_regnlogo_blueB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986" y="6524626"/>
            <a:ext cx="1741289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SANOFI_Logo copy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16" y="6577013"/>
            <a:ext cx="12573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2173487" y="6553200"/>
            <a:ext cx="593109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800" dirty="0">
                <a:solidFill>
                  <a:srgbClr val="BFBFBF"/>
                </a:solidFill>
                <a:ea typeface="ＭＳ Ｐゴシック" pitchFamily="34" charset="-128"/>
              </a:rPr>
              <a:t>CONFIDENTIAL –  NOT FOR PROMOTIONAL USE – DO NOT COPY OR DISTRIBUTE</a:t>
            </a:r>
          </a:p>
          <a:p>
            <a:pPr algn="ctr" eaLnBrk="1" hangingPunct="1">
              <a:defRPr/>
            </a:pPr>
            <a:r>
              <a:rPr lang="en-US" altLang="en-US" sz="800" dirty="0">
                <a:solidFill>
                  <a:srgbClr val="BFBFBF"/>
                </a:solidFill>
                <a:ea typeface="ＭＳ Ｐゴシック" pitchFamily="34" charset="-128"/>
              </a:rPr>
              <a:t>©2015, Regeneron Pharmaceuticals, Inc.</a:t>
            </a:r>
          </a:p>
        </p:txBody>
      </p:sp>
    </p:spTree>
    <p:extLst/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0080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4350" y="1600201"/>
            <a:ext cx="92583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 flipV="1">
            <a:off x="-12502" y="6519864"/>
            <a:ext cx="10287001" cy="338137"/>
          </a:xfrm>
          <a:prstGeom prst="rect">
            <a:avLst/>
          </a:prstGeom>
          <a:gradFill flip="none" rotWithShape="1">
            <a:gsLst>
              <a:gs pos="0">
                <a:srgbClr val="111D2D"/>
              </a:gs>
              <a:gs pos="100000">
                <a:srgbClr val="144481"/>
              </a:gs>
            </a:gsLst>
            <a:lin ang="16200000" scaled="0"/>
            <a:tileRect/>
          </a:gradFill>
          <a:ln w="317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sz="1800" dirty="0">
              <a:solidFill>
                <a:srgbClr val="000000"/>
              </a:solidFill>
              <a:latin typeface="Constantia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42100"/>
            <a:ext cx="342900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MS PGothic"/>
              </a:defRPr>
            </a:lvl1pPr>
          </a:lstStyle>
          <a:p>
            <a:pPr>
              <a:defRPr/>
            </a:pPr>
            <a:fld id="{031943AC-CD70-4EA8-8119-F17A05C01A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6" descr="011807_regnlogo_blueB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986" y="6524626"/>
            <a:ext cx="1741289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SANOFI_Logo copy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16" y="6577013"/>
            <a:ext cx="12573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2173487" y="6553200"/>
            <a:ext cx="593109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800" dirty="0">
                <a:solidFill>
                  <a:srgbClr val="BFBFBF"/>
                </a:solidFill>
                <a:ea typeface="ＭＳ Ｐゴシック" pitchFamily="34" charset="-128"/>
              </a:rPr>
              <a:t>CONFIDENTIAL –  NOT FOR PROMOTIONAL USE – DO NOT COPY OR DISTRIBUTE</a:t>
            </a:r>
          </a:p>
          <a:p>
            <a:pPr algn="ctr" eaLnBrk="1" hangingPunct="1">
              <a:defRPr/>
            </a:pPr>
            <a:r>
              <a:rPr lang="en-US" altLang="en-US" sz="800" dirty="0">
                <a:solidFill>
                  <a:srgbClr val="BFBFBF"/>
                </a:solidFill>
                <a:ea typeface="ＭＳ Ｐゴシック" pitchFamily="34" charset="-128"/>
              </a:rPr>
              <a:t>©2015, Regeneron Pharmaceuticals, Inc.</a:t>
            </a:r>
          </a:p>
        </p:txBody>
      </p:sp>
    </p:spTree>
    <p:extLst/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 flipV="1">
            <a:off x="0" y="0"/>
            <a:ext cx="10287000" cy="2878138"/>
          </a:xfrm>
          <a:prstGeom prst="rect">
            <a:avLst/>
          </a:prstGeom>
          <a:gradFill flip="none" rotWithShape="1">
            <a:gsLst>
              <a:gs pos="0">
                <a:srgbClr val="111D2D"/>
              </a:gs>
              <a:gs pos="100000">
                <a:srgbClr val="144481"/>
              </a:gs>
            </a:gsLst>
            <a:lin ang="16200000" scaled="0"/>
            <a:tileRect/>
          </a:gradFill>
          <a:ln w="317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sz="1800" dirty="0">
              <a:solidFill>
                <a:srgbClr val="000000"/>
              </a:solidFill>
              <a:latin typeface="Constantia" pitchFamily="18" charset="0"/>
              <a:ea typeface="MS PGothic" pitchFamily="34" charset="-128"/>
            </a:endParaRPr>
          </a:p>
        </p:txBody>
      </p:sp>
      <p:pic>
        <p:nvPicPr>
          <p:cNvPr id="5" name="Picture 8" descr="bar.png"/>
          <p:cNvPicPr>
            <a:picLocks noChangeAspect="1"/>
          </p:cNvPicPr>
          <p:nvPr userDrawn="1"/>
        </p:nvPicPr>
        <p:blipFill>
          <a:blip r:embed="rId2"/>
          <a:srcRect l="1587" t="20961" r="3174" b="8331"/>
          <a:stretch>
            <a:fillRect/>
          </a:stretch>
        </p:blipFill>
        <p:spPr bwMode="auto">
          <a:xfrm>
            <a:off x="0" y="2855913"/>
            <a:ext cx="10287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455169"/>
            <a:ext cx="7200900" cy="69349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anchor="b" anchorCtr="0"/>
          <a:lstStyle/>
          <a:p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42100"/>
            <a:ext cx="342900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MS PGothic"/>
              </a:defRPr>
            </a:lvl1pPr>
          </a:lstStyle>
          <a:p>
            <a:pPr>
              <a:defRPr/>
            </a:pPr>
            <a:fld id="{031943AC-CD70-4EA8-8119-F17A05C01A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389" y="6075363"/>
            <a:ext cx="301466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22500"/>
            <a:ext cx="4286250" cy="2431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922500"/>
            <a:ext cx="4286250" cy="2431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FB334-C4B0-9E4C-9029-000AA0739E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25384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1535120"/>
            <a:ext cx="4545212" cy="8309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9" indent="0">
              <a:buNone/>
              <a:defRPr sz="1800" b="1"/>
            </a:lvl3pPr>
            <a:lvl4pPr marL="1371119" indent="0">
              <a:buNone/>
              <a:defRPr sz="1600" b="1"/>
            </a:lvl4pPr>
            <a:lvl5pPr marL="1828159" indent="0">
              <a:buNone/>
              <a:defRPr sz="1600" b="1"/>
            </a:lvl5pPr>
            <a:lvl6pPr marL="2285199" indent="0">
              <a:buNone/>
              <a:defRPr sz="1600" b="1"/>
            </a:lvl6pPr>
            <a:lvl7pPr marL="2742237" indent="0">
              <a:buNone/>
              <a:defRPr sz="1600" b="1"/>
            </a:lvl7pPr>
            <a:lvl8pPr marL="3199278" indent="0">
              <a:buNone/>
              <a:defRPr sz="1600" b="1"/>
            </a:lvl8pPr>
            <a:lvl9pPr marL="365631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174875"/>
            <a:ext cx="4545212" cy="21236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76" y="1904508"/>
            <a:ext cx="4546997" cy="4616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9" indent="0">
              <a:buNone/>
              <a:defRPr sz="1800" b="1"/>
            </a:lvl3pPr>
            <a:lvl4pPr marL="1371119" indent="0">
              <a:buNone/>
              <a:defRPr sz="1600" b="1"/>
            </a:lvl4pPr>
            <a:lvl5pPr marL="1828159" indent="0">
              <a:buNone/>
              <a:defRPr sz="1600" b="1"/>
            </a:lvl5pPr>
            <a:lvl6pPr marL="2285199" indent="0">
              <a:buNone/>
              <a:defRPr sz="1600" b="1"/>
            </a:lvl6pPr>
            <a:lvl7pPr marL="2742237" indent="0">
              <a:buNone/>
              <a:defRPr sz="1600" b="1"/>
            </a:lvl7pPr>
            <a:lvl8pPr marL="3199278" indent="0">
              <a:buNone/>
              <a:defRPr sz="1600" b="1"/>
            </a:lvl8pPr>
            <a:lvl9pPr marL="365631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76" y="2174875"/>
            <a:ext cx="4546997" cy="21236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9CFCD-FB4F-574A-96EB-CF3AA2FB02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63405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21F75-EF8E-5347-9AA0-0D292A8B04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77587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4C565-BC12-E740-8F92-967521D65B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6211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87"/>
            <a:ext cx="5750719" cy="27761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36"/>
            <a:ext cx="3384352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9" indent="0">
              <a:buNone/>
              <a:defRPr sz="1000"/>
            </a:lvl3pPr>
            <a:lvl4pPr marL="1371119" indent="0">
              <a:buNone/>
              <a:defRPr sz="900"/>
            </a:lvl4pPr>
            <a:lvl5pPr marL="1828159" indent="0">
              <a:buNone/>
              <a:defRPr sz="900"/>
            </a:lvl5pPr>
            <a:lvl6pPr marL="2285199" indent="0">
              <a:buNone/>
              <a:defRPr sz="900"/>
            </a:lvl6pPr>
            <a:lvl7pPr marL="2742237" indent="0">
              <a:buNone/>
              <a:defRPr sz="900"/>
            </a:lvl7pPr>
            <a:lvl8pPr marL="3199278" indent="0">
              <a:buNone/>
              <a:defRPr sz="900"/>
            </a:lvl8pPr>
            <a:lvl9pPr marL="365631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2BECF-F2B6-0D49-B39E-506876815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69956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584776"/>
          </a:xfrm>
        </p:spPr>
        <p:txBody>
          <a:bodyPr/>
          <a:lstStyle>
            <a:lvl1pPr marL="0" indent="0">
              <a:buNone/>
              <a:defRPr sz="3200"/>
            </a:lvl1pPr>
            <a:lvl2pPr marL="457039" indent="0">
              <a:buNone/>
              <a:defRPr sz="2800"/>
            </a:lvl2pPr>
            <a:lvl3pPr marL="914079" indent="0">
              <a:buNone/>
              <a:defRPr sz="2400"/>
            </a:lvl3pPr>
            <a:lvl4pPr marL="1371119" indent="0">
              <a:buNone/>
              <a:defRPr sz="2000"/>
            </a:lvl4pPr>
            <a:lvl5pPr marL="1828159" indent="0">
              <a:buNone/>
              <a:defRPr sz="2000"/>
            </a:lvl5pPr>
            <a:lvl6pPr marL="2285199" indent="0">
              <a:buNone/>
              <a:defRPr sz="2000"/>
            </a:lvl6pPr>
            <a:lvl7pPr marL="2742237" indent="0">
              <a:buNone/>
              <a:defRPr sz="2000"/>
            </a:lvl7pPr>
            <a:lvl8pPr marL="3199278" indent="0">
              <a:buNone/>
              <a:defRPr sz="2000"/>
            </a:lvl8pPr>
            <a:lvl9pPr marL="365631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72"/>
            <a:ext cx="61722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9" indent="0">
              <a:buNone/>
              <a:defRPr sz="1000"/>
            </a:lvl3pPr>
            <a:lvl4pPr marL="1371119" indent="0">
              <a:buNone/>
              <a:defRPr sz="900"/>
            </a:lvl4pPr>
            <a:lvl5pPr marL="1828159" indent="0">
              <a:buNone/>
              <a:defRPr sz="900"/>
            </a:lvl5pPr>
            <a:lvl6pPr marL="2285199" indent="0">
              <a:buNone/>
              <a:defRPr sz="900"/>
            </a:lvl6pPr>
            <a:lvl7pPr marL="2742237" indent="0">
              <a:buNone/>
              <a:defRPr sz="900"/>
            </a:lvl7pPr>
            <a:lvl8pPr marL="3199278" indent="0">
              <a:buNone/>
              <a:defRPr sz="900"/>
            </a:lvl8pPr>
            <a:lvl9pPr marL="365631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76E27-34B5-A14B-A2CD-DEBE274FDB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85104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4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223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22463"/>
            <a:ext cx="8743950" cy="22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9590477-C12D-7A42-B05E-EF0987E345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09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804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5pPr>
      <a:lvl6pPr marL="457039" algn="ctr" rtl="0" fontAlgn="base">
        <a:spcBef>
          <a:spcPct val="0"/>
        </a:spcBef>
        <a:spcAft>
          <a:spcPct val="0"/>
        </a:spcAft>
        <a:defRPr sz="44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079" algn="ctr" rtl="0" fontAlgn="base">
        <a:spcBef>
          <a:spcPct val="0"/>
        </a:spcBef>
        <a:spcAft>
          <a:spcPct val="0"/>
        </a:spcAft>
        <a:defRPr sz="44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119" algn="ctr" rtl="0" fontAlgn="base">
        <a:spcBef>
          <a:spcPct val="0"/>
        </a:spcBef>
        <a:spcAft>
          <a:spcPct val="0"/>
        </a:spcAft>
        <a:defRPr sz="44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159" algn="ctr" rtl="0" fontAlgn="base">
        <a:spcBef>
          <a:spcPct val="0"/>
        </a:spcBef>
        <a:spcAft>
          <a:spcPct val="0"/>
        </a:spcAft>
        <a:defRPr sz="44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780" indent="-342780" algn="l" rtl="0" eaLnBrk="0" fontAlgn="base" hangingPunct="0">
        <a:spcBef>
          <a:spcPct val="20000"/>
        </a:spcBef>
        <a:spcAft>
          <a:spcPct val="0"/>
        </a:spcAft>
        <a:buClr>
          <a:srgbClr val="FFC850"/>
        </a:buClr>
        <a:buSzPct val="120000"/>
        <a:buFont typeface="Times" pitchFamily="-112" charset="0"/>
        <a:buChar char="•"/>
        <a:defRPr sz="3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689" indent="-2856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2599" indent="-22851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599638" indent="-22851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6678" indent="-22851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3718" indent="-22851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0758" indent="-22851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7797" indent="-22851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4837" indent="-22851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7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8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6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Rectangle 378"/>
          <p:cNvSpPr/>
          <p:nvPr userDrawn="1"/>
        </p:nvSpPr>
        <p:spPr>
          <a:xfrm>
            <a:off x="-1" y="6236414"/>
            <a:ext cx="10287001" cy="621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" y="1288027"/>
            <a:ext cx="10286999" cy="4925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4534" y="365126"/>
            <a:ext cx="9191327" cy="804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4534" y="1592263"/>
            <a:ext cx="9191327" cy="458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07569" y="6356351"/>
            <a:ext cx="6332789" cy="3746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accent4"/>
                </a:solidFill>
                <a:latin typeface="Calibri" panose="020F0502020204030204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7F8FA9"/>
                </a:solidFill>
                <a:ea typeface="+mn-ea"/>
              </a:rPr>
              <a:t>Insert reference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740358" y="6356351"/>
            <a:ext cx="475578" cy="35821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accent4"/>
                </a:solidFill>
                <a:latin typeface="Calibri" panose="020F0502020204030204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84D758D-2CBB-4773-9672-01E1EE189521}" type="slidenum">
              <a:rPr lang="en-GB" smtClean="0">
                <a:solidFill>
                  <a:srgbClr val="7F8FA9"/>
                </a:solidFill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srgbClr val="7F8FA9"/>
              </a:solidFill>
              <a:ea typeface="+mn-ea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298994" y="6450451"/>
            <a:ext cx="5868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74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/>
        <a:buNone/>
        <a:defRPr sz="2800" b="1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273050" indent="-27305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2"/>
        </a:buClr>
        <a:buFont typeface="Arial"/>
        <a:buChar char="•"/>
        <a:tabLst/>
        <a:defRPr sz="2400" b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512763" indent="-239713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Char char="–"/>
        <a:tabLst/>
        <a:defRPr sz="2000" b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738188" indent="-20955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2">
            <a:lumMod val="60000"/>
            <a:lumOff val="40000"/>
          </a:schemeClr>
        </a:buClr>
        <a:buFont typeface="Arial"/>
        <a:buChar char="•"/>
        <a:tabLst/>
        <a:defRPr sz="1800" b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754063" indent="223838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tabLst/>
        <a:defRPr sz="1600" b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14" userDrawn="1">
          <p15:clr>
            <a:srgbClr val="F26B43"/>
          </p15:clr>
        </p15:guide>
        <p15:guide id="4" pos="7276" userDrawn="1">
          <p15:clr>
            <a:srgbClr val="F26B43"/>
          </p15:clr>
        </p15:guide>
        <p15:guide id="5" orient="horz" pos="100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10287000" cy="215900"/>
          </a:xfrm>
          <a:prstGeom prst="rect">
            <a:avLst/>
          </a:prstGeom>
          <a:solidFill>
            <a:srgbClr val="008799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26853" y="274638"/>
            <a:ext cx="9295804" cy="79216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  <a:endParaRPr lang="en-GB" altLang="it-IT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26852" y="1601788"/>
            <a:ext cx="9285089" cy="417671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  <a:endParaRPr lang="en-GB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09368" y="6300789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i="1">
                <a:solidFill>
                  <a:prstClr val="black">
                    <a:tint val="75000"/>
                  </a:prstClr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13715" y="23814"/>
            <a:ext cx="560784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B48DBBDA-8330-D54B-A6A5-33FEED0B4C02}" type="slidenum">
              <a:rPr lang="fr-FR" altLang="it-IT"/>
              <a:pPr>
                <a:defRPr/>
              </a:pPr>
              <a:t>‹#›</a:t>
            </a:fld>
            <a:endParaRPr lang="fr-FR" altLang="it-IT"/>
          </a:p>
        </p:txBody>
      </p:sp>
      <p:cxnSp>
        <p:nvCxnSpPr>
          <p:cNvPr id="19" name="Straight Connector 18"/>
          <p:cNvCxnSpPr/>
          <p:nvPr/>
        </p:nvCxnSpPr>
        <p:spPr>
          <a:xfrm>
            <a:off x="685801" y="1066800"/>
            <a:ext cx="9604772" cy="1588"/>
          </a:xfrm>
          <a:prstGeom prst="line">
            <a:avLst/>
          </a:prstGeom>
          <a:ln w="6350">
            <a:solidFill>
              <a:srgbClr val="007686">
                <a:alpha val="6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485775" cy="215900"/>
          </a:xfrm>
          <a:prstGeom prst="rect">
            <a:avLst/>
          </a:prstGeom>
          <a:solidFill>
            <a:srgbClr val="D00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267693" y="6667501"/>
            <a:ext cx="396875" cy="0"/>
          </a:xfrm>
          <a:prstGeom prst="line">
            <a:avLst/>
          </a:prstGeom>
          <a:ln w="6350">
            <a:solidFill>
              <a:srgbClr val="D00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4" name="Picture 13" descr="Logo_ESC®_Red.gi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937" y="5886450"/>
            <a:ext cx="678656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2" descr="Web-ESC2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357938"/>
            <a:ext cx="1921669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77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008799"/>
          </a:solidFill>
          <a:latin typeface="Verdana"/>
          <a:ea typeface="MS PGothic" panose="020B0600070205080204" pitchFamily="34" charset="-128"/>
          <a:cs typeface="Verdan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99"/>
          </a:solidFill>
          <a:latin typeface="Verdana" pitchFamily="34" charset="0"/>
          <a:ea typeface="MS PGothic" panose="020B0600070205080204" pitchFamily="34" charset="-128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99"/>
          </a:solidFill>
          <a:latin typeface="Verdana" pitchFamily="34" charset="0"/>
          <a:ea typeface="MS PGothic" panose="020B0600070205080204" pitchFamily="34" charset="-128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99"/>
          </a:solidFill>
          <a:latin typeface="Verdana" pitchFamily="34" charset="0"/>
          <a:ea typeface="MS PGothic" panose="020B0600070205080204" pitchFamily="34" charset="-128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99"/>
          </a:solidFill>
          <a:latin typeface="Verdana" pitchFamily="34" charset="0"/>
          <a:ea typeface="MS PGothic" panose="020B0600070205080204" pitchFamily="34" charset="-128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8799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8799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8799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8799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266700" indent="-266700" algn="l" rtl="0" eaLnBrk="0" fontAlgn="base" hangingPunct="0">
        <a:spcBef>
          <a:spcPct val="20000"/>
        </a:spcBef>
        <a:spcAft>
          <a:spcPct val="0"/>
        </a:spcAft>
        <a:buClr>
          <a:srgbClr val="D00040"/>
        </a:buClr>
        <a:buFont typeface="Arial" charset="0"/>
        <a:buChar char="•"/>
        <a:defRPr b="1" kern="1200">
          <a:solidFill>
            <a:srgbClr val="595959"/>
          </a:solidFill>
          <a:latin typeface="Verdana"/>
          <a:ea typeface="MS PGothic" panose="020B0600070205080204" pitchFamily="34" charset="-128"/>
          <a:cs typeface="Verdana"/>
        </a:defRPr>
      </a:lvl1pPr>
      <a:lvl2pPr marL="531813" indent="-265113" algn="l" rtl="0" eaLnBrk="0" fontAlgn="base" hangingPunct="0">
        <a:spcBef>
          <a:spcPct val="20000"/>
        </a:spcBef>
        <a:spcAft>
          <a:spcPct val="0"/>
        </a:spcAft>
        <a:buClr>
          <a:srgbClr val="D00040"/>
        </a:buClr>
        <a:buFont typeface="Arial" charset="0"/>
        <a:buChar char="•"/>
        <a:defRPr sz="1600" kern="1200">
          <a:solidFill>
            <a:srgbClr val="595959"/>
          </a:solidFill>
          <a:latin typeface="Verdana"/>
          <a:ea typeface="Verdana" pitchFamily="34" charset="0"/>
          <a:cs typeface="Verdana"/>
        </a:defRPr>
      </a:lvl2pPr>
      <a:lvl3pPr marL="809625" indent="-277813" algn="l" rtl="0" eaLnBrk="0" fontAlgn="base" hangingPunct="0">
        <a:spcBef>
          <a:spcPct val="20000"/>
        </a:spcBef>
        <a:spcAft>
          <a:spcPct val="0"/>
        </a:spcAft>
        <a:buClr>
          <a:srgbClr val="D00040"/>
        </a:buClr>
        <a:buFont typeface="Arial" charset="0"/>
        <a:buChar char="•"/>
        <a:defRPr sz="1400" kern="1200">
          <a:solidFill>
            <a:srgbClr val="595959"/>
          </a:solidFill>
          <a:latin typeface="Verdana"/>
          <a:ea typeface="Verdana" pitchFamily="34" charset="0"/>
          <a:cs typeface="Verdana"/>
        </a:defRPr>
      </a:lvl3pPr>
      <a:lvl4pPr marL="1076325" indent="-266700" algn="l" rtl="0" eaLnBrk="0" fontAlgn="base" hangingPunct="0">
        <a:spcBef>
          <a:spcPct val="20000"/>
        </a:spcBef>
        <a:spcAft>
          <a:spcPct val="0"/>
        </a:spcAft>
        <a:buClr>
          <a:srgbClr val="D00040"/>
        </a:buClr>
        <a:buFont typeface="Arial" charset="0"/>
        <a:buChar char="•"/>
        <a:defRPr sz="1400" kern="1200">
          <a:solidFill>
            <a:srgbClr val="595959"/>
          </a:solidFill>
          <a:latin typeface="Verdana"/>
          <a:ea typeface="Verdana" pitchFamily="34" charset="0"/>
          <a:cs typeface="Verdana"/>
        </a:defRPr>
      </a:lvl4pPr>
      <a:lvl5pPr marL="1343025" indent="-266700" algn="l" rtl="0" eaLnBrk="0" fontAlgn="base" hangingPunct="0">
        <a:spcBef>
          <a:spcPct val="20000"/>
        </a:spcBef>
        <a:spcAft>
          <a:spcPct val="0"/>
        </a:spcAft>
        <a:buClr>
          <a:srgbClr val="D00040"/>
        </a:buClr>
        <a:buFont typeface="Arial" charset="0"/>
        <a:buChar char="•"/>
        <a:defRPr sz="1400" kern="1200">
          <a:solidFill>
            <a:srgbClr val="595959"/>
          </a:solidFill>
          <a:latin typeface="Verdana"/>
          <a:ea typeface="Verdana" pitchFamily="34" charset="0"/>
          <a:cs typeface="Verdan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144481"/>
            </a:gs>
            <a:gs pos="100000">
              <a:srgbClr val="111D2D"/>
            </a:gs>
          </a:gsLst>
          <a:lin ang="168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447800"/>
            <a:ext cx="92583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 flipV="1">
            <a:off x="-12502" y="6519864"/>
            <a:ext cx="10287001" cy="338137"/>
          </a:xfrm>
          <a:prstGeom prst="rect">
            <a:avLst/>
          </a:prstGeom>
          <a:gradFill flip="none" rotWithShape="1">
            <a:gsLst>
              <a:gs pos="0">
                <a:srgbClr val="111D2D"/>
              </a:gs>
              <a:gs pos="100000">
                <a:srgbClr val="144481"/>
              </a:gs>
            </a:gsLst>
            <a:lin ang="16200000" scaled="0"/>
            <a:tileRect/>
          </a:gradFill>
          <a:ln w="317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sz="1800" dirty="0">
              <a:solidFill>
                <a:srgbClr val="000000"/>
              </a:solidFill>
              <a:latin typeface="Constantia" pitchFamily="18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6" name="Picture 6" descr="011807_regnlogo_blueB"/>
          <p:cNvPicPr>
            <a:picLocks noChangeAspect="1" noChangeArrowheads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986" y="6524626"/>
            <a:ext cx="1741289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SANOFI_Logo copy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16" y="6577013"/>
            <a:ext cx="12573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173487" y="6553200"/>
            <a:ext cx="593109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800" dirty="0">
                <a:solidFill>
                  <a:srgbClr val="BFBFBF"/>
                </a:solidFill>
                <a:ea typeface="ＭＳ Ｐゴシック" pitchFamily="34" charset="-128"/>
              </a:rPr>
              <a:t>CONFIDENTIAL –  NOT FOR PROMOTIONAL USE – DO NOT COPY OR DISTRIBUTE</a:t>
            </a:r>
          </a:p>
          <a:p>
            <a:pPr algn="ctr" eaLnBrk="1" hangingPunct="1">
              <a:defRPr/>
            </a:pPr>
            <a:r>
              <a:rPr lang="en-US" altLang="en-US" sz="800" dirty="0">
                <a:solidFill>
                  <a:srgbClr val="BFBFBF"/>
                </a:solidFill>
                <a:ea typeface="ＭＳ Ｐゴシック" pitchFamily="34" charset="-128"/>
              </a:rPr>
              <a:t>©2015, Regeneron Pharmaceuticals, Inc.</a:t>
            </a: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2502" y="6615113"/>
            <a:ext cx="400051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BFBFBF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4105E3F-836F-4356-BD31-4BDA078814A6}" type="slidenum">
              <a:rPr lang="en-US" smtClean="0"/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9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/>
          <a:ea typeface="ＭＳ Ｐゴシック" pitchFamily="34" charset="-128"/>
          <a:cs typeface="MS PGothic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  <a:cs typeface="MS PGothic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  <a:cs typeface="MS PGothic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  <a:cs typeface="MS PGothic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  <a:cs typeface="MS PGothic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1000"/>
        </a:spcBef>
        <a:spcAft>
          <a:spcPct val="0"/>
        </a:spcAft>
        <a:buClr>
          <a:srgbClr val="8AC6CD"/>
        </a:buClr>
        <a:buSzPct val="72000"/>
        <a:buFont typeface="Wingdings" pitchFamily="2" charset="2"/>
        <a:buChar char="u"/>
        <a:defRPr sz="2400">
          <a:solidFill>
            <a:schemeClr val="bg1"/>
          </a:solidFill>
          <a:latin typeface="+mn-lt"/>
          <a:ea typeface="ＭＳ Ｐゴシック" pitchFamily="34" charset="-128"/>
          <a:cs typeface="MS PGothic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AC6CD"/>
        </a:buClr>
        <a:buChar char="–"/>
        <a:defRPr sz="2000">
          <a:solidFill>
            <a:schemeClr val="bg1"/>
          </a:solidFill>
          <a:latin typeface="+mn-lt"/>
          <a:ea typeface="ＭＳ Ｐゴシック" pitchFamily="34" charset="-128"/>
          <a:cs typeface="MS PGothic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AC6CD"/>
        </a:buClr>
        <a:buChar char="•"/>
        <a:defRPr sz="2400">
          <a:solidFill>
            <a:schemeClr val="bg1"/>
          </a:solidFill>
          <a:latin typeface="+mn-lt"/>
          <a:ea typeface="ＭＳ Ｐゴシック" pitchFamily="34" charset="-128"/>
          <a:cs typeface="MS PGothic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943B4"/>
        </a:buClr>
        <a:buChar char="–"/>
        <a:defRPr sz="2000">
          <a:solidFill>
            <a:schemeClr val="bg1"/>
          </a:solidFill>
          <a:latin typeface="+mn-lt"/>
          <a:ea typeface="ＭＳ Ｐゴシック" pitchFamily="34" charset="-128"/>
          <a:cs typeface="MS PGothic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943B4"/>
        </a:buClr>
        <a:buChar char="»"/>
        <a:defRPr sz="1600">
          <a:solidFill>
            <a:schemeClr val="bg1"/>
          </a:solidFill>
          <a:latin typeface="+mn-lt"/>
          <a:ea typeface="ＭＳ Ｐゴシック" pitchFamily="34" charset="-128"/>
          <a:cs typeface="MS PGothic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2943B4"/>
        </a:buClr>
        <a:buChar char="»"/>
        <a:defRPr sz="16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2943B4"/>
        </a:buClr>
        <a:buChar char="»"/>
        <a:defRPr sz="16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2943B4"/>
        </a:buClr>
        <a:buChar char="»"/>
        <a:defRPr sz="16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2943B4"/>
        </a:buClr>
        <a:buChar char="»"/>
        <a:defRPr sz="16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3200" y="1886223"/>
            <a:ext cx="9880600" cy="931329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rgbClr val="FFC84F"/>
                </a:solidFill>
                <a:effectLst/>
              </a:rPr>
              <a:t>Effect of the PCSK9 Inhibitor, </a:t>
            </a:r>
            <a:r>
              <a:rPr lang="en-US" sz="4000" dirty="0" err="1">
                <a:solidFill>
                  <a:srgbClr val="FFC84F"/>
                </a:solidFill>
                <a:effectLst/>
              </a:rPr>
              <a:t>Evolocumab</a:t>
            </a:r>
            <a:r>
              <a:rPr lang="en-US" sz="4000" dirty="0">
                <a:solidFill>
                  <a:srgbClr val="FFC84F"/>
                </a:solidFill>
                <a:effectLst/>
              </a:rPr>
              <a:t>, on the Composition of Coronary Atherosclerosis: Insights from the GLAGOV Trial</a:t>
            </a:r>
            <a:endParaRPr lang="en-US" sz="4000" dirty="0">
              <a:solidFill>
                <a:srgbClr val="FFC40B"/>
              </a:solidFill>
              <a:effectLst/>
              <a:ea typeface="+mj-ea"/>
              <a:cs typeface="+mj-cs"/>
            </a:endParaRPr>
          </a:p>
        </p:txBody>
      </p:sp>
      <p:sp>
        <p:nvSpPr>
          <p:cNvPr id="193540" name="Text Box 4"/>
          <p:cNvSpPr txBox="1">
            <a:spLocks noChangeArrowheads="1"/>
          </p:cNvSpPr>
          <p:nvPr/>
        </p:nvSpPr>
        <p:spPr bwMode="auto">
          <a:xfrm>
            <a:off x="428626" y="3853635"/>
            <a:ext cx="9429748" cy="83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7F">
                <a:alpha val="74998"/>
              </a:srgbClr>
            </a:outerShdw>
          </a:effectLst>
        </p:spPr>
        <p:txBody>
          <a:bodyPr wrap="square" lIns="91407" tIns="45704" rIns="91407" bIns="45704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dirty="0">
                <a:solidFill>
                  <a:srgbClr val="FFFFFF"/>
                </a:solidFill>
                <a:latin typeface="Arial"/>
                <a:ea typeface="ＭＳ Ｐゴシック" pitchFamily="-111" charset="-128"/>
                <a:cs typeface="ＭＳ Ｐゴシック" pitchFamily="-111" charset="-128"/>
              </a:rPr>
              <a:t>SJ Nicholls, H </a:t>
            </a:r>
            <a:r>
              <a:rPr lang="en-US" dirty="0" err="1">
                <a:solidFill>
                  <a:srgbClr val="FFFFFF"/>
                </a:solidFill>
                <a:latin typeface="Arial"/>
                <a:ea typeface="ＭＳ Ｐゴシック" pitchFamily="-111" charset="-128"/>
                <a:cs typeface="ＭＳ Ｐゴシック" pitchFamily="-111" charset="-128"/>
              </a:rPr>
              <a:t>Kassahun</a:t>
            </a:r>
            <a:r>
              <a:rPr lang="en-US" dirty="0">
                <a:solidFill>
                  <a:srgbClr val="FFFFFF"/>
                </a:solidFill>
                <a:latin typeface="Arial"/>
                <a:ea typeface="ＭＳ Ｐゴシック" pitchFamily="-111" charset="-128"/>
                <a:cs typeface="ＭＳ Ｐゴシック" pitchFamily="-111" charset="-128"/>
              </a:rPr>
              <a:t>, DM Brennan, K </a:t>
            </a:r>
            <a:r>
              <a:rPr lang="en-US" dirty="0" err="1">
                <a:solidFill>
                  <a:srgbClr val="FFFFFF"/>
                </a:solidFill>
                <a:latin typeface="Arial"/>
                <a:ea typeface="ＭＳ Ｐゴシック" pitchFamily="-111" charset="-128"/>
                <a:cs typeface="ＭＳ Ｐゴシック" pitchFamily="-111" charset="-128"/>
              </a:rPr>
              <a:t>Wolski</a:t>
            </a:r>
            <a:r>
              <a:rPr lang="en-US" dirty="0">
                <a:solidFill>
                  <a:srgbClr val="FFFFFF"/>
                </a:solidFill>
                <a:latin typeface="Arial"/>
                <a:ea typeface="ＭＳ Ｐゴシック" pitchFamily="-111" charset="-128"/>
                <a:cs typeface="ＭＳ Ｐゴシック" pitchFamily="-111" charset="-128"/>
              </a:rPr>
              <a:t>, J Yang, R </a:t>
            </a:r>
            <a:r>
              <a:rPr lang="en-US" dirty="0" err="1">
                <a:solidFill>
                  <a:srgbClr val="FFFFFF"/>
                </a:solidFill>
                <a:latin typeface="Arial"/>
                <a:ea typeface="ＭＳ Ｐゴシック" pitchFamily="-111" charset="-128"/>
                <a:cs typeface="ＭＳ Ｐゴシック" pitchFamily="-111" charset="-128"/>
              </a:rPr>
              <a:t>Somaratne</a:t>
            </a:r>
            <a:r>
              <a:rPr lang="en-US" dirty="0">
                <a:solidFill>
                  <a:srgbClr val="FFFFFF"/>
                </a:solidFill>
                <a:latin typeface="Arial"/>
                <a:ea typeface="ＭＳ Ｐゴシック" pitchFamily="-111" charset="-128"/>
                <a:cs typeface="ＭＳ Ｐゴシック" pitchFamily="-111" charset="-128"/>
              </a:rPr>
              <a:t>, SM Wasserman and SE </a:t>
            </a:r>
            <a:r>
              <a:rPr lang="en-US" dirty="0" err="1">
                <a:solidFill>
                  <a:srgbClr val="FFFFFF"/>
                </a:solidFill>
                <a:latin typeface="Arial"/>
                <a:ea typeface="ＭＳ Ｐゴシック" pitchFamily="-111" charset="-128"/>
                <a:cs typeface="ＭＳ Ｐゴシック" pitchFamily="-111" charset="-128"/>
              </a:rPr>
              <a:t>Nissen</a:t>
            </a:r>
            <a:endParaRPr lang="en-US" dirty="0">
              <a:solidFill>
                <a:srgbClr val="FFFFFF"/>
              </a:solidFill>
              <a:latin typeface="Arial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0" y="5130800"/>
            <a:ext cx="10287000" cy="172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pic>
        <p:nvPicPr>
          <p:cNvPr id="7" name="Picture 16" descr="SAHMRI logo_cmyk-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243" y="5257808"/>
            <a:ext cx="348543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Nicholls background bldg sunse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45"/>
          <a:stretch/>
        </p:blipFill>
        <p:spPr bwMode="auto">
          <a:xfrm>
            <a:off x="0" y="5130800"/>
            <a:ext cx="51435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25301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95" y="12704"/>
            <a:ext cx="10062410" cy="1143000"/>
          </a:xfrm>
        </p:spPr>
        <p:txBody>
          <a:bodyPr/>
          <a:lstStyle/>
          <a:p>
            <a:r>
              <a:rPr lang="en-US" sz="4000"/>
              <a:t>Secondary Endpoint: Change in Volume of Other VH Parameters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48905" y="6554140"/>
            <a:ext cx="9995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n-lt"/>
              </a:rPr>
              <a:t>* P&lt;0.01 and ** P&lt;0.001 compared with baseline (exploratory analysis)</a:t>
            </a:r>
            <a:r>
              <a:rPr lang="en-US" sz="1600" dirty="0">
                <a:solidFill>
                  <a:schemeClr val="bg1"/>
                </a:solidFill>
              </a:rPr>
              <a:t>. *** Hochberg adjusted p value</a:t>
            </a:r>
          </a:p>
          <a:p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81974" y="1120878"/>
            <a:ext cx="8551131" cy="5492932"/>
            <a:chOff x="881974" y="1120878"/>
            <a:chExt cx="8551131" cy="5492932"/>
          </a:xfrm>
        </p:grpSpPr>
        <p:grpSp>
          <p:nvGrpSpPr>
            <p:cNvPr id="32" name="Group 31"/>
            <p:cNvGrpSpPr/>
            <p:nvPr/>
          </p:nvGrpSpPr>
          <p:grpSpPr>
            <a:xfrm>
              <a:off x="881974" y="1120878"/>
              <a:ext cx="8551131" cy="5183669"/>
              <a:chOff x="946141" y="1120878"/>
              <a:chExt cx="8551131" cy="5511662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946141" y="1304540"/>
                <a:ext cx="8551131" cy="5328000"/>
                <a:chOff x="946141" y="1304540"/>
                <a:chExt cx="8551131" cy="5328000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946141" y="1304540"/>
                  <a:ext cx="8551131" cy="5328000"/>
                </a:xfrm>
                <a:prstGeom prst="rect">
                  <a:avLst/>
                </a:prstGeom>
              </p:spPr>
            </p:pic>
            <p:sp>
              <p:nvSpPr>
                <p:cNvPr id="11" name="TextBox 10"/>
                <p:cNvSpPr txBox="1"/>
                <p:nvPr/>
              </p:nvSpPr>
              <p:spPr>
                <a:xfrm>
                  <a:off x="2029328" y="4080834"/>
                  <a:ext cx="15240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</a:rPr>
                    <a:t>-3.0*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2438398" y="2730357"/>
                  <a:ext cx="1716505" cy="400110"/>
                </a:xfrm>
                <a:prstGeom prst="rect">
                  <a:avLst/>
                </a:prstGeom>
                <a:solidFill>
                  <a:schemeClr val="tx1">
                    <a:alpha val="37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</a:rPr>
                    <a:t>P=0.49***</a:t>
                  </a: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7304203" y="2830496"/>
                  <a:ext cx="1716505" cy="400110"/>
                </a:xfrm>
                <a:prstGeom prst="rect">
                  <a:avLst/>
                </a:prstGeom>
                <a:solidFill>
                  <a:schemeClr val="tx1">
                    <a:alpha val="37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</a:rPr>
                    <a:t>P=0.49***</a:t>
                  </a: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4854813" y="2482647"/>
                  <a:ext cx="1716505" cy="400110"/>
                </a:xfrm>
                <a:prstGeom prst="rect">
                  <a:avLst/>
                </a:prstGeom>
                <a:solidFill>
                  <a:schemeClr val="tx1">
                    <a:alpha val="37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</a:rPr>
                    <a:t>P=0.49***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2967790" y="5360504"/>
                  <a:ext cx="15240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</a:rPr>
                    <a:t>-5.0**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4501816" y="3574763"/>
                  <a:ext cx="15240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</a:rPr>
                    <a:t>-2.4**</a:t>
                  </a: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5414211" y="3952497"/>
                  <a:ext cx="15240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</a:rPr>
                    <a:t>-3.0**</a:t>
                  </a: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7877672" y="2355989"/>
                  <a:ext cx="15240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</a:rPr>
                    <a:t>-0.6</a:t>
                  </a: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6930186" y="1862521"/>
                  <a:ext cx="15240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</a:rPr>
                    <a:t>-0.1</a:t>
                  </a:r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2118050" y="1120878"/>
                <a:ext cx="6994865" cy="466431"/>
                <a:chOff x="2118050" y="1120878"/>
                <a:chExt cx="6994865" cy="466431"/>
              </a:xfrm>
            </p:grpSpPr>
            <p:sp>
              <p:nvSpPr>
                <p:cNvPr id="26" name="TextBox 25"/>
                <p:cNvSpPr txBox="1"/>
                <p:nvPr/>
              </p:nvSpPr>
              <p:spPr>
                <a:xfrm>
                  <a:off x="2512586" y="1125644"/>
                  <a:ext cx="319840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</a:rPr>
                    <a:t>Statin Monotherapy</a:t>
                  </a: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5758854" y="1120878"/>
                  <a:ext cx="33540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</a:rPr>
                    <a:t>Statin + </a:t>
                  </a:r>
                  <a:r>
                    <a:rPr lang="en-US" dirty="0" err="1">
                      <a:solidFill>
                        <a:schemeClr val="bg1"/>
                      </a:solidFill>
                    </a:rPr>
                    <a:t>Evolocumab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" name="Rectangle 27"/>
                <p:cNvSpPr/>
                <p:nvPr/>
              </p:nvSpPr>
              <p:spPr bwMode="auto">
                <a:xfrm>
                  <a:off x="2118050" y="1229476"/>
                  <a:ext cx="394536" cy="326611"/>
                </a:xfrm>
                <a:prstGeom prst="rect">
                  <a:avLst/>
                </a:prstGeom>
                <a:solidFill>
                  <a:srgbClr val="FF9300"/>
                </a:solidFill>
                <a:ln w="9525" cap="flat" cmpd="sng" algn="ctr">
                  <a:solidFill>
                    <a:srgbClr val="FF93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" name="Rectangle 28"/>
                <p:cNvSpPr/>
                <p:nvPr/>
              </p:nvSpPr>
              <p:spPr bwMode="auto">
                <a:xfrm>
                  <a:off x="5421475" y="1224708"/>
                  <a:ext cx="394536" cy="326611"/>
                </a:xfrm>
                <a:prstGeom prst="rect">
                  <a:avLst/>
                </a:prstGeom>
                <a:solidFill>
                  <a:srgbClr val="73FB79"/>
                </a:solidFill>
                <a:ln w="9525" cap="flat" cmpd="sng" algn="ctr">
                  <a:solidFill>
                    <a:srgbClr val="73FB7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4" name="TextBox 3"/>
            <p:cNvSpPr txBox="1"/>
            <p:nvPr/>
          </p:nvSpPr>
          <p:spPr>
            <a:xfrm>
              <a:off x="2384251" y="6144123"/>
              <a:ext cx="16423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Fibrofatty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994359" y="6152145"/>
              <a:ext cx="24163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Necrotic Core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854737" y="6144125"/>
              <a:ext cx="16423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Fibrous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77031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745"/>
            <a:ext cx="10287000" cy="1025355"/>
          </a:xfrm>
        </p:spPr>
        <p:txBody>
          <a:bodyPr/>
          <a:lstStyle/>
          <a:p>
            <a:r>
              <a:rPr lang="en-US" sz="4000" dirty="0">
                <a:effectLst/>
              </a:rPr>
              <a:t>Secondary Endpoint: Absolute Change in VH-Derived Percentage Plaque Measures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972820"/>
              </p:ext>
            </p:extLst>
          </p:nvPr>
        </p:nvGraphicFramePr>
        <p:xfrm>
          <a:off x="128338" y="1300078"/>
          <a:ext cx="9998242" cy="5164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8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6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98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3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382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dirty="0">
                          <a:solidFill>
                            <a:srgbClr val="FFFFFF"/>
                          </a:solidFill>
                        </a:rPr>
                        <a:t> Characteristic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Placebo (n=167)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/>
                        <a:t>Evolocumab</a:t>
                      </a:r>
                      <a:r>
                        <a:rPr lang="en-US" sz="2200" dirty="0"/>
                        <a:t> (n=164)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P Value**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6649">
                <a:tc>
                  <a:txBody>
                    <a:bodyPr/>
                    <a:lstStyle/>
                    <a:p>
                      <a:pPr marL="0" marR="0" indent="0" algn="l" defTabSz="45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Dense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</a:rPr>
                        <a:t> calcium 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(%)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+1.0</a:t>
                      </a:r>
                      <a:r>
                        <a:rPr lang="en-AU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charset="2"/>
                        </a:rPr>
                        <a:t>0.4*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+2.2</a:t>
                      </a:r>
                      <a:r>
                        <a:rPr lang="en-AU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charset="2"/>
                        </a:rPr>
                        <a:t>0.4*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0.10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6649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FFFFFF"/>
                          </a:solidFill>
                        </a:rPr>
                        <a:t>Fibrofatty</a:t>
                      </a:r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 (%)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-0.9</a:t>
                      </a:r>
                      <a:r>
                        <a:rPr lang="en-AU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charset="2"/>
                        </a:rPr>
                        <a:t>1.1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-1.6</a:t>
                      </a:r>
                      <a:r>
                        <a:rPr lang="en-AU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charset="2"/>
                        </a:rPr>
                        <a:t>1.1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0.67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6649">
                <a:tc>
                  <a:txBody>
                    <a:bodyPr/>
                    <a:lstStyle/>
                    <a:p>
                      <a:pPr marL="0" marR="0" indent="0" algn="l" defTabSz="45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Fibrous (%)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-0.6</a:t>
                      </a:r>
                      <a:r>
                        <a:rPr lang="en-AU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charset="2"/>
                        </a:rPr>
                        <a:t>0.8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-1.4</a:t>
                      </a:r>
                      <a:r>
                        <a:rPr lang="en-AU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charset="2"/>
                        </a:rPr>
                        <a:t>0.8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0.67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6649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Necrotic core (%)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charset="2"/>
                        </a:rPr>
                        <a:t>+0.4</a:t>
                      </a:r>
                      <a:r>
                        <a:rPr lang="en-GB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charset="2"/>
                        </a:rPr>
                        <a:t>0.5</a:t>
                      </a:r>
                      <a:endParaRPr lang="en-AU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charset="2"/>
                        </a:rPr>
                        <a:t>+0.9</a:t>
                      </a:r>
                      <a:r>
                        <a:rPr lang="en-AU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charset="2"/>
                        </a:rPr>
                        <a:t>0.6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0.67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2004" y="6491705"/>
            <a:ext cx="9995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* P&lt;0.01 compared with baseline (exploratory analysis)  **Hochberg adjusted</a:t>
            </a:r>
          </a:p>
        </p:txBody>
      </p:sp>
    </p:spTree>
    <p:extLst>
      <p:ext uri="{BB962C8B-B14F-4D97-AF65-F5344CB8AC3E}">
        <p14:creationId xmlns:p14="http://schemas.microsoft.com/office/powerpoint/2010/main" val="73153038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5952"/>
            <a:ext cx="10287000" cy="546100"/>
          </a:xfrm>
        </p:spPr>
        <p:txBody>
          <a:bodyPr/>
          <a:lstStyle/>
          <a:p>
            <a:r>
              <a:rPr lang="en-US" sz="3600" dirty="0">
                <a:effectLst/>
              </a:rPr>
              <a:t>Correlation Between Change in VH Measures and Biochemical Parameters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39376" y="1171073"/>
          <a:ext cx="9736666" cy="5342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0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7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8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773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FF"/>
                          </a:solidFill>
                        </a:rPr>
                        <a:t> Characteristic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Change LDL-C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Change CRP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1172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CD02"/>
                          </a:solidFill>
                        </a:rPr>
                        <a:t>Dense calcium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CD02"/>
                          </a:solidFill>
                        </a:rPr>
                        <a:t>r =</a:t>
                      </a:r>
                      <a:r>
                        <a:rPr lang="en-US" sz="2800" baseline="0" dirty="0">
                          <a:solidFill>
                            <a:srgbClr val="FFCD02"/>
                          </a:solidFill>
                        </a:rPr>
                        <a:t> -0.15</a:t>
                      </a:r>
                      <a:endParaRPr lang="en-US" sz="2800" dirty="0">
                        <a:solidFill>
                          <a:srgbClr val="FFCD02"/>
                        </a:solidFill>
                      </a:endParaRP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CD02"/>
                          </a:solidFill>
                        </a:rPr>
                        <a:t>r =</a:t>
                      </a:r>
                      <a:r>
                        <a:rPr lang="en-US" sz="2800" baseline="0" dirty="0">
                          <a:solidFill>
                            <a:srgbClr val="FFCD02"/>
                          </a:solidFill>
                        </a:rPr>
                        <a:t> 0.07</a:t>
                      </a:r>
                      <a:endParaRPr lang="en-US" sz="2800" dirty="0">
                        <a:solidFill>
                          <a:srgbClr val="FFCD02"/>
                        </a:solidFill>
                      </a:endParaRP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1172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FFFFFF"/>
                          </a:solidFill>
                        </a:rPr>
                        <a:t>Fibrofatty</a:t>
                      </a:r>
                      <a:endParaRPr lang="en-US" sz="28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r =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</a:rPr>
                        <a:t> 0.03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r =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</a:rPr>
                        <a:t> -0.04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1172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FFFF"/>
                          </a:solidFill>
                        </a:rPr>
                        <a:t>Fibrous</a:t>
                      </a:r>
                      <a:endParaRPr lang="en-US" sz="2800" baseline="300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r =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</a:rPr>
                        <a:t> 0.06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r =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</a:rPr>
                        <a:t> -0.01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1172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FFFF"/>
                          </a:solidFill>
                        </a:rPr>
                        <a:t>Necrotic core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r =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</a:rPr>
                        <a:t> -0.01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r =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</a:rPr>
                        <a:t> 0.07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0983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745"/>
            <a:ext cx="10287000" cy="1143000"/>
          </a:xfrm>
        </p:spPr>
        <p:txBody>
          <a:bodyPr/>
          <a:lstStyle/>
          <a:p>
            <a:r>
              <a:rPr lang="en-US" sz="3800" dirty="0">
                <a:effectLst/>
              </a:rPr>
              <a:t>Exploratory Analysis: Change in VH-Derived Plaque Measures and Regression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440104"/>
              </p:ext>
            </p:extLst>
          </p:nvPr>
        </p:nvGraphicFramePr>
        <p:xfrm>
          <a:off x="128338" y="1316120"/>
          <a:ext cx="9998243" cy="5164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8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7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6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27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32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9147">
                <a:tc rowSpan="2"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FFFFFF"/>
                          </a:solidFill>
                        </a:rPr>
                        <a:t> Characteristic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200" dirty="0" err="1"/>
                        <a:t>Tertiles</a:t>
                      </a:r>
                      <a:r>
                        <a:rPr lang="en-US" sz="2200" dirty="0"/>
                        <a:t> of Change PAV (%)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dirty="0"/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dirty="0"/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P Value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1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1"/>
                          </a:solidFill>
                        </a:rPr>
                        <a:t>&lt;-1.57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</a:rPr>
                        <a:t>-1.57 </a:t>
                      </a:r>
                      <a:r>
                        <a:rPr lang="mr-IN" sz="2200" b="1" dirty="0">
                          <a:solidFill>
                            <a:schemeClr val="bg1"/>
                          </a:solidFill>
                        </a:rPr>
                        <a:t>–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</a:rPr>
                        <a:t> 0.57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</a:rPr>
                        <a:t>&gt;0.57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6649">
                <a:tc>
                  <a:txBody>
                    <a:bodyPr/>
                    <a:lstStyle/>
                    <a:p>
                      <a:pPr marL="0" marR="0" indent="0" algn="l" defTabSz="45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Dense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</a:rPr>
                        <a:t> calcium 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(mm</a:t>
                      </a:r>
                      <a:r>
                        <a:rPr lang="en-US" sz="2400" baseline="30000" dirty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0.5</a:t>
                      </a:r>
                      <a:r>
                        <a:rPr lang="en-AU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charset="2"/>
                        </a:rPr>
                        <a:t>0.3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0.9</a:t>
                      </a:r>
                      <a:r>
                        <a:rPr lang="en-AU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charset="2"/>
                        </a:rPr>
                        <a:t>0.3**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1.0</a:t>
                      </a:r>
                      <a:r>
                        <a:rPr lang="en-AU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charset="2"/>
                        </a:rPr>
                        <a:t>0.3**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0.65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6649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FFFFFF"/>
                          </a:solidFill>
                        </a:rPr>
                        <a:t>Fibrofatty</a:t>
                      </a:r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 (mm</a:t>
                      </a:r>
                      <a:r>
                        <a:rPr lang="en-US" sz="2400" baseline="30000" dirty="0">
                          <a:solidFill>
                            <a:srgbClr val="FFFFFF"/>
                          </a:solidFill>
                        </a:rPr>
                        <a:t>3</a:t>
                      </a:r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)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-6.3</a:t>
                      </a:r>
                      <a:r>
                        <a:rPr lang="en-AU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charset="2"/>
                        </a:rPr>
                        <a:t>1.2**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-3.7</a:t>
                      </a:r>
                      <a:r>
                        <a:rPr lang="en-AU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charset="2"/>
                        </a:rPr>
                        <a:t>1.2**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-2.0</a:t>
                      </a:r>
                      <a:r>
                        <a:rPr lang="en-AU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charset="2"/>
                        </a:rPr>
                        <a:t>1.2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0.03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6649">
                <a:tc>
                  <a:txBody>
                    <a:bodyPr/>
                    <a:lstStyle/>
                    <a:p>
                      <a:pPr marL="0" marR="0" indent="0" algn="l" defTabSz="45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Fibrous (mm</a:t>
                      </a:r>
                      <a:r>
                        <a:rPr lang="en-US" sz="2400" baseline="30000" dirty="0">
                          <a:solidFill>
                            <a:srgbClr val="FFFFFF"/>
                          </a:solidFill>
                        </a:rPr>
                        <a:t>3</a:t>
                      </a:r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)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-6.3</a:t>
                      </a:r>
                      <a:r>
                        <a:rPr lang="en-AU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charset="2"/>
                        </a:rPr>
                        <a:t>0.7**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-2.3</a:t>
                      </a:r>
                      <a:r>
                        <a:rPr lang="en-AU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charset="2"/>
                        </a:rPr>
                        <a:t>0.7**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0.5</a:t>
                      </a:r>
                      <a:r>
                        <a:rPr lang="en-AU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charset="2"/>
                        </a:rPr>
                        <a:t>0.8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&lt;0.001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6649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Necrotic core (mm</a:t>
                      </a:r>
                      <a:r>
                        <a:rPr lang="en-US" sz="2400" baseline="30000" dirty="0">
                          <a:solidFill>
                            <a:srgbClr val="FFFFFF"/>
                          </a:solidFill>
                        </a:rPr>
                        <a:t>3</a:t>
                      </a:r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)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bg1"/>
                          </a:solidFill>
                          <a:latin typeface="+mn-lt"/>
                        </a:rPr>
                        <a:t>-2.6</a:t>
                      </a:r>
                      <a:r>
                        <a:rPr lang="en-AU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charset="2"/>
                        </a:rPr>
                        <a:t></a:t>
                      </a:r>
                      <a:r>
                        <a:rPr lang="en-GB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charset="2"/>
                        </a:rPr>
                        <a:t>0.6**</a:t>
                      </a:r>
                      <a:endParaRPr lang="en-AU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bg1"/>
                          </a:solidFill>
                          <a:latin typeface="+mn-lt"/>
                        </a:rPr>
                        <a:t>0.1</a:t>
                      </a:r>
                      <a:r>
                        <a:rPr lang="en-AU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charset="2"/>
                        </a:rPr>
                        <a:t></a:t>
                      </a:r>
                      <a:r>
                        <a:rPr lang="en-GB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charset="2"/>
                        </a:rPr>
                        <a:t>0.6</a:t>
                      </a:r>
                      <a:endParaRPr lang="en-AU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charset="2"/>
                        </a:rPr>
                        <a:t>1.3</a:t>
                      </a:r>
                      <a:r>
                        <a:rPr lang="en-GB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charset="2"/>
                        </a:rPr>
                        <a:t>0.6*</a:t>
                      </a:r>
                      <a:endParaRPr lang="en-AU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&lt;0.001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481011"/>
            <a:ext cx="9995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* P&lt;0.05 and ** P&lt;0.01 compared with baseline</a:t>
            </a:r>
          </a:p>
        </p:txBody>
      </p:sp>
    </p:spTree>
    <p:extLst>
      <p:ext uri="{BB962C8B-B14F-4D97-AF65-F5344CB8AC3E}">
        <p14:creationId xmlns:p14="http://schemas.microsoft.com/office/powerpoint/2010/main" val="209803046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745"/>
            <a:ext cx="10287000" cy="1025355"/>
          </a:xfrm>
        </p:spPr>
        <p:txBody>
          <a:bodyPr/>
          <a:lstStyle/>
          <a:p>
            <a:r>
              <a:rPr lang="en-US" sz="3600" dirty="0">
                <a:effectLst/>
              </a:rPr>
              <a:t>Exploratory Analysis: Baseline LDL-C &lt;70 mg/</a:t>
            </a:r>
            <a:r>
              <a:rPr lang="en-US" sz="3600" dirty="0" err="1">
                <a:effectLst/>
              </a:rPr>
              <a:t>dL</a:t>
            </a:r>
            <a:endParaRPr lang="en-US" sz="3600" dirty="0">
              <a:effectLst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380439"/>
              </p:ext>
            </p:extLst>
          </p:nvPr>
        </p:nvGraphicFramePr>
        <p:xfrm>
          <a:off x="128338" y="1171742"/>
          <a:ext cx="9998242" cy="5164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8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6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98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3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382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dirty="0">
                          <a:solidFill>
                            <a:srgbClr val="FFFFFF"/>
                          </a:solidFill>
                        </a:rPr>
                        <a:t> Characteristic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Placebo (n=26)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/>
                        <a:t>Evolocumab</a:t>
                      </a:r>
                      <a:r>
                        <a:rPr lang="en-US" sz="2200" dirty="0"/>
                        <a:t> (n=35)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P Value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6649">
                <a:tc>
                  <a:txBody>
                    <a:bodyPr/>
                    <a:lstStyle/>
                    <a:p>
                      <a:pPr marL="0" marR="0" indent="0" algn="l" defTabSz="45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Dense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</a:rPr>
                        <a:t> calcium 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(mm</a:t>
                      </a:r>
                      <a:r>
                        <a:rPr lang="en-US" sz="2400" baseline="30000" dirty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+0.4</a:t>
                      </a:r>
                      <a:r>
                        <a:rPr lang="en-AU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charset="2"/>
                        </a:rPr>
                        <a:t>0.8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charset="2"/>
                        </a:rPr>
                        <a:t>-0.3</a:t>
                      </a:r>
                      <a:r>
                        <a:rPr lang="en-AU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charset="2"/>
                        </a:rPr>
                        <a:t>1.7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0.54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6649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FFFFFF"/>
                          </a:solidFill>
                        </a:rPr>
                        <a:t>Fibrofatty</a:t>
                      </a:r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 (mm</a:t>
                      </a:r>
                      <a:r>
                        <a:rPr lang="en-US" sz="2400" baseline="30000" dirty="0">
                          <a:solidFill>
                            <a:srgbClr val="FFFFFF"/>
                          </a:solidFill>
                        </a:rPr>
                        <a:t>3</a:t>
                      </a:r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)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-6.0</a:t>
                      </a:r>
                      <a:r>
                        <a:rPr lang="en-AU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charset="2"/>
                        </a:rPr>
                        <a:t>3.1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-6.7</a:t>
                      </a:r>
                      <a:r>
                        <a:rPr lang="en-AU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charset="2"/>
                        </a:rPr>
                        <a:t>2.6**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0.87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6649">
                <a:tc>
                  <a:txBody>
                    <a:bodyPr/>
                    <a:lstStyle/>
                    <a:p>
                      <a:pPr marL="0" marR="0" indent="0" algn="l" defTabSz="45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Fibrous (mm</a:t>
                      </a:r>
                      <a:r>
                        <a:rPr lang="en-US" sz="2400" baseline="30000" dirty="0">
                          <a:solidFill>
                            <a:srgbClr val="FFFFFF"/>
                          </a:solidFill>
                        </a:rPr>
                        <a:t>3</a:t>
                      </a:r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)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-0.8</a:t>
                      </a:r>
                      <a:r>
                        <a:rPr lang="en-AU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charset="2"/>
                        </a:rPr>
                        <a:t>2.0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-3.4</a:t>
                      </a:r>
                      <a:r>
                        <a:rPr lang="en-AU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charset="2"/>
                        </a:rPr>
                        <a:t>1.7*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0.32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6649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CD02"/>
                          </a:solidFill>
                        </a:rPr>
                        <a:t>Necrotic core (mm</a:t>
                      </a:r>
                      <a:r>
                        <a:rPr lang="en-US" sz="2400" baseline="30000" dirty="0">
                          <a:solidFill>
                            <a:srgbClr val="FFCD02"/>
                          </a:solidFill>
                        </a:rPr>
                        <a:t>3</a:t>
                      </a:r>
                      <a:r>
                        <a:rPr lang="en-US" sz="2400" dirty="0">
                          <a:solidFill>
                            <a:srgbClr val="FFCD02"/>
                          </a:solidFill>
                        </a:rPr>
                        <a:t>)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kern="1200" dirty="0">
                          <a:solidFill>
                            <a:srgbClr val="FFCD0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charset="2"/>
                        </a:rPr>
                        <a:t>+0.4</a:t>
                      </a:r>
                      <a:r>
                        <a:rPr lang="en-GB" sz="2400" kern="1200" dirty="0">
                          <a:solidFill>
                            <a:srgbClr val="FFCD0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charset="2"/>
                        </a:rPr>
                        <a:t>1.4</a:t>
                      </a:r>
                      <a:endParaRPr lang="en-AU" sz="2400" dirty="0">
                        <a:solidFill>
                          <a:srgbClr val="FFCD02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CD02"/>
                          </a:solidFill>
                        </a:rPr>
                        <a:t>-2.9</a:t>
                      </a:r>
                      <a:r>
                        <a:rPr lang="en-AU" sz="2400" kern="1200" dirty="0">
                          <a:solidFill>
                            <a:srgbClr val="FFCD0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charset="2"/>
                        </a:rPr>
                        <a:t>1.2*</a:t>
                      </a:r>
                      <a:endParaRPr lang="en-US" sz="2400" dirty="0">
                        <a:solidFill>
                          <a:srgbClr val="FFCD02"/>
                        </a:solidFill>
                      </a:endParaRP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CD02"/>
                          </a:solidFill>
                        </a:rPr>
                        <a:t>0.08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500" y="6379411"/>
            <a:ext cx="9995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* P&lt;0.05 and ** P&lt;0.01 compared with baseline</a:t>
            </a:r>
          </a:p>
        </p:txBody>
      </p:sp>
    </p:spTree>
    <p:extLst>
      <p:ext uri="{BB962C8B-B14F-4D97-AF65-F5344CB8AC3E}">
        <p14:creationId xmlns:p14="http://schemas.microsoft.com/office/powerpoint/2010/main" val="100468376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60830"/>
            <a:ext cx="8743950" cy="1143000"/>
          </a:xfrm>
        </p:spPr>
        <p:txBody>
          <a:bodyPr/>
          <a:lstStyle/>
          <a:p>
            <a:r>
              <a:rPr lang="en-US" dirty="0">
                <a:effectLst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3830"/>
            <a:ext cx="10287000" cy="541375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700"/>
              </a:spcAft>
            </a:pPr>
            <a:r>
              <a:rPr lang="en-US" dirty="0" err="1"/>
              <a:t>Evolocumab</a:t>
            </a:r>
            <a:r>
              <a:rPr lang="en-US" dirty="0"/>
              <a:t> on a background of optimal statin therapy produced robust lowering of LDL cholesterol and plaque regression by conventional IVUS.</a:t>
            </a:r>
          </a:p>
          <a:p>
            <a:pPr>
              <a:spcBef>
                <a:spcPts val="0"/>
              </a:spcBef>
              <a:spcAft>
                <a:spcPts val="2700"/>
              </a:spcAft>
            </a:pPr>
            <a:r>
              <a:rPr lang="en-US" dirty="0"/>
              <a:t>However, VH imaging failed to detect any difference between treatment groups for individual plaque components.</a:t>
            </a:r>
          </a:p>
          <a:p>
            <a:pPr>
              <a:spcBef>
                <a:spcPts val="0"/>
              </a:spcBef>
              <a:spcAft>
                <a:spcPts val="2700"/>
              </a:spcAft>
            </a:pPr>
            <a:r>
              <a:rPr lang="en-US" dirty="0"/>
              <a:t>These findings further fuel uncertainty regarding the utility of VH imaging in drug development to assess the effect of anti-atherosclerotic therapies.</a:t>
            </a:r>
          </a:p>
        </p:txBody>
      </p:sp>
    </p:spTree>
    <p:extLst>
      <p:ext uri="{BB962C8B-B14F-4D97-AF65-F5344CB8AC3E}">
        <p14:creationId xmlns:p14="http://schemas.microsoft.com/office/powerpoint/2010/main" val="14451137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-179800"/>
            <a:ext cx="8743950" cy="1143000"/>
          </a:xfrm>
        </p:spPr>
        <p:txBody>
          <a:bodyPr/>
          <a:lstStyle/>
          <a:p>
            <a:r>
              <a:rPr lang="en-US" dirty="0"/>
              <a:t>Final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02780"/>
            <a:ext cx="10287000" cy="7084984"/>
          </a:xfrm>
        </p:spPr>
        <p:txBody>
          <a:bodyPr/>
          <a:lstStyle/>
          <a:p>
            <a:r>
              <a:rPr lang="en-US" dirty="0"/>
              <a:t>The inverse correlation between changes in LDL cholesterol and plaque calcium supports prior reports in studies of high intensity statins.</a:t>
            </a:r>
          </a:p>
          <a:p>
            <a:endParaRPr lang="en-US" dirty="0"/>
          </a:p>
          <a:p>
            <a:r>
              <a:rPr lang="en-US" dirty="0"/>
              <a:t>While the underlying mechanism remains uncertain, it questions the use of serial calcium scoring to monitor responses to lipid lowering interventions.</a:t>
            </a:r>
          </a:p>
          <a:p>
            <a:endParaRPr lang="en-US" dirty="0"/>
          </a:p>
          <a:p>
            <a:r>
              <a:rPr lang="en-US" dirty="0"/>
              <a:t>VH yields predictable, but not incremental information, in the setting of plaque regression. It will be of interest to see if other modalities can provide better insights.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89750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1525" y="244020"/>
            <a:ext cx="8743950" cy="1143000"/>
          </a:xfrm>
        </p:spPr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2412" y="1544189"/>
            <a:ext cx="9922185" cy="5312191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Research support: AstraZeneca, Amgen,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Anthera</a:t>
            </a:r>
            <a:r>
              <a:rPr lang="en-US" dirty="0">
                <a:ea typeface="ＭＳ Ｐゴシック" charset="0"/>
                <a:cs typeface="ＭＳ Ｐゴシック" charset="0"/>
              </a:rPr>
              <a:t>, Eli Lilly, Esperion, Novartis,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Cerenis</a:t>
            </a:r>
            <a:r>
              <a:rPr lang="en-US" dirty="0">
                <a:ea typeface="ＭＳ Ｐゴシック" charset="0"/>
                <a:cs typeface="ＭＳ Ｐゴシック" charset="0"/>
              </a:rPr>
              <a:t>, The Medicines Company,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Resverlogix</a:t>
            </a:r>
            <a:r>
              <a:rPr lang="en-US" dirty="0"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InfraReDx</a:t>
            </a:r>
            <a:r>
              <a:rPr lang="en-US" dirty="0">
                <a:ea typeface="ＭＳ Ｐゴシック" charset="0"/>
                <a:cs typeface="ＭＳ Ｐゴシック" charset="0"/>
              </a:rPr>
              <a:t>, Roche, Sanofi-Regeneron and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LipoScience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endParaRPr lang="en-US" dirty="0"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Consulting and honoraria: AstraZeneca, Eli Lilly,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Anthera</a:t>
            </a:r>
            <a:r>
              <a:rPr lang="en-US" dirty="0"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Omthera</a:t>
            </a:r>
            <a:r>
              <a:rPr lang="en-US" dirty="0">
                <a:ea typeface="ＭＳ Ｐゴシック" charset="0"/>
                <a:cs typeface="ＭＳ Ｐゴシック" charset="0"/>
              </a:rPr>
              <a:t>, Merck, Takeda,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Resverlogix</a:t>
            </a:r>
            <a:r>
              <a:rPr lang="en-US" dirty="0"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Sanofi-Regeneron</a:t>
            </a:r>
            <a:r>
              <a:rPr lang="en-US" dirty="0">
                <a:ea typeface="ＭＳ Ｐゴシック" charset="0"/>
                <a:cs typeface="ＭＳ Ｐゴシック" charset="0"/>
              </a:rPr>
              <a:t>, CSL Behring,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Esperion</a:t>
            </a:r>
            <a:r>
              <a:rPr lang="en-US" dirty="0"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Boehringer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Ingelheim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17647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221250"/>
            <a:ext cx="8743950" cy="1143000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0620"/>
            <a:ext cx="10255250" cy="4998259"/>
          </a:xfrm>
        </p:spPr>
        <p:txBody>
          <a:bodyPr/>
          <a:lstStyle/>
          <a:p>
            <a:pPr>
              <a:spcAft>
                <a:spcPts val="3000"/>
              </a:spcAft>
            </a:pPr>
            <a:r>
              <a:rPr lang="en-US"/>
              <a:t>The </a:t>
            </a:r>
            <a:r>
              <a:rPr lang="en-US" dirty="0"/>
              <a:t>PCSK9 inhibitor, </a:t>
            </a:r>
            <a:r>
              <a:rPr lang="en-US" dirty="0" err="1"/>
              <a:t>evolocumab</a:t>
            </a:r>
            <a:r>
              <a:rPr lang="en-US" dirty="0"/>
              <a:t>, lowers LDL-C, induces plaque regression on IVUS and reduces CV events in statin-treated ASCVD patients</a:t>
            </a:r>
          </a:p>
          <a:p>
            <a:pPr>
              <a:spcAft>
                <a:spcPts val="3000"/>
              </a:spcAft>
            </a:pPr>
            <a:r>
              <a:rPr lang="en-US" dirty="0"/>
              <a:t>The impact of PCSK9 inhibition on the composition of coronary atheroma has not been investigated.</a:t>
            </a:r>
          </a:p>
          <a:p>
            <a:pPr>
              <a:spcAft>
                <a:spcPts val="3000"/>
              </a:spcAft>
            </a:pPr>
            <a:r>
              <a:rPr lang="en-US" dirty="0"/>
              <a:t>Virtual histology is an experimental technique which characterizes plaque composition and may have utility in assessing effects of anti-atherosclerotic therapies.</a:t>
            </a:r>
          </a:p>
        </p:txBody>
      </p:sp>
    </p:spTree>
    <p:extLst>
      <p:ext uri="{BB962C8B-B14F-4D97-AF65-F5344CB8AC3E}">
        <p14:creationId xmlns:p14="http://schemas.microsoft.com/office/powerpoint/2010/main" val="208949955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Arrow Connector 26"/>
          <p:cNvCxnSpPr/>
          <p:nvPr/>
        </p:nvCxnSpPr>
        <p:spPr>
          <a:xfrm>
            <a:off x="4287306" y="3194248"/>
            <a:ext cx="285750" cy="0"/>
          </a:xfrm>
          <a:prstGeom prst="straightConnector1">
            <a:avLst/>
          </a:prstGeom>
          <a:ln w="3810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263249" y="4781925"/>
            <a:ext cx="285750" cy="0"/>
          </a:xfrm>
          <a:prstGeom prst="straightConnector1">
            <a:avLst/>
          </a:prstGeom>
          <a:ln w="3810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105648" y="4044505"/>
            <a:ext cx="544507" cy="0"/>
          </a:xfrm>
          <a:prstGeom prst="straightConnector1">
            <a:avLst/>
          </a:prstGeom>
          <a:ln w="3810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662081" y="4044505"/>
            <a:ext cx="640080" cy="0"/>
          </a:xfrm>
          <a:prstGeom prst="line">
            <a:avLst/>
          </a:prstGeom>
          <a:ln w="571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9346269" y="2317315"/>
            <a:ext cx="746047" cy="3408948"/>
          </a:xfrm>
          <a:prstGeom prst="rect">
            <a:avLst/>
          </a:prstGeom>
          <a:solidFill>
            <a:srgbClr val="000090"/>
          </a:solidFill>
          <a:ln w="381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88828" y="2894821"/>
            <a:ext cx="4096512" cy="668421"/>
          </a:xfrm>
          <a:prstGeom prst="rect">
            <a:avLst/>
          </a:prstGeom>
          <a:solidFill>
            <a:srgbClr val="000090"/>
          </a:solidFill>
          <a:ln w="381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FF"/>
                </a:solidFill>
              </a:ln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85323" y="4424125"/>
            <a:ext cx="4096512" cy="668421"/>
          </a:xfrm>
          <a:prstGeom prst="rect">
            <a:avLst/>
          </a:prstGeom>
          <a:solidFill>
            <a:srgbClr val="000090"/>
          </a:solidFill>
          <a:ln w="381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27111" y="3055237"/>
            <a:ext cx="4276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Placebo SC monthly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23607" y="4557805"/>
            <a:ext cx="4276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FFFFFF"/>
                </a:solidFill>
              </a:rPr>
              <a:t>Evolocumab</a:t>
            </a:r>
            <a:r>
              <a:rPr lang="en-US" sz="2000" dirty="0">
                <a:solidFill>
                  <a:srgbClr val="FFFFFF"/>
                </a:solidFill>
              </a:rPr>
              <a:t> 420 mg SC monthly 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2152106" y="3820389"/>
            <a:ext cx="3416964" cy="400110"/>
          </a:xfrm>
          <a:prstGeom prst="rect">
            <a:avLst/>
          </a:prstGeom>
          <a:solidFill>
            <a:srgbClr val="000090"/>
          </a:solidFill>
          <a:ln w="38100" cmpd="sng"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Randomization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8022895" y="3825741"/>
            <a:ext cx="3416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End of Study IVUS</a:t>
            </a:r>
          </a:p>
        </p:txBody>
      </p:sp>
      <p:sp>
        <p:nvSpPr>
          <p:cNvPr id="4" name="Rectangle 3"/>
          <p:cNvSpPr/>
          <p:nvPr/>
        </p:nvSpPr>
        <p:spPr>
          <a:xfrm>
            <a:off x="1848189" y="2311963"/>
            <a:ext cx="1440709" cy="3408948"/>
          </a:xfrm>
          <a:prstGeom prst="rect">
            <a:avLst/>
          </a:prstGeom>
          <a:solidFill>
            <a:srgbClr val="000090"/>
          </a:solidFill>
          <a:ln w="381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65123" y="2912669"/>
            <a:ext cx="1377621" cy="2308324"/>
          </a:xfrm>
          <a:prstGeom prst="rect">
            <a:avLst/>
          </a:prstGeom>
          <a:solidFill>
            <a:srgbClr val="000090"/>
          </a:solidFill>
          <a:ln w="38100" cmpd="sng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  <a:p>
            <a:pPr algn="ctr"/>
            <a:endParaRPr lang="en-US" sz="1800" dirty="0">
              <a:solidFill>
                <a:srgbClr val="FFFFFF"/>
              </a:solidFill>
            </a:endParaRPr>
          </a:p>
          <a:p>
            <a:pPr algn="ctr"/>
            <a:r>
              <a:rPr lang="en-US" sz="1800" dirty="0">
                <a:solidFill>
                  <a:srgbClr val="FFFFFF"/>
                </a:solidFill>
              </a:rPr>
              <a:t>Up to 4 week lipid stabilization period</a:t>
            </a:r>
          </a:p>
          <a:p>
            <a:pPr algn="ctr"/>
            <a:endParaRPr lang="en-US" sz="1800" dirty="0">
              <a:solidFill>
                <a:srgbClr val="FFFFFF"/>
              </a:solidFill>
            </a:endParaRPr>
          </a:p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1332" y="2319979"/>
            <a:ext cx="1440709" cy="3408948"/>
          </a:xfrm>
          <a:prstGeom prst="rect">
            <a:avLst/>
          </a:prstGeom>
          <a:solidFill>
            <a:srgbClr val="000090"/>
          </a:solidFill>
          <a:ln w="381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45538" y="2485308"/>
            <a:ext cx="1337733" cy="3139321"/>
          </a:xfrm>
          <a:prstGeom prst="rect">
            <a:avLst/>
          </a:prstGeom>
          <a:solidFill>
            <a:srgbClr val="0000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</a:rPr>
              <a:t>Screening, placebo run-in period</a:t>
            </a:r>
          </a:p>
          <a:p>
            <a:pPr algn="ctr"/>
            <a:endParaRPr lang="en-US" sz="1800" dirty="0">
              <a:solidFill>
                <a:srgbClr val="FFFFFF"/>
              </a:solidFill>
            </a:endParaRPr>
          </a:p>
          <a:p>
            <a:pPr algn="ctr"/>
            <a:r>
              <a:rPr lang="en-US" sz="1800" dirty="0">
                <a:solidFill>
                  <a:srgbClr val="FFFFFF"/>
                </a:solidFill>
              </a:rPr>
              <a:t>Coronary Angiogram</a:t>
            </a:r>
          </a:p>
          <a:p>
            <a:pPr algn="ctr"/>
            <a:endParaRPr lang="en-US" sz="1800" dirty="0">
              <a:solidFill>
                <a:srgbClr val="FFFFFF"/>
              </a:solidFill>
            </a:endParaRPr>
          </a:p>
          <a:p>
            <a:pPr algn="ctr"/>
            <a:r>
              <a:rPr lang="en-US" sz="1800" dirty="0">
                <a:solidFill>
                  <a:srgbClr val="FFFFFF"/>
                </a:solidFill>
              </a:rPr>
              <a:t>Baseline IVUS</a:t>
            </a:r>
          </a:p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4287306" y="3175558"/>
            <a:ext cx="14989" cy="1614834"/>
          </a:xfrm>
          <a:prstGeom prst="line">
            <a:avLst/>
          </a:prstGeom>
          <a:ln w="571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8687244" y="3194242"/>
            <a:ext cx="285750" cy="0"/>
          </a:xfrm>
          <a:prstGeom prst="straightConnector1">
            <a:avLst/>
          </a:prstGeom>
          <a:ln w="38100" cmpd="sng">
            <a:solidFill>
              <a:srgbClr val="FFFFFF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8672712" y="4773452"/>
            <a:ext cx="285750" cy="0"/>
          </a:xfrm>
          <a:prstGeom prst="straightConnector1">
            <a:avLst/>
          </a:prstGeom>
          <a:ln w="38100" cmpd="sng">
            <a:solidFill>
              <a:srgbClr val="FFFFFF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929728" y="4044505"/>
            <a:ext cx="397134" cy="0"/>
          </a:xfrm>
          <a:prstGeom prst="line">
            <a:avLst/>
          </a:prstGeom>
          <a:ln w="38100" cmpd="sng">
            <a:solidFill>
              <a:srgbClr val="FFFFFF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8929728" y="3175552"/>
            <a:ext cx="14989" cy="1614834"/>
          </a:xfrm>
          <a:prstGeom prst="line">
            <a:avLst/>
          </a:prstGeom>
          <a:ln w="571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875437" y="5849242"/>
            <a:ext cx="1440709" cy="0"/>
          </a:xfrm>
          <a:prstGeom prst="line">
            <a:avLst/>
          </a:prstGeom>
          <a:ln w="38100" cmpd="sng">
            <a:solidFill>
              <a:srgbClr val="FFFF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859561" y="5849242"/>
            <a:ext cx="0" cy="146607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319512" y="5849242"/>
            <a:ext cx="0" cy="146601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842627" y="5830171"/>
            <a:ext cx="1347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2-4 weeks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8472" y="6179149"/>
            <a:ext cx="3696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Max. 6 weeks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08471" y="6205372"/>
            <a:ext cx="3711555" cy="0"/>
          </a:xfrm>
          <a:prstGeom prst="line">
            <a:avLst/>
          </a:prstGeom>
          <a:ln w="38100" cmpd="sng">
            <a:solidFill>
              <a:srgbClr val="FFFF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23484" y="6205372"/>
            <a:ext cx="0" cy="146607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805358" y="6205372"/>
            <a:ext cx="0" cy="146601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4490841" y="6197356"/>
            <a:ext cx="5135246" cy="146601"/>
            <a:chOff x="3991859" y="6390640"/>
            <a:chExt cx="4564663" cy="146601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3991859" y="6404008"/>
              <a:ext cx="4564663" cy="5785"/>
            </a:xfrm>
            <a:prstGeom prst="line">
              <a:avLst/>
            </a:prstGeom>
            <a:ln w="38100" cmpd="sng">
              <a:solidFill>
                <a:srgbClr val="FFFFFF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4009093" y="6390640"/>
              <a:ext cx="0" cy="146601"/>
            </a:xfrm>
            <a:prstGeom prst="line">
              <a:avLst/>
            </a:prstGeom>
            <a:ln w="38100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4945700" y="6205805"/>
            <a:ext cx="1166023" cy="146613"/>
            <a:chOff x="4492813" y="6399089"/>
            <a:chExt cx="1036465" cy="146613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4492813" y="6399101"/>
              <a:ext cx="0" cy="146601"/>
            </a:xfrm>
            <a:prstGeom prst="line">
              <a:avLst/>
            </a:prstGeom>
            <a:ln w="38100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5004143" y="6399095"/>
              <a:ext cx="0" cy="146601"/>
            </a:xfrm>
            <a:prstGeom prst="line">
              <a:avLst/>
            </a:prstGeom>
            <a:ln w="38100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5529278" y="6399089"/>
              <a:ext cx="0" cy="146601"/>
            </a:xfrm>
            <a:prstGeom prst="line">
              <a:avLst/>
            </a:prstGeom>
            <a:ln w="38100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6699485" y="6211157"/>
            <a:ext cx="1041778" cy="146613"/>
            <a:chOff x="4506618" y="6399089"/>
            <a:chExt cx="926025" cy="146613"/>
          </a:xfrm>
        </p:grpSpPr>
        <p:cxnSp>
          <p:nvCxnSpPr>
            <p:cNvPr id="77" name="Straight Connector 76"/>
            <p:cNvCxnSpPr/>
            <p:nvPr/>
          </p:nvCxnSpPr>
          <p:spPr>
            <a:xfrm>
              <a:off x="4506618" y="6399101"/>
              <a:ext cx="0" cy="146601"/>
            </a:xfrm>
            <a:prstGeom prst="line">
              <a:avLst/>
            </a:prstGeom>
            <a:ln w="38100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4976533" y="6399095"/>
              <a:ext cx="0" cy="146601"/>
            </a:xfrm>
            <a:prstGeom prst="line">
              <a:avLst/>
            </a:prstGeom>
            <a:ln w="38100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5432643" y="6399089"/>
              <a:ext cx="0" cy="146601"/>
            </a:xfrm>
            <a:prstGeom prst="line">
              <a:avLst/>
            </a:prstGeom>
            <a:ln w="38100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8320288" y="6216509"/>
            <a:ext cx="1305799" cy="146613"/>
            <a:chOff x="4644668" y="6399089"/>
            <a:chExt cx="1160710" cy="146613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4644668" y="6399101"/>
              <a:ext cx="0" cy="146601"/>
            </a:xfrm>
            <a:prstGeom prst="line">
              <a:avLst/>
            </a:prstGeom>
            <a:ln w="38100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5211218" y="6399095"/>
              <a:ext cx="0" cy="146601"/>
            </a:xfrm>
            <a:prstGeom prst="line">
              <a:avLst/>
            </a:prstGeom>
            <a:ln w="38100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5805378" y="6399089"/>
              <a:ext cx="0" cy="146601"/>
            </a:xfrm>
            <a:prstGeom prst="line">
              <a:avLst/>
            </a:prstGeom>
            <a:ln w="38100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TextBox 84"/>
          <p:cNvSpPr txBox="1"/>
          <p:nvPr/>
        </p:nvSpPr>
        <p:spPr>
          <a:xfrm>
            <a:off x="4361447" y="6319952"/>
            <a:ext cx="300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788560" y="6325304"/>
            <a:ext cx="300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203658" y="6317288"/>
            <a:ext cx="655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12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654842" y="6322640"/>
            <a:ext cx="968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24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367682" y="6322640"/>
            <a:ext cx="655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36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773749" y="6327992"/>
            <a:ext cx="968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52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7426433" y="6327992"/>
            <a:ext cx="655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64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832500" y="6319976"/>
            <a:ext cx="968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70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620535" y="6319976"/>
            <a:ext cx="655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76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9131875" y="6325328"/>
            <a:ext cx="968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80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364201" y="6323742"/>
            <a:ext cx="1452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Week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11645" y="962662"/>
            <a:ext cx="10075924" cy="995144"/>
          </a:xfrm>
          <a:prstGeom prst="rect">
            <a:avLst/>
          </a:prstGeom>
          <a:solidFill>
            <a:srgbClr val="000090"/>
          </a:solidFill>
          <a:ln w="38100" cmpd="sng"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600" dirty="0">
                <a:solidFill>
                  <a:srgbClr val="FFFFFF"/>
                </a:solidFill>
                <a:latin typeface="+mn-lt"/>
              </a:rPr>
              <a:t>968 patients with angiographic CAD, stable statin dose and LDL-C</a:t>
            </a:r>
          </a:p>
          <a:p>
            <a:pPr algn="ctr">
              <a:spcAft>
                <a:spcPts val="800"/>
              </a:spcAft>
            </a:pPr>
            <a:r>
              <a:rPr lang="en-US" sz="2600" dirty="0">
                <a:solidFill>
                  <a:srgbClr val="FFFFFF"/>
                </a:solidFill>
                <a:latin typeface="+mn-lt"/>
              </a:rPr>
              <a:t> ≥80 mg/</a:t>
            </a:r>
            <a:r>
              <a:rPr lang="en-US" sz="2600" dirty="0" err="1">
                <a:solidFill>
                  <a:srgbClr val="FFFFFF"/>
                </a:solidFill>
                <a:latin typeface="+mn-lt"/>
              </a:rPr>
              <a:t>dL</a:t>
            </a:r>
            <a:r>
              <a:rPr lang="en-US" sz="2600" dirty="0">
                <a:solidFill>
                  <a:srgbClr val="FFFFFF"/>
                </a:solidFill>
                <a:latin typeface="+mn-lt"/>
              </a:rPr>
              <a:t> OR 60-80 mg/</a:t>
            </a:r>
            <a:r>
              <a:rPr lang="en-US" sz="2600" dirty="0" err="1">
                <a:solidFill>
                  <a:srgbClr val="FFFFFF"/>
                </a:solidFill>
                <a:latin typeface="+mn-lt"/>
              </a:rPr>
              <a:t>dL</a:t>
            </a:r>
            <a:r>
              <a:rPr lang="en-US" sz="2600" dirty="0">
                <a:solidFill>
                  <a:srgbClr val="FFFFFF"/>
                </a:solidFill>
                <a:latin typeface="+mn-lt"/>
              </a:rPr>
              <a:t> and 1 major or 3 minor risk factors </a:t>
            </a:r>
          </a:p>
        </p:txBody>
      </p:sp>
      <p:sp>
        <p:nvSpPr>
          <p:cNvPr id="102" name="Title 101"/>
          <p:cNvSpPr>
            <a:spLocks noGrp="1"/>
          </p:cNvSpPr>
          <p:nvPr>
            <p:ph type="title"/>
          </p:nvPr>
        </p:nvSpPr>
        <p:spPr>
          <a:xfrm>
            <a:off x="514350" y="0"/>
            <a:ext cx="9258300" cy="762000"/>
          </a:xfrm>
        </p:spPr>
        <p:txBody>
          <a:bodyPr/>
          <a:lstStyle/>
          <a:p>
            <a:r>
              <a:rPr lang="en-US" sz="4000" dirty="0">
                <a:solidFill>
                  <a:srgbClr val="FFC40B"/>
                </a:solidFill>
                <a:effectLst/>
              </a:rPr>
              <a:t>GLAGOV Trial Schematic</a:t>
            </a:r>
          </a:p>
        </p:txBody>
      </p:sp>
    </p:spTree>
    <p:extLst>
      <p:ext uri="{BB962C8B-B14F-4D97-AF65-F5344CB8AC3E}">
        <p14:creationId xmlns:p14="http://schemas.microsoft.com/office/powerpoint/2010/main" val="51574948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-131674"/>
            <a:ext cx="8743950" cy="1143000"/>
          </a:xfrm>
        </p:spPr>
        <p:txBody>
          <a:bodyPr/>
          <a:lstStyle/>
          <a:p>
            <a:r>
              <a:rPr lang="en-US" dirty="0"/>
              <a:t>GLAGOV VH </a:t>
            </a:r>
            <a:r>
              <a:rPr lang="en-US" dirty="0" err="1"/>
              <a:t>Substudy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050091"/>
            <a:ext cx="10096500" cy="5439405"/>
          </a:xfrm>
        </p:spPr>
        <p:txBody>
          <a:bodyPr/>
          <a:lstStyle/>
          <a:p>
            <a:pPr>
              <a:spcAft>
                <a:spcPts val="2800"/>
              </a:spcAft>
            </a:pPr>
            <a:r>
              <a:rPr lang="en-US" dirty="0"/>
              <a:t>Determine if </a:t>
            </a:r>
            <a:r>
              <a:rPr lang="en-US" dirty="0" err="1"/>
              <a:t>evolocumab</a:t>
            </a:r>
            <a:r>
              <a:rPr lang="en-US" dirty="0"/>
              <a:t> produced changes in VH-derived plaque components (dense calcium, fibrous, </a:t>
            </a:r>
            <a:r>
              <a:rPr lang="en-US" dirty="0" err="1"/>
              <a:t>fibrofatty</a:t>
            </a:r>
            <a:r>
              <a:rPr lang="en-US" dirty="0"/>
              <a:t>, necrotic core) compared with placebo in 331 patients with evaluable VH imaging.</a:t>
            </a:r>
          </a:p>
          <a:p>
            <a:pPr>
              <a:spcAft>
                <a:spcPts val="2800"/>
              </a:spcAft>
            </a:pPr>
            <a:r>
              <a:rPr lang="en-US" dirty="0"/>
              <a:t>The </a:t>
            </a:r>
            <a:r>
              <a:rPr lang="en-US" dirty="0" err="1"/>
              <a:t>prespecified</a:t>
            </a:r>
            <a:r>
              <a:rPr lang="en-US" dirty="0"/>
              <a:t> statistical plan sought to compare changes in volumetric measures, adjusting for baseline values and multiple comparisons.</a:t>
            </a:r>
          </a:p>
          <a:p>
            <a:pPr>
              <a:spcAft>
                <a:spcPts val="2800"/>
              </a:spcAft>
            </a:pPr>
            <a:r>
              <a:rPr lang="en-US" dirty="0"/>
              <a:t>The primary endpoint was the absolute change in  dense calcium volume </a:t>
            </a:r>
            <a:r>
              <a:rPr lang="en-US" dirty="0">
                <a:effectLst/>
              </a:rPr>
              <a:t>from baseline to week 78.</a:t>
            </a:r>
          </a:p>
        </p:txBody>
      </p:sp>
    </p:spTree>
    <p:extLst>
      <p:ext uri="{BB962C8B-B14F-4D97-AF65-F5344CB8AC3E}">
        <p14:creationId xmlns:p14="http://schemas.microsoft.com/office/powerpoint/2010/main" val="11576164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5532"/>
            <a:ext cx="10287000" cy="546100"/>
          </a:xfrm>
        </p:spPr>
        <p:txBody>
          <a:bodyPr/>
          <a:lstStyle/>
          <a:p>
            <a:r>
              <a:rPr lang="en-US" sz="3600" dirty="0">
                <a:effectLst/>
              </a:rPr>
              <a:t>Baseline Demographics and Statin Usage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75249"/>
              </p:ext>
            </p:extLst>
          </p:nvPr>
        </p:nvGraphicFramePr>
        <p:xfrm>
          <a:off x="239376" y="753982"/>
          <a:ext cx="9736666" cy="5935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4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7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29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FFFF"/>
                          </a:solidFill>
                        </a:rPr>
                        <a:t> Characteristic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Placebo (n=167)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Evolocumab</a:t>
                      </a:r>
                      <a:r>
                        <a:rPr lang="en-US" sz="2000" dirty="0"/>
                        <a:t> (n=164)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258">
                <a:tc gridSpan="2"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FFFF"/>
                          </a:solidFill>
                        </a:rPr>
                        <a:t>Age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59.7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59.3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258">
                <a:tc gridSpan="2"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FFFF"/>
                          </a:solidFill>
                        </a:rPr>
                        <a:t>Male Gender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76.0%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70.7%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258">
                <a:tc gridSpan="2"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FFFF"/>
                          </a:solidFill>
                        </a:rPr>
                        <a:t>BMI (kg/m</a:t>
                      </a:r>
                      <a:r>
                        <a:rPr lang="en-US" sz="2000" baseline="30000" dirty="0">
                          <a:solidFill>
                            <a:srgbClr val="FFFFFF"/>
                          </a:solidFill>
                        </a:rPr>
                        <a:t>2)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29.5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29.7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258">
                <a:tc gridSpan="2"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FFFF"/>
                          </a:solidFill>
                        </a:rPr>
                        <a:t>Diabetes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16.2%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18.9%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258">
                <a:tc gridSpan="2"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FFFF"/>
                          </a:solidFill>
                        </a:rPr>
                        <a:t>Smoking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22.2%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29.9%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258">
                <a:tc gridSpan="2"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C84F"/>
                          </a:solidFill>
                        </a:rPr>
                        <a:t>Baseline statin use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C84F"/>
                          </a:solidFill>
                        </a:rPr>
                        <a:t>99.4%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C84F"/>
                          </a:solidFill>
                        </a:rPr>
                        <a:t>98.8%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258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FFC84F"/>
                        </a:solidFill>
                      </a:endParaRP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C84F"/>
                          </a:solidFill>
                        </a:rPr>
                        <a:t>High intensity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C84F"/>
                          </a:solidFill>
                        </a:rPr>
                        <a:t>57.5%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C84F"/>
                          </a:solidFill>
                        </a:rPr>
                        <a:t>59.8%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3258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FFFF"/>
                          </a:solidFill>
                        </a:rPr>
                        <a:t>Moderate intensity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41.3%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37.8%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3258">
                <a:tc gridSpan="2">
                  <a:txBody>
                    <a:bodyPr/>
                    <a:lstStyle/>
                    <a:p>
                      <a:pPr marL="0" marR="0" lvl="0" indent="0" algn="l" defTabSz="45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CD02"/>
                          </a:solidFill>
                        </a:rPr>
                        <a:t>Baseline LDL-C (</a:t>
                      </a:r>
                      <a:r>
                        <a:rPr lang="en-US" sz="2000" baseline="0" dirty="0">
                          <a:solidFill>
                            <a:srgbClr val="FFCD02"/>
                          </a:solidFill>
                        </a:rPr>
                        <a:t>mg/</a:t>
                      </a:r>
                      <a:r>
                        <a:rPr lang="en-US" sz="2000" baseline="0" dirty="0" err="1">
                          <a:solidFill>
                            <a:srgbClr val="FFCD02"/>
                          </a:solidFill>
                        </a:rPr>
                        <a:t>dL</a:t>
                      </a:r>
                      <a:r>
                        <a:rPr lang="en-US" sz="2000" baseline="0" dirty="0">
                          <a:solidFill>
                            <a:srgbClr val="FFCD02"/>
                          </a:solidFill>
                        </a:rPr>
                        <a:t>)</a:t>
                      </a:r>
                      <a:endParaRPr lang="en-US" sz="2000" dirty="0">
                        <a:solidFill>
                          <a:srgbClr val="FFCD02"/>
                        </a:solidFill>
                      </a:endParaRP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C84F"/>
                          </a:solidFill>
                        </a:rPr>
                        <a:t>92.0</a:t>
                      </a:r>
                      <a:endParaRPr lang="en-US" sz="2000" strike="sngStrike" dirty="0">
                        <a:solidFill>
                          <a:srgbClr val="FFC84F"/>
                        </a:solidFill>
                      </a:endParaRP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C84F"/>
                          </a:solidFill>
                        </a:rPr>
                        <a:t>90.9</a:t>
                      </a:r>
                      <a:endParaRPr lang="en-US" sz="2000" strike="sngStrike" dirty="0">
                        <a:solidFill>
                          <a:srgbClr val="FFC84F"/>
                        </a:solidFill>
                      </a:endParaRP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3258">
                <a:tc gridSpan="2">
                  <a:txBody>
                    <a:bodyPr/>
                    <a:lstStyle/>
                    <a:p>
                      <a:pPr marL="0" marR="0" lvl="0" indent="0" algn="l" defTabSz="45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CD02"/>
                          </a:solidFill>
                        </a:rPr>
                        <a:t>Baseline CRP (mg/L)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trike="noStrike" dirty="0">
                          <a:solidFill>
                            <a:srgbClr val="FFC84F"/>
                          </a:solidFill>
                        </a:rPr>
                        <a:t>1.5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trike="noStrike" dirty="0">
                          <a:solidFill>
                            <a:srgbClr val="FFC84F"/>
                          </a:solidFill>
                        </a:rPr>
                        <a:t>1.7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6762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872"/>
            <a:ext cx="10287000" cy="875628"/>
          </a:xfrm>
        </p:spPr>
        <p:txBody>
          <a:bodyPr/>
          <a:lstStyle/>
          <a:p>
            <a:r>
              <a:rPr lang="en-US" sz="4000" dirty="0">
                <a:effectLst/>
              </a:rPr>
              <a:t>Percent Change in Biochemical Parameters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813456"/>
              </p:ext>
            </p:extLst>
          </p:nvPr>
        </p:nvGraphicFramePr>
        <p:xfrm>
          <a:off x="208325" y="1092202"/>
          <a:ext cx="9736667" cy="4932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9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8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9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9721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FFFFFF"/>
                          </a:solidFill>
                        </a:rPr>
                        <a:t> Characteristic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Placebo (n=167)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/>
                        <a:t>Evolocumab</a:t>
                      </a:r>
                      <a:r>
                        <a:rPr lang="en-US" sz="2200" dirty="0"/>
                        <a:t> (n=164)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P Value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4511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LDL Cholesterol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+0.6</a:t>
                      </a:r>
                      <a:r>
                        <a:rPr lang="en-AU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charset="2"/>
                        </a:rPr>
                        <a:t>%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-62.8%***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&lt;0.0001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4511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HDL Cholesterol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+7.5%***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+11.6%***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0.02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4511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Triglycerides</a:t>
                      </a:r>
                      <a:endParaRPr lang="en-US" sz="2400" baseline="300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+2.7%*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-11.5%**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0.0002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4511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CRP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-21.4%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-6.7%**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0.11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4511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FFFFFF"/>
                          </a:solidFill>
                        </a:rPr>
                        <a:t>Lp</a:t>
                      </a:r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(a)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-2.5%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-22.7%***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&lt;0.0001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1208" y="6223669"/>
            <a:ext cx="9995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* P&lt;0.05, ** P&lt;0.01 and *** P&lt;0.0001 compared with baseline</a:t>
            </a:r>
          </a:p>
        </p:txBody>
      </p:sp>
    </p:spTree>
    <p:extLst>
      <p:ext uri="{BB962C8B-B14F-4D97-AF65-F5344CB8AC3E}">
        <p14:creationId xmlns:p14="http://schemas.microsoft.com/office/powerpoint/2010/main" val="101369569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745"/>
            <a:ext cx="10287000" cy="847555"/>
          </a:xfrm>
        </p:spPr>
        <p:txBody>
          <a:bodyPr/>
          <a:lstStyle/>
          <a:p>
            <a:r>
              <a:rPr lang="en-US" sz="4000" dirty="0">
                <a:effectLst/>
              </a:rPr>
              <a:t>Change in Measures of Plaque Burden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366235"/>
              </p:ext>
            </p:extLst>
          </p:nvPr>
        </p:nvGraphicFramePr>
        <p:xfrm>
          <a:off x="317501" y="993943"/>
          <a:ext cx="9499598" cy="4860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9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7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2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7111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FFFFFF"/>
                          </a:solidFill>
                        </a:rPr>
                        <a:t> Characteristic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Placebo</a:t>
                      </a:r>
                      <a:br>
                        <a:rPr lang="en-US" sz="2200" dirty="0"/>
                      </a:br>
                      <a:r>
                        <a:rPr lang="en-US" sz="2200" dirty="0"/>
                        <a:t>(n=167)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/>
                        <a:t>Evolocumab</a:t>
                      </a:r>
                      <a:r>
                        <a:rPr lang="en-US" sz="2200" dirty="0"/>
                        <a:t> (n=164)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P Value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724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PAV (%)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bg1"/>
                          </a:solidFill>
                        </a:rPr>
                        <a:t>+0.17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-1.20*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&lt;0.0001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724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TAV (mm</a:t>
                      </a:r>
                      <a:r>
                        <a:rPr lang="en-US" sz="2400" baseline="30000" dirty="0">
                          <a:solidFill>
                            <a:srgbClr val="FFFFFF"/>
                          </a:solidFill>
                        </a:rPr>
                        <a:t>3</a:t>
                      </a:r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)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-0.8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-3.6*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0.04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724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PAV </a:t>
                      </a:r>
                      <a:r>
                        <a:rPr lang="en-US" sz="2400" dirty="0" err="1">
                          <a:solidFill>
                            <a:srgbClr val="FFFFFF"/>
                          </a:solidFill>
                        </a:rPr>
                        <a:t>regressors</a:t>
                      </a:r>
                      <a:r>
                        <a:rPr lang="en-US" sz="2400" baseline="0" dirty="0">
                          <a:solidFill>
                            <a:srgbClr val="FFFFFF"/>
                          </a:solidFill>
                        </a:rPr>
                        <a:t> (%)</a:t>
                      </a:r>
                      <a:endParaRPr lang="en-US" sz="2400" baseline="300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46.1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68.3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&lt;0.0001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724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TAV </a:t>
                      </a:r>
                      <a:r>
                        <a:rPr lang="en-US" sz="2400" dirty="0" err="1">
                          <a:solidFill>
                            <a:srgbClr val="FFFFFF"/>
                          </a:solidFill>
                        </a:rPr>
                        <a:t>regressors</a:t>
                      </a:r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 (%)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53.3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64.6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0.04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6010414"/>
            <a:ext cx="9995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PAV: percent atheroma volume; TAV: total atheroma volume. * P&lt;0.0001 compared with baseline</a:t>
            </a:r>
          </a:p>
        </p:txBody>
      </p:sp>
    </p:spTree>
    <p:extLst>
      <p:ext uri="{BB962C8B-B14F-4D97-AF65-F5344CB8AC3E}">
        <p14:creationId xmlns:p14="http://schemas.microsoft.com/office/powerpoint/2010/main" val="119580782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5" y="12704"/>
            <a:ext cx="9901990" cy="1143000"/>
          </a:xfrm>
        </p:spPr>
        <p:txBody>
          <a:bodyPr/>
          <a:lstStyle/>
          <a:p>
            <a:r>
              <a:rPr lang="en-US" sz="4000" dirty="0"/>
              <a:t>Primary Endpoint: Change in Normalized </a:t>
            </a:r>
            <a:r>
              <a:rPr lang="en-US" sz="4000"/>
              <a:t>Dense Calcium Volume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223874" y="1036233"/>
            <a:ext cx="7678835" cy="5593989"/>
            <a:chOff x="1223874" y="1036233"/>
            <a:chExt cx="7678835" cy="559398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23874" y="1036233"/>
              <a:ext cx="7678835" cy="51480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505201" y="2703107"/>
              <a:ext cx="152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0.6*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60169" y="1643871"/>
              <a:ext cx="152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1.0**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00337" y="4576469"/>
              <a:ext cx="1716505" cy="461665"/>
            </a:xfrm>
            <a:prstGeom prst="rect">
              <a:avLst/>
            </a:prstGeom>
            <a:solidFill>
              <a:schemeClr val="tx1">
                <a:alpha val="37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P=0.49***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51748" y="5791203"/>
              <a:ext cx="25125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Statin Monotherapy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54842" y="5799225"/>
              <a:ext cx="25125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Statin + </a:t>
              </a:r>
              <a:r>
                <a:rPr lang="en-US" dirty="0" err="1">
                  <a:solidFill>
                    <a:schemeClr val="bg1"/>
                  </a:solidFill>
                </a:rPr>
                <a:t>Evolocumab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-48905" y="6554140"/>
            <a:ext cx="9995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n-lt"/>
              </a:rPr>
              <a:t>* P&lt;0.05 and ** P&lt;0.001 compared with baseline (exploratory analysis). *** Hochberg adjusted p value</a:t>
            </a:r>
          </a:p>
        </p:txBody>
      </p:sp>
    </p:spTree>
    <p:extLst>
      <p:ext uri="{BB962C8B-B14F-4D97-AF65-F5344CB8AC3E}">
        <p14:creationId xmlns:p14="http://schemas.microsoft.com/office/powerpoint/2010/main" val="205008694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Amgen Proprietary - Confidentia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Amgen Proprietary - Confidentia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Amgen Proprietary - Confidentia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Amgen Proprietary - Confidentia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Amgen Proprietary - Confidentia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Amgen Proprietary - Confidentia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Amgen Proprietary - Confidentia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Amgen Proprietary - Confidentia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Amgen Proprietary - Confidentia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Amgen Proprietary - Confidentia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Amgen Proprietary - Confidentia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Amgen Proprietary - Confidential"/>
</p:tagLst>
</file>

<file path=ppt/theme/theme1.xml><?xml version="1.0" encoding="utf-8"?>
<a:theme xmlns:a="http://schemas.openxmlformats.org/drawingml/2006/main" name="8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ASD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ASD symp September 2015_working template" id="{5BDFD5C0-CB58-453D-B04F-DD2E0841E429}" vid="{F0814D7E-E360-4328-A6B4-A8ECE0215E38}"/>
    </a:ext>
  </a:extLst>
</a:theme>
</file>

<file path=ppt/theme/theme3.xml><?xml version="1.0" encoding="utf-8"?>
<a:theme xmlns:a="http://schemas.openxmlformats.org/drawingml/2006/main" name="4_3_ESC_PPT_Light">
  <a:themeElements>
    <a:clrScheme name="ESC">
      <a:dk1>
        <a:sysClr val="windowText" lastClr="000000"/>
      </a:dk1>
      <a:lt1>
        <a:sysClr val="window" lastClr="FFFFFF"/>
      </a:lt1>
      <a:dk2>
        <a:srgbClr val="595959"/>
      </a:dk2>
      <a:lt2>
        <a:srgbClr val="F2F2F2"/>
      </a:lt2>
      <a:accent1>
        <a:srgbClr val="008294"/>
      </a:accent1>
      <a:accent2>
        <a:srgbClr val="D00040"/>
      </a:accent2>
      <a:accent3>
        <a:srgbClr val="80C453"/>
      </a:accent3>
      <a:accent4>
        <a:srgbClr val="741472"/>
      </a:accent4>
      <a:accent5>
        <a:srgbClr val="00476C"/>
      </a:accent5>
      <a:accent6>
        <a:srgbClr val="B00B7C"/>
      </a:accent6>
      <a:hlink>
        <a:srgbClr val="F8B836"/>
      </a:hlink>
      <a:folHlink>
        <a:srgbClr val="F583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5_REGN White template-1">
  <a:themeElements>
    <a:clrScheme name="3_REGN White template-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REGN White template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  <a:cs typeface="MS PGothic" pitchFamily="34" charset="-128"/>
          </a:defRPr>
        </a:defPPr>
      </a:lstStyle>
    </a:lnDef>
  </a:objectDefaults>
  <a:extraClrSchemeLst>
    <a:extraClrScheme>
      <a:clrScheme name="3_REGN White template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REGN White template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REGN White template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REGN White template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REGN White template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REGN White template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REGN White template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REGN White template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REGN White template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REGN White template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REGN White template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REGN White template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82ad3a63-90ad-4a46-a3cb-757f4658e205" origin="userSelected">
  <element uid="ba0343df-3220-4244-9388-1298e2abc028" value=""/>
  <element uid="96dc6479-e616-4b57-91d9-9a433fe4fcdb" value=""/>
  <element uid="2a041708-5430-4469-9924-29d5d5f4ecfd" value=""/>
</sisl>
</file>

<file path=customXml/itemProps1.xml><?xml version="1.0" encoding="utf-8"?>
<ds:datastoreItem xmlns:ds="http://schemas.openxmlformats.org/officeDocument/2006/customXml" ds:itemID="{1381A4A4-B91F-4449-9B71-F70B586B90B8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40120</TotalTime>
  <Words>1131</Words>
  <Application>Microsoft Office PowerPoint</Application>
  <PresentationFormat>35mm Slides</PresentationFormat>
  <Paragraphs>268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ＭＳ Ｐゴシック</vt:lpstr>
      <vt:lpstr>ＭＳ Ｐゴシック</vt:lpstr>
      <vt:lpstr>Arial</vt:lpstr>
      <vt:lpstr>Calibri</vt:lpstr>
      <vt:lpstr>Constantia</vt:lpstr>
      <vt:lpstr>Courier New</vt:lpstr>
      <vt:lpstr>Franklin Gothic Book</vt:lpstr>
      <vt:lpstr>Helvetica</vt:lpstr>
      <vt:lpstr>LucidaGrande</vt:lpstr>
      <vt:lpstr>Symbol</vt:lpstr>
      <vt:lpstr>Times</vt:lpstr>
      <vt:lpstr>Verdana</vt:lpstr>
      <vt:lpstr>Wingdings</vt:lpstr>
      <vt:lpstr>8_Blank Presentation</vt:lpstr>
      <vt:lpstr>EASD Theme</vt:lpstr>
      <vt:lpstr>4_3_ESC_PPT_Light</vt:lpstr>
      <vt:lpstr>15_REGN White template-1</vt:lpstr>
      <vt:lpstr>Effect of the PCSK9 Inhibitor, Evolocumab, on the Composition of Coronary Atherosclerosis: Insights from the GLAGOV Trial</vt:lpstr>
      <vt:lpstr>Disclosures</vt:lpstr>
      <vt:lpstr>Background</vt:lpstr>
      <vt:lpstr>GLAGOV Trial Schematic</vt:lpstr>
      <vt:lpstr>GLAGOV VH Substudy</vt:lpstr>
      <vt:lpstr>Baseline Demographics and Statin Usage</vt:lpstr>
      <vt:lpstr>Percent Change in Biochemical Parameters</vt:lpstr>
      <vt:lpstr>Change in Measures of Plaque Burden</vt:lpstr>
      <vt:lpstr>Primary Endpoint: Change in Normalized Dense Calcium Volume</vt:lpstr>
      <vt:lpstr>Secondary Endpoint: Change in Volume of Other VH Parameters</vt:lpstr>
      <vt:lpstr>Secondary Endpoint: Absolute Change in VH-Derived Percentage Plaque Measures</vt:lpstr>
      <vt:lpstr>Correlation Between Change in VH Measures and Biochemical Parameters</vt:lpstr>
      <vt:lpstr>Exploratory Analysis: Change in VH-Derived Plaque Measures and Regression</vt:lpstr>
      <vt:lpstr>Exploratory Analysis: Baseline LDL-C &lt;70 mg/dL</vt:lpstr>
      <vt:lpstr>Conclusion</vt:lpstr>
      <vt:lpstr>Final Thoughts</vt:lpstr>
    </vt:vector>
  </TitlesOfParts>
  <Company>Cleveland Clinic Foundation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Nissen</dc:creator>
  <cp:keywords>*$%CON-*$%ClinTrials</cp:keywords>
  <cp:lastModifiedBy>Kristen Green</cp:lastModifiedBy>
  <cp:revision>576</cp:revision>
  <dcterms:created xsi:type="dcterms:W3CDTF">2003-07-22T15:43:03Z</dcterms:created>
  <dcterms:modified xsi:type="dcterms:W3CDTF">2017-08-29T07:29:20Z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c72e5066-d075-4f24-a8d9-2db764089935</vt:lpwstr>
  </property>
  <property fmtid="{D5CDD505-2E9C-101B-9397-08002B2CF9AE}" pid="3" name="bjSaver">
    <vt:lpwstr>76+PRIcTABdCL6Dlm9HU+L9upU6kiMBa</vt:lpwstr>
  </property>
  <property fmtid="{D5CDD505-2E9C-101B-9397-08002B2CF9AE}" pid="4" name="bjDocumentLabelXML">
    <vt:lpwstr>&lt;?xml version="1.0" encoding="us-ascii"?&gt;&lt;sisl xmlns:xsi="http://www.w3.org/2001/XMLSchema-instance" xmlns:xsd="http://www.w3.org/2001/XMLSchema" sislVersion="0" policy="82ad3a63-90ad-4a46-a3cb-757f4658e205" origin="userSelected" xmlns="http://www.boldonj</vt:lpwstr>
  </property>
  <property fmtid="{D5CDD505-2E9C-101B-9397-08002B2CF9AE}" pid="5" name="bjDocumentLabelXML-0">
    <vt:lpwstr>ames.com/2008/01/sie/internal/label"&gt;&lt;element uid="ba0343df-3220-4244-9388-1298e2abc028" value="" /&gt;&lt;element uid="96dc6479-e616-4b57-91d9-9a433fe4fcdb" value="" /&gt;&lt;element uid="2a041708-5430-4469-9924-29d5d5f4ecfd" value="" /&gt;&lt;/sisl&gt;</vt:lpwstr>
  </property>
  <property fmtid="{D5CDD505-2E9C-101B-9397-08002B2CF9AE}" pid="6" name="bjDocumentSecurityLabel">
    <vt:lpwstr>Confidential - Clinical Trials</vt:lpwstr>
  </property>
</Properties>
</file>