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430" r:id="rId2"/>
    <p:sldId id="431" r:id="rId3"/>
    <p:sldId id="443" r:id="rId4"/>
    <p:sldId id="445" r:id="rId5"/>
    <p:sldId id="468" r:id="rId6"/>
    <p:sldId id="446" r:id="rId7"/>
    <p:sldId id="459" r:id="rId8"/>
    <p:sldId id="450" r:id="rId9"/>
    <p:sldId id="444" r:id="rId10"/>
    <p:sldId id="466" r:id="rId11"/>
    <p:sldId id="453" r:id="rId12"/>
    <p:sldId id="460" r:id="rId13"/>
    <p:sldId id="469" r:id="rId14"/>
    <p:sldId id="470" r:id="rId15"/>
    <p:sldId id="462" r:id="rId16"/>
    <p:sldId id="463" r:id="rId17"/>
    <p:sldId id="455" r:id="rId18"/>
    <p:sldId id="457" r:id="rId19"/>
    <p:sldId id="456" r:id="rId20"/>
    <p:sldId id="458" r:id="rId21"/>
    <p:sldId id="442" r:id="rId22"/>
  </p:sldIdLst>
  <p:sldSz cx="9144000" cy="6858000" type="screen4x3"/>
  <p:notesSz cx="7086600" cy="93726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.P. Simao Henriques" initials="JS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6C"/>
    <a:srgbClr val="315575"/>
    <a:srgbClr val="0A2D74"/>
    <a:srgbClr val="1C1C1C"/>
    <a:srgbClr val="14202E"/>
    <a:srgbClr val="FFFF00"/>
    <a:srgbClr val="009999"/>
    <a:srgbClr val="395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 autoAdjust="0"/>
    <p:restoredTop sz="95662" autoAdjust="0"/>
  </p:normalViewPr>
  <p:slideViewPr>
    <p:cSldViewPr snapToGrid="0">
      <p:cViewPr varScale="1">
        <p:scale>
          <a:sx n="87" d="100"/>
          <a:sy n="87" d="100"/>
        </p:scale>
        <p:origin x="1728" y="4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6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565802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912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12073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11597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17732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6728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890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3732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857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738" y="2506851"/>
            <a:ext cx="8723585" cy="929485"/>
          </a:xfrm>
        </p:spPr>
        <p:txBody>
          <a:bodyPr/>
          <a:lstStyle/>
          <a:p>
            <a:pPr eaLnBrk="1" hangingPunct="1"/>
            <a:r>
              <a:rPr lang="en-GB" altLang="en-US" sz="3200" b="0" i="1" u="sng" dirty="0"/>
              <a:t>The DARE trial</a:t>
            </a:r>
            <a:br>
              <a:rPr lang="en-GB" altLang="en-US" sz="3200" b="0" i="1" u="sng" dirty="0"/>
            </a:br>
            <a:r>
              <a:rPr lang="en-GB" altLang="en-US" sz="3200" b="0" i="1" u="sng" dirty="0"/>
              <a:t>(</a:t>
            </a:r>
            <a:r>
              <a:rPr lang="en-GB" altLang="en-US" sz="3200" i="1" u="sng" dirty="0"/>
              <a:t>D</a:t>
            </a:r>
            <a:r>
              <a:rPr lang="en-GB" altLang="en-US" sz="3200" b="0" i="1" u="sng" dirty="0"/>
              <a:t>rug-eluting </a:t>
            </a:r>
            <a:r>
              <a:rPr lang="en-GB" altLang="en-US" sz="3200" b="0" i="1" u="sng" dirty="0" err="1"/>
              <a:t>b</a:t>
            </a:r>
            <a:r>
              <a:rPr lang="en-GB" altLang="en-US" sz="3200" i="1" u="sng" dirty="0" err="1"/>
              <a:t>A</a:t>
            </a:r>
            <a:r>
              <a:rPr lang="en-GB" altLang="en-US" sz="3200" b="0" i="1" u="sng" dirty="0" err="1"/>
              <a:t>lloon</a:t>
            </a:r>
            <a:r>
              <a:rPr lang="en-GB" altLang="en-US" sz="3200" b="0" i="1" u="sng" dirty="0"/>
              <a:t> for in-stent </a:t>
            </a:r>
            <a:r>
              <a:rPr lang="en-GB" altLang="en-US" sz="3200" i="1" u="sng" dirty="0"/>
              <a:t>Re</a:t>
            </a:r>
            <a:r>
              <a:rPr lang="en-GB" altLang="en-US" sz="3200" b="0" i="1" u="sng" dirty="0"/>
              <a:t>stenosis)</a:t>
            </a:r>
            <a:endParaRPr lang="en-US" altLang="en-US" sz="3200" b="0" i="1" u="sng" dirty="0">
              <a:solidFill>
                <a:srgbClr val="053763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09968"/>
            <a:ext cx="8185150" cy="889000"/>
          </a:xfrm>
        </p:spPr>
        <p:txBody>
          <a:bodyPr/>
          <a:lstStyle/>
          <a:p>
            <a:pPr eaLnBrk="1" hangingPunct="1"/>
            <a:r>
              <a:rPr lang="en-US" altLang="en-US" dirty="0"/>
              <a:t>José PS Henriques, MD</a:t>
            </a:r>
          </a:p>
          <a:p>
            <a:pPr eaLnBrk="1" hangingPunct="1"/>
            <a:r>
              <a:rPr lang="en-US" altLang="en-US" dirty="0"/>
              <a:t>Jan Baan, MD</a:t>
            </a:r>
          </a:p>
          <a:p>
            <a:pPr eaLnBrk="1" hangingPunct="1"/>
            <a:r>
              <a:rPr lang="en-US" altLang="en-US" sz="2400" dirty="0"/>
              <a:t>Academic Medical Center </a:t>
            </a:r>
          </a:p>
          <a:p>
            <a:pPr eaLnBrk="1" hangingPunct="1"/>
            <a:r>
              <a:rPr lang="en-US" altLang="en-US" sz="2400" dirty="0"/>
              <a:t>Amsterdam, The Netherlands</a:t>
            </a:r>
          </a:p>
          <a:p>
            <a:pPr eaLnBrk="1" hangingPunct="1"/>
            <a:endParaRPr lang="en-US" altLang="en-US" sz="2800" b="0" dirty="0"/>
          </a:p>
        </p:txBody>
      </p:sp>
      <p:sp>
        <p:nvSpPr>
          <p:cNvPr id="14" name="Rechthoek 2"/>
          <p:cNvSpPr>
            <a:spLocks noChangeArrowheads="1"/>
          </p:cNvSpPr>
          <p:nvPr/>
        </p:nvSpPr>
        <p:spPr bwMode="auto">
          <a:xfrm>
            <a:off x="166744" y="956160"/>
            <a:ext cx="88931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altLang="en-US" sz="3000" i="0" dirty="0">
                <a:solidFill>
                  <a:schemeClr val="bg1"/>
                </a:solidFill>
              </a:rPr>
              <a:t>A randomized comparison of paclitaxel-eluting balloon* versus </a:t>
            </a:r>
            <a:r>
              <a:rPr lang="en-US" altLang="en-US" sz="3000" i="0" dirty="0" err="1">
                <a:solidFill>
                  <a:schemeClr val="bg1"/>
                </a:solidFill>
              </a:rPr>
              <a:t>everolimus</a:t>
            </a:r>
            <a:r>
              <a:rPr lang="en-US" altLang="en-US" sz="3000" i="0" dirty="0">
                <a:solidFill>
                  <a:schemeClr val="bg1"/>
                </a:solidFill>
              </a:rPr>
              <a:t>-eluting stent for the treatment of any in-stent restenosis</a:t>
            </a:r>
            <a:endParaRPr lang="nl-NL" altLang="en-US" sz="3000" i="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134792669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Baseline </a:t>
            </a:r>
            <a:r>
              <a:rPr lang="nl-NL" dirty="0" err="1"/>
              <a:t>Characteristics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4113"/>
              </p:ext>
            </p:extLst>
          </p:nvPr>
        </p:nvGraphicFramePr>
        <p:xfrm>
          <a:off x="0" y="1252181"/>
          <a:ext cx="914400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Balloon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Stent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</a:t>
                      </a:r>
                      <a:r>
                        <a:rPr lang="nl-NL" sz="20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</a:t>
                      </a:r>
                      <a:endParaRPr lang="nl-NL" sz="20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n=137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n=141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(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years</a:t>
                      </a: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66±11</a:t>
                      </a:r>
                      <a:endParaRPr lang="nl-NL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65±10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0.28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72% (98)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84% (118)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0.02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Time 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restenosis</a:t>
                      </a: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years</a:t>
                      </a: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 (0.94-8.5)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(1.3-8.2)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0.81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Risk factors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Diabetes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 (42)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33% (46)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0.73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Hypertension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64% (87)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67% (94)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0.58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Hypercholesterolemia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59% (81)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 (84)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0.94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Current smoker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 (23)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 (18)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0.34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Clinical presentation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Stable angina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44% (54)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42% (58)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Acute coronary syndrome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 (74)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 (74)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257978484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Baseline </a:t>
            </a:r>
            <a:r>
              <a:rPr lang="nl-NL" dirty="0" err="1"/>
              <a:t>Characteristics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21871"/>
              </p:ext>
            </p:extLst>
          </p:nvPr>
        </p:nvGraphicFramePr>
        <p:xfrm>
          <a:off x="0" y="1252181"/>
          <a:ext cx="9144001" cy="486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Balloon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Stent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</a:t>
                      </a:r>
                      <a:r>
                        <a:rPr lang="nl-NL" sz="20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</a:t>
                      </a:r>
                      <a:endParaRPr lang="nl-NL" sz="20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n=137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n=141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Target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vessel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0.71</a:t>
                      </a: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Left anterior descending artery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41% (56)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39% (55)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Circumflex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coronary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artery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20% (28)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24% (34)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Right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coronary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artery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37% (51)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35% (49)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Left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main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coronary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artery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0.0% (0)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0.7% (1)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Saphenous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vein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graft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0.7% (1)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1.4% (2)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Index stent type</a:t>
                      </a: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0.87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  BMS</a:t>
                      </a: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 (60)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 (60)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  DES</a:t>
                      </a: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49% (67)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53% (75)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Unknown</a:t>
                      </a:r>
                      <a:endParaRPr lang="nl-NL" sz="2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7.3% (10)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4.3% (6)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Focal in-stent restenosis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51% (54)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53% (64)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0.42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137551482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Procedural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6833"/>
              </p:ext>
            </p:extLst>
          </p:nvPr>
        </p:nvGraphicFramePr>
        <p:xfrm>
          <a:off x="1" y="1250539"/>
          <a:ext cx="914399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Balloon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Drug-</a:t>
                      </a:r>
                      <a:r>
                        <a:rPr lang="nl-NL" sz="2000" b="1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eluting</a:t>
                      </a: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Stent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</a:t>
                      </a:r>
                      <a:r>
                        <a:rPr lang="nl-NL" sz="20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</a:t>
                      </a:r>
                      <a:endParaRPr lang="nl-NL" sz="20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MLD,</a:t>
                      </a:r>
                      <a:r>
                        <a:rPr lang="nl-NL" sz="20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mm</a:t>
                      </a:r>
                      <a:endParaRPr lang="nl-NL" sz="2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0.77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±0.33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0.79±0.35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0.73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r>
                        <a:rPr lang="nl-NL" sz="2000" b="1" i="0" dirty="0">
                          <a:solidFill>
                            <a:schemeClr val="tx1"/>
                          </a:solidFill>
                          <a:latin typeface="+mj-lt"/>
                        </a:rPr>
                        <a:t>RVD, mm</a:t>
                      </a: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2.56±0.43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2.59±0.54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0.46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Predilation</a:t>
                      </a:r>
                      <a:endParaRPr lang="nl-NL" sz="2000" b="1" i="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100% (137)</a:t>
                      </a:r>
                      <a:endParaRPr lang="nl-NL" sz="2000" b="1" i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85.1% (120)</a:t>
                      </a:r>
                      <a:endParaRPr lang="nl-NL" sz="2000" b="1" i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    &lt;0.0001</a:t>
                      </a:r>
                      <a:endParaRPr lang="nl-NL" sz="2000" b="1" i="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Device length (mm)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22.4±4.4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22.1±8.6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0.72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 Light"/>
                        </a:rPr>
                        <a:t>Device diameter (mm)</a:t>
                      </a:r>
                      <a:endParaRPr lang="nl-NL" sz="2000" b="1" i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3.3</a:t>
                      </a:r>
                      <a:r>
                        <a:rPr lang="nl-NL" sz="2000" b="1" i="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±0.9</a:t>
                      </a:r>
                      <a:endParaRPr lang="nl-NL" sz="2000" b="1" i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2.9</a:t>
                      </a:r>
                      <a:r>
                        <a:rPr lang="nl-NL" sz="2000" b="1" i="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±1.1</a:t>
                      </a:r>
                      <a:endParaRPr lang="nl-NL" sz="2000" b="1" i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0.001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kern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Postdilation</a:t>
                      </a:r>
                      <a:r>
                        <a:rPr lang="nl-NL" sz="2000" b="1" i="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nl-NL" sz="2000" b="1" i="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16% (22)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57% (80)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&lt;0.001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Max. </a:t>
                      </a:r>
                      <a:r>
                        <a:rPr lang="en-US" sz="20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postdil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balloon diameter 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(mm)</a:t>
                      </a:r>
                      <a:endParaRPr lang="nl-NL" sz="18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3.2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±0.5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3.3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±0.5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0.36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DEB duration of inflation (sec)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61</a:t>
                      </a:r>
                      <a:r>
                        <a:rPr lang="nl-NL" sz="2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±22</a:t>
                      </a:r>
                      <a:endParaRPr lang="nl-NL" sz="20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n/a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n/a</a:t>
                      </a:r>
                    </a:p>
                  </a:txBody>
                  <a:tcPr marL="42125" marR="42125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21095634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157134"/>
            <a:ext cx="7769225" cy="755650"/>
          </a:xfrm>
        </p:spPr>
        <p:txBody>
          <a:bodyPr/>
          <a:lstStyle/>
          <a:p>
            <a:r>
              <a:rPr lang="en-US" dirty="0"/>
              <a:t>Baseline MLD</a:t>
            </a:r>
            <a:endParaRPr lang="nl-NL" sz="28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5" y="1185960"/>
            <a:ext cx="6070370" cy="4680000"/>
          </a:xfrm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001302" y="3146683"/>
            <a:ext cx="4243162" cy="10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4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kern="0" dirty="0"/>
              <a:t>DEB: </a:t>
            </a:r>
            <a:r>
              <a:rPr lang="nl-NL" sz="2400" i="0" dirty="0"/>
              <a:t>0.77±0.33mm </a:t>
            </a:r>
            <a:r>
              <a:rPr lang="nl-NL" sz="2400" i="0" kern="0" dirty="0"/>
              <a:t>vs. </a:t>
            </a:r>
          </a:p>
          <a:p>
            <a:pPr marL="0" indent="0">
              <a:buFontTx/>
              <a:buNone/>
            </a:pPr>
            <a:r>
              <a:rPr lang="nl-NL" sz="2400" i="0" kern="0" dirty="0"/>
              <a:t>DES: </a:t>
            </a:r>
            <a:r>
              <a:rPr lang="nl-NL" sz="2400" i="0" dirty="0"/>
              <a:t>0.79±0.35mm</a:t>
            </a:r>
            <a:r>
              <a:rPr lang="nl-NL" sz="2400" i="0" kern="0" dirty="0"/>
              <a:t>, p=0.73</a:t>
            </a:r>
          </a:p>
        </p:txBody>
      </p:sp>
    </p:spTree>
    <p:extLst>
      <p:ext uri="{BB962C8B-B14F-4D97-AF65-F5344CB8AC3E}">
        <p14:creationId xmlns:p14="http://schemas.microsoft.com/office/powerpoint/2010/main" val="147921387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157134"/>
            <a:ext cx="7769225" cy="755650"/>
          </a:xfrm>
        </p:spPr>
        <p:txBody>
          <a:bodyPr/>
          <a:lstStyle/>
          <a:p>
            <a:r>
              <a:rPr lang="en-US" dirty="0"/>
              <a:t>Post-procedural MLD</a:t>
            </a:r>
            <a:endParaRPr lang="nl-NL" sz="28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53" y="1202001"/>
            <a:ext cx="6070370" cy="4680000"/>
          </a:xfrm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017344" y="3146683"/>
            <a:ext cx="4243162" cy="10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4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kern="0" dirty="0"/>
              <a:t>DEB: </a:t>
            </a:r>
            <a:r>
              <a:rPr lang="nl-NL" sz="2400" i="0" dirty="0"/>
              <a:t>1.72±0.35mm </a:t>
            </a:r>
            <a:r>
              <a:rPr lang="nl-NL" sz="2400" i="0" kern="0" dirty="0"/>
              <a:t>vs. </a:t>
            </a:r>
          </a:p>
          <a:p>
            <a:pPr marL="0" indent="0">
              <a:buFontTx/>
              <a:buNone/>
            </a:pPr>
            <a:r>
              <a:rPr lang="nl-NL" sz="2400" i="0" kern="0" dirty="0"/>
              <a:t>DES: </a:t>
            </a:r>
            <a:r>
              <a:rPr lang="nl-NL" sz="2400" i="0" dirty="0"/>
              <a:t>1.84±0.46mm</a:t>
            </a:r>
            <a:r>
              <a:rPr lang="nl-NL" sz="2400" i="0" kern="0" dirty="0"/>
              <a:t>, p=0.005</a:t>
            </a:r>
          </a:p>
        </p:txBody>
      </p:sp>
    </p:spTree>
    <p:extLst>
      <p:ext uri="{BB962C8B-B14F-4D97-AF65-F5344CB8AC3E}">
        <p14:creationId xmlns:p14="http://schemas.microsoft.com/office/powerpoint/2010/main" val="147921387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157134"/>
            <a:ext cx="7769225" cy="755650"/>
          </a:xfrm>
        </p:spPr>
        <p:txBody>
          <a:bodyPr/>
          <a:lstStyle/>
          <a:p>
            <a:r>
              <a:rPr lang="en-US" dirty="0"/>
              <a:t>In-segment MLD @ 6 months</a:t>
            </a:r>
            <a:endParaRPr lang="nl-NL" sz="28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1" y="1397715"/>
            <a:ext cx="5767971" cy="4680000"/>
          </a:xfrm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161722" y="3114599"/>
            <a:ext cx="4243162" cy="10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4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kern="0" dirty="0"/>
              <a:t>DEB: </a:t>
            </a:r>
            <a:r>
              <a:rPr lang="nl-NL" sz="2400" i="0" dirty="0"/>
              <a:t>1.71±0.51mm </a:t>
            </a:r>
            <a:r>
              <a:rPr lang="nl-NL" sz="2400" i="0" kern="0" dirty="0"/>
              <a:t>vs. </a:t>
            </a:r>
          </a:p>
          <a:p>
            <a:pPr marL="0" indent="0">
              <a:buFontTx/>
              <a:buNone/>
            </a:pPr>
            <a:r>
              <a:rPr lang="nl-NL" sz="2400" i="0" kern="0" dirty="0"/>
              <a:t>DES: </a:t>
            </a:r>
            <a:r>
              <a:rPr lang="nl-NL" sz="2400" i="0" dirty="0"/>
              <a:t>1.74±0.61mm</a:t>
            </a:r>
            <a:r>
              <a:rPr lang="nl-NL" sz="2400" i="0" kern="0" dirty="0"/>
              <a:t>, p=0.65</a:t>
            </a:r>
          </a:p>
        </p:txBody>
      </p:sp>
    </p:spTree>
    <p:extLst>
      <p:ext uri="{BB962C8B-B14F-4D97-AF65-F5344CB8AC3E}">
        <p14:creationId xmlns:p14="http://schemas.microsoft.com/office/powerpoint/2010/main" val="311441458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11187" y="157134"/>
            <a:ext cx="7769225" cy="755650"/>
          </a:xfrm>
        </p:spPr>
        <p:txBody>
          <a:bodyPr/>
          <a:lstStyle/>
          <a:p>
            <a:r>
              <a:rPr lang="en-US" dirty="0"/>
              <a:t>Late loss @ 6 months</a:t>
            </a:r>
            <a:endParaRPr lang="nl-NL" sz="2800" i="1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9" y="1397712"/>
            <a:ext cx="5767971" cy="4680000"/>
          </a:xfrm>
        </p:spPr>
      </p:pic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4848703" y="3152176"/>
            <a:ext cx="4243162" cy="10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4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kern="0" dirty="0"/>
              <a:t>DEB: </a:t>
            </a:r>
            <a:r>
              <a:rPr lang="nl-NL" sz="2400" i="0" dirty="0"/>
              <a:t>0.17±0.41mm </a:t>
            </a:r>
            <a:r>
              <a:rPr lang="nl-NL" sz="2400" i="0" kern="0" dirty="0"/>
              <a:t>vs. </a:t>
            </a:r>
          </a:p>
          <a:p>
            <a:pPr marL="0" indent="0">
              <a:buFontTx/>
              <a:buNone/>
            </a:pPr>
            <a:r>
              <a:rPr lang="nl-NL" sz="2400" i="0" kern="0" dirty="0"/>
              <a:t>DES: </a:t>
            </a:r>
            <a:r>
              <a:rPr lang="nl-NL" sz="2400" i="0" dirty="0"/>
              <a:t>0.45±0.47mm</a:t>
            </a:r>
            <a:r>
              <a:rPr lang="nl-NL" sz="2400" i="0" kern="0" dirty="0"/>
              <a:t>, p&lt;0.001</a:t>
            </a:r>
          </a:p>
        </p:txBody>
      </p:sp>
    </p:spTree>
    <p:extLst>
      <p:ext uri="{BB962C8B-B14F-4D97-AF65-F5344CB8AC3E}">
        <p14:creationId xmlns:p14="http://schemas.microsoft.com/office/powerpoint/2010/main" val="3772631239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87762"/>
            <a:ext cx="9144000" cy="61364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Endpoint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41131" y="5402321"/>
            <a:ext cx="7893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7366C"/>
                </a:solidFill>
              </a:rPr>
              <a:t>The point estimate of the difference in MLD between DEB and DES was -0.03mm and the 95% lower confidence limit (LCL) LCL -0.16mm, </a:t>
            </a:r>
            <a:r>
              <a:rPr lang="en-US" sz="2000" u="sng" dirty="0">
                <a:solidFill>
                  <a:srgbClr val="17366C"/>
                </a:solidFill>
              </a:rPr>
              <a:t>indicating </a:t>
            </a:r>
            <a:r>
              <a:rPr lang="en-US" sz="2000" u="sng" dirty="0" err="1">
                <a:solidFill>
                  <a:srgbClr val="17366C"/>
                </a:solidFill>
              </a:rPr>
              <a:t>noninferiority</a:t>
            </a:r>
            <a:r>
              <a:rPr lang="en-US" sz="2000" u="sng" dirty="0">
                <a:solidFill>
                  <a:srgbClr val="17366C"/>
                </a:solidFill>
              </a:rPr>
              <a:t> (p&lt;0.0001)</a:t>
            </a:r>
            <a:endParaRPr lang="nl-NL" sz="2000" u="sng" dirty="0">
              <a:solidFill>
                <a:srgbClr val="17366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349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in 6-month MLD major </a:t>
            </a:r>
            <a:r>
              <a:rPr lang="nl-NL" dirty="0" err="1"/>
              <a:t>subgroups</a:t>
            </a:r>
            <a:endParaRPr lang="nl-NL" dirty="0"/>
          </a:p>
        </p:txBody>
      </p:sp>
      <p:pic>
        <p:nvPicPr>
          <p:cNvPr id="5122" name="Picture 2" descr="H:\Downloads\FIGURE2 DARErevJI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8" r="12989" b="2375"/>
          <a:stretch/>
        </p:blipFill>
        <p:spPr bwMode="auto">
          <a:xfrm>
            <a:off x="7917" y="1303278"/>
            <a:ext cx="9236092" cy="51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680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950"/>
              </p:ext>
            </p:extLst>
          </p:nvPr>
        </p:nvGraphicFramePr>
        <p:xfrm>
          <a:off x="128335" y="940485"/>
          <a:ext cx="8882371" cy="4838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Drug-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eluting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balloon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Drug- 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eluting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stent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 p-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82">
                <a:tc>
                  <a:txBody>
                    <a:bodyPr/>
                    <a:lstStyle/>
                    <a:p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n=137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n=141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ctr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Death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0.7% (1)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1.4% (2)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0.58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  Cardiac death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0.7% (1)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Myocardial infarction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2.2% (3)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2.8% (4)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Target vessel related MI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1.4% (2)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0.7% (1)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 Stent 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thrombosis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Stroke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0.7% (1)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1.4% (2)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0.58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Target 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revascularization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8.8% (12)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7.1% (10)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TVR PCI 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8.8% (12)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5.7% (8)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TVR CABG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1.4%(2)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Coronary artery bypass graft surgery all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0.7% (1)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4.3% (6)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Percutaneous coronary intervention all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13.9% (19)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11.3% </a:t>
                      </a: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(16)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0.58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err="1">
                          <a:solidFill>
                            <a:schemeClr val="tx1"/>
                          </a:solidFill>
                          <a:effectLst/>
                        </a:rPr>
                        <a:t>Composite</a:t>
                      </a: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 major adverse events*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chemeClr val="tx1"/>
                          </a:solidFill>
                          <a:effectLst/>
                        </a:rPr>
                        <a:t>10.9% (15)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9.2% (13)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0.66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4764" marR="14764" marT="0" marB="0" anchor="b"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316635938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9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Disclosure Statement of Financial Interest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2743200"/>
            <a:ext cx="3810000" cy="269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0" dirty="0"/>
              <a:t>Grant/Research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Consulting Fees/Honoraria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Major Stock Shareholder/Equity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Royalty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Ownership/Founder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Intellectual Property Rights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Other Financial Benefit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400" y="2743200"/>
            <a:ext cx="3810000" cy="300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0" dirty="0" err="1"/>
              <a:t>B.Braun</a:t>
            </a:r>
            <a:r>
              <a:rPr lang="en-US" sz="1600" b="0" dirty="0"/>
              <a:t>, Abbott Vascular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0" dirty="0"/>
              <a:t>Company Names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153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0" i="0" dirty="0">
                <a:solidFill>
                  <a:srgbClr val="053763"/>
                </a:solidFill>
                <a:ea typeface="ヒラギノ角ゴ Pro W3" pitchFamily="-111" charset="-128"/>
                <a:cs typeface="+mn-cs"/>
              </a:rPr>
              <a:t>Within the past 12 months, I or my spouse/partner have had a financial interest/arrangement or affiliation with the organization(s) listed below.</a:t>
            </a:r>
            <a:endParaRPr lang="en-US" sz="2000" dirty="0">
              <a:solidFill>
                <a:srgbClr val="053763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0" dirty="0">
                <a:solidFill>
                  <a:srgbClr val="053763"/>
                </a:solidFill>
                <a:cs typeface="ヒラギノ角ゴ Pro W3"/>
              </a:rPr>
              <a:t>Affiliation/Financial Relationship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724400" y="2362200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053763"/>
                </a:solidFill>
                <a:cs typeface="ヒラギノ角ゴ Pro W3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042021647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Limitations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926" y="1479550"/>
            <a:ext cx="8662737" cy="4114800"/>
          </a:xfrm>
        </p:spPr>
        <p:txBody>
          <a:bodyPr/>
          <a:lstStyle/>
          <a:p>
            <a:r>
              <a:rPr lang="nl-NL" dirty="0"/>
              <a:t>Long </a:t>
            </a:r>
            <a:r>
              <a:rPr lang="nl-NL" dirty="0" err="1"/>
              <a:t>inclusion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 (5 </a:t>
            </a:r>
            <a:r>
              <a:rPr lang="nl-NL" dirty="0" err="1"/>
              <a:t>years</a:t>
            </a:r>
            <a:r>
              <a:rPr lang="nl-NL" dirty="0"/>
              <a:t>)</a:t>
            </a:r>
          </a:p>
          <a:p>
            <a:r>
              <a:rPr lang="nl-NL" dirty="0" err="1"/>
              <a:t>Procedural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  <a:p>
            <a:r>
              <a:rPr lang="nl-NL" dirty="0"/>
              <a:t>No ISR </a:t>
            </a:r>
            <a:r>
              <a:rPr lang="nl-NL" dirty="0" err="1"/>
              <a:t>lesion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(scoring </a:t>
            </a:r>
            <a:r>
              <a:rPr lang="nl-NL" dirty="0" err="1"/>
              <a:t>balloons</a:t>
            </a:r>
            <a:r>
              <a:rPr lang="nl-NL" dirty="0"/>
              <a:t>?)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powered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25537690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Dare Trial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39" y="946150"/>
            <a:ext cx="8831981" cy="41712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Non-inferiority of Sequent Please DEB vs </a:t>
            </a:r>
            <a:r>
              <a:rPr lang="en-US" sz="2400" dirty="0" err="1">
                <a:solidFill>
                  <a:schemeClr val="bg2"/>
                </a:solidFill>
              </a:rPr>
              <a:t>Xience</a:t>
            </a:r>
            <a:r>
              <a:rPr lang="en-US" sz="2400" dirty="0">
                <a:solidFill>
                  <a:schemeClr val="bg2"/>
                </a:solidFill>
              </a:rPr>
              <a:t> DES for any ISR (in-segment MLD @ 6-months FUP)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Greater acute gain with DES vs. DEB, offset by greater DES late loss at 6-month follow-up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Therefore, the DEB appears to be an alternative therapy for any ISR negating the need for additional stent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No differences in clinical endpoints, including TVR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Confirming European guidelines class 1A DEB for ISR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4" name="Picture 6" descr="Image result for jacc 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5" y="5416066"/>
            <a:ext cx="5175885" cy="9953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215662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479550"/>
            <a:ext cx="9144000" cy="4114800"/>
          </a:xfrm>
        </p:spPr>
        <p:txBody>
          <a:bodyPr/>
          <a:lstStyle/>
          <a:p>
            <a:r>
              <a:rPr lang="nl-NL" sz="2600" dirty="0"/>
              <a:t>In-stent </a:t>
            </a:r>
            <a:r>
              <a:rPr lang="nl-NL" sz="2600" dirty="0" err="1"/>
              <a:t>restenosis</a:t>
            </a:r>
            <a:r>
              <a:rPr lang="nl-NL" sz="2600" dirty="0"/>
              <a:t> (ISR) </a:t>
            </a:r>
            <a:r>
              <a:rPr lang="nl-NL" sz="2600" dirty="0" err="1"/>
              <a:t>still</a:t>
            </a:r>
            <a:r>
              <a:rPr lang="nl-NL" sz="2600" dirty="0"/>
              <a:t> a major </a:t>
            </a:r>
            <a:r>
              <a:rPr lang="nl-NL" sz="2600" dirty="0" err="1"/>
              <a:t>challenge</a:t>
            </a:r>
            <a:r>
              <a:rPr lang="nl-NL" sz="2600" dirty="0"/>
              <a:t> </a:t>
            </a:r>
          </a:p>
          <a:p>
            <a:r>
              <a:rPr lang="nl-NL" sz="2600" dirty="0"/>
              <a:t>DES &amp; BMS ISR is </a:t>
            </a:r>
            <a:r>
              <a:rPr lang="nl-NL" sz="2600" dirty="0" err="1"/>
              <a:t>mostly</a:t>
            </a:r>
            <a:r>
              <a:rPr lang="nl-NL" sz="2600" dirty="0"/>
              <a:t> </a:t>
            </a:r>
            <a:r>
              <a:rPr lang="nl-NL" sz="2600" dirty="0" err="1"/>
              <a:t>treated</a:t>
            </a:r>
            <a:r>
              <a:rPr lang="nl-NL" sz="2600" dirty="0"/>
              <a:t> </a:t>
            </a:r>
            <a:r>
              <a:rPr lang="nl-NL" sz="2600" dirty="0" err="1"/>
              <a:t>by</a:t>
            </a:r>
            <a:r>
              <a:rPr lang="nl-NL" sz="2600" dirty="0"/>
              <a:t> (</a:t>
            </a:r>
            <a:r>
              <a:rPr lang="nl-NL" sz="2600" dirty="0" err="1"/>
              <a:t>repeat</a:t>
            </a:r>
            <a:r>
              <a:rPr lang="nl-NL" sz="2600" dirty="0"/>
              <a:t>) DES </a:t>
            </a:r>
          </a:p>
          <a:p>
            <a:endParaRPr lang="nl-NL" sz="2600" dirty="0"/>
          </a:p>
          <a:p>
            <a:r>
              <a:rPr lang="nl-NL" sz="2600" dirty="0"/>
              <a:t>Drug-</a:t>
            </a:r>
            <a:r>
              <a:rPr lang="nl-NL" sz="2600" dirty="0" err="1"/>
              <a:t>eluting</a:t>
            </a:r>
            <a:r>
              <a:rPr lang="nl-NL" sz="2600" dirty="0"/>
              <a:t> balloon (DEB*) is </a:t>
            </a:r>
            <a:r>
              <a:rPr lang="nl-NL" sz="2600" dirty="0" err="1"/>
              <a:t>an</a:t>
            </a:r>
            <a:r>
              <a:rPr lang="nl-NL" sz="2600" dirty="0"/>
              <a:t> </a:t>
            </a:r>
            <a:r>
              <a:rPr lang="nl-NL" sz="2600" dirty="0" err="1"/>
              <a:t>alternative</a:t>
            </a:r>
            <a:r>
              <a:rPr lang="nl-NL" sz="2600" dirty="0"/>
              <a:t> treatment </a:t>
            </a:r>
          </a:p>
          <a:p>
            <a:r>
              <a:rPr lang="nl-NL" sz="2600" dirty="0"/>
              <a:t>DEB </a:t>
            </a:r>
            <a:r>
              <a:rPr lang="nl-NL" sz="2600" dirty="0" err="1"/>
              <a:t>negates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need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additional</a:t>
            </a:r>
            <a:r>
              <a:rPr lang="nl-NL" sz="2600" dirty="0"/>
              <a:t> stent </a:t>
            </a:r>
            <a:r>
              <a:rPr lang="nl-NL" sz="2600" dirty="0" err="1"/>
              <a:t>implantation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/>
              <a:t>No trials of DEB </a:t>
            </a:r>
            <a:r>
              <a:rPr lang="nl-NL" sz="2600" dirty="0" err="1"/>
              <a:t>vs</a:t>
            </a:r>
            <a:r>
              <a:rPr lang="nl-NL" sz="2600" dirty="0"/>
              <a:t> DES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any</a:t>
            </a:r>
            <a:r>
              <a:rPr lang="nl-NL" sz="2600" dirty="0"/>
              <a:t> ISR (BMS </a:t>
            </a:r>
            <a:r>
              <a:rPr lang="nl-NL" sz="2600" dirty="0" err="1"/>
              <a:t>and</a:t>
            </a:r>
            <a:r>
              <a:rPr lang="nl-NL" sz="2600" dirty="0"/>
              <a:t> DES)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427361173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DARE trial design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479550"/>
            <a:ext cx="9144000" cy="4114800"/>
          </a:xfrm>
        </p:spPr>
        <p:txBody>
          <a:bodyPr/>
          <a:lstStyle/>
          <a:p>
            <a:r>
              <a:rPr lang="nl-NL" dirty="0"/>
              <a:t>Multicenter </a:t>
            </a:r>
            <a:r>
              <a:rPr lang="nl-NL" dirty="0" err="1"/>
              <a:t>randomized</a:t>
            </a:r>
            <a:r>
              <a:rPr lang="nl-NL" dirty="0"/>
              <a:t> non-</a:t>
            </a:r>
            <a:r>
              <a:rPr lang="nl-NL" dirty="0" err="1"/>
              <a:t>inferiority</a:t>
            </a:r>
            <a:r>
              <a:rPr lang="nl-NL" dirty="0"/>
              <a:t> trial</a:t>
            </a:r>
          </a:p>
          <a:p>
            <a:endParaRPr lang="nl-NL" dirty="0"/>
          </a:p>
          <a:p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ISR (DES or BMS)</a:t>
            </a:r>
          </a:p>
          <a:p>
            <a:endParaRPr lang="nl-NL" dirty="0"/>
          </a:p>
          <a:p>
            <a:r>
              <a:rPr lang="nl-NL" dirty="0"/>
              <a:t>1:1 </a:t>
            </a:r>
            <a:r>
              <a:rPr lang="nl-NL" dirty="0" err="1"/>
              <a:t>randomization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SeQuent</a:t>
            </a:r>
            <a:r>
              <a:rPr lang="nl-NL" dirty="0"/>
              <a:t> </a:t>
            </a:r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paclitaxel-eluting</a:t>
            </a:r>
            <a:r>
              <a:rPr lang="nl-NL" dirty="0"/>
              <a:t> balloon* or </a:t>
            </a:r>
            <a:r>
              <a:rPr lang="nl-NL" dirty="0" err="1"/>
              <a:t>Xience</a:t>
            </a:r>
            <a:r>
              <a:rPr lang="nl-NL" dirty="0"/>
              <a:t> </a:t>
            </a:r>
            <a:r>
              <a:rPr lang="nl-NL" dirty="0" err="1"/>
              <a:t>everolimus-eluting</a:t>
            </a:r>
            <a:r>
              <a:rPr lang="nl-NL" dirty="0"/>
              <a:t> stent</a:t>
            </a:r>
          </a:p>
          <a:p>
            <a:endParaRPr lang="nl-NL" dirty="0"/>
          </a:p>
          <a:p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endpoint</a:t>
            </a:r>
            <a:r>
              <a:rPr lang="nl-NL" dirty="0"/>
              <a:t>: 6-month in-segment MLD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373626778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r>
              <a:rPr lang="nl-NL" dirty="0"/>
              <a:t> criteria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030374"/>
            <a:ext cx="9143999" cy="3124532"/>
          </a:xfrm>
        </p:spPr>
        <p:txBody>
          <a:bodyPr/>
          <a:lstStyle/>
          <a:p>
            <a:r>
              <a:rPr lang="nl-NL" sz="2200" dirty="0" err="1"/>
              <a:t>Any</a:t>
            </a:r>
            <a:r>
              <a:rPr lang="nl-NL" sz="2200" dirty="0"/>
              <a:t> </a:t>
            </a:r>
            <a:r>
              <a:rPr lang="nl-NL" sz="2200" dirty="0" err="1"/>
              <a:t>restenosis</a:t>
            </a:r>
            <a:r>
              <a:rPr lang="nl-NL" sz="2200" dirty="0"/>
              <a:t> of </a:t>
            </a:r>
            <a:r>
              <a:rPr lang="nl-NL" sz="2200" dirty="0" err="1"/>
              <a:t>stented</a:t>
            </a:r>
            <a:r>
              <a:rPr lang="nl-NL" sz="2200" dirty="0"/>
              <a:t> </a:t>
            </a:r>
            <a:r>
              <a:rPr lang="nl-NL" sz="2200" dirty="0" err="1"/>
              <a:t>vessels</a:t>
            </a:r>
            <a:r>
              <a:rPr lang="nl-NL" sz="2200" dirty="0"/>
              <a:t> or </a:t>
            </a:r>
            <a:r>
              <a:rPr lang="nl-NL" sz="2200" dirty="0" err="1"/>
              <a:t>surgical</a:t>
            </a:r>
            <a:r>
              <a:rPr lang="nl-NL" sz="2200" dirty="0"/>
              <a:t> </a:t>
            </a:r>
            <a:r>
              <a:rPr lang="nl-NL" sz="2200" dirty="0" err="1"/>
              <a:t>grafts</a:t>
            </a:r>
            <a:endParaRPr lang="nl-NL" sz="2200" dirty="0"/>
          </a:p>
          <a:p>
            <a:r>
              <a:rPr lang="nl-NL" sz="2200" dirty="0"/>
              <a:t>DES or BMS ISR</a:t>
            </a:r>
          </a:p>
          <a:p>
            <a:r>
              <a:rPr lang="nl-NL" sz="2200" dirty="0"/>
              <a:t>&gt;50% in-stent </a:t>
            </a:r>
            <a:r>
              <a:rPr lang="nl-NL" sz="2200" dirty="0" err="1"/>
              <a:t>and</a:t>
            </a:r>
            <a:r>
              <a:rPr lang="nl-NL" sz="2200" dirty="0"/>
              <a:t> &lt;5mm out of </a:t>
            </a:r>
            <a:r>
              <a:rPr lang="nl-NL" sz="2200" dirty="0" err="1"/>
              <a:t>the</a:t>
            </a:r>
            <a:r>
              <a:rPr lang="nl-NL" sz="2200" dirty="0"/>
              <a:t> stent</a:t>
            </a:r>
          </a:p>
          <a:p>
            <a:r>
              <a:rPr lang="nl-NL" sz="2200" dirty="0"/>
              <a:t>Reference diameter of </a:t>
            </a:r>
            <a:r>
              <a:rPr lang="en-US" sz="2200" dirty="0"/>
              <a:t>≥ 2.0 to 4.0 millimeters </a:t>
            </a:r>
          </a:p>
          <a:p>
            <a:r>
              <a:rPr lang="en-US" sz="2200" dirty="0"/>
              <a:t>Amendable to PCI treatment with either DEB or DES</a:t>
            </a:r>
          </a:p>
          <a:p>
            <a:r>
              <a:rPr lang="en-US" sz="2200" dirty="0"/>
              <a:t>Amendable to 1 year dual antiplatelet therapy.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56403" y="3789089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i="0" kern="0" dirty="0" err="1"/>
              <a:t>Exclusion</a:t>
            </a:r>
            <a:r>
              <a:rPr lang="nl-NL" i="0" kern="0" dirty="0"/>
              <a:t> criteria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4527528"/>
            <a:ext cx="9070428" cy="3317039"/>
          </a:xfrm>
        </p:spPr>
        <p:txBody>
          <a:bodyPr/>
          <a:lstStyle/>
          <a:p>
            <a:r>
              <a:rPr lang="en-US" sz="2200" dirty="0"/>
              <a:t>Restenosis in a biodegradable or non-CE marked stent</a:t>
            </a:r>
          </a:p>
          <a:p>
            <a:r>
              <a:rPr lang="en-US" sz="2200" dirty="0"/>
              <a:t>GFR &lt;30mL/min, exception when on dialysis.</a:t>
            </a:r>
          </a:p>
          <a:p>
            <a:r>
              <a:rPr lang="en-US" sz="2200" dirty="0"/>
              <a:t>STEMI</a:t>
            </a:r>
          </a:p>
          <a:p>
            <a:r>
              <a:rPr lang="en-US" sz="2200" dirty="0"/>
              <a:t>Expected need PCI in the same vessel &lt; 6 months.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6" name="Tekstvak 5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183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Statistical Plan</a:t>
            </a:r>
            <a:br>
              <a:rPr lang="nl-NL" dirty="0"/>
            </a:br>
            <a:r>
              <a:rPr lang="nl-NL" sz="2800" i="1" dirty="0"/>
              <a:t>Power </a:t>
            </a:r>
            <a:r>
              <a:rPr lang="nl-NL" sz="2800" i="1" dirty="0" err="1"/>
              <a:t>calculation</a:t>
            </a:r>
            <a:r>
              <a:rPr lang="nl-NL" sz="2800" i="1" dirty="0"/>
              <a:t> </a:t>
            </a:r>
            <a:r>
              <a:rPr lang="nl-NL" sz="2800" i="1" dirty="0" err="1"/>
              <a:t>assumptions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522698"/>
            <a:ext cx="9143999" cy="4114800"/>
          </a:xfrm>
        </p:spPr>
        <p:txBody>
          <a:bodyPr/>
          <a:lstStyle/>
          <a:p>
            <a:r>
              <a:rPr lang="nl-NL" sz="2400" dirty="0"/>
              <a:t>6-month in-segment MLD </a:t>
            </a:r>
            <a:r>
              <a:rPr lang="nl-NL" sz="2400" dirty="0" err="1"/>
              <a:t>mean</a:t>
            </a:r>
            <a:r>
              <a:rPr lang="nl-NL" sz="2400" dirty="0"/>
              <a:t> 2.1mm  </a:t>
            </a:r>
          </a:p>
          <a:p>
            <a:r>
              <a:rPr lang="nl-NL" sz="2400" dirty="0"/>
              <a:t>Standard </a:t>
            </a:r>
            <a:r>
              <a:rPr lang="nl-NL" sz="2400" dirty="0" err="1"/>
              <a:t>deviation</a:t>
            </a:r>
            <a:r>
              <a:rPr lang="nl-NL" sz="2400" dirty="0"/>
              <a:t> 0.6mm</a:t>
            </a:r>
          </a:p>
          <a:p>
            <a:r>
              <a:rPr lang="nl-NL" sz="2400" dirty="0"/>
              <a:t>Non-</a:t>
            </a:r>
            <a:r>
              <a:rPr lang="nl-NL" sz="2400" dirty="0" err="1"/>
              <a:t>inferiority</a:t>
            </a:r>
            <a:r>
              <a:rPr lang="nl-NL" sz="2400" dirty="0"/>
              <a:t> </a:t>
            </a:r>
            <a:r>
              <a:rPr lang="nl-NL" sz="2400" dirty="0" err="1"/>
              <a:t>margin</a:t>
            </a:r>
            <a:r>
              <a:rPr lang="nl-NL" sz="2400" dirty="0"/>
              <a:t> of 0.4mm </a:t>
            </a:r>
          </a:p>
          <a:p>
            <a:endParaRPr lang="nl-NL" sz="2400" dirty="0"/>
          </a:p>
          <a:p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reject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null</a:t>
            </a:r>
            <a:r>
              <a:rPr lang="nl-NL" sz="2400" dirty="0"/>
              <a:t> hypothesis of </a:t>
            </a:r>
            <a:r>
              <a:rPr lang="nl-NL" sz="2400" dirty="0" err="1"/>
              <a:t>inferiority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80% power. </a:t>
            </a:r>
          </a:p>
          <a:p>
            <a:r>
              <a:rPr lang="nl-NL" sz="2400" dirty="0"/>
              <a:t>112 </a:t>
            </a:r>
            <a:r>
              <a:rPr lang="nl-NL" sz="2400" dirty="0" err="1"/>
              <a:t>analyzable</a:t>
            </a:r>
            <a:r>
              <a:rPr lang="nl-NL" sz="2400" dirty="0"/>
              <a:t> </a:t>
            </a:r>
            <a:r>
              <a:rPr lang="nl-NL" sz="2400" dirty="0" err="1"/>
              <a:t>patients</a:t>
            </a:r>
            <a:r>
              <a:rPr lang="nl-NL" sz="2400" dirty="0"/>
              <a:t> per </a:t>
            </a:r>
            <a:r>
              <a:rPr lang="nl-NL" sz="2400" dirty="0" err="1"/>
              <a:t>group</a:t>
            </a:r>
            <a:endParaRPr lang="nl-NL" sz="2400" dirty="0"/>
          </a:p>
          <a:p>
            <a:r>
              <a:rPr lang="nl-NL" sz="2400" dirty="0" err="1"/>
              <a:t>Attrition</a:t>
            </a:r>
            <a:r>
              <a:rPr lang="nl-NL" sz="2400" dirty="0"/>
              <a:t> </a:t>
            </a:r>
            <a:r>
              <a:rPr lang="nl-NL" sz="2400" dirty="0" err="1"/>
              <a:t>rate</a:t>
            </a:r>
            <a:r>
              <a:rPr lang="nl-NL" sz="2400" dirty="0"/>
              <a:t> of 20%</a:t>
            </a:r>
          </a:p>
          <a:p>
            <a:r>
              <a:rPr lang="nl-NL" sz="2400" i="1" u="sng" dirty="0">
                <a:solidFill>
                  <a:schemeClr val="bg2"/>
                </a:solidFill>
              </a:rPr>
              <a:t>2x 135 </a:t>
            </a:r>
            <a:r>
              <a:rPr lang="nl-NL" sz="2400" i="1" u="sng" dirty="0" err="1">
                <a:solidFill>
                  <a:schemeClr val="bg2"/>
                </a:solidFill>
              </a:rPr>
              <a:t>patients</a:t>
            </a:r>
            <a:r>
              <a:rPr lang="nl-NL" sz="2400" i="1" u="sng" dirty="0">
                <a:solidFill>
                  <a:schemeClr val="bg2"/>
                </a:solidFill>
              </a:rPr>
              <a:t> (=270 </a:t>
            </a:r>
            <a:r>
              <a:rPr lang="nl-NL" sz="2400" i="1" u="sng" dirty="0" err="1">
                <a:solidFill>
                  <a:schemeClr val="bg2"/>
                </a:solidFill>
              </a:rPr>
              <a:t>total</a:t>
            </a:r>
            <a:r>
              <a:rPr lang="nl-NL" sz="2400" i="1" u="sng" dirty="0">
                <a:solidFill>
                  <a:schemeClr val="bg2"/>
                </a:solidFill>
              </a:rPr>
              <a:t>)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87862822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en-US" i="0" kern="0"/>
              <a:t>Trial organisation</a:t>
            </a:r>
            <a:endParaRPr lang="nl-NL" altLang="en-US" i="0" kern="0" dirty="0"/>
          </a:p>
        </p:txBody>
      </p:sp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2428202" y="1100555"/>
            <a:ext cx="54362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400" i="0" dirty="0">
                <a:solidFill>
                  <a:schemeClr val="bg1"/>
                </a:solidFill>
              </a:rPr>
              <a:t>Steering</a:t>
            </a:r>
            <a:r>
              <a:rPr lang="en-GB" altLang="en-US" sz="1400" dirty="0">
                <a:solidFill>
                  <a:schemeClr val="bg1"/>
                </a:solidFill>
              </a:rPr>
              <a:t> </a:t>
            </a:r>
            <a:r>
              <a:rPr lang="en-GB" altLang="en-US" sz="1400" i="0" dirty="0">
                <a:solidFill>
                  <a:schemeClr val="bg1"/>
                </a:solidFill>
              </a:rPr>
              <a:t>Committee</a:t>
            </a:r>
            <a:endParaRPr lang="nl-NL" altLang="en-US" sz="1400" i="0" dirty="0">
              <a:solidFill>
                <a:schemeClr val="bg1"/>
              </a:solidFill>
            </a:endParaRPr>
          </a:p>
          <a:p>
            <a:r>
              <a:rPr lang="nl-NL" sz="1400" b="0" i="0" dirty="0">
                <a:solidFill>
                  <a:srgbClr val="17366C"/>
                </a:solidFill>
              </a:rPr>
              <a:t>J.P.S. Henriques, AMC, Amsterdam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J. Baan, AMC, Amsterdam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R.J. van der Schaaf, O.L.V.G., Amsterdam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N. van Royen, VU Medisch Centrum, Amsterdam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P. den </a:t>
            </a:r>
            <a:r>
              <a:rPr lang="nl-NL" sz="1400" b="0" i="0" dirty="0" err="1">
                <a:solidFill>
                  <a:srgbClr val="17366C"/>
                </a:solidFill>
              </a:rPr>
              <a:t>Heijer</a:t>
            </a:r>
            <a:r>
              <a:rPr lang="nl-NL" sz="1400" b="0" i="0" dirty="0">
                <a:solidFill>
                  <a:srgbClr val="17366C"/>
                </a:solidFill>
              </a:rPr>
              <a:t>, </a:t>
            </a:r>
            <a:r>
              <a:rPr lang="nl-NL" sz="1400" b="0" i="0" dirty="0" err="1">
                <a:solidFill>
                  <a:srgbClr val="17366C"/>
                </a:solidFill>
              </a:rPr>
              <a:t>Amphia</a:t>
            </a:r>
            <a:r>
              <a:rPr lang="nl-NL" sz="1400" b="0" i="0" dirty="0">
                <a:solidFill>
                  <a:srgbClr val="17366C"/>
                </a:solidFill>
              </a:rPr>
              <a:t> Ziekenhuis, Breda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M.J. de Boer, UMC St. Radboud Ziekenhuis, Nijmegen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A.T.M. Gosselink, Isala Klinieken, Zwolle</a:t>
            </a:r>
          </a:p>
          <a:p>
            <a:r>
              <a:rPr lang="nl-NL" sz="1400" b="0" i="0" dirty="0">
                <a:solidFill>
                  <a:srgbClr val="17366C"/>
                </a:solidFill>
              </a:rPr>
              <a:t>A. </a:t>
            </a:r>
            <a:r>
              <a:rPr lang="nl-NL" sz="1400" b="0" i="0" dirty="0" err="1">
                <a:solidFill>
                  <a:srgbClr val="17366C"/>
                </a:solidFill>
              </a:rPr>
              <a:t>Dirkali</a:t>
            </a:r>
            <a:r>
              <a:rPr lang="nl-NL" sz="1400" b="0" i="0" dirty="0">
                <a:solidFill>
                  <a:srgbClr val="17366C"/>
                </a:solidFill>
              </a:rPr>
              <a:t>, Albert Schweitzer Ziekenhuis, Dordrecht</a:t>
            </a:r>
          </a:p>
        </p:txBody>
      </p:sp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404560" y="3262904"/>
            <a:ext cx="545991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400" i="0" dirty="0">
                <a:solidFill>
                  <a:schemeClr val="bg1"/>
                </a:solidFill>
              </a:rPr>
              <a:t>Clinical event committee</a:t>
            </a:r>
            <a:endParaRPr lang="nl-NL" altLang="en-US" sz="1400" i="0" dirty="0">
              <a:solidFill>
                <a:schemeClr val="bg1"/>
              </a:solidFill>
            </a:endParaRP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K. Th. Koch, AMC, Amsterdam, The Netherlands</a:t>
            </a: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T.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Slagboom</a:t>
            </a:r>
            <a:r>
              <a:rPr lang="en-GB" altLang="en-US" sz="1200" b="0" i="0" dirty="0">
                <a:solidFill>
                  <a:srgbClr val="0A2D74"/>
                </a:solidFill>
              </a:rPr>
              <a:t>, </a:t>
            </a:r>
            <a:r>
              <a:rPr lang="nl-NL" altLang="en-US" sz="1200" b="0" i="0" dirty="0">
                <a:solidFill>
                  <a:srgbClr val="0A2D74"/>
                </a:solidFill>
              </a:rPr>
              <a:t>OLVG, Amsterdam, The Netherlands</a:t>
            </a: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P.V.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Oemrawsingh</a:t>
            </a:r>
            <a:r>
              <a:rPr lang="en-GB" altLang="en-US" sz="1200" b="0" i="0" dirty="0">
                <a:solidFill>
                  <a:srgbClr val="0A2D74"/>
                </a:solidFill>
              </a:rPr>
              <a:t>, HMC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Westeinde</a:t>
            </a:r>
            <a:r>
              <a:rPr lang="en-GB" altLang="en-US" sz="1200" b="0" i="0" dirty="0">
                <a:solidFill>
                  <a:srgbClr val="0A2D74"/>
                </a:solidFill>
              </a:rPr>
              <a:t>, the Hague, The Netherlands</a:t>
            </a: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S. Brinkman,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Tergooi</a:t>
            </a:r>
            <a:r>
              <a:rPr lang="en-GB" altLang="en-US" sz="1200" b="0" i="0" dirty="0">
                <a:solidFill>
                  <a:srgbClr val="0A2D74"/>
                </a:solidFill>
              </a:rPr>
              <a:t>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Blaricum</a:t>
            </a:r>
            <a:r>
              <a:rPr lang="en-GB" altLang="en-US" sz="1200" b="0" i="0" dirty="0">
                <a:solidFill>
                  <a:srgbClr val="0A2D74"/>
                </a:solidFill>
              </a:rPr>
              <a:t>, the Netherlands</a:t>
            </a:r>
            <a:endParaRPr lang="nl-NL" altLang="en-US" sz="1200" b="0" i="0" dirty="0">
              <a:solidFill>
                <a:srgbClr val="0A2D74"/>
              </a:solidFill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33296" y="4527005"/>
            <a:ext cx="3124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400" i="0" dirty="0">
                <a:solidFill>
                  <a:schemeClr val="bg1"/>
                </a:solidFill>
              </a:rPr>
              <a:t>Data and Safety Monitoring Board</a:t>
            </a:r>
            <a:endParaRPr lang="nl-NL" altLang="en-US" sz="1400" i="0" dirty="0">
              <a:solidFill>
                <a:schemeClr val="bg1"/>
              </a:solidFill>
            </a:endParaRP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Felix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Zijlstra</a:t>
            </a:r>
            <a:r>
              <a:rPr lang="en-GB" altLang="en-US" sz="1200" b="0" i="0" dirty="0">
                <a:solidFill>
                  <a:srgbClr val="0A2D74"/>
                </a:solidFill>
              </a:rPr>
              <a:t>, </a:t>
            </a:r>
          </a:p>
          <a:p>
            <a:r>
              <a:rPr lang="en-GB" altLang="en-US" sz="1200" b="0" i="0" dirty="0">
                <a:solidFill>
                  <a:srgbClr val="0A2D74"/>
                </a:solidFill>
              </a:rPr>
              <a:t>Thorax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Center</a:t>
            </a:r>
            <a:r>
              <a:rPr lang="en-GB" altLang="en-US" sz="1200" b="0" i="0" dirty="0">
                <a:solidFill>
                  <a:srgbClr val="0A2D74"/>
                </a:solidFill>
              </a:rPr>
              <a:t>, Erasmus University Medical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Center</a:t>
            </a:r>
            <a:r>
              <a:rPr lang="en-GB" altLang="en-US" sz="1200" b="0" i="0" dirty="0">
                <a:solidFill>
                  <a:srgbClr val="0A2D74"/>
                </a:solidFill>
              </a:rPr>
              <a:t>, Rotterdam, The Netherlands</a:t>
            </a:r>
            <a:endParaRPr lang="nl-NL" altLang="en-US" sz="1200" b="0" i="0" dirty="0">
              <a:solidFill>
                <a:srgbClr val="0A2D74"/>
              </a:solidFill>
            </a:endParaRPr>
          </a:p>
          <a:p>
            <a:endParaRPr lang="nl-NL" altLang="en-US" sz="1200" b="0" i="0" dirty="0">
              <a:solidFill>
                <a:srgbClr val="0A2D74"/>
              </a:solidFill>
            </a:endParaRPr>
          </a:p>
          <a:p>
            <a:r>
              <a:rPr lang="nl-NL" altLang="en-US" sz="1200" b="0" i="0" dirty="0" err="1">
                <a:solidFill>
                  <a:srgbClr val="0A2D74"/>
                </a:solidFill>
              </a:rPr>
              <a:t>Menko</a:t>
            </a:r>
            <a:r>
              <a:rPr lang="nl-NL" altLang="en-US" sz="1200" b="0" i="0" dirty="0">
                <a:solidFill>
                  <a:srgbClr val="0A2D74"/>
                </a:solidFill>
              </a:rPr>
              <a:t>-Jan de Boer, Radboud University </a:t>
            </a:r>
            <a:r>
              <a:rPr lang="nl-NL" altLang="en-US" sz="1200" b="0" i="0" dirty="0" err="1">
                <a:solidFill>
                  <a:srgbClr val="0A2D74"/>
                </a:solidFill>
              </a:rPr>
              <a:t>Medical</a:t>
            </a:r>
            <a:r>
              <a:rPr lang="nl-NL" altLang="en-US" sz="1200" b="0" i="0" dirty="0">
                <a:solidFill>
                  <a:srgbClr val="0A2D74"/>
                </a:solidFill>
              </a:rPr>
              <a:t> Center Nijmegen, Nijmegen, The Netherlands 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3670214" y="4527528"/>
            <a:ext cx="20859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l-NL" altLang="en-US" sz="1400" i="0" dirty="0" err="1">
                <a:solidFill>
                  <a:schemeClr val="bg1"/>
                </a:solidFill>
              </a:rPr>
              <a:t>Angiographic</a:t>
            </a:r>
            <a:r>
              <a:rPr lang="nl-NL" altLang="en-US" sz="1400" i="0" dirty="0">
                <a:solidFill>
                  <a:schemeClr val="bg1"/>
                </a:solidFill>
              </a:rPr>
              <a:t> </a:t>
            </a:r>
            <a:r>
              <a:rPr lang="nl-NL" altLang="en-US" sz="1400" i="0" dirty="0" err="1">
                <a:solidFill>
                  <a:schemeClr val="bg1"/>
                </a:solidFill>
              </a:rPr>
              <a:t>Corelab</a:t>
            </a:r>
            <a:endParaRPr lang="nl-NL" altLang="en-US" sz="1400" i="0" dirty="0">
              <a:solidFill>
                <a:schemeClr val="bg1"/>
              </a:solidFill>
            </a:endParaRPr>
          </a:p>
          <a:p>
            <a:r>
              <a:rPr lang="en-GB" altLang="en-US" sz="1200" b="0" i="0" dirty="0" err="1">
                <a:solidFill>
                  <a:srgbClr val="0A2D74"/>
                </a:solidFill>
              </a:rPr>
              <a:t>Cordinamo</a:t>
            </a:r>
            <a:r>
              <a:rPr lang="en-GB" altLang="en-US" sz="1200" b="0" i="0" dirty="0">
                <a:solidFill>
                  <a:srgbClr val="0A2D74"/>
                </a:solidFill>
              </a:rPr>
              <a:t>. </a:t>
            </a:r>
            <a:r>
              <a:rPr lang="en-GB" altLang="en-US" sz="1200" b="0" i="0" dirty="0" err="1">
                <a:solidFill>
                  <a:srgbClr val="0A2D74"/>
                </a:solidFill>
              </a:rPr>
              <a:t>Wezep</a:t>
            </a:r>
            <a:r>
              <a:rPr lang="en-GB" altLang="en-US" sz="1200" b="0" i="0" dirty="0">
                <a:solidFill>
                  <a:srgbClr val="0A2D74"/>
                </a:solidFill>
              </a:rPr>
              <a:t>, The Netherlands </a:t>
            </a:r>
            <a:endParaRPr lang="nl-NL" altLang="en-US" sz="1200" b="0" i="0" dirty="0">
              <a:solidFill>
                <a:srgbClr val="0A2D74"/>
              </a:solidFill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125910" y="4527005"/>
            <a:ext cx="261085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l-NL" altLang="en-US" sz="1400" i="0" dirty="0">
                <a:solidFill>
                  <a:schemeClr val="bg1"/>
                </a:solidFill>
              </a:rPr>
              <a:t>Data </a:t>
            </a:r>
            <a:r>
              <a:rPr lang="nl-NL" altLang="en-US" sz="1400" i="0" dirty="0" err="1">
                <a:solidFill>
                  <a:schemeClr val="bg1"/>
                </a:solidFill>
              </a:rPr>
              <a:t>collection</a:t>
            </a:r>
            <a:r>
              <a:rPr lang="nl-NL" altLang="en-US" sz="1400" i="0" dirty="0">
                <a:solidFill>
                  <a:schemeClr val="bg1"/>
                </a:solidFill>
              </a:rPr>
              <a:t> </a:t>
            </a:r>
            <a:r>
              <a:rPr lang="nl-NL" altLang="en-US" sz="1400" i="0" dirty="0" err="1">
                <a:solidFill>
                  <a:schemeClr val="bg1"/>
                </a:solidFill>
              </a:rPr>
              <a:t>and</a:t>
            </a:r>
            <a:r>
              <a:rPr lang="nl-NL" altLang="en-US" sz="1400" i="0" dirty="0">
                <a:solidFill>
                  <a:schemeClr val="bg1"/>
                </a:solidFill>
              </a:rPr>
              <a:t>  analysis</a:t>
            </a:r>
          </a:p>
          <a:p>
            <a:r>
              <a:rPr lang="nl-NL" altLang="en-US" sz="1200" b="0" i="0" dirty="0">
                <a:solidFill>
                  <a:srgbClr val="0A2D74"/>
                </a:solidFill>
              </a:rPr>
              <a:t>Esther Scheunhage, Kirsten </a:t>
            </a:r>
            <a:r>
              <a:rPr lang="nl-NL" altLang="en-US" sz="1200" b="0" i="0" dirty="0" err="1">
                <a:solidFill>
                  <a:srgbClr val="0A2D74"/>
                </a:solidFill>
              </a:rPr>
              <a:t>Boerlage</a:t>
            </a:r>
            <a:r>
              <a:rPr lang="nl-NL" altLang="en-US" sz="1200" b="0" i="0" dirty="0">
                <a:solidFill>
                  <a:srgbClr val="0A2D74"/>
                </a:solidFill>
              </a:rPr>
              <a:t>-van Dijk, Ze-</a:t>
            </a:r>
            <a:r>
              <a:rPr lang="nl-NL" altLang="en-US" sz="1200" b="0" i="0" dirty="0" err="1">
                <a:solidFill>
                  <a:srgbClr val="0A2D74"/>
                </a:solidFill>
              </a:rPr>
              <a:t>Yie</a:t>
            </a:r>
            <a:r>
              <a:rPr lang="nl-NL" altLang="en-US" sz="1200" b="0" i="0" dirty="0">
                <a:solidFill>
                  <a:srgbClr val="0A2D74"/>
                </a:solidFill>
              </a:rPr>
              <a:t> Yong, Esther Wiegerinck, Gilbert Wijntjens, </a:t>
            </a:r>
            <a:r>
              <a:rPr lang="nl-NL" altLang="en-US" sz="1200" b="0" i="0" dirty="0" err="1">
                <a:solidFill>
                  <a:srgbClr val="0A2D74"/>
                </a:solidFill>
              </a:rPr>
              <a:t>Bimmer</a:t>
            </a:r>
            <a:r>
              <a:rPr lang="nl-NL" altLang="en-US" sz="1200" b="0" i="0" dirty="0">
                <a:solidFill>
                  <a:srgbClr val="0A2D74"/>
                </a:solidFill>
              </a:rPr>
              <a:t> </a:t>
            </a:r>
            <a:r>
              <a:rPr lang="nl-NL" altLang="en-US" sz="1200" b="0" i="0" dirty="0" err="1">
                <a:solidFill>
                  <a:srgbClr val="0A2D74"/>
                </a:solidFill>
              </a:rPr>
              <a:t>Claessen</a:t>
            </a:r>
            <a:r>
              <a:rPr lang="nl-NL" altLang="en-US" sz="1200" b="0" i="0" dirty="0">
                <a:solidFill>
                  <a:srgbClr val="0A2D74"/>
                </a:solidFill>
              </a:rPr>
              <a:t>, Jeroen Vendrik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1224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Participating</a:t>
            </a:r>
            <a:r>
              <a:rPr lang="nl-NL" dirty="0"/>
              <a:t> sites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12660"/>
              </p:ext>
            </p:extLst>
          </p:nvPr>
        </p:nvGraphicFramePr>
        <p:xfrm>
          <a:off x="3944025" y="830321"/>
          <a:ext cx="5126399" cy="528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Center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Principal Investigator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of pts enrolled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Academic Medical Center, University of Amsterdam, the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José P.S. Henriques &amp; Jan Baan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jr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Onze Lieve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Vrouwe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Gasthuis, Amsterdam,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René J. van der Schaaf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Albert Schweitzer Hospital, Dordrecht, the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Atilla Dirkali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Tergooi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Ziekenhuis Blaricum,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E. Karin Arkenbout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Radboud University, Nijmegen, The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Marleen van Wely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Amphia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Ziekenhuis, Breda,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Martijn Meuwissen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Isala Klinieken, Zwolle,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Marcel Gosselink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Vrije Universiteit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Medical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Center, Amsterdam,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 Netherlands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Niels J. van Royen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8363"/>
          <a:stretch/>
        </p:blipFill>
        <p:spPr bwMode="auto">
          <a:xfrm>
            <a:off x="3869" y="827490"/>
            <a:ext cx="3974573" cy="52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untige ster 5"/>
          <p:cNvSpPr/>
          <p:nvPr/>
        </p:nvSpPr>
        <p:spPr bwMode="auto">
          <a:xfrm>
            <a:off x="1324303" y="2827283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5-puntige ster 8"/>
          <p:cNvSpPr/>
          <p:nvPr/>
        </p:nvSpPr>
        <p:spPr bwMode="auto">
          <a:xfrm>
            <a:off x="2701159" y="2575035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5-puntige ster 9"/>
          <p:cNvSpPr/>
          <p:nvPr/>
        </p:nvSpPr>
        <p:spPr bwMode="auto">
          <a:xfrm>
            <a:off x="1292772" y="3746938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5-puntige ster 10"/>
          <p:cNvSpPr/>
          <p:nvPr/>
        </p:nvSpPr>
        <p:spPr bwMode="auto">
          <a:xfrm>
            <a:off x="1376855" y="4172607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2" name="5-puntige ster 11"/>
          <p:cNvSpPr/>
          <p:nvPr/>
        </p:nvSpPr>
        <p:spPr bwMode="auto">
          <a:xfrm>
            <a:off x="1466193" y="2706414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3" name="5-puntige ster 12"/>
          <p:cNvSpPr/>
          <p:nvPr/>
        </p:nvSpPr>
        <p:spPr bwMode="auto">
          <a:xfrm>
            <a:off x="1618593" y="2858814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" name="5-puntige ster 13"/>
          <p:cNvSpPr/>
          <p:nvPr/>
        </p:nvSpPr>
        <p:spPr bwMode="auto">
          <a:xfrm>
            <a:off x="1760482" y="3100552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" name="5-puntige ster 17"/>
          <p:cNvSpPr/>
          <p:nvPr/>
        </p:nvSpPr>
        <p:spPr bwMode="auto">
          <a:xfrm>
            <a:off x="2380593" y="3620814"/>
            <a:ext cx="325821" cy="25224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72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Flow Chart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2539838" y="1242809"/>
            <a:ext cx="3773843" cy="4096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278 </a:t>
            </a: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randomized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7375155" y="3251769"/>
            <a:ext cx="1705944" cy="18668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nl-NL" sz="12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pts lost</a:t>
            </a:r>
            <a:r>
              <a:rPr kumimoji="0" lang="en-US" altLang="nl-NL" sz="1200" i="0" u="none" strike="noStrike" cap="none" normalizeH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angiographic </a:t>
            </a:r>
            <a:r>
              <a:rPr lang="en-US" altLang="nl-NL" sz="1200" i="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FUP -1 died &lt; 6 month</a:t>
            </a:r>
          </a:p>
          <a:p>
            <a:pPr lvl="0" eaLnBrk="0" hangingPunct="0"/>
            <a:r>
              <a:rPr lang="en-US" altLang="nl-NL" sz="1200" i="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patient had inadequate quality FUP angiogram</a:t>
            </a:r>
            <a:endParaRPr lang="en-US" altLang="nl-NL" i="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76086" y="3099870"/>
            <a:ext cx="5214795" cy="445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FUP complete</a:t>
            </a:r>
            <a:r>
              <a:rPr kumimoji="0" lang="nl-NL" altLang="nl-NL" sz="1600" i="0" u="none" strike="noStrike" cap="none" normalizeH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278 </a:t>
            </a: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(100%) 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186826" y="2531229"/>
            <a:ext cx="0" cy="56864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539838" y="2080684"/>
            <a:ext cx="1293975" cy="4505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 DEB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019706" y="2085641"/>
            <a:ext cx="1293975" cy="4505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141 DES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Rechte verbindingslijn met pijl 9"/>
          <p:cNvCxnSpPr>
            <a:endCxn id="9" idx="0"/>
          </p:cNvCxnSpPr>
          <p:nvPr/>
        </p:nvCxnSpPr>
        <p:spPr>
          <a:xfrm flipH="1">
            <a:off x="5666694" y="1652463"/>
            <a:ext cx="12258" cy="43317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endCxn id="8" idx="0"/>
          </p:cNvCxnSpPr>
          <p:nvPr/>
        </p:nvCxnSpPr>
        <p:spPr>
          <a:xfrm flipH="1">
            <a:off x="3186826" y="1652463"/>
            <a:ext cx="11477" cy="42822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5678952" y="2531229"/>
            <a:ext cx="0" cy="56864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1331" y="3251769"/>
            <a:ext cx="1705944" cy="18668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12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pts lost</a:t>
            </a:r>
            <a:r>
              <a:rPr kumimoji="0" lang="en-US" altLang="nl-NL" sz="1200" i="0" u="none" strike="noStrike" cap="none" normalizeH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angiographic FUP</a:t>
            </a: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died &lt; 6 month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12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patients had inadequate </a:t>
            </a:r>
            <a:r>
              <a:rPr kumimoji="0" lang="en-US" altLang="nl-NL" sz="1200" i="0" u="none" strike="noStrike" cap="none" normalizeH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FUP angiogram</a:t>
            </a:r>
            <a:endParaRPr kumimoji="0" lang="en-US" altLang="nl-NL" sz="180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3192564" y="3545458"/>
            <a:ext cx="5178" cy="144740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5666694" y="3545457"/>
            <a:ext cx="12271" cy="144740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724025" y="4992866"/>
            <a:ext cx="2665445" cy="9334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6-month</a:t>
            </a:r>
            <a:r>
              <a:rPr kumimoji="0" lang="en-US" altLang="nl-NL" sz="1600" i="0" u="none" strike="noStrike" cap="none" normalizeH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Angiographic Follow-up completed in</a:t>
            </a:r>
            <a:r>
              <a:rPr lang="nl-NL" altLang="nl-NL" sz="16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 </a:t>
            </a:r>
            <a:r>
              <a:rPr lang="nl-NL" altLang="nl-NL" sz="1600" i="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(77%) 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 </a:t>
            </a: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791573" y="4992865"/>
            <a:ext cx="2583582" cy="9334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altLang="nl-NL" sz="1600" i="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6-month Angiographic Follow-up completed in 115 (82%) DES pts</a:t>
            </a:r>
            <a:endParaRPr lang="nl-NL" altLang="nl-NL" sz="1600" i="0" dirty="0">
              <a:solidFill>
                <a:srgbClr val="1C1C1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5678952" y="4158025"/>
            <a:ext cx="1683945" cy="2716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1803404" y="4185185"/>
            <a:ext cx="139433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7561516" y="324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DARE TRIAL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3414635" y="6488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Jose PS </a:t>
            </a:r>
            <a:r>
              <a:rPr lang="nl-NL" dirty="0" err="1">
                <a:solidFill>
                  <a:schemeClr val="tx1"/>
                </a:solidFill>
              </a:rPr>
              <a:t>Henriques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064036" y="6079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*DEB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approved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in US</a:t>
            </a:r>
          </a:p>
        </p:txBody>
      </p:sp>
    </p:spTree>
    <p:extLst>
      <p:ext uri="{BB962C8B-B14F-4D97-AF65-F5344CB8AC3E}">
        <p14:creationId xmlns:p14="http://schemas.microsoft.com/office/powerpoint/2010/main" val="85479436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</TotalTime>
  <Words>1592</Words>
  <Application>Microsoft Office PowerPoint</Application>
  <PresentationFormat>On-screen Show (4:3)</PresentationFormat>
  <Paragraphs>393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Mincho</vt:lpstr>
      <vt:lpstr>MS PGothic</vt:lpstr>
      <vt:lpstr>Arial</vt:lpstr>
      <vt:lpstr>Calibri</vt:lpstr>
      <vt:lpstr>Calibri Light</vt:lpstr>
      <vt:lpstr>Cambria</vt:lpstr>
      <vt:lpstr>Times New Roman</vt:lpstr>
      <vt:lpstr>Wingdings 2</vt:lpstr>
      <vt:lpstr>ヒラギノ角ゴ Pro W3</vt:lpstr>
      <vt:lpstr>1_CRF_2006_background</vt:lpstr>
      <vt:lpstr>The DARE trial (Drug-eluting bAlloon for in-stent Restenosis)</vt:lpstr>
      <vt:lpstr>Disclosure Statement of Financial Interest</vt:lpstr>
      <vt:lpstr>Background</vt:lpstr>
      <vt:lpstr>DARE trial design</vt:lpstr>
      <vt:lpstr>Inclusion criteria</vt:lpstr>
      <vt:lpstr>Statistical Plan Power calculation assumptions </vt:lpstr>
      <vt:lpstr>PowerPoint Presentation</vt:lpstr>
      <vt:lpstr>Participating sites</vt:lpstr>
      <vt:lpstr>Study Flow Chart</vt:lpstr>
      <vt:lpstr>Baseline Characteristics</vt:lpstr>
      <vt:lpstr>Baseline Characteristics</vt:lpstr>
      <vt:lpstr>Procedural Characteristics</vt:lpstr>
      <vt:lpstr>Baseline MLD</vt:lpstr>
      <vt:lpstr>Post-procedural MLD</vt:lpstr>
      <vt:lpstr>In-segment MLD @ 6 months</vt:lpstr>
      <vt:lpstr>Late loss @ 6 months</vt:lpstr>
      <vt:lpstr>Primary Endpoint</vt:lpstr>
      <vt:lpstr>Mean difference in 6-month MLD major subgroups</vt:lpstr>
      <vt:lpstr>Clinical Endpoints</vt:lpstr>
      <vt:lpstr>Limitations</vt:lpstr>
      <vt:lpstr>Conclusion Dare Trial 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Kristen Green</cp:lastModifiedBy>
  <cp:revision>274</cp:revision>
  <dcterms:created xsi:type="dcterms:W3CDTF">2015-03-17T14:58:49Z</dcterms:created>
  <dcterms:modified xsi:type="dcterms:W3CDTF">2017-10-30T03:39:08Z</dcterms:modified>
</cp:coreProperties>
</file>