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16" r:id="rId2"/>
    <p:sldId id="424" r:id="rId3"/>
    <p:sldId id="417" r:id="rId4"/>
    <p:sldId id="429" r:id="rId5"/>
    <p:sldId id="432" r:id="rId6"/>
    <p:sldId id="433" r:id="rId7"/>
    <p:sldId id="437" r:id="rId8"/>
    <p:sldId id="440" r:id="rId9"/>
    <p:sldId id="428" r:id="rId10"/>
  </p:sldIdLst>
  <p:sldSz cx="12192000" cy="6858000"/>
  <p:notesSz cx="7086600" cy="93726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947" userDrawn="1">
          <p15:clr>
            <a:srgbClr val="A4A3A4"/>
          </p15:clr>
        </p15:guide>
        <p15:guide id="3" pos="1572" userDrawn="1">
          <p15:clr>
            <a:srgbClr val="A4A3A4"/>
          </p15:clr>
        </p15:guide>
        <p15:guide id="4" pos="74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9E917"/>
    <a:srgbClr val="009999"/>
    <a:srgbClr val="315575"/>
    <a:srgbClr val="0A2D74"/>
    <a:srgbClr val="1C1C1C"/>
    <a:srgbClr val="17366C"/>
    <a:srgbClr val="39536E"/>
    <a:srgbClr val="142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54" autoAdjust="0"/>
    <p:restoredTop sz="95291" autoAdjust="0"/>
  </p:normalViewPr>
  <p:slideViewPr>
    <p:cSldViewPr snapToGrid="0">
      <p:cViewPr varScale="1">
        <p:scale>
          <a:sx n="87" d="100"/>
          <a:sy n="87" d="100"/>
        </p:scale>
        <p:origin x="898" y="67"/>
      </p:cViewPr>
      <p:guideLst>
        <p:guide orient="horz" pos="2160"/>
        <p:guide orient="horz" pos="3947"/>
        <p:guide pos="1572"/>
        <p:guide pos="74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120BD924-28BB-4ACF-9591-266011CB8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6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248400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FAE678BB-763C-40DF-B781-F9D40CCA7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62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ea typeface="ヒラギノ角ゴ Pro W3"/>
                <a:cs typeface="ヒラギノ角ゴ Pro W3"/>
              </a:rPr>
              <a:pPr/>
              <a:t>0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FCD248-A9A1-424B-B1F4-46FAE91D7317}" type="slidenum">
              <a:rPr lang="en-US" smtClean="0">
                <a:ea typeface="ヒラギノ角ゴ Pro W3"/>
                <a:cs typeface="ヒラギノ角ゴ Pro W3"/>
              </a:rPr>
              <a:pPr/>
              <a:t>1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4725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5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2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2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/>
              <a:t>This is the </a:t>
            </a:r>
            <a:r>
              <a:rPr lang="en-US" b="1"/>
              <a:t>Bulleted List</a:t>
            </a:r>
            <a:r>
              <a:rPr lang="en-US"/>
              <a:t> slide.</a:t>
            </a:r>
          </a:p>
          <a:p>
            <a:pPr marL="228600" indent="-228600" eaLnBrk="1" hangingPunct="1"/>
            <a:r>
              <a:rPr lang="en-US"/>
              <a:t>To create this particular slide, click the </a:t>
            </a:r>
            <a:r>
              <a:rPr lang="en-US" b="1" i="1"/>
              <a:t>NEW SLIDE</a:t>
            </a:r>
            <a:r>
              <a:rPr lang="en-US"/>
              <a:t> button on your toolbar and choose the </a:t>
            </a:r>
            <a:r>
              <a:rPr lang="en-US" b="1" i="1"/>
              <a:t>BULLETED LIST</a:t>
            </a:r>
            <a:r>
              <a:rPr lang="en-US"/>
              <a:t> format. (Top row, second from left)</a:t>
            </a:r>
          </a:p>
          <a:p>
            <a:pPr marL="228600" indent="-228600" eaLnBrk="1" hangingPunct="1"/>
            <a:r>
              <a:rPr lang="en-US"/>
              <a:t>The </a:t>
            </a:r>
            <a:r>
              <a:rPr lang="en-US" b="1"/>
              <a:t>Sub-Heading</a:t>
            </a:r>
            <a:r>
              <a:rPr lang="en-US"/>
              <a:t> and </a:t>
            </a:r>
            <a:r>
              <a:rPr lang="en-US" b="1"/>
              <a:t>footnote</a:t>
            </a:r>
            <a:r>
              <a:rPr lang="en-US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/>
              <a:t>If you choose not to use a </a:t>
            </a:r>
            <a:r>
              <a:rPr lang="en-US" b="1"/>
              <a:t>Sub-Heading</a:t>
            </a:r>
            <a:r>
              <a:rPr lang="en-US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/>
              <a:t>Also, be sure to insert the presentation title onto the </a:t>
            </a:r>
            <a:r>
              <a:rPr lang="en-US" b="1" i="1"/>
              <a:t>BULLETED LIST</a:t>
            </a:r>
            <a:r>
              <a:rPr lang="en-US"/>
              <a:t> </a:t>
            </a:r>
            <a:r>
              <a:rPr lang="en-US" b="1" i="1"/>
              <a:t>MASTER</a:t>
            </a:r>
            <a:r>
              <a:rPr lang="en-US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Choose </a:t>
            </a:r>
            <a:r>
              <a:rPr lang="en-US" b="1" i="1"/>
              <a:t>View / Master / Slide Master</a:t>
            </a:r>
            <a:r>
              <a:rPr lang="en-US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Click the </a:t>
            </a:r>
            <a:r>
              <a:rPr lang="en-US" b="1" i="1"/>
              <a:t>SLIDE VIEW</a:t>
            </a:r>
            <a:r>
              <a:rPr lang="en-US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870644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3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3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dirty="0"/>
              <a:t>This is the </a:t>
            </a:r>
            <a:r>
              <a:rPr lang="en-US" b="1" dirty="0"/>
              <a:t>Bulleted List</a:t>
            </a:r>
            <a:r>
              <a:rPr lang="en-US" dirty="0"/>
              <a:t> slide.</a:t>
            </a:r>
          </a:p>
          <a:p>
            <a:pPr marL="228600" indent="-228600" eaLnBrk="1" hangingPunct="1"/>
            <a:r>
              <a:rPr lang="en-US" dirty="0"/>
              <a:t>To create this particular slide, click the </a:t>
            </a:r>
            <a:r>
              <a:rPr lang="en-US" b="1" i="1" dirty="0"/>
              <a:t>NEW SLIDE</a:t>
            </a:r>
            <a:r>
              <a:rPr lang="en-US" dirty="0"/>
              <a:t> button on your toolbar and choose the </a:t>
            </a:r>
            <a:r>
              <a:rPr lang="en-US" b="1" i="1" dirty="0"/>
              <a:t>BULLETED LIST</a:t>
            </a:r>
            <a:r>
              <a:rPr lang="en-US" dirty="0"/>
              <a:t> format. (Top row, second from left)</a:t>
            </a:r>
          </a:p>
          <a:p>
            <a:pPr marL="228600" indent="-228600" eaLnBrk="1" hangingPunct="1"/>
            <a:r>
              <a:rPr lang="en-US" dirty="0"/>
              <a:t>The </a:t>
            </a:r>
            <a:r>
              <a:rPr lang="en-US" b="1" dirty="0"/>
              <a:t>Sub-Heading</a:t>
            </a:r>
            <a:r>
              <a:rPr lang="en-US" dirty="0"/>
              <a:t> and </a:t>
            </a:r>
            <a:r>
              <a:rPr lang="en-US" b="1" dirty="0"/>
              <a:t>footnote</a:t>
            </a:r>
            <a:r>
              <a:rPr lang="en-US" dirty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dirty="0"/>
              <a:t>If you choose not to use a </a:t>
            </a:r>
            <a:r>
              <a:rPr lang="en-US" b="1" dirty="0"/>
              <a:t>Sub-Heading</a:t>
            </a:r>
            <a:r>
              <a:rPr lang="en-US" dirty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dirty="0"/>
              <a:t>Also, be sure to insert the presentation title onto the </a:t>
            </a:r>
            <a:r>
              <a:rPr lang="en-US" b="1" i="1" dirty="0"/>
              <a:t>BULLETED LIST</a:t>
            </a:r>
            <a:r>
              <a:rPr lang="en-US" dirty="0"/>
              <a:t> </a:t>
            </a:r>
            <a:r>
              <a:rPr lang="en-US" b="1" i="1" dirty="0"/>
              <a:t>MASTER</a:t>
            </a:r>
            <a:r>
              <a:rPr lang="en-US" dirty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Choose </a:t>
            </a:r>
            <a:r>
              <a:rPr lang="en-US" b="1" i="1" dirty="0"/>
              <a:t>View / Master / Slide Master</a:t>
            </a:r>
            <a:r>
              <a:rPr lang="en-US" dirty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/>
              <a:t>Click the </a:t>
            </a:r>
            <a:r>
              <a:rPr lang="en-US" b="1" i="1" dirty="0"/>
              <a:t>SLIDE VIEW</a:t>
            </a:r>
            <a:r>
              <a:rPr lang="en-US" dirty="0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88505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4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4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/>
              <a:t>This is the </a:t>
            </a:r>
            <a:r>
              <a:rPr lang="en-US" b="1"/>
              <a:t>Bulleted List</a:t>
            </a:r>
            <a:r>
              <a:rPr lang="en-US"/>
              <a:t> slide.</a:t>
            </a:r>
          </a:p>
          <a:p>
            <a:pPr marL="228600" indent="-228600" eaLnBrk="1" hangingPunct="1"/>
            <a:r>
              <a:rPr lang="en-US"/>
              <a:t>To create this particular slide, click the </a:t>
            </a:r>
            <a:r>
              <a:rPr lang="en-US" b="1" i="1"/>
              <a:t>NEW SLIDE</a:t>
            </a:r>
            <a:r>
              <a:rPr lang="en-US"/>
              <a:t> button on your toolbar and choose the </a:t>
            </a:r>
            <a:r>
              <a:rPr lang="en-US" b="1" i="1"/>
              <a:t>BULLETED LIST</a:t>
            </a:r>
            <a:r>
              <a:rPr lang="en-US"/>
              <a:t> format. (Top row, second from left)</a:t>
            </a:r>
          </a:p>
          <a:p>
            <a:pPr marL="228600" indent="-228600" eaLnBrk="1" hangingPunct="1"/>
            <a:r>
              <a:rPr lang="en-US"/>
              <a:t>The </a:t>
            </a:r>
            <a:r>
              <a:rPr lang="en-US" b="1"/>
              <a:t>Sub-Heading</a:t>
            </a:r>
            <a:r>
              <a:rPr lang="en-US"/>
              <a:t> and </a:t>
            </a:r>
            <a:r>
              <a:rPr lang="en-US" b="1"/>
              <a:t>footnote</a:t>
            </a:r>
            <a:r>
              <a:rPr lang="en-US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/>
              <a:t>If you choose not to use a </a:t>
            </a:r>
            <a:r>
              <a:rPr lang="en-US" b="1"/>
              <a:t>Sub-Heading</a:t>
            </a:r>
            <a:r>
              <a:rPr lang="en-US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/>
              <a:t>Also, be sure to insert the presentation title onto the </a:t>
            </a:r>
            <a:r>
              <a:rPr lang="en-US" b="1" i="1"/>
              <a:t>BULLETED LIST</a:t>
            </a:r>
            <a:r>
              <a:rPr lang="en-US"/>
              <a:t> </a:t>
            </a:r>
            <a:r>
              <a:rPr lang="en-US" b="1" i="1"/>
              <a:t>MASTER</a:t>
            </a:r>
            <a:r>
              <a:rPr lang="en-US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Choose </a:t>
            </a:r>
            <a:r>
              <a:rPr lang="en-US" b="1" i="1"/>
              <a:t>View / Master / Slide Master</a:t>
            </a:r>
            <a:r>
              <a:rPr lang="en-US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Click the </a:t>
            </a:r>
            <a:r>
              <a:rPr lang="en-US" b="1" i="1"/>
              <a:t>SLIDE VIEW</a:t>
            </a:r>
            <a:r>
              <a:rPr lang="en-US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872887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6</a:t>
            </a:fld>
            <a:endParaRPr lang="en-US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6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6312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/>
              <a:t>This is the </a:t>
            </a:r>
            <a:r>
              <a:rPr lang="en-US" b="1"/>
              <a:t>Bulleted List</a:t>
            </a:r>
            <a:r>
              <a:rPr lang="en-US"/>
              <a:t> slide.</a:t>
            </a:r>
          </a:p>
          <a:p>
            <a:pPr marL="228600" indent="-228600" eaLnBrk="1" hangingPunct="1"/>
            <a:r>
              <a:rPr lang="en-US"/>
              <a:t>To create this particular slide, click the </a:t>
            </a:r>
            <a:r>
              <a:rPr lang="en-US" b="1" i="1"/>
              <a:t>NEW SLIDE</a:t>
            </a:r>
            <a:r>
              <a:rPr lang="en-US"/>
              <a:t> button on your toolbar and choose the </a:t>
            </a:r>
            <a:r>
              <a:rPr lang="en-US" b="1" i="1"/>
              <a:t>BULLETED LIST</a:t>
            </a:r>
            <a:r>
              <a:rPr lang="en-US"/>
              <a:t> format. (Top row, second from left)</a:t>
            </a:r>
          </a:p>
          <a:p>
            <a:pPr marL="228600" indent="-228600" eaLnBrk="1" hangingPunct="1"/>
            <a:r>
              <a:rPr lang="en-US"/>
              <a:t>The </a:t>
            </a:r>
            <a:r>
              <a:rPr lang="en-US" b="1"/>
              <a:t>Sub-Heading</a:t>
            </a:r>
            <a:r>
              <a:rPr lang="en-US"/>
              <a:t> and </a:t>
            </a:r>
            <a:r>
              <a:rPr lang="en-US" b="1"/>
              <a:t>footnote</a:t>
            </a:r>
            <a:r>
              <a:rPr lang="en-US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/>
              <a:t>If you choose not to use a </a:t>
            </a:r>
            <a:r>
              <a:rPr lang="en-US" b="1"/>
              <a:t>Sub-Heading</a:t>
            </a:r>
            <a:r>
              <a:rPr lang="en-US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/>
              <a:t>Also, be sure to insert the presentation title onto the </a:t>
            </a:r>
            <a:r>
              <a:rPr lang="en-US" b="1" i="1"/>
              <a:t>BULLETED LIST</a:t>
            </a:r>
            <a:r>
              <a:rPr lang="en-US"/>
              <a:t> </a:t>
            </a:r>
            <a:r>
              <a:rPr lang="en-US" b="1" i="1"/>
              <a:t>MASTER</a:t>
            </a:r>
            <a:r>
              <a:rPr lang="en-US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Choose </a:t>
            </a:r>
            <a:r>
              <a:rPr lang="en-US" b="1" i="1"/>
              <a:t>View / Master / Slide Master</a:t>
            </a:r>
            <a:r>
              <a:rPr lang="en-US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/>
              <a:t>Click the </a:t>
            </a:r>
            <a:r>
              <a:rPr lang="en-US" b="1" i="1"/>
              <a:t>SLIDE VIEW</a:t>
            </a:r>
            <a:r>
              <a:rPr lang="en-US"/>
              <a:t> button in the lower left hand part of your screen to return to the slide show. (Small white rectangle)</a:t>
            </a:r>
          </a:p>
        </p:txBody>
      </p:sp>
    </p:spTree>
    <p:extLst>
      <p:ext uri="{BB962C8B-B14F-4D97-AF65-F5344CB8AC3E}">
        <p14:creationId xmlns:p14="http://schemas.microsoft.com/office/powerpoint/2010/main" val="4065157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749300" y="3946527"/>
            <a:ext cx="10913533" cy="946151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  <a:extLst/>
        </p:spPr>
        <p:txBody>
          <a:bodyPr anchor="ctr" anchorCtr="1"/>
          <a:lstStyle/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56221" y="1424187"/>
            <a:ext cx="10119783" cy="615553"/>
          </a:xfrm>
          <a:extLst/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24213"/>
            <a:ext cx="10913533" cy="889000"/>
          </a:xfrm>
          <a:extLst/>
        </p:spPr>
        <p:txBody>
          <a:bodyPr anchorCtr="1"/>
          <a:lstStyle>
            <a:lvl1pPr marL="0" indent="0" algn="ctr">
              <a:buSzTx/>
              <a:buFontTx/>
              <a:buNone/>
              <a:defRPr sz="3400" i="1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79551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79551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2287" y="155576"/>
            <a:ext cx="10358967" cy="75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79551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10000"/>
        <a:buChar char="•"/>
        <a:defRPr sz="30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¡"/>
        <a:defRPr sz="2800" b="1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3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3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85537" y="1035021"/>
            <a:ext cx="7589837" cy="720197"/>
          </a:xfrm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</a:rPr>
              <a:t>DKCRUSH V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87879" y="3631322"/>
            <a:ext cx="8185150" cy="889000"/>
          </a:xfrm>
        </p:spPr>
        <p:txBody>
          <a:bodyPr/>
          <a:lstStyle/>
          <a:p>
            <a:r>
              <a:rPr lang="en-US" i="0" dirty="0"/>
              <a:t>Shao-Liang Chen, MD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524000" y="56203"/>
            <a:ext cx="2694214" cy="523220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DKCRUSH V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11780" y="2049237"/>
            <a:ext cx="88500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0" dirty="0">
                <a:solidFill>
                  <a:srgbClr val="E9E917"/>
                </a:solidFill>
              </a:rPr>
              <a:t>Double Kissing Crush versus Provisional Stenting for Left Main Distal Bifurcation Lesions: The DKCRUSH-V Randomized Trial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19944" y="4278085"/>
            <a:ext cx="89480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Yaling</a:t>
            </a:r>
            <a:r>
              <a:rPr lang="en-US" dirty="0">
                <a:solidFill>
                  <a:schemeClr val="tx1"/>
                </a:solidFill>
              </a:rPr>
              <a:t> Han,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Jue-Jie</a:t>
            </a:r>
            <a:r>
              <a:rPr lang="en-US" dirty="0">
                <a:solidFill>
                  <a:schemeClr val="tx1"/>
                </a:solidFill>
              </a:rPr>
              <a:t> Zhang, Jing </a:t>
            </a:r>
            <a:r>
              <a:rPr lang="en-US" dirty="0" err="1">
                <a:solidFill>
                  <a:schemeClr val="tx1"/>
                </a:solidFill>
              </a:rPr>
              <a:t>Kan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Lianglong</a:t>
            </a:r>
            <a:r>
              <a:rPr lang="en-US" dirty="0">
                <a:solidFill>
                  <a:schemeClr val="tx1"/>
                </a:solidFill>
              </a:rPr>
              <a:t> Chen, </a:t>
            </a:r>
            <a:r>
              <a:rPr lang="en-US" dirty="0" err="1">
                <a:solidFill>
                  <a:schemeClr val="tx1"/>
                </a:solidFill>
              </a:rPr>
              <a:t>Chunguang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Qiu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Tiemin</a:t>
            </a:r>
            <a:r>
              <a:rPr lang="en-US" dirty="0">
                <a:solidFill>
                  <a:schemeClr val="tx1"/>
                </a:solidFill>
              </a:rPr>
              <a:t> Jiang, Ling Tao, </a:t>
            </a:r>
            <a:r>
              <a:rPr lang="en-US" dirty="0" err="1">
                <a:solidFill>
                  <a:schemeClr val="tx1"/>
                </a:solidFill>
              </a:rPr>
              <a:t>Hesong</a:t>
            </a:r>
            <a:r>
              <a:rPr lang="en-US" dirty="0">
                <a:solidFill>
                  <a:schemeClr val="tx1"/>
                </a:solidFill>
              </a:rPr>
              <a:t> Zeng, Li Li, Yong Xia, </a:t>
            </a:r>
            <a:r>
              <a:rPr lang="en-US" dirty="0" err="1">
                <a:solidFill>
                  <a:schemeClr val="tx1"/>
                </a:solidFill>
              </a:rPr>
              <a:t>Chuanyu</a:t>
            </a:r>
            <a:r>
              <a:rPr lang="en-US" dirty="0">
                <a:solidFill>
                  <a:schemeClr val="tx1"/>
                </a:solidFill>
              </a:rPr>
              <a:t> Gao, </a:t>
            </a:r>
            <a:r>
              <a:rPr lang="en-US" dirty="0" err="1">
                <a:solidFill>
                  <a:schemeClr val="tx1"/>
                </a:solidFill>
              </a:rPr>
              <a:t>Teguh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Santoso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Chootopol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Paiboon</a:t>
            </a:r>
            <a:r>
              <a:rPr lang="en-US" dirty="0">
                <a:solidFill>
                  <a:schemeClr val="tx1"/>
                </a:solidFill>
              </a:rPr>
              <a:t>, Yan Wang, </a:t>
            </a:r>
            <a:r>
              <a:rPr lang="en-US" dirty="0" err="1">
                <a:solidFill>
                  <a:schemeClr val="tx1"/>
                </a:solidFill>
              </a:rPr>
              <a:t>Tak</a:t>
            </a:r>
            <a:r>
              <a:rPr lang="en-US" dirty="0">
                <a:solidFill>
                  <a:schemeClr val="tx1"/>
                </a:solidFill>
              </a:rPr>
              <a:t> W Kwan, </a:t>
            </a:r>
            <a:r>
              <a:rPr lang="en-US" dirty="0" err="1">
                <a:solidFill>
                  <a:schemeClr val="tx1"/>
                </a:solidFill>
              </a:rPr>
              <a:t>Fei</a:t>
            </a:r>
            <a:r>
              <a:rPr lang="en-US" dirty="0">
                <a:solidFill>
                  <a:schemeClr val="tx1"/>
                </a:solidFill>
              </a:rPr>
              <a:t> Ye </a:t>
            </a:r>
            <a:r>
              <a:rPr lang="en-US" dirty="0" err="1">
                <a:solidFill>
                  <a:schemeClr val="tx1"/>
                </a:solidFill>
              </a:rPr>
              <a:t>Nailiang</a:t>
            </a:r>
            <a:r>
              <a:rPr lang="en-US" dirty="0">
                <a:solidFill>
                  <a:schemeClr val="tx1"/>
                </a:solidFill>
              </a:rPr>
              <a:t> Tian, </a:t>
            </a:r>
            <a:r>
              <a:rPr lang="en-US" dirty="0" err="1">
                <a:solidFill>
                  <a:schemeClr val="tx1"/>
                </a:solidFill>
              </a:rPr>
              <a:t>Zhizhong</a:t>
            </a:r>
            <a:r>
              <a:rPr lang="en-US" dirty="0">
                <a:solidFill>
                  <a:schemeClr val="tx1"/>
                </a:solidFill>
              </a:rPr>
              <a:t> Liu, Song Lin, </a:t>
            </a:r>
            <a:r>
              <a:rPr lang="en-US" dirty="0" err="1">
                <a:solidFill>
                  <a:schemeClr val="tx1"/>
                </a:solidFill>
              </a:rPr>
              <a:t>Chengzhi</a:t>
            </a:r>
            <a:r>
              <a:rPr lang="en-US" dirty="0">
                <a:solidFill>
                  <a:schemeClr val="tx1"/>
                </a:solidFill>
              </a:rPr>
              <a:t> Lu, </a:t>
            </a:r>
            <a:r>
              <a:rPr lang="en-US" dirty="0" err="1">
                <a:solidFill>
                  <a:schemeClr val="tx1"/>
                </a:solidFill>
              </a:rPr>
              <a:t>Shangyu</a:t>
            </a:r>
            <a:r>
              <a:rPr lang="en-US" dirty="0">
                <a:solidFill>
                  <a:schemeClr val="tx1"/>
                </a:solidFill>
              </a:rPr>
              <a:t> Wen, Lang Hong, Qi Zhang, </a:t>
            </a:r>
            <a:r>
              <a:rPr lang="en-US" dirty="0" err="1">
                <a:solidFill>
                  <a:schemeClr val="tx1"/>
                </a:solidFill>
              </a:rPr>
              <a:t>Imad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Sheiban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Yawei</a:t>
            </a:r>
            <a:r>
              <a:rPr lang="en-US" dirty="0">
                <a:solidFill>
                  <a:schemeClr val="tx1"/>
                </a:solidFill>
              </a:rPr>
              <a:t> Xu, </a:t>
            </a:r>
            <a:r>
              <a:rPr lang="en-US" dirty="0" err="1">
                <a:solidFill>
                  <a:schemeClr val="tx1"/>
                </a:solidFill>
              </a:rPr>
              <a:t>Lefeng</a:t>
            </a:r>
            <a:r>
              <a:rPr lang="en-US" dirty="0">
                <a:solidFill>
                  <a:schemeClr val="tx1"/>
                </a:solidFill>
              </a:rPr>
              <a:t> Wang, </a:t>
            </a:r>
            <a:r>
              <a:rPr lang="en-US" dirty="0" err="1">
                <a:solidFill>
                  <a:schemeClr val="tx1"/>
                </a:solidFill>
              </a:rPr>
              <a:t>Tanveer</a:t>
            </a:r>
            <a:r>
              <a:rPr lang="en-US" dirty="0">
                <a:solidFill>
                  <a:schemeClr val="tx1"/>
                </a:solidFill>
              </a:rPr>
              <a:t> S </a:t>
            </a:r>
            <a:r>
              <a:rPr lang="en-US" dirty="0" err="1">
                <a:solidFill>
                  <a:schemeClr val="tx1"/>
                </a:solidFill>
              </a:rPr>
              <a:t>Rab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Zhanquan</a:t>
            </a:r>
            <a:r>
              <a:rPr lang="en-US" dirty="0">
                <a:solidFill>
                  <a:schemeClr val="tx1"/>
                </a:solidFill>
              </a:rPr>
              <a:t> Li, </a:t>
            </a:r>
            <a:r>
              <a:rPr lang="en-US" dirty="0" err="1">
                <a:solidFill>
                  <a:schemeClr val="tx1"/>
                </a:solidFill>
              </a:rPr>
              <a:t>Guanchang</a:t>
            </a:r>
            <a:r>
              <a:rPr lang="en-US" dirty="0">
                <a:solidFill>
                  <a:schemeClr val="tx1"/>
                </a:solidFill>
              </a:rPr>
              <a:t> Cheng, </a:t>
            </a:r>
            <a:r>
              <a:rPr lang="en-US" dirty="0" err="1">
                <a:solidFill>
                  <a:schemeClr val="tx1"/>
                </a:solidFill>
              </a:rPr>
              <a:t>Lianqun</a:t>
            </a:r>
            <a:r>
              <a:rPr lang="en-US" dirty="0">
                <a:solidFill>
                  <a:schemeClr val="tx1"/>
                </a:solidFill>
              </a:rPr>
              <a:t> Cui, Martin B Leon, Gregg W. Stone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218215" y="6196694"/>
            <a:ext cx="4547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/>
              <a:t>ChiCTR-TRC-11001213</a:t>
            </a:r>
            <a:endParaRPr lang="en-US" sz="2400" i="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2590800" y="1944688"/>
            <a:ext cx="594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2209800" y="5867402"/>
            <a:ext cx="7543800" cy="20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110000"/>
            </a:pPr>
            <a:endParaRPr lang="en-US" sz="900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1808617" y="1310651"/>
            <a:ext cx="7769225" cy="755651"/>
          </a:xfrm>
        </p:spPr>
        <p:txBody>
          <a:bodyPr/>
          <a:lstStyle/>
          <a:p>
            <a:pPr eaLnBrk="1" hangingPunct="1"/>
            <a:r>
              <a:rPr lang="en-US" sz="3200" dirty="0"/>
              <a:t>Disclosures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524000" y="56203"/>
            <a:ext cx="2694214" cy="523220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DKCRUSH V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81451" y="2797528"/>
            <a:ext cx="59517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Shao-Liang Chen</a:t>
            </a:r>
          </a:p>
          <a:p>
            <a:endParaRPr lang="en-US" sz="36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i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NONE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2503716" y="168054"/>
            <a:ext cx="7769225" cy="755651"/>
          </a:xfrm>
        </p:spPr>
        <p:txBody>
          <a:bodyPr/>
          <a:lstStyle/>
          <a:p>
            <a:pPr eaLnBrk="1" hangingPunct="1"/>
            <a:r>
              <a:rPr lang="en-US" dirty="0"/>
              <a:t>Background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24000" y="56203"/>
            <a:ext cx="2694214" cy="523220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DKCRUSH V</a:t>
            </a:r>
          </a:p>
        </p:txBody>
      </p:sp>
      <p:sp>
        <p:nvSpPr>
          <p:cNvPr id="6" name="Rectangle 1"/>
          <p:cNvSpPr/>
          <p:nvPr/>
        </p:nvSpPr>
        <p:spPr>
          <a:xfrm>
            <a:off x="1784054" y="903155"/>
            <a:ext cx="8734425" cy="5705923"/>
          </a:xfrm>
          <a:prstGeom prst="rect">
            <a:avLst/>
          </a:prstGeom>
          <a:solidFill>
            <a:srgbClr val="113056"/>
          </a:solidFill>
          <a:ln>
            <a:solidFill>
              <a:srgbClr val="395D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文本框 3"/>
          <p:cNvSpPr txBox="1"/>
          <p:nvPr/>
        </p:nvSpPr>
        <p:spPr>
          <a:xfrm>
            <a:off x="1718738" y="903154"/>
            <a:ext cx="863901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2400"/>
              </a:spcBef>
              <a:buClr>
                <a:srgbClr val="FFD966"/>
              </a:buClr>
              <a:buFont typeface="Arial" panose="020B0604020202020204" pitchFamily="34" charset="0"/>
              <a:buChar char="•"/>
            </a:pPr>
            <a:r>
              <a:rPr lang="en-US" altLang="en-US" sz="2400" i="0" dirty="0">
                <a:solidFill>
                  <a:srgbClr val="FFFFFF"/>
                </a:solidFill>
              </a:rPr>
              <a:t>Patients with left main (LM) coronary artery disease  have high morbidity and mortality due to the large amount of myocardium at risk, are mostly treated with CABG.  </a:t>
            </a:r>
          </a:p>
          <a:p>
            <a:pPr marL="285750" indent="-285750" algn="just">
              <a:spcBef>
                <a:spcPts val="2400"/>
              </a:spcBef>
              <a:buClr>
                <a:srgbClr val="FFD966"/>
              </a:buClr>
              <a:buFont typeface="Arial" panose="020B0604020202020204" pitchFamily="34" charset="0"/>
              <a:buChar char="•"/>
            </a:pPr>
            <a:r>
              <a:rPr lang="en-US" altLang="en-US" sz="2400" i="0" dirty="0">
                <a:solidFill>
                  <a:srgbClr val="FFFFFF"/>
                </a:solidFill>
              </a:rPr>
              <a:t> EXCEL: DES is non-inferior to CABG for LM disease. </a:t>
            </a:r>
          </a:p>
          <a:p>
            <a:pPr marL="285750" indent="-285750" algn="just">
              <a:spcBef>
                <a:spcPts val="2400"/>
              </a:spcBef>
              <a:buClr>
                <a:srgbClr val="FFD966"/>
              </a:buClr>
              <a:buFont typeface="Arial" panose="020B0604020202020204" pitchFamily="34" charset="0"/>
              <a:buChar char="•"/>
            </a:pPr>
            <a:r>
              <a:rPr lang="en-US" altLang="en-US" sz="2400" i="0" dirty="0">
                <a:solidFill>
                  <a:srgbClr val="FFFFFF"/>
                </a:solidFill>
              </a:rPr>
              <a:t>Most pts with unprotected LM distal bifurcation lesions (ULMB) are treated by provisional stenting.</a:t>
            </a:r>
          </a:p>
          <a:p>
            <a:pPr marL="285750" indent="-285750" algn="just">
              <a:spcBef>
                <a:spcPts val="2400"/>
              </a:spcBef>
              <a:buClr>
                <a:srgbClr val="FFD966"/>
              </a:buClr>
              <a:buFont typeface="Arial" panose="020B0604020202020204" pitchFamily="34" charset="0"/>
              <a:buChar char="•"/>
            </a:pPr>
            <a:r>
              <a:rPr lang="en-US" altLang="en-US" sz="2400" i="0" dirty="0">
                <a:solidFill>
                  <a:srgbClr val="FFFFFF"/>
                </a:solidFill>
              </a:rPr>
              <a:t> DKCRUSH III: DK crush is superior to </a:t>
            </a:r>
            <a:r>
              <a:rPr lang="en-US" altLang="en-US" sz="2400" i="0" dirty="0" err="1">
                <a:solidFill>
                  <a:srgbClr val="FFFFFF"/>
                </a:solidFill>
              </a:rPr>
              <a:t>culotte</a:t>
            </a:r>
            <a:r>
              <a:rPr lang="en-US" altLang="en-US" sz="2400" i="0" dirty="0">
                <a:solidFill>
                  <a:srgbClr val="FFFFFF"/>
                </a:solidFill>
              </a:rPr>
              <a:t> stenting.</a:t>
            </a:r>
          </a:p>
          <a:p>
            <a:pPr marL="285750" indent="-285750" algn="just">
              <a:spcBef>
                <a:spcPts val="2400"/>
              </a:spcBef>
              <a:buClr>
                <a:srgbClr val="FFD966"/>
              </a:buClr>
              <a:buFont typeface="Arial" panose="020B0604020202020204" pitchFamily="34" charset="0"/>
              <a:buChar char="•"/>
            </a:pPr>
            <a:r>
              <a:rPr lang="en-US" altLang="en-US" sz="2400" i="0" dirty="0">
                <a:solidFill>
                  <a:srgbClr val="FFFFFF"/>
                </a:solidFill>
              </a:rPr>
              <a:t> DK crush is never compared with PS in randomization for ULMB </a:t>
            </a:r>
          </a:p>
          <a:p>
            <a:pPr algn="just"/>
            <a:r>
              <a:rPr lang="en-US" sz="2400" dirty="0"/>
              <a:t>  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2503716" y="168054"/>
            <a:ext cx="7769225" cy="755651"/>
          </a:xfrm>
        </p:spPr>
        <p:txBody>
          <a:bodyPr/>
          <a:lstStyle/>
          <a:p>
            <a:pPr eaLnBrk="1" hangingPunct="1"/>
            <a:r>
              <a:rPr lang="en-US" dirty="0"/>
              <a:t>Study design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24000" y="56203"/>
            <a:ext cx="2694214" cy="523220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DKCRUSH V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597480" y="861787"/>
            <a:ext cx="9070520" cy="639763"/>
          </a:xfrm>
          <a:prstGeom prst="roundRect">
            <a:avLst/>
          </a:prstGeom>
          <a:solidFill>
            <a:srgbClr val="113056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24000" y="889280"/>
            <a:ext cx="9217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484 patients with unprotected LM  bifurcations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038850" y="1811406"/>
            <a:ext cx="470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0" dirty="0">
                <a:solidFill>
                  <a:schemeClr val="tx1"/>
                </a:solidFill>
              </a:rPr>
              <a:t>Medina 1,1,1 and Medina 0,1,1</a:t>
            </a:r>
          </a:p>
        </p:txBody>
      </p:sp>
      <p:sp>
        <p:nvSpPr>
          <p:cNvPr id="9" name="Oval 12"/>
          <p:cNvSpPr/>
          <p:nvPr/>
        </p:nvSpPr>
        <p:spPr>
          <a:xfrm>
            <a:off x="4848678" y="2424566"/>
            <a:ext cx="553358" cy="539070"/>
          </a:xfrm>
          <a:prstGeom prst="ellipse">
            <a:avLst/>
          </a:prstGeom>
          <a:solidFill>
            <a:srgbClr val="113056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>
                <a:solidFill>
                  <a:sysClr val="window" lastClr="FFFFFF"/>
                </a:solidFill>
                <a:latin typeface="+mn-lt"/>
                <a:ea typeface="Arial" charset="0"/>
              </a:rPr>
              <a:t>R</a:t>
            </a:r>
          </a:p>
        </p:txBody>
      </p:sp>
      <p:sp>
        <p:nvSpPr>
          <p:cNvPr id="10" name="Rounded Rectangle 7"/>
          <p:cNvSpPr/>
          <p:nvPr/>
        </p:nvSpPr>
        <p:spPr>
          <a:xfrm>
            <a:off x="1890941" y="3886653"/>
            <a:ext cx="3768725" cy="683366"/>
          </a:xfrm>
          <a:prstGeom prst="roundRect">
            <a:avLst/>
          </a:prstGeom>
          <a:solidFill>
            <a:srgbClr val="113056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600">
              <a:solidFill>
                <a:srgbClr val="FFFFFF"/>
              </a:solidFill>
            </a:endParaRPr>
          </a:p>
        </p:txBody>
      </p:sp>
      <p:sp>
        <p:nvSpPr>
          <p:cNvPr id="11" name="Rounded Rectangle 7"/>
          <p:cNvSpPr/>
          <p:nvPr/>
        </p:nvSpPr>
        <p:spPr>
          <a:xfrm>
            <a:off x="6250669" y="3886653"/>
            <a:ext cx="4098925" cy="683366"/>
          </a:xfrm>
          <a:prstGeom prst="roundRect">
            <a:avLst/>
          </a:prstGeom>
          <a:solidFill>
            <a:srgbClr val="113056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3200" dirty="0">
              <a:solidFill>
                <a:srgbClr val="FFFFFF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90941" y="3985245"/>
            <a:ext cx="3796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DK crush stenting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250669" y="3886654"/>
            <a:ext cx="4213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Provisional stenting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413454" y="5078187"/>
            <a:ext cx="82545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Clinical follow-up:                1, 6, 12 months</a:t>
            </a:r>
          </a:p>
          <a:p>
            <a:r>
              <a:rPr lang="en-US" sz="2800" dirty="0">
                <a:solidFill>
                  <a:schemeClr val="tx1"/>
                </a:solidFill>
              </a:rPr>
              <a:t>Angiographic follow-up:     13 months</a:t>
            </a:r>
          </a:p>
          <a:p>
            <a:r>
              <a:rPr lang="en-US" sz="2800" i="0" u="sng" dirty="0">
                <a:solidFill>
                  <a:srgbClr val="FFFF00"/>
                </a:solidFill>
              </a:rPr>
              <a:t>Primary endpoint:               </a:t>
            </a:r>
            <a:r>
              <a:rPr lang="en-US" sz="2800" dirty="0">
                <a:solidFill>
                  <a:schemeClr val="tx1"/>
                </a:solidFill>
              </a:rPr>
              <a:t>TLF at 12 months</a:t>
            </a:r>
          </a:p>
        </p:txBody>
      </p:sp>
      <p:cxnSp>
        <p:nvCxnSpPr>
          <p:cNvPr id="15" name="直接箭头连接符 14"/>
          <p:cNvCxnSpPr>
            <a:endCxn id="9" idx="0"/>
          </p:cNvCxnSpPr>
          <p:nvPr/>
        </p:nvCxnSpPr>
        <p:spPr bwMode="auto">
          <a:xfrm>
            <a:off x="5125357" y="1501550"/>
            <a:ext cx="0" cy="92301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直接箭头连接符 16"/>
          <p:cNvCxnSpPr>
            <a:stCxn id="9" idx="4"/>
            <a:endCxn id="10" idx="0"/>
          </p:cNvCxnSpPr>
          <p:nvPr/>
        </p:nvCxnSpPr>
        <p:spPr bwMode="auto">
          <a:xfrm flipH="1">
            <a:off x="3775303" y="2963637"/>
            <a:ext cx="1350054" cy="92301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接箭头连接符 18"/>
          <p:cNvCxnSpPr>
            <a:stCxn id="9" idx="4"/>
            <a:endCxn id="12" idx="0"/>
          </p:cNvCxnSpPr>
          <p:nvPr/>
        </p:nvCxnSpPr>
        <p:spPr bwMode="auto">
          <a:xfrm>
            <a:off x="5125357" y="2963637"/>
            <a:ext cx="3231924" cy="92301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接箭头连接符 20"/>
          <p:cNvCxnSpPr>
            <a:stCxn id="3" idx="1"/>
          </p:cNvCxnSpPr>
          <p:nvPr/>
        </p:nvCxnSpPr>
        <p:spPr bwMode="auto">
          <a:xfrm flipH="1" flipV="1">
            <a:off x="5125358" y="2042238"/>
            <a:ext cx="913493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29414437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071258" y="201598"/>
            <a:ext cx="5919107" cy="755651"/>
          </a:xfrm>
        </p:spPr>
        <p:txBody>
          <a:bodyPr/>
          <a:lstStyle/>
          <a:p>
            <a:pPr eaLnBrk="1" hangingPunct="1"/>
            <a:r>
              <a:rPr lang="en-US" dirty="0"/>
              <a:t>Protocol procedures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24000" y="56203"/>
            <a:ext cx="2694214" cy="523220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DKCRUSH V</a:t>
            </a:r>
          </a:p>
        </p:txBody>
      </p:sp>
      <p:sp>
        <p:nvSpPr>
          <p:cNvPr id="6" name="Rectangle 1"/>
          <p:cNvSpPr/>
          <p:nvPr/>
        </p:nvSpPr>
        <p:spPr>
          <a:xfrm>
            <a:off x="1723094" y="957248"/>
            <a:ext cx="8898014" cy="5632894"/>
          </a:xfrm>
          <a:prstGeom prst="rect">
            <a:avLst/>
          </a:prstGeom>
          <a:solidFill>
            <a:srgbClr val="113056"/>
          </a:solidFill>
          <a:ln>
            <a:solidFill>
              <a:srgbClr val="395D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84054" y="1070470"/>
            <a:ext cx="8883947" cy="557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0000"/>
              </a:lnSpc>
              <a:buClr>
                <a:srgbClr val="FFD966"/>
              </a:buClr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FF"/>
                </a:solidFill>
              </a:rPr>
              <a:t>Complete </a:t>
            </a:r>
            <a:r>
              <a:rPr lang="en-US" altLang="en-US" sz="3200" dirty="0" err="1">
                <a:solidFill>
                  <a:srgbClr val="FFFFFF"/>
                </a:solidFill>
              </a:rPr>
              <a:t>revasc</a:t>
            </a:r>
            <a:r>
              <a:rPr lang="en-US" altLang="en-US" sz="3200" dirty="0">
                <a:solidFill>
                  <a:srgbClr val="FFFFFF"/>
                </a:solidFill>
              </a:rPr>
              <a:t> of all ischemic territories with DES (EES, SES, ZES)</a:t>
            </a:r>
          </a:p>
          <a:p>
            <a:pPr>
              <a:lnSpc>
                <a:spcPct val="110000"/>
              </a:lnSpc>
              <a:buClr>
                <a:srgbClr val="FFD966"/>
              </a:buClr>
            </a:pPr>
            <a:endParaRPr lang="en-US" altLang="en-US" sz="3200" dirty="0">
              <a:solidFill>
                <a:srgbClr val="FFFFFF"/>
              </a:solidFill>
            </a:endParaRPr>
          </a:p>
          <a:p>
            <a:pPr marL="457200" indent="-457200">
              <a:lnSpc>
                <a:spcPct val="110000"/>
              </a:lnSpc>
              <a:buClr>
                <a:srgbClr val="FFD966"/>
              </a:buClr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FF"/>
                </a:solidFill>
              </a:rPr>
              <a:t>IVUS guidance strongly recommended</a:t>
            </a:r>
          </a:p>
          <a:p>
            <a:pPr marL="457200" indent="-457200">
              <a:lnSpc>
                <a:spcPct val="110000"/>
              </a:lnSpc>
              <a:buClr>
                <a:srgbClr val="FFD966"/>
              </a:buClr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rgbClr val="FFFFFF"/>
              </a:solidFill>
            </a:endParaRPr>
          </a:p>
          <a:p>
            <a:pPr marL="457200" indent="-457200">
              <a:lnSpc>
                <a:spcPct val="110000"/>
              </a:lnSpc>
              <a:buClr>
                <a:srgbClr val="FFD966"/>
              </a:buClr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FF"/>
                </a:solidFill>
              </a:rPr>
              <a:t>DAPT pre-loading and treatment for ≥1 </a:t>
            </a:r>
            <a:r>
              <a:rPr lang="en-US" altLang="en-US" sz="3200" dirty="0" err="1">
                <a:solidFill>
                  <a:srgbClr val="FFFFFF"/>
                </a:solidFill>
              </a:rPr>
              <a:t>yr</a:t>
            </a:r>
            <a:r>
              <a:rPr lang="en-US" altLang="en-US" sz="3200" dirty="0">
                <a:solidFill>
                  <a:srgbClr val="FFFFFF"/>
                </a:solidFill>
              </a:rPr>
              <a:t> </a:t>
            </a:r>
          </a:p>
          <a:p>
            <a:pPr>
              <a:lnSpc>
                <a:spcPct val="110000"/>
              </a:lnSpc>
              <a:buClr>
                <a:srgbClr val="FFD966"/>
              </a:buClr>
            </a:pPr>
            <a:endParaRPr lang="en-US" altLang="en-US" sz="3200" dirty="0">
              <a:solidFill>
                <a:srgbClr val="FFFFFF"/>
              </a:solidFill>
            </a:endParaRPr>
          </a:p>
          <a:p>
            <a:pPr marL="457200" indent="-457200">
              <a:lnSpc>
                <a:spcPct val="110000"/>
              </a:lnSpc>
              <a:buClr>
                <a:srgbClr val="FFD966"/>
              </a:buClr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FF"/>
                </a:solidFill>
              </a:rPr>
              <a:t>FKBI and POT highly recommended </a:t>
            </a:r>
          </a:p>
          <a:p>
            <a:pPr marL="457200" indent="-457200">
              <a:lnSpc>
                <a:spcPct val="110000"/>
              </a:lnSpc>
              <a:buClr>
                <a:srgbClr val="FFD966"/>
              </a:buClr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FF"/>
              </a:solidFill>
            </a:endParaRPr>
          </a:p>
          <a:p>
            <a:pPr marL="457200" indent="-457200">
              <a:lnSpc>
                <a:spcPct val="110000"/>
              </a:lnSpc>
              <a:buClr>
                <a:srgbClr val="FFD966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</a:rPr>
              <a:t>Guideline-directed medical therapies</a:t>
            </a:r>
            <a:r>
              <a:rPr lang="en-US" sz="3600" dirty="0">
                <a:solidFill>
                  <a:schemeClr val="tx1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4196806781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40873" y="637268"/>
            <a:ext cx="7769225" cy="755651"/>
          </a:xfrm>
        </p:spPr>
        <p:txBody>
          <a:bodyPr/>
          <a:lstStyle/>
          <a:p>
            <a:r>
              <a:rPr lang="en-US" dirty="0"/>
              <a:t>Endpoints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24000" y="56203"/>
            <a:ext cx="2694214" cy="523220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DKCRUSH V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116620"/>
              </p:ext>
            </p:extLst>
          </p:nvPr>
        </p:nvGraphicFramePr>
        <p:xfrm>
          <a:off x="1581151" y="1396996"/>
          <a:ext cx="8964386" cy="50141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04506">
                  <a:extLst>
                    <a:ext uri="{9D8B030D-6E8A-4147-A177-3AD203B41FA5}">
                      <a16:colId xmlns:a16="http://schemas.microsoft.com/office/drawing/2014/main" val="621202357"/>
                    </a:ext>
                  </a:extLst>
                </a:gridCol>
                <a:gridCol w="3535136">
                  <a:extLst>
                    <a:ext uri="{9D8B030D-6E8A-4147-A177-3AD203B41FA5}">
                      <a16:colId xmlns:a16="http://schemas.microsoft.com/office/drawing/2014/main" val="1704243186"/>
                    </a:ext>
                  </a:extLst>
                </a:gridCol>
                <a:gridCol w="2024744">
                  <a:extLst>
                    <a:ext uri="{9D8B030D-6E8A-4147-A177-3AD203B41FA5}">
                      <a16:colId xmlns:a16="http://schemas.microsoft.com/office/drawing/2014/main" val="2396831594"/>
                    </a:ext>
                  </a:extLst>
                </a:gridCol>
              </a:tblGrid>
              <a:tr h="606281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Endpoints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Timing of follow-up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FF00"/>
                          </a:solidFill>
                        </a:rPr>
                        <a:t>Power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374533"/>
                  </a:ext>
                </a:extLst>
              </a:tr>
              <a:tr h="789801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C000"/>
                          </a:solidFill>
                        </a:rPr>
                        <a:t>Primary endpoint</a:t>
                      </a:r>
                    </a:p>
                    <a:p>
                      <a:r>
                        <a:rPr lang="en-US" sz="2800" baseline="0" dirty="0"/>
                        <a:t> </a:t>
                      </a:r>
                      <a:r>
                        <a:rPr lang="en-US" sz="2800" b="1" baseline="0" dirty="0"/>
                        <a:t>CVD, TVMI, TLR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Superiority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732820"/>
                  </a:ext>
                </a:extLst>
              </a:tr>
              <a:tr h="789801">
                <a:tc>
                  <a:txBody>
                    <a:bodyPr/>
                    <a:lstStyle/>
                    <a:p>
                      <a:r>
                        <a:rPr lang="en-US" sz="2800" b="0" dirty="0">
                          <a:solidFill>
                            <a:srgbClr val="FFFF00"/>
                          </a:solidFill>
                        </a:rPr>
                        <a:t>Secondary endpoint</a:t>
                      </a:r>
                    </a:p>
                    <a:p>
                      <a:r>
                        <a:rPr lang="en-US" sz="2800" b="0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CVD/TVMI/TLR</a:t>
                      </a:r>
                    </a:p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 Angina</a:t>
                      </a:r>
                      <a:endParaRPr lang="en-US" sz="28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</a:t>
                      </a:r>
                    </a:p>
                    <a:p>
                      <a:r>
                        <a:rPr lang="en-US" sz="2800" dirty="0"/>
                        <a:t> 12 months</a:t>
                      </a:r>
                    </a:p>
                    <a:p>
                      <a:r>
                        <a:rPr lang="en-US" sz="2800" dirty="0"/>
                        <a:t> 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  <a:p>
                      <a:r>
                        <a:rPr lang="en-US" sz="2800" dirty="0"/>
                        <a:t>----</a:t>
                      </a:r>
                    </a:p>
                    <a:p>
                      <a:r>
                        <a:rPr lang="en-US" sz="2800" dirty="0"/>
                        <a:t>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615976"/>
                  </a:ext>
                </a:extLst>
              </a:tr>
              <a:tr h="789801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Secondary endpoint</a:t>
                      </a:r>
                    </a:p>
                    <a:p>
                      <a:r>
                        <a:rPr lang="en-US" sz="2800" dirty="0"/>
                        <a:t> </a:t>
                      </a:r>
                      <a:r>
                        <a:rPr lang="en-US" sz="2800" b="1" dirty="0"/>
                        <a:t>stent thrombosis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802861"/>
                  </a:ext>
                </a:extLst>
              </a:tr>
              <a:tr h="1146485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Secondary endpoint</a:t>
                      </a:r>
                    </a:p>
                    <a:p>
                      <a:r>
                        <a:rPr lang="en-US" sz="2800" dirty="0"/>
                        <a:t> </a:t>
                      </a:r>
                      <a:r>
                        <a:rPr lang="en-US" sz="2800" b="0" dirty="0"/>
                        <a:t>in-stent restenosis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 13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----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162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51710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071258" y="201598"/>
            <a:ext cx="5919107" cy="755651"/>
          </a:xfrm>
        </p:spPr>
        <p:txBody>
          <a:bodyPr/>
          <a:lstStyle/>
          <a:p>
            <a:pPr eaLnBrk="1" hangingPunct="1"/>
            <a:r>
              <a:rPr lang="en-US" dirty="0"/>
              <a:t>Enrollment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24000" y="56203"/>
            <a:ext cx="2694214" cy="523220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DKCRUSH V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C3B5C2F-95D2-4BD6-8B4F-3D3576A5E067}"/>
              </a:ext>
            </a:extLst>
          </p:cNvPr>
          <p:cNvSpPr txBox="1"/>
          <p:nvPr/>
        </p:nvSpPr>
        <p:spPr>
          <a:xfrm>
            <a:off x="2949528" y="1254765"/>
            <a:ext cx="6649329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i="0" dirty="0">
                <a:solidFill>
                  <a:schemeClr val="tx1"/>
                </a:solidFill>
              </a:rPr>
              <a:t>484 patients with left main distal bifurcation lesions (Medina 1,1,1 or Medina 0,1,1)</a:t>
            </a:r>
            <a:endParaRPr lang="zh-CN" altLang="en-US" sz="2400" i="0" dirty="0">
              <a:solidFill>
                <a:schemeClr val="tx1"/>
              </a:solidFill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0FA846D-4679-4A4D-8470-F13CD65F3B27}"/>
              </a:ext>
            </a:extLst>
          </p:cNvPr>
          <p:cNvSpPr txBox="1"/>
          <p:nvPr/>
        </p:nvSpPr>
        <p:spPr>
          <a:xfrm>
            <a:off x="3207684" y="3176757"/>
            <a:ext cx="3488538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i="0" dirty="0">
                <a:solidFill>
                  <a:schemeClr val="tx1"/>
                </a:solidFill>
              </a:rPr>
              <a:t>Provisional stenting group</a:t>
            </a:r>
          </a:p>
          <a:p>
            <a:r>
              <a:rPr lang="en-US" altLang="zh-CN" sz="2000" i="0" dirty="0">
                <a:solidFill>
                  <a:schemeClr val="tx1"/>
                </a:solidFill>
              </a:rPr>
              <a:t>               (N=282)</a:t>
            </a:r>
            <a:endParaRPr lang="zh-CN" altLang="en-US" sz="2000" i="0" dirty="0">
              <a:solidFill>
                <a:schemeClr val="tx1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2A00750-423A-4E65-AB5F-887434F4AB16}"/>
              </a:ext>
            </a:extLst>
          </p:cNvPr>
          <p:cNvSpPr txBox="1"/>
          <p:nvPr/>
        </p:nvSpPr>
        <p:spPr>
          <a:xfrm>
            <a:off x="7137009" y="3168137"/>
            <a:ext cx="2302412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i="0" dirty="0">
                <a:solidFill>
                  <a:schemeClr val="tx1"/>
                </a:solidFill>
              </a:rPr>
              <a:t>DK crush group</a:t>
            </a:r>
          </a:p>
          <a:p>
            <a:r>
              <a:rPr lang="en-US" altLang="zh-CN" sz="2000" i="0" dirty="0">
                <a:solidFill>
                  <a:schemeClr val="tx1"/>
                </a:solidFill>
              </a:rPr>
              <a:t>        (N=282) </a:t>
            </a:r>
            <a:endParaRPr lang="zh-CN" altLang="en-US" sz="2000" i="0" dirty="0">
              <a:solidFill>
                <a:schemeClr val="tx1"/>
              </a:solidFill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BEEA256-FCD9-4529-8039-0A14C3E32731}"/>
              </a:ext>
            </a:extLst>
          </p:cNvPr>
          <p:cNvSpPr txBox="1"/>
          <p:nvPr/>
        </p:nvSpPr>
        <p:spPr>
          <a:xfrm>
            <a:off x="3603675" y="4556737"/>
            <a:ext cx="2431366" cy="40011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0" dirty="0">
                <a:solidFill>
                  <a:schemeClr val="tx1"/>
                </a:solidFill>
              </a:rPr>
              <a:t>PS group (N=282) </a:t>
            </a:r>
            <a:endParaRPr lang="zh-CN" altLang="en-US" sz="2000" i="0" dirty="0">
              <a:solidFill>
                <a:schemeClr val="tx1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79666CA-E2EF-49A2-9A7A-99D27B8EC401}"/>
              </a:ext>
            </a:extLst>
          </p:cNvPr>
          <p:cNvSpPr txBox="1"/>
          <p:nvPr/>
        </p:nvSpPr>
        <p:spPr>
          <a:xfrm>
            <a:off x="7090117" y="4556736"/>
            <a:ext cx="2349304" cy="40011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i="0" dirty="0">
                <a:solidFill>
                  <a:schemeClr val="tx1"/>
                </a:solidFill>
              </a:rPr>
              <a:t>DK group (N=282) </a:t>
            </a:r>
            <a:endParaRPr lang="zh-CN" altLang="en-US" sz="2000" i="0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C591C4F-76F9-4AFB-A9C1-4FD824AD8097}"/>
              </a:ext>
            </a:extLst>
          </p:cNvPr>
          <p:cNvSpPr txBox="1"/>
          <p:nvPr/>
        </p:nvSpPr>
        <p:spPr>
          <a:xfrm>
            <a:off x="5119948" y="2436129"/>
            <a:ext cx="2228076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1600" i="0" dirty="0">
                <a:solidFill>
                  <a:schemeClr val="tx1"/>
                </a:solidFill>
              </a:rPr>
              <a:t>Randomize, 1:1 ratio </a:t>
            </a:r>
            <a:endParaRPr lang="zh-CN" altLang="en-US" sz="1600" i="0" dirty="0">
              <a:solidFill>
                <a:schemeClr val="tx1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BCE8F8D-085B-497E-8CBE-9681F65B4C18}"/>
              </a:ext>
            </a:extLst>
          </p:cNvPr>
          <p:cNvSpPr txBox="1"/>
          <p:nvPr/>
        </p:nvSpPr>
        <p:spPr>
          <a:xfrm>
            <a:off x="6379699" y="3995520"/>
            <a:ext cx="1936651" cy="33855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1600" i="0" dirty="0">
                <a:solidFill>
                  <a:schemeClr val="tx1"/>
                </a:solidFill>
              </a:rPr>
              <a:t>2 repeat randomly </a:t>
            </a:r>
            <a:endParaRPr lang="zh-CN" altLang="en-US" sz="1600" i="0" dirty="0">
              <a:solidFill>
                <a:schemeClr val="tx1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1F17CF7-F60A-4097-A5D3-505AED38D194}"/>
              </a:ext>
            </a:extLst>
          </p:cNvPr>
          <p:cNvSpPr txBox="1"/>
          <p:nvPr/>
        </p:nvSpPr>
        <p:spPr>
          <a:xfrm>
            <a:off x="3741009" y="5666786"/>
            <a:ext cx="1105654" cy="707886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i="0" dirty="0">
                <a:solidFill>
                  <a:schemeClr val="tx1"/>
                </a:solidFill>
              </a:rPr>
              <a:t>100%</a:t>
            </a:r>
          </a:p>
          <a:p>
            <a:r>
              <a:rPr lang="en-US" altLang="zh-CN" sz="2000" i="0" dirty="0">
                <a:solidFill>
                  <a:schemeClr val="tx1"/>
                </a:solidFill>
              </a:rPr>
              <a:t>65.3%</a:t>
            </a:r>
            <a:endParaRPr lang="zh-CN" altLang="en-US" sz="2000" i="0" dirty="0">
              <a:solidFill>
                <a:schemeClr val="tx1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1A8D70C-5414-4613-86FE-F4D38EEFB92D}"/>
              </a:ext>
            </a:extLst>
          </p:cNvPr>
          <p:cNvSpPr txBox="1"/>
          <p:nvPr/>
        </p:nvSpPr>
        <p:spPr>
          <a:xfrm>
            <a:off x="7626364" y="5628940"/>
            <a:ext cx="1105654" cy="707886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i="0" dirty="0">
                <a:solidFill>
                  <a:schemeClr val="tx1"/>
                </a:solidFill>
              </a:rPr>
              <a:t>100%</a:t>
            </a:r>
          </a:p>
          <a:p>
            <a:r>
              <a:rPr lang="en-US" altLang="zh-CN" sz="2000" i="0" dirty="0">
                <a:solidFill>
                  <a:schemeClr val="tx1"/>
                </a:solidFill>
              </a:rPr>
              <a:t>66.3%</a:t>
            </a:r>
            <a:endParaRPr lang="zh-CN" altLang="en-US" sz="2000" i="0" dirty="0">
              <a:solidFill>
                <a:schemeClr val="tx1"/>
              </a:solidFill>
            </a:endParaRPr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4B5BC346-253E-4F6C-8DB7-7B568D2D106E}"/>
              </a:ext>
            </a:extLst>
          </p:cNvPr>
          <p:cNvCxnSpPr/>
          <p:nvPr/>
        </p:nvCxnSpPr>
        <p:spPr bwMode="auto">
          <a:xfrm>
            <a:off x="4266531" y="2085761"/>
            <a:ext cx="0" cy="109099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E7C5F577-248C-4FC1-ADBA-4DA42F1317F9}"/>
              </a:ext>
            </a:extLst>
          </p:cNvPr>
          <p:cNvCxnSpPr/>
          <p:nvPr/>
        </p:nvCxnSpPr>
        <p:spPr bwMode="auto">
          <a:xfrm>
            <a:off x="8356210" y="2085761"/>
            <a:ext cx="0" cy="109099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CDC268F8-A3FA-4AF4-A0F6-57D2040E0F30}"/>
              </a:ext>
            </a:extLst>
          </p:cNvPr>
          <p:cNvCxnSpPr/>
          <p:nvPr/>
        </p:nvCxnSpPr>
        <p:spPr bwMode="auto">
          <a:xfrm>
            <a:off x="4218214" y="3884644"/>
            <a:ext cx="0" cy="67209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D16B893F-0A02-4119-82C4-5F4F3DC63214}"/>
              </a:ext>
            </a:extLst>
          </p:cNvPr>
          <p:cNvCxnSpPr/>
          <p:nvPr/>
        </p:nvCxnSpPr>
        <p:spPr bwMode="auto">
          <a:xfrm>
            <a:off x="8351772" y="3884644"/>
            <a:ext cx="0" cy="67209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E029611E-ACF1-4499-9770-0FA54497AE33}"/>
              </a:ext>
            </a:extLst>
          </p:cNvPr>
          <p:cNvCxnSpPr/>
          <p:nvPr/>
        </p:nvCxnSpPr>
        <p:spPr bwMode="auto">
          <a:xfrm>
            <a:off x="4218214" y="4986657"/>
            <a:ext cx="0" cy="67209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6B113B05-4EB5-4B2B-8CDF-8AA65E85601A}"/>
              </a:ext>
            </a:extLst>
          </p:cNvPr>
          <p:cNvCxnSpPr/>
          <p:nvPr/>
        </p:nvCxnSpPr>
        <p:spPr bwMode="auto">
          <a:xfrm>
            <a:off x="8335357" y="4956847"/>
            <a:ext cx="0" cy="67209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80838B3D-D77E-4420-8E40-4BE3184CD9A6}"/>
              </a:ext>
            </a:extLst>
          </p:cNvPr>
          <p:cNvSpPr txBox="1"/>
          <p:nvPr/>
        </p:nvSpPr>
        <p:spPr>
          <a:xfrm>
            <a:off x="5146976" y="5673483"/>
            <a:ext cx="2254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i="0" dirty="0">
                <a:solidFill>
                  <a:schemeClr val="tx1"/>
                </a:solidFill>
              </a:rPr>
              <a:t>12-m clinical F/U </a:t>
            </a:r>
          </a:p>
          <a:p>
            <a:r>
              <a:rPr lang="en-US" altLang="zh-CN" sz="2000" i="0" dirty="0">
                <a:solidFill>
                  <a:schemeClr val="tx1"/>
                </a:solidFill>
              </a:rPr>
              <a:t>13-m angio-F/U</a:t>
            </a:r>
            <a:endParaRPr lang="zh-CN" altLang="en-US" sz="2000" i="0" dirty="0">
              <a:solidFill>
                <a:schemeClr val="tx1"/>
              </a:solidFill>
            </a:endParaRPr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DDA6E409-34B8-43DB-81C7-19E0436ED63B}"/>
              </a:ext>
            </a:extLst>
          </p:cNvPr>
          <p:cNvCxnSpPr>
            <a:stCxn id="12" idx="3"/>
          </p:cNvCxnSpPr>
          <p:nvPr/>
        </p:nvCxnSpPr>
        <p:spPr bwMode="auto">
          <a:xfrm>
            <a:off x="7348025" y="2605406"/>
            <a:ext cx="96832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E3031C92-7F2F-44FB-AE2C-7214026720DD}"/>
              </a:ext>
            </a:extLst>
          </p:cNvPr>
          <p:cNvCxnSpPr>
            <a:stCxn id="12" idx="1"/>
          </p:cNvCxnSpPr>
          <p:nvPr/>
        </p:nvCxnSpPr>
        <p:spPr bwMode="auto">
          <a:xfrm flipH="1">
            <a:off x="4266532" y="2605406"/>
            <a:ext cx="85341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09048135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7C45917D-8563-4E1A-B0F3-6644AB64F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864" y="320384"/>
            <a:ext cx="3642727" cy="291881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A03DB6B-6D59-4B0E-8FBB-65EBB6488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2736" y="301096"/>
            <a:ext cx="3579676" cy="2957389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0F3EB92E-1951-4385-8846-638542E6F451}"/>
              </a:ext>
            </a:extLst>
          </p:cNvPr>
          <p:cNvSpPr txBox="1"/>
          <p:nvPr/>
        </p:nvSpPr>
        <p:spPr>
          <a:xfrm>
            <a:off x="1890564" y="3446585"/>
            <a:ext cx="8571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/>
                </a:solidFill>
              </a:rPr>
              <a:t> Provisional stenting group                DK crush group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8AEF43DB-F620-428C-A988-433212C7B1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370" y="4020038"/>
            <a:ext cx="3282129" cy="2629878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A1BFC4D5-0E3E-41C6-BC2B-0A60586F22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7459" y="3967090"/>
            <a:ext cx="3348209" cy="2682826"/>
          </a:xfrm>
          <a:prstGeom prst="rect">
            <a:avLst/>
          </a:prstGeom>
        </p:spPr>
      </p:pic>
      <p:sp>
        <p:nvSpPr>
          <p:cNvPr id="19" name="文本框 18">
            <a:extLst>
              <a:ext uri="{FF2B5EF4-FFF2-40B4-BE49-F238E27FC236}">
                <a16:creationId xmlns:a16="http://schemas.microsoft.com/office/drawing/2014/main" id="{2A5F6F5D-77A3-463D-AC9E-44B44B1AEC79}"/>
              </a:ext>
            </a:extLst>
          </p:cNvPr>
          <p:cNvSpPr txBox="1"/>
          <p:nvPr/>
        </p:nvSpPr>
        <p:spPr>
          <a:xfrm>
            <a:off x="5012788" y="1275472"/>
            <a:ext cx="1242646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SYNTAX</a:t>
            </a:r>
          </a:p>
          <a:p>
            <a:r>
              <a:rPr lang="en-US" altLang="zh-CN" dirty="0"/>
              <a:t>SCORE</a:t>
            </a:r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3EAD6B30-BC13-442C-AB0D-9C3ACEE2CCDA}"/>
              </a:ext>
            </a:extLst>
          </p:cNvPr>
          <p:cNvSpPr txBox="1"/>
          <p:nvPr/>
        </p:nvSpPr>
        <p:spPr>
          <a:xfrm>
            <a:off x="5345723" y="4815840"/>
            <a:ext cx="1242646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NERS II</a:t>
            </a:r>
          </a:p>
          <a:p>
            <a:r>
              <a:rPr lang="en-US" altLang="zh-CN" dirty="0"/>
              <a:t>SCORE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79172413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594" y="2903466"/>
            <a:ext cx="7769225" cy="2521975"/>
          </a:xfrm>
        </p:spPr>
        <p:txBody>
          <a:bodyPr/>
          <a:lstStyle/>
          <a:p>
            <a:r>
              <a:rPr lang="en-US" dirty="0"/>
              <a:t>Thanks for your attention !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This study has been simultaneously published in JACC, October 30</a:t>
            </a:r>
            <a:r>
              <a:rPr lang="en-US" sz="2800" baseline="30000" dirty="0"/>
              <a:t>th</a:t>
            </a:r>
            <a:r>
              <a:rPr lang="en-US" sz="2800" dirty="0"/>
              <a:t>, 2017</a:t>
            </a:r>
          </a:p>
        </p:txBody>
      </p:sp>
    </p:spTree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CRF_2006_background">
  <a:themeElements>
    <a:clrScheme name="CRF_2006_background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4445</TotalTime>
  <Words>1135</Words>
  <Application>Microsoft Office PowerPoint</Application>
  <PresentationFormat>Widescreen</PresentationFormat>
  <Paragraphs>132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PGothic</vt:lpstr>
      <vt:lpstr>Arial</vt:lpstr>
      <vt:lpstr>Times New Roman</vt:lpstr>
      <vt:lpstr>Wingdings 2</vt:lpstr>
      <vt:lpstr>ヒラギノ角ゴ Pro W3</vt:lpstr>
      <vt:lpstr>CRF_2006_background</vt:lpstr>
      <vt:lpstr>DKCRUSH V</vt:lpstr>
      <vt:lpstr>Disclosures</vt:lpstr>
      <vt:lpstr>Background</vt:lpstr>
      <vt:lpstr>Study design</vt:lpstr>
      <vt:lpstr>Protocol procedures</vt:lpstr>
      <vt:lpstr>Endpoints</vt:lpstr>
      <vt:lpstr>Enrollment</vt:lpstr>
      <vt:lpstr>PowerPoint Presentation</vt:lpstr>
      <vt:lpstr>Thanks for your attention !  This study has been simultaneously published in JACC, October 30th, 2017</vt:lpstr>
    </vt:vector>
  </TitlesOfParts>
  <Company>CRF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jzuccardy</dc:creator>
  <cp:lastModifiedBy>Kristen Green</cp:lastModifiedBy>
  <cp:revision>253</cp:revision>
  <dcterms:created xsi:type="dcterms:W3CDTF">2015-03-17T14:58:49Z</dcterms:created>
  <dcterms:modified xsi:type="dcterms:W3CDTF">2017-10-10T15:01:51Z</dcterms:modified>
</cp:coreProperties>
</file>