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0" r:id="rId2"/>
    <p:sldId id="283" r:id="rId3"/>
    <p:sldId id="275" r:id="rId4"/>
    <p:sldId id="322" r:id="rId5"/>
    <p:sldId id="371" r:id="rId6"/>
    <p:sldId id="370" r:id="rId7"/>
    <p:sldId id="338" r:id="rId8"/>
    <p:sldId id="373" r:id="rId9"/>
    <p:sldId id="269" r:id="rId10"/>
    <p:sldId id="281" r:id="rId11"/>
    <p:sldId id="319" r:id="rId12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5">
          <p15:clr>
            <a:srgbClr val="A4A3A4"/>
          </p15:clr>
        </p15:guide>
        <p15:guide id="2" pos="429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sungu, Luc" initials="WL" lastIdx="9" clrIdx="0"/>
  <p:cmAuthor id="1" name="Veldhof, Susan" initials="VS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5280" autoAdjust="0"/>
  </p:normalViewPr>
  <p:slideViewPr>
    <p:cSldViewPr snapToGrid="0" showGuides="1">
      <p:cViewPr varScale="1">
        <p:scale>
          <a:sx n="63" d="100"/>
          <a:sy n="63" d="100"/>
        </p:scale>
        <p:origin x="77" y="581"/>
      </p:cViewPr>
      <p:guideLst>
        <p:guide orient="horz" pos="1245"/>
        <p:guide pos="42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493BB1-BF85-4AC5-A7CB-181B02C8C1A3}" type="datetimeFigureOut">
              <a:rPr lang="en-GB" smtClean="0"/>
              <a:t>24/10/2017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882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37882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DFFEA-2093-4495-9B87-1DA9542743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566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FB464-55BE-405A-A8C1-1C486F4A8F00}" type="datetimeFigureOut">
              <a:rPr lang="en-GB" smtClean="0"/>
              <a:t>24/10/2017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882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37882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9A008-1250-4F27-AB7C-F39EE30EF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772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 doc:</a:t>
            </a:r>
          </a:p>
          <a:p>
            <a:r>
              <a:rPr lang="en-US" dirty="0"/>
              <a:t>Data package:</a:t>
            </a:r>
            <a:r>
              <a:rPr lang="en-US" baseline="0" dirty="0"/>
              <a:t> Abs2_4Y_KM_Karine_20171003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9A008-1250-4F27-AB7C-F39EE30EFA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58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 doc:</a:t>
            </a:r>
          </a:p>
          <a:p>
            <a:r>
              <a:rPr lang="en-US" dirty="0"/>
              <a:t>Data package:</a:t>
            </a:r>
            <a:r>
              <a:rPr lang="en-US" baseline="0" dirty="0"/>
              <a:t> Abs2_4Y_KM_Karine_20171003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9A008-1250-4F27-AB7C-F39EE30EFA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924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 doc:</a:t>
            </a:r>
          </a:p>
          <a:p>
            <a:r>
              <a:rPr lang="en-US" dirty="0"/>
              <a:t>Data package:</a:t>
            </a:r>
            <a:r>
              <a:rPr lang="en-US" baseline="0" dirty="0"/>
              <a:t> Abs2_4Y_KM_Karine_20171003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9A008-1250-4F27-AB7C-F39EE30EFA0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281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53EA2-108E-4BCC-8ACB-049AA32AC51F}" type="datetime1">
              <a:rPr lang="en-GB" smtClean="0"/>
              <a:t>24/10/2017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DRAFT SLIDES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5826-4556-4BEA-9AF7-1152C0DDEDE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" y="-297"/>
            <a:ext cx="9144793" cy="685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91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CE85-E2EC-4E12-BDBE-2ED1E8D2A194}" type="datetime1">
              <a:rPr lang="en-GB" smtClean="0"/>
              <a:t>24/10/2017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DRAFT SLIDES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5826-4556-4BEA-9AF7-1152C0DDEDE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" y="-297"/>
            <a:ext cx="9144793" cy="685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68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D44C-838E-418A-A2A9-0A54DE267532}" type="datetime1">
              <a:rPr lang="en-GB" smtClean="0"/>
              <a:t>24/10/2017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DRAFT SLIDES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5826-4556-4BEA-9AF7-1152C0DDEDE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" y="-297"/>
            <a:ext cx="9144793" cy="685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82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A7F9E-B12E-4677-A70B-0C7CF05EB2F1}" type="datetime1">
              <a:rPr lang="en-GB" smtClean="0"/>
              <a:t>24/10/2017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DRAFT SLIDES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5826-4556-4BEA-9AF7-1152C0DDE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591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DD987-824D-4728-96C3-1AF934AA4EEB}" type="datetime1">
              <a:rPr lang="en-GB" smtClean="0"/>
              <a:t>24/10/2017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DRAFT SLIDES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5826-4556-4BEA-9AF7-1152C0DDEDE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" y="-297"/>
            <a:ext cx="9144793" cy="685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089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63A7F-CE76-4C60-81B7-4A86C31C1871}" type="datetime1">
              <a:rPr lang="en-GB" smtClean="0"/>
              <a:t>24/10/2017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DRAFT SLIDES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5826-4556-4BEA-9AF7-1152C0DDEDE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" y="-297"/>
            <a:ext cx="9144793" cy="685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06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F7BE0-741F-41E6-93C6-FA2B6C19C8CC}" type="datetime1">
              <a:rPr lang="en-GB" smtClean="0"/>
              <a:t>24/10/2017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DRAFT SLIDES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5826-4556-4BEA-9AF7-1152C0DDEDE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" y="-297"/>
            <a:ext cx="9144793" cy="685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823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BC94C-3009-42C7-A8EB-1DCA78191BDE}" type="datetime1">
              <a:rPr lang="en-GB" smtClean="0"/>
              <a:t>24/10/2017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DRAFT SLIDES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5826-4556-4BEA-9AF7-1152C0DDEDE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" y="-297"/>
            <a:ext cx="9144793" cy="685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5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DFF3-65B8-42D9-A7FF-29F19711F320}" type="datetime1">
              <a:rPr lang="en-GB" smtClean="0"/>
              <a:t>24/10/2017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DRAFT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5826-4556-4BEA-9AF7-1152C0DDEDE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" y="-297"/>
            <a:ext cx="9144793" cy="685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009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64A0-5716-4CCB-B659-15323ABDB5D7}" type="datetime1">
              <a:rPr lang="en-GB" smtClean="0"/>
              <a:t>24/10/2017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DRAFT SLIDES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5826-4556-4BEA-9AF7-1152C0DDEDE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" y="-297"/>
            <a:ext cx="9144793" cy="685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424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0BBFD-057A-484B-9C61-BC7BCBCE6D73}" type="datetime1">
              <a:rPr lang="en-GB" smtClean="0"/>
              <a:t>24/10/2017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DRAFT SLIDES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5826-4556-4BEA-9AF7-1152C0DDEDE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" y="-297"/>
            <a:ext cx="9144793" cy="685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3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03197-6599-43A1-815B-2927D0E25C68}" type="datetime1">
              <a:rPr lang="en-GB" smtClean="0"/>
              <a:t>24/10/2017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DRAFT SLIDES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75826-4556-4BEA-9AF7-1152C0DDE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447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968342"/>
            <a:ext cx="8229600" cy="1143000"/>
          </a:xfrm>
        </p:spPr>
        <p:txBody>
          <a:bodyPr>
            <a:noAutofit/>
          </a:bodyPr>
          <a:lstStyle/>
          <a:p>
            <a:pPr lvl="0" defTabSz="914400">
              <a:spcBef>
                <a:spcPts val="0"/>
              </a:spcBef>
            </a:pPr>
            <a:r>
              <a:rPr lang="en-GB" sz="28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The 4-year Clinical Outcomes of the ABSORB II Trial: First Randomized Comparison between the Absorb </a:t>
            </a:r>
            <a:r>
              <a:rPr lang="en-GB" sz="2800" b="1" dirty="0" err="1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Everolimus</a:t>
            </a:r>
            <a:r>
              <a:rPr lang="en-GB" sz="28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Eluting </a:t>
            </a:r>
            <a:r>
              <a:rPr lang="en-GB" sz="2800" b="1" dirty="0" err="1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Bioresorbable</a:t>
            </a:r>
            <a:r>
              <a:rPr lang="en-GB" sz="28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Vascular Scaffold and the XIENCE </a:t>
            </a:r>
            <a:r>
              <a:rPr lang="en-GB" sz="2800" b="1" dirty="0" err="1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Everolimus</a:t>
            </a:r>
            <a:r>
              <a:rPr lang="en-GB" sz="28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Eluting Stent</a:t>
            </a:r>
            <a:endParaRPr lang="en-US" sz="2800" dirty="0">
              <a:latin typeface="+mn-lt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37704" y="2786840"/>
            <a:ext cx="7478712" cy="2339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defTabSz="457200"/>
            <a:r>
              <a:rPr lang="en-US" sz="2400" b="1" dirty="0">
                <a:solidFill>
                  <a:prstClr val="black"/>
                </a:solidFill>
                <a:latin typeface="Calibri"/>
                <a:ea typeface="Tahoma" panose="020B0604030504040204" pitchFamily="34" charset="0"/>
                <a:cs typeface="Tahoma" panose="020B0604030504040204" pitchFamily="34" charset="0"/>
              </a:rPr>
              <a:t>Bernard Chevalier</a:t>
            </a:r>
          </a:p>
          <a:p>
            <a:pPr algn="ctr" defTabSz="457200"/>
            <a:r>
              <a:rPr lang="fr-FR" sz="1600" dirty="0">
                <a:solidFill>
                  <a:prstClr val="black"/>
                </a:solidFill>
                <a:latin typeface="Calibri"/>
                <a:ea typeface="Tahoma" panose="020B0604030504040204" pitchFamily="34" charset="0"/>
                <a:cs typeface="Tahoma" panose="020B0604030504040204" pitchFamily="34" charset="0"/>
              </a:rPr>
              <a:t>Institut Jacques Cartier, Massy, France</a:t>
            </a:r>
          </a:p>
          <a:p>
            <a:pPr algn="ctr" defTabSz="457200"/>
            <a:endParaRPr lang="en-US" sz="1800" b="1" dirty="0">
              <a:solidFill>
                <a:prstClr val="black"/>
              </a:solidFill>
              <a:latin typeface="Calibri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defTabSz="457200"/>
            <a:r>
              <a:rPr lang="en-US" sz="2400" b="1" dirty="0">
                <a:solidFill>
                  <a:prstClr val="black"/>
                </a:solidFill>
                <a:latin typeface="Calibri"/>
                <a:ea typeface="Tahoma" panose="020B0604030504040204" pitchFamily="34" charset="0"/>
                <a:cs typeface="Tahoma" panose="020B0604030504040204" pitchFamily="34" charset="0"/>
              </a:rPr>
              <a:t>Patrick W. Serruys</a:t>
            </a:r>
          </a:p>
          <a:p>
            <a:pPr algn="ctr" defTabSz="457200"/>
            <a:r>
              <a:rPr lang="en-US" altLang="ja-JP" sz="1600" dirty="0">
                <a:solidFill>
                  <a:prstClr val="black"/>
                </a:solidFill>
                <a:latin typeface="Calibri"/>
                <a:ea typeface="Tahoma" panose="020B0604030504040204" pitchFamily="34" charset="0"/>
                <a:cs typeface="Tahoma" panose="020B0604030504040204" pitchFamily="34" charset="0"/>
              </a:rPr>
              <a:t>Imperial College, London, UK</a:t>
            </a:r>
          </a:p>
          <a:p>
            <a:pPr algn="ctr" defTabSz="457200"/>
            <a:r>
              <a:rPr lang="en-US" altLang="ja-JP" sz="1600" dirty="0">
                <a:solidFill>
                  <a:prstClr val="black"/>
                </a:solidFill>
                <a:latin typeface="Calibri"/>
                <a:ea typeface="Tahoma" panose="020B0604030504040204" pitchFamily="34" charset="0"/>
                <a:cs typeface="Tahoma" panose="020B0604030504040204" pitchFamily="34" charset="0"/>
              </a:rPr>
              <a:t>Erasmus University MC, Netherlands</a:t>
            </a:r>
          </a:p>
          <a:p>
            <a:pPr algn="ctr" defTabSz="457200"/>
            <a:endParaRPr lang="en-US" altLang="ja-JP" sz="1400" dirty="0">
              <a:solidFill>
                <a:prstClr val="black"/>
              </a:solidFill>
              <a:latin typeface="Calibri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 defTabSz="457200"/>
            <a:r>
              <a:rPr lang="fr-BE" sz="1800" b="1" dirty="0">
                <a:solidFill>
                  <a:prstClr val="black"/>
                </a:solidFill>
                <a:latin typeface="Calibri"/>
                <a:ea typeface="Tahoma" panose="020B0604030504040204" pitchFamily="34" charset="0"/>
                <a:cs typeface="Tahoma" panose="020B0604030504040204" pitchFamily="34" charset="0"/>
              </a:rPr>
              <a:t>on </a:t>
            </a:r>
            <a:r>
              <a:rPr lang="fr-BE" sz="1800" b="1" dirty="0" err="1">
                <a:solidFill>
                  <a:prstClr val="black"/>
                </a:solidFill>
                <a:latin typeface="Calibri"/>
                <a:ea typeface="Tahoma" panose="020B0604030504040204" pitchFamily="34" charset="0"/>
                <a:cs typeface="Tahoma" panose="020B0604030504040204" pitchFamily="34" charset="0"/>
              </a:rPr>
              <a:t>behalf</a:t>
            </a:r>
            <a:r>
              <a:rPr lang="fr-BE" sz="1800" b="1" dirty="0">
                <a:solidFill>
                  <a:prstClr val="black"/>
                </a:solidFill>
                <a:latin typeface="Calibri"/>
                <a:ea typeface="Tahoma" panose="020B0604030504040204" pitchFamily="34" charset="0"/>
                <a:cs typeface="Tahoma" panose="020B0604030504040204" pitchFamily="34" charset="0"/>
              </a:rPr>
              <a:t> of the ABSORB II </a:t>
            </a:r>
            <a:r>
              <a:rPr lang="fr-BE" sz="1800" b="1" dirty="0" err="1">
                <a:solidFill>
                  <a:prstClr val="black"/>
                </a:solidFill>
                <a:latin typeface="Calibri"/>
                <a:ea typeface="Tahoma" panose="020B0604030504040204" pitchFamily="34" charset="0"/>
                <a:cs typeface="Tahoma" panose="020B0604030504040204" pitchFamily="34" charset="0"/>
              </a:rPr>
              <a:t>Investigators</a:t>
            </a:r>
            <a:r>
              <a:rPr lang="fr-BE" sz="1800" b="1" dirty="0">
                <a:solidFill>
                  <a:prstClr val="black"/>
                </a:solidFill>
                <a:latin typeface="Calibri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4592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Limitations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3895825"/>
          </a:xfrm>
        </p:spPr>
        <p:txBody>
          <a:bodyPr>
            <a:noAutofit/>
          </a:bodyPr>
          <a:lstStyle/>
          <a:p>
            <a:r>
              <a:rPr lang="nl-BE" sz="2800" dirty="0"/>
              <a:t>The ABSORB II study was not powered for </a:t>
            </a:r>
            <a:r>
              <a:rPr lang="nl-BE" sz="2800" dirty="0" err="1"/>
              <a:t>clinical</a:t>
            </a:r>
            <a:r>
              <a:rPr lang="nl-BE" sz="2800" dirty="0"/>
              <a:t> </a:t>
            </a:r>
            <a:r>
              <a:rPr lang="nl-BE" sz="2800" dirty="0" err="1"/>
              <a:t>endpoints</a:t>
            </a:r>
            <a:endParaRPr lang="nl-BE" sz="2800" dirty="0"/>
          </a:p>
          <a:p>
            <a:endParaRPr lang="nl-BE" sz="2800" dirty="0"/>
          </a:p>
          <a:p>
            <a:r>
              <a:rPr lang="nl-BE" sz="2800" dirty="0" err="1"/>
              <a:t>Patients</a:t>
            </a:r>
            <a:r>
              <a:rPr lang="nl-BE" sz="2800" dirty="0"/>
              <a:t> in the ABSORB II Study were enrolled before the current recommendations for scaffold implantation</a:t>
            </a:r>
          </a:p>
        </p:txBody>
      </p:sp>
    </p:spTree>
    <p:extLst>
      <p:ext uri="{BB962C8B-B14F-4D97-AF65-F5344CB8AC3E}">
        <p14:creationId xmlns:p14="http://schemas.microsoft.com/office/powerpoint/2010/main" val="2985751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2596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nl-BE" dirty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2358"/>
            <a:ext cx="8527002" cy="5542455"/>
          </a:xfrm>
        </p:spPr>
        <p:txBody>
          <a:bodyPr>
            <a:noAutofit/>
          </a:bodyPr>
          <a:lstStyle/>
          <a:p>
            <a:r>
              <a:rPr lang="en-US" sz="2400" dirty="0"/>
              <a:t>The Absorb scaffold polymer has been reported to be completely bio-resorbed by 3 years. Between 3 and 4 years follow up </a:t>
            </a:r>
          </a:p>
          <a:p>
            <a:pPr lvl="1"/>
            <a:r>
              <a:rPr lang="en-US" sz="2000" dirty="0"/>
              <a:t>there were no ST events in the Absorb arm</a:t>
            </a:r>
          </a:p>
          <a:p>
            <a:pPr lvl="1"/>
            <a:r>
              <a:rPr lang="en-GB" sz="2000" dirty="0"/>
              <a:t>DOCE/TLF events were similar between Absorb and </a:t>
            </a:r>
            <a:r>
              <a:rPr lang="en-GB" sz="2000" dirty="0" err="1"/>
              <a:t>Xience</a:t>
            </a:r>
            <a:endParaRPr lang="en-GB" sz="2000" dirty="0"/>
          </a:p>
          <a:p>
            <a:r>
              <a:rPr lang="en-GB" sz="2400" dirty="0"/>
              <a:t>In a trial which was not powered for clinical events, at 4 years there were no statistically significant differences in the clinical outcomes between the two arms:</a:t>
            </a:r>
          </a:p>
          <a:p>
            <a:pPr lvl="1"/>
            <a:r>
              <a:rPr lang="en-GB" sz="2000" dirty="0" err="1"/>
              <a:t>PoCE</a:t>
            </a:r>
            <a:r>
              <a:rPr lang="en-GB" sz="2000" dirty="0"/>
              <a:t> (all death, all MI and all revascularization)</a:t>
            </a:r>
            <a:br>
              <a:rPr lang="en-GB" sz="2000" dirty="0"/>
            </a:br>
            <a:r>
              <a:rPr lang="en-GB" sz="2000" dirty="0"/>
              <a:t>Absorb BVS: 23.6% vs XIENCE: 26.7%, p=0.47</a:t>
            </a:r>
          </a:p>
          <a:p>
            <a:pPr lvl="1"/>
            <a:r>
              <a:rPr lang="en-GB" sz="2000" dirty="0" err="1"/>
              <a:t>DoCE</a:t>
            </a:r>
            <a:r>
              <a:rPr lang="en-GB" sz="2000" dirty="0"/>
              <a:t>/TLF (cardiac death, TV-MI and TLR)</a:t>
            </a:r>
            <a:br>
              <a:rPr lang="en-GB" sz="2000" dirty="0"/>
            </a:br>
            <a:r>
              <a:rPr lang="en-GB" sz="2000" dirty="0"/>
              <a:t>Absorb BVS: 11.5% vs XIENCE: 6.0%, p=0.06</a:t>
            </a:r>
          </a:p>
          <a:p>
            <a:r>
              <a:rPr lang="en-GB" sz="2400" dirty="0"/>
              <a:t>The exploratory observations presented in this report are hypothesis generating and need to be confirmed in larger randomized trials such as ABSORB III and ABSORB IV</a:t>
            </a:r>
          </a:p>
        </p:txBody>
      </p:sp>
    </p:spTree>
    <p:extLst>
      <p:ext uri="{BB962C8B-B14F-4D97-AF65-F5344CB8AC3E}">
        <p14:creationId xmlns:p14="http://schemas.microsoft.com/office/powerpoint/2010/main" val="298886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329" y="197636"/>
            <a:ext cx="8229600" cy="1143000"/>
          </a:xfrm>
        </p:spPr>
        <p:txBody>
          <a:bodyPr/>
          <a:lstStyle/>
          <a:p>
            <a:r>
              <a:rPr lang="nl-BE" dirty="0"/>
              <a:t>Presentor Disclosures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702" y="274560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sz="2800" dirty="0"/>
              <a:t>Bernard Chevalier was a Consultant for Abbott </a:t>
            </a:r>
            <a:r>
              <a:rPr lang="nl-BE" sz="2800" dirty="0" err="1"/>
              <a:t>Vascular</a:t>
            </a:r>
            <a:r>
              <a:rPr lang="nl-BE" sz="2800" dirty="0"/>
              <a:t> </a:t>
            </a:r>
            <a:r>
              <a:rPr lang="nl-BE" sz="2800" dirty="0" err="1"/>
              <a:t>and</a:t>
            </a:r>
            <a:r>
              <a:rPr lang="nl-BE" sz="2800" dirty="0"/>
              <a:t> is </a:t>
            </a:r>
            <a:r>
              <a:rPr lang="nl-BE" sz="2800" dirty="0" err="1"/>
              <a:t>currently</a:t>
            </a:r>
            <a:r>
              <a:rPr lang="nl-BE" sz="2800" dirty="0"/>
              <a:t> consultant </a:t>
            </a:r>
            <a:r>
              <a:rPr lang="nl-BE" sz="2800" dirty="0" err="1"/>
              <a:t>for</a:t>
            </a:r>
            <a:r>
              <a:rPr lang="nl-BE" sz="2800" dirty="0"/>
              <a:t> </a:t>
            </a:r>
            <a:r>
              <a:rPr lang="nl-BE" sz="2800" dirty="0" err="1"/>
              <a:t>Biotronik</a:t>
            </a:r>
            <a:r>
              <a:rPr lang="nl-BE" sz="2800" dirty="0"/>
              <a:t>, </a:t>
            </a:r>
            <a:r>
              <a:rPr lang="nl-BE" sz="2800" dirty="0" err="1"/>
              <a:t>Colibri</a:t>
            </a:r>
            <a:r>
              <a:rPr lang="nl-BE" sz="2800" dirty="0"/>
              <a:t>, Cordis, Medtronic, </a:t>
            </a:r>
            <a:r>
              <a:rPr lang="nl-BE" sz="2800" dirty="0" err="1"/>
              <a:t>Terumo</a:t>
            </a:r>
            <a:r>
              <a:rPr lang="nl-BE" sz="2800" dirty="0"/>
              <a:t>.</a:t>
            </a:r>
            <a:br>
              <a:rPr lang="nl-BE" sz="2800" dirty="0"/>
            </a:br>
            <a:endParaRPr lang="nl-BE" sz="2800" dirty="0"/>
          </a:p>
          <a:p>
            <a:pPr marL="0" indent="0">
              <a:buNone/>
            </a:pPr>
            <a:r>
              <a:rPr lang="nl-BE" sz="2800" dirty="0"/>
              <a:t>Patrick Serruys is a Member of the International Advisory Board of Abbott Vascular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133407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ABSORB II Study Design</a:t>
            </a:r>
          </a:p>
        </p:txBody>
      </p:sp>
      <p:sp>
        <p:nvSpPr>
          <p:cNvPr id="5" name="Rectangle 4"/>
          <p:cNvSpPr/>
          <p:nvPr/>
        </p:nvSpPr>
        <p:spPr>
          <a:xfrm>
            <a:off x="645682" y="2605454"/>
            <a:ext cx="7890996" cy="345211"/>
          </a:xfrm>
          <a:prstGeom prst="rect">
            <a:avLst/>
          </a:prstGeom>
          <a:solidFill>
            <a:srgbClr val="00206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097850" y="2341756"/>
            <a:ext cx="76200" cy="228600"/>
          </a:xfrm>
          <a:prstGeom prst="rect">
            <a:avLst/>
          </a:prstGeom>
          <a:solidFill>
            <a:srgbClr val="40B8D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kern="0">
              <a:solidFill>
                <a:sysClr val="windowText" lastClr="000000"/>
              </a:solidFill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298905" y="2341756"/>
            <a:ext cx="76200" cy="228600"/>
          </a:xfrm>
          <a:prstGeom prst="rect">
            <a:avLst/>
          </a:prstGeom>
          <a:solidFill>
            <a:srgbClr val="40B8D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kern="0">
              <a:solidFill>
                <a:sysClr val="windowText" lastClr="000000"/>
              </a:solidFill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152868" y="2341756"/>
            <a:ext cx="76200" cy="228600"/>
          </a:xfrm>
          <a:prstGeom prst="rect">
            <a:avLst/>
          </a:prstGeom>
          <a:solidFill>
            <a:srgbClr val="52BE0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kern="0">
              <a:solidFill>
                <a:sysClr val="windowText" lastClr="000000"/>
              </a:solidFill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4065965" y="2341756"/>
            <a:ext cx="76200" cy="228600"/>
          </a:xfrm>
          <a:prstGeom prst="rect">
            <a:avLst/>
          </a:prstGeom>
          <a:solidFill>
            <a:srgbClr val="B5B5B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5682156" y="2341756"/>
            <a:ext cx="76200" cy="228600"/>
          </a:xfrm>
          <a:prstGeom prst="rect">
            <a:avLst/>
          </a:prstGeom>
          <a:solidFill>
            <a:srgbClr val="B5B5B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13" name="Rectangle 35"/>
          <p:cNvSpPr>
            <a:spLocks noChangeArrowheads="1"/>
          </p:cNvSpPr>
          <p:nvPr/>
        </p:nvSpPr>
        <p:spPr bwMode="auto">
          <a:xfrm>
            <a:off x="4877079" y="2341756"/>
            <a:ext cx="76200" cy="228600"/>
          </a:xfrm>
          <a:prstGeom prst="rect">
            <a:avLst/>
          </a:prstGeom>
          <a:solidFill>
            <a:srgbClr val="B5B5B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14" name="Rectangle 36"/>
          <p:cNvSpPr>
            <a:spLocks noChangeArrowheads="1"/>
          </p:cNvSpPr>
          <p:nvPr/>
        </p:nvSpPr>
        <p:spPr bwMode="auto">
          <a:xfrm flipH="1">
            <a:off x="6510388" y="2460818"/>
            <a:ext cx="45720" cy="109538"/>
          </a:xfrm>
          <a:prstGeom prst="rect">
            <a:avLst/>
          </a:prstGeom>
          <a:solidFill>
            <a:srgbClr val="B5B5B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152868" y="2341756"/>
            <a:ext cx="76200" cy="228600"/>
          </a:xfrm>
          <a:prstGeom prst="rect">
            <a:avLst/>
          </a:prstGeom>
          <a:solidFill>
            <a:sysClr val="window" lastClr="FF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kern="0">
              <a:solidFill>
                <a:sysClr val="windowText" lastClr="000000"/>
              </a:solidFill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4065965" y="2341756"/>
            <a:ext cx="76200" cy="228600"/>
          </a:xfrm>
          <a:prstGeom prst="rect">
            <a:avLst/>
          </a:prstGeom>
          <a:solidFill>
            <a:srgbClr val="40B8D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kern="0">
              <a:solidFill>
                <a:sysClr val="windowText" lastClr="000000"/>
              </a:solidFill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5682156" y="2341756"/>
            <a:ext cx="76200" cy="228600"/>
          </a:xfrm>
          <a:prstGeom prst="rect">
            <a:avLst/>
          </a:prstGeom>
          <a:solidFill>
            <a:srgbClr val="40B8D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kern="0">
              <a:solidFill>
                <a:sysClr val="windowText" lastClr="000000"/>
              </a:solidFill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18" name="Rectangle 35"/>
          <p:cNvSpPr>
            <a:spLocks noChangeArrowheads="1"/>
          </p:cNvSpPr>
          <p:nvPr/>
        </p:nvSpPr>
        <p:spPr bwMode="auto">
          <a:xfrm>
            <a:off x="4877079" y="2341756"/>
            <a:ext cx="76200" cy="228600"/>
          </a:xfrm>
          <a:prstGeom prst="rect">
            <a:avLst/>
          </a:prstGeom>
          <a:solidFill>
            <a:srgbClr val="40B8D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kern="0">
              <a:solidFill>
                <a:sysClr val="windowText" lastClr="000000"/>
              </a:solidFill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19" name="Rectangle 36"/>
          <p:cNvSpPr>
            <a:spLocks noChangeArrowheads="1"/>
          </p:cNvSpPr>
          <p:nvPr/>
        </p:nvSpPr>
        <p:spPr bwMode="auto">
          <a:xfrm>
            <a:off x="6495148" y="2341756"/>
            <a:ext cx="76200" cy="228600"/>
          </a:xfrm>
          <a:prstGeom prst="rect">
            <a:avLst/>
          </a:prstGeom>
          <a:solidFill>
            <a:srgbClr val="40B8D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kern="0">
              <a:solidFill>
                <a:sysClr val="windowText" lastClr="000000"/>
              </a:solidFill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146518" y="2341756"/>
            <a:ext cx="76200" cy="228600"/>
          </a:xfrm>
          <a:prstGeom prst="rect">
            <a:avLst/>
          </a:prstGeom>
          <a:solidFill>
            <a:srgbClr val="40B8D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kern="0">
              <a:solidFill>
                <a:sysClr val="windowText" lastClr="000000"/>
              </a:solidFill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6506261" y="2978471"/>
            <a:ext cx="76200" cy="640895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22" name="Rectangle 43"/>
          <p:cNvSpPr>
            <a:spLocks noChangeArrowheads="1"/>
          </p:cNvSpPr>
          <p:nvPr/>
        </p:nvSpPr>
        <p:spPr bwMode="auto">
          <a:xfrm>
            <a:off x="6506261" y="3022259"/>
            <a:ext cx="76200" cy="387248"/>
          </a:xfrm>
          <a:prstGeom prst="rect">
            <a:avLst/>
          </a:prstGeom>
          <a:solidFill>
            <a:srgbClr val="4F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4054853" y="2971170"/>
            <a:ext cx="76200" cy="2286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24" name="Rectangle 19"/>
          <p:cNvSpPr>
            <a:spLocks noChangeArrowheads="1"/>
          </p:cNvSpPr>
          <p:nvPr/>
        </p:nvSpPr>
        <p:spPr bwMode="auto">
          <a:xfrm>
            <a:off x="4881842" y="2971170"/>
            <a:ext cx="76200" cy="2286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5680568" y="2971170"/>
            <a:ext cx="76200" cy="2286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Tahoma"/>
              <a:ea typeface="MS PGothic" pitchFamily="34" charset="-128"/>
              <a:cs typeface="Tahoma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auto">
          <a:xfrm>
            <a:off x="6506261" y="2971170"/>
            <a:ext cx="76200" cy="2286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>
              <a:latin typeface="Tahoma"/>
              <a:ea typeface="MS PGothic" pitchFamily="34" charset="-128"/>
              <a:cs typeface="Tahoma"/>
            </a:endParaRPr>
          </a:p>
        </p:txBody>
      </p:sp>
      <p:graphicFrame>
        <p:nvGraphicFramePr>
          <p:cNvPr id="27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61213"/>
              </p:ext>
            </p:extLst>
          </p:nvPr>
        </p:nvGraphicFramePr>
        <p:xfrm>
          <a:off x="609692" y="3732610"/>
          <a:ext cx="7869934" cy="2557033"/>
        </p:xfrm>
        <a:graphic>
          <a:graphicData uri="http://schemas.openxmlformats.org/drawingml/2006/table">
            <a:tbl>
              <a:tblPr/>
              <a:tblGrid>
                <a:gridCol w="1847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2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223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2813" rtl="0" eaLnBrk="0" fontAlgn="base" latinLnBrk="0" hangingPunct="0">
                        <a:lnSpc>
                          <a:spcPct val="9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56C726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SimSun" pitchFamily="2" charset="-122"/>
                          <a:cs typeface="Tahoma"/>
                        </a:rPr>
                        <a:t>Study Objective</a:t>
                      </a:r>
                    </a:p>
                  </a:txBody>
                  <a:tcPr marL="72000" marT="36009" marB="36009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56C726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SimSun" pitchFamily="2" charset="-122"/>
                          <a:cs typeface="Tahoma"/>
                        </a:rPr>
                        <a:t>Randomized against XIENCE control. First Patient In: 28-Nov-2011</a:t>
                      </a:r>
                    </a:p>
                  </a:txBody>
                  <a:tcPr marL="72000" marT="36009" marB="3600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766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2813" rtl="0" eaLnBrk="0" fontAlgn="base" latinLnBrk="0" hangingPunct="0">
                        <a:lnSpc>
                          <a:spcPct val="9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56C726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SimSun" pitchFamily="2" charset="-122"/>
                          <a:cs typeface="Tahoma"/>
                        </a:rPr>
                        <a:t>Co-primary Endpoints</a:t>
                      </a:r>
                    </a:p>
                    <a:p>
                      <a:pPr marL="0" marR="0" lvl="0" indent="0" algn="ctr" defTabSz="912813" rtl="0" eaLnBrk="0" fontAlgn="base" latinLnBrk="0" hangingPunct="0">
                        <a:lnSpc>
                          <a:spcPct val="9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56C726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SimSun" pitchFamily="2" charset="-122"/>
                          <a:cs typeface="Tahoma"/>
                        </a:rPr>
                        <a:t>36 months</a:t>
                      </a:r>
                    </a:p>
                  </a:txBody>
                  <a:tcPr marL="72000" marT="36009" marB="36009" anchor="ctr" anchorCtr="1"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177800" marR="0" lvl="0" indent="-177800" algn="l" defTabSz="912813" rtl="0" eaLnBrk="0" fontAlgn="base" latinLnBrk="0" hangingPunct="0">
                        <a:lnSpc>
                          <a:spcPct val="9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56C726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SimSun" pitchFamily="2" charset="-122"/>
                          <a:cs typeface="Tahoma"/>
                        </a:rPr>
                        <a:t>Vasomotion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SimSun" pitchFamily="2" charset="-122"/>
                          <a:cs typeface="Tahoma"/>
                        </a:rPr>
                        <a:t> assessed by change in Mean Lumen Diameter between pre- </a:t>
                      </a:r>
                    </a:p>
                    <a:p>
                      <a:pPr marL="177800" marR="0" lvl="0" indent="-177800" algn="l" defTabSz="912813" rtl="0" eaLnBrk="0" fontAlgn="base" latinLnBrk="0" hangingPunct="0">
                        <a:lnSpc>
                          <a:spcPct val="9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56C726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SimSun" pitchFamily="2" charset="-122"/>
                          <a:cs typeface="Tahoma"/>
                        </a:rPr>
                        <a:t>and post-nitrate at 3 years (superiority)</a:t>
                      </a:r>
                    </a:p>
                    <a:p>
                      <a:pPr marL="177800" marR="0" lvl="0" indent="-177800" algn="l" defTabSz="912813" rtl="0" eaLnBrk="0" fontAlgn="base" latinLnBrk="0" hangingPunct="0">
                        <a:lnSpc>
                          <a:spcPct val="9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56C726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SimSun" pitchFamily="2" charset="-122"/>
                          <a:cs typeface="Tahoma"/>
                        </a:rPr>
                        <a:t>Minimum Lumen Diameter (MLD) at 3 years post nitrate minus MLD </a:t>
                      </a:r>
                    </a:p>
                    <a:p>
                      <a:pPr marL="177800" marR="0" lvl="0" indent="-177800" algn="l" defTabSz="912813" rtl="0" eaLnBrk="0" fontAlgn="base" latinLnBrk="0" hangingPunct="0">
                        <a:lnSpc>
                          <a:spcPct val="9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56C726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SimSun" pitchFamily="2" charset="-122"/>
                          <a:cs typeface="Tahoma"/>
                        </a:rPr>
                        <a:t>post procedure post nitrate (non-inferiority, reflex to superiority)</a:t>
                      </a:r>
                    </a:p>
                  </a:txBody>
                  <a:tcPr marL="72000" marT="36009" marB="3600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56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2813" rtl="0" eaLnBrk="0" fontAlgn="base" latinLnBrk="0" hangingPunct="0">
                        <a:lnSpc>
                          <a:spcPct val="9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56C726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 pitchFamily="34" charset="0"/>
                          <a:cs typeface="Tahoma"/>
                        </a:rPr>
                        <a:t>Treatment</a:t>
                      </a:r>
                    </a:p>
                  </a:txBody>
                  <a:tcPr marL="72000" marT="36009" marB="36009" anchor="ctr" anchorCtr="1"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56C726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 pitchFamily="34" charset="0"/>
                          <a:cs typeface="Tahoma"/>
                        </a:rPr>
                        <a:t>Up to 2 </a:t>
                      </a:r>
                      <a:r>
                        <a:rPr kumimoji="0" lang="en-GB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 pitchFamily="34" charset="0"/>
                          <a:cs typeface="Tahoma"/>
                        </a:rPr>
                        <a:t>de novo </a:t>
                      </a: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 pitchFamily="34" charset="0"/>
                          <a:cs typeface="Tahoma"/>
                        </a:rPr>
                        <a:t>lesions in different </a:t>
                      </a:r>
                      <a:r>
                        <a:rPr kumimoji="0" lang="en-GB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 pitchFamily="34" charset="0"/>
                          <a:cs typeface="Tahoma"/>
                        </a:rPr>
                        <a:t>epicardial</a:t>
                      </a: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 pitchFamily="34" charset="0"/>
                          <a:cs typeface="Tahoma"/>
                        </a:rPr>
                        <a:t> vessels</a:t>
                      </a:r>
                      <a:b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 pitchFamily="34" charset="0"/>
                          <a:cs typeface="Tahoma"/>
                        </a:rPr>
                      </a:br>
                      <a:r>
                        <a:rPr kumimoji="0" lang="en-GB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 pitchFamily="34" charset="0"/>
                          <a:cs typeface="Tahoma"/>
                        </a:rPr>
                        <a:t>Planned overlapping allowed in lesions ≤ 48 mm</a:t>
                      </a:r>
                    </a:p>
                  </a:txBody>
                  <a:tcPr marL="72000" marT="36009" marB="3600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56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2813" rtl="0" eaLnBrk="0" fontAlgn="base" latinLnBrk="0" hangingPunct="0">
                        <a:lnSpc>
                          <a:spcPct val="9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56C726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Tahoma" pitchFamily="34" charset="0"/>
                          <a:cs typeface="Tahoma"/>
                        </a:rPr>
                        <a:t>Device Sizes</a:t>
                      </a:r>
                    </a:p>
                  </a:txBody>
                  <a:tcPr marL="72000" marT="36009" marB="36009" anchor="ctr" anchorCtr="1"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rgbClr val="56C726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1" lang="en-GB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MS PGothic" pitchFamily="34" charset="-128"/>
                          <a:cs typeface="Tahoma"/>
                        </a:rPr>
                        <a:t>Device diameters: 2.5, 3.0, 3.5 mm</a:t>
                      </a:r>
                      <a:br>
                        <a:rPr kumimoji="1" lang="en-GB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MS PGothic" pitchFamily="34" charset="-128"/>
                          <a:cs typeface="Tahoma"/>
                        </a:rPr>
                      </a:br>
                      <a:r>
                        <a:rPr kumimoji="1" lang="en-GB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MS PGothic" pitchFamily="34" charset="-128"/>
                          <a:cs typeface="Tahoma"/>
                        </a:rPr>
                        <a:t>Device lengths: 12 </a:t>
                      </a:r>
                      <a:r>
                        <a:rPr kumimoji="1" lang="en-GB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ahoma"/>
                          <a:ea typeface="MS PGothic" pitchFamily="34" charset="-128"/>
                          <a:cs typeface="Tahoma"/>
                        </a:rPr>
                        <a:t>(3.5 mm diameter only), </a:t>
                      </a:r>
                      <a:r>
                        <a:rPr kumimoji="1" lang="en-GB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  <a:ea typeface="MS PGothic" pitchFamily="34" charset="-128"/>
                          <a:cs typeface="Tahoma"/>
                        </a:rPr>
                        <a:t>18, 28 mm</a:t>
                      </a:r>
                    </a:p>
                  </a:txBody>
                  <a:tcPr marL="72000" marT="36009" marB="3600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" name="Round Diagonal Corner Rectangle 27"/>
          <p:cNvSpPr/>
          <p:nvPr/>
        </p:nvSpPr>
        <p:spPr>
          <a:xfrm>
            <a:off x="646206" y="1376700"/>
            <a:ext cx="7890472" cy="726250"/>
          </a:xfrm>
          <a:prstGeom prst="round2DiagRect">
            <a:avLst>
              <a:gd name="adj1" fmla="val 31263"/>
              <a:gd name="adj2" fmla="val 0"/>
            </a:avLst>
          </a:prstGeom>
          <a:noFill/>
          <a:ln w="25400" cap="flat" cmpd="sng" algn="ctr">
            <a:solidFill>
              <a:schemeClr val="tx2"/>
            </a:solidFill>
            <a:prstDash val="solid"/>
          </a:ln>
          <a:effectLst/>
        </p:spPr>
        <p:txBody>
          <a:bodyPr anchor="ctr"/>
          <a:lstStyle/>
          <a:p>
            <a:pPr algn="ctr">
              <a:lnSpc>
                <a:spcPts val="1900"/>
              </a:lnSpc>
              <a:defRPr/>
            </a:pPr>
            <a:r>
              <a:rPr lang="en-US" sz="2000" b="1" dirty="0">
                <a:latin typeface="Tahoma"/>
                <a:cs typeface="Tahoma"/>
              </a:rPr>
              <a:t>501 subjects </a:t>
            </a:r>
          </a:p>
          <a:p>
            <a:pPr algn="ctr">
              <a:lnSpc>
                <a:spcPts val="1900"/>
              </a:lnSpc>
              <a:defRPr/>
            </a:pPr>
            <a:r>
              <a:rPr lang="en-US" sz="1600" dirty="0">
                <a:latin typeface="Tahoma"/>
                <a:cs typeface="Tahoma"/>
              </a:rPr>
              <a:t>Randomized 2:1 Absorb BVS:XIENCE </a:t>
            </a:r>
            <a:r>
              <a:rPr lang="en-GB" sz="1600" dirty="0">
                <a:latin typeface="Tahoma"/>
                <a:cs typeface="Tahoma"/>
              </a:rPr>
              <a:t>/ 46 sites (Europe and New Zealand)</a:t>
            </a:r>
          </a:p>
        </p:txBody>
      </p:sp>
      <p:sp>
        <p:nvSpPr>
          <p:cNvPr id="29" name="Text Box 14"/>
          <p:cNvSpPr txBox="1">
            <a:spLocks noChangeArrowheads="1"/>
          </p:cNvSpPr>
          <p:nvPr/>
        </p:nvSpPr>
        <p:spPr bwMode="auto">
          <a:xfrm>
            <a:off x="646206" y="2268197"/>
            <a:ext cx="2971800" cy="246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ja-JP" sz="1600" b="1" dirty="0">
                <a:solidFill>
                  <a:srgbClr val="40B8D1"/>
                </a:solidFill>
                <a:latin typeface="Tahoma"/>
                <a:cs typeface="Tahoma"/>
              </a:rPr>
              <a:t>Clinical Follow-Up </a:t>
            </a:r>
          </a:p>
        </p:txBody>
      </p: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5503242" y="2675313"/>
            <a:ext cx="456956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ja-JP" sz="1600" b="1" dirty="0">
                <a:solidFill>
                  <a:srgbClr val="FFFFFF"/>
                </a:solidFill>
                <a:latin typeface="Tahoma"/>
                <a:cs typeface="Tahoma"/>
              </a:rPr>
              <a:t>24m</a:t>
            </a:r>
            <a:endParaRPr kumimoji="1" lang="en-US" altLang="ja-JP" sz="1400" b="1" dirty="0">
              <a:solidFill>
                <a:srgbClr val="FFFFFF"/>
              </a:solidFill>
              <a:latin typeface="Tahoma"/>
              <a:cs typeface="Tahoma"/>
            </a:endParaRPr>
          </a:p>
        </p:txBody>
      </p:sp>
      <p:sp>
        <p:nvSpPr>
          <p:cNvPr id="31" name="Text Box 21"/>
          <p:cNvSpPr txBox="1">
            <a:spLocks noChangeArrowheads="1"/>
          </p:cNvSpPr>
          <p:nvPr/>
        </p:nvSpPr>
        <p:spPr bwMode="auto">
          <a:xfrm>
            <a:off x="3966364" y="2675313"/>
            <a:ext cx="301853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ja-JP" sz="1600" b="1" dirty="0">
                <a:solidFill>
                  <a:srgbClr val="FFFFFF"/>
                </a:solidFill>
                <a:latin typeface="Tahoma"/>
                <a:cs typeface="Tahoma"/>
              </a:rPr>
              <a:t>6</a:t>
            </a:r>
            <a:r>
              <a:rPr kumimoji="1" lang="en-US" altLang="ja-JP" sz="1400" b="1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</a:p>
        </p:txBody>
      </p:sp>
      <p:sp>
        <p:nvSpPr>
          <p:cNvPr id="32" name="Text Box 20"/>
          <p:cNvSpPr txBox="1">
            <a:spLocks noChangeArrowheads="1"/>
          </p:cNvSpPr>
          <p:nvPr/>
        </p:nvSpPr>
        <p:spPr bwMode="auto">
          <a:xfrm>
            <a:off x="4681528" y="2675313"/>
            <a:ext cx="432498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ja-JP" sz="1600" b="1" dirty="0">
                <a:solidFill>
                  <a:srgbClr val="FFFFFF"/>
                </a:solidFill>
                <a:latin typeface="Tahoma"/>
                <a:cs typeface="Tahoma"/>
              </a:rPr>
              <a:t>12</a:t>
            </a:r>
            <a:r>
              <a:rPr kumimoji="1" lang="en-US" altLang="ja-JP" sz="1400" b="1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</a:p>
        </p:txBody>
      </p:sp>
      <p:sp>
        <p:nvSpPr>
          <p:cNvPr id="33" name="Text Box 20"/>
          <p:cNvSpPr txBox="1">
            <a:spLocks noChangeArrowheads="1"/>
          </p:cNvSpPr>
          <p:nvPr/>
        </p:nvSpPr>
        <p:spPr bwMode="auto">
          <a:xfrm>
            <a:off x="6345798" y="2675313"/>
            <a:ext cx="432498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ja-JP" sz="1600" b="1" dirty="0">
                <a:solidFill>
                  <a:srgbClr val="FFFFFF"/>
                </a:solidFill>
                <a:latin typeface="Tahoma"/>
                <a:cs typeface="Tahoma"/>
              </a:rPr>
              <a:t>36</a:t>
            </a:r>
            <a:r>
              <a:rPr kumimoji="1" lang="en-US" altLang="ja-JP" sz="1400" b="1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</a:p>
        </p:txBody>
      </p:sp>
      <p:sp>
        <p:nvSpPr>
          <p:cNvPr id="34" name="Text Box 22"/>
          <p:cNvSpPr txBox="1">
            <a:spLocks noChangeArrowheads="1"/>
          </p:cNvSpPr>
          <p:nvPr/>
        </p:nvSpPr>
        <p:spPr bwMode="auto">
          <a:xfrm>
            <a:off x="3000516" y="2675313"/>
            <a:ext cx="390431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altLang="ja-JP" sz="1600" b="1" dirty="0">
                <a:solidFill>
                  <a:srgbClr val="FFFFFF"/>
                </a:solidFill>
                <a:latin typeface="Tahoma"/>
                <a:cs typeface="Tahoma"/>
              </a:rPr>
              <a:t>30d</a:t>
            </a:r>
            <a:endParaRPr kumimoji="1" lang="en-US" altLang="ja-JP" sz="1400" b="1" dirty="0">
              <a:solidFill>
                <a:srgbClr val="FFFFFF"/>
              </a:solidFill>
              <a:latin typeface="Tahoma"/>
              <a:cs typeface="Tahoma"/>
            </a:endParaRPr>
          </a:p>
        </p:txBody>
      </p:sp>
      <p:sp>
        <p:nvSpPr>
          <p:cNvPr id="35" name="Text Box 21"/>
          <p:cNvSpPr txBox="1">
            <a:spLocks noChangeArrowheads="1"/>
          </p:cNvSpPr>
          <p:nvPr/>
        </p:nvSpPr>
        <p:spPr bwMode="auto">
          <a:xfrm>
            <a:off x="609692" y="2963914"/>
            <a:ext cx="347596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dirty="0" err="1">
                <a:solidFill>
                  <a:srgbClr val="FF6600"/>
                </a:solidFill>
                <a:latin typeface="Tahoma"/>
                <a:ea typeface="MS PGothic" pitchFamily="34" charset="-128"/>
                <a:cs typeface="Tahoma"/>
              </a:rPr>
              <a:t>QoL</a:t>
            </a:r>
            <a:r>
              <a:rPr lang="en-US" sz="1400" b="1" dirty="0">
                <a:solidFill>
                  <a:srgbClr val="FF6600"/>
                </a:solidFill>
                <a:latin typeface="Tahoma"/>
                <a:ea typeface="MS PGothic" pitchFamily="34" charset="-128"/>
                <a:cs typeface="Tahoma"/>
              </a:rPr>
              <a:t> follow-up</a:t>
            </a:r>
          </a:p>
          <a:p>
            <a:r>
              <a:rPr lang="en-US" sz="1400" b="1" dirty="0" err="1">
                <a:solidFill>
                  <a:srgbClr val="4FCC00"/>
                </a:solidFill>
                <a:latin typeface="Tahoma"/>
                <a:ea typeface="MS PGothic" pitchFamily="34" charset="-128"/>
                <a:cs typeface="Tahoma"/>
              </a:rPr>
              <a:t>Angio</a:t>
            </a:r>
            <a:r>
              <a:rPr lang="en-US" sz="1400" b="1" dirty="0">
                <a:solidFill>
                  <a:srgbClr val="4FCC00"/>
                </a:solidFill>
                <a:latin typeface="Tahoma"/>
                <a:ea typeface="MS PGothic" pitchFamily="34" charset="-128"/>
                <a:cs typeface="Tahoma"/>
              </a:rPr>
              <a:t>, IVUS follow-up</a:t>
            </a:r>
          </a:p>
          <a:p>
            <a:r>
              <a:rPr lang="en-US" sz="1400" b="1" dirty="0">
                <a:solidFill>
                  <a:srgbClr val="660066"/>
                </a:solidFill>
                <a:latin typeface="Tahoma"/>
                <a:ea typeface="MS PGothic" pitchFamily="34" charset="-128"/>
                <a:cs typeface="Tahoma"/>
              </a:rPr>
              <a:t>MSCT follow-up (Absorb arm only)* </a:t>
            </a:r>
          </a:p>
        </p:txBody>
      </p:sp>
      <p:sp>
        <p:nvSpPr>
          <p:cNvPr id="36" name="Text Box 20"/>
          <p:cNvSpPr txBox="1">
            <a:spLocks noChangeArrowheads="1"/>
          </p:cNvSpPr>
          <p:nvPr/>
        </p:nvSpPr>
        <p:spPr bwMode="auto">
          <a:xfrm>
            <a:off x="7149287" y="2675313"/>
            <a:ext cx="456956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ja-JP" sz="1600" b="1" dirty="0">
                <a:solidFill>
                  <a:srgbClr val="FFFFFF"/>
                </a:solidFill>
                <a:latin typeface="Tahoma"/>
                <a:cs typeface="Tahoma"/>
              </a:rPr>
              <a:t>48m</a:t>
            </a:r>
            <a:endParaRPr kumimoji="1" lang="en-US" altLang="ja-JP" sz="1400" b="1" dirty="0">
              <a:solidFill>
                <a:srgbClr val="FFFFFF"/>
              </a:solidFill>
              <a:latin typeface="Tahoma"/>
              <a:cs typeface="Tahoma"/>
            </a:endParaRP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7966704" y="2675313"/>
            <a:ext cx="456956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ja-JP" sz="1600" b="1" dirty="0">
                <a:solidFill>
                  <a:srgbClr val="FFFFFF"/>
                </a:solidFill>
                <a:latin typeface="Tahoma"/>
                <a:cs typeface="Tahoma"/>
              </a:rPr>
              <a:t>60m</a:t>
            </a:r>
            <a:endParaRPr kumimoji="1" lang="en-US" altLang="ja-JP" sz="1400" b="1" dirty="0">
              <a:solidFill>
                <a:srgbClr val="FFFFFF"/>
              </a:solidFill>
              <a:latin typeface="Tahoma"/>
              <a:cs typeface="Tahoma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134715" y="2416430"/>
            <a:ext cx="513473" cy="67558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64447" y="6474246"/>
            <a:ext cx="38778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>
                <a:solidFill>
                  <a:schemeClr val="bg1"/>
                </a:solidFill>
              </a:rPr>
              <a:t>The ABSORB II study is sponsored by Abbott Vascular.   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92918" y="6474246"/>
            <a:ext cx="11985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[</a:t>
            </a:r>
            <a:r>
              <a:rPr lang="en-US" sz="1200" dirty="0">
                <a:solidFill>
                  <a:schemeClr val="bg1"/>
                </a:solidFill>
              </a:rPr>
              <a:t>NCT01425281] </a:t>
            </a:r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30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55713" y="832554"/>
            <a:ext cx="2612224" cy="645352"/>
          </a:xfrm>
          <a:prstGeom prst="rect">
            <a:avLst/>
          </a:prstGeom>
          <a:solidFill>
            <a:srgbClr val="EEECE1">
              <a:lumMod val="10000"/>
            </a:srgbClr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Intent To Treat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N=501 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" name="Straight Arrow Connector 2"/>
          <p:cNvCxnSpPr>
            <a:stCxn id="2" idx="2"/>
            <a:endCxn id="4" idx="3"/>
          </p:cNvCxnSpPr>
          <p:nvPr/>
        </p:nvCxnSpPr>
        <p:spPr>
          <a:xfrm flipH="1">
            <a:off x="3744949" y="1477906"/>
            <a:ext cx="716876" cy="489535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4" name="Rectangle 3"/>
          <p:cNvSpPr/>
          <p:nvPr/>
        </p:nvSpPr>
        <p:spPr>
          <a:xfrm>
            <a:off x="2022028" y="1671366"/>
            <a:ext cx="1722921" cy="592149"/>
          </a:xfrm>
          <a:prstGeom prst="rect">
            <a:avLst/>
          </a:prstGeom>
          <a:solidFill>
            <a:srgbClr val="007FDE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Absorb BVS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N=335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5" name="Straight Arrow Connector 4"/>
          <p:cNvCxnSpPr>
            <a:stCxn id="2" idx="2"/>
            <a:endCxn id="9" idx="1"/>
          </p:cNvCxnSpPr>
          <p:nvPr/>
        </p:nvCxnSpPr>
        <p:spPr>
          <a:xfrm>
            <a:off x="4461825" y="1477906"/>
            <a:ext cx="838002" cy="487018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9" name="Rectangle 8"/>
          <p:cNvSpPr/>
          <p:nvPr/>
        </p:nvSpPr>
        <p:spPr>
          <a:xfrm>
            <a:off x="5299827" y="1666332"/>
            <a:ext cx="1722921" cy="597184"/>
          </a:xfrm>
          <a:prstGeom prst="rect">
            <a:avLst/>
          </a:prstGeom>
          <a:solidFill>
            <a:srgbClr val="FF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XIENCE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N=166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3" name="Straight Arrow Connector 12"/>
          <p:cNvCxnSpPr>
            <a:stCxn id="4" idx="2"/>
          </p:cNvCxnSpPr>
          <p:nvPr/>
        </p:nvCxnSpPr>
        <p:spPr>
          <a:xfrm>
            <a:off x="2883489" y="2263515"/>
            <a:ext cx="0" cy="341665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228600" y="2289934"/>
            <a:ext cx="1237584" cy="2766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200" kern="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kumimoji="0" lang="nl-BE" sz="1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withdrawal</a:t>
            </a:r>
            <a:endParaRPr kumimoji="0" lang="en-GB" sz="12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33858" y="1869299"/>
            <a:ext cx="1276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nl-BE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Baseline</a:t>
            </a:r>
            <a:endParaRPr lang="en-GB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23682" y="2651342"/>
            <a:ext cx="1276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nl-BE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1-year</a:t>
            </a:r>
            <a:endParaRPr lang="en-GB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2" name="Straight Arrow Connector 48"/>
          <p:cNvCxnSpPr/>
          <p:nvPr/>
        </p:nvCxnSpPr>
        <p:spPr>
          <a:xfrm>
            <a:off x="6154515" y="2651342"/>
            <a:ext cx="1" cy="810038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54" name="Rectangle 53"/>
          <p:cNvSpPr/>
          <p:nvPr/>
        </p:nvSpPr>
        <p:spPr>
          <a:xfrm>
            <a:off x="2302896" y="2665197"/>
            <a:ext cx="1161185" cy="333075"/>
          </a:xfrm>
          <a:prstGeom prst="rect">
            <a:avLst/>
          </a:prstGeom>
          <a:solidFill>
            <a:srgbClr val="007FDE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N=328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580688" y="2698863"/>
            <a:ext cx="1161185" cy="333075"/>
          </a:xfrm>
          <a:prstGeom prst="rect">
            <a:avLst/>
          </a:prstGeom>
          <a:solidFill>
            <a:srgbClr val="FF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N=163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872669" y="3064502"/>
            <a:ext cx="10820" cy="421658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58" name="TextBox 57"/>
          <p:cNvSpPr txBox="1"/>
          <p:nvPr/>
        </p:nvSpPr>
        <p:spPr>
          <a:xfrm>
            <a:off x="3842732" y="3588723"/>
            <a:ext cx="1276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nl-BE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2-year</a:t>
            </a:r>
            <a:endParaRPr lang="en-GB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255565" y="2870532"/>
            <a:ext cx="128015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0" u="none" strike="noStrike" kern="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r>
              <a:rPr lang="nl-BE" sz="1200" dirty="0"/>
              <a:t>4 death</a:t>
            </a:r>
          </a:p>
          <a:p>
            <a:pPr algn="l"/>
            <a:r>
              <a:rPr lang="nl-BE" sz="1200" dirty="0"/>
              <a:t>3 withdrawal</a:t>
            </a:r>
          </a:p>
          <a:p>
            <a:pPr algn="l"/>
            <a:r>
              <a:rPr lang="nl-BE" sz="1200" dirty="0"/>
              <a:t>1 LFU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302895" y="4453238"/>
            <a:ext cx="1161185" cy="357551"/>
          </a:xfrm>
          <a:prstGeom prst="rect">
            <a:avLst/>
          </a:prstGeom>
          <a:solidFill>
            <a:srgbClr val="007FDE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N=308*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580687" y="4460188"/>
            <a:ext cx="1442062" cy="452355"/>
          </a:xfrm>
          <a:prstGeom prst="rect">
            <a:avLst/>
          </a:prstGeom>
          <a:solidFill>
            <a:srgbClr val="FF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N=152**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302896" y="3553669"/>
            <a:ext cx="1161185" cy="362821"/>
          </a:xfrm>
          <a:prstGeom prst="rect">
            <a:avLst/>
          </a:prstGeom>
          <a:solidFill>
            <a:srgbClr val="007FDE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N=320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580689" y="3578731"/>
            <a:ext cx="1161185" cy="362821"/>
          </a:xfrm>
          <a:prstGeom prst="rect">
            <a:avLst/>
          </a:prstGeom>
          <a:solidFill>
            <a:srgbClr val="FF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N=160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842732" y="4424987"/>
            <a:ext cx="1276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nl-BE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3-year</a:t>
            </a:r>
            <a:endParaRPr lang="en-GB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87" name="Straight Arrow Connector 86"/>
          <p:cNvCxnSpPr>
            <a:stCxn id="64" idx="2"/>
          </p:cNvCxnSpPr>
          <p:nvPr/>
        </p:nvCxnSpPr>
        <p:spPr>
          <a:xfrm flipH="1">
            <a:off x="2872669" y="3916490"/>
            <a:ext cx="10820" cy="468129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136" name="Straight Arrow Connector 48"/>
          <p:cNvCxnSpPr/>
          <p:nvPr/>
        </p:nvCxnSpPr>
        <p:spPr>
          <a:xfrm>
            <a:off x="6187188" y="3936316"/>
            <a:ext cx="6214" cy="392389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270165" y="3768187"/>
            <a:ext cx="128015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0" u="none" strike="noStrike" kern="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r>
              <a:rPr lang="nl-BE" sz="1200" dirty="0"/>
              <a:t>4 death</a:t>
            </a:r>
          </a:p>
          <a:p>
            <a:pPr algn="l"/>
            <a:r>
              <a:rPr lang="nl-BE" sz="1200" dirty="0"/>
              <a:t>3 withdrawal</a:t>
            </a:r>
          </a:p>
          <a:p>
            <a:pPr algn="l"/>
            <a:r>
              <a:rPr lang="nl-BE" sz="1200" dirty="0"/>
              <a:t>2 LFU, 3 MV, 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508656" y="2275128"/>
            <a:ext cx="126523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0" u="none" strike="noStrike" kern="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r>
              <a:rPr lang="nl-BE" sz="1200" dirty="0"/>
              <a:t>1 death</a:t>
            </a:r>
          </a:p>
          <a:p>
            <a:pPr algn="l"/>
            <a:r>
              <a:rPr lang="nl-BE" sz="1200" dirty="0"/>
              <a:t>2 withdrawal</a:t>
            </a:r>
            <a:endParaRPr lang="en-GB" sz="1200" dirty="0"/>
          </a:p>
        </p:txBody>
      </p:sp>
      <p:sp>
        <p:nvSpPr>
          <p:cNvPr id="66" name="TextBox 65"/>
          <p:cNvSpPr txBox="1"/>
          <p:nvPr/>
        </p:nvSpPr>
        <p:spPr>
          <a:xfrm>
            <a:off x="7508656" y="3927094"/>
            <a:ext cx="118390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0" u="none" strike="noStrike" kern="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r>
              <a:rPr lang="nl-BE" sz="1200" dirty="0"/>
              <a:t>5 death, 1 LFU</a:t>
            </a:r>
          </a:p>
          <a:p>
            <a:pPr algn="l"/>
            <a:r>
              <a:rPr lang="nl-BE" sz="1200" dirty="0"/>
              <a:t>2 MV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04999" y="47289"/>
            <a:ext cx="57852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solidFill>
                  <a:prstClr val="black"/>
                </a:solidFill>
                <a:latin typeface="+mj-lt"/>
              </a:rPr>
              <a:t>4-Year Patient Flowchart</a:t>
            </a:r>
            <a:endParaRPr lang="en-GB" sz="4400" dirty="0">
              <a:latin typeface="+mj-lt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896714" y="5516659"/>
            <a:ext cx="1276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nl-BE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4-year</a:t>
            </a:r>
            <a:endParaRPr lang="en-GB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954154" y="5375784"/>
            <a:ext cx="1713953" cy="677568"/>
          </a:xfrm>
          <a:prstGeom prst="rect">
            <a:avLst/>
          </a:prstGeom>
          <a:solidFill>
            <a:srgbClr val="007FDE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N=289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(86%)</a:t>
            </a: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2902783" y="4814281"/>
            <a:ext cx="0" cy="572647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70" name="Rectangle 69"/>
          <p:cNvSpPr/>
          <p:nvPr/>
        </p:nvSpPr>
        <p:spPr>
          <a:xfrm>
            <a:off x="5466559" y="5506951"/>
            <a:ext cx="1619254" cy="637985"/>
          </a:xfrm>
          <a:prstGeom prst="rect">
            <a:avLst/>
          </a:prstGeom>
          <a:solidFill>
            <a:srgbClr val="FF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N=139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(84%)</a:t>
            </a: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6186218" y="4954108"/>
            <a:ext cx="0" cy="517189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72" name="TextBox 71"/>
          <p:cNvSpPr txBox="1"/>
          <p:nvPr/>
        </p:nvSpPr>
        <p:spPr>
          <a:xfrm>
            <a:off x="7534928" y="4594039"/>
            <a:ext cx="160907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0" u="none" strike="noStrike" kern="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r>
              <a:rPr lang="nl-BE" sz="1200" dirty="0"/>
              <a:t>1 death, </a:t>
            </a:r>
          </a:p>
          <a:p>
            <a:pPr algn="l"/>
            <a:r>
              <a:rPr lang="nl-BE" sz="1200" dirty="0"/>
              <a:t>2 MV, 1 withdrawal</a:t>
            </a:r>
          </a:p>
          <a:p>
            <a:pPr algn="l"/>
            <a:r>
              <a:rPr lang="nl-BE" sz="1200" dirty="0"/>
              <a:t>11 no consent ,</a:t>
            </a:r>
            <a:r>
              <a:rPr lang="en-GB" sz="1200" dirty="0"/>
              <a:t>-2 still in study but missed 3yr FUP</a:t>
            </a:r>
          </a:p>
          <a:p>
            <a:pPr algn="l"/>
            <a:endParaRPr lang="nl-BE" sz="1200" dirty="0"/>
          </a:p>
        </p:txBody>
      </p:sp>
      <p:sp>
        <p:nvSpPr>
          <p:cNvPr id="74" name="TextBox 73"/>
          <p:cNvSpPr txBox="1"/>
          <p:nvPr/>
        </p:nvSpPr>
        <p:spPr>
          <a:xfrm>
            <a:off x="103882" y="4606456"/>
            <a:ext cx="1609072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0" u="none" strike="noStrike" kern="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r>
              <a:rPr lang="nl-BE" sz="1200" dirty="0"/>
              <a:t>2 death, </a:t>
            </a:r>
          </a:p>
          <a:p>
            <a:pPr algn="l"/>
            <a:r>
              <a:rPr lang="nl-BE" sz="1200" dirty="0"/>
              <a:t>8 MV, 3 withdrawal</a:t>
            </a:r>
          </a:p>
          <a:p>
            <a:pPr algn="l"/>
            <a:r>
              <a:rPr lang="nl-BE" sz="1200" dirty="0"/>
              <a:t>9 no consent,</a:t>
            </a:r>
            <a:r>
              <a:rPr lang="en-GB" sz="1200" dirty="0"/>
              <a:t> -3 still in study but missed 3yr FUP</a:t>
            </a:r>
            <a:endParaRPr lang="nl-BE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7379629" y="587175"/>
            <a:ext cx="169309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311* and 154**</a:t>
            </a:r>
          </a:p>
          <a:p>
            <a:r>
              <a:rPr lang="en-US" dirty="0"/>
              <a:t>patients still in </a:t>
            </a:r>
          </a:p>
          <a:p>
            <a:r>
              <a:rPr lang="en-US" dirty="0"/>
              <a:t>the study but  5</a:t>
            </a:r>
          </a:p>
          <a:p>
            <a:r>
              <a:rPr lang="en-US" dirty="0"/>
              <a:t>missed 3 </a:t>
            </a:r>
            <a:r>
              <a:rPr lang="en-US" dirty="0" err="1"/>
              <a:t>yr</a:t>
            </a:r>
            <a:r>
              <a:rPr lang="en-US" dirty="0"/>
              <a:t> FUP</a:t>
            </a:r>
            <a:endParaRPr lang="en-GB" dirty="0"/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6180974" y="2263515"/>
            <a:ext cx="0" cy="341665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96" name="TextBox 95"/>
          <p:cNvSpPr txBox="1"/>
          <p:nvPr/>
        </p:nvSpPr>
        <p:spPr>
          <a:xfrm>
            <a:off x="7550216" y="3203408"/>
            <a:ext cx="126523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0" u="none" strike="noStrike" kern="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r>
              <a:rPr lang="nl-BE" sz="1200" dirty="0"/>
              <a:t>3 withdrawal</a:t>
            </a:r>
            <a:endParaRPr lang="en-GB" sz="1200" dirty="0"/>
          </a:p>
        </p:txBody>
      </p:sp>
      <p:sp>
        <p:nvSpPr>
          <p:cNvPr id="85" name="TextBox 84"/>
          <p:cNvSpPr txBox="1"/>
          <p:nvPr/>
        </p:nvSpPr>
        <p:spPr>
          <a:xfrm>
            <a:off x="908760" y="6074281"/>
            <a:ext cx="74307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At 4 years patients with missing visits  (MV) were confirmed as alive and well by site PI.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20 patients did not sign protocol amendment for 4 &amp; 5 year follow-up </a:t>
            </a:r>
            <a:endParaRPr lang="en-GB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803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" name="Title 1180"/>
          <p:cNvSpPr>
            <a:spLocks noGrp="1"/>
          </p:cNvSpPr>
          <p:nvPr>
            <p:ph type="title"/>
          </p:nvPr>
        </p:nvSpPr>
        <p:spPr>
          <a:xfrm>
            <a:off x="457200" y="-53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3600" dirty="0" err="1"/>
              <a:t>Device</a:t>
            </a:r>
            <a:r>
              <a:rPr lang="fr-FR" sz="3600" dirty="0"/>
              <a:t> </a:t>
            </a:r>
            <a:r>
              <a:rPr lang="fr-FR" sz="3600" dirty="0" err="1"/>
              <a:t>oriented</a:t>
            </a:r>
            <a:r>
              <a:rPr lang="fr-FR" sz="3600" dirty="0"/>
              <a:t> Composite </a:t>
            </a:r>
            <a:r>
              <a:rPr lang="fr-FR" sz="3600" dirty="0" err="1"/>
              <a:t>Endpoint</a:t>
            </a:r>
            <a:r>
              <a:rPr lang="fr-FR" sz="3600" dirty="0"/>
              <a:t> (DOCE)/</a:t>
            </a:r>
            <a:r>
              <a:rPr lang="nl-BE" sz="2800" dirty="0"/>
              <a:t> </a:t>
            </a:r>
            <a:r>
              <a:rPr lang="nl-BE" sz="3600" dirty="0"/>
              <a:t>Target Lesion Failure (TLF)</a:t>
            </a:r>
            <a:endParaRPr lang="en-GB" sz="3600" dirty="0"/>
          </a:p>
        </p:txBody>
      </p:sp>
      <p:sp>
        <p:nvSpPr>
          <p:cNvPr id="223" name="TextBox 222"/>
          <p:cNvSpPr txBox="1"/>
          <p:nvPr/>
        </p:nvSpPr>
        <p:spPr>
          <a:xfrm>
            <a:off x="1126156" y="6289957"/>
            <a:ext cx="6956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600" b="1" dirty="0" err="1">
                <a:solidFill>
                  <a:schemeClr val="bg1"/>
                </a:solidFill>
              </a:rPr>
              <a:t>DoCE</a:t>
            </a:r>
            <a:r>
              <a:rPr lang="en-GB" sz="1600" b="1" dirty="0">
                <a:solidFill>
                  <a:schemeClr val="bg1"/>
                </a:solidFill>
              </a:rPr>
              <a:t>/TLF : </a:t>
            </a:r>
            <a:r>
              <a:rPr lang="en-GB" sz="1600" dirty="0">
                <a:solidFill>
                  <a:schemeClr val="bg1"/>
                </a:solidFill>
              </a:rPr>
              <a:t>Cardiac death, target-vessel myocardial infarction, and clinically indicated target-lesion revascularisation (TLR)</a:t>
            </a:r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 bwMode="auto">
          <a:xfrm>
            <a:off x="337126" y="1016000"/>
            <a:ext cx="7764673" cy="5338087"/>
            <a:chOff x="953" y="838"/>
            <a:chExt cx="3875" cy="2664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953" y="838"/>
              <a:ext cx="3875" cy="2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953" y="838"/>
              <a:ext cx="3875" cy="26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953" y="838"/>
              <a:ext cx="3875" cy="26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1515" y="943"/>
              <a:ext cx="14" cy="199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6" name="Line 8"/>
            <p:cNvSpPr>
              <a:spLocks noChangeShapeType="1"/>
            </p:cNvSpPr>
            <p:nvPr/>
          </p:nvSpPr>
          <p:spPr bwMode="auto">
            <a:xfrm flipH="1">
              <a:off x="1453" y="2940"/>
              <a:ext cx="69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8" name="Line 9"/>
            <p:cNvSpPr>
              <a:spLocks noChangeShapeType="1"/>
            </p:cNvSpPr>
            <p:nvPr/>
          </p:nvSpPr>
          <p:spPr bwMode="auto">
            <a:xfrm flipH="1">
              <a:off x="1453" y="2538"/>
              <a:ext cx="69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" name="Line 10"/>
            <p:cNvSpPr>
              <a:spLocks noChangeShapeType="1"/>
            </p:cNvSpPr>
            <p:nvPr/>
          </p:nvSpPr>
          <p:spPr bwMode="auto">
            <a:xfrm flipH="1">
              <a:off x="1453" y="2143"/>
              <a:ext cx="69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0" name="Line 11"/>
            <p:cNvSpPr>
              <a:spLocks noChangeShapeType="1"/>
            </p:cNvSpPr>
            <p:nvPr/>
          </p:nvSpPr>
          <p:spPr bwMode="auto">
            <a:xfrm flipH="1">
              <a:off x="1453" y="1741"/>
              <a:ext cx="69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1" name="Line 12"/>
            <p:cNvSpPr>
              <a:spLocks noChangeShapeType="1"/>
            </p:cNvSpPr>
            <p:nvPr/>
          </p:nvSpPr>
          <p:spPr bwMode="auto">
            <a:xfrm flipH="1">
              <a:off x="1453" y="1345"/>
              <a:ext cx="69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2" name="Line 13"/>
            <p:cNvSpPr>
              <a:spLocks noChangeShapeType="1"/>
            </p:cNvSpPr>
            <p:nvPr/>
          </p:nvSpPr>
          <p:spPr bwMode="auto">
            <a:xfrm flipH="1">
              <a:off x="1453" y="943"/>
              <a:ext cx="69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3" name="Rectangle 14"/>
            <p:cNvSpPr>
              <a:spLocks noChangeArrowheads="1"/>
            </p:cNvSpPr>
            <p:nvPr/>
          </p:nvSpPr>
          <p:spPr bwMode="auto">
            <a:xfrm rot="16200000">
              <a:off x="335" y="1794"/>
              <a:ext cx="146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Rounded MT Bold" panose="020F0704030504030204" pitchFamily="34" charset="0"/>
                </a:rPr>
                <a:t>TLF per WHO (%)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4" name="Rectangle 15"/>
            <p:cNvSpPr>
              <a:spLocks noChangeArrowheads="1"/>
            </p:cNvSpPr>
            <p:nvPr/>
          </p:nvSpPr>
          <p:spPr bwMode="auto">
            <a:xfrm>
              <a:off x="1279" y="2885"/>
              <a:ext cx="201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 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5" name="Rectangle 16"/>
            <p:cNvSpPr>
              <a:spLocks noChangeArrowheads="1"/>
            </p:cNvSpPr>
            <p:nvPr/>
          </p:nvSpPr>
          <p:spPr bwMode="auto">
            <a:xfrm>
              <a:off x="1279" y="2483"/>
              <a:ext cx="201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 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6" name="Rectangle 17"/>
            <p:cNvSpPr>
              <a:spLocks noChangeArrowheads="1"/>
            </p:cNvSpPr>
            <p:nvPr/>
          </p:nvSpPr>
          <p:spPr bwMode="auto">
            <a:xfrm>
              <a:off x="1245" y="2087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10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7" name="Rectangle 18"/>
            <p:cNvSpPr>
              <a:spLocks noChangeArrowheads="1"/>
            </p:cNvSpPr>
            <p:nvPr/>
          </p:nvSpPr>
          <p:spPr bwMode="auto">
            <a:xfrm>
              <a:off x="1245" y="1685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15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8" name="Rectangle 19"/>
            <p:cNvSpPr>
              <a:spLocks noChangeArrowheads="1"/>
            </p:cNvSpPr>
            <p:nvPr/>
          </p:nvSpPr>
          <p:spPr bwMode="auto">
            <a:xfrm>
              <a:off x="1245" y="1290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20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9" name="Rectangle 20"/>
            <p:cNvSpPr>
              <a:spLocks noChangeArrowheads="1"/>
            </p:cNvSpPr>
            <p:nvPr/>
          </p:nvSpPr>
          <p:spPr bwMode="auto">
            <a:xfrm>
              <a:off x="1245" y="888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25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0" name="Rectangle 21"/>
            <p:cNvSpPr>
              <a:spLocks noChangeArrowheads="1"/>
            </p:cNvSpPr>
            <p:nvPr/>
          </p:nvSpPr>
          <p:spPr bwMode="auto">
            <a:xfrm>
              <a:off x="1529" y="2940"/>
              <a:ext cx="3125" cy="1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1" name="Line 22"/>
            <p:cNvSpPr>
              <a:spLocks noChangeShapeType="1"/>
            </p:cNvSpPr>
            <p:nvPr/>
          </p:nvSpPr>
          <p:spPr bwMode="auto">
            <a:xfrm>
              <a:off x="1529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2" name="Line 23"/>
            <p:cNvSpPr>
              <a:spLocks noChangeShapeType="1"/>
            </p:cNvSpPr>
            <p:nvPr/>
          </p:nvSpPr>
          <p:spPr bwMode="auto">
            <a:xfrm>
              <a:off x="1877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3" name="Line 24"/>
            <p:cNvSpPr>
              <a:spLocks noChangeShapeType="1"/>
            </p:cNvSpPr>
            <p:nvPr/>
          </p:nvSpPr>
          <p:spPr bwMode="auto">
            <a:xfrm>
              <a:off x="2224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4" name="Line 25"/>
            <p:cNvSpPr>
              <a:spLocks noChangeShapeType="1"/>
            </p:cNvSpPr>
            <p:nvPr/>
          </p:nvSpPr>
          <p:spPr bwMode="auto">
            <a:xfrm>
              <a:off x="2571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5" name="Line 26"/>
            <p:cNvSpPr>
              <a:spLocks noChangeShapeType="1"/>
            </p:cNvSpPr>
            <p:nvPr/>
          </p:nvSpPr>
          <p:spPr bwMode="auto">
            <a:xfrm>
              <a:off x="2918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6" name="Line 27"/>
            <p:cNvSpPr>
              <a:spLocks noChangeShapeType="1"/>
            </p:cNvSpPr>
            <p:nvPr/>
          </p:nvSpPr>
          <p:spPr bwMode="auto">
            <a:xfrm>
              <a:off x="3265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7" name="Line 28"/>
            <p:cNvSpPr>
              <a:spLocks noChangeShapeType="1"/>
            </p:cNvSpPr>
            <p:nvPr/>
          </p:nvSpPr>
          <p:spPr bwMode="auto">
            <a:xfrm>
              <a:off x="3613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8" name="Line 29"/>
            <p:cNvSpPr>
              <a:spLocks noChangeShapeType="1"/>
            </p:cNvSpPr>
            <p:nvPr/>
          </p:nvSpPr>
          <p:spPr bwMode="auto">
            <a:xfrm>
              <a:off x="3960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9" name="Line 30"/>
            <p:cNvSpPr>
              <a:spLocks noChangeShapeType="1"/>
            </p:cNvSpPr>
            <p:nvPr/>
          </p:nvSpPr>
          <p:spPr bwMode="auto">
            <a:xfrm>
              <a:off x="4307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0" name="Line 31"/>
            <p:cNvSpPr>
              <a:spLocks noChangeShapeType="1"/>
            </p:cNvSpPr>
            <p:nvPr/>
          </p:nvSpPr>
          <p:spPr bwMode="auto">
            <a:xfrm>
              <a:off x="4654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1" name="Rectangle 32"/>
            <p:cNvSpPr>
              <a:spLocks noChangeArrowheads="1"/>
            </p:cNvSpPr>
            <p:nvPr/>
          </p:nvSpPr>
          <p:spPr bwMode="auto">
            <a:xfrm>
              <a:off x="1731" y="3273"/>
              <a:ext cx="2833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 Rounded MT Bold" panose="020F0704030504030204" pitchFamily="34" charset="0"/>
                </a:rPr>
                <a:t>Time Post Index Procedure (Days)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2" name="Rectangle 33"/>
            <p:cNvSpPr>
              <a:spLocks noChangeArrowheads="1"/>
            </p:cNvSpPr>
            <p:nvPr/>
          </p:nvSpPr>
          <p:spPr bwMode="auto">
            <a:xfrm>
              <a:off x="1502" y="3065"/>
              <a:ext cx="111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3" name="Rectangle 34"/>
            <p:cNvSpPr>
              <a:spLocks noChangeArrowheads="1"/>
            </p:cNvSpPr>
            <p:nvPr/>
          </p:nvSpPr>
          <p:spPr bwMode="auto">
            <a:xfrm>
              <a:off x="1786" y="3065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180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4" name="Rectangle 35"/>
            <p:cNvSpPr>
              <a:spLocks noChangeArrowheads="1"/>
            </p:cNvSpPr>
            <p:nvPr/>
          </p:nvSpPr>
          <p:spPr bwMode="auto">
            <a:xfrm>
              <a:off x="2134" y="3065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360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5" name="Rectangle 36"/>
            <p:cNvSpPr>
              <a:spLocks noChangeArrowheads="1"/>
            </p:cNvSpPr>
            <p:nvPr/>
          </p:nvSpPr>
          <p:spPr bwMode="auto">
            <a:xfrm>
              <a:off x="2481" y="3065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540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6" name="Rectangle 37"/>
            <p:cNvSpPr>
              <a:spLocks noChangeArrowheads="1"/>
            </p:cNvSpPr>
            <p:nvPr/>
          </p:nvSpPr>
          <p:spPr bwMode="auto">
            <a:xfrm>
              <a:off x="2828" y="3065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720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7" name="Rectangle 38"/>
            <p:cNvSpPr>
              <a:spLocks noChangeArrowheads="1"/>
            </p:cNvSpPr>
            <p:nvPr/>
          </p:nvSpPr>
          <p:spPr bwMode="auto">
            <a:xfrm>
              <a:off x="3175" y="3065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900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8" name="Rectangle 39"/>
            <p:cNvSpPr>
              <a:spLocks noChangeArrowheads="1"/>
            </p:cNvSpPr>
            <p:nvPr/>
          </p:nvSpPr>
          <p:spPr bwMode="auto">
            <a:xfrm>
              <a:off x="3488" y="3065"/>
              <a:ext cx="29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1080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9" name="Rectangle 40"/>
            <p:cNvSpPr>
              <a:spLocks noChangeArrowheads="1"/>
            </p:cNvSpPr>
            <p:nvPr/>
          </p:nvSpPr>
          <p:spPr bwMode="auto">
            <a:xfrm>
              <a:off x="3835" y="3065"/>
              <a:ext cx="29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1260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0" name="Rectangle 41"/>
            <p:cNvSpPr>
              <a:spLocks noChangeArrowheads="1"/>
            </p:cNvSpPr>
            <p:nvPr/>
          </p:nvSpPr>
          <p:spPr bwMode="auto">
            <a:xfrm>
              <a:off x="4182" y="3065"/>
              <a:ext cx="29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1440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1" name="Rectangle 42"/>
            <p:cNvSpPr>
              <a:spLocks noChangeArrowheads="1"/>
            </p:cNvSpPr>
            <p:nvPr/>
          </p:nvSpPr>
          <p:spPr bwMode="auto">
            <a:xfrm>
              <a:off x="4529" y="3065"/>
              <a:ext cx="29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1620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2" name="Rectangle 43"/>
            <p:cNvSpPr>
              <a:spLocks noChangeArrowheads="1"/>
            </p:cNvSpPr>
            <p:nvPr/>
          </p:nvSpPr>
          <p:spPr bwMode="auto">
            <a:xfrm>
              <a:off x="1975" y="1144"/>
              <a:ext cx="1535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HR [95% CI]= 2.04 [0.98,4.24]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3" name="Rectangle 44"/>
            <p:cNvSpPr>
              <a:spLocks noChangeArrowheads="1"/>
            </p:cNvSpPr>
            <p:nvPr/>
          </p:nvSpPr>
          <p:spPr bwMode="auto">
            <a:xfrm>
              <a:off x="2128" y="1283"/>
              <a:ext cx="1201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p=0.050 (Log rank test)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4" name="Rectangle 45"/>
            <p:cNvSpPr>
              <a:spLocks noChangeArrowheads="1"/>
            </p:cNvSpPr>
            <p:nvPr/>
          </p:nvSpPr>
          <p:spPr bwMode="auto">
            <a:xfrm>
              <a:off x="4383" y="1935"/>
              <a:ext cx="368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11.1%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5" name="Rectangle 46"/>
            <p:cNvSpPr>
              <a:spLocks noChangeArrowheads="1"/>
            </p:cNvSpPr>
            <p:nvPr/>
          </p:nvSpPr>
          <p:spPr bwMode="auto">
            <a:xfrm>
              <a:off x="4397" y="2372"/>
              <a:ext cx="33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5.6%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6" name="Rectangle 47"/>
            <p:cNvSpPr>
              <a:spLocks noChangeArrowheads="1"/>
            </p:cNvSpPr>
            <p:nvPr/>
          </p:nvSpPr>
          <p:spPr bwMode="auto">
            <a:xfrm>
              <a:off x="1925" y="992"/>
              <a:ext cx="285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Rounded MT Bold" panose="020F0704030504030204" pitchFamily="34" charset="0"/>
                </a:rPr>
                <a:t>BVS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7" name="Rectangle 48"/>
            <p:cNvSpPr>
              <a:spLocks noChangeArrowheads="1"/>
            </p:cNvSpPr>
            <p:nvPr/>
          </p:nvSpPr>
          <p:spPr bwMode="auto">
            <a:xfrm>
              <a:off x="2883" y="992"/>
              <a:ext cx="472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Rounded MT Bold" panose="020F0704030504030204" pitchFamily="34" charset="0"/>
                </a:rPr>
                <a:t>XIENCE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8" name="Rectangle 49"/>
            <p:cNvSpPr>
              <a:spLocks noChangeArrowheads="1"/>
            </p:cNvSpPr>
            <p:nvPr/>
          </p:nvSpPr>
          <p:spPr bwMode="auto">
            <a:xfrm>
              <a:off x="1592" y="1033"/>
              <a:ext cx="278" cy="2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9" name="Rectangle 50"/>
            <p:cNvSpPr>
              <a:spLocks noChangeArrowheads="1"/>
            </p:cNvSpPr>
            <p:nvPr/>
          </p:nvSpPr>
          <p:spPr bwMode="auto">
            <a:xfrm>
              <a:off x="2543" y="1033"/>
              <a:ext cx="285" cy="2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0" name="Freeform 51"/>
            <p:cNvSpPr>
              <a:spLocks/>
            </p:cNvSpPr>
            <p:nvPr/>
          </p:nvSpPr>
          <p:spPr bwMode="auto">
            <a:xfrm>
              <a:off x="1522" y="2767"/>
              <a:ext cx="21" cy="180"/>
            </a:xfrm>
            <a:custGeom>
              <a:avLst/>
              <a:gdLst>
                <a:gd name="T0" fmla="*/ 21 w 21"/>
                <a:gd name="T1" fmla="*/ 173 h 180"/>
                <a:gd name="T2" fmla="*/ 14 w 21"/>
                <a:gd name="T3" fmla="*/ 180 h 180"/>
                <a:gd name="T4" fmla="*/ 7 w 21"/>
                <a:gd name="T5" fmla="*/ 180 h 180"/>
                <a:gd name="T6" fmla="*/ 7 w 21"/>
                <a:gd name="T7" fmla="*/ 180 h 180"/>
                <a:gd name="T8" fmla="*/ 0 w 21"/>
                <a:gd name="T9" fmla="*/ 180 h 180"/>
                <a:gd name="T10" fmla="*/ 0 w 21"/>
                <a:gd name="T11" fmla="*/ 173 h 180"/>
                <a:gd name="T12" fmla="*/ 0 w 21"/>
                <a:gd name="T13" fmla="*/ 7 h 180"/>
                <a:gd name="T14" fmla="*/ 0 w 21"/>
                <a:gd name="T15" fmla="*/ 0 h 180"/>
                <a:gd name="T16" fmla="*/ 7 w 21"/>
                <a:gd name="T17" fmla="*/ 0 h 180"/>
                <a:gd name="T18" fmla="*/ 7 w 21"/>
                <a:gd name="T19" fmla="*/ 0 h 180"/>
                <a:gd name="T20" fmla="*/ 14 w 21"/>
                <a:gd name="T21" fmla="*/ 0 h 180"/>
                <a:gd name="T22" fmla="*/ 21 w 21"/>
                <a:gd name="T23" fmla="*/ 7 h 180"/>
                <a:gd name="T24" fmla="*/ 21 w 21"/>
                <a:gd name="T25" fmla="*/ 173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180">
                  <a:moveTo>
                    <a:pt x="21" y="173"/>
                  </a:moveTo>
                  <a:lnTo>
                    <a:pt x="14" y="180"/>
                  </a:lnTo>
                  <a:lnTo>
                    <a:pt x="7" y="180"/>
                  </a:lnTo>
                  <a:lnTo>
                    <a:pt x="7" y="180"/>
                  </a:lnTo>
                  <a:lnTo>
                    <a:pt x="0" y="180"/>
                  </a:lnTo>
                  <a:lnTo>
                    <a:pt x="0" y="173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173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1" name="Freeform 52"/>
            <p:cNvSpPr>
              <a:spLocks/>
            </p:cNvSpPr>
            <p:nvPr/>
          </p:nvSpPr>
          <p:spPr bwMode="auto">
            <a:xfrm>
              <a:off x="1522" y="2649"/>
              <a:ext cx="21" cy="132"/>
            </a:xfrm>
            <a:custGeom>
              <a:avLst/>
              <a:gdLst>
                <a:gd name="T0" fmla="*/ 21 w 21"/>
                <a:gd name="T1" fmla="*/ 125 h 132"/>
                <a:gd name="T2" fmla="*/ 14 w 21"/>
                <a:gd name="T3" fmla="*/ 132 h 132"/>
                <a:gd name="T4" fmla="*/ 7 w 21"/>
                <a:gd name="T5" fmla="*/ 132 h 132"/>
                <a:gd name="T6" fmla="*/ 7 w 21"/>
                <a:gd name="T7" fmla="*/ 132 h 132"/>
                <a:gd name="T8" fmla="*/ 0 w 21"/>
                <a:gd name="T9" fmla="*/ 132 h 132"/>
                <a:gd name="T10" fmla="*/ 0 w 21"/>
                <a:gd name="T11" fmla="*/ 125 h 132"/>
                <a:gd name="T12" fmla="*/ 0 w 21"/>
                <a:gd name="T13" fmla="*/ 7 h 132"/>
                <a:gd name="T14" fmla="*/ 0 w 21"/>
                <a:gd name="T15" fmla="*/ 0 h 132"/>
                <a:gd name="T16" fmla="*/ 7 w 21"/>
                <a:gd name="T17" fmla="*/ 0 h 132"/>
                <a:gd name="T18" fmla="*/ 7 w 21"/>
                <a:gd name="T19" fmla="*/ 0 h 132"/>
                <a:gd name="T20" fmla="*/ 14 w 21"/>
                <a:gd name="T21" fmla="*/ 0 h 132"/>
                <a:gd name="T22" fmla="*/ 21 w 21"/>
                <a:gd name="T23" fmla="*/ 7 h 132"/>
                <a:gd name="T24" fmla="*/ 21 w 21"/>
                <a:gd name="T25" fmla="*/ 125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132">
                  <a:moveTo>
                    <a:pt x="21" y="125"/>
                  </a:moveTo>
                  <a:lnTo>
                    <a:pt x="14" y="132"/>
                  </a:lnTo>
                  <a:lnTo>
                    <a:pt x="7" y="132"/>
                  </a:lnTo>
                  <a:lnTo>
                    <a:pt x="7" y="132"/>
                  </a:lnTo>
                  <a:lnTo>
                    <a:pt x="0" y="132"/>
                  </a:lnTo>
                  <a:lnTo>
                    <a:pt x="0" y="12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12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2" name="Freeform 53"/>
            <p:cNvSpPr>
              <a:spLocks/>
            </p:cNvSpPr>
            <p:nvPr/>
          </p:nvSpPr>
          <p:spPr bwMode="auto">
            <a:xfrm>
              <a:off x="1522" y="2621"/>
              <a:ext cx="21" cy="42"/>
            </a:xfrm>
            <a:custGeom>
              <a:avLst/>
              <a:gdLst>
                <a:gd name="T0" fmla="*/ 21 w 21"/>
                <a:gd name="T1" fmla="*/ 35 h 42"/>
                <a:gd name="T2" fmla="*/ 14 w 21"/>
                <a:gd name="T3" fmla="*/ 42 h 42"/>
                <a:gd name="T4" fmla="*/ 7 w 21"/>
                <a:gd name="T5" fmla="*/ 42 h 42"/>
                <a:gd name="T6" fmla="*/ 7 w 21"/>
                <a:gd name="T7" fmla="*/ 42 h 42"/>
                <a:gd name="T8" fmla="*/ 0 w 21"/>
                <a:gd name="T9" fmla="*/ 42 h 42"/>
                <a:gd name="T10" fmla="*/ 0 w 21"/>
                <a:gd name="T11" fmla="*/ 35 h 42"/>
                <a:gd name="T12" fmla="*/ 0 w 21"/>
                <a:gd name="T13" fmla="*/ 7 h 42"/>
                <a:gd name="T14" fmla="*/ 0 w 21"/>
                <a:gd name="T15" fmla="*/ 0 h 42"/>
                <a:gd name="T16" fmla="*/ 7 w 21"/>
                <a:gd name="T17" fmla="*/ 0 h 42"/>
                <a:gd name="T18" fmla="*/ 7 w 21"/>
                <a:gd name="T19" fmla="*/ 0 h 42"/>
                <a:gd name="T20" fmla="*/ 14 w 21"/>
                <a:gd name="T21" fmla="*/ 0 h 42"/>
                <a:gd name="T22" fmla="*/ 21 w 21"/>
                <a:gd name="T23" fmla="*/ 7 h 42"/>
                <a:gd name="T24" fmla="*/ 21 w 21"/>
                <a:gd name="T25" fmla="*/ 35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2">
                  <a:moveTo>
                    <a:pt x="21" y="35"/>
                  </a:moveTo>
                  <a:lnTo>
                    <a:pt x="14" y="42"/>
                  </a:lnTo>
                  <a:lnTo>
                    <a:pt x="7" y="42"/>
                  </a:lnTo>
                  <a:lnTo>
                    <a:pt x="7" y="42"/>
                  </a:lnTo>
                  <a:lnTo>
                    <a:pt x="0" y="42"/>
                  </a:lnTo>
                  <a:lnTo>
                    <a:pt x="0" y="3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3" name="Freeform 54"/>
            <p:cNvSpPr>
              <a:spLocks/>
            </p:cNvSpPr>
            <p:nvPr/>
          </p:nvSpPr>
          <p:spPr bwMode="auto">
            <a:xfrm>
              <a:off x="1522" y="2621"/>
              <a:ext cx="49" cy="21"/>
            </a:xfrm>
            <a:custGeom>
              <a:avLst/>
              <a:gdLst>
                <a:gd name="T0" fmla="*/ 7 w 49"/>
                <a:gd name="T1" fmla="*/ 21 h 21"/>
                <a:gd name="T2" fmla="*/ 0 w 49"/>
                <a:gd name="T3" fmla="*/ 14 h 21"/>
                <a:gd name="T4" fmla="*/ 0 w 49"/>
                <a:gd name="T5" fmla="*/ 7 h 21"/>
                <a:gd name="T6" fmla="*/ 0 w 49"/>
                <a:gd name="T7" fmla="*/ 7 h 21"/>
                <a:gd name="T8" fmla="*/ 0 w 49"/>
                <a:gd name="T9" fmla="*/ 0 h 21"/>
                <a:gd name="T10" fmla="*/ 7 w 49"/>
                <a:gd name="T11" fmla="*/ 0 h 21"/>
                <a:gd name="T12" fmla="*/ 42 w 49"/>
                <a:gd name="T13" fmla="*/ 0 h 21"/>
                <a:gd name="T14" fmla="*/ 49 w 49"/>
                <a:gd name="T15" fmla="*/ 0 h 21"/>
                <a:gd name="T16" fmla="*/ 49 w 49"/>
                <a:gd name="T17" fmla="*/ 7 h 21"/>
                <a:gd name="T18" fmla="*/ 49 w 49"/>
                <a:gd name="T19" fmla="*/ 7 h 21"/>
                <a:gd name="T20" fmla="*/ 49 w 49"/>
                <a:gd name="T21" fmla="*/ 14 h 21"/>
                <a:gd name="T22" fmla="*/ 42 w 49"/>
                <a:gd name="T23" fmla="*/ 21 h 21"/>
                <a:gd name="T24" fmla="*/ 7 w 49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9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2" y="0"/>
                  </a:lnTo>
                  <a:lnTo>
                    <a:pt x="49" y="0"/>
                  </a:lnTo>
                  <a:lnTo>
                    <a:pt x="49" y="7"/>
                  </a:lnTo>
                  <a:lnTo>
                    <a:pt x="49" y="7"/>
                  </a:lnTo>
                  <a:lnTo>
                    <a:pt x="49" y="14"/>
                  </a:lnTo>
                  <a:lnTo>
                    <a:pt x="42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4" name="Freeform 55"/>
            <p:cNvSpPr>
              <a:spLocks/>
            </p:cNvSpPr>
            <p:nvPr/>
          </p:nvSpPr>
          <p:spPr bwMode="auto">
            <a:xfrm>
              <a:off x="1557" y="2621"/>
              <a:ext cx="28" cy="21"/>
            </a:xfrm>
            <a:custGeom>
              <a:avLst/>
              <a:gdLst>
                <a:gd name="T0" fmla="*/ 7 w 28"/>
                <a:gd name="T1" fmla="*/ 21 h 21"/>
                <a:gd name="T2" fmla="*/ 0 w 28"/>
                <a:gd name="T3" fmla="*/ 14 h 21"/>
                <a:gd name="T4" fmla="*/ 0 w 28"/>
                <a:gd name="T5" fmla="*/ 7 h 21"/>
                <a:gd name="T6" fmla="*/ 0 w 28"/>
                <a:gd name="T7" fmla="*/ 7 h 21"/>
                <a:gd name="T8" fmla="*/ 0 w 28"/>
                <a:gd name="T9" fmla="*/ 0 h 21"/>
                <a:gd name="T10" fmla="*/ 7 w 28"/>
                <a:gd name="T11" fmla="*/ 0 h 21"/>
                <a:gd name="T12" fmla="*/ 21 w 28"/>
                <a:gd name="T13" fmla="*/ 0 h 21"/>
                <a:gd name="T14" fmla="*/ 28 w 28"/>
                <a:gd name="T15" fmla="*/ 0 h 21"/>
                <a:gd name="T16" fmla="*/ 28 w 28"/>
                <a:gd name="T17" fmla="*/ 7 h 21"/>
                <a:gd name="T18" fmla="*/ 28 w 28"/>
                <a:gd name="T19" fmla="*/ 7 h 21"/>
                <a:gd name="T20" fmla="*/ 28 w 28"/>
                <a:gd name="T21" fmla="*/ 14 h 21"/>
                <a:gd name="T22" fmla="*/ 21 w 28"/>
                <a:gd name="T23" fmla="*/ 21 h 21"/>
                <a:gd name="T24" fmla="*/ 7 w 28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1" y="0"/>
                  </a:lnTo>
                  <a:lnTo>
                    <a:pt x="28" y="0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14"/>
                  </a:lnTo>
                  <a:lnTo>
                    <a:pt x="21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5" name="Freeform 56"/>
            <p:cNvSpPr>
              <a:spLocks/>
            </p:cNvSpPr>
            <p:nvPr/>
          </p:nvSpPr>
          <p:spPr bwMode="auto">
            <a:xfrm>
              <a:off x="1571" y="2621"/>
              <a:ext cx="28" cy="21"/>
            </a:xfrm>
            <a:custGeom>
              <a:avLst/>
              <a:gdLst>
                <a:gd name="T0" fmla="*/ 7 w 28"/>
                <a:gd name="T1" fmla="*/ 21 h 21"/>
                <a:gd name="T2" fmla="*/ 0 w 28"/>
                <a:gd name="T3" fmla="*/ 14 h 21"/>
                <a:gd name="T4" fmla="*/ 0 w 28"/>
                <a:gd name="T5" fmla="*/ 7 h 21"/>
                <a:gd name="T6" fmla="*/ 0 w 28"/>
                <a:gd name="T7" fmla="*/ 7 h 21"/>
                <a:gd name="T8" fmla="*/ 0 w 28"/>
                <a:gd name="T9" fmla="*/ 0 h 21"/>
                <a:gd name="T10" fmla="*/ 7 w 28"/>
                <a:gd name="T11" fmla="*/ 0 h 21"/>
                <a:gd name="T12" fmla="*/ 21 w 28"/>
                <a:gd name="T13" fmla="*/ 0 h 21"/>
                <a:gd name="T14" fmla="*/ 28 w 28"/>
                <a:gd name="T15" fmla="*/ 0 h 21"/>
                <a:gd name="T16" fmla="*/ 28 w 28"/>
                <a:gd name="T17" fmla="*/ 7 h 21"/>
                <a:gd name="T18" fmla="*/ 28 w 28"/>
                <a:gd name="T19" fmla="*/ 7 h 21"/>
                <a:gd name="T20" fmla="*/ 28 w 28"/>
                <a:gd name="T21" fmla="*/ 14 h 21"/>
                <a:gd name="T22" fmla="*/ 21 w 28"/>
                <a:gd name="T23" fmla="*/ 21 h 21"/>
                <a:gd name="T24" fmla="*/ 7 w 28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1" y="0"/>
                  </a:lnTo>
                  <a:lnTo>
                    <a:pt x="28" y="0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14"/>
                  </a:lnTo>
                  <a:lnTo>
                    <a:pt x="21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" name="Freeform 57"/>
            <p:cNvSpPr>
              <a:spLocks/>
            </p:cNvSpPr>
            <p:nvPr/>
          </p:nvSpPr>
          <p:spPr bwMode="auto">
            <a:xfrm>
              <a:off x="1585" y="2621"/>
              <a:ext cx="507" cy="21"/>
            </a:xfrm>
            <a:custGeom>
              <a:avLst/>
              <a:gdLst>
                <a:gd name="T0" fmla="*/ 7 w 507"/>
                <a:gd name="T1" fmla="*/ 21 h 21"/>
                <a:gd name="T2" fmla="*/ 0 w 507"/>
                <a:gd name="T3" fmla="*/ 14 h 21"/>
                <a:gd name="T4" fmla="*/ 0 w 507"/>
                <a:gd name="T5" fmla="*/ 7 h 21"/>
                <a:gd name="T6" fmla="*/ 0 w 507"/>
                <a:gd name="T7" fmla="*/ 7 h 21"/>
                <a:gd name="T8" fmla="*/ 0 w 507"/>
                <a:gd name="T9" fmla="*/ 0 h 21"/>
                <a:gd name="T10" fmla="*/ 7 w 507"/>
                <a:gd name="T11" fmla="*/ 0 h 21"/>
                <a:gd name="T12" fmla="*/ 500 w 507"/>
                <a:gd name="T13" fmla="*/ 0 h 21"/>
                <a:gd name="T14" fmla="*/ 507 w 507"/>
                <a:gd name="T15" fmla="*/ 0 h 21"/>
                <a:gd name="T16" fmla="*/ 507 w 507"/>
                <a:gd name="T17" fmla="*/ 7 h 21"/>
                <a:gd name="T18" fmla="*/ 507 w 507"/>
                <a:gd name="T19" fmla="*/ 7 h 21"/>
                <a:gd name="T20" fmla="*/ 507 w 507"/>
                <a:gd name="T21" fmla="*/ 14 h 21"/>
                <a:gd name="T22" fmla="*/ 500 w 507"/>
                <a:gd name="T23" fmla="*/ 21 h 21"/>
                <a:gd name="T24" fmla="*/ 7 w 507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7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500" y="0"/>
                  </a:lnTo>
                  <a:lnTo>
                    <a:pt x="507" y="0"/>
                  </a:lnTo>
                  <a:lnTo>
                    <a:pt x="507" y="7"/>
                  </a:lnTo>
                  <a:lnTo>
                    <a:pt x="507" y="7"/>
                  </a:lnTo>
                  <a:lnTo>
                    <a:pt x="507" y="14"/>
                  </a:lnTo>
                  <a:lnTo>
                    <a:pt x="500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7" name="Freeform 58"/>
            <p:cNvSpPr>
              <a:spLocks/>
            </p:cNvSpPr>
            <p:nvPr/>
          </p:nvSpPr>
          <p:spPr bwMode="auto">
            <a:xfrm>
              <a:off x="2078" y="2600"/>
              <a:ext cx="21" cy="35"/>
            </a:xfrm>
            <a:custGeom>
              <a:avLst/>
              <a:gdLst>
                <a:gd name="T0" fmla="*/ 21 w 21"/>
                <a:gd name="T1" fmla="*/ 28 h 35"/>
                <a:gd name="T2" fmla="*/ 14 w 21"/>
                <a:gd name="T3" fmla="*/ 35 h 35"/>
                <a:gd name="T4" fmla="*/ 7 w 21"/>
                <a:gd name="T5" fmla="*/ 35 h 35"/>
                <a:gd name="T6" fmla="*/ 7 w 21"/>
                <a:gd name="T7" fmla="*/ 35 h 35"/>
                <a:gd name="T8" fmla="*/ 0 w 21"/>
                <a:gd name="T9" fmla="*/ 35 h 35"/>
                <a:gd name="T10" fmla="*/ 0 w 21"/>
                <a:gd name="T11" fmla="*/ 28 h 35"/>
                <a:gd name="T12" fmla="*/ 0 w 21"/>
                <a:gd name="T13" fmla="*/ 7 h 35"/>
                <a:gd name="T14" fmla="*/ 0 w 21"/>
                <a:gd name="T15" fmla="*/ 0 h 35"/>
                <a:gd name="T16" fmla="*/ 7 w 21"/>
                <a:gd name="T17" fmla="*/ 0 h 35"/>
                <a:gd name="T18" fmla="*/ 7 w 21"/>
                <a:gd name="T19" fmla="*/ 0 h 35"/>
                <a:gd name="T20" fmla="*/ 14 w 21"/>
                <a:gd name="T21" fmla="*/ 0 h 35"/>
                <a:gd name="T22" fmla="*/ 21 w 21"/>
                <a:gd name="T23" fmla="*/ 7 h 35"/>
                <a:gd name="T24" fmla="*/ 21 w 21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5">
                  <a:moveTo>
                    <a:pt x="21" y="28"/>
                  </a:moveTo>
                  <a:lnTo>
                    <a:pt x="14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2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8" name="Freeform 59"/>
            <p:cNvSpPr>
              <a:spLocks/>
            </p:cNvSpPr>
            <p:nvPr/>
          </p:nvSpPr>
          <p:spPr bwMode="auto">
            <a:xfrm>
              <a:off x="2078" y="2600"/>
              <a:ext cx="42" cy="21"/>
            </a:xfrm>
            <a:custGeom>
              <a:avLst/>
              <a:gdLst>
                <a:gd name="T0" fmla="*/ 7 w 42"/>
                <a:gd name="T1" fmla="*/ 21 h 21"/>
                <a:gd name="T2" fmla="*/ 0 w 42"/>
                <a:gd name="T3" fmla="*/ 14 h 21"/>
                <a:gd name="T4" fmla="*/ 0 w 42"/>
                <a:gd name="T5" fmla="*/ 7 h 21"/>
                <a:gd name="T6" fmla="*/ 0 w 42"/>
                <a:gd name="T7" fmla="*/ 7 h 21"/>
                <a:gd name="T8" fmla="*/ 0 w 42"/>
                <a:gd name="T9" fmla="*/ 0 h 21"/>
                <a:gd name="T10" fmla="*/ 7 w 42"/>
                <a:gd name="T11" fmla="*/ 0 h 21"/>
                <a:gd name="T12" fmla="*/ 35 w 42"/>
                <a:gd name="T13" fmla="*/ 0 h 21"/>
                <a:gd name="T14" fmla="*/ 42 w 42"/>
                <a:gd name="T15" fmla="*/ 0 h 21"/>
                <a:gd name="T16" fmla="*/ 42 w 42"/>
                <a:gd name="T17" fmla="*/ 7 h 21"/>
                <a:gd name="T18" fmla="*/ 42 w 42"/>
                <a:gd name="T19" fmla="*/ 7 h 21"/>
                <a:gd name="T20" fmla="*/ 42 w 42"/>
                <a:gd name="T21" fmla="*/ 14 h 21"/>
                <a:gd name="T22" fmla="*/ 35 w 42"/>
                <a:gd name="T23" fmla="*/ 21 h 21"/>
                <a:gd name="T24" fmla="*/ 7 w 4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35" y="0"/>
                  </a:lnTo>
                  <a:lnTo>
                    <a:pt x="42" y="0"/>
                  </a:lnTo>
                  <a:lnTo>
                    <a:pt x="42" y="7"/>
                  </a:lnTo>
                  <a:lnTo>
                    <a:pt x="42" y="7"/>
                  </a:lnTo>
                  <a:lnTo>
                    <a:pt x="42" y="14"/>
                  </a:lnTo>
                  <a:lnTo>
                    <a:pt x="3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9" name="Freeform 60"/>
            <p:cNvSpPr>
              <a:spLocks/>
            </p:cNvSpPr>
            <p:nvPr/>
          </p:nvSpPr>
          <p:spPr bwMode="auto">
            <a:xfrm>
              <a:off x="2106" y="2600"/>
              <a:ext cx="69" cy="21"/>
            </a:xfrm>
            <a:custGeom>
              <a:avLst/>
              <a:gdLst>
                <a:gd name="T0" fmla="*/ 7 w 69"/>
                <a:gd name="T1" fmla="*/ 21 h 21"/>
                <a:gd name="T2" fmla="*/ 0 w 69"/>
                <a:gd name="T3" fmla="*/ 14 h 21"/>
                <a:gd name="T4" fmla="*/ 0 w 69"/>
                <a:gd name="T5" fmla="*/ 7 h 21"/>
                <a:gd name="T6" fmla="*/ 0 w 69"/>
                <a:gd name="T7" fmla="*/ 7 h 21"/>
                <a:gd name="T8" fmla="*/ 0 w 69"/>
                <a:gd name="T9" fmla="*/ 0 h 21"/>
                <a:gd name="T10" fmla="*/ 7 w 69"/>
                <a:gd name="T11" fmla="*/ 0 h 21"/>
                <a:gd name="T12" fmla="*/ 62 w 69"/>
                <a:gd name="T13" fmla="*/ 0 h 21"/>
                <a:gd name="T14" fmla="*/ 69 w 69"/>
                <a:gd name="T15" fmla="*/ 0 h 21"/>
                <a:gd name="T16" fmla="*/ 69 w 69"/>
                <a:gd name="T17" fmla="*/ 7 h 21"/>
                <a:gd name="T18" fmla="*/ 69 w 69"/>
                <a:gd name="T19" fmla="*/ 7 h 21"/>
                <a:gd name="T20" fmla="*/ 69 w 69"/>
                <a:gd name="T21" fmla="*/ 14 h 21"/>
                <a:gd name="T22" fmla="*/ 62 w 69"/>
                <a:gd name="T23" fmla="*/ 21 h 21"/>
                <a:gd name="T24" fmla="*/ 7 w 69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9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62" y="0"/>
                  </a:lnTo>
                  <a:lnTo>
                    <a:pt x="69" y="0"/>
                  </a:lnTo>
                  <a:lnTo>
                    <a:pt x="69" y="7"/>
                  </a:lnTo>
                  <a:lnTo>
                    <a:pt x="69" y="7"/>
                  </a:lnTo>
                  <a:lnTo>
                    <a:pt x="69" y="14"/>
                  </a:lnTo>
                  <a:lnTo>
                    <a:pt x="62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" name="Freeform 61"/>
            <p:cNvSpPr>
              <a:spLocks/>
            </p:cNvSpPr>
            <p:nvPr/>
          </p:nvSpPr>
          <p:spPr bwMode="auto">
            <a:xfrm>
              <a:off x="2161" y="2600"/>
              <a:ext cx="21" cy="21"/>
            </a:xfrm>
            <a:custGeom>
              <a:avLst/>
              <a:gdLst>
                <a:gd name="T0" fmla="*/ 7 w 21"/>
                <a:gd name="T1" fmla="*/ 21 h 21"/>
                <a:gd name="T2" fmla="*/ 0 w 21"/>
                <a:gd name="T3" fmla="*/ 14 h 21"/>
                <a:gd name="T4" fmla="*/ 0 w 21"/>
                <a:gd name="T5" fmla="*/ 7 h 21"/>
                <a:gd name="T6" fmla="*/ 0 w 21"/>
                <a:gd name="T7" fmla="*/ 7 h 21"/>
                <a:gd name="T8" fmla="*/ 0 w 21"/>
                <a:gd name="T9" fmla="*/ 0 h 21"/>
                <a:gd name="T10" fmla="*/ 7 w 21"/>
                <a:gd name="T11" fmla="*/ 0 h 21"/>
                <a:gd name="T12" fmla="*/ 14 w 21"/>
                <a:gd name="T13" fmla="*/ 0 h 21"/>
                <a:gd name="T14" fmla="*/ 21 w 21"/>
                <a:gd name="T15" fmla="*/ 0 h 21"/>
                <a:gd name="T16" fmla="*/ 21 w 21"/>
                <a:gd name="T17" fmla="*/ 7 h 21"/>
                <a:gd name="T18" fmla="*/ 21 w 21"/>
                <a:gd name="T19" fmla="*/ 7 h 21"/>
                <a:gd name="T20" fmla="*/ 21 w 21"/>
                <a:gd name="T21" fmla="*/ 14 h 21"/>
                <a:gd name="T22" fmla="*/ 14 w 21"/>
                <a:gd name="T23" fmla="*/ 21 h 21"/>
                <a:gd name="T24" fmla="*/ 7 w 2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1" y="14"/>
                  </a:lnTo>
                  <a:lnTo>
                    <a:pt x="1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1" name="Freeform 62"/>
            <p:cNvSpPr>
              <a:spLocks/>
            </p:cNvSpPr>
            <p:nvPr/>
          </p:nvSpPr>
          <p:spPr bwMode="auto">
            <a:xfrm>
              <a:off x="2168" y="2573"/>
              <a:ext cx="21" cy="41"/>
            </a:xfrm>
            <a:custGeom>
              <a:avLst/>
              <a:gdLst>
                <a:gd name="T0" fmla="*/ 21 w 21"/>
                <a:gd name="T1" fmla="*/ 34 h 41"/>
                <a:gd name="T2" fmla="*/ 14 w 21"/>
                <a:gd name="T3" fmla="*/ 41 h 41"/>
                <a:gd name="T4" fmla="*/ 7 w 21"/>
                <a:gd name="T5" fmla="*/ 41 h 41"/>
                <a:gd name="T6" fmla="*/ 7 w 21"/>
                <a:gd name="T7" fmla="*/ 41 h 41"/>
                <a:gd name="T8" fmla="*/ 0 w 21"/>
                <a:gd name="T9" fmla="*/ 41 h 41"/>
                <a:gd name="T10" fmla="*/ 0 w 21"/>
                <a:gd name="T11" fmla="*/ 34 h 41"/>
                <a:gd name="T12" fmla="*/ 0 w 21"/>
                <a:gd name="T13" fmla="*/ 7 h 41"/>
                <a:gd name="T14" fmla="*/ 0 w 21"/>
                <a:gd name="T15" fmla="*/ 0 h 41"/>
                <a:gd name="T16" fmla="*/ 7 w 21"/>
                <a:gd name="T17" fmla="*/ 0 h 41"/>
                <a:gd name="T18" fmla="*/ 7 w 21"/>
                <a:gd name="T19" fmla="*/ 0 h 41"/>
                <a:gd name="T20" fmla="*/ 14 w 21"/>
                <a:gd name="T21" fmla="*/ 0 h 41"/>
                <a:gd name="T22" fmla="*/ 21 w 21"/>
                <a:gd name="T23" fmla="*/ 7 h 41"/>
                <a:gd name="T24" fmla="*/ 21 w 21"/>
                <a:gd name="T25" fmla="*/ 3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1">
                  <a:moveTo>
                    <a:pt x="21" y="34"/>
                  </a:moveTo>
                  <a:lnTo>
                    <a:pt x="14" y="41"/>
                  </a:lnTo>
                  <a:lnTo>
                    <a:pt x="7" y="41"/>
                  </a:lnTo>
                  <a:lnTo>
                    <a:pt x="7" y="41"/>
                  </a:lnTo>
                  <a:lnTo>
                    <a:pt x="0" y="41"/>
                  </a:lnTo>
                  <a:lnTo>
                    <a:pt x="0" y="34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34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2" name="Freeform 63"/>
            <p:cNvSpPr>
              <a:spLocks/>
            </p:cNvSpPr>
            <p:nvPr/>
          </p:nvSpPr>
          <p:spPr bwMode="auto">
            <a:xfrm>
              <a:off x="2168" y="2573"/>
              <a:ext cx="56" cy="20"/>
            </a:xfrm>
            <a:custGeom>
              <a:avLst/>
              <a:gdLst>
                <a:gd name="T0" fmla="*/ 7 w 56"/>
                <a:gd name="T1" fmla="*/ 20 h 20"/>
                <a:gd name="T2" fmla="*/ 0 w 56"/>
                <a:gd name="T3" fmla="*/ 13 h 20"/>
                <a:gd name="T4" fmla="*/ 0 w 56"/>
                <a:gd name="T5" fmla="*/ 7 h 20"/>
                <a:gd name="T6" fmla="*/ 0 w 56"/>
                <a:gd name="T7" fmla="*/ 7 h 20"/>
                <a:gd name="T8" fmla="*/ 0 w 56"/>
                <a:gd name="T9" fmla="*/ 0 h 20"/>
                <a:gd name="T10" fmla="*/ 7 w 56"/>
                <a:gd name="T11" fmla="*/ 0 h 20"/>
                <a:gd name="T12" fmla="*/ 49 w 56"/>
                <a:gd name="T13" fmla="*/ 0 h 20"/>
                <a:gd name="T14" fmla="*/ 56 w 56"/>
                <a:gd name="T15" fmla="*/ 0 h 20"/>
                <a:gd name="T16" fmla="*/ 56 w 56"/>
                <a:gd name="T17" fmla="*/ 7 h 20"/>
                <a:gd name="T18" fmla="*/ 56 w 56"/>
                <a:gd name="T19" fmla="*/ 7 h 20"/>
                <a:gd name="T20" fmla="*/ 56 w 56"/>
                <a:gd name="T21" fmla="*/ 13 h 20"/>
                <a:gd name="T22" fmla="*/ 49 w 56"/>
                <a:gd name="T23" fmla="*/ 20 h 20"/>
                <a:gd name="T24" fmla="*/ 7 w 56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20">
                  <a:moveTo>
                    <a:pt x="7" y="20"/>
                  </a:moveTo>
                  <a:lnTo>
                    <a:pt x="0" y="1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9" y="0"/>
                  </a:lnTo>
                  <a:lnTo>
                    <a:pt x="56" y="0"/>
                  </a:lnTo>
                  <a:lnTo>
                    <a:pt x="56" y="7"/>
                  </a:lnTo>
                  <a:lnTo>
                    <a:pt x="56" y="7"/>
                  </a:lnTo>
                  <a:lnTo>
                    <a:pt x="56" y="13"/>
                  </a:lnTo>
                  <a:lnTo>
                    <a:pt x="49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3" name="Freeform 64"/>
            <p:cNvSpPr>
              <a:spLocks/>
            </p:cNvSpPr>
            <p:nvPr/>
          </p:nvSpPr>
          <p:spPr bwMode="auto">
            <a:xfrm>
              <a:off x="2210" y="2573"/>
              <a:ext cx="55" cy="20"/>
            </a:xfrm>
            <a:custGeom>
              <a:avLst/>
              <a:gdLst>
                <a:gd name="T0" fmla="*/ 7 w 55"/>
                <a:gd name="T1" fmla="*/ 20 h 20"/>
                <a:gd name="T2" fmla="*/ 0 w 55"/>
                <a:gd name="T3" fmla="*/ 13 h 20"/>
                <a:gd name="T4" fmla="*/ 0 w 55"/>
                <a:gd name="T5" fmla="*/ 7 h 20"/>
                <a:gd name="T6" fmla="*/ 0 w 55"/>
                <a:gd name="T7" fmla="*/ 7 h 20"/>
                <a:gd name="T8" fmla="*/ 0 w 55"/>
                <a:gd name="T9" fmla="*/ 0 h 20"/>
                <a:gd name="T10" fmla="*/ 7 w 55"/>
                <a:gd name="T11" fmla="*/ 0 h 20"/>
                <a:gd name="T12" fmla="*/ 49 w 55"/>
                <a:gd name="T13" fmla="*/ 0 h 20"/>
                <a:gd name="T14" fmla="*/ 55 w 55"/>
                <a:gd name="T15" fmla="*/ 0 h 20"/>
                <a:gd name="T16" fmla="*/ 55 w 55"/>
                <a:gd name="T17" fmla="*/ 7 h 20"/>
                <a:gd name="T18" fmla="*/ 55 w 55"/>
                <a:gd name="T19" fmla="*/ 7 h 20"/>
                <a:gd name="T20" fmla="*/ 55 w 55"/>
                <a:gd name="T21" fmla="*/ 13 h 20"/>
                <a:gd name="T22" fmla="*/ 49 w 55"/>
                <a:gd name="T23" fmla="*/ 20 h 20"/>
                <a:gd name="T24" fmla="*/ 7 w 55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20">
                  <a:moveTo>
                    <a:pt x="7" y="20"/>
                  </a:moveTo>
                  <a:lnTo>
                    <a:pt x="0" y="1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9" y="0"/>
                  </a:lnTo>
                  <a:lnTo>
                    <a:pt x="55" y="0"/>
                  </a:lnTo>
                  <a:lnTo>
                    <a:pt x="55" y="7"/>
                  </a:lnTo>
                  <a:lnTo>
                    <a:pt x="55" y="7"/>
                  </a:lnTo>
                  <a:lnTo>
                    <a:pt x="55" y="13"/>
                  </a:lnTo>
                  <a:lnTo>
                    <a:pt x="49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" name="Freeform 65"/>
            <p:cNvSpPr>
              <a:spLocks/>
            </p:cNvSpPr>
            <p:nvPr/>
          </p:nvSpPr>
          <p:spPr bwMode="auto">
            <a:xfrm>
              <a:off x="2252" y="2552"/>
              <a:ext cx="20" cy="34"/>
            </a:xfrm>
            <a:custGeom>
              <a:avLst/>
              <a:gdLst>
                <a:gd name="T0" fmla="*/ 20 w 20"/>
                <a:gd name="T1" fmla="*/ 28 h 34"/>
                <a:gd name="T2" fmla="*/ 13 w 20"/>
                <a:gd name="T3" fmla="*/ 34 h 34"/>
                <a:gd name="T4" fmla="*/ 7 w 20"/>
                <a:gd name="T5" fmla="*/ 34 h 34"/>
                <a:gd name="T6" fmla="*/ 7 w 20"/>
                <a:gd name="T7" fmla="*/ 34 h 34"/>
                <a:gd name="T8" fmla="*/ 0 w 20"/>
                <a:gd name="T9" fmla="*/ 34 h 34"/>
                <a:gd name="T10" fmla="*/ 0 w 20"/>
                <a:gd name="T11" fmla="*/ 28 h 34"/>
                <a:gd name="T12" fmla="*/ 0 w 20"/>
                <a:gd name="T13" fmla="*/ 7 h 34"/>
                <a:gd name="T14" fmla="*/ 0 w 20"/>
                <a:gd name="T15" fmla="*/ 0 h 34"/>
                <a:gd name="T16" fmla="*/ 7 w 20"/>
                <a:gd name="T17" fmla="*/ 0 h 34"/>
                <a:gd name="T18" fmla="*/ 7 w 20"/>
                <a:gd name="T19" fmla="*/ 0 h 34"/>
                <a:gd name="T20" fmla="*/ 13 w 20"/>
                <a:gd name="T21" fmla="*/ 0 h 34"/>
                <a:gd name="T22" fmla="*/ 20 w 20"/>
                <a:gd name="T23" fmla="*/ 7 h 34"/>
                <a:gd name="T24" fmla="*/ 20 w 20"/>
                <a:gd name="T25" fmla="*/ 2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34">
                  <a:moveTo>
                    <a:pt x="20" y="28"/>
                  </a:moveTo>
                  <a:lnTo>
                    <a:pt x="13" y="34"/>
                  </a:lnTo>
                  <a:lnTo>
                    <a:pt x="7" y="34"/>
                  </a:lnTo>
                  <a:lnTo>
                    <a:pt x="7" y="34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20" y="7"/>
                  </a:lnTo>
                  <a:lnTo>
                    <a:pt x="20" y="2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5" name="Freeform 66"/>
            <p:cNvSpPr>
              <a:spLocks/>
            </p:cNvSpPr>
            <p:nvPr/>
          </p:nvSpPr>
          <p:spPr bwMode="auto">
            <a:xfrm>
              <a:off x="2252" y="2552"/>
              <a:ext cx="55" cy="21"/>
            </a:xfrm>
            <a:custGeom>
              <a:avLst/>
              <a:gdLst>
                <a:gd name="T0" fmla="*/ 7 w 55"/>
                <a:gd name="T1" fmla="*/ 21 h 21"/>
                <a:gd name="T2" fmla="*/ 0 w 55"/>
                <a:gd name="T3" fmla="*/ 14 h 21"/>
                <a:gd name="T4" fmla="*/ 0 w 55"/>
                <a:gd name="T5" fmla="*/ 7 h 21"/>
                <a:gd name="T6" fmla="*/ 0 w 55"/>
                <a:gd name="T7" fmla="*/ 7 h 21"/>
                <a:gd name="T8" fmla="*/ 0 w 55"/>
                <a:gd name="T9" fmla="*/ 0 h 21"/>
                <a:gd name="T10" fmla="*/ 7 w 55"/>
                <a:gd name="T11" fmla="*/ 0 h 21"/>
                <a:gd name="T12" fmla="*/ 48 w 55"/>
                <a:gd name="T13" fmla="*/ 0 h 21"/>
                <a:gd name="T14" fmla="*/ 55 w 55"/>
                <a:gd name="T15" fmla="*/ 0 h 21"/>
                <a:gd name="T16" fmla="*/ 55 w 55"/>
                <a:gd name="T17" fmla="*/ 7 h 21"/>
                <a:gd name="T18" fmla="*/ 55 w 55"/>
                <a:gd name="T19" fmla="*/ 7 h 21"/>
                <a:gd name="T20" fmla="*/ 55 w 55"/>
                <a:gd name="T21" fmla="*/ 14 h 21"/>
                <a:gd name="T22" fmla="*/ 48 w 55"/>
                <a:gd name="T23" fmla="*/ 21 h 21"/>
                <a:gd name="T24" fmla="*/ 7 w 55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8" y="0"/>
                  </a:lnTo>
                  <a:lnTo>
                    <a:pt x="55" y="0"/>
                  </a:lnTo>
                  <a:lnTo>
                    <a:pt x="55" y="7"/>
                  </a:lnTo>
                  <a:lnTo>
                    <a:pt x="55" y="7"/>
                  </a:lnTo>
                  <a:lnTo>
                    <a:pt x="55" y="14"/>
                  </a:lnTo>
                  <a:lnTo>
                    <a:pt x="48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6" name="Freeform 67"/>
            <p:cNvSpPr>
              <a:spLocks/>
            </p:cNvSpPr>
            <p:nvPr/>
          </p:nvSpPr>
          <p:spPr bwMode="auto">
            <a:xfrm>
              <a:off x="2293" y="2524"/>
              <a:ext cx="21" cy="42"/>
            </a:xfrm>
            <a:custGeom>
              <a:avLst/>
              <a:gdLst>
                <a:gd name="T0" fmla="*/ 21 w 21"/>
                <a:gd name="T1" fmla="*/ 35 h 42"/>
                <a:gd name="T2" fmla="*/ 14 w 21"/>
                <a:gd name="T3" fmla="*/ 42 h 42"/>
                <a:gd name="T4" fmla="*/ 7 w 21"/>
                <a:gd name="T5" fmla="*/ 42 h 42"/>
                <a:gd name="T6" fmla="*/ 7 w 21"/>
                <a:gd name="T7" fmla="*/ 42 h 42"/>
                <a:gd name="T8" fmla="*/ 0 w 21"/>
                <a:gd name="T9" fmla="*/ 42 h 42"/>
                <a:gd name="T10" fmla="*/ 0 w 21"/>
                <a:gd name="T11" fmla="*/ 35 h 42"/>
                <a:gd name="T12" fmla="*/ 0 w 21"/>
                <a:gd name="T13" fmla="*/ 7 h 42"/>
                <a:gd name="T14" fmla="*/ 0 w 21"/>
                <a:gd name="T15" fmla="*/ 0 h 42"/>
                <a:gd name="T16" fmla="*/ 7 w 21"/>
                <a:gd name="T17" fmla="*/ 0 h 42"/>
                <a:gd name="T18" fmla="*/ 7 w 21"/>
                <a:gd name="T19" fmla="*/ 0 h 42"/>
                <a:gd name="T20" fmla="*/ 14 w 21"/>
                <a:gd name="T21" fmla="*/ 0 h 42"/>
                <a:gd name="T22" fmla="*/ 21 w 21"/>
                <a:gd name="T23" fmla="*/ 7 h 42"/>
                <a:gd name="T24" fmla="*/ 21 w 21"/>
                <a:gd name="T25" fmla="*/ 35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2">
                  <a:moveTo>
                    <a:pt x="21" y="35"/>
                  </a:moveTo>
                  <a:lnTo>
                    <a:pt x="14" y="42"/>
                  </a:lnTo>
                  <a:lnTo>
                    <a:pt x="7" y="42"/>
                  </a:lnTo>
                  <a:lnTo>
                    <a:pt x="7" y="42"/>
                  </a:lnTo>
                  <a:lnTo>
                    <a:pt x="0" y="42"/>
                  </a:lnTo>
                  <a:lnTo>
                    <a:pt x="0" y="3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7" name="Freeform 68"/>
            <p:cNvSpPr>
              <a:spLocks/>
            </p:cNvSpPr>
            <p:nvPr/>
          </p:nvSpPr>
          <p:spPr bwMode="auto">
            <a:xfrm>
              <a:off x="2293" y="2524"/>
              <a:ext cx="84" cy="21"/>
            </a:xfrm>
            <a:custGeom>
              <a:avLst/>
              <a:gdLst>
                <a:gd name="T0" fmla="*/ 7 w 84"/>
                <a:gd name="T1" fmla="*/ 21 h 21"/>
                <a:gd name="T2" fmla="*/ 0 w 84"/>
                <a:gd name="T3" fmla="*/ 14 h 21"/>
                <a:gd name="T4" fmla="*/ 0 w 84"/>
                <a:gd name="T5" fmla="*/ 7 h 21"/>
                <a:gd name="T6" fmla="*/ 0 w 84"/>
                <a:gd name="T7" fmla="*/ 7 h 21"/>
                <a:gd name="T8" fmla="*/ 0 w 84"/>
                <a:gd name="T9" fmla="*/ 0 h 21"/>
                <a:gd name="T10" fmla="*/ 7 w 84"/>
                <a:gd name="T11" fmla="*/ 0 h 21"/>
                <a:gd name="T12" fmla="*/ 77 w 84"/>
                <a:gd name="T13" fmla="*/ 0 h 21"/>
                <a:gd name="T14" fmla="*/ 84 w 84"/>
                <a:gd name="T15" fmla="*/ 0 h 21"/>
                <a:gd name="T16" fmla="*/ 84 w 84"/>
                <a:gd name="T17" fmla="*/ 7 h 21"/>
                <a:gd name="T18" fmla="*/ 84 w 84"/>
                <a:gd name="T19" fmla="*/ 7 h 21"/>
                <a:gd name="T20" fmla="*/ 84 w 84"/>
                <a:gd name="T21" fmla="*/ 14 h 21"/>
                <a:gd name="T22" fmla="*/ 77 w 84"/>
                <a:gd name="T23" fmla="*/ 21 h 21"/>
                <a:gd name="T24" fmla="*/ 7 w 84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4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7" y="0"/>
                  </a:lnTo>
                  <a:lnTo>
                    <a:pt x="84" y="0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14"/>
                  </a:lnTo>
                  <a:lnTo>
                    <a:pt x="77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8" name="Freeform 69"/>
            <p:cNvSpPr>
              <a:spLocks/>
            </p:cNvSpPr>
            <p:nvPr/>
          </p:nvSpPr>
          <p:spPr bwMode="auto">
            <a:xfrm>
              <a:off x="2363" y="2524"/>
              <a:ext cx="34" cy="21"/>
            </a:xfrm>
            <a:custGeom>
              <a:avLst/>
              <a:gdLst>
                <a:gd name="T0" fmla="*/ 7 w 34"/>
                <a:gd name="T1" fmla="*/ 21 h 21"/>
                <a:gd name="T2" fmla="*/ 0 w 34"/>
                <a:gd name="T3" fmla="*/ 14 h 21"/>
                <a:gd name="T4" fmla="*/ 0 w 34"/>
                <a:gd name="T5" fmla="*/ 7 h 21"/>
                <a:gd name="T6" fmla="*/ 0 w 34"/>
                <a:gd name="T7" fmla="*/ 7 h 21"/>
                <a:gd name="T8" fmla="*/ 0 w 34"/>
                <a:gd name="T9" fmla="*/ 0 h 21"/>
                <a:gd name="T10" fmla="*/ 7 w 34"/>
                <a:gd name="T11" fmla="*/ 0 h 21"/>
                <a:gd name="T12" fmla="*/ 27 w 34"/>
                <a:gd name="T13" fmla="*/ 0 h 21"/>
                <a:gd name="T14" fmla="*/ 34 w 34"/>
                <a:gd name="T15" fmla="*/ 0 h 21"/>
                <a:gd name="T16" fmla="*/ 34 w 34"/>
                <a:gd name="T17" fmla="*/ 7 h 21"/>
                <a:gd name="T18" fmla="*/ 34 w 34"/>
                <a:gd name="T19" fmla="*/ 7 h 21"/>
                <a:gd name="T20" fmla="*/ 34 w 34"/>
                <a:gd name="T21" fmla="*/ 14 h 21"/>
                <a:gd name="T22" fmla="*/ 27 w 34"/>
                <a:gd name="T23" fmla="*/ 21 h 21"/>
                <a:gd name="T24" fmla="*/ 7 w 34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7" y="0"/>
                  </a:lnTo>
                  <a:lnTo>
                    <a:pt x="34" y="0"/>
                  </a:lnTo>
                  <a:lnTo>
                    <a:pt x="34" y="7"/>
                  </a:lnTo>
                  <a:lnTo>
                    <a:pt x="34" y="7"/>
                  </a:lnTo>
                  <a:lnTo>
                    <a:pt x="34" y="14"/>
                  </a:lnTo>
                  <a:lnTo>
                    <a:pt x="27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9" name="Freeform 70"/>
            <p:cNvSpPr>
              <a:spLocks/>
            </p:cNvSpPr>
            <p:nvPr/>
          </p:nvSpPr>
          <p:spPr bwMode="auto">
            <a:xfrm>
              <a:off x="2384" y="2503"/>
              <a:ext cx="20" cy="35"/>
            </a:xfrm>
            <a:custGeom>
              <a:avLst/>
              <a:gdLst>
                <a:gd name="T0" fmla="*/ 20 w 20"/>
                <a:gd name="T1" fmla="*/ 28 h 35"/>
                <a:gd name="T2" fmla="*/ 13 w 20"/>
                <a:gd name="T3" fmla="*/ 35 h 35"/>
                <a:gd name="T4" fmla="*/ 6 w 20"/>
                <a:gd name="T5" fmla="*/ 35 h 35"/>
                <a:gd name="T6" fmla="*/ 6 w 20"/>
                <a:gd name="T7" fmla="*/ 35 h 35"/>
                <a:gd name="T8" fmla="*/ 0 w 20"/>
                <a:gd name="T9" fmla="*/ 35 h 35"/>
                <a:gd name="T10" fmla="*/ 0 w 20"/>
                <a:gd name="T11" fmla="*/ 28 h 35"/>
                <a:gd name="T12" fmla="*/ 0 w 20"/>
                <a:gd name="T13" fmla="*/ 7 h 35"/>
                <a:gd name="T14" fmla="*/ 0 w 20"/>
                <a:gd name="T15" fmla="*/ 0 h 35"/>
                <a:gd name="T16" fmla="*/ 6 w 20"/>
                <a:gd name="T17" fmla="*/ 0 h 35"/>
                <a:gd name="T18" fmla="*/ 6 w 20"/>
                <a:gd name="T19" fmla="*/ 0 h 35"/>
                <a:gd name="T20" fmla="*/ 13 w 20"/>
                <a:gd name="T21" fmla="*/ 0 h 35"/>
                <a:gd name="T22" fmla="*/ 20 w 20"/>
                <a:gd name="T23" fmla="*/ 7 h 35"/>
                <a:gd name="T24" fmla="*/ 20 w 20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35">
                  <a:moveTo>
                    <a:pt x="20" y="28"/>
                  </a:moveTo>
                  <a:lnTo>
                    <a:pt x="13" y="35"/>
                  </a:lnTo>
                  <a:lnTo>
                    <a:pt x="6" y="35"/>
                  </a:lnTo>
                  <a:lnTo>
                    <a:pt x="6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13" y="0"/>
                  </a:lnTo>
                  <a:lnTo>
                    <a:pt x="20" y="7"/>
                  </a:lnTo>
                  <a:lnTo>
                    <a:pt x="20" y="2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0" name="Freeform 71"/>
            <p:cNvSpPr>
              <a:spLocks/>
            </p:cNvSpPr>
            <p:nvPr/>
          </p:nvSpPr>
          <p:spPr bwMode="auto">
            <a:xfrm>
              <a:off x="2384" y="2503"/>
              <a:ext cx="180" cy="21"/>
            </a:xfrm>
            <a:custGeom>
              <a:avLst/>
              <a:gdLst>
                <a:gd name="T0" fmla="*/ 6 w 180"/>
                <a:gd name="T1" fmla="*/ 21 h 21"/>
                <a:gd name="T2" fmla="*/ 0 w 180"/>
                <a:gd name="T3" fmla="*/ 14 h 21"/>
                <a:gd name="T4" fmla="*/ 0 w 180"/>
                <a:gd name="T5" fmla="*/ 7 h 21"/>
                <a:gd name="T6" fmla="*/ 0 w 180"/>
                <a:gd name="T7" fmla="*/ 7 h 21"/>
                <a:gd name="T8" fmla="*/ 0 w 180"/>
                <a:gd name="T9" fmla="*/ 0 h 21"/>
                <a:gd name="T10" fmla="*/ 6 w 180"/>
                <a:gd name="T11" fmla="*/ 0 h 21"/>
                <a:gd name="T12" fmla="*/ 173 w 180"/>
                <a:gd name="T13" fmla="*/ 0 h 21"/>
                <a:gd name="T14" fmla="*/ 180 w 180"/>
                <a:gd name="T15" fmla="*/ 0 h 21"/>
                <a:gd name="T16" fmla="*/ 180 w 180"/>
                <a:gd name="T17" fmla="*/ 7 h 21"/>
                <a:gd name="T18" fmla="*/ 180 w 180"/>
                <a:gd name="T19" fmla="*/ 7 h 21"/>
                <a:gd name="T20" fmla="*/ 180 w 180"/>
                <a:gd name="T21" fmla="*/ 14 h 21"/>
                <a:gd name="T22" fmla="*/ 173 w 180"/>
                <a:gd name="T23" fmla="*/ 21 h 21"/>
                <a:gd name="T24" fmla="*/ 6 w 180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0" h="21">
                  <a:moveTo>
                    <a:pt x="6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173" y="0"/>
                  </a:lnTo>
                  <a:lnTo>
                    <a:pt x="180" y="0"/>
                  </a:lnTo>
                  <a:lnTo>
                    <a:pt x="180" y="7"/>
                  </a:lnTo>
                  <a:lnTo>
                    <a:pt x="180" y="7"/>
                  </a:lnTo>
                  <a:lnTo>
                    <a:pt x="180" y="14"/>
                  </a:lnTo>
                  <a:lnTo>
                    <a:pt x="173" y="21"/>
                  </a:lnTo>
                  <a:lnTo>
                    <a:pt x="6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1" name="Freeform 72"/>
            <p:cNvSpPr>
              <a:spLocks/>
            </p:cNvSpPr>
            <p:nvPr/>
          </p:nvSpPr>
          <p:spPr bwMode="auto">
            <a:xfrm>
              <a:off x="2550" y="2476"/>
              <a:ext cx="21" cy="41"/>
            </a:xfrm>
            <a:custGeom>
              <a:avLst/>
              <a:gdLst>
                <a:gd name="T0" fmla="*/ 21 w 21"/>
                <a:gd name="T1" fmla="*/ 34 h 41"/>
                <a:gd name="T2" fmla="*/ 14 w 21"/>
                <a:gd name="T3" fmla="*/ 41 h 41"/>
                <a:gd name="T4" fmla="*/ 7 w 21"/>
                <a:gd name="T5" fmla="*/ 41 h 41"/>
                <a:gd name="T6" fmla="*/ 7 w 21"/>
                <a:gd name="T7" fmla="*/ 41 h 41"/>
                <a:gd name="T8" fmla="*/ 0 w 21"/>
                <a:gd name="T9" fmla="*/ 41 h 41"/>
                <a:gd name="T10" fmla="*/ 0 w 21"/>
                <a:gd name="T11" fmla="*/ 34 h 41"/>
                <a:gd name="T12" fmla="*/ 0 w 21"/>
                <a:gd name="T13" fmla="*/ 6 h 41"/>
                <a:gd name="T14" fmla="*/ 0 w 21"/>
                <a:gd name="T15" fmla="*/ 0 h 41"/>
                <a:gd name="T16" fmla="*/ 7 w 21"/>
                <a:gd name="T17" fmla="*/ 0 h 41"/>
                <a:gd name="T18" fmla="*/ 7 w 21"/>
                <a:gd name="T19" fmla="*/ 0 h 41"/>
                <a:gd name="T20" fmla="*/ 14 w 21"/>
                <a:gd name="T21" fmla="*/ 0 h 41"/>
                <a:gd name="T22" fmla="*/ 21 w 21"/>
                <a:gd name="T23" fmla="*/ 6 h 41"/>
                <a:gd name="T24" fmla="*/ 21 w 21"/>
                <a:gd name="T25" fmla="*/ 3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1">
                  <a:moveTo>
                    <a:pt x="21" y="34"/>
                  </a:moveTo>
                  <a:lnTo>
                    <a:pt x="14" y="41"/>
                  </a:lnTo>
                  <a:lnTo>
                    <a:pt x="7" y="41"/>
                  </a:lnTo>
                  <a:lnTo>
                    <a:pt x="7" y="41"/>
                  </a:lnTo>
                  <a:lnTo>
                    <a:pt x="0" y="41"/>
                  </a:lnTo>
                  <a:lnTo>
                    <a:pt x="0" y="34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6"/>
                  </a:lnTo>
                  <a:lnTo>
                    <a:pt x="21" y="34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2" name="Freeform 73"/>
            <p:cNvSpPr>
              <a:spLocks/>
            </p:cNvSpPr>
            <p:nvPr/>
          </p:nvSpPr>
          <p:spPr bwMode="auto">
            <a:xfrm>
              <a:off x="2550" y="2476"/>
              <a:ext cx="139" cy="20"/>
            </a:xfrm>
            <a:custGeom>
              <a:avLst/>
              <a:gdLst>
                <a:gd name="T0" fmla="*/ 7 w 139"/>
                <a:gd name="T1" fmla="*/ 20 h 20"/>
                <a:gd name="T2" fmla="*/ 0 w 139"/>
                <a:gd name="T3" fmla="*/ 13 h 20"/>
                <a:gd name="T4" fmla="*/ 0 w 139"/>
                <a:gd name="T5" fmla="*/ 6 h 20"/>
                <a:gd name="T6" fmla="*/ 0 w 139"/>
                <a:gd name="T7" fmla="*/ 6 h 20"/>
                <a:gd name="T8" fmla="*/ 0 w 139"/>
                <a:gd name="T9" fmla="*/ 0 h 20"/>
                <a:gd name="T10" fmla="*/ 7 w 139"/>
                <a:gd name="T11" fmla="*/ 0 h 20"/>
                <a:gd name="T12" fmla="*/ 132 w 139"/>
                <a:gd name="T13" fmla="*/ 0 h 20"/>
                <a:gd name="T14" fmla="*/ 139 w 139"/>
                <a:gd name="T15" fmla="*/ 0 h 20"/>
                <a:gd name="T16" fmla="*/ 139 w 139"/>
                <a:gd name="T17" fmla="*/ 6 h 20"/>
                <a:gd name="T18" fmla="*/ 139 w 139"/>
                <a:gd name="T19" fmla="*/ 6 h 20"/>
                <a:gd name="T20" fmla="*/ 139 w 139"/>
                <a:gd name="T21" fmla="*/ 13 h 20"/>
                <a:gd name="T22" fmla="*/ 132 w 139"/>
                <a:gd name="T23" fmla="*/ 20 h 20"/>
                <a:gd name="T24" fmla="*/ 7 w 139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9" h="20">
                  <a:moveTo>
                    <a:pt x="7" y="20"/>
                  </a:moveTo>
                  <a:lnTo>
                    <a:pt x="0" y="13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132" y="0"/>
                  </a:lnTo>
                  <a:lnTo>
                    <a:pt x="139" y="0"/>
                  </a:lnTo>
                  <a:lnTo>
                    <a:pt x="139" y="6"/>
                  </a:lnTo>
                  <a:lnTo>
                    <a:pt x="139" y="6"/>
                  </a:lnTo>
                  <a:lnTo>
                    <a:pt x="139" y="13"/>
                  </a:lnTo>
                  <a:lnTo>
                    <a:pt x="132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3" name="Freeform 74"/>
            <p:cNvSpPr>
              <a:spLocks/>
            </p:cNvSpPr>
            <p:nvPr/>
          </p:nvSpPr>
          <p:spPr bwMode="auto">
            <a:xfrm>
              <a:off x="2675" y="2448"/>
              <a:ext cx="21" cy="41"/>
            </a:xfrm>
            <a:custGeom>
              <a:avLst/>
              <a:gdLst>
                <a:gd name="T0" fmla="*/ 21 w 21"/>
                <a:gd name="T1" fmla="*/ 34 h 41"/>
                <a:gd name="T2" fmla="*/ 14 w 21"/>
                <a:gd name="T3" fmla="*/ 41 h 41"/>
                <a:gd name="T4" fmla="*/ 7 w 21"/>
                <a:gd name="T5" fmla="*/ 41 h 41"/>
                <a:gd name="T6" fmla="*/ 7 w 21"/>
                <a:gd name="T7" fmla="*/ 41 h 41"/>
                <a:gd name="T8" fmla="*/ 0 w 21"/>
                <a:gd name="T9" fmla="*/ 41 h 41"/>
                <a:gd name="T10" fmla="*/ 0 w 21"/>
                <a:gd name="T11" fmla="*/ 34 h 41"/>
                <a:gd name="T12" fmla="*/ 0 w 21"/>
                <a:gd name="T13" fmla="*/ 7 h 41"/>
                <a:gd name="T14" fmla="*/ 0 w 21"/>
                <a:gd name="T15" fmla="*/ 0 h 41"/>
                <a:gd name="T16" fmla="*/ 7 w 21"/>
                <a:gd name="T17" fmla="*/ 0 h 41"/>
                <a:gd name="T18" fmla="*/ 7 w 21"/>
                <a:gd name="T19" fmla="*/ 0 h 41"/>
                <a:gd name="T20" fmla="*/ 14 w 21"/>
                <a:gd name="T21" fmla="*/ 0 h 41"/>
                <a:gd name="T22" fmla="*/ 21 w 21"/>
                <a:gd name="T23" fmla="*/ 7 h 41"/>
                <a:gd name="T24" fmla="*/ 21 w 21"/>
                <a:gd name="T25" fmla="*/ 3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1">
                  <a:moveTo>
                    <a:pt x="21" y="34"/>
                  </a:moveTo>
                  <a:lnTo>
                    <a:pt x="14" y="41"/>
                  </a:lnTo>
                  <a:lnTo>
                    <a:pt x="7" y="41"/>
                  </a:lnTo>
                  <a:lnTo>
                    <a:pt x="7" y="41"/>
                  </a:lnTo>
                  <a:lnTo>
                    <a:pt x="0" y="41"/>
                  </a:lnTo>
                  <a:lnTo>
                    <a:pt x="0" y="34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34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4" name="Freeform 75"/>
            <p:cNvSpPr>
              <a:spLocks/>
            </p:cNvSpPr>
            <p:nvPr/>
          </p:nvSpPr>
          <p:spPr bwMode="auto">
            <a:xfrm>
              <a:off x="2675" y="2448"/>
              <a:ext cx="167" cy="21"/>
            </a:xfrm>
            <a:custGeom>
              <a:avLst/>
              <a:gdLst>
                <a:gd name="T0" fmla="*/ 7 w 167"/>
                <a:gd name="T1" fmla="*/ 21 h 21"/>
                <a:gd name="T2" fmla="*/ 0 w 167"/>
                <a:gd name="T3" fmla="*/ 14 h 21"/>
                <a:gd name="T4" fmla="*/ 0 w 167"/>
                <a:gd name="T5" fmla="*/ 7 h 21"/>
                <a:gd name="T6" fmla="*/ 0 w 167"/>
                <a:gd name="T7" fmla="*/ 7 h 21"/>
                <a:gd name="T8" fmla="*/ 0 w 167"/>
                <a:gd name="T9" fmla="*/ 0 h 21"/>
                <a:gd name="T10" fmla="*/ 7 w 167"/>
                <a:gd name="T11" fmla="*/ 0 h 21"/>
                <a:gd name="T12" fmla="*/ 160 w 167"/>
                <a:gd name="T13" fmla="*/ 0 h 21"/>
                <a:gd name="T14" fmla="*/ 167 w 167"/>
                <a:gd name="T15" fmla="*/ 0 h 21"/>
                <a:gd name="T16" fmla="*/ 167 w 167"/>
                <a:gd name="T17" fmla="*/ 7 h 21"/>
                <a:gd name="T18" fmla="*/ 167 w 167"/>
                <a:gd name="T19" fmla="*/ 7 h 21"/>
                <a:gd name="T20" fmla="*/ 167 w 167"/>
                <a:gd name="T21" fmla="*/ 14 h 21"/>
                <a:gd name="T22" fmla="*/ 160 w 167"/>
                <a:gd name="T23" fmla="*/ 21 h 21"/>
                <a:gd name="T24" fmla="*/ 7 w 167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7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60" y="0"/>
                  </a:lnTo>
                  <a:lnTo>
                    <a:pt x="167" y="0"/>
                  </a:lnTo>
                  <a:lnTo>
                    <a:pt x="167" y="7"/>
                  </a:lnTo>
                  <a:lnTo>
                    <a:pt x="167" y="7"/>
                  </a:lnTo>
                  <a:lnTo>
                    <a:pt x="167" y="14"/>
                  </a:lnTo>
                  <a:lnTo>
                    <a:pt x="160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5" name="Freeform 76"/>
            <p:cNvSpPr>
              <a:spLocks/>
            </p:cNvSpPr>
            <p:nvPr/>
          </p:nvSpPr>
          <p:spPr bwMode="auto">
            <a:xfrm>
              <a:off x="2828" y="2427"/>
              <a:ext cx="21" cy="35"/>
            </a:xfrm>
            <a:custGeom>
              <a:avLst/>
              <a:gdLst>
                <a:gd name="T0" fmla="*/ 21 w 21"/>
                <a:gd name="T1" fmla="*/ 28 h 35"/>
                <a:gd name="T2" fmla="*/ 14 w 21"/>
                <a:gd name="T3" fmla="*/ 35 h 35"/>
                <a:gd name="T4" fmla="*/ 7 w 21"/>
                <a:gd name="T5" fmla="*/ 35 h 35"/>
                <a:gd name="T6" fmla="*/ 7 w 21"/>
                <a:gd name="T7" fmla="*/ 35 h 35"/>
                <a:gd name="T8" fmla="*/ 0 w 21"/>
                <a:gd name="T9" fmla="*/ 35 h 35"/>
                <a:gd name="T10" fmla="*/ 0 w 21"/>
                <a:gd name="T11" fmla="*/ 28 h 35"/>
                <a:gd name="T12" fmla="*/ 0 w 21"/>
                <a:gd name="T13" fmla="*/ 7 h 35"/>
                <a:gd name="T14" fmla="*/ 0 w 21"/>
                <a:gd name="T15" fmla="*/ 0 h 35"/>
                <a:gd name="T16" fmla="*/ 7 w 21"/>
                <a:gd name="T17" fmla="*/ 0 h 35"/>
                <a:gd name="T18" fmla="*/ 7 w 21"/>
                <a:gd name="T19" fmla="*/ 0 h 35"/>
                <a:gd name="T20" fmla="*/ 14 w 21"/>
                <a:gd name="T21" fmla="*/ 0 h 35"/>
                <a:gd name="T22" fmla="*/ 21 w 21"/>
                <a:gd name="T23" fmla="*/ 7 h 35"/>
                <a:gd name="T24" fmla="*/ 21 w 21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5">
                  <a:moveTo>
                    <a:pt x="21" y="28"/>
                  </a:moveTo>
                  <a:lnTo>
                    <a:pt x="14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2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6" name="Freeform 77"/>
            <p:cNvSpPr>
              <a:spLocks/>
            </p:cNvSpPr>
            <p:nvPr/>
          </p:nvSpPr>
          <p:spPr bwMode="auto">
            <a:xfrm>
              <a:off x="2828" y="2427"/>
              <a:ext cx="21" cy="21"/>
            </a:xfrm>
            <a:custGeom>
              <a:avLst/>
              <a:gdLst>
                <a:gd name="T0" fmla="*/ 7 w 21"/>
                <a:gd name="T1" fmla="*/ 21 h 21"/>
                <a:gd name="T2" fmla="*/ 0 w 21"/>
                <a:gd name="T3" fmla="*/ 14 h 21"/>
                <a:gd name="T4" fmla="*/ 0 w 21"/>
                <a:gd name="T5" fmla="*/ 7 h 21"/>
                <a:gd name="T6" fmla="*/ 0 w 21"/>
                <a:gd name="T7" fmla="*/ 7 h 21"/>
                <a:gd name="T8" fmla="*/ 0 w 21"/>
                <a:gd name="T9" fmla="*/ 0 h 21"/>
                <a:gd name="T10" fmla="*/ 7 w 21"/>
                <a:gd name="T11" fmla="*/ 0 h 21"/>
                <a:gd name="T12" fmla="*/ 14 w 21"/>
                <a:gd name="T13" fmla="*/ 0 h 21"/>
                <a:gd name="T14" fmla="*/ 21 w 21"/>
                <a:gd name="T15" fmla="*/ 0 h 21"/>
                <a:gd name="T16" fmla="*/ 21 w 21"/>
                <a:gd name="T17" fmla="*/ 7 h 21"/>
                <a:gd name="T18" fmla="*/ 21 w 21"/>
                <a:gd name="T19" fmla="*/ 7 h 21"/>
                <a:gd name="T20" fmla="*/ 21 w 21"/>
                <a:gd name="T21" fmla="*/ 14 h 21"/>
                <a:gd name="T22" fmla="*/ 14 w 21"/>
                <a:gd name="T23" fmla="*/ 21 h 21"/>
                <a:gd name="T24" fmla="*/ 7 w 2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1" y="14"/>
                  </a:lnTo>
                  <a:lnTo>
                    <a:pt x="1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7" name="Freeform 78"/>
            <p:cNvSpPr>
              <a:spLocks/>
            </p:cNvSpPr>
            <p:nvPr/>
          </p:nvSpPr>
          <p:spPr bwMode="auto">
            <a:xfrm>
              <a:off x="2835" y="2427"/>
              <a:ext cx="62" cy="21"/>
            </a:xfrm>
            <a:custGeom>
              <a:avLst/>
              <a:gdLst>
                <a:gd name="T0" fmla="*/ 7 w 62"/>
                <a:gd name="T1" fmla="*/ 21 h 21"/>
                <a:gd name="T2" fmla="*/ 0 w 62"/>
                <a:gd name="T3" fmla="*/ 14 h 21"/>
                <a:gd name="T4" fmla="*/ 0 w 62"/>
                <a:gd name="T5" fmla="*/ 7 h 21"/>
                <a:gd name="T6" fmla="*/ 0 w 62"/>
                <a:gd name="T7" fmla="*/ 7 h 21"/>
                <a:gd name="T8" fmla="*/ 0 w 62"/>
                <a:gd name="T9" fmla="*/ 0 h 21"/>
                <a:gd name="T10" fmla="*/ 7 w 62"/>
                <a:gd name="T11" fmla="*/ 0 h 21"/>
                <a:gd name="T12" fmla="*/ 55 w 62"/>
                <a:gd name="T13" fmla="*/ 0 h 21"/>
                <a:gd name="T14" fmla="*/ 62 w 62"/>
                <a:gd name="T15" fmla="*/ 0 h 21"/>
                <a:gd name="T16" fmla="*/ 62 w 62"/>
                <a:gd name="T17" fmla="*/ 7 h 21"/>
                <a:gd name="T18" fmla="*/ 62 w 62"/>
                <a:gd name="T19" fmla="*/ 7 h 21"/>
                <a:gd name="T20" fmla="*/ 62 w 62"/>
                <a:gd name="T21" fmla="*/ 14 h 21"/>
                <a:gd name="T22" fmla="*/ 55 w 62"/>
                <a:gd name="T23" fmla="*/ 21 h 21"/>
                <a:gd name="T24" fmla="*/ 7 w 6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55" y="0"/>
                  </a:lnTo>
                  <a:lnTo>
                    <a:pt x="62" y="0"/>
                  </a:lnTo>
                  <a:lnTo>
                    <a:pt x="62" y="7"/>
                  </a:lnTo>
                  <a:lnTo>
                    <a:pt x="62" y="7"/>
                  </a:lnTo>
                  <a:lnTo>
                    <a:pt x="62" y="14"/>
                  </a:lnTo>
                  <a:lnTo>
                    <a:pt x="5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8" name="Freeform 79"/>
            <p:cNvSpPr>
              <a:spLocks/>
            </p:cNvSpPr>
            <p:nvPr/>
          </p:nvSpPr>
          <p:spPr bwMode="auto">
            <a:xfrm>
              <a:off x="2883" y="2427"/>
              <a:ext cx="56" cy="21"/>
            </a:xfrm>
            <a:custGeom>
              <a:avLst/>
              <a:gdLst>
                <a:gd name="T0" fmla="*/ 7 w 56"/>
                <a:gd name="T1" fmla="*/ 21 h 21"/>
                <a:gd name="T2" fmla="*/ 0 w 56"/>
                <a:gd name="T3" fmla="*/ 14 h 21"/>
                <a:gd name="T4" fmla="*/ 0 w 56"/>
                <a:gd name="T5" fmla="*/ 7 h 21"/>
                <a:gd name="T6" fmla="*/ 0 w 56"/>
                <a:gd name="T7" fmla="*/ 7 h 21"/>
                <a:gd name="T8" fmla="*/ 0 w 56"/>
                <a:gd name="T9" fmla="*/ 0 h 21"/>
                <a:gd name="T10" fmla="*/ 7 w 56"/>
                <a:gd name="T11" fmla="*/ 0 h 21"/>
                <a:gd name="T12" fmla="*/ 49 w 56"/>
                <a:gd name="T13" fmla="*/ 0 h 21"/>
                <a:gd name="T14" fmla="*/ 56 w 56"/>
                <a:gd name="T15" fmla="*/ 0 h 21"/>
                <a:gd name="T16" fmla="*/ 56 w 56"/>
                <a:gd name="T17" fmla="*/ 7 h 21"/>
                <a:gd name="T18" fmla="*/ 56 w 56"/>
                <a:gd name="T19" fmla="*/ 7 h 21"/>
                <a:gd name="T20" fmla="*/ 56 w 56"/>
                <a:gd name="T21" fmla="*/ 14 h 21"/>
                <a:gd name="T22" fmla="*/ 49 w 56"/>
                <a:gd name="T23" fmla="*/ 21 h 21"/>
                <a:gd name="T24" fmla="*/ 7 w 56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9" y="0"/>
                  </a:lnTo>
                  <a:lnTo>
                    <a:pt x="56" y="0"/>
                  </a:lnTo>
                  <a:lnTo>
                    <a:pt x="56" y="7"/>
                  </a:lnTo>
                  <a:lnTo>
                    <a:pt x="56" y="7"/>
                  </a:lnTo>
                  <a:lnTo>
                    <a:pt x="56" y="14"/>
                  </a:lnTo>
                  <a:lnTo>
                    <a:pt x="49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9" name="Freeform 80"/>
            <p:cNvSpPr>
              <a:spLocks/>
            </p:cNvSpPr>
            <p:nvPr/>
          </p:nvSpPr>
          <p:spPr bwMode="auto">
            <a:xfrm>
              <a:off x="2925" y="2427"/>
              <a:ext cx="28" cy="21"/>
            </a:xfrm>
            <a:custGeom>
              <a:avLst/>
              <a:gdLst>
                <a:gd name="T0" fmla="*/ 7 w 28"/>
                <a:gd name="T1" fmla="*/ 21 h 21"/>
                <a:gd name="T2" fmla="*/ 0 w 28"/>
                <a:gd name="T3" fmla="*/ 14 h 21"/>
                <a:gd name="T4" fmla="*/ 0 w 28"/>
                <a:gd name="T5" fmla="*/ 7 h 21"/>
                <a:gd name="T6" fmla="*/ 0 w 28"/>
                <a:gd name="T7" fmla="*/ 7 h 21"/>
                <a:gd name="T8" fmla="*/ 0 w 28"/>
                <a:gd name="T9" fmla="*/ 0 h 21"/>
                <a:gd name="T10" fmla="*/ 7 w 28"/>
                <a:gd name="T11" fmla="*/ 0 h 21"/>
                <a:gd name="T12" fmla="*/ 21 w 28"/>
                <a:gd name="T13" fmla="*/ 0 h 21"/>
                <a:gd name="T14" fmla="*/ 28 w 28"/>
                <a:gd name="T15" fmla="*/ 0 h 21"/>
                <a:gd name="T16" fmla="*/ 28 w 28"/>
                <a:gd name="T17" fmla="*/ 7 h 21"/>
                <a:gd name="T18" fmla="*/ 28 w 28"/>
                <a:gd name="T19" fmla="*/ 7 h 21"/>
                <a:gd name="T20" fmla="*/ 28 w 28"/>
                <a:gd name="T21" fmla="*/ 14 h 21"/>
                <a:gd name="T22" fmla="*/ 21 w 28"/>
                <a:gd name="T23" fmla="*/ 21 h 21"/>
                <a:gd name="T24" fmla="*/ 7 w 28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1" y="0"/>
                  </a:lnTo>
                  <a:lnTo>
                    <a:pt x="28" y="0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14"/>
                  </a:lnTo>
                  <a:lnTo>
                    <a:pt x="21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0" name="Freeform 81"/>
            <p:cNvSpPr>
              <a:spLocks/>
            </p:cNvSpPr>
            <p:nvPr/>
          </p:nvSpPr>
          <p:spPr bwMode="auto">
            <a:xfrm>
              <a:off x="2939" y="2399"/>
              <a:ext cx="21" cy="42"/>
            </a:xfrm>
            <a:custGeom>
              <a:avLst/>
              <a:gdLst>
                <a:gd name="T0" fmla="*/ 21 w 21"/>
                <a:gd name="T1" fmla="*/ 35 h 42"/>
                <a:gd name="T2" fmla="*/ 14 w 21"/>
                <a:gd name="T3" fmla="*/ 42 h 42"/>
                <a:gd name="T4" fmla="*/ 7 w 21"/>
                <a:gd name="T5" fmla="*/ 42 h 42"/>
                <a:gd name="T6" fmla="*/ 7 w 21"/>
                <a:gd name="T7" fmla="*/ 42 h 42"/>
                <a:gd name="T8" fmla="*/ 0 w 21"/>
                <a:gd name="T9" fmla="*/ 42 h 42"/>
                <a:gd name="T10" fmla="*/ 0 w 21"/>
                <a:gd name="T11" fmla="*/ 35 h 42"/>
                <a:gd name="T12" fmla="*/ 0 w 21"/>
                <a:gd name="T13" fmla="*/ 7 h 42"/>
                <a:gd name="T14" fmla="*/ 0 w 21"/>
                <a:gd name="T15" fmla="*/ 0 h 42"/>
                <a:gd name="T16" fmla="*/ 7 w 21"/>
                <a:gd name="T17" fmla="*/ 0 h 42"/>
                <a:gd name="T18" fmla="*/ 7 w 21"/>
                <a:gd name="T19" fmla="*/ 0 h 42"/>
                <a:gd name="T20" fmla="*/ 14 w 21"/>
                <a:gd name="T21" fmla="*/ 0 h 42"/>
                <a:gd name="T22" fmla="*/ 21 w 21"/>
                <a:gd name="T23" fmla="*/ 7 h 42"/>
                <a:gd name="T24" fmla="*/ 21 w 21"/>
                <a:gd name="T25" fmla="*/ 35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2">
                  <a:moveTo>
                    <a:pt x="21" y="35"/>
                  </a:moveTo>
                  <a:lnTo>
                    <a:pt x="14" y="42"/>
                  </a:lnTo>
                  <a:lnTo>
                    <a:pt x="7" y="42"/>
                  </a:lnTo>
                  <a:lnTo>
                    <a:pt x="7" y="42"/>
                  </a:lnTo>
                  <a:lnTo>
                    <a:pt x="0" y="42"/>
                  </a:lnTo>
                  <a:lnTo>
                    <a:pt x="0" y="3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1" name="Freeform 82"/>
            <p:cNvSpPr>
              <a:spLocks/>
            </p:cNvSpPr>
            <p:nvPr/>
          </p:nvSpPr>
          <p:spPr bwMode="auto">
            <a:xfrm>
              <a:off x="2939" y="2399"/>
              <a:ext cx="21" cy="21"/>
            </a:xfrm>
            <a:custGeom>
              <a:avLst/>
              <a:gdLst>
                <a:gd name="T0" fmla="*/ 7 w 21"/>
                <a:gd name="T1" fmla="*/ 21 h 21"/>
                <a:gd name="T2" fmla="*/ 0 w 21"/>
                <a:gd name="T3" fmla="*/ 14 h 21"/>
                <a:gd name="T4" fmla="*/ 0 w 21"/>
                <a:gd name="T5" fmla="*/ 7 h 21"/>
                <a:gd name="T6" fmla="*/ 0 w 21"/>
                <a:gd name="T7" fmla="*/ 7 h 21"/>
                <a:gd name="T8" fmla="*/ 0 w 21"/>
                <a:gd name="T9" fmla="*/ 0 h 21"/>
                <a:gd name="T10" fmla="*/ 7 w 21"/>
                <a:gd name="T11" fmla="*/ 0 h 21"/>
                <a:gd name="T12" fmla="*/ 14 w 21"/>
                <a:gd name="T13" fmla="*/ 0 h 21"/>
                <a:gd name="T14" fmla="*/ 21 w 21"/>
                <a:gd name="T15" fmla="*/ 0 h 21"/>
                <a:gd name="T16" fmla="*/ 21 w 21"/>
                <a:gd name="T17" fmla="*/ 7 h 21"/>
                <a:gd name="T18" fmla="*/ 21 w 21"/>
                <a:gd name="T19" fmla="*/ 7 h 21"/>
                <a:gd name="T20" fmla="*/ 21 w 21"/>
                <a:gd name="T21" fmla="*/ 14 h 21"/>
                <a:gd name="T22" fmla="*/ 14 w 21"/>
                <a:gd name="T23" fmla="*/ 21 h 21"/>
                <a:gd name="T24" fmla="*/ 7 w 2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1" y="14"/>
                  </a:lnTo>
                  <a:lnTo>
                    <a:pt x="1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2" name="Freeform 83"/>
            <p:cNvSpPr>
              <a:spLocks/>
            </p:cNvSpPr>
            <p:nvPr/>
          </p:nvSpPr>
          <p:spPr bwMode="auto">
            <a:xfrm>
              <a:off x="2946" y="2378"/>
              <a:ext cx="21" cy="35"/>
            </a:xfrm>
            <a:custGeom>
              <a:avLst/>
              <a:gdLst>
                <a:gd name="T0" fmla="*/ 21 w 21"/>
                <a:gd name="T1" fmla="*/ 28 h 35"/>
                <a:gd name="T2" fmla="*/ 14 w 21"/>
                <a:gd name="T3" fmla="*/ 35 h 35"/>
                <a:gd name="T4" fmla="*/ 7 w 21"/>
                <a:gd name="T5" fmla="*/ 35 h 35"/>
                <a:gd name="T6" fmla="*/ 7 w 21"/>
                <a:gd name="T7" fmla="*/ 35 h 35"/>
                <a:gd name="T8" fmla="*/ 0 w 21"/>
                <a:gd name="T9" fmla="*/ 35 h 35"/>
                <a:gd name="T10" fmla="*/ 0 w 21"/>
                <a:gd name="T11" fmla="*/ 28 h 35"/>
                <a:gd name="T12" fmla="*/ 0 w 21"/>
                <a:gd name="T13" fmla="*/ 7 h 35"/>
                <a:gd name="T14" fmla="*/ 0 w 21"/>
                <a:gd name="T15" fmla="*/ 0 h 35"/>
                <a:gd name="T16" fmla="*/ 7 w 21"/>
                <a:gd name="T17" fmla="*/ 0 h 35"/>
                <a:gd name="T18" fmla="*/ 7 w 21"/>
                <a:gd name="T19" fmla="*/ 0 h 35"/>
                <a:gd name="T20" fmla="*/ 14 w 21"/>
                <a:gd name="T21" fmla="*/ 0 h 35"/>
                <a:gd name="T22" fmla="*/ 21 w 21"/>
                <a:gd name="T23" fmla="*/ 7 h 35"/>
                <a:gd name="T24" fmla="*/ 21 w 21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5">
                  <a:moveTo>
                    <a:pt x="21" y="28"/>
                  </a:moveTo>
                  <a:lnTo>
                    <a:pt x="14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2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3" name="Freeform 84"/>
            <p:cNvSpPr>
              <a:spLocks/>
            </p:cNvSpPr>
            <p:nvPr/>
          </p:nvSpPr>
          <p:spPr bwMode="auto">
            <a:xfrm>
              <a:off x="2946" y="2378"/>
              <a:ext cx="132" cy="21"/>
            </a:xfrm>
            <a:custGeom>
              <a:avLst/>
              <a:gdLst>
                <a:gd name="T0" fmla="*/ 7 w 132"/>
                <a:gd name="T1" fmla="*/ 21 h 21"/>
                <a:gd name="T2" fmla="*/ 0 w 132"/>
                <a:gd name="T3" fmla="*/ 14 h 21"/>
                <a:gd name="T4" fmla="*/ 0 w 132"/>
                <a:gd name="T5" fmla="*/ 7 h 21"/>
                <a:gd name="T6" fmla="*/ 0 w 132"/>
                <a:gd name="T7" fmla="*/ 7 h 21"/>
                <a:gd name="T8" fmla="*/ 0 w 132"/>
                <a:gd name="T9" fmla="*/ 0 h 21"/>
                <a:gd name="T10" fmla="*/ 7 w 132"/>
                <a:gd name="T11" fmla="*/ 0 h 21"/>
                <a:gd name="T12" fmla="*/ 125 w 132"/>
                <a:gd name="T13" fmla="*/ 0 h 21"/>
                <a:gd name="T14" fmla="*/ 132 w 132"/>
                <a:gd name="T15" fmla="*/ 0 h 21"/>
                <a:gd name="T16" fmla="*/ 132 w 132"/>
                <a:gd name="T17" fmla="*/ 7 h 21"/>
                <a:gd name="T18" fmla="*/ 132 w 132"/>
                <a:gd name="T19" fmla="*/ 7 h 21"/>
                <a:gd name="T20" fmla="*/ 132 w 132"/>
                <a:gd name="T21" fmla="*/ 14 h 21"/>
                <a:gd name="T22" fmla="*/ 125 w 132"/>
                <a:gd name="T23" fmla="*/ 21 h 21"/>
                <a:gd name="T24" fmla="*/ 7 w 13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25" y="0"/>
                  </a:lnTo>
                  <a:lnTo>
                    <a:pt x="132" y="0"/>
                  </a:lnTo>
                  <a:lnTo>
                    <a:pt x="132" y="7"/>
                  </a:lnTo>
                  <a:lnTo>
                    <a:pt x="132" y="7"/>
                  </a:lnTo>
                  <a:lnTo>
                    <a:pt x="132" y="14"/>
                  </a:lnTo>
                  <a:lnTo>
                    <a:pt x="12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4" name="Freeform 85"/>
            <p:cNvSpPr>
              <a:spLocks/>
            </p:cNvSpPr>
            <p:nvPr/>
          </p:nvSpPr>
          <p:spPr bwMode="auto">
            <a:xfrm>
              <a:off x="3064" y="2351"/>
              <a:ext cx="21" cy="41"/>
            </a:xfrm>
            <a:custGeom>
              <a:avLst/>
              <a:gdLst>
                <a:gd name="T0" fmla="*/ 21 w 21"/>
                <a:gd name="T1" fmla="*/ 34 h 41"/>
                <a:gd name="T2" fmla="*/ 14 w 21"/>
                <a:gd name="T3" fmla="*/ 41 h 41"/>
                <a:gd name="T4" fmla="*/ 7 w 21"/>
                <a:gd name="T5" fmla="*/ 41 h 41"/>
                <a:gd name="T6" fmla="*/ 7 w 21"/>
                <a:gd name="T7" fmla="*/ 41 h 41"/>
                <a:gd name="T8" fmla="*/ 0 w 21"/>
                <a:gd name="T9" fmla="*/ 41 h 41"/>
                <a:gd name="T10" fmla="*/ 0 w 21"/>
                <a:gd name="T11" fmla="*/ 34 h 41"/>
                <a:gd name="T12" fmla="*/ 0 w 21"/>
                <a:gd name="T13" fmla="*/ 7 h 41"/>
                <a:gd name="T14" fmla="*/ 0 w 21"/>
                <a:gd name="T15" fmla="*/ 0 h 41"/>
                <a:gd name="T16" fmla="*/ 7 w 21"/>
                <a:gd name="T17" fmla="*/ 0 h 41"/>
                <a:gd name="T18" fmla="*/ 7 w 21"/>
                <a:gd name="T19" fmla="*/ 0 h 41"/>
                <a:gd name="T20" fmla="*/ 14 w 21"/>
                <a:gd name="T21" fmla="*/ 0 h 41"/>
                <a:gd name="T22" fmla="*/ 21 w 21"/>
                <a:gd name="T23" fmla="*/ 7 h 41"/>
                <a:gd name="T24" fmla="*/ 21 w 21"/>
                <a:gd name="T25" fmla="*/ 3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1">
                  <a:moveTo>
                    <a:pt x="21" y="34"/>
                  </a:moveTo>
                  <a:lnTo>
                    <a:pt x="14" y="41"/>
                  </a:lnTo>
                  <a:lnTo>
                    <a:pt x="7" y="41"/>
                  </a:lnTo>
                  <a:lnTo>
                    <a:pt x="7" y="41"/>
                  </a:lnTo>
                  <a:lnTo>
                    <a:pt x="0" y="41"/>
                  </a:lnTo>
                  <a:lnTo>
                    <a:pt x="0" y="34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34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5" name="Freeform 86"/>
            <p:cNvSpPr>
              <a:spLocks/>
            </p:cNvSpPr>
            <p:nvPr/>
          </p:nvSpPr>
          <p:spPr bwMode="auto">
            <a:xfrm>
              <a:off x="3064" y="2351"/>
              <a:ext cx="90" cy="21"/>
            </a:xfrm>
            <a:custGeom>
              <a:avLst/>
              <a:gdLst>
                <a:gd name="T0" fmla="*/ 7 w 90"/>
                <a:gd name="T1" fmla="*/ 21 h 21"/>
                <a:gd name="T2" fmla="*/ 0 w 90"/>
                <a:gd name="T3" fmla="*/ 14 h 21"/>
                <a:gd name="T4" fmla="*/ 0 w 90"/>
                <a:gd name="T5" fmla="*/ 7 h 21"/>
                <a:gd name="T6" fmla="*/ 0 w 90"/>
                <a:gd name="T7" fmla="*/ 7 h 21"/>
                <a:gd name="T8" fmla="*/ 0 w 90"/>
                <a:gd name="T9" fmla="*/ 0 h 21"/>
                <a:gd name="T10" fmla="*/ 7 w 90"/>
                <a:gd name="T11" fmla="*/ 0 h 21"/>
                <a:gd name="T12" fmla="*/ 83 w 90"/>
                <a:gd name="T13" fmla="*/ 0 h 21"/>
                <a:gd name="T14" fmla="*/ 90 w 90"/>
                <a:gd name="T15" fmla="*/ 0 h 21"/>
                <a:gd name="T16" fmla="*/ 90 w 90"/>
                <a:gd name="T17" fmla="*/ 7 h 21"/>
                <a:gd name="T18" fmla="*/ 90 w 90"/>
                <a:gd name="T19" fmla="*/ 7 h 21"/>
                <a:gd name="T20" fmla="*/ 90 w 90"/>
                <a:gd name="T21" fmla="*/ 14 h 21"/>
                <a:gd name="T22" fmla="*/ 83 w 90"/>
                <a:gd name="T23" fmla="*/ 21 h 21"/>
                <a:gd name="T24" fmla="*/ 7 w 90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0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83" y="0"/>
                  </a:lnTo>
                  <a:lnTo>
                    <a:pt x="90" y="0"/>
                  </a:lnTo>
                  <a:lnTo>
                    <a:pt x="90" y="7"/>
                  </a:lnTo>
                  <a:lnTo>
                    <a:pt x="90" y="7"/>
                  </a:lnTo>
                  <a:lnTo>
                    <a:pt x="90" y="14"/>
                  </a:lnTo>
                  <a:lnTo>
                    <a:pt x="83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6" name="Freeform 87"/>
            <p:cNvSpPr>
              <a:spLocks/>
            </p:cNvSpPr>
            <p:nvPr/>
          </p:nvSpPr>
          <p:spPr bwMode="auto">
            <a:xfrm>
              <a:off x="3140" y="2351"/>
              <a:ext cx="56" cy="21"/>
            </a:xfrm>
            <a:custGeom>
              <a:avLst/>
              <a:gdLst>
                <a:gd name="T0" fmla="*/ 7 w 56"/>
                <a:gd name="T1" fmla="*/ 21 h 21"/>
                <a:gd name="T2" fmla="*/ 0 w 56"/>
                <a:gd name="T3" fmla="*/ 14 h 21"/>
                <a:gd name="T4" fmla="*/ 0 w 56"/>
                <a:gd name="T5" fmla="*/ 7 h 21"/>
                <a:gd name="T6" fmla="*/ 0 w 56"/>
                <a:gd name="T7" fmla="*/ 7 h 21"/>
                <a:gd name="T8" fmla="*/ 0 w 56"/>
                <a:gd name="T9" fmla="*/ 0 h 21"/>
                <a:gd name="T10" fmla="*/ 7 w 56"/>
                <a:gd name="T11" fmla="*/ 0 h 21"/>
                <a:gd name="T12" fmla="*/ 49 w 56"/>
                <a:gd name="T13" fmla="*/ 0 h 21"/>
                <a:gd name="T14" fmla="*/ 56 w 56"/>
                <a:gd name="T15" fmla="*/ 0 h 21"/>
                <a:gd name="T16" fmla="*/ 56 w 56"/>
                <a:gd name="T17" fmla="*/ 7 h 21"/>
                <a:gd name="T18" fmla="*/ 56 w 56"/>
                <a:gd name="T19" fmla="*/ 7 h 21"/>
                <a:gd name="T20" fmla="*/ 56 w 56"/>
                <a:gd name="T21" fmla="*/ 14 h 21"/>
                <a:gd name="T22" fmla="*/ 49 w 56"/>
                <a:gd name="T23" fmla="*/ 21 h 21"/>
                <a:gd name="T24" fmla="*/ 7 w 56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9" y="0"/>
                  </a:lnTo>
                  <a:lnTo>
                    <a:pt x="56" y="0"/>
                  </a:lnTo>
                  <a:lnTo>
                    <a:pt x="56" y="7"/>
                  </a:lnTo>
                  <a:lnTo>
                    <a:pt x="56" y="7"/>
                  </a:lnTo>
                  <a:lnTo>
                    <a:pt x="56" y="14"/>
                  </a:lnTo>
                  <a:lnTo>
                    <a:pt x="49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7" name="Freeform 88"/>
            <p:cNvSpPr>
              <a:spLocks/>
            </p:cNvSpPr>
            <p:nvPr/>
          </p:nvSpPr>
          <p:spPr bwMode="auto">
            <a:xfrm>
              <a:off x="3182" y="2351"/>
              <a:ext cx="56" cy="21"/>
            </a:xfrm>
            <a:custGeom>
              <a:avLst/>
              <a:gdLst>
                <a:gd name="T0" fmla="*/ 7 w 56"/>
                <a:gd name="T1" fmla="*/ 21 h 21"/>
                <a:gd name="T2" fmla="*/ 0 w 56"/>
                <a:gd name="T3" fmla="*/ 14 h 21"/>
                <a:gd name="T4" fmla="*/ 0 w 56"/>
                <a:gd name="T5" fmla="*/ 7 h 21"/>
                <a:gd name="T6" fmla="*/ 0 w 56"/>
                <a:gd name="T7" fmla="*/ 7 h 21"/>
                <a:gd name="T8" fmla="*/ 0 w 56"/>
                <a:gd name="T9" fmla="*/ 0 h 21"/>
                <a:gd name="T10" fmla="*/ 7 w 56"/>
                <a:gd name="T11" fmla="*/ 0 h 21"/>
                <a:gd name="T12" fmla="*/ 49 w 56"/>
                <a:gd name="T13" fmla="*/ 0 h 21"/>
                <a:gd name="T14" fmla="*/ 56 w 56"/>
                <a:gd name="T15" fmla="*/ 0 h 21"/>
                <a:gd name="T16" fmla="*/ 56 w 56"/>
                <a:gd name="T17" fmla="*/ 7 h 21"/>
                <a:gd name="T18" fmla="*/ 56 w 56"/>
                <a:gd name="T19" fmla="*/ 7 h 21"/>
                <a:gd name="T20" fmla="*/ 56 w 56"/>
                <a:gd name="T21" fmla="*/ 14 h 21"/>
                <a:gd name="T22" fmla="*/ 49 w 56"/>
                <a:gd name="T23" fmla="*/ 21 h 21"/>
                <a:gd name="T24" fmla="*/ 7 w 56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9" y="0"/>
                  </a:lnTo>
                  <a:lnTo>
                    <a:pt x="56" y="0"/>
                  </a:lnTo>
                  <a:lnTo>
                    <a:pt x="56" y="7"/>
                  </a:lnTo>
                  <a:lnTo>
                    <a:pt x="56" y="7"/>
                  </a:lnTo>
                  <a:lnTo>
                    <a:pt x="56" y="14"/>
                  </a:lnTo>
                  <a:lnTo>
                    <a:pt x="49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8" name="Freeform 89"/>
            <p:cNvSpPr>
              <a:spLocks/>
            </p:cNvSpPr>
            <p:nvPr/>
          </p:nvSpPr>
          <p:spPr bwMode="auto">
            <a:xfrm>
              <a:off x="3224" y="2330"/>
              <a:ext cx="21" cy="35"/>
            </a:xfrm>
            <a:custGeom>
              <a:avLst/>
              <a:gdLst>
                <a:gd name="T0" fmla="*/ 21 w 21"/>
                <a:gd name="T1" fmla="*/ 28 h 35"/>
                <a:gd name="T2" fmla="*/ 14 w 21"/>
                <a:gd name="T3" fmla="*/ 35 h 35"/>
                <a:gd name="T4" fmla="*/ 7 w 21"/>
                <a:gd name="T5" fmla="*/ 35 h 35"/>
                <a:gd name="T6" fmla="*/ 7 w 21"/>
                <a:gd name="T7" fmla="*/ 35 h 35"/>
                <a:gd name="T8" fmla="*/ 0 w 21"/>
                <a:gd name="T9" fmla="*/ 35 h 35"/>
                <a:gd name="T10" fmla="*/ 0 w 21"/>
                <a:gd name="T11" fmla="*/ 28 h 35"/>
                <a:gd name="T12" fmla="*/ 0 w 21"/>
                <a:gd name="T13" fmla="*/ 7 h 35"/>
                <a:gd name="T14" fmla="*/ 0 w 21"/>
                <a:gd name="T15" fmla="*/ 0 h 35"/>
                <a:gd name="T16" fmla="*/ 7 w 21"/>
                <a:gd name="T17" fmla="*/ 0 h 35"/>
                <a:gd name="T18" fmla="*/ 7 w 21"/>
                <a:gd name="T19" fmla="*/ 0 h 35"/>
                <a:gd name="T20" fmla="*/ 14 w 21"/>
                <a:gd name="T21" fmla="*/ 0 h 35"/>
                <a:gd name="T22" fmla="*/ 21 w 21"/>
                <a:gd name="T23" fmla="*/ 7 h 35"/>
                <a:gd name="T24" fmla="*/ 21 w 21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5">
                  <a:moveTo>
                    <a:pt x="21" y="28"/>
                  </a:moveTo>
                  <a:lnTo>
                    <a:pt x="14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2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9" name="Freeform 90"/>
            <p:cNvSpPr>
              <a:spLocks/>
            </p:cNvSpPr>
            <p:nvPr/>
          </p:nvSpPr>
          <p:spPr bwMode="auto">
            <a:xfrm>
              <a:off x="3224" y="2330"/>
              <a:ext cx="34" cy="21"/>
            </a:xfrm>
            <a:custGeom>
              <a:avLst/>
              <a:gdLst>
                <a:gd name="T0" fmla="*/ 7 w 34"/>
                <a:gd name="T1" fmla="*/ 21 h 21"/>
                <a:gd name="T2" fmla="*/ 0 w 34"/>
                <a:gd name="T3" fmla="*/ 14 h 21"/>
                <a:gd name="T4" fmla="*/ 0 w 34"/>
                <a:gd name="T5" fmla="*/ 7 h 21"/>
                <a:gd name="T6" fmla="*/ 0 w 34"/>
                <a:gd name="T7" fmla="*/ 7 h 21"/>
                <a:gd name="T8" fmla="*/ 0 w 34"/>
                <a:gd name="T9" fmla="*/ 0 h 21"/>
                <a:gd name="T10" fmla="*/ 7 w 34"/>
                <a:gd name="T11" fmla="*/ 0 h 21"/>
                <a:gd name="T12" fmla="*/ 28 w 34"/>
                <a:gd name="T13" fmla="*/ 0 h 21"/>
                <a:gd name="T14" fmla="*/ 34 w 34"/>
                <a:gd name="T15" fmla="*/ 0 h 21"/>
                <a:gd name="T16" fmla="*/ 34 w 34"/>
                <a:gd name="T17" fmla="*/ 7 h 21"/>
                <a:gd name="T18" fmla="*/ 34 w 34"/>
                <a:gd name="T19" fmla="*/ 7 h 21"/>
                <a:gd name="T20" fmla="*/ 34 w 34"/>
                <a:gd name="T21" fmla="*/ 14 h 21"/>
                <a:gd name="T22" fmla="*/ 28 w 34"/>
                <a:gd name="T23" fmla="*/ 21 h 21"/>
                <a:gd name="T24" fmla="*/ 7 w 34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4" y="7"/>
                  </a:lnTo>
                  <a:lnTo>
                    <a:pt x="34" y="7"/>
                  </a:lnTo>
                  <a:lnTo>
                    <a:pt x="34" y="14"/>
                  </a:lnTo>
                  <a:lnTo>
                    <a:pt x="28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0" name="Freeform 91"/>
            <p:cNvSpPr>
              <a:spLocks/>
            </p:cNvSpPr>
            <p:nvPr/>
          </p:nvSpPr>
          <p:spPr bwMode="auto">
            <a:xfrm>
              <a:off x="3245" y="2302"/>
              <a:ext cx="20" cy="42"/>
            </a:xfrm>
            <a:custGeom>
              <a:avLst/>
              <a:gdLst>
                <a:gd name="T0" fmla="*/ 20 w 20"/>
                <a:gd name="T1" fmla="*/ 35 h 42"/>
                <a:gd name="T2" fmla="*/ 13 w 20"/>
                <a:gd name="T3" fmla="*/ 42 h 42"/>
                <a:gd name="T4" fmla="*/ 7 w 20"/>
                <a:gd name="T5" fmla="*/ 42 h 42"/>
                <a:gd name="T6" fmla="*/ 7 w 20"/>
                <a:gd name="T7" fmla="*/ 42 h 42"/>
                <a:gd name="T8" fmla="*/ 0 w 20"/>
                <a:gd name="T9" fmla="*/ 42 h 42"/>
                <a:gd name="T10" fmla="*/ 0 w 20"/>
                <a:gd name="T11" fmla="*/ 35 h 42"/>
                <a:gd name="T12" fmla="*/ 0 w 20"/>
                <a:gd name="T13" fmla="*/ 7 h 42"/>
                <a:gd name="T14" fmla="*/ 0 w 20"/>
                <a:gd name="T15" fmla="*/ 0 h 42"/>
                <a:gd name="T16" fmla="*/ 7 w 20"/>
                <a:gd name="T17" fmla="*/ 0 h 42"/>
                <a:gd name="T18" fmla="*/ 7 w 20"/>
                <a:gd name="T19" fmla="*/ 0 h 42"/>
                <a:gd name="T20" fmla="*/ 13 w 20"/>
                <a:gd name="T21" fmla="*/ 0 h 42"/>
                <a:gd name="T22" fmla="*/ 20 w 20"/>
                <a:gd name="T23" fmla="*/ 7 h 42"/>
                <a:gd name="T24" fmla="*/ 20 w 20"/>
                <a:gd name="T25" fmla="*/ 35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42">
                  <a:moveTo>
                    <a:pt x="20" y="35"/>
                  </a:moveTo>
                  <a:lnTo>
                    <a:pt x="13" y="42"/>
                  </a:lnTo>
                  <a:lnTo>
                    <a:pt x="7" y="42"/>
                  </a:lnTo>
                  <a:lnTo>
                    <a:pt x="7" y="42"/>
                  </a:lnTo>
                  <a:lnTo>
                    <a:pt x="0" y="42"/>
                  </a:lnTo>
                  <a:lnTo>
                    <a:pt x="0" y="3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20" y="7"/>
                  </a:lnTo>
                  <a:lnTo>
                    <a:pt x="20" y="3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1" name="Freeform 92"/>
            <p:cNvSpPr>
              <a:spLocks/>
            </p:cNvSpPr>
            <p:nvPr/>
          </p:nvSpPr>
          <p:spPr bwMode="auto">
            <a:xfrm>
              <a:off x="3245" y="2302"/>
              <a:ext cx="159" cy="21"/>
            </a:xfrm>
            <a:custGeom>
              <a:avLst/>
              <a:gdLst>
                <a:gd name="T0" fmla="*/ 7 w 159"/>
                <a:gd name="T1" fmla="*/ 21 h 21"/>
                <a:gd name="T2" fmla="*/ 0 w 159"/>
                <a:gd name="T3" fmla="*/ 14 h 21"/>
                <a:gd name="T4" fmla="*/ 0 w 159"/>
                <a:gd name="T5" fmla="*/ 7 h 21"/>
                <a:gd name="T6" fmla="*/ 0 w 159"/>
                <a:gd name="T7" fmla="*/ 7 h 21"/>
                <a:gd name="T8" fmla="*/ 0 w 159"/>
                <a:gd name="T9" fmla="*/ 0 h 21"/>
                <a:gd name="T10" fmla="*/ 7 w 159"/>
                <a:gd name="T11" fmla="*/ 0 h 21"/>
                <a:gd name="T12" fmla="*/ 152 w 159"/>
                <a:gd name="T13" fmla="*/ 0 h 21"/>
                <a:gd name="T14" fmla="*/ 159 w 159"/>
                <a:gd name="T15" fmla="*/ 0 h 21"/>
                <a:gd name="T16" fmla="*/ 159 w 159"/>
                <a:gd name="T17" fmla="*/ 7 h 21"/>
                <a:gd name="T18" fmla="*/ 159 w 159"/>
                <a:gd name="T19" fmla="*/ 7 h 21"/>
                <a:gd name="T20" fmla="*/ 159 w 159"/>
                <a:gd name="T21" fmla="*/ 14 h 21"/>
                <a:gd name="T22" fmla="*/ 152 w 159"/>
                <a:gd name="T23" fmla="*/ 21 h 21"/>
                <a:gd name="T24" fmla="*/ 7 w 159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9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59" y="7"/>
                  </a:lnTo>
                  <a:lnTo>
                    <a:pt x="159" y="7"/>
                  </a:lnTo>
                  <a:lnTo>
                    <a:pt x="159" y="14"/>
                  </a:lnTo>
                  <a:lnTo>
                    <a:pt x="152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2" name="Freeform 93"/>
            <p:cNvSpPr>
              <a:spLocks/>
            </p:cNvSpPr>
            <p:nvPr/>
          </p:nvSpPr>
          <p:spPr bwMode="auto">
            <a:xfrm>
              <a:off x="3390" y="2274"/>
              <a:ext cx="21" cy="42"/>
            </a:xfrm>
            <a:custGeom>
              <a:avLst/>
              <a:gdLst>
                <a:gd name="T0" fmla="*/ 21 w 21"/>
                <a:gd name="T1" fmla="*/ 35 h 42"/>
                <a:gd name="T2" fmla="*/ 14 w 21"/>
                <a:gd name="T3" fmla="*/ 42 h 42"/>
                <a:gd name="T4" fmla="*/ 7 w 21"/>
                <a:gd name="T5" fmla="*/ 42 h 42"/>
                <a:gd name="T6" fmla="*/ 7 w 21"/>
                <a:gd name="T7" fmla="*/ 42 h 42"/>
                <a:gd name="T8" fmla="*/ 0 w 21"/>
                <a:gd name="T9" fmla="*/ 42 h 42"/>
                <a:gd name="T10" fmla="*/ 0 w 21"/>
                <a:gd name="T11" fmla="*/ 35 h 42"/>
                <a:gd name="T12" fmla="*/ 0 w 21"/>
                <a:gd name="T13" fmla="*/ 7 h 42"/>
                <a:gd name="T14" fmla="*/ 0 w 21"/>
                <a:gd name="T15" fmla="*/ 0 h 42"/>
                <a:gd name="T16" fmla="*/ 7 w 21"/>
                <a:gd name="T17" fmla="*/ 0 h 42"/>
                <a:gd name="T18" fmla="*/ 7 w 21"/>
                <a:gd name="T19" fmla="*/ 0 h 42"/>
                <a:gd name="T20" fmla="*/ 14 w 21"/>
                <a:gd name="T21" fmla="*/ 0 h 42"/>
                <a:gd name="T22" fmla="*/ 21 w 21"/>
                <a:gd name="T23" fmla="*/ 7 h 42"/>
                <a:gd name="T24" fmla="*/ 21 w 21"/>
                <a:gd name="T25" fmla="*/ 35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2">
                  <a:moveTo>
                    <a:pt x="21" y="35"/>
                  </a:moveTo>
                  <a:lnTo>
                    <a:pt x="14" y="42"/>
                  </a:lnTo>
                  <a:lnTo>
                    <a:pt x="7" y="42"/>
                  </a:lnTo>
                  <a:lnTo>
                    <a:pt x="7" y="42"/>
                  </a:lnTo>
                  <a:lnTo>
                    <a:pt x="0" y="42"/>
                  </a:lnTo>
                  <a:lnTo>
                    <a:pt x="0" y="3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3" name="Freeform 94"/>
            <p:cNvSpPr>
              <a:spLocks/>
            </p:cNvSpPr>
            <p:nvPr/>
          </p:nvSpPr>
          <p:spPr bwMode="auto">
            <a:xfrm>
              <a:off x="3390" y="2274"/>
              <a:ext cx="35" cy="21"/>
            </a:xfrm>
            <a:custGeom>
              <a:avLst/>
              <a:gdLst>
                <a:gd name="T0" fmla="*/ 7 w 35"/>
                <a:gd name="T1" fmla="*/ 21 h 21"/>
                <a:gd name="T2" fmla="*/ 0 w 35"/>
                <a:gd name="T3" fmla="*/ 14 h 21"/>
                <a:gd name="T4" fmla="*/ 0 w 35"/>
                <a:gd name="T5" fmla="*/ 7 h 21"/>
                <a:gd name="T6" fmla="*/ 0 w 35"/>
                <a:gd name="T7" fmla="*/ 7 h 21"/>
                <a:gd name="T8" fmla="*/ 0 w 35"/>
                <a:gd name="T9" fmla="*/ 0 h 21"/>
                <a:gd name="T10" fmla="*/ 7 w 35"/>
                <a:gd name="T11" fmla="*/ 0 h 21"/>
                <a:gd name="T12" fmla="*/ 28 w 35"/>
                <a:gd name="T13" fmla="*/ 0 h 21"/>
                <a:gd name="T14" fmla="*/ 35 w 35"/>
                <a:gd name="T15" fmla="*/ 0 h 21"/>
                <a:gd name="T16" fmla="*/ 35 w 35"/>
                <a:gd name="T17" fmla="*/ 7 h 21"/>
                <a:gd name="T18" fmla="*/ 35 w 35"/>
                <a:gd name="T19" fmla="*/ 7 h 21"/>
                <a:gd name="T20" fmla="*/ 35 w 35"/>
                <a:gd name="T21" fmla="*/ 14 h 21"/>
                <a:gd name="T22" fmla="*/ 28 w 35"/>
                <a:gd name="T23" fmla="*/ 21 h 21"/>
                <a:gd name="T24" fmla="*/ 7 w 35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14"/>
                  </a:lnTo>
                  <a:lnTo>
                    <a:pt x="28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4" name="Freeform 95"/>
            <p:cNvSpPr>
              <a:spLocks/>
            </p:cNvSpPr>
            <p:nvPr/>
          </p:nvSpPr>
          <p:spPr bwMode="auto">
            <a:xfrm>
              <a:off x="3411" y="2254"/>
              <a:ext cx="21" cy="34"/>
            </a:xfrm>
            <a:custGeom>
              <a:avLst/>
              <a:gdLst>
                <a:gd name="T0" fmla="*/ 21 w 21"/>
                <a:gd name="T1" fmla="*/ 27 h 34"/>
                <a:gd name="T2" fmla="*/ 14 w 21"/>
                <a:gd name="T3" fmla="*/ 34 h 34"/>
                <a:gd name="T4" fmla="*/ 7 w 21"/>
                <a:gd name="T5" fmla="*/ 34 h 34"/>
                <a:gd name="T6" fmla="*/ 7 w 21"/>
                <a:gd name="T7" fmla="*/ 34 h 34"/>
                <a:gd name="T8" fmla="*/ 0 w 21"/>
                <a:gd name="T9" fmla="*/ 34 h 34"/>
                <a:gd name="T10" fmla="*/ 0 w 21"/>
                <a:gd name="T11" fmla="*/ 27 h 34"/>
                <a:gd name="T12" fmla="*/ 0 w 21"/>
                <a:gd name="T13" fmla="*/ 7 h 34"/>
                <a:gd name="T14" fmla="*/ 0 w 21"/>
                <a:gd name="T15" fmla="*/ 0 h 34"/>
                <a:gd name="T16" fmla="*/ 7 w 21"/>
                <a:gd name="T17" fmla="*/ 0 h 34"/>
                <a:gd name="T18" fmla="*/ 7 w 21"/>
                <a:gd name="T19" fmla="*/ 0 h 34"/>
                <a:gd name="T20" fmla="*/ 14 w 21"/>
                <a:gd name="T21" fmla="*/ 0 h 34"/>
                <a:gd name="T22" fmla="*/ 21 w 21"/>
                <a:gd name="T23" fmla="*/ 7 h 34"/>
                <a:gd name="T24" fmla="*/ 21 w 21"/>
                <a:gd name="T25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4">
                  <a:moveTo>
                    <a:pt x="21" y="27"/>
                  </a:moveTo>
                  <a:lnTo>
                    <a:pt x="14" y="34"/>
                  </a:lnTo>
                  <a:lnTo>
                    <a:pt x="7" y="34"/>
                  </a:lnTo>
                  <a:lnTo>
                    <a:pt x="7" y="34"/>
                  </a:lnTo>
                  <a:lnTo>
                    <a:pt x="0" y="34"/>
                  </a:lnTo>
                  <a:lnTo>
                    <a:pt x="0" y="2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27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5" name="Freeform 96"/>
            <p:cNvSpPr>
              <a:spLocks/>
            </p:cNvSpPr>
            <p:nvPr/>
          </p:nvSpPr>
          <p:spPr bwMode="auto">
            <a:xfrm>
              <a:off x="3411" y="2254"/>
              <a:ext cx="97" cy="20"/>
            </a:xfrm>
            <a:custGeom>
              <a:avLst/>
              <a:gdLst>
                <a:gd name="T0" fmla="*/ 7 w 97"/>
                <a:gd name="T1" fmla="*/ 20 h 20"/>
                <a:gd name="T2" fmla="*/ 0 w 97"/>
                <a:gd name="T3" fmla="*/ 14 h 20"/>
                <a:gd name="T4" fmla="*/ 0 w 97"/>
                <a:gd name="T5" fmla="*/ 7 h 20"/>
                <a:gd name="T6" fmla="*/ 0 w 97"/>
                <a:gd name="T7" fmla="*/ 7 h 20"/>
                <a:gd name="T8" fmla="*/ 0 w 97"/>
                <a:gd name="T9" fmla="*/ 0 h 20"/>
                <a:gd name="T10" fmla="*/ 7 w 97"/>
                <a:gd name="T11" fmla="*/ 0 h 20"/>
                <a:gd name="T12" fmla="*/ 91 w 97"/>
                <a:gd name="T13" fmla="*/ 0 h 20"/>
                <a:gd name="T14" fmla="*/ 97 w 97"/>
                <a:gd name="T15" fmla="*/ 0 h 20"/>
                <a:gd name="T16" fmla="*/ 97 w 97"/>
                <a:gd name="T17" fmla="*/ 7 h 20"/>
                <a:gd name="T18" fmla="*/ 97 w 97"/>
                <a:gd name="T19" fmla="*/ 7 h 20"/>
                <a:gd name="T20" fmla="*/ 97 w 97"/>
                <a:gd name="T21" fmla="*/ 14 h 20"/>
                <a:gd name="T22" fmla="*/ 91 w 97"/>
                <a:gd name="T23" fmla="*/ 20 h 20"/>
                <a:gd name="T24" fmla="*/ 7 w 97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7" h="20">
                  <a:moveTo>
                    <a:pt x="7" y="20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91" y="0"/>
                  </a:lnTo>
                  <a:lnTo>
                    <a:pt x="97" y="0"/>
                  </a:lnTo>
                  <a:lnTo>
                    <a:pt x="97" y="7"/>
                  </a:lnTo>
                  <a:lnTo>
                    <a:pt x="97" y="7"/>
                  </a:lnTo>
                  <a:lnTo>
                    <a:pt x="97" y="14"/>
                  </a:lnTo>
                  <a:lnTo>
                    <a:pt x="91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6" name="Freeform 97"/>
            <p:cNvSpPr>
              <a:spLocks/>
            </p:cNvSpPr>
            <p:nvPr/>
          </p:nvSpPr>
          <p:spPr bwMode="auto">
            <a:xfrm>
              <a:off x="3495" y="2226"/>
              <a:ext cx="20" cy="42"/>
            </a:xfrm>
            <a:custGeom>
              <a:avLst/>
              <a:gdLst>
                <a:gd name="T0" fmla="*/ 20 w 20"/>
                <a:gd name="T1" fmla="*/ 35 h 42"/>
                <a:gd name="T2" fmla="*/ 13 w 20"/>
                <a:gd name="T3" fmla="*/ 42 h 42"/>
                <a:gd name="T4" fmla="*/ 7 w 20"/>
                <a:gd name="T5" fmla="*/ 42 h 42"/>
                <a:gd name="T6" fmla="*/ 7 w 20"/>
                <a:gd name="T7" fmla="*/ 42 h 42"/>
                <a:gd name="T8" fmla="*/ 0 w 20"/>
                <a:gd name="T9" fmla="*/ 42 h 42"/>
                <a:gd name="T10" fmla="*/ 0 w 20"/>
                <a:gd name="T11" fmla="*/ 35 h 42"/>
                <a:gd name="T12" fmla="*/ 0 w 20"/>
                <a:gd name="T13" fmla="*/ 7 h 42"/>
                <a:gd name="T14" fmla="*/ 0 w 20"/>
                <a:gd name="T15" fmla="*/ 0 h 42"/>
                <a:gd name="T16" fmla="*/ 7 w 20"/>
                <a:gd name="T17" fmla="*/ 0 h 42"/>
                <a:gd name="T18" fmla="*/ 7 w 20"/>
                <a:gd name="T19" fmla="*/ 0 h 42"/>
                <a:gd name="T20" fmla="*/ 13 w 20"/>
                <a:gd name="T21" fmla="*/ 0 h 42"/>
                <a:gd name="T22" fmla="*/ 20 w 20"/>
                <a:gd name="T23" fmla="*/ 7 h 42"/>
                <a:gd name="T24" fmla="*/ 20 w 20"/>
                <a:gd name="T25" fmla="*/ 35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42">
                  <a:moveTo>
                    <a:pt x="20" y="35"/>
                  </a:moveTo>
                  <a:lnTo>
                    <a:pt x="13" y="42"/>
                  </a:lnTo>
                  <a:lnTo>
                    <a:pt x="7" y="42"/>
                  </a:lnTo>
                  <a:lnTo>
                    <a:pt x="7" y="42"/>
                  </a:lnTo>
                  <a:lnTo>
                    <a:pt x="0" y="42"/>
                  </a:lnTo>
                  <a:lnTo>
                    <a:pt x="0" y="3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20" y="7"/>
                  </a:lnTo>
                  <a:lnTo>
                    <a:pt x="20" y="3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7" name="Freeform 98"/>
            <p:cNvSpPr>
              <a:spLocks/>
            </p:cNvSpPr>
            <p:nvPr/>
          </p:nvSpPr>
          <p:spPr bwMode="auto">
            <a:xfrm>
              <a:off x="3495" y="2226"/>
              <a:ext cx="62" cy="21"/>
            </a:xfrm>
            <a:custGeom>
              <a:avLst/>
              <a:gdLst>
                <a:gd name="T0" fmla="*/ 7 w 62"/>
                <a:gd name="T1" fmla="*/ 21 h 21"/>
                <a:gd name="T2" fmla="*/ 0 w 62"/>
                <a:gd name="T3" fmla="*/ 14 h 21"/>
                <a:gd name="T4" fmla="*/ 0 w 62"/>
                <a:gd name="T5" fmla="*/ 7 h 21"/>
                <a:gd name="T6" fmla="*/ 0 w 62"/>
                <a:gd name="T7" fmla="*/ 7 h 21"/>
                <a:gd name="T8" fmla="*/ 0 w 62"/>
                <a:gd name="T9" fmla="*/ 0 h 21"/>
                <a:gd name="T10" fmla="*/ 7 w 62"/>
                <a:gd name="T11" fmla="*/ 0 h 21"/>
                <a:gd name="T12" fmla="*/ 55 w 62"/>
                <a:gd name="T13" fmla="*/ 0 h 21"/>
                <a:gd name="T14" fmla="*/ 62 w 62"/>
                <a:gd name="T15" fmla="*/ 0 h 21"/>
                <a:gd name="T16" fmla="*/ 62 w 62"/>
                <a:gd name="T17" fmla="*/ 7 h 21"/>
                <a:gd name="T18" fmla="*/ 62 w 62"/>
                <a:gd name="T19" fmla="*/ 7 h 21"/>
                <a:gd name="T20" fmla="*/ 62 w 62"/>
                <a:gd name="T21" fmla="*/ 14 h 21"/>
                <a:gd name="T22" fmla="*/ 55 w 62"/>
                <a:gd name="T23" fmla="*/ 21 h 21"/>
                <a:gd name="T24" fmla="*/ 7 w 6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55" y="0"/>
                  </a:lnTo>
                  <a:lnTo>
                    <a:pt x="62" y="0"/>
                  </a:lnTo>
                  <a:lnTo>
                    <a:pt x="62" y="7"/>
                  </a:lnTo>
                  <a:lnTo>
                    <a:pt x="62" y="7"/>
                  </a:lnTo>
                  <a:lnTo>
                    <a:pt x="62" y="14"/>
                  </a:lnTo>
                  <a:lnTo>
                    <a:pt x="5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8" name="Freeform 99"/>
            <p:cNvSpPr>
              <a:spLocks/>
            </p:cNvSpPr>
            <p:nvPr/>
          </p:nvSpPr>
          <p:spPr bwMode="auto">
            <a:xfrm>
              <a:off x="3543" y="2205"/>
              <a:ext cx="21" cy="35"/>
            </a:xfrm>
            <a:custGeom>
              <a:avLst/>
              <a:gdLst>
                <a:gd name="T0" fmla="*/ 21 w 21"/>
                <a:gd name="T1" fmla="*/ 28 h 35"/>
                <a:gd name="T2" fmla="*/ 14 w 21"/>
                <a:gd name="T3" fmla="*/ 35 h 35"/>
                <a:gd name="T4" fmla="*/ 7 w 21"/>
                <a:gd name="T5" fmla="*/ 35 h 35"/>
                <a:gd name="T6" fmla="*/ 7 w 21"/>
                <a:gd name="T7" fmla="*/ 35 h 35"/>
                <a:gd name="T8" fmla="*/ 0 w 21"/>
                <a:gd name="T9" fmla="*/ 35 h 35"/>
                <a:gd name="T10" fmla="*/ 0 w 21"/>
                <a:gd name="T11" fmla="*/ 28 h 35"/>
                <a:gd name="T12" fmla="*/ 0 w 21"/>
                <a:gd name="T13" fmla="*/ 7 h 35"/>
                <a:gd name="T14" fmla="*/ 0 w 21"/>
                <a:gd name="T15" fmla="*/ 0 h 35"/>
                <a:gd name="T16" fmla="*/ 7 w 21"/>
                <a:gd name="T17" fmla="*/ 0 h 35"/>
                <a:gd name="T18" fmla="*/ 7 w 21"/>
                <a:gd name="T19" fmla="*/ 0 h 35"/>
                <a:gd name="T20" fmla="*/ 14 w 21"/>
                <a:gd name="T21" fmla="*/ 0 h 35"/>
                <a:gd name="T22" fmla="*/ 21 w 21"/>
                <a:gd name="T23" fmla="*/ 7 h 35"/>
                <a:gd name="T24" fmla="*/ 21 w 21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5">
                  <a:moveTo>
                    <a:pt x="21" y="28"/>
                  </a:moveTo>
                  <a:lnTo>
                    <a:pt x="14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2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9" name="Freeform 100"/>
            <p:cNvSpPr>
              <a:spLocks/>
            </p:cNvSpPr>
            <p:nvPr/>
          </p:nvSpPr>
          <p:spPr bwMode="auto">
            <a:xfrm>
              <a:off x="3543" y="2205"/>
              <a:ext cx="21" cy="21"/>
            </a:xfrm>
            <a:custGeom>
              <a:avLst/>
              <a:gdLst>
                <a:gd name="T0" fmla="*/ 7 w 21"/>
                <a:gd name="T1" fmla="*/ 21 h 21"/>
                <a:gd name="T2" fmla="*/ 0 w 21"/>
                <a:gd name="T3" fmla="*/ 14 h 21"/>
                <a:gd name="T4" fmla="*/ 0 w 21"/>
                <a:gd name="T5" fmla="*/ 7 h 21"/>
                <a:gd name="T6" fmla="*/ 0 w 21"/>
                <a:gd name="T7" fmla="*/ 7 h 21"/>
                <a:gd name="T8" fmla="*/ 0 w 21"/>
                <a:gd name="T9" fmla="*/ 0 h 21"/>
                <a:gd name="T10" fmla="*/ 7 w 21"/>
                <a:gd name="T11" fmla="*/ 0 h 21"/>
                <a:gd name="T12" fmla="*/ 14 w 21"/>
                <a:gd name="T13" fmla="*/ 0 h 21"/>
                <a:gd name="T14" fmla="*/ 21 w 21"/>
                <a:gd name="T15" fmla="*/ 0 h 21"/>
                <a:gd name="T16" fmla="*/ 21 w 21"/>
                <a:gd name="T17" fmla="*/ 7 h 21"/>
                <a:gd name="T18" fmla="*/ 21 w 21"/>
                <a:gd name="T19" fmla="*/ 7 h 21"/>
                <a:gd name="T20" fmla="*/ 21 w 21"/>
                <a:gd name="T21" fmla="*/ 14 h 21"/>
                <a:gd name="T22" fmla="*/ 14 w 21"/>
                <a:gd name="T23" fmla="*/ 21 h 21"/>
                <a:gd name="T24" fmla="*/ 7 w 2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1" y="14"/>
                  </a:lnTo>
                  <a:lnTo>
                    <a:pt x="1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0" name="Freeform 101"/>
            <p:cNvSpPr>
              <a:spLocks/>
            </p:cNvSpPr>
            <p:nvPr/>
          </p:nvSpPr>
          <p:spPr bwMode="auto">
            <a:xfrm>
              <a:off x="3550" y="2205"/>
              <a:ext cx="21" cy="21"/>
            </a:xfrm>
            <a:custGeom>
              <a:avLst/>
              <a:gdLst>
                <a:gd name="T0" fmla="*/ 7 w 21"/>
                <a:gd name="T1" fmla="*/ 21 h 21"/>
                <a:gd name="T2" fmla="*/ 0 w 21"/>
                <a:gd name="T3" fmla="*/ 14 h 21"/>
                <a:gd name="T4" fmla="*/ 0 w 21"/>
                <a:gd name="T5" fmla="*/ 7 h 21"/>
                <a:gd name="T6" fmla="*/ 0 w 21"/>
                <a:gd name="T7" fmla="*/ 7 h 21"/>
                <a:gd name="T8" fmla="*/ 0 w 21"/>
                <a:gd name="T9" fmla="*/ 0 h 21"/>
                <a:gd name="T10" fmla="*/ 7 w 21"/>
                <a:gd name="T11" fmla="*/ 0 h 21"/>
                <a:gd name="T12" fmla="*/ 14 w 21"/>
                <a:gd name="T13" fmla="*/ 0 h 21"/>
                <a:gd name="T14" fmla="*/ 21 w 21"/>
                <a:gd name="T15" fmla="*/ 0 h 21"/>
                <a:gd name="T16" fmla="*/ 21 w 21"/>
                <a:gd name="T17" fmla="*/ 7 h 21"/>
                <a:gd name="T18" fmla="*/ 21 w 21"/>
                <a:gd name="T19" fmla="*/ 7 h 21"/>
                <a:gd name="T20" fmla="*/ 21 w 21"/>
                <a:gd name="T21" fmla="*/ 14 h 21"/>
                <a:gd name="T22" fmla="*/ 14 w 21"/>
                <a:gd name="T23" fmla="*/ 21 h 21"/>
                <a:gd name="T24" fmla="*/ 7 w 2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1" y="14"/>
                  </a:lnTo>
                  <a:lnTo>
                    <a:pt x="1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1" name="Freeform 102"/>
            <p:cNvSpPr>
              <a:spLocks/>
            </p:cNvSpPr>
            <p:nvPr/>
          </p:nvSpPr>
          <p:spPr bwMode="auto">
            <a:xfrm>
              <a:off x="3557" y="2205"/>
              <a:ext cx="42" cy="21"/>
            </a:xfrm>
            <a:custGeom>
              <a:avLst/>
              <a:gdLst>
                <a:gd name="T0" fmla="*/ 7 w 42"/>
                <a:gd name="T1" fmla="*/ 21 h 21"/>
                <a:gd name="T2" fmla="*/ 0 w 42"/>
                <a:gd name="T3" fmla="*/ 14 h 21"/>
                <a:gd name="T4" fmla="*/ 0 w 42"/>
                <a:gd name="T5" fmla="*/ 7 h 21"/>
                <a:gd name="T6" fmla="*/ 0 w 42"/>
                <a:gd name="T7" fmla="*/ 7 h 21"/>
                <a:gd name="T8" fmla="*/ 0 w 42"/>
                <a:gd name="T9" fmla="*/ 0 h 21"/>
                <a:gd name="T10" fmla="*/ 7 w 42"/>
                <a:gd name="T11" fmla="*/ 0 h 21"/>
                <a:gd name="T12" fmla="*/ 35 w 42"/>
                <a:gd name="T13" fmla="*/ 0 h 21"/>
                <a:gd name="T14" fmla="*/ 42 w 42"/>
                <a:gd name="T15" fmla="*/ 0 h 21"/>
                <a:gd name="T16" fmla="*/ 42 w 42"/>
                <a:gd name="T17" fmla="*/ 7 h 21"/>
                <a:gd name="T18" fmla="*/ 42 w 42"/>
                <a:gd name="T19" fmla="*/ 7 h 21"/>
                <a:gd name="T20" fmla="*/ 42 w 42"/>
                <a:gd name="T21" fmla="*/ 14 h 21"/>
                <a:gd name="T22" fmla="*/ 35 w 42"/>
                <a:gd name="T23" fmla="*/ 21 h 21"/>
                <a:gd name="T24" fmla="*/ 7 w 4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35" y="0"/>
                  </a:lnTo>
                  <a:lnTo>
                    <a:pt x="42" y="0"/>
                  </a:lnTo>
                  <a:lnTo>
                    <a:pt x="42" y="7"/>
                  </a:lnTo>
                  <a:lnTo>
                    <a:pt x="42" y="7"/>
                  </a:lnTo>
                  <a:lnTo>
                    <a:pt x="42" y="14"/>
                  </a:lnTo>
                  <a:lnTo>
                    <a:pt x="3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2" name="Freeform 103"/>
            <p:cNvSpPr>
              <a:spLocks/>
            </p:cNvSpPr>
            <p:nvPr/>
          </p:nvSpPr>
          <p:spPr bwMode="auto">
            <a:xfrm>
              <a:off x="3585" y="2205"/>
              <a:ext cx="42" cy="21"/>
            </a:xfrm>
            <a:custGeom>
              <a:avLst/>
              <a:gdLst>
                <a:gd name="T0" fmla="*/ 7 w 42"/>
                <a:gd name="T1" fmla="*/ 21 h 21"/>
                <a:gd name="T2" fmla="*/ 0 w 42"/>
                <a:gd name="T3" fmla="*/ 14 h 21"/>
                <a:gd name="T4" fmla="*/ 0 w 42"/>
                <a:gd name="T5" fmla="*/ 7 h 21"/>
                <a:gd name="T6" fmla="*/ 0 w 42"/>
                <a:gd name="T7" fmla="*/ 7 h 21"/>
                <a:gd name="T8" fmla="*/ 0 w 42"/>
                <a:gd name="T9" fmla="*/ 0 h 21"/>
                <a:gd name="T10" fmla="*/ 7 w 42"/>
                <a:gd name="T11" fmla="*/ 0 h 21"/>
                <a:gd name="T12" fmla="*/ 35 w 42"/>
                <a:gd name="T13" fmla="*/ 0 h 21"/>
                <a:gd name="T14" fmla="*/ 42 w 42"/>
                <a:gd name="T15" fmla="*/ 0 h 21"/>
                <a:gd name="T16" fmla="*/ 42 w 42"/>
                <a:gd name="T17" fmla="*/ 7 h 21"/>
                <a:gd name="T18" fmla="*/ 42 w 42"/>
                <a:gd name="T19" fmla="*/ 7 h 21"/>
                <a:gd name="T20" fmla="*/ 42 w 42"/>
                <a:gd name="T21" fmla="*/ 14 h 21"/>
                <a:gd name="T22" fmla="*/ 35 w 42"/>
                <a:gd name="T23" fmla="*/ 21 h 21"/>
                <a:gd name="T24" fmla="*/ 7 w 4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35" y="0"/>
                  </a:lnTo>
                  <a:lnTo>
                    <a:pt x="42" y="0"/>
                  </a:lnTo>
                  <a:lnTo>
                    <a:pt x="42" y="7"/>
                  </a:lnTo>
                  <a:lnTo>
                    <a:pt x="42" y="7"/>
                  </a:lnTo>
                  <a:lnTo>
                    <a:pt x="42" y="14"/>
                  </a:lnTo>
                  <a:lnTo>
                    <a:pt x="3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3" name="Freeform 104"/>
            <p:cNvSpPr>
              <a:spLocks/>
            </p:cNvSpPr>
            <p:nvPr/>
          </p:nvSpPr>
          <p:spPr bwMode="auto">
            <a:xfrm>
              <a:off x="3613" y="2177"/>
              <a:ext cx="20" cy="42"/>
            </a:xfrm>
            <a:custGeom>
              <a:avLst/>
              <a:gdLst>
                <a:gd name="T0" fmla="*/ 20 w 20"/>
                <a:gd name="T1" fmla="*/ 35 h 42"/>
                <a:gd name="T2" fmla="*/ 14 w 20"/>
                <a:gd name="T3" fmla="*/ 42 h 42"/>
                <a:gd name="T4" fmla="*/ 7 w 20"/>
                <a:gd name="T5" fmla="*/ 42 h 42"/>
                <a:gd name="T6" fmla="*/ 7 w 20"/>
                <a:gd name="T7" fmla="*/ 42 h 42"/>
                <a:gd name="T8" fmla="*/ 0 w 20"/>
                <a:gd name="T9" fmla="*/ 42 h 42"/>
                <a:gd name="T10" fmla="*/ 0 w 20"/>
                <a:gd name="T11" fmla="*/ 35 h 42"/>
                <a:gd name="T12" fmla="*/ 0 w 20"/>
                <a:gd name="T13" fmla="*/ 7 h 42"/>
                <a:gd name="T14" fmla="*/ 0 w 20"/>
                <a:gd name="T15" fmla="*/ 0 h 42"/>
                <a:gd name="T16" fmla="*/ 7 w 20"/>
                <a:gd name="T17" fmla="*/ 0 h 42"/>
                <a:gd name="T18" fmla="*/ 7 w 20"/>
                <a:gd name="T19" fmla="*/ 0 h 42"/>
                <a:gd name="T20" fmla="*/ 14 w 20"/>
                <a:gd name="T21" fmla="*/ 0 h 42"/>
                <a:gd name="T22" fmla="*/ 20 w 20"/>
                <a:gd name="T23" fmla="*/ 7 h 42"/>
                <a:gd name="T24" fmla="*/ 20 w 20"/>
                <a:gd name="T25" fmla="*/ 35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42">
                  <a:moveTo>
                    <a:pt x="20" y="35"/>
                  </a:moveTo>
                  <a:lnTo>
                    <a:pt x="14" y="42"/>
                  </a:lnTo>
                  <a:lnTo>
                    <a:pt x="7" y="42"/>
                  </a:lnTo>
                  <a:lnTo>
                    <a:pt x="7" y="42"/>
                  </a:lnTo>
                  <a:lnTo>
                    <a:pt x="0" y="42"/>
                  </a:lnTo>
                  <a:lnTo>
                    <a:pt x="0" y="3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0" y="7"/>
                  </a:lnTo>
                  <a:lnTo>
                    <a:pt x="20" y="3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4" name="Freeform 105"/>
            <p:cNvSpPr>
              <a:spLocks/>
            </p:cNvSpPr>
            <p:nvPr/>
          </p:nvSpPr>
          <p:spPr bwMode="auto">
            <a:xfrm>
              <a:off x="3613" y="2177"/>
              <a:ext cx="41" cy="21"/>
            </a:xfrm>
            <a:custGeom>
              <a:avLst/>
              <a:gdLst>
                <a:gd name="T0" fmla="*/ 7 w 41"/>
                <a:gd name="T1" fmla="*/ 21 h 21"/>
                <a:gd name="T2" fmla="*/ 0 w 41"/>
                <a:gd name="T3" fmla="*/ 14 h 21"/>
                <a:gd name="T4" fmla="*/ 0 w 41"/>
                <a:gd name="T5" fmla="*/ 7 h 21"/>
                <a:gd name="T6" fmla="*/ 0 w 41"/>
                <a:gd name="T7" fmla="*/ 7 h 21"/>
                <a:gd name="T8" fmla="*/ 0 w 41"/>
                <a:gd name="T9" fmla="*/ 0 h 21"/>
                <a:gd name="T10" fmla="*/ 7 w 41"/>
                <a:gd name="T11" fmla="*/ 0 h 21"/>
                <a:gd name="T12" fmla="*/ 34 w 41"/>
                <a:gd name="T13" fmla="*/ 0 h 21"/>
                <a:gd name="T14" fmla="*/ 41 w 41"/>
                <a:gd name="T15" fmla="*/ 0 h 21"/>
                <a:gd name="T16" fmla="*/ 41 w 41"/>
                <a:gd name="T17" fmla="*/ 7 h 21"/>
                <a:gd name="T18" fmla="*/ 41 w 41"/>
                <a:gd name="T19" fmla="*/ 7 h 21"/>
                <a:gd name="T20" fmla="*/ 41 w 41"/>
                <a:gd name="T21" fmla="*/ 14 h 21"/>
                <a:gd name="T22" fmla="*/ 34 w 41"/>
                <a:gd name="T23" fmla="*/ 21 h 21"/>
                <a:gd name="T24" fmla="*/ 7 w 4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34" y="0"/>
                  </a:lnTo>
                  <a:lnTo>
                    <a:pt x="41" y="0"/>
                  </a:lnTo>
                  <a:lnTo>
                    <a:pt x="41" y="7"/>
                  </a:lnTo>
                  <a:lnTo>
                    <a:pt x="41" y="7"/>
                  </a:lnTo>
                  <a:lnTo>
                    <a:pt x="41" y="14"/>
                  </a:lnTo>
                  <a:lnTo>
                    <a:pt x="3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5" name="Freeform 106"/>
            <p:cNvSpPr>
              <a:spLocks/>
            </p:cNvSpPr>
            <p:nvPr/>
          </p:nvSpPr>
          <p:spPr bwMode="auto">
            <a:xfrm>
              <a:off x="3640" y="2177"/>
              <a:ext cx="21" cy="21"/>
            </a:xfrm>
            <a:custGeom>
              <a:avLst/>
              <a:gdLst>
                <a:gd name="T0" fmla="*/ 7 w 21"/>
                <a:gd name="T1" fmla="*/ 21 h 21"/>
                <a:gd name="T2" fmla="*/ 0 w 21"/>
                <a:gd name="T3" fmla="*/ 14 h 21"/>
                <a:gd name="T4" fmla="*/ 0 w 21"/>
                <a:gd name="T5" fmla="*/ 7 h 21"/>
                <a:gd name="T6" fmla="*/ 0 w 21"/>
                <a:gd name="T7" fmla="*/ 7 h 21"/>
                <a:gd name="T8" fmla="*/ 0 w 21"/>
                <a:gd name="T9" fmla="*/ 0 h 21"/>
                <a:gd name="T10" fmla="*/ 7 w 21"/>
                <a:gd name="T11" fmla="*/ 0 h 21"/>
                <a:gd name="T12" fmla="*/ 14 w 21"/>
                <a:gd name="T13" fmla="*/ 0 h 21"/>
                <a:gd name="T14" fmla="*/ 21 w 21"/>
                <a:gd name="T15" fmla="*/ 0 h 21"/>
                <a:gd name="T16" fmla="*/ 21 w 21"/>
                <a:gd name="T17" fmla="*/ 7 h 21"/>
                <a:gd name="T18" fmla="*/ 21 w 21"/>
                <a:gd name="T19" fmla="*/ 7 h 21"/>
                <a:gd name="T20" fmla="*/ 21 w 21"/>
                <a:gd name="T21" fmla="*/ 14 h 21"/>
                <a:gd name="T22" fmla="*/ 14 w 21"/>
                <a:gd name="T23" fmla="*/ 21 h 21"/>
                <a:gd name="T24" fmla="*/ 7 w 2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1" y="14"/>
                  </a:lnTo>
                  <a:lnTo>
                    <a:pt x="1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6" name="Freeform 107"/>
            <p:cNvSpPr>
              <a:spLocks/>
            </p:cNvSpPr>
            <p:nvPr/>
          </p:nvSpPr>
          <p:spPr bwMode="auto">
            <a:xfrm>
              <a:off x="3647" y="2150"/>
              <a:ext cx="21" cy="41"/>
            </a:xfrm>
            <a:custGeom>
              <a:avLst/>
              <a:gdLst>
                <a:gd name="T0" fmla="*/ 21 w 21"/>
                <a:gd name="T1" fmla="*/ 34 h 41"/>
                <a:gd name="T2" fmla="*/ 14 w 21"/>
                <a:gd name="T3" fmla="*/ 41 h 41"/>
                <a:gd name="T4" fmla="*/ 7 w 21"/>
                <a:gd name="T5" fmla="*/ 41 h 41"/>
                <a:gd name="T6" fmla="*/ 7 w 21"/>
                <a:gd name="T7" fmla="*/ 41 h 41"/>
                <a:gd name="T8" fmla="*/ 0 w 21"/>
                <a:gd name="T9" fmla="*/ 41 h 41"/>
                <a:gd name="T10" fmla="*/ 0 w 21"/>
                <a:gd name="T11" fmla="*/ 34 h 41"/>
                <a:gd name="T12" fmla="*/ 0 w 21"/>
                <a:gd name="T13" fmla="*/ 7 h 41"/>
                <a:gd name="T14" fmla="*/ 0 w 21"/>
                <a:gd name="T15" fmla="*/ 0 h 41"/>
                <a:gd name="T16" fmla="*/ 7 w 21"/>
                <a:gd name="T17" fmla="*/ 0 h 41"/>
                <a:gd name="T18" fmla="*/ 7 w 21"/>
                <a:gd name="T19" fmla="*/ 0 h 41"/>
                <a:gd name="T20" fmla="*/ 14 w 21"/>
                <a:gd name="T21" fmla="*/ 0 h 41"/>
                <a:gd name="T22" fmla="*/ 21 w 21"/>
                <a:gd name="T23" fmla="*/ 7 h 41"/>
                <a:gd name="T24" fmla="*/ 21 w 21"/>
                <a:gd name="T25" fmla="*/ 3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1">
                  <a:moveTo>
                    <a:pt x="21" y="34"/>
                  </a:moveTo>
                  <a:lnTo>
                    <a:pt x="14" y="41"/>
                  </a:lnTo>
                  <a:lnTo>
                    <a:pt x="7" y="41"/>
                  </a:lnTo>
                  <a:lnTo>
                    <a:pt x="7" y="41"/>
                  </a:lnTo>
                  <a:lnTo>
                    <a:pt x="0" y="41"/>
                  </a:lnTo>
                  <a:lnTo>
                    <a:pt x="0" y="34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34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7" name="Freeform 108"/>
            <p:cNvSpPr>
              <a:spLocks/>
            </p:cNvSpPr>
            <p:nvPr/>
          </p:nvSpPr>
          <p:spPr bwMode="auto">
            <a:xfrm>
              <a:off x="3647" y="2150"/>
              <a:ext cx="21" cy="20"/>
            </a:xfrm>
            <a:custGeom>
              <a:avLst/>
              <a:gdLst>
                <a:gd name="T0" fmla="*/ 7 w 21"/>
                <a:gd name="T1" fmla="*/ 20 h 20"/>
                <a:gd name="T2" fmla="*/ 0 w 21"/>
                <a:gd name="T3" fmla="*/ 14 h 20"/>
                <a:gd name="T4" fmla="*/ 0 w 21"/>
                <a:gd name="T5" fmla="*/ 7 h 20"/>
                <a:gd name="T6" fmla="*/ 0 w 21"/>
                <a:gd name="T7" fmla="*/ 7 h 20"/>
                <a:gd name="T8" fmla="*/ 0 w 21"/>
                <a:gd name="T9" fmla="*/ 0 h 20"/>
                <a:gd name="T10" fmla="*/ 7 w 21"/>
                <a:gd name="T11" fmla="*/ 0 h 20"/>
                <a:gd name="T12" fmla="*/ 14 w 21"/>
                <a:gd name="T13" fmla="*/ 0 h 20"/>
                <a:gd name="T14" fmla="*/ 21 w 21"/>
                <a:gd name="T15" fmla="*/ 0 h 20"/>
                <a:gd name="T16" fmla="*/ 21 w 21"/>
                <a:gd name="T17" fmla="*/ 7 h 20"/>
                <a:gd name="T18" fmla="*/ 21 w 21"/>
                <a:gd name="T19" fmla="*/ 7 h 20"/>
                <a:gd name="T20" fmla="*/ 21 w 21"/>
                <a:gd name="T21" fmla="*/ 14 h 20"/>
                <a:gd name="T22" fmla="*/ 14 w 21"/>
                <a:gd name="T23" fmla="*/ 20 h 20"/>
                <a:gd name="T24" fmla="*/ 7 w 21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0">
                  <a:moveTo>
                    <a:pt x="7" y="20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1" y="14"/>
                  </a:lnTo>
                  <a:lnTo>
                    <a:pt x="14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8" name="Freeform 109"/>
            <p:cNvSpPr>
              <a:spLocks/>
            </p:cNvSpPr>
            <p:nvPr/>
          </p:nvSpPr>
          <p:spPr bwMode="auto">
            <a:xfrm>
              <a:off x="3654" y="2129"/>
              <a:ext cx="21" cy="35"/>
            </a:xfrm>
            <a:custGeom>
              <a:avLst/>
              <a:gdLst>
                <a:gd name="T0" fmla="*/ 21 w 21"/>
                <a:gd name="T1" fmla="*/ 28 h 35"/>
                <a:gd name="T2" fmla="*/ 14 w 21"/>
                <a:gd name="T3" fmla="*/ 35 h 35"/>
                <a:gd name="T4" fmla="*/ 7 w 21"/>
                <a:gd name="T5" fmla="*/ 35 h 35"/>
                <a:gd name="T6" fmla="*/ 7 w 21"/>
                <a:gd name="T7" fmla="*/ 35 h 35"/>
                <a:gd name="T8" fmla="*/ 0 w 21"/>
                <a:gd name="T9" fmla="*/ 35 h 35"/>
                <a:gd name="T10" fmla="*/ 0 w 21"/>
                <a:gd name="T11" fmla="*/ 28 h 35"/>
                <a:gd name="T12" fmla="*/ 0 w 21"/>
                <a:gd name="T13" fmla="*/ 7 h 35"/>
                <a:gd name="T14" fmla="*/ 0 w 21"/>
                <a:gd name="T15" fmla="*/ 0 h 35"/>
                <a:gd name="T16" fmla="*/ 7 w 21"/>
                <a:gd name="T17" fmla="*/ 0 h 35"/>
                <a:gd name="T18" fmla="*/ 7 w 21"/>
                <a:gd name="T19" fmla="*/ 0 h 35"/>
                <a:gd name="T20" fmla="*/ 14 w 21"/>
                <a:gd name="T21" fmla="*/ 0 h 35"/>
                <a:gd name="T22" fmla="*/ 21 w 21"/>
                <a:gd name="T23" fmla="*/ 7 h 35"/>
                <a:gd name="T24" fmla="*/ 21 w 21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5">
                  <a:moveTo>
                    <a:pt x="21" y="28"/>
                  </a:moveTo>
                  <a:lnTo>
                    <a:pt x="14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2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9" name="Freeform 110"/>
            <p:cNvSpPr>
              <a:spLocks/>
            </p:cNvSpPr>
            <p:nvPr/>
          </p:nvSpPr>
          <p:spPr bwMode="auto">
            <a:xfrm>
              <a:off x="3654" y="2129"/>
              <a:ext cx="21" cy="21"/>
            </a:xfrm>
            <a:custGeom>
              <a:avLst/>
              <a:gdLst>
                <a:gd name="T0" fmla="*/ 7 w 21"/>
                <a:gd name="T1" fmla="*/ 21 h 21"/>
                <a:gd name="T2" fmla="*/ 0 w 21"/>
                <a:gd name="T3" fmla="*/ 14 h 21"/>
                <a:gd name="T4" fmla="*/ 0 w 21"/>
                <a:gd name="T5" fmla="*/ 7 h 21"/>
                <a:gd name="T6" fmla="*/ 0 w 21"/>
                <a:gd name="T7" fmla="*/ 7 h 21"/>
                <a:gd name="T8" fmla="*/ 0 w 21"/>
                <a:gd name="T9" fmla="*/ 0 h 21"/>
                <a:gd name="T10" fmla="*/ 7 w 21"/>
                <a:gd name="T11" fmla="*/ 0 h 21"/>
                <a:gd name="T12" fmla="*/ 14 w 21"/>
                <a:gd name="T13" fmla="*/ 0 h 21"/>
                <a:gd name="T14" fmla="*/ 21 w 21"/>
                <a:gd name="T15" fmla="*/ 0 h 21"/>
                <a:gd name="T16" fmla="*/ 21 w 21"/>
                <a:gd name="T17" fmla="*/ 7 h 21"/>
                <a:gd name="T18" fmla="*/ 21 w 21"/>
                <a:gd name="T19" fmla="*/ 7 h 21"/>
                <a:gd name="T20" fmla="*/ 21 w 21"/>
                <a:gd name="T21" fmla="*/ 14 h 21"/>
                <a:gd name="T22" fmla="*/ 14 w 21"/>
                <a:gd name="T23" fmla="*/ 21 h 21"/>
                <a:gd name="T24" fmla="*/ 7 w 2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1" y="14"/>
                  </a:lnTo>
                  <a:lnTo>
                    <a:pt x="1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0" name="Freeform 111"/>
            <p:cNvSpPr>
              <a:spLocks/>
            </p:cNvSpPr>
            <p:nvPr/>
          </p:nvSpPr>
          <p:spPr bwMode="auto">
            <a:xfrm>
              <a:off x="3661" y="2129"/>
              <a:ext cx="21" cy="21"/>
            </a:xfrm>
            <a:custGeom>
              <a:avLst/>
              <a:gdLst>
                <a:gd name="T0" fmla="*/ 7 w 21"/>
                <a:gd name="T1" fmla="*/ 21 h 21"/>
                <a:gd name="T2" fmla="*/ 0 w 21"/>
                <a:gd name="T3" fmla="*/ 14 h 21"/>
                <a:gd name="T4" fmla="*/ 0 w 21"/>
                <a:gd name="T5" fmla="*/ 7 h 21"/>
                <a:gd name="T6" fmla="*/ 0 w 21"/>
                <a:gd name="T7" fmla="*/ 7 h 21"/>
                <a:gd name="T8" fmla="*/ 0 w 21"/>
                <a:gd name="T9" fmla="*/ 0 h 21"/>
                <a:gd name="T10" fmla="*/ 7 w 21"/>
                <a:gd name="T11" fmla="*/ 0 h 21"/>
                <a:gd name="T12" fmla="*/ 14 w 21"/>
                <a:gd name="T13" fmla="*/ 0 h 21"/>
                <a:gd name="T14" fmla="*/ 21 w 21"/>
                <a:gd name="T15" fmla="*/ 0 h 21"/>
                <a:gd name="T16" fmla="*/ 21 w 21"/>
                <a:gd name="T17" fmla="*/ 7 h 21"/>
                <a:gd name="T18" fmla="*/ 21 w 21"/>
                <a:gd name="T19" fmla="*/ 7 h 21"/>
                <a:gd name="T20" fmla="*/ 21 w 21"/>
                <a:gd name="T21" fmla="*/ 14 h 21"/>
                <a:gd name="T22" fmla="*/ 14 w 21"/>
                <a:gd name="T23" fmla="*/ 21 h 21"/>
                <a:gd name="T24" fmla="*/ 7 w 2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1" y="14"/>
                  </a:lnTo>
                  <a:lnTo>
                    <a:pt x="1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1" name="Freeform 112"/>
            <p:cNvSpPr>
              <a:spLocks/>
            </p:cNvSpPr>
            <p:nvPr/>
          </p:nvSpPr>
          <p:spPr bwMode="auto">
            <a:xfrm>
              <a:off x="3668" y="2129"/>
              <a:ext cx="49" cy="21"/>
            </a:xfrm>
            <a:custGeom>
              <a:avLst/>
              <a:gdLst>
                <a:gd name="T0" fmla="*/ 7 w 49"/>
                <a:gd name="T1" fmla="*/ 21 h 21"/>
                <a:gd name="T2" fmla="*/ 0 w 49"/>
                <a:gd name="T3" fmla="*/ 14 h 21"/>
                <a:gd name="T4" fmla="*/ 0 w 49"/>
                <a:gd name="T5" fmla="*/ 7 h 21"/>
                <a:gd name="T6" fmla="*/ 0 w 49"/>
                <a:gd name="T7" fmla="*/ 7 h 21"/>
                <a:gd name="T8" fmla="*/ 0 w 49"/>
                <a:gd name="T9" fmla="*/ 0 h 21"/>
                <a:gd name="T10" fmla="*/ 7 w 49"/>
                <a:gd name="T11" fmla="*/ 0 h 21"/>
                <a:gd name="T12" fmla="*/ 42 w 49"/>
                <a:gd name="T13" fmla="*/ 0 h 21"/>
                <a:gd name="T14" fmla="*/ 49 w 49"/>
                <a:gd name="T15" fmla="*/ 0 h 21"/>
                <a:gd name="T16" fmla="*/ 49 w 49"/>
                <a:gd name="T17" fmla="*/ 7 h 21"/>
                <a:gd name="T18" fmla="*/ 49 w 49"/>
                <a:gd name="T19" fmla="*/ 7 h 21"/>
                <a:gd name="T20" fmla="*/ 49 w 49"/>
                <a:gd name="T21" fmla="*/ 14 h 21"/>
                <a:gd name="T22" fmla="*/ 42 w 49"/>
                <a:gd name="T23" fmla="*/ 21 h 21"/>
                <a:gd name="T24" fmla="*/ 7 w 49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9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2" y="0"/>
                  </a:lnTo>
                  <a:lnTo>
                    <a:pt x="49" y="0"/>
                  </a:lnTo>
                  <a:lnTo>
                    <a:pt x="49" y="7"/>
                  </a:lnTo>
                  <a:lnTo>
                    <a:pt x="49" y="7"/>
                  </a:lnTo>
                  <a:lnTo>
                    <a:pt x="49" y="14"/>
                  </a:lnTo>
                  <a:lnTo>
                    <a:pt x="42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2" name="Freeform 113"/>
            <p:cNvSpPr>
              <a:spLocks/>
            </p:cNvSpPr>
            <p:nvPr/>
          </p:nvSpPr>
          <p:spPr bwMode="auto">
            <a:xfrm>
              <a:off x="3703" y="2101"/>
              <a:ext cx="21" cy="42"/>
            </a:xfrm>
            <a:custGeom>
              <a:avLst/>
              <a:gdLst>
                <a:gd name="T0" fmla="*/ 21 w 21"/>
                <a:gd name="T1" fmla="*/ 35 h 42"/>
                <a:gd name="T2" fmla="*/ 14 w 21"/>
                <a:gd name="T3" fmla="*/ 42 h 42"/>
                <a:gd name="T4" fmla="*/ 7 w 21"/>
                <a:gd name="T5" fmla="*/ 42 h 42"/>
                <a:gd name="T6" fmla="*/ 7 w 21"/>
                <a:gd name="T7" fmla="*/ 42 h 42"/>
                <a:gd name="T8" fmla="*/ 0 w 21"/>
                <a:gd name="T9" fmla="*/ 42 h 42"/>
                <a:gd name="T10" fmla="*/ 0 w 21"/>
                <a:gd name="T11" fmla="*/ 35 h 42"/>
                <a:gd name="T12" fmla="*/ 0 w 21"/>
                <a:gd name="T13" fmla="*/ 7 h 42"/>
                <a:gd name="T14" fmla="*/ 0 w 21"/>
                <a:gd name="T15" fmla="*/ 0 h 42"/>
                <a:gd name="T16" fmla="*/ 7 w 21"/>
                <a:gd name="T17" fmla="*/ 0 h 42"/>
                <a:gd name="T18" fmla="*/ 7 w 21"/>
                <a:gd name="T19" fmla="*/ 0 h 42"/>
                <a:gd name="T20" fmla="*/ 14 w 21"/>
                <a:gd name="T21" fmla="*/ 0 h 42"/>
                <a:gd name="T22" fmla="*/ 21 w 21"/>
                <a:gd name="T23" fmla="*/ 7 h 42"/>
                <a:gd name="T24" fmla="*/ 21 w 21"/>
                <a:gd name="T25" fmla="*/ 35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2">
                  <a:moveTo>
                    <a:pt x="21" y="35"/>
                  </a:moveTo>
                  <a:lnTo>
                    <a:pt x="14" y="42"/>
                  </a:lnTo>
                  <a:lnTo>
                    <a:pt x="7" y="42"/>
                  </a:lnTo>
                  <a:lnTo>
                    <a:pt x="7" y="42"/>
                  </a:lnTo>
                  <a:lnTo>
                    <a:pt x="0" y="42"/>
                  </a:lnTo>
                  <a:lnTo>
                    <a:pt x="0" y="3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3" name="Freeform 114"/>
            <p:cNvSpPr>
              <a:spLocks/>
            </p:cNvSpPr>
            <p:nvPr/>
          </p:nvSpPr>
          <p:spPr bwMode="auto">
            <a:xfrm>
              <a:off x="3703" y="2101"/>
              <a:ext cx="76" cy="21"/>
            </a:xfrm>
            <a:custGeom>
              <a:avLst/>
              <a:gdLst>
                <a:gd name="T0" fmla="*/ 7 w 76"/>
                <a:gd name="T1" fmla="*/ 21 h 21"/>
                <a:gd name="T2" fmla="*/ 0 w 76"/>
                <a:gd name="T3" fmla="*/ 14 h 21"/>
                <a:gd name="T4" fmla="*/ 0 w 76"/>
                <a:gd name="T5" fmla="*/ 7 h 21"/>
                <a:gd name="T6" fmla="*/ 0 w 76"/>
                <a:gd name="T7" fmla="*/ 7 h 21"/>
                <a:gd name="T8" fmla="*/ 0 w 76"/>
                <a:gd name="T9" fmla="*/ 0 h 21"/>
                <a:gd name="T10" fmla="*/ 7 w 76"/>
                <a:gd name="T11" fmla="*/ 0 h 21"/>
                <a:gd name="T12" fmla="*/ 69 w 76"/>
                <a:gd name="T13" fmla="*/ 0 h 21"/>
                <a:gd name="T14" fmla="*/ 76 w 76"/>
                <a:gd name="T15" fmla="*/ 0 h 21"/>
                <a:gd name="T16" fmla="*/ 76 w 76"/>
                <a:gd name="T17" fmla="*/ 7 h 21"/>
                <a:gd name="T18" fmla="*/ 76 w 76"/>
                <a:gd name="T19" fmla="*/ 7 h 21"/>
                <a:gd name="T20" fmla="*/ 76 w 76"/>
                <a:gd name="T21" fmla="*/ 14 h 21"/>
                <a:gd name="T22" fmla="*/ 69 w 76"/>
                <a:gd name="T23" fmla="*/ 21 h 21"/>
                <a:gd name="T24" fmla="*/ 7 w 76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6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69" y="0"/>
                  </a:lnTo>
                  <a:lnTo>
                    <a:pt x="76" y="0"/>
                  </a:lnTo>
                  <a:lnTo>
                    <a:pt x="76" y="7"/>
                  </a:lnTo>
                  <a:lnTo>
                    <a:pt x="76" y="7"/>
                  </a:lnTo>
                  <a:lnTo>
                    <a:pt x="76" y="14"/>
                  </a:lnTo>
                  <a:lnTo>
                    <a:pt x="69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4" name="Freeform 115"/>
            <p:cNvSpPr>
              <a:spLocks/>
            </p:cNvSpPr>
            <p:nvPr/>
          </p:nvSpPr>
          <p:spPr bwMode="auto">
            <a:xfrm>
              <a:off x="3765" y="2101"/>
              <a:ext cx="118" cy="21"/>
            </a:xfrm>
            <a:custGeom>
              <a:avLst/>
              <a:gdLst>
                <a:gd name="T0" fmla="*/ 7 w 118"/>
                <a:gd name="T1" fmla="*/ 21 h 21"/>
                <a:gd name="T2" fmla="*/ 0 w 118"/>
                <a:gd name="T3" fmla="*/ 14 h 21"/>
                <a:gd name="T4" fmla="*/ 0 w 118"/>
                <a:gd name="T5" fmla="*/ 7 h 21"/>
                <a:gd name="T6" fmla="*/ 0 w 118"/>
                <a:gd name="T7" fmla="*/ 7 h 21"/>
                <a:gd name="T8" fmla="*/ 0 w 118"/>
                <a:gd name="T9" fmla="*/ 0 h 21"/>
                <a:gd name="T10" fmla="*/ 7 w 118"/>
                <a:gd name="T11" fmla="*/ 0 h 21"/>
                <a:gd name="T12" fmla="*/ 112 w 118"/>
                <a:gd name="T13" fmla="*/ 0 h 21"/>
                <a:gd name="T14" fmla="*/ 118 w 118"/>
                <a:gd name="T15" fmla="*/ 0 h 21"/>
                <a:gd name="T16" fmla="*/ 118 w 118"/>
                <a:gd name="T17" fmla="*/ 7 h 21"/>
                <a:gd name="T18" fmla="*/ 118 w 118"/>
                <a:gd name="T19" fmla="*/ 7 h 21"/>
                <a:gd name="T20" fmla="*/ 118 w 118"/>
                <a:gd name="T21" fmla="*/ 14 h 21"/>
                <a:gd name="T22" fmla="*/ 112 w 118"/>
                <a:gd name="T23" fmla="*/ 21 h 21"/>
                <a:gd name="T24" fmla="*/ 7 w 118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8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12" y="0"/>
                  </a:lnTo>
                  <a:lnTo>
                    <a:pt x="118" y="0"/>
                  </a:lnTo>
                  <a:lnTo>
                    <a:pt x="118" y="7"/>
                  </a:lnTo>
                  <a:lnTo>
                    <a:pt x="118" y="7"/>
                  </a:lnTo>
                  <a:lnTo>
                    <a:pt x="118" y="14"/>
                  </a:lnTo>
                  <a:lnTo>
                    <a:pt x="112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5" name="Freeform 116"/>
            <p:cNvSpPr>
              <a:spLocks/>
            </p:cNvSpPr>
            <p:nvPr/>
          </p:nvSpPr>
          <p:spPr bwMode="auto">
            <a:xfrm>
              <a:off x="3870" y="2101"/>
              <a:ext cx="41" cy="21"/>
            </a:xfrm>
            <a:custGeom>
              <a:avLst/>
              <a:gdLst>
                <a:gd name="T0" fmla="*/ 7 w 41"/>
                <a:gd name="T1" fmla="*/ 21 h 21"/>
                <a:gd name="T2" fmla="*/ 0 w 41"/>
                <a:gd name="T3" fmla="*/ 14 h 21"/>
                <a:gd name="T4" fmla="*/ 0 w 41"/>
                <a:gd name="T5" fmla="*/ 7 h 21"/>
                <a:gd name="T6" fmla="*/ 0 w 41"/>
                <a:gd name="T7" fmla="*/ 7 h 21"/>
                <a:gd name="T8" fmla="*/ 0 w 41"/>
                <a:gd name="T9" fmla="*/ 0 h 21"/>
                <a:gd name="T10" fmla="*/ 7 w 41"/>
                <a:gd name="T11" fmla="*/ 0 h 21"/>
                <a:gd name="T12" fmla="*/ 34 w 41"/>
                <a:gd name="T13" fmla="*/ 0 h 21"/>
                <a:gd name="T14" fmla="*/ 41 w 41"/>
                <a:gd name="T15" fmla="*/ 0 h 21"/>
                <a:gd name="T16" fmla="*/ 41 w 41"/>
                <a:gd name="T17" fmla="*/ 7 h 21"/>
                <a:gd name="T18" fmla="*/ 41 w 41"/>
                <a:gd name="T19" fmla="*/ 7 h 21"/>
                <a:gd name="T20" fmla="*/ 41 w 41"/>
                <a:gd name="T21" fmla="*/ 14 h 21"/>
                <a:gd name="T22" fmla="*/ 34 w 41"/>
                <a:gd name="T23" fmla="*/ 21 h 21"/>
                <a:gd name="T24" fmla="*/ 7 w 4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34" y="0"/>
                  </a:lnTo>
                  <a:lnTo>
                    <a:pt x="41" y="0"/>
                  </a:lnTo>
                  <a:lnTo>
                    <a:pt x="41" y="7"/>
                  </a:lnTo>
                  <a:lnTo>
                    <a:pt x="41" y="7"/>
                  </a:lnTo>
                  <a:lnTo>
                    <a:pt x="41" y="14"/>
                  </a:lnTo>
                  <a:lnTo>
                    <a:pt x="3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6" name="Freeform 117"/>
            <p:cNvSpPr>
              <a:spLocks/>
            </p:cNvSpPr>
            <p:nvPr/>
          </p:nvSpPr>
          <p:spPr bwMode="auto">
            <a:xfrm>
              <a:off x="3897" y="2101"/>
              <a:ext cx="361" cy="21"/>
            </a:xfrm>
            <a:custGeom>
              <a:avLst/>
              <a:gdLst>
                <a:gd name="T0" fmla="*/ 7 w 361"/>
                <a:gd name="T1" fmla="*/ 21 h 21"/>
                <a:gd name="T2" fmla="*/ 0 w 361"/>
                <a:gd name="T3" fmla="*/ 14 h 21"/>
                <a:gd name="T4" fmla="*/ 0 w 361"/>
                <a:gd name="T5" fmla="*/ 7 h 21"/>
                <a:gd name="T6" fmla="*/ 0 w 361"/>
                <a:gd name="T7" fmla="*/ 7 h 21"/>
                <a:gd name="T8" fmla="*/ 0 w 361"/>
                <a:gd name="T9" fmla="*/ 0 h 21"/>
                <a:gd name="T10" fmla="*/ 7 w 361"/>
                <a:gd name="T11" fmla="*/ 0 h 21"/>
                <a:gd name="T12" fmla="*/ 355 w 361"/>
                <a:gd name="T13" fmla="*/ 0 h 21"/>
                <a:gd name="T14" fmla="*/ 361 w 361"/>
                <a:gd name="T15" fmla="*/ 0 h 21"/>
                <a:gd name="T16" fmla="*/ 361 w 361"/>
                <a:gd name="T17" fmla="*/ 7 h 21"/>
                <a:gd name="T18" fmla="*/ 361 w 361"/>
                <a:gd name="T19" fmla="*/ 7 h 21"/>
                <a:gd name="T20" fmla="*/ 361 w 361"/>
                <a:gd name="T21" fmla="*/ 14 h 21"/>
                <a:gd name="T22" fmla="*/ 355 w 361"/>
                <a:gd name="T23" fmla="*/ 21 h 21"/>
                <a:gd name="T24" fmla="*/ 7 w 36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355" y="0"/>
                  </a:lnTo>
                  <a:lnTo>
                    <a:pt x="361" y="0"/>
                  </a:lnTo>
                  <a:lnTo>
                    <a:pt x="361" y="7"/>
                  </a:lnTo>
                  <a:lnTo>
                    <a:pt x="361" y="7"/>
                  </a:lnTo>
                  <a:lnTo>
                    <a:pt x="361" y="14"/>
                  </a:lnTo>
                  <a:lnTo>
                    <a:pt x="35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7" name="Freeform 118"/>
            <p:cNvSpPr>
              <a:spLocks/>
            </p:cNvSpPr>
            <p:nvPr/>
          </p:nvSpPr>
          <p:spPr bwMode="auto">
            <a:xfrm>
              <a:off x="4245" y="2101"/>
              <a:ext cx="27" cy="21"/>
            </a:xfrm>
            <a:custGeom>
              <a:avLst/>
              <a:gdLst>
                <a:gd name="T0" fmla="*/ 7 w 27"/>
                <a:gd name="T1" fmla="*/ 21 h 21"/>
                <a:gd name="T2" fmla="*/ 0 w 27"/>
                <a:gd name="T3" fmla="*/ 14 h 21"/>
                <a:gd name="T4" fmla="*/ 0 w 27"/>
                <a:gd name="T5" fmla="*/ 7 h 21"/>
                <a:gd name="T6" fmla="*/ 0 w 27"/>
                <a:gd name="T7" fmla="*/ 7 h 21"/>
                <a:gd name="T8" fmla="*/ 0 w 27"/>
                <a:gd name="T9" fmla="*/ 0 h 21"/>
                <a:gd name="T10" fmla="*/ 7 w 27"/>
                <a:gd name="T11" fmla="*/ 0 h 21"/>
                <a:gd name="T12" fmla="*/ 20 w 27"/>
                <a:gd name="T13" fmla="*/ 0 h 21"/>
                <a:gd name="T14" fmla="*/ 27 w 27"/>
                <a:gd name="T15" fmla="*/ 0 h 21"/>
                <a:gd name="T16" fmla="*/ 27 w 27"/>
                <a:gd name="T17" fmla="*/ 7 h 21"/>
                <a:gd name="T18" fmla="*/ 27 w 27"/>
                <a:gd name="T19" fmla="*/ 7 h 21"/>
                <a:gd name="T20" fmla="*/ 27 w 27"/>
                <a:gd name="T21" fmla="*/ 14 h 21"/>
                <a:gd name="T22" fmla="*/ 20 w 27"/>
                <a:gd name="T23" fmla="*/ 21 h 21"/>
                <a:gd name="T24" fmla="*/ 7 w 27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27" y="7"/>
                  </a:lnTo>
                  <a:lnTo>
                    <a:pt x="27" y="7"/>
                  </a:lnTo>
                  <a:lnTo>
                    <a:pt x="27" y="14"/>
                  </a:lnTo>
                  <a:lnTo>
                    <a:pt x="20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8" name="Freeform 119"/>
            <p:cNvSpPr>
              <a:spLocks/>
            </p:cNvSpPr>
            <p:nvPr/>
          </p:nvSpPr>
          <p:spPr bwMode="auto">
            <a:xfrm>
              <a:off x="4258" y="2073"/>
              <a:ext cx="21" cy="42"/>
            </a:xfrm>
            <a:custGeom>
              <a:avLst/>
              <a:gdLst>
                <a:gd name="T0" fmla="*/ 21 w 21"/>
                <a:gd name="T1" fmla="*/ 35 h 42"/>
                <a:gd name="T2" fmla="*/ 14 w 21"/>
                <a:gd name="T3" fmla="*/ 42 h 42"/>
                <a:gd name="T4" fmla="*/ 7 w 21"/>
                <a:gd name="T5" fmla="*/ 42 h 42"/>
                <a:gd name="T6" fmla="*/ 7 w 21"/>
                <a:gd name="T7" fmla="*/ 42 h 42"/>
                <a:gd name="T8" fmla="*/ 0 w 21"/>
                <a:gd name="T9" fmla="*/ 42 h 42"/>
                <a:gd name="T10" fmla="*/ 0 w 21"/>
                <a:gd name="T11" fmla="*/ 35 h 42"/>
                <a:gd name="T12" fmla="*/ 0 w 21"/>
                <a:gd name="T13" fmla="*/ 7 h 42"/>
                <a:gd name="T14" fmla="*/ 0 w 21"/>
                <a:gd name="T15" fmla="*/ 0 h 42"/>
                <a:gd name="T16" fmla="*/ 7 w 21"/>
                <a:gd name="T17" fmla="*/ 0 h 42"/>
                <a:gd name="T18" fmla="*/ 7 w 21"/>
                <a:gd name="T19" fmla="*/ 0 h 42"/>
                <a:gd name="T20" fmla="*/ 14 w 21"/>
                <a:gd name="T21" fmla="*/ 0 h 42"/>
                <a:gd name="T22" fmla="*/ 21 w 21"/>
                <a:gd name="T23" fmla="*/ 7 h 42"/>
                <a:gd name="T24" fmla="*/ 21 w 21"/>
                <a:gd name="T25" fmla="*/ 35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2">
                  <a:moveTo>
                    <a:pt x="21" y="35"/>
                  </a:moveTo>
                  <a:lnTo>
                    <a:pt x="14" y="42"/>
                  </a:lnTo>
                  <a:lnTo>
                    <a:pt x="7" y="42"/>
                  </a:lnTo>
                  <a:lnTo>
                    <a:pt x="7" y="42"/>
                  </a:lnTo>
                  <a:lnTo>
                    <a:pt x="0" y="42"/>
                  </a:lnTo>
                  <a:lnTo>
                    <a:pt x="0" y="3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9" name="Freeform 120"/>
            <p:cNvSpPr>
              <a:spLocks/>
            </p:cNvSpPr>
            <p:nvPr/>
          </p:nvSpPr>
          <p:spPr bwMode="auto">
            <a:xfrm>
              <a:off x="4258" y="2073"/>
              <a:ext cx="132" cy="21"/>
            </a:xfrm>
            <a:custGeom>
              <a:avLst/>
              <a:gdLst>
                <a:gd name="T0" fmla="*/ 7 w 132"/>
                <a:gd name="T1" fmla="*/ 21 h 21"/>
                <a:gd name="T2" fmla="*/ 0 w 132"/>
                <a:gd name="T3" fmla="*/ 14 h 21"/>
                <a:gd name="T4" fmla="*/ 0 w 132"/>
                <a:gd name="T5" fmla="*/ 7 h 21"/>
                <a:gd name="T6" fmla="*/ 0 w 132"/>
                <a:gd name="T7" fmla="*/ 7 h 21"/>
                <a:gd name="T8" fmla="*/ 0 w 132"/>
                <a:gd name="T9" fmla="*/ 0 h 21"/>
                <a:gd name="T10" fmla="*/ 7 w 132"/>
                <a:gd name="T11" fmla="*/ 0 h 21"/>
                <a:gd name="T12" fmla="*/ 125 w 132"/>
                <a:gd name="T13" fmla="*/ 0 h 21"/>
                <a:gd name="T14" fmla="*/ 132 w 132"/>
                <a:gd name="T15" fmla="*/ 0 h 21"/>
                <a:gd name="T16" fmla="*/ 132 w 132"/>
                <a:gd name="T17" fmla="*/ 7 h 21"/>
                <a:gd name="T18" fmla="*/ 132 w 132"/>
                <a:gd name="T19" fmla="*/ 7 h 21"/>
                <a:gd name="T20" fmla="*/ 132 w 132"/>
                <a:gd name="T21" fmla="*/ 14 h 21"/>
                <a:gd name="T22" fmla="*/ 125 w 132"/>
                <a:gd name="T23" fmla="*/ 21 h 21"/>
                <a:gd name="T24" fmla="*/ 7 w 13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25" y="0"/>
                  </a:lnTo>
                  <a:lnTo>
                    <a:pt x="132" y="0"/>
                  </a:lnTo>
                  <a:lnTo>
                    <a:pt x="132" y="7"/>
                  </a:lnTo>
                  <a:lnTo>
                    <a:pt x="132" y="7"/>
                  </a:lnTo>
                  <a:lnTo>
                    <a:pt x="132" y="14"/>
                  </a:lnTo>
                  <a:lnTo>
                    <a:pt x="12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0" name="Freeform 121"/>
            <p:cNvSpPr>
              <a:spLocks/>
            </p:cNvSpPr>
            <p:nvPr/>
          </p:nvSpPr>
          <p:spPr bwMode="auto">
            <a:xfrm>
              <a:off x="4377" y="2046"/>
              <a:ext cx="20" cy="41"/>
            </a:xfrm>
            <a:custGeom>
              <a:avLst/>
              <a:gdLst>
                <a:gd name="T0" fmla="*/ 20 w 20"/>
                <a:gd name="T1" fmla="*/ 34 h 41"/>
                <a:gd name="T2" fmla="*/ 13 w 20"/>
                <a:gd name="T3" fmla="*/ 41 h 41"/>
                <a:gd name="T4" fmla="*/ 6 w 20"/>
                <a:gd name="T5" fmla="*/ 41 h 41"/>
                <a:gd name="T6" fmla="*/ 6 w 20"/>
                <a:gd name="T7" fmla="*/ 41 h 41"/>
                <a:gd name="T8" fmla="*/ 0 w 20"/>
                <a:gd name="T9" fmla="*/ 41 h 41"/>
                <a:gd name="T10" fmla="*/ 0 w 20"/>
                <a:gd name="T11" fmla="*/ 34 h 41"/>
                <a:gd name="T12" fmla="*/ 0 w 20"/>
                <a:gd name="T13" fmla="*/ 7 h 41"/>
                <a:gd name="T14" fmla="*/ 0 w 20"/>
                <a:gd name="T15" fmla="*/ 0 h 41"/>
                <a:gd name="T16" fmla="*/ 6 w 20"/>
                <a:gd name="T17" fmla="*/ 0 h 41"/>
                <a:gd name="T18" fmla="*/ 6 w 20"/>
                <a:gd name="T19" fmla="*/ 0 h 41"/>
                <a:gd name="T20" fmla="*/ 13 w 20"/>
                <a:gd name="T21" fmla="*/ 0 h 41"/>
                <a:gd name="T22" fmla="*/ 20 w 20"/>
                <a:gd name="T23" fmla="*/ 7 h 41"/>
                <a:gd name="T24" fmla="*/ 20 w 20"/>
                <a:gd name="T25" fmla="*/ 3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41">
                  <a:moveTo>
                    <a:pt x="20" y="34"/>
                  </a:moveTo>
                  <a:lnTo>
                    <a:pt x="13" y="41"/>
                  </a:lnTo>
                  <a:lnTo>
                    <a:pt x="6" y="41"/>
                  </a:lnTo>
                  <a:lnTo>
                    <a:pt x="6" y="41"/>
                  </a:lnTo>
                  <a:lnTo>
                    <a:pt x="0" y="41"/>
                  </a:lnTo>
                  <a:lnTo>
                    <a:pt x="0" y="34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13" y="0"/>
                  </a:lnTo>
                  <a:lnTo>
                    <a:pt x="20" y="7"/>
                  </a:lnTo>
                  <a:lnTo>
                    <a:pt x="20" y="34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1" name="Freeform 122"/>
            <p:cNvSpPr>
              <a:spLocks/>
            </p:cNvSpPr>
            <p:nvPr/>
          </p:nvSpPr>
          <p:spPr bwMode="auto">
            <a:xfrm>
              <a:off x="4377" y="2046"/>
              <a:ext cx="27" cy="20"/>
            </a:xfrm>
            <a:custGeom>
              <a:avLst/>
              <a:gdLst>
                <a:gd name="T0" fmla="*/ 6 w 27"/>
                <a:gd name="T1" fmla="*/ 20 h 20"/>
                <a:gd name="T2" fmla="*/ 0 w 27"/>
                <a:gd name="T3" fmla="*/ 13 h 20"/>
                <a:gd name="T4" fmla="*/ 0 w 27"/>
                <a:gd name="T5" fmla="*/ 7 h 20"/>
                <a:gd name="T6" fmla="*/ 0 w 27"/>
                <a:gd name="T7" fmla="*/ 7 h 20"/>
                <a:gd name="T8" fmla="*/ 0 w 27"/>
                <a:gd name="T9" fmla="*/ 0 h 20"/>
                <a:gd name="T10" fmla="*/ 6 w 27"/>
                <a:gd name="T11" fmla="*/ 0 h 20"/>
                <a:gd name="T12" fmla="*/ 20 w 27"/>
                <a:gd name="T13" fmla="*/ 0 h 20"/>
                <a:gd name="T14" fmla="*/ 27 w 27"/>
                <a:gd name="T15" fmla="*/ 0 h 20"/>
                <a:gd name="T16" fmla="*/ 27 w 27"/>
                <a:gd name="T17" fmla="*/ 7 h 20"/>
                <a:gd name="T18" fmla="*/ 27 w 27"/>
                <a:gd name="T19" fmla="*/ 7 h 20"/>
                <a:gd name="T20" fmla="*/ 27 w 27"/>
                <a:gd name="T21" fmla="*/ 13 h 20"/>
                <a:gd name="T22" fmla="*/ 20 w 27"/>
                <a:gd name="T23" fmla="*/ 20 h 20"/>
                <a:gd name="T24" fmla="*/ 6 w 27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" h="20">
                  <a:moveTo>
                    <a:pt x="6" y="20"/>
                  </a:moveTo>
                  <a:lnTo>
                    <a:pt x="0" y="1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27" y="7"/>
                  </a:lnTo>
                  <a:lnTo>
                    <a:pt x="27" y="7"/>
                  </a:lnTo>
                  <a:lnTo>
                    <a:pt x="27" y="13"/>
                  </a:lnTo>
                  <a:lnTo>
                    <a:pt x="20" y="20"/>
                  </a:lnTo>
                  <a:lnTo>
                    <a:pt x="6" y="2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2" name="Freeform 123"/>
            <p:cNvSpPr>
              <a:spLocks/>
            </p:cNvSpPr>
            <p:nvPr/>
          </p:nvSpPr>
          <p:spPr bwMode="auto">
            <a:xfrm>
              <a:off x="1522" y="2836"/>
              <a:ext cx="21" cy="111"/>
            </a:xfrm>
            <a:custGeom>
              <a:avLst/>
              <a:gdLst>
                <a:gd name="T0" fmla="*/ 21 w 21"/>
                <a:gd name="T1" fmla="*/ 104 h 111"/>
                <a:gd name="T2" fmla="*/ 14 w 21"/>
                <a:gd name="T3" fmla="*/ 111 h 111"/>
                <a:gd name="T4" fmla="*/ 7 w 21"/>
                <a:gd name="T5" fmla="*/ 111 h 111"/>
                <a:gd name="T6" fmla="*/ 7 w 21"/>
                <a:gd name="T7" fmla="*/ 111 h 111"/>
                <a:gd name="T8" fmla="*/ 0 w 21"/>
                <a:gd name="T9" fmla="*/ 111 h 111"/>
                <a:gd name="T10" fmla="*/ 0 w 21"/>
                <a:gd name="T11" fmla="*/ 104 h 111"/>
                <a:gd name="T12" fmla="*/ 0 w 21"/>
                <a:gd name="T13" fmla="*/ 7 h 111"/>
                <a:gd name="T14" fmla="*/ 0 w 21"/>
                <a:gd name="T15" fmla="*/ 0 h 111"/>
                <a:gd name="T16" fmla="*/ 7 w 21"/>
                <a:gd name="T17" fmla="*/ 0 h 111"/>
                <a:gd name="T18" fmla="*/ 7 w 21"/>
                <a:gd name="T19" fmla="*/ 0 h 111"/>
                <a:gd name="T20" fmla="*/ 14 w 21"/>
                <a:gd name="T21" fmla="*/ 0 h 111"/>
                <a:gd name="T22" fmla="*/ 21 w 21"/>
                <a:gd name="T23" fmla="*/ 7 h 111"/>
                <a:gd name="T24" fmla="*/ 21 w 21"/>
                <a:gd name="T25" fmla="*/ 10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111">
                  <a:moveTo>
                    <a:pt x="21" y="104"/>
                  </a:moveTo>
                  <a:lnTo>
                    <a:pt x="14" y="111"/>
                  </a:lnTo>
                  <a:lnTo>
                    <a:pt x="7" y="111"/>
                  </a:lnTo>
                  <a:lnTo>
                    <a:pt x="7" y="111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10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3" name="Freeform 124"/>
            <p:cNvSpPr>
              <a:spLocks/>
            </p:cNvSpPr>
            <p:nvPr/>
          </p:nvSpPr>
          <p:spPr bwMode="auto">
            <a:xfrm>
              <a:off x="1522" y="2836"/>
              <a:ext cx="237" cy="21"/>
            </a:xfrm>
            <a:custGeom>
              <a:avLst/>
              <a:gdLst>
                <a:gd name="T0" fmla="*/ 7 w 237"/>
                <a:gd name="T1" fmla="*/ 21 h 21"/>
                <a:gd name="T2" fmla="*/ 0 w 237"/>
                <a:gd name="T3" fmla="*/ 14 h 21"/>
                <a:gd name="T4" fmla="*/ 0 w 237"/>
                <a:gd name="T5" fmla="*/ 7 h 21"/>
                <a:gd name="T6" fmla="*/ 0 w 237"/>
                <a:gd name="T7" fmla="*/ 7 h 21"/>
                <a:gd name="T8" fmla="*/ 0 w 237"/>
                <a:gd name="T9" fmla="*/ 0 h 21"/>
                <a:gd name="T10" fmla="*/ 7 w 237"/>
                <a:gd name="T11" fmla="*/ 0 h 21"/>
                <a:gd name="T12" fmla="*/ 230 w 237"/>
                <a:gd name="T13" fmla="*/ 0 h 21"/>
                <a:gd name="T14" fmla="*/ 237 w 237"/>
                <a:gd name="T15" fmla="*/ 0 h 21"/>
                <a:gd name="T16" fmla="*/ 237 w 237"/>
                <a:gd name="T17" fmla="*/ 7 h 21"/>
                <a:gd name="T18" fmla="*/ 237 w 237"/>
                <a:gd name="T19" fmla="*/ 7 h 21"/>
                <a:gd name="T20" fmla="*/ 237 w 237"/>
                <a:gd name="T21" fmla="*/ 14 h 21"/>
                <a:gd name="T22" fmla="*/ 230 w 237"/>
                <a:gd name="T23" fmla="*/ 21 h 21"/>
                <a:gd name="T24" fmla="*/ 7 w 237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7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30" y="0"/>
                  </a:lnTo>
                  <a:lnTo>
                    <a:pt x="237" y="0"/>
                  </a:lnTo>
                  <a:lnTo>
                    <a:pt x="237" y="7"/>
                  </a:lnTo>
                  <a:lnTo>
                    <a:pt x="237" y="7"/>
                  </a:lnTo>
                  <a:lnTo>
                    <a:pt x="237" y="14"/>
                  </a:lnTo>
                  <a:lnTo>
                    <a:pt x="230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4" name="Freeform 125"/>
            <p:cNvSpPr>
              <a:spLocks/>
            </p:cNvSpPr>
            <p:nvPr/>
          </p:nvSpPr>
          <p:spPr bwMode="auto">
            <a:xfrm>
              <a:off x="1745" y="2836"/>
              <a:ext cx="55" cy="21"/>
            </a:xfrm>
            <a:custGeom>
              <a:avLst/>
              <a:gdLst>
                <a:gd name="T0" fmla="*/ 7 w 55"/>
                <a:gd name="T1" fmla="*/ 21 h 21"/>
                <a:gd name="T2" fmla="*/ 0 w 55"/>
                <a:gd name="T3" fmla="*/ 14 h 21"/>
                <a:gd name="T4" fmla="*/ 0 w 55"/>
                <a:gd name="T5" fmla="*/ 7 h 21"/>
                <a:gd name="T6" fmla="*/ 0 w 55"/>
                <a:gd name="T7" fmla="*/ 7 h 21"/>
                <a:gd name="T8" fmla="*/ 0 w 55"/>
                <a:gd name="T9" fmla="*/ 0 h 21"/>
                <a:gd name="T10" fmla="*/ 7 w 55"/>
                <a:gd name="T11" fmla="*/ 0 h 21"/>
                <a:gd name="T12" fmla="*/ 48 w 55"/>
                <a:gd name="T13" fmla="*/ 0 h 21"/>
                <a:gd name="T14" fmla="*/ 55 w 55"/>
                <a:gd name="T15" fmla="*/ 0 h 21"/>
                <a:gd name="T16" fmla="*/ 55 w 55"/>
                <a:gd name="T17" fmla="*/ 7 h 21"/>
                <a:gd name="T18" fmla="*/ 55 w 55"/>
                <a:gd name="T19" fmla="*/ 7 h 21"/>
                <a:gd name="T20" fmla="*/ 55 w 55"/>
                <a:gd name="T21" fmla="*/ 14 h 21"/>
                <a:gd name="T22" fmla="*/ 48 w 55"/>
                <a:gd name="T23" fmla="*/ 21 h 21"/>
                <a:gd name="T24" fmla="*/ 7 w 55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8" y="0"/>
                  </a:lnTo>
                  <a:lnTo>
                    <a:pt x="55" y="0"/>
                  </a:lnTo>
                  <a:lnTo>
                    <a:pt x="55" y="7"/>
                  </a:lnTo>
                  <a:lnTo>
                    <a:pt x="55" y="7"/>
                  </a:lnTo>
                  <a:lnTo>
                    <a:pt x="55" y="14"/>
                  </a:lnTo>
                  <a:lnTo>
                    <a:pt x="48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5" name="Freeform 126"/>
            <p:cNvSpPr>
              <a:spLocks/>
            </p:cNvSpPr>
            <p:nvPr/>
          </p:nvSpPr>
          <p:spPr bwMode="auto">
            <a:xfrm>
              <a:off x="1786" y="2788"/>
              <a:ext cx="21" cy="62"/>
            </a:xfrm>
            <a:custGeom>
              <a:avLst/>
              <a:gdLst>
                <a:gd name="T0" fmla="*/ 21 w 21"/>
                <a:gd name="T1" fmla="*/ 55 h 62"/>
                <a:gd name="T2" fmla="*/ 14 w 21"/>
                <a:gd name="T3" fmla="*/ 62 h 62"/>
                <a:gd name="T4" fmla="*/ 7 w 21"/>
                <a:gd name="T5" fmla="*/ 62 h 62"/>
                <a:gd name="T6" fmla="*/ 7 w 21"/>
                <a:gd name="T7" fmla="*/ 62 h 62"/>
                <a:gd name="T8" fmla="*/ 0 w 21"/>
                <a:gd name="T9" fmla="*/ 62 h 62"/>
                <a:gd name="T10" fmla="*/ 0 w 21"/>
                <a:gd name="T11" fmla="*/ 55 h 62"/>
                <a:gd name="T12" fmla="*/ 0 w 21"/>
                <a:gd name="T13" fmla="*/ 7 h 62"/>
                <a:gd name="T14" fmla="*/ 0 w 21"/>
                <a:gd name="T15" fmla="*/ 0 h 62"/>
                <a:gd name="T16" fmla="*/ 7 w 21"/>
                <a:gd name="T17" fmla="*/ 0 h 62"/>
                <a:gd name="T18" fmla="*/ 7 w 21"/>
                <a:gd name="T19" fmla="*/ 0 h 62"/>
                <a:gd name="T20" fmla="*/ 14 w 21"/>
                <a:gd name="T21" fmla="*/ 0 h 62"/>
                <a:gd name="T22" fmla="*/ 21 w 21"/>
                <a:gd name="T23" fmla="*/ 7 h 62"/>
                <a:gd name="T24" fmla="*/ 21 w 21"/>
                <a:gd name="T25" fmla="*/ 55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62">
                  <a:moveTo>
                    <a:pt x="21" y="55"/>
                  </a:moveTo>
                  <a:lnTo>
                    <a:pt x="14" y="62"/>
                  </a:lnTo>
                  <a:lnTo>
                    <a:pt x="7" y="62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5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6" name="Freeform 127"/>
            <p:cNvSpPr>
              <a:spLocks/>
            </p:cNvSpPr>
            <p:nvPr/>
          </p:nvSpPr>
          <p:spPr bwMode="auto">
            <a:xfrm>
              <a:off x="1786" y="2788"/>
              <a:ext cx="98" cy="20"/>
            </a:xfrm>
            <a:custGeom>
              <a:avLst/>
              <a:gdLst>
                <a:gd name="T0" fmla="*/ 7 w 98"/>
                <a:gd name="T1" fmla="*/ 20 h 20"/>
                <a:gd name="T2" fmla="*/ 0 w 98"/>
                <a:gd name="T3" fmla="*/ 13 h 20"/>
                <a:gd name="T4" fmla="*/ 0 w 98"/>
                <a:gd name="T5" fmla="*/ 7 h 20"/>
                <a:gd name="T6" fmla="*/ 0 w 98"/>
                <a:gd name="T7" fmla="*/ 7 h 20"/>
                <a:gd name="T8" fmla="*/ 0 w 98"/>
                <a:gd name="T9" fmla="*/ 0 h 20"/>
                <a:gd name="T10" fmla="*/ 7 w 98"/>
                <a:gd name="T11" fmla="*/ 0 h 20"/>
                <a:gd name="T12" fmla="*/ 91 w 98"/>
                <a:gd name="T13" fmla="*/ 0 h 20"/>
                <a:gd name="T14" fmla="*/ 98 w 98"/>
                <a:gd name="T15" fmla="*/ 0 h 20"/>
                <a:gd name="T16" fmla="*/ 98 w 98"/>
                <a:gd name="T17" fmla="*/ 7 h 20"/>
                <a:gd name="T18" fmla="*/ 98 w 98"/>
                <a:gd name="T19" fmla="*/ 7 h 20"/>
                <a:gd name="T20" fmla="*/ 98 w 98"/>
                <a:gd name="T21" fmla="*/ 13 h 20"/>
                <a:gd name="T22" fmla="*/ 91 w 98"/>
                <a:gd name="T23" fmla="*/ 20 h 20"/>
                <a:gd name="T24" fmla="*/ 7 w 98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8" h="20">
                  <a:moveTo>
                    <a:pt x="7" y="20"/>
                  </a:moveTo>
                  <a:lnTo>
                    <a:pt x="0" y="1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91" y="0"/>
                  </a:lnTo>
                  <a:lnTo>
                    <a:pt x="98" y="0"/>
                  </a:lnTo>
                  <a:lnTo>
                    <a:pt x="98" y="7"/>
                  </a:lnTo>
                  <a:lnTo>
                    <a:pt x="98" y="7"/>
                  </a:lnTo>
                  <a:lnTo>
                    <a:pt x="98" y="13"/>
                  </a:lnTo>
                  <a:lnTo>
                    <a:pt x="91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7" name="Freeform 128"/>
            <p:cNvSpPr>
              <a:spLocks/>
            </p:cNvSpPr>
            <p:nvPr/>
          </p:nvSpPr>
          <p:spPr bwMode="auto">
            <a:xfrm>
              <a:off x="1870" y="2788"/>
              <a:ext cx="347" cy="20"/>
            </a:xfrm>
            <a:custGeom>
              <a:avLst/>
              <a:gdLst>
                <a:gd name="T0" fmla="*/ 7 w 347"/>
                <a:gd name="T1" fmla="*/ 20 h 20"/>
                <a:gd name="T2" fmla="*/ 0 w 347"/>
                <a:gd name="T3" fmla="*/ 13 h 20"/>
                <a:gd name="T4" fmla="*/ 0 w 347"/>
                <a:gd name="T5" fmla="*/ 7 h 20"/>
                <a:gd name="T6" fmla="*/ 0 w 347"/>
                <a:gd name="T7" fmla="*/ 7 h 20"/>
                <a:gd name="T8" fmla="*/ 0 w 347"/>
                <a:gd name="T9" fmla="*/ 0 h 20"/>
                <a:gd name="T10" fmla="*/ 7 w 347"/>
                <a:gd name="T11" fmla="*/ 0 h 20"/>
                <a:gd name="T12" fmla="*/ 340 w 347"/>
                <a:gd name="T13" fmla="*/ 0 h 20"/>
                <a:gd name="T14" fmla="*/ 347 w 347"/>
                <a:gd name="T15" fmla="*/ 0 h 20"/>
                <a:gd name="T16" fmla="*/ 347 w 347"/>
                <a:gd name="T17" fmla="*/ 7 h 20"/>
                <a:gd name="T18" fmla="*/ 347 w 347"/>
                <a:gd name="T19" fmla="*/ 7 h 20"/>
                <a:gd name="T20" fmla="*/ 347 w 347"/>
                <a:gd name="T21" fmla="*/ 13 h 20"/>
                <a:gd name="T22" fmla="*/ 340 w 347"/>
                <a:gd name="T23" fmla="*/ 20 h 20"/>
                <a:gd name="T24" fmla="*/ 7 w 347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7" h="20">
                  <a:moveTo>
                    <a:pt x="7" y="20"/>
                  </a:moveTo>
                  <a:lnTo>
                    <a:pt x="0" y="1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340" y="0"/>
                  </a:lnTo>
                  <a:lnTo>
                    <a:pt x="347" y="0"/>
                  </a:lnTo>
                  <a:lnTo>
                    <a:pt x="347" y="7"/>
                  </a:lnTo>
                  <a:lnTo>
                    <a:pt x="347" y="7"/>
                  </a:lnTo>
                  <a:lnTo>
                    <a:pt x="347" y="13"/>
                  </a:lnTo>
                  <a:lnTo>
                    <a:pt x="340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8" name="Freeform 129"/>
            <p:cNvSpPr>
              <a:spLocks/>
            </p:cNvSpPr>
            <p:nvPr/>
          </p:nvSpPr>
          <p:spPr bwMode="auto">
            <a:xfrm>
              <a:off x="2203" y="2739"/>
              <a:ext cx="21" cy="62"/>
            </a:xfrm>
            <a:custGeom>
              <a:avLst/>
              <a:gdLst>
                <a:gd name="T0" fmla="*/ 21 w 21"/>
                <a:gd name="T1" fmla="*/ 56 h 62"/>
                <a:gd name="T2" fmla="*/ 14 w 21"/>
                <a:gd name="T3" fmla="*/ 62 h 62"/>
                <a:gd name="T4" fmla="*/ 7 w 21"/>
                <a:gd name="T5" fmla="*/ 62 h 62"/>
                <a:gd name="T6" fmla="*/ 7 w 21"/>
                <a:gd name="T7" fmla="*/ 62 h 62"/>
                <a:gd name="T8" fmla="*/ 0 w 21"/>
                <a:gd name="T9" fmla="*/ 62 h 62"/>
                <a:gd name="T10" fmla="*/ 0 w 21"/>
                <a:gd name="T11" fmla="*/ 56 h 62"/>
                <a:gd name="T12" fmla="*/ 0 w 21"/>
                <a:gd name="T13" fmla="*/ 7 h 62"/>
                <a:gd name="T14" fmla="*/ 0 w 21"/>
                <a:gd name="T15" fmla="*/ 0 h 62"/>
                <a:gd name="T16" fmla="*/ 7 w 21"/>
                <a:gd name="T17" fmla="*/ 0 h 62"/>
                <a:gd name="T18" fmla="*/ 7 w 21"/>
                <a:gd name="T19" fmla="*/ 0 h 62"/>
                <a:gd name="T20" fmla="*/ 14 w 21"/>
                <a:gd name="T21" fmla="*/ 0 h 62"/>
                <a:gd name="T22" fmla="*/ 21 w 21"/>
                <a:gd name="T23" fmla="*/ 7 h 62"/>
                <a:gd name="T24" fmla="*/ 21 w 21"/>
                <a:gd name="T25" fmla="*/ 56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62">
                  <a:moveTo>
                    <a:pt x="21" y="56"/>
                  </a:moveTo>
                  <a:lnTo>
                    <a:pt x="14" y="62"/>
                  </a:lnTo>
                  <a:lnTo>
                    <a:pt x="7" y="62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56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5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9" name="Freeform 130"/>
            <p:cNvSpPr>
              <a:spLocks/>
            </p:cNvSpPr>
            <p:nvPr/>
          </p:nvSpPr>
          <p:spPr bwMode="auto">
            <a:xfrm>
              <a:off x="2203" y="2739"/>
              <a:ext cx="35" cy="21"/>
            </a:xfrm>
            <a:custGeom>
              <a:avLst/>
              <a:gdLst>
                <a:gd name="T0" fmla="*/ 7 w 35"/>
                <a:gd name="T1" fmla="*/ 21 h 21"/>
                <a:gd name="T2" fmla="*/ 0 w 35"/>
                <a:gd name="T3" fmla="*/ 14 h 21"/>
                <a:gd name="T4" fmla="*/ 0 w 35"/>
                <a:gd name="T5" fmla="*/ 7 h 21"/>
                <a:gd name="T6" fmla="*/ 0 w 35"/>
                <a:gd name="T7" fmla="*/ 7 h 21"/>
                <a:gd name="T8" fmla="*/ 0 w 35"/>
                <a:gd name="T9" fmla="*/ 0 h 21"/>
                <a:gd name="T10" fmla="*/ 7 w 35"/>
                <a:gd name="T11" fmla="*/ 0 h 21"/>
                <a:gd name="T12" fmla="*/ 28 w 35"/>
                <a:gd name="T13" fmla="*/ 0 h 21"/>
                <a:gd name="T14" fmla="*/ 35 w 35"/>
                <a:gd name="T15" fmla="*/ 0 h 21"/>
                <a:gd name="T16" fmla="*/ 35 w 35"/>
                <a:gd name="T17" fmla="*/ 7 h 21"/>
                <a:gd name="T18" fmla="*/ 35 w 35"/>
                <a:gd name="T19" fmla="*/ 7 h 21"/>
                <a:gd name="T20" fmla="*/ 35 w 35"/>
                <a:gd name="T21" fmla="*/ 14 h 21"/>
                <a:gd name="T22" fmla="*/ 28 w 35"/>
                <a:gd name="T23" fmla="*/ 21 h 21"/>
                <a:gd name="T24" fmla="*/ 7 w 35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14"/>
                  </a:lnTo>
                  <a:lnTo>
                    <a:pt x="28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0" name="Freeform 131"/>
            <p:cNvSpPr>
              <a:spLocks/>
            </p:cNvSpPr>
            <p:nvPr/>
          </p:nvSpPr>
          <p:spPr bwMode="auto">
            <a:xfrm>
              <a:off x="2224" y="2691"/>
              <a:ext cx="21" cy="62"/>
            </a:xfrm>
            <a:custGeom>
              <a:avLst/>
              <a:gdLst>
                <a:gd name="T0" fmla="*/ 21 w 21"/>
                <a:gd name="T1" fmla="*/ 55 h 62"/>
                <a:gd name="T2" fmla="*/ 14 w 21"/>
                <a:gd name="T3" fmla="*/ 62 h 62"/>
                <a:gd name="T4" fmla="*/ 7 w 21"/>
                <a:gd name="T5" fmla="*/ 62 h 62"/>
                <a:gd name="T6" fmla="*/ 7 w 21"/>
                <a:gd name="T7" fmla="*/ 62 h 62"/>
                <a:gd name="T8" fmla="*/ 0 w 21"/>
                <a:gd name="T9" fmla="*/ 62 h 62"/>
                <a:gd name="T10" fmla="*/ 0 w 21"/>
                <a:gd name="T11" fmla="*/ 55 h 62"/>
                <a:gd name="T12" fmla="*/ 0 w 21"/>
                <a:gd name="T13" fmla="*/ 6 h 62"/>
                <a:gd name="T14" fmla="*/ 0 w 21"/>
                <a:gd name="T15" fmla="*/ 0 h 62"/>
                <a:gd name="T16" fmla="*/ 7 w 21"/>
                <a:gd name="T17" fmla="*/ 0 h 62"/>
                <a:gd name="T18" fmla="*/ 7 w 21"/>
                <a:gd name="T19" fmla="*/ 0 h 62"/>
                <a:gd name="T20" fmla="*/ 14 w 21"/>
                <a:gd name="T21" fmla="*/ 0 h 62"/>
                <a:gd name="T22" fmla="*/ 21 w 21"/>
                <a:gd name="T23" fmla="*/ 6 h 62"/>
                <a:gd name="T24" fmla="*/ 21 w 21"/>
                <a:gd name="T25" fmla="*/ 55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62">
                  <a:moveTo>
                    <a:pt x="21" y="55"/>
                  </a:moveTo>
                  <a:lnTo>
                    <a:pt x="14" y="62"/>
                  </a:lnTo>
                  <a:lnTo>
                    <a:pt x="7" y="62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6"/>
                  </a:lnTo>
                  <a:lnTo>
                    <a:pt x="21" y="5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1" name="Freeform 132"/>
            <p:cNvSpPr>
              <a:spLocks/>
            </p:cNvSpPr>
            <p:nvPr/>
          </p:nvSpPr>
          <p:spPr bwMode="auto">
            <a:xfrm>
              <a:off x="2224" y="2691"/>
              <a:ext cx="21" cy="20"/>
            </a:xfrm>
            <a:custGeom>
              <a:avLst/>
              <a:gdLst>
                <a:gd name="T0" fmla="*/ 7 w 21"/>
                <a:gd name="T1" fmla="*/ 20 h 20"/>
                <a:gd name="T2" fmla="*/ 0 w 21"/>
                <a:gd name="T3" fmla="*/ 13 h 20"/>
                <a:gd name="T4" fmla="*/ 0 w 21"/>
                <a:gd name="T5" fmla="*/ 6 h 20"/>
                <a:gd name="T6" fmla="*/ 0 w 21"/>
                <a:gd name="T7" fmla="*/ 6 h 20"/>
                <a:gd name="T8" fmla="*/ 0 w 21"/>
                <a:gd name="T9" fmla="*/ 0 h 20"/>
                <a:gd name="T10" fmla="*/ 7 w 21"/>
                <a:gd name="T11" fmla="*/ 0 h 20"/>
                <a:gd name="T12" fmla="*/ 14 w 21"/>
                <a:gd name="T13" fmla="*/ 0 h 20"/>
                <a:gd name="T14" fmla="*/ 21 w 21"/>
                <a:gd name="T15" fmla="*/ 0 h 20"/>
                <a:gd name="T16" fmla="*/ 21 w 21"/>
                <a:gd name="T17" fmla="*/ 6 h 20"/>
                <a:gd name="T18" fmla="*/ 21 w 21"/>
                <a:gd name="T19" fmla="*/ 6 h 20"/>
                <a:gd name="T20" fmla="*/ 21 w 21"/>
                <a:gd name="T21" fmla="*/ 13 h 20"/>
                <a:gd name="T22" fmla="*/ 14 w 21"/>
                <a:gd name="T23" fmla="*/ 20 h 20"/>
                <a:gd name="T24" fmla="*/ 7 w 21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0">
                  <a:moveTo>
                    <a:pt x="7" y="20"/>
                  </a:moveTo>
                  <a:lnTo>
                    <a:pt x="0" y="13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21" y="13"/>
                  </a:lnTo>
                  <a:lnTo>
                    <a:pt x="14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2" name="Freeform 133"/>
            <p:cNvSpPr>
              <a:spLocks/>
            </p:cNvSpPr>
            <p:nvPr/>
          </p:nvSpPr>
          <p:spPr bwMode="auto">
            <a:xfrm>
              <a:off x="2231" y="2691"/>
              <a:ext cx="680" cy="20"/>
            </a:xfrm>
            <a:custGeom>
              <a:avLst/>
              <a:gdLst>
                <a:gd name="T0" fmla="*/ 7 w 680"/>
                <a:gd name="T1" fmla="*/ 20 h 20"/>
                <a:gd name="T2" fmla="*/ 0 w 680"/>
                <a:gd name="T3" fmla="*/ 13 h 20"/>
                <a:gd name="T4" fmla="*/ 0 w 680"/>
                <a:gd name="T5" fmla="*/ 6 h 20"/>
                <a:gd name="T6" fmla="*/ 0 w 680"/>
                <a:gd name="T7" fmla="*/ 6 h 20"/>
                <a:gd name="T8" fmla="*/ 0 w 680"/>
                <a:gd name="T9" fmla="*/ 0 h 20"/>
                <a:gd name="T10" fmla="*/ 7 w 680"/>
                <a:gd name="T11" fmla="*/ 0 h 20"/>
                <a:gd name="T12" fmla="*/ 673 w 680"/>
                <a:gd name="T13" fmla="*/ 0 h 20"/>
                <a:gd name="T14" fmla="*/ 680 w 680"/>
                <a:gd name="T15" fmla="*/ 0 h 20"/>
                <a:gd name="T16" fmla="*/ 680 w 680"/>
                <a:gd name="T17" fmla="*/ 6 h 20"/>
                <a:gd name="T18" fmla="*/ 680 w 680"/>
                <a:gd name="T19" fmla="*/ 6 h 20"/>
                <a:gd name="T20" fmla="*/ 680 w 680"/>
                <a:gd name="T21" fmla="*/ 13 h 20"/>
                <a:gd name="T22" fmla="*/ 673 w 680"/>
                <a:gd name="T23" fmla="*/ 20 h 20"/>
                <a:gd name="T24" fmla="*/ 7 w 680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80" h="20">
                  <a:moveTo>
                    <a:pt x="7" y="20"/>
                  </a:moveTo>
                  <a:lnTo>
                    <a:pt x="0" y="13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673" y="0"/>
                  </a:lnTo>
                  <a:lnTo>
                    <a:pt x="680" y="0"/>
                  </a:lnTo>
                  <a:lnTo>
                    <a:pt x="680" y="6"/>
                  </a:lnTo>
                  <a:lnTo>
                    <a:pt x="680" y="6"/>
                  </a:lnTo>
                  <a:lnTo>
                    <a:pt x="680" y="13"/>
                  </a:lnTo>
                  <a:lnTo>
                    <a:pt x="673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3" name="Freeform 134"/>
            <p:cNvSpPr>
              <a:spLocks/>
            </p:cNvSpPr>
            <p:nvPr/>
          </p:nvSpPr>
          <p:spPr bwMode="auto">
            <a:xfrm>
              <a:off x="2897" y="2691"/>
              <a:ext cx="63" cy="20"/>
            </a:xfrm>
            <a:custGeom>
              <a:avLst/>
              <a:gdLst>
                <a:gd name="T0" fmla="*/ 7 w 63"/>
                <a:gd name="T1" fmla="*/ 20 h 20"/>
                <a:gd name="T2" fmla="*/ 0 w 63"/>
                <a:gd name="T3" fmla="*/ 13 h 20"/>
                <a:gd name="T4" fmla="*/ 0 w 63"/>
                <a:gd name="T5" fmla="*/ 6 h 20"/>
                <a:gd name="T6" fmla="*/ 0 w 63"/>
                <a:gd name="T7" fmla="*/ 6 h 20"/>
                <a:gd name="T8" fmla="*/ 0 w 63"/>
                <a:gd name="T9" fmla="*/ 0 h 20"/>
                <a:gd name="T10" fmla="*/ 7 w 63"/>
                <a:gd name="T11" fmla="*/ 0 h 20"/>
                <a:gd name="T12" fmla="*/ 56 w 63"/>
                <a:gd name="T13" fmla="*/ 0 h 20"/>
                <a:gd name="T14" fmla="*/ 63 w 63"/>
                <a:gd name="T15" fmla="*/ 0 h 20"/>
                <a:gd name="T16" fmla="*/ 63 w 63"/>
                <a:gd name="T17" fmla="*/ 6 h 20"/>
                <a:gd name="T18" fmla="*/ 63 w 63"/>
                <a:gd name="T19" fmla="*/ 6 h 20"/>
                <a:gd name="T20" fmla="*/ 63 w 63"/>
                <a:gd name="T21" fmla="*/ 13 h 20"/>
                <a:gd name="T22" fmla="*/ 56 w 63"/>
                <a:gd name="T23" fmla="*/ 20 h 20"/>
                <a:gd name="T24" fmla="*/ 7 w 63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3" h="20">
                  <a:moveTo>
                    <a:pt x="7" y="20"/>
                  </a:moveTo>
                  <a:lnTo>
                    <a:pt x="0" y="13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56" y="0"/>
                  </a:lnTo>
                  <a:lnTo>
                    <a:pt x="63" y="0"/>
                  </a:lnTo>
                  <a:lnTo>
                    <a:pt x="63" y="6"/>
                  </a:lnTo>
                  <a:lnTo>
                    <a:pt x="63" y="6"/>
                  </a:lnTo>
                  <a:lnTo>
                    <a:pt x="63" y="13"/>
                  </a:lnTo>
                  <a:lnTo>
                    <a:pt x="56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4" name="Freeform 135"/>
            <p:cNvSpPr>
              <a:spLocks/>
            </p:cNvSpPr>
            <p:nvPr/>
          </p:nvSpPr>
          <p:spPr bwMode="auto">
            <a:xfrm>
              <a:off x="2946" y="2691"/>
              <a:ext cx="236" cy="20"/>
            </a:xfrm>
            <a:custGeom>
              <a:avLst/>
              <a:gdLst>
                <a:gd name="T0" fmla="*/ 7 w 236"/>
                <a:gd name="T1" fmla="*/ 20 h 20"/>
                <a:gd name="T2" fmla="*/ 0 w 236"/>
                <a:gd name="T3" fmla="*/ 13 h 20"/>
                <a:gd name="T4" fmla="*/ 0 w 236"/>
                <a:gd name="T5" fmla="*/ 6 h 20"/>
                <a:gd name="T6" fmla="*/ 0 w 236"/>
                <a:gd name="T7" fmla="*/ 6 h 20"/>
                <a:gd name="T8" fmla="*/ 0 w 236"/>
                <a:gd name="T9" fmla="*/ 0 h 20"/>
                <a:gd name="T10" fmla="*/ 7 w 236"/>
                <a:gd name="T11" fmla="*/ 0 h 20"/>
                <a:gd name="T12" fmla="*/ 229 w 236"/>
                <a:gd name="T13" fmla="*/ 0 h 20"/>
                <a:gd name="T14" fmla="*/ 236 w 236"/>
                <a:gd name="T15" fmla="*/ 0 h 20"/>
                <a:gd name="T16" fmla="*/ 236 w 236"/>
                <a:gd name="T17" fmla="*/ 6 h 20"/>
                <a:gd name="T18" fmla="*/ 236 w 236"/>
                <a:gd name="T19" fmla="*/ 6 h 20"/>
                <a:gd name="T20" fmla="*/ 236 w 236"/>
                <a:gd name="T21" fmla="*/ 13 h 20"/>
                <a:gd name="T22" fmla="*/ 229 w 236"/>
                <a:gd name="T23" fmla="*/ 20 h 20"/>
                <a:gd name="T24" fmla="*/ 7 w 236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6" h="20">
                  <a:moveTo>
                    <a:pt x="7" y="20"/>
                  </a:moveTo>
                  <a:lnTo>
                    <a:pt x="0" y="13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229" y="0"/>
                  </a:lnTo>
                  <a:lnTo>
                    <a:pt x="236" y="0"/>
                  </a:lnTo>
                  <a:lnTo>
                    <a:pt x="236" y="6"/>
                  </a:lnTo>
                  <a:lnTo>
                    <a:pt x="236" y="6"/>
                  </a:lnTo>
                  <a:lnTo>
                    <a:pt x="236" y="13"/>
                  </a:lnTo>
                  <a:lnTo>
                    <a:pt x="229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5" name="Freeform 136"/>
            <p:cNvSpPr>
              <a:spLocks/>
            </p:cNvSpPr>
            <p:nvPr/>
          </p:nvSpPr>
          <p:spPr bwMode="auto">
            <a:xfrm>
              <a:off x="3168" y="2691"/>
              <a:ext cx="132" cy="20"/>
            </a:xfrm>
            <a:custGeom>
              <a:avLst/>
              <a:gdLst>
                <a:gd name="T0" fmla="*/ 7 w 132"/>
                <a:gd name="T1" fmla="*/ 20 h 20"/>
                <a:gd name="T2" fmla="*/ 0 w 132"/>
                <a:gd name="T3" fmla="*/ 13 h 20"/>
                <a:gd name="T4" fmla="*/ 0 w 132"/>
                <a:gd name="T5" fmla="*/ 6 h 20"/>
                <a:gd name="T6" fmla="*/ 0 w 132"/>
                <a:gd name="T7" fmla="*/ 6 h 20"/>
                <a:gd name="T8" fmla="*/ 0 w 132"/>
                <a:gd name="T9" fmla="*/ 0 h 20"/>
                <a:gd name="T10" fmla="*/ 7 w 132"/>
                <a:gd name="T11" fmla="*/ 0 h 20"/>
                <a:gd name="T12" fmla="*/ 125 w 132"/>
                <a:gd name="T13" fmla="*/ 0 h 20"/>
                <a:gd name="T14" fmla="*/ 132 w 132"/>
                <a:gd name="T15" fmla="*/ 0 h 20"/>
                <a:gd name="T16" fmla="*/ 132 w 132"/>
                <a:gd name="T17" fmla="*/ 6 h 20"/>
                <a:gd name="T18" fmla="*/ 132 w 132"/>
                <a:gd name="T19" fmla="*/ 6 h 20"/>
                <a:gd name="T20" fmla="*/ 132 w 132"/>
                <a:gd name="T21" fmla="*/ 13 h 20"/>
                <a:gd name="T22" fmla="*/ 125 w 132"/>
                <a:gd name="T23" fmla="*/ 20 h 20"/>
                <a:gd name="T24" fmla="*/ 7 w 132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2" h="20">
                  <a:moveTo>
                    <a:pt x="7" y="20"/>
                  </a:moveTo>
                  <a:lnTo>
                    <a:pt x="0" y="13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125" y="0"/>
                  </a:lnTo>
                  <a:lnTo>
                    <a:pt x="132" y="0"/>
                  </a:lnTo>
                  <a:lnTo>
                    <a:pt x="132" y="6"/>
                  </a:lnTo>
                  <a:lnTo>
                    <a:pt x="132" y="6"/>
                  </a:lnTo>
                  <a:lnTo>
                    <a:pt x="132" y="13"/>
                  </a:lnTo>
                  <a:lnTo>
                    <a:pt x="125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6" name="Freeform 137"/>
            <p:cNvSpPr>
              <a:spLocks/>
            </p:cNvSpPr>
            <p:nvPr/>
          </p:nvSpPr>
          <p:spPr bwMode="auto">
            <a:xfrm>
              <a:off x="3286" y="2691"/>
              <a:ext cx="91" cy="20"/>
            </a:xfrm>
            <a:custGeom>
              <a:avLst/>
              <a:gdLst>
                <a:gd name="T0" fmla="*/ 7 w 91"/>
                <a:gd name="T1" fmla="*/ 20 h 20"/>
                <a:gd name="T2" fmla="*/ 0 w 91"/>
                <a:gd name="T3" fmla="*/ 13 h 20"/>
                <a:gd name="T4" fmla="*/ 0 w 91"/>
                <a:gd name="T5" fmla="*/ 6 h 20"/>
                <a:gd name="T6" fmla="*/ 0 w 91"/>
                <a:gd name="T7" fmla="*/ 6 h 20"/>
                <a:gd name="T8" fmla="*/ 0 w 91"/>
                <a:gd name="T9" fmla="*/ 0 h 20"/>
                <a:gd name="T10" fmla="*/ 7 w 91"/>
                <a:gd name="T11" fmla="*/ 0 h 20"/>
                <a:gd name="T12" fmla="*/ 84 w 91"/>
                <a:gd name="T13" fmla="*/ 0 h 20"/>
                <a:gd name="T14" fmla="*/ 91 w 91"/>
                <a:gd name="T15" fmla="*/ 0 h 20"/>
                <a:gd name="T16" fmla="*/ 91 w 91"/>
                <a:gd name="T17" fmla="*/ 6 h 20"/>
                <a:gd name="T18" fmla="*/ 91 w 91"/>
                <a:gd name="T19" fmla="*/ 6 h 20"/>
                <a:gd name="T20" fmla="*/ 91 w 91"/>
                <a:gd name="T21" fmla="*/ 13 h 20"/>
                <a:gd name="T22" fmla="*/ 84 w 91"/>
                <a:gd name="T23" fmla="*/ 20 h 20"/>
                <a:gd name="T24" fmla="*/ 7 w 91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1" h="20">
                  <a:moveTo>
                    <a:pt x="7" y="20"/>
                  </a:moveTo>
                  <a:lnTo>
                    <a:pt x="0" y="13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84" y="0"/>
                  </a:lnTo>
                  <a:lnTo>
                    <a:pt x="91" y="0"/>
                  </a:lnTo>
                  <a:lnTo>
                    <a:pt x="91" y="6"/>
                  </a:lnTo>
                  <a:lnTo>
                    <a:pt x="91" y="6"/>
                  </a:lnTo>
                  <a:lnTo>
                    <a:pt x="91" y="13"/>
                  </a:lnTo>
                  <a:lnTo>
                    <a:pt x="84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7" name="Freeform 138"/>
            <p:cNvSpPr>
              <a:spLocks/>
            </p:cNvSpPr>
            <p:nvPr/>
          </p:nvSpPr>
          <p:spPr bwMode="auto">
            <a:xfrm>
              <a:off x="3363" y="2642"/>
              <a:ext cx="20" cy="62"/>
            </a:xfrm>
            <a:custGeom>
              <a:avLst/>
              <a:gdLst>
                <a:gd name="T0" fmla="*/ 20 w 20"/>
                <a:gd name="T1" fmla="*/ 55 h 62"/>
                <a:gd name="T2" fmla="*/ 14 w 20"/>
                <a:gd name="T3" fmla="*/ 62 h 62"/>
                <a:gd name="T4" fmla="*/ 7 w 20"/>
                <a:gd name="T5" fmla="*/ 62 h 62"/>
                <a:gd name="T6" fmla="*/ 7 w 20"/>
                <a:gd name="T7" fmla="*/ 62 h 62"/>
                <a:gd name="T8" fmla="*/ 0 w 20"/>
                <a:gd name="T9" fmla="*/ 62 h 62"/>
                <a:gd name="T10" fmla="*/ 0 w 20"/>
                <a:gd name="T11" fmla="*/ 55 h 62"/>
                <a:gd name="T12" fmla="*/ 0 w 20"/>
                <a:gd name="T13" fmla="*/ 7 h 62"/>
                <a:gd name="T14" fmla="*/ 0 w 20"/>
                <a:gd name="T15" fmla="*/ 0 h 62"/>
                <a:gd name="T16" fmla="*/ 7 w 20"/>
                <a:gd name="T17" fmla="*/ 0 h 62"/>
                <a:gd name="T18" fmla="*/ 7 w 20"/>
                <a:gd name="T19" fmla="*/ 0 h 62"/>
                <a:gd name="T20" fmla="*/ 14 w 20"/>
                <a:gd name="T21" fmla="*/ 0 h 62"/>
                <a:gd name="T22" fmla="*/ 20 w 20"/>
                <a:gd name="T23" fmla="*/ 7 h 62"/>
                <a:gd name="T24" fmla="*/ 20 w 20"/>
                <a:gd name="T25" fmla="*/ 55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62">
                  <a:moveTo>
                    <a:pt x="20" y="55"/>
                  </a:moveTo>
                  <a:lnTo>
                    <a:pt x="14" y="62"/>
                  </a:lnTo>
                  <a:lnTo>
                    <a:pt x="7" y="62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0" y="7"/>
                  </a:lnTo>
                  <a:lnTo>
                    <a:pt x="20" y="5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8" name="Freeform 139"/>
            <p:cNvSpPr>
              <a:spLocks/>
            </p:cNvSpPr>
            <p:nvPr/>
          </p:nvSpPr>
          <p:spPr bwMode="auto">
            <a:xfrm>
              <a:off x="3363" y="2642"/>
              <a:ext cx="104" cy="21"/>
            </a:xfrm>
            <a:custGeom>
              <a:avLst/>
              <a:gdLst>
                <a:gd name="T0" fmla="*/ 7 w 104"/>
                <a:gd name="T1" fmla="*/ 21 h 21"/>
                <a:gd name="T2" fmla="*/ 0 w 104"/>
                <a:gd name="T3" fmla="*/ 14 h 21"/>
                <a:gd name="T4" fmla="*/ 0 w 104"/>
                <a:gd name="T5" fmla="*/ 7 h 21"/>
                <a:gd name="T6" fmla="*/ 0 w 104"/>
                <a:gd name="T7" fmla="*/ 7 h 21"/>
                <a:gd name="T8" fmla="*/ 0 w 104"/>
                <a:gd name="T9" fmla="*/ 0 h 21"/>
                <a:gd name="T10" fmla="*/ 7 w 104"/>
                <a:gd name="T11" fmla="*/ 0 h 21"/>
                <a:gd name="T12" fmla="*/ 97 w 104"/>
                <a:gd name="T13" fmla="*/ 0 h 21"/>
                <a:gd name="T14" fmla="*/ 104 w 104"/>
                <a:gd name="T15" fmla="*/ 0 h 21"/>
                <a:gd name="T16" fmla="*/ 104 w 104"/>
                <a:gd name="T17" fmla="*/ 7 h 21"/>
                <a:gd name="T18" fmla="*/ 104 w 104"/>
                <a:gd name="T19" fmla="*/ 7 h 21"/>
                <a:gd name="T20" fmla="*/ 104 w 104"/>
                <a:gd name="T21" fmla="*/ 14 h 21"/>
                <a:gd name="T22" fmla="*/ 97 w 104"/>
                <a:gd name="T23" fmla="*/ 21 h 21"/>
                <a:gd name="T24" fmla="*/ 7 w 104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4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97" y="0"/>
                  </a:lnTo>
                  <a:lnTo>
                    <a:pt x="104" y="0"/>
                  </a:lnTo>
                  <a:lnTo>
                    <a:pt x="104" y="7"/>
                  </a:lnTo>
                  <a:lnTo>
                    <a:pt x="104" y="7"/>
                  </a:lnTo>
                  <a:lnTo>
                    <a:pt x="104" y="14"/>
                  </a:lnTo>
                  <a:lnTo>
                    <a:pt x="97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9" name="Freeform 140"/>
            <p:cNvSpPr>
              <a:spLocks/>
            </p:cNvSpPr>
            <p:nvPr/>
          </p:nvSpPr>
          <p:spPr bwMode="auto">
            <a:xfrm>
              <a:off x="3453" y="2586"/>
              <a:ext cx="21" cy="70"/>
            </a:xfrm>
            <a:custGeom>
              <a:avLst/>
              <a:gdLst>
                <a:gd name="T0" fmla="*/ 21 w 21"/>
                <a:gd name="T1" fmla="*/ 63 h 70"/>
                <a:gd name="T2" fmla="*/ 14 w 21"/>
                <a:gd name="T3" fmla="*/ 70 h 70"/>
                <a:gd name="T4" fmla="*/ 7 w 21"/>
                <a:gd name="T5" fmla="*/ 70 h 70"/>
                <a:gd name="T6" fmla="*/ 7 w 21"/>
                <a:gd name="T7" fmla="*/ 70 h 70"/>
                <a:gd name="T8" fmla="*/ 0 w 21"/>
                <a:gd name="T9" fmla="*/ 70 h 70"/>
                <a:gd name="T10" fmla="*/ 0 w 21"/>
                <a:gd name="T11" fmla="*/ 63 h 70"/>
                <a:gd name="T12" fmla="*/ 0 w 21"/>
                <a:gd name="T13" fmla="*/ 7 h 70"/>
                <a:gd name="T14" fmla="*/ 0 w 21"/>
                <a:gd name="T15" fmla="*/ 0 h 70"/>
                <a:gd name="T16" fmla="*/ 7 w 21"/>
                <a:gd name="T17" fmla="*/ 0 h 70"/>
                <a:gd name="T18" fmla="*/ 7 w 21"/>
                <a:gd name="T19" fmla="*/ 0 h 70"/>
                <a:gd name="T20" fmla="*/ 14 w 21"/>
                <a:gd name="T21" fmla="*/ 0 h 70"/>
                <a:gd name="T22" fmla="*/ 21 w 21"/>
                <a:gd name="T23" fmla="*/ 7 h 70"/>
                <a:gd name="T24" fmla="*/ 21 w 21"/>
                <a:gd name="T25" fmla="*/ 63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70">
                  <a:moveTo>
                    <a:pt x="21" y="63"/>
                  </a:moveTo>
                  <a:lnTo>
                    <a:pt x="14" y="70"/>
                  </a:lnTo>
                  <a:lnTo>
                    <a:pt x="7" y="70"/>
                  </a:lnTo>
                  <a:lnTo>
                    <a:pt x="7" y="70"/>
                  </a:lnTo>
                  <a:lnTo>
                    <a:pt x="0" y="70"/>
                  </a:lnTo>
                  <a:lnTo>
                    <a:pt x="0" y="63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6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0" name="Freeform 141"/>
            <p:cNvSpPr>
              <a:spLocks/>
            </p:cNvSpPr>
            <p:nvPr/>
          </p:nvSpPr>
          <p:spPr bwMode="auto">
            <a:xfrm>
              <a:off x="3453" y="2586"/>
              <a:ext cx="111" cy="21"/>
            </a:xfrm>
            <a:custGeom>
              <a:avLst/>
              <a:gdLst>
                <a:gd name="T0" fmla="*/ 7 w 111"/>
                <a:gd name="T1" fmla="*/ 21 h 21"/>
                <a:gd name="T2" fmla="*/ 0 w 111"/>
                <a:gd name="T3" fmla="*/ 14 h 21"/>
                <a:gd name="T4" fmla="*/ 0 w 111"/>
                <a:gd name="T5" fmla="*/ 7 h 21"/>
                <a:gd name="T6" fmla="*/ 0 w 111"/>
                <a:gd name="T7" fmla="*/ 7 h 21"/>
                <a:gd name="T8" fmla="*/ 0 w 111"/>
                <a:gd name="T9" fmla="*/ 0 h 21"/>
                <a:gd name="T10" fmla="*/ 7 w 111"/>
                <a:gd name="T11" fmla="*/ 0 h 21"/>
                <a:gd name="T12" fmla="*/ 104 w 111"/>
                <a:gd name="T13" fmla="*/ 0 h 21"/>
                <a:gd name="T14" fmla="*/ 111 w 111"/>
                <a:gd name="T15" fmla="*/ 0 h 21"/>
                <a:gd name="T16" fmla="*/ 111 w 111"/>
                <a:gd name="T17" fmla="*/ 7 h 21"/>
                <a:gd name="T18" fmla="*/ 111 w 111"/>
                <a:gd name="T19" fmla="*/ 7 h 21"/>
                <a:gd name="T20" fmla="*/ 111 w 111"/>
                <a:gd name="T21" fmla="*/ 14 h 21"/>
                <a:gd name="T22" fmla="*/ 104 w 111"/>
                <a:gd name="T23" fmla="*/ 21 h 21"/>
                <a:gd name="T24" fmla="*/ 7 w 11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04" y="0"/>
                  </a:lnTo>
                  <a:lnTo>
                    <a:pt x="111" y="0"/>
                  </a:lnTo>
                  <a:lnTo>
                    <a:pt x="111" y="7"/>
                  </a:lnTo>
                  <a:lnTo>
                    <a:pt x="111" y="7"/>
                  </a:lnTo>
                  <a:lnTo>
                    <a:pt x="111" y="14"/>
                  </a:lnTo>
                  <a:lnTo>
                    <a:pt x="10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1" name="Freeform 142"/>
            <p:cNvSpPr>
              <a:spLocks/>
            </p:cNvSpPr>
            <p:nvPr/>
          </p:nvSpPr>
          <p:spPr bwMode="auto">
            <a:xfrm>
              <a:off x="3550" y="2586"/>
              <a:ext cx="56" cy="21"/>
            </a:xfrm>
            <a:custGeom>
              <a:avLst/>
              <a:gdLst>
                <a:gd name="T0" fmla="*/ 7 w 56"/>
                <a:gd name="T1" fmla="*/ 21 h 21"/>
                <a:gd name="T2" fmla="*/ 0 w 56"/>
                <a:gd name="T3" fmla="*/ 14 h 21"/>
                <a:gd name="T4" fmla="*/ 0 w 56"/>
                <a:gd name="T5" fmla="*/ 7 h 21"/>
                <a:gd name="T6" fmla="*/ 0 w 56"/>
                <a:gd name="T7" fmla="*/ 7 h 21"/>
                <a:gd name="T8" fmla="*/ 0 w 56"/>
                <a:gd name="T9" fmla="*/ 0 h 21"/>
                <a:gd name="T10" fmla="*/ 7 w 56"/>
                <a:gd name="T11" fmla="*/ 0 h 21"/>
                <a:gd name="T12" fmla="*/ 49 w 56"/>
                <a:gd name="T13" fmla="*/ 0 h 21"/>
                <a:gd name="T14" fmla="*/ 56 w 56"/>
                <a:gd name="T15" fmla="*/ 0 h 21"/>
                <a:gd name="T16" fmla="*/ 56 w 56"/>
                <a:gd name="T17" fmla="*/ 7 h 21"/>
                <a:gd name="T18" fmla="*/ 56 w 56"/>
                <a:gd name="T19" fmla="*/ 7 h 21"/>
                <a:gd name="T20" fmla="*/ 56 w 56"/>
                <a:gd name="T21" fmla="*/ 14 h 21"/>
                <a:gd name="T22" fmla="*/ 49 w 56"/>
                <a:gd name="T23" fmla="*/ 21 h 21"/>
                <a:gd name="T24" fmla="*/ 7 w 56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9" y="0"/>
                  </a:lnTo>
                  <a:lnTo>
                    <a:pt x="56" y="0"/>
                  </a:lnTo>
                  <a:lnTo>
                    <a:pt x="56" y="7"/>
                  </a:lnTo>
                  <a:lnTo>
                    <a:pt x="56" y="7"/>
                  </a:lnTo>
                  <a:lnTo>
                    <a:pt x="56" y="14"/>
                  </a:lnTo>
                  <a:lnTo>
                    <a:pt x="49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2" name="Freeform 143"/>
            <p:cNvSpPr>
              <a:spLocks/>
            </p:cNvSpPr>
            <p:nvPr/>
          </p:nvSpPr>
          <p:spPr bwMode="auto">
            <a:xfrm>
              <a:off x="3592" y="2538"/>
              <a:ext cx="21" cy="62"/>
            </a:xfrm>
            <a:custGeom>
              <a:avLst/>
              <a:gdLst>
                <a:gd name="T0" fmla="*/ 21 w 21"/>
                <a:gd name="T1" fmla="*/ 55 h 62"/>
                <a:gd name="T2" fmla="*/ 14 w 21"/>
                <a:gd name="T3" fmla="*/ 62 h 62"/>
                <a:gd name="T4" fmla="*/ 7 w 21"/>
                <a:gd name="T5" fmla="*/ 62 h 62"/>
                <a:gd name="T6" fmla="*/ 7 w 21"/>
                <a:gd name="T7" fmla="*/ 62 h 62"/>
                <a:gd name="T8" fmla="*/ 0 w 21"/>
                <a:gd name="T9" fmla="*/ 62 h 62"/>
                <a:gd name="T10" fmla="*/ 0 w 21"/>
                <a:gd name="T11" fmla="*/ 55 h 62"/>
                <a:gd name="T12" fmla="*/ 0 w 21"/>
                <a:gd name="T13" fmla="*/ 7 h 62"/>
                <a:gd name="T14" fmla="*/ 0 w 21"/>
                <a:gd name="T15" fmla="*/ 0 h 62"/>
                <a:gd name="T16" fmla="*/ 7 w 21"/>
                <a:gd name="T17" fmla="*/ 0 h 62"/>
                <a:gd name="T18" fmla="*/ 7 w 21"/>
                <a:gd name="T19" fmla="*/ 0 h 62"/>
                <a:gd name="T20" fmla="*/ 14 w 21"/>
                <a:gd name="T21" fmla="*/ 0 h 62"/>
                <a:gd name="T22" fmla="*/ 21 w 21"/>
                <a:gd name="T23" fmla="*/ 7 h 62"/>
                <a:gd name="T24" fmla="*/ 21 w 21"/>
                <a:gd name="T25" fmla="*/ 55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62">
                  <a:moveTo>
                    <a:pt x="21" y="55"/>
                  </a:moveTo>
                  <a:lnTo>
                    <a:pt x="14" y="62"/>
                  </a:lnTo>
                  <a:lnTo>
                    <a:pt x="7" y="62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5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3" name="Freeform 144"/>
            <p:cNvSpPr>
              <a:spLocks/>
            </p:cNvSpPr>
            <p:nvPr/>
          </p:nvSpPr>
          <p:spPr bwMode="auto">
            <a:xfrm>
              <a:off x="3592" y="2538"/>
              <a:ext cx="35" cy="21"/>
            </a:xfrm>
            <a:custGeom>
              <a:avLst/>
              <a:gdLst>
                <a:gd name="T0" fmla="*/ 7 w 35"/>
                <a:gd name="T1" fmla="*/ 21 h 21"/>
                <a:gd name="T2" fmla="*/ 0 w 35"/>
                <a:gd name="T3" fmla="*/ 14 h 21"/>
                <a:gd name="T4" fmla="*/ 0 w 35"/>
                <a:gd name="T5" fmla="*/ 7 h 21"/>
                <a:gd name="T6" fmla="*/ 0 w 35"/>
                <a:gd name="T7" fmla="*/ 7 h 21"/>
                <a:gd name="T8" fmla="*/ 0 w 35"/>
                <a:gd name="T9" fmla="*/ 0 h 21"/>
                <a:gd name="T10" fmla="*/ 7 w 35"/>
                <a:gd name="T11" fmla="*/ 0 h 21"/>
                <a:gd name="T12" fmla="*/ 28 w 35"/>
                <a:gd name="T13" fmla="*/ 0 h 21"/>
                <a:gd name="T14" fmla="*/ 35 w 35"/>
                <a:gd name="T15" fmla="*/ 0 h 21"/>
                <a:gd name="T16" fmla="*/ 35 w 35"/>
                <a:gd name="T17" fmla="*/ 7 h 21"/>
                <a:gd name="T18" fmla="*/ 35 w 35"/>
                <a:gd name="T19" fmla="*/ 7 h 21"/>
                <a:gd name="T20" fmla="*/ 35 w 35"/>
                <a:gd name="T21" fmla="*/ 14 h 21"/>
                <a:gd name="T22" fmla="*/ 28 w 35"/>
                <a:gd name="T23" fmla="*/ 21 h 21"/>
                <a:gd name="T24" fmla="*/ 7 w 35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14"/>
                  </a:lnTo>
                  <a:lnTo>
                    <a:pt x="28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4" name="Freeform 145"/>
            <p:cNvSpPr>
              <a:spLocks/>
            </p:cNvSpPr>
            <p:nvPr/>
          </p:nvSpPr>
          <p:spPr bwMode="auto">
            <a:xfrm>
              <a:off x="3613" y="2538"/>
              <a:ext cx="20" cy="21"/>
            </a:xfrm>
            <a:custGeom>
              <a:avLst/>
              <a:gdLst>
                <a:gd name="T0" fmla="*/ 7 w 20"/>
                <a:gd name="T1" fmla="*/ 21 h 21"/>
                <a:gd name="T2" fmla="*/ 0 w 20"/>
                <a:gd name="T3" fmla="*/ 14 h 21"/>
                <a:gd name="T4" fmla="*/ 0 w 20"/>
                <a:gd name="T5" fmla="*/ 7 h 21"/>
                <a:gd name="T6" fmla="*/ 0 w 20"/>
                <a:gd name="T7" fmla="*/ 7 h 21"/>
                <a:gd name="T8" fmla="*/ 0 w 20"/>
                <a:gd name="T9" fmla="*/ 0 h 21"/>
                <a:gd name="T10" fmla="*/ 7 w 20"/>
                <a:gd name="T11" fmla="*/ 0 h 21"/>
                <a:gd name="T12" fmla="*/ 14 w 20"/>
                <a:gd name="T13" fmla="*/ 0 h 21"/>
                <a:gd name="T14" fmla="*/ 20 w 20"/>
                <a:gd name="T15" fmla="*/ 0 h 21"/>
                <a:gd name="T16" fmla="*/ 20 w 20"/>
                <a:gd name="T17" fmla="*/ 7 h 21"/>
                <a:gd name="T18" fmla="*/ 20 w 20"/>
                <a:gd name="T19" fmla="*/ 7 h 21"/>
                <a:gd name="T20" fmla="*/ 20 w 20"/>
                <a:gd name="T21" fmla="*/ 14 h 21"/>
                <a:gd name="T22" fmla="*/ 14 w 20"/>
                <a:gd name="T23" fmla="*/ 21 h 21"/>
                <a:gd name="T24" fmla="*/ 7 w 20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0" y="7"/>
                  </a:lnTo>
                  <a:lnTo>
                    <a:pt x="20" y="7"/>
                  </a:lnTo>
                  <a:lnTo>
                    <a:pt x="20" y="14"/>
                  </a:lnTo>
                  <a:lnTo>
                    <a:pt x="1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5" name="Freeform 146"/>
            <p:cNvSpPr>
              <a:spLocks/>
            </p:cNvSpPr>
            <p:nvPr/>
          </p:nvSpPr>
          <p:spPr bwMode="auto">
            <a:xfrm>
              <a:off x="3620" y="2538"/>
              <a:ext cx="34" cy="21"/>
            </a:xfrm>
            <a:custGeom>
              <a:avLst/>
              <a:gdLst>
                <a:gd name="T0" fmla="*/ 7 w 34"/>
                <a:gd name="T1" fmla="*/ 21 h 21"/>
                <a:gd name="T2" fmla="*/ 0 w 34"/>
                <a:gd name="T3" fmla="*/ 14 h 21"/>
                <a:gd name="T4" fmla="*/ 0 w 34"/>
                <a:gd name="T5" fmla="*/ 7 h 21"/>
                <a:gd name="T6" fmla="*/ 0 w 34"/>
                <a:gd name="T7" fmla="*/ 7 h 21"/>
                <a:gd name="T8" fmla="*/ 0 w 34"/>
                <a:gd name="T9" fmla="*/ 0 h 21"/>
                <a:gd name="T10" fmla="*/ 7 w 34"/>
                <a:gd name="T11" fmla="*/ 0 h 21"/>
                <a:gd name="T12" fmla="*/ 27 w 34"/>
                <a:gd name="T13" fmla="*/ 0 h 21"/>
                <a:gd name="T14" fmla="*/ 34 w 34"/>
                <a:gd name="T15" fmla="*/ 0 h 21"/>
                <a:gd name="T16" fmla="*/ 34 w 34"/>
                <a:gd name="T17" fmla="*/ 7 h 21"/>
                <a:gd name="T18" fmla="*/ 34 w 34"/>
                <a:gd name="T19" fmla="*/ 7 h 21"/>
                <a:gd name="T20" fmla="*/ 34 w 34"/>
                <a:gd name="T21" fmla="*/ 14 h 21"/>
                <a:gd name="T22" fmla="*/ 27 w 34"/>
                <a:gd name="T23" fmla="*/ 21 h 21"/>
                <a:gd name="T24" fmla="*/ 7 w 34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7" y="0"/>
                  </a:lnTo>
                  <a:lnTo>
                    <a:pt x="34" y="0"/>
                  </a:lnTo>
                  <a:lnTo>
                    <a:pt x="34" y="7"/>
                  </a:lnTo>
                  <a:lnTo>
                    <a:pt x="34" y="7"/>
                  </a:lnTo>
                  <a:lnTo>
                    <a:pt x="34" y="14"/>
                  </a:lnTo>
                  <a:lnTo>
                    <a:pt x="27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6" name="Freeform 147"/>
            <p:cNvSpPr>
              <a:spLocks/>
            </p:cNvSpPr>
            <p:nvPr/>
          </p:nvSpPr>
          <p:spPr bwMode="auto">
            <a:xfrm>
              <a:off x="3640" y="2538"/>
              <a:ext cx="28" cy="21"/>
            </a:xfrm>
            <a:custGeom>
              <a:avLst/>
              <a:gdLst>
                <a:gd name="T0" fmla="*/ 7 w 28"/>
                <a:gd name="T1" fmla="*/ 21 h 21"/>
                <a:gd name="T2" fmla="*/ 0 w 28"/>
                <a:gd name="T3" fmla="*/ 14 h 21"/>
                <a:gd name="T4" fmla="*/ 0 w 28"/>
                <a:gd name="T5" fmla="*/ 7 h 21"/>
                <a:gd name="T6" fmla="*/ 0 w 28"/>
                <a:gd name="T7" fmla="*/ 7 h 21"/>
                <a:gd name="T8" fmla="*/ 0 w 28"/>
                <a:gd name="T9" fmla="*/ 0 h 21"/>
                <a:gd name="T10" fmla="*/ 7 w 28"/>
                <a:gd name="T11" fmla="*/ 0 h 21"/>
                <a:gd name="T12" fmla="*/ 21 w 28"/>
                <a:gd name="T13" fmla="*/ 0 h 21"/>
                <a:gd name="T14" fmla="*/ 28 w 28"/>
                <a:gd name="T15" fmla="*/ 0 h 21"/>
                <a:gd name="T16" fmla="*/ 28 w 28"/>
                <a:gd name="T17" fmla="*/ 7 h 21"/>
                <a:gd name="T18" fmla="*/ 28 w 28"/>
                <a:gd name="T19" fmla="*/ 7 h 21"/>
                <a:gd name="T20" fmla="*/ 28 w 28"/>
                <a:gd name="T21" fmla="*/ 14 h 21"/>
                <a:gd name="T22" fmla="*/ 21 w 28"/>
                <a:gd name="T23" fmla="*/ 21 h 21"/>
                <a:gd name="T24" fmla="*/ 7 w 28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1" y="0"/>
                  </a:lnTo>
                  <a:lnTo>
                    <a:pt x="28" y="0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14"/>
                  </a:lnTo>
                  <a:lnTo>
                    <a:pt x="21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7" name="Freeform 148"/>
            <p:cNvSpPr>
              <a:spLocks/>
            </p:cNvSpPr>
            <p:nvPr/>
          </p:nvSpPr>
          <p:spPr bwMode="auto">
            <a:xfrm>
              <a:off x="3654" y="2538"/>
              <a:ext cx="63" cy="21"/>
            </a:xfrm>
            <a:custGeom>
              <a:avLst/>
              <a:gdLst>
                <a:gd name="T0" fmla="*/ 7 w 63"/>
                <a:gd name="T1" fmla="*/ 21 h 21"/>
                <a:gd name="T2" fmla="*/ 0 w 63"/>
                <a:gd name="T3" fmla="*/ 14 h 21"/>
                <a:gd name="T4" fmla="*/ 0 w 63"/>
                <a:gd name="T5" fmla="*/ 7 h 21"/>
                <a:gd name="T6" fmla="*/ 0 w 63"/>
                <a:gd name="T7" fmla="*/ 7 h 21"/>
                <a:gd name="T8" fmla="*/ 0 w 63"/>
                <a:gd name="T9" fmla="*/ 0 h 21"/>
                <a:gd name="T10" fmla="*/ 7 w 63"/>
                <a:gd name="T11" fmla="*/ 0 h 21"/>
                <a:gd name="T12" fmla="*/ 56 w 63"/>
                <a:gd name="T13" fmla="*/ 0 h 21"/>
                <a:gd name="T14" fmla="*/ 63 w 63"/>
                <a:gd name="T15" fmla="*/ 0 h 21"/>
                <a:gd name="T16" fmla="*/ 63 w 63"/>
                <a:gd name="T17" fmla="*/ 7 h 21"/>
                <a:gd name="T18" fmla="*/ 63 w 63"/>
                <a:gd name="T19" fmla="*/ 7 h 21"/>
                <a:gd name="T20" fmla="*/ 63 w 63"/>
                <a:gd name="T21" fmla="*/ 14 h 21"/>
                <a:gd name="T22" fmla="*/ 56 w 63"/>
                <a:gd name="T23" fmla="*/ 21 h 21"/>
                <a:gd name="T24" fmla="*/ 7 w 63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3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56" y="0"/>
                  </a:lnTo>
                  <a:lnTo>
                    <a:pt x="63" y="0"/>
                  </a:lnTo>
                  <a:lnTo>
                    <a:pt x="63" y="7"/>
                  </a:lnTo>
                  <a:lnTo>
                    <a:pt x="63" y="7"/>
                  </a:lnTo>
                  <a:lnTo>
                    <a:pt x="63" y="14"/>
                  </a:lnTo>
                  <a:lnTo>
                    <a:pt x="56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8" name="Freeform 149"/>
            <p:cNvSpPr>
              <a:spLocks/>
            </p:cNvSpPr>
            <p:nvPr/>
          </p:nvSpPr>
          <p:spPr bwMode="auto">
            <a:xfrm>
              <a:off x="3703" y="2538"/>
              <a:ext cx="49" cy="21"/>
            </a:xfrm>
            <a:custGeom>
              <a:avLst/>
              <a:gdLst>
                <a:gd name="T0" fmla="*/ 7 w 49"/>
                <a:gd name="T1" fmla="*/ 21 h 21"/>
                <a:gd name="T2" fmla="*/ 0 w 49"/>
                <a:gd name="T3" fmla="*/ 14 h 21"/>
                <a:gd name="T4" fmla="*/ 0 w 49"/>
                <a:gd name="T5" fmla="*/ 7 h 21"/>
                <a:gd name="T6" fmla="*/ 0 w 49"/>
                <a:gd name="T7" fmla="*/ 7 h 21"/>
                <a:gd name="T8" fmla="*/ 0 w 49"/>
                <a:gd name="T9" fmla="*/ 0 h 21"/>
                <a:gd name="T10" fmla="*/ 7 w 49"/>
                <a:gd name="T11" fmla="*/ 0 h 21"/>
                <a:gd name="T12" fmla="*/ 42 w 49"/>
                <a:gd name="T13" fmla="*/ 0 h 21"/>
                <a:gd name="T14" fmla="*/ 49 w 49"/>
                <a:gd name="T15" fmla="*/ 0 h 21"/>
                <a:gd name="T16" fmla="*/ 49 w 49"/>
                <a:gd name="T17" fmla="*/ 7 h 21"/>
                <a:gd name="T18" fmla="*/ 49 w 49"/>
                <a:gd name="T19" fmla="*/ 7 h 21"/>
                <a:gd name="T20" fmla="*/ 49 w 49"/>
                <a:gd name="T21" fmla="*/ 14 h 21"/>
                <a:gd name="T22" fmla="*/ 42 w 49"/>
                <a:gd name="T23" fmla="*/ 21 h 21"/>
                <a:gd name="T24" fmla="*/ 7 w 49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9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2" y="0"/>
                  </a:lnTo>
                  <a:lnTo>
                    <a:pt x="49" y="0"/>
                  </a:lnTo>
                  <a:lnTo>
                    <a:pt x="49" y="7"/>
                  </a:lnTo>
                  <a:lnTo>
                    <a:pt x="49" y="7"/>
                  </a:lnTo>
                  <a:lnTo>
                    <a:pt x="49" y="14"/>
                  </a:lnTo>
                  <a:lnTo>
                    <a:pt x="42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9" name="Freeform 150"/>
            <p:cNvSpPr>
              <a:spLocks/>
            </p:cNvSpPr>
            <p:nvPr/>
          </p:nvSpPr>
          <p:spPr bwMode="auto">
            <a:xfrm>
              <a:off x="3738" y="2538"/>
              <a:ext cx="34" cy="21"/>
            </a:xfrm>
            <a:custGeom>
              <a:avLst/>
              <a:gdLst>
                <a:gd name="T0" fmla="*/ 7 w 34"/>
                <a:gd name="T1" fmla="*/ 21 h 21"/>
                <a:gd name="T2" fmla="*/ 0 w 34"/>
                <a:gd name="T3" fmla="*/ 14 h 21"/>
                <a:gd name="T4" fmla="*/ 0 w 34"/>
                <a:gd name="T5" fmla="*/ 7 h 21"/>
                <a:gd name="T6" fmla="*/ 0 w 34"/>
                <a:gd name="T7" fmla="*/ 7 h 21"/>
                <a:gd name="T8" fmla="*/ 0 w 34"/>
                <a:gd name="T9" fmla="*/ 0 h 21"/>
                <a:gd name="T10" fmla="*/ 7 w 34"/>
                <a:gd name="T11" fmla="*/ 0 h 21"/>
                <a:gd name="T12" fmla="*/ 27 w 34"/>
                <a:gd name="T13" fmla="*/ 0 h 21"/>
                <a:gd name="T14" fmla="*/ 34 w 34"/>
                <a:gd name="T15" fmla="*/ 0 h 21"/>
                <a:gd name="T16" fmla="*/ 34 w 34"/>
                <a:gd name="T17" fmla="*/ 7 h 21"/>
                <a:gd name="T18" fmla="*/ 34 w 34"/>
                <a:gd name="T19" fmla="*/ 7 h 21"/>
                <a:gd name="T20" fmla="*/ 34 w 34"/>
                <a:gd name="T21" fmla="*/ 14 h 21"/>
                <a:gd name="T22" fmla="*/ 27 w 34"/>
                <a:gd name="T23" fmla="*/ 21 h 21"/>
                <a:gd name="T24" fmla="*/ 7 w 34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7" y="0"/>
                  </a:lnTo>
                  <a:lnTo>
                    <a:pt x="34" y="0"/>
                  </a:lnTo>
                  <a:lnTo>
                    <a:pt x="34" y="7"/>
                  </a:lnTo>
                  <a:lnTo>
                    <a:pt x="34" y="7"/>
                  </a:lnTo>
                  <a:lnTo>
                    <a:pt x="34" y="14"/>
                  </a:lnTo>
                  <a:lnTo>
                    <a:pt x="27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0" name="Freeform 151"/>
            <p:cNvSpPr>
              <a:spLocks/>
            </p:cNvSpPr>
            <p:nvPr/>
          </p:nvSpPr>
          <p:spPr bwMode="auto">
            <a:xfrm>
              <a:off x="3758" y="2538"/>
              <a:ext cx="49" cy="21"/>
            </a:xfrm>
            <a:custGeom>
              <a:avLst/>
              <a:gdLst>
                <a:gd name="T0" fmla="*/ 7 w 49"/>
                <a:gd name="T1" fmla="*/ 21 h 21"/>
                <a:gd name="T2" fmla="*/ 0 w 49"/>
                <a:gd name="T3" fmla="*/ 14 h 21"/>
                <a:gd name="T4" fmla="*/ 0 w 49"/>
                <a:gd name="T5" fmla="*/ 7 h 21"/>
                <a:gd name="T6" fmla="*/ 0 w 49"/>
                <a:gd name="T7" fmla="*/ 7 h 21"/>
                <a:gd name="T8" fmla="*/ 0 w 49"/>
                <a:gd name="T9" fmla="*/ 0 h 21"/>
                <a:gd name="T10" fmla="*/ 7 w 49"/>
                <a:gd name="T11" fmla="*/ 0 h 21"/>
                <a:gd name="T12" fmla="*/ 42 w 49"/>
                <a:gd name="T13" fmla="*/ 0 h 21"/>
                <a:gd name="T14" fmla="*/ 49 w 49"/>
                <a:gd name="T15" fmla="*/ 0 h 21"/>
                <a:gd name="T16" fmla="*/ 49 w 49"/>
                <a:gd name="T17" fmla="*/ 7 h 21"/>
                <a:gd name="T18" fmla="*/ 49 w 49"/>
                <a:gd name="T19" fmla="*/ 7 h 21"/>
                <a:gd name="T20" fmla="*/ 49 w 49"/>
                <a:gd name="T21" fmla="*/ 14 h 21"/>
                <a:gd name="T22" fmla="*/ 42 w 49"/>
                <a:gd name="T23" fmla="*/ 21 h 21"/>
                <a:gd name="T24" fmla="*/ 7 w 49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9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2" y="0"/>
                  </a:lnTo>
                  <a:lnTo>
                    <a:pt x="49" y="0"/>
                  </a:lnTo>
                  <a:lnTo>
                    <a:pt x="49" y="7"/>
                  </a:lnTo>
                  <a:lnTo>
                    <a:pt x="49" y="7"/>
                  </a:lnTo>
                  <a:lnTo>
                    <a:pt x="49" y="14"/>
                  </a:lnTo>
                  <a:lnTo>
                    <a:pt x="42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1" name="Freeform 152"/>
            <p:cNvSpPr>
              <a:spLocks/>
            </p:cNvSpPr>
            <p:nvPr/>
          </p:nvSpPr>
          <p:spPr bwMode="auto">
            <a:xfrm>
              <a:off x="3793" y="2538"/>
              <a:ext cx="97" cy="21"/>
            </a:xfrm>
            <a:custGeom>
              <a:avLst/>
              <a:gdLst>
                <a:gd name="T0" fmla="*/ 7 w 97"/>
                <a:gd name="T1" fmla="*/ 21 h 21"/>
                <a:gd name="T2" fmla="*/ 0 w 97"/>
                <a:gd name="T3" fmla="*/ 14 h 21"/>
                <a:gd name="T4" fmla="*/ 0 w 97"/>
                <a:gd name="T5" fmla="*/ 7 h 21"/>
                <a:gd name="T6" fmla="*/ 0 w 97"/>
                <a:gd name="T7" fmla="*/ 7 h 21"/>
                <a:gd name="T8" fmla="*/ 0 w 97"/>
                <a:gd name="T9" fmla="*/ 0 h 21"/>
                <a:gd name="T10" fmla="*/ 7 w 97"/>
                <a:gd name="T11" fmla="*/ 0 h 21"/>
                <a:gd name="T12" fmla="*/ 90 w 97"/>
                <a:gd name="T13" fmla="*/ 0 h 21"/>
                <a:gd name="T14" fmla="*/ 97 w 97"/>
                <a:gd name="T15" fmla="*/ 0 h 21"/>
                <a:gd name="T16" fmla="*/ 97 w 97"/>
                <a:gd name="T17" fmla="*/ 7 h 21"/>
                <a:gd name="T18" fmla="*/ 97 w 97"/>
                <a:gd name="T19" fmla="*/ 7 h 21"/>
                <a:gd name="T20" fmla="*/ 97 w 97"/>
                <a:gd name="T21" fmla="*/ 14 h 21"/>
                <a:gd name="T22" fmla="*/ 90 w 97"/>
                <a:gd name="T23" fmla="*/ 21 h 21"/>
                <a:gd name="T24" fmla="*/ 7 w 97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7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90" y="0"/>
                  </a:lnTo>
                  <a:lnTo>
                    <a:pt x="97" y="0"/>
                  </a:lnTo>
                  <a:lnTo>
                    <a:pt x="97" y="7"/>
                  </a:lnTo>
                  <a:lnTo>
                    <a:pt x="97" y="7"/>
                  </a:lnTo>
                  <a:lnTo>
                    <a:pt x="97" y="14"/>
                  </a:lnTo>
                  <a:lnTo>
                    <a:pt x="90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2" name="Freeform 153"/>
            <p:cNvSpPr>
              <a:spLocks/>
            </p:cNvSpPr>
            <p:nvPr/>
          </p:nvSpPr>
          <p:spPr bwMode="auto">
            <a:xfrm>
              <a:off x="3877" y="2538"/>
              <a:ext cx="48" cy="21"/>
            </a:xfrm>
            <a:custGeom>
              <a:avLst/>
              <a:gdLst>
                <a:gd name="T0" fmla="*/ 6 w 48"/>
                <a:gd name="T1" fmla="*/ 21 h 21"/>
                <a:gd name="T2" fmla="*/ 0 w 48"/>
                <a:gd name="T3" fmla="*/ 14 h 21"/>
                <a:gd name="T4" fmla="*/ 0 w 48"/>
                <a:gd name="T5" fmla="*/ 7 h 21"/>
                <a:gd name="T6" fmla="*/ 0 w 48"/>
                <a:gd name="T7" fmla="*/ 7 h 21"/>
                <a:gd name="T8" fmla="*/ 0 w 48"/>
                <a:gd name="T9" fmla="*/ 0 h 21"/>
                <a:gd name="T10" fmla="*/ 6 w 48"/>
                <a:gd name="T11" fmla="*/ 0 h 21"/>
                <a:gd name="T12" fmla="*/ 41 w 48"/>
                <a:gd name="T13" fmla="*/ 0 h 21"/>
                <a:gd name="T14" fmla="*/ 48 w 48"/>
                <a:gd name="T15" fmla="*/ 0 h 21"/>
                <a:gd name="T16" fmla="*/ 48 w 48"/>
                <a:gd name="T17" fmla="*/ 7 h 21"/>
                <a:gd name="T18" fmla="*/ 48 w 48"/>
                <a:gd name="T19" fmla="*/ 7 h 21"/>
                <a:gd name="T20" fmla="*/ 48 w 48"/>
                <a:gd name="T21" fmla="*/ 14 h 21"/>
                <a:gd name="T22" fmla="*/ 41 w 48"/>
                <a:gd name="T23" fmla="*/ 21 h 21"/>
                <a:gd name="T24" fmla="*/ 6 w 48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8" h="21">
                  <a:moveTo>
                    <a:pt x="6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41" y="0"/>
                  </a:lnTo>
                  <a:lnTo>
                    <a:pt x="48" y="0"/>
                  </a:lnTo>
                  <a:lnTo>
                    <a:pt x="48" y="7"/>
                  </a:lnTo>
                  <a:lnTo>
                    <a:pt x="48" y="7"/>
                  </a:lnTo>
                  <a:lnTo>
                    <a:pt x="48" y="14"/>
                  </a:lnTo>
                  <a:lnTo>
                    <a:pt x="41" y="21"/>
                  </a:lnTo>
                  <a:lnTo>
                    <a:pt x="6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3" name="Freeform 154"/>
            <p:cNvSpPr>
              <a:spLocks/>
            </p:cNvSpPr>
            <p:nvPr/>
          </p:nvSpPr>
          <p:spPr bwMode="auto">
            <a:xfrm>
              <a:off x="3911" y="2482"/>
              <a:ext cx="21" cy="70"/>
            </a:xfrm>
            <a:custGeom>
              <a:avLst/>
              <a:gdLst>
                <a:gd name="T0" fmla="*/ 21 w 21"/>
                <a:gd name="T1" fmla="*/ 63 h 70"/>
                <a:gd name="T2" fmla="*/ 14 w 21"/>
                <a:gd name="T3" fmla="*/ 70 h 70"/>
                <a:gd name="T4" fmla="*/ 7 w 21"/>
                <a:gd name="T5" fmla="*/ 70 h 70"/>
                <a:gd name="T6" fmla="*/ 7 w 21"/>
                <a:gd name="T7" fmla="*/ 70 h 70"/>
                <a:gd name="T8" fmla="*/ 0 w 21"/>
                <a:gd name="T9" fmla="*/ 70 h 70"/>
                <a:gd name="T10" fmla="*/ 0 w 21"/>
                <a:gd name="T11" fmla="*/ 63 h 70"/>
                <a:gd name="T12" fmla="*/ 0 w 21"/>
                <a:gd name="T13" fmla="*/ 7 h 70"/>
                <a:gd name="T14" fmla="*/ 0 w 21"/>
                <a:gd name="T15" fmla="*/ 0 h 70"/>
                <a:gd name="T16" fmla="*/ 7 w 21"/>
                <a:gd name="T17" fmla="*/ 0 h 70"/>
                <a:gd name="T18" fmla="*/ 7 w 21"/>
                <a:gd name="T19" fmla="*/ 0 h 70"/>
                <a:gd name="T20" fmla="*/ 14 w 21"/>
                <a:gd name="T21" fmla="*/ 0 h 70"/>
                <a:gd name="T22" fmla="*/ 21 w 21"/>
                <a:gd name="T23" fmla="*/ 7 h 70"/>
                <a:gd name="T24" fmla="*/ 21 w 21"/>
                <a:gd name="T25" fmla="*/ 63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70">
                  <a:moveTo>
                    <a:pt x="21" y="63"/>
                  </a:moveTo>
                  <a:lnTo>
                    <a:pt x="14" y="70"/>
                  </a:lnTo>
                  <a:lnTo>
                    <a:pt x="7" y="70"/>
                  </a:lnTo>
                  <a:lnTo>
                    <a:pt x="7" y="70"/>
                  </a:lnTo>
                  <a:lnTo>
                    <a:pt x="0" y="70"/>
                  </a:lnTo>
                  <a:lnTo>
                    <a:pt x="0" y="63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6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4" name="Freeform 155"/>
            <p:cNvSpPr>
              <a:spLocks/>
            </p:cNvSpPr>
            <p:nvPr/>
          </p:nvSpPr>
          <p:spPr bwMode="auto">
            <a:xfrm>
              <a:off x="3911" y="2482"/>
              <a:ext cx="493" cy="21"/>
            </a:xfrm>
            <a:custGeom>
              <a:avLst/>
              <a:gdLst>
                <a:gd name="T0" fmla="*/ 7 w 493"/>
                <a:gd name="T1" fmla="*/ 21 h 21"/>
                <a:gd name="T2" fmla="*/ 0 w 493"/>
                <a:gd name="T3" fmla="*/ 14 h 21"/>
                <a:gd name="T4" fmla="*/ 0 w 493"/>
                <a:gd name="T5" fmla="*/ 7 h 21"/>
                <a:gd name="T6" fmla="*/ 0 w 493"/>
                <a:gd name="T7" fmla="*/ 7 h 21"/>
                <a:gd name="T8" fmla="*/ 0 w 493"/>
                <a:gd name="T9" fmla="*/ 0 h 21"/>
                <a:gd name="T10" fmla="*/ 7 w 493"/>
                <a:gd name="T11" fmla="*/ 0 h 21"/>
                <a:gd name="T12" fmla="*/ 486 w 493"/>
                <a:gd name="T13" fmla="*/ 0 h 21"/>
                <a:gd name="T14" fmla="*/ 493 w 493"/>
                <a:gd name="T15" fmla="*/ 0 h 21"/>
                <a:gd name="T16" fmla="*/ 493 w 493"/>
                <a:gd name="T17" fmla="*/ 7 h 21"/>
                <a:gd name="T18" fmla="*/ 493 w 493"/>
                <a:gd name="T19" fmla="*/ 7 h 21"/>
                <a:gd name="T20" fmla="*/ 493 w 493"/>
                <a:gd name="T21" fmla="*/ 14 h 21"/>
                <a:gd name="T22" fmla="*/ 486 w 493"/>
                <a:gd name="T23" fmla="*/ 21 h 21"/>
                <a:gd name="T24" fmla="*/ 7 w 493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93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86" y="0"/>
                  </a:lnTo>
                  <a:lnTo>
                    <a:pt x="493" y="0"/>
                  </a:lnTo>
                  <a:lnTo>
                    <a:pt x="493" y="7"/>
                  </a:lnTo>
                  <a:lnTo>
                    <a:pt x="493" y="7"/>
                  </a:lnTo>
                  <a:lnTo>
                    <a:pt x="493" y="14"/>
                  </a:lnTo>
                  <a:lnTo>
                    <a:pt x="486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784420" y="1194337"/>
            <a:ext cx="3024950" cy="1819438"/>
            <a:chOff x="8297869" y="1266200"/>
            <a:chExt cx="3024950" cy="1819438"/>
          </a:xfrm>
        </p:grpSpPr>
        <p:grpSp>
          <p:nvGrpSpPr>
            <p:cNvPr id="337" name="Group 336"/>
            <p:cNvGrpSpPr/>
            <p:nvPr/>
          </p:nvGrpSpPr>
          <p:grpSpPr>
            <a:xfrm>
              <a:off x="8297869" y="1266200"/>
              <a:ext cx="3024950" cy="1819438"/>
              <a:chOff x="3525898" y="2102981"/>
              <a:chExt cx="3024950" cy="2423528"/>
            </a:xfrm>
          </p:grpSpPr>
          <p:sp>
            <p:nvSpPr>
              <p:cNvPr id="338" name="Rectangle 7"/>
              <p:cNvSpPr>
                <a:spLocks noChangeArrowheads="1"/>
              </p:cNvSpPr>
              <p:nvPr/>
            </p:nvSpPr>
            <p:spPr bwMode="auto">
              <a:xfrm>
                <a:off x="3854849" y="2189893"/>
                <a:ext cx="11884" cy="20846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9" name="Line 8"/>
              <p:cNvSpPr>
                <a:spLocks noChangeShapeType="1"/>
              </p:cNvSpPr>
              <p:nvPr/>
            </p:nvSpPr>
            <p:spPr bwMode="auto">
              <a:xfrm flipH="1">
                <a:off x="3802218" y="4274586"/>
                <a:ext cx="58573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0" name="Line 9"/>
              <p:cNvSpPr>
                <a:spLocks noChangeShapeType="1"/>
              </p:cNvSpPr>
              <p:nvPr/>
            </p:nvSpPr>
            <p:spPr bwMode="auto">
              <a:xfrm flipH="1">
                <a:off x="3802218" y="3854933"/>
                <a:ext cx="58573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1" name="Line 10"/>
              <p:cNvSpPr>
                <a:spLocks noChangeShapeType="1"/>
              </p:cNvSpPr>
              <p:nvPr/>
            </p:nvSpPr>
            <p:spPr bwMode="auto">
              <a:xfrm flipH="1">
                <a:off x="3802218" y="3442588"/>
                <a:ext cx="58573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2" name="Line 11"/>
              <p:cNvSpPr>
                <a:spLocks noChangeShapeType="1"/>
              </p:cNvSpPr>
              <p:nvPr/>
            </p:nvSpPr>
            <p:spPr bwMode="auto">
              <a:xfrm flipH="1">
                <a:off x="3802218" y="3022935"/>
                <a:ext cx="58573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3" name="Line 12"/>
              <p:cNvSpPr>
                <a:spLocks noChangeShapeType="1"/>
              </p:cNvSpPr>
              <p:nvPr/>
            </p:nvSpPr>
            <p:spPr bwMode="auto">
              <a:xfrm flipH="1">
                <a:off x="3802218" y="2609546"/>
                <a:ext cx="58573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4" name="Line 13"/>
              <p:cNvSpPr>
                <a:spLocks noChangeShapeType="1"/>
              </p:cNvSpPr>
              <p:nvPr/>
            </p:nvSpPr>
            <p:spPr bwMode="auto">
              <a:xfrm flipH="1">
                <a:off x="3802218" y="2189893"/>
                <a:ext cx="58573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5" name="Rectangle 15"/>
              <p:cNvSpPr>
                <a:spLocks noChangeArrowheads="1"/>
              </p:cNvSpPr>
              <p:nvPr/>
            </p:nvSpPr>
            <p:spPr bwMode="auto">
              <a:xfrm>
                <a:off x="3548184" y="4187675"/>
                <a:ext cx="114861" cy="121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 0</a:t>
                </a:r>
                <a:endPara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6" name="Rectangle 16"/>
              <p:cNvSpPr>
                <a:spLocks noChangeArrowheads="1"/>
              </p:cNvSpPr>
              <p:nvPr/>
            </p:nvSpPr>
            <p:spPr bwMode="auto">
              <a:xfrm>
                <a:off x="3548184" y="3768022"/>
                <a:ext cx="114861" cy="121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 5</a:t>
                </a:r>
                <a:endPara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7" name="Rectangle 17"/>
              <p:cNvSpPr>
                <a:spLocks noChangeArrowheads="1"/>
              </p:cNvSpPr>
              <p:nvPr/>
            </p:nvSpPr>
            <p:spPr bwMode="auto">
              <a:xfrm>
                <a:off x="3525898" y="3339885"/>
                <a:ext cx="137147" cy="121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10</a:t>
                </a:r>
                <a:endPara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8" name="Rectangle 18"/>
              <p:cNvSpPr>
                <a:spLocks noChangeArrowheads="1"/>
              </p:cNvSpPr>
              <p:nvPr/>
            </p:nvSpPr>
            <p:spPr bwMode="auto">
              <a:xfrm>
                <a:off x="3525898" y="2934980"/>
                <a:ext cx="137147" cy="121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15</a:t>
                </a:r>
                <a:endPara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9" name="Rectangle 19"/>
              <p:cNvSpPr>
                <a:spLocks noChangeArrowheads="1"/>
              </p:cNvSpPr>
              <p:nvPr/>
            </p:nvSpPr>
            <p:spPr bwMode="auto">
              <a:xfrm>
                <a:off x="3525898" y="2522634"/>
                <a:ext cx="137147" cy="121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20</a:t>
                </a:r>
                <a:endPara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0" name="Rectangle 20"/>
              <p:cNvSpPr>
                <a:spLocks noChangeArrowheads="1"/>
              </p:cNvSpPr>
              <p:nvPr/>
            </p:nvSpPr>
            <p:spPr bwMode="auto">
              <a:xfrm>
                <a:off x="3525898" y="2102981"/>
                <a:ext cx="137147" cy="121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25</a:t>
                </a:r>
                <a:endPara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1" name="Rectangle 21"/>
              <p:cNvSpPr>
                <a:spLocks noChangeArrowheads="1"/>
              </p:cNvSpPr>
              <p:nvPr/>
            </p:nvSpPr>
            <p:spPr bwMode="auto">
              <a:xfrm>
                <a:off x="3866733" y="4274586"/>
                <a:ext cx="2652749" cy="1461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" name="Line 22"/>
              <p:cNvSpPr>
                <a:spLocks noChangeShapeType="1"/>
              </p:cNvSpPr>
              <p:nvPr/>
            </p:nvSpPr>
            <p:spPr bwMode="auto">
              <a:xfrm>
                <a:off x="3866733" y="4281894"/>
                <a:ext cx="0" cy="6472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3" name="Line 23"/>
              <p:cNvSpPr>
                <a:spLocks noChangeShapeType="1"/>
              </p:cNvSpPr>
              <p:nvPr/>
            </p:nvSpPr>
            <p:spPr bwMode="auto">
              <a:xfrm>
                <a:off x="4751265" y="4281894"/>
                <a:ext cx="0" cy="6472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4" name="Line 24"/>
              <p:cNvSpPr>
                <a:spLocks noChangeShapeType="1"/>
              </p:cNvSpPr>
              <p:nvPr/>
            </p:nvSpPr>
            <p:spPr bwMode="auto">
              <a:xfrm>
                <a:off x="5635798" y="4281894"/>
                <a:ext cx="0" cy="6472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" name="Line 25"/>
              <p:cNvSpPr>
                <a:spLocks noChangeShapeType="1"/>
              </p:cNvSpPr>
              <p:nvPr/>
            </p:nvSpPr>
            <p:spPr bwMode="auto">
              <a:xfrm>
                <a:off x="6519482" y="4281894"/>
                <a:ext cx="0" cy="6472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" name="Rectangle 27"/>
              <p:cNvSpPr>
                <a:spLocks noChangeArrowheads="1"/>
              </p:cNvSpPr>
              <p:nvPr/>
            </p:nvSpPr>
            <p:spPr bwMode="auto">
              <a:xfrm>
                <a:off x="3723753" y="4405076"/>
                <a:ext cx="175617" cy="121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1152</a:t>
                </a:r>
                <a:endPara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7" name="Rectangle 28"/>
              <p:cNvSpPr>
                <a:spLocks noChangeArrowheads="1"/>
              </p:cNvSpPr>
              <p:nvPr/>
            </p:nvSpPr>
            <p:spPr bwMode="auto">
              <a:xfrm>
                <a:off x="4586163" y="4405076"/>
                <a:ext cx="181720" cy="121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1260</a:t>
                </a:r>
                <a:endPara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8" name="Rectangle 29"/>
              <p:cNvSpPr>
                <a:spLocks noChangeArrowheads="1"/>
              </p:cNvSpPr>
              <p:nvPr/>
            </p:nvSpPr>
            <p:spPr bwMode="auto">
              <a:xfrm>
                <a:off x="5485444" y="4405076"/>
                <a:ext cx="181720" cy="121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1440</a:t>
                </a:r>
                <a:endPara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9" name="Rectangle 30"/>
              <p:cNvSpPr>
                <a:spLocks noChangeArrowheads="1"/>
              </p:cNvSpPr>
              <p:nvPr/>
            </p:nvSpPr>
            <p:spPr bwMode="auto">
              <a:xfrm>
                <a:off x="6369128" y="4405076"/>
                <a:ext cx="181720" cy="1214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2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1620</a:t>
                </a:r>
                <a:endPara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0" name="Rectangle 31"/>
              <p:cNvSpPr>
                <a:spLocks noChangeArrowheads="1"/>
              </p:cNvSpPr>
              <p:nvPr/>
            </p:nvSpPr>
            <p:spPr bwMode="auto">
              <a:xfrm>
                <a:off x="4186306" y="2475129"/>
                <a:ext cx="1355661" cy="1597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HR [95% CI]= 1.44 [0.15,13.80]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1" name="Rectangle 32"/>
              <p:cNvSpPr>
                <a:spLocks noChangeArrowheads="1"/>
              </p:cNvSpPr>
              <p:nvPr/>
            </p:nvSpPr>
            <p:spPr bwMode="auto">
              <a:xfrm>
                <a:off x="4375605" y="2796529"/>
                <a:ext cx="972816" cy="1597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p=0.75 (Log rank test)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2" name="Rectangle 33"/>
              <p:cNvSpPr>
                <a:spLocks noChangeArrowheads="1"/>
              </p:cNvSpPr>
              <p:nvPr/>
            </p:nvSpPr>
            <p:spPr bwMode="auto">
              <a:xfrm>
                <a:off x="5900649" y="3766107"/>
                <a:ext cx="282677" cy="1597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1.0%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3" name="Rectangle 34"/>
              <p:cNvSpPr>
                <a:spLocks noChangeArrowheads="1"/>
              </p:cNvSpPr>
              <p:nvPr/>
            </p:nvSpPr>
            <p:spPr bwMode="auto">
              <a:xfrm>
                <a:off x="5900649" y="4026221"/>
                <a:ext cx="282677" cy="1597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0.7%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4" name="Freeform 39"/>
              <p:cNvSpPr>
                <a:spLocks/>
              </p:cNvSpPr>
              <p:nvPr/>
            </p:nvSpPr>
            <p:spPr bwMode="auto">
              <a:xfrm>
                <a:off x="3938039" y="4267279"/>
                <a:ext cx="347192" cy="21923"/>
              </a:xfrm>
              <a:custGeom>
                <a:avLst/>
                <a:gdLst>
                  <a:gd name="T0" fmla="*/ 7 w 409"/>
                  <a:gd name="T1" fmla="*/ 21 h 21"/>
                  <a:gd name="T2" fmla="*/ 0 w 409"/>
                  <a:gd name="T3" fmla="*/ 14 h 21"/>
                  <a:gd name="T4" fmla="*/ 0 w 409"/>
                  <a:gd name="T5" fmla="*/ 7 h 21"/>
                  <a:gd name="T6" fmla="*/ 0 w 409"/>
                  <a:gd name="T7" fmla="*/ 7 h 21"/>
                  <a:gd name="T8" fmla="*/ 0 w 409"/>
                  <a:gd name="T9" fmla="*/ 0 h 21"/>
                  <a:gd name="T10" fmla="*/ 7 w 409"/>
                  <a:gd name="T11" fmla="*/ 0 h 21"/>
                  <a:gd name="T12" fmla="*/ 402 w 409"/>
                  <a:gd name="T13" fmla="*/ 0 h 21"/>
                  <a:gd name="T14" fmla="*/ 409 w 409"/>
                  <a:gd name="T15" fmla="*/ 0 h 21"/>
                  <a:gd name="T16" fmla="*/ 409 w 409"/>
                  <a:gd name="T17" fmla="*/ 7 h 21"/>
                  <a:gd name="T18" fmla="*/ 409 w 409"/>
                  <a:gd name="T19" fmla="*/ 7 h 21"/>
                  <a:gd name="T20" fmla="*/ 409 w 409"/>
                  <a:gd name="T21" fmla="*/ 14 h 21"/>
                  <a:gd name="T22" fmla="*/ 402 w 409"/>
                  <a:gd name="T23" fmla="*/ 21 h 21"/>
                  <a:gd name="T24" fmla="*/ 7 w 409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09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402" y="0"/>
                    </a:lnTo>
                    <a:lnTo>
                      <a:pt x="409" y="0"/>
                    </a:lnTo>
                    <a:lnTo>
                      <a:pt x="409" y="7"/>
                    </a:lnTo>
                    <a:lnTo>
                      <a:pt x="409" y="7"/>
                    </a:lnTo>
                    <a:lnTo>
                      <a:pt x="409" y="14"/>
                    </a:lnTo>
                    <a:lnTo>
                      <a:pt x="402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" name="Freeform 40"/>
              <p:cNvSpPr>
                <a:spLocks/>
              </p:cNvSpPr>
              <p:nvPr/>
            </p:nvSpPr>
            <p:spPr bwMode="auto">
              <a:xfrm>
                <a:off x="4274195" y="4238050"/>
                <a:ext cx="16978" cy="43844"/>
              </a:xfrm>
              <a:custGeom>
                <a:avLst/>
                <a:gdLst>
                  <a:gd name="T0" fmla="*/ 20 w 20"/>
                  <a:gd name="T1" fmla="*/ 35 h 42"/>
                  <a:gd name="T2" fmla="*/ 13 w 20"/>
                  <a:gd name="T3" fmla="*/ 42 h 42"/>
                  <a:gd name="T4" fmla="*/ 6 w 20"/>
                  <a:gd name="T5" fmla="*/ 42 h 42"/>
                  <a:gd name="T6" fmla="*/ 6 w 20"/>
                  <a:gd name="T7" fmla="*/ 42 h 42"/>
                  <a:gd name="T8" fmla="*/ 0 w 20"/>
                  <a:gd name="T9" fmla="*/ 42 h 42"/>
                  <a:gd name="T10" fmla="*/ 0 w 20"/>
                  <a:gd name="T11" fmla="*/ 35 h 42"/>
                  <a:gd name="T12" fmla="*/ 0 w 20"/>
                  <a:gd name="T13" fmla="*/ 7 h 42"/>
                  <a:gd name="T14" fmla="*/ 0 w 20"/>
                  <a:gd name="T15" fmla="*/ 0 h 42"/>
                  <a:gd name="T16" fmla="*/ 6 w 20"/>
                  <a:gd name="T17" fmla="*/ 0 h 42"/>
                  <a:gd name="T18" fmla="*/ 6 w 20"/>
                  <a:gd name="T19" fmla="*/ 0 h 42"/>
                  <a:gd name="T20" fmla="*/ 13 w 20"/>
                  <a:gd name="T21" fmla="*/ 0 h 42"/>
                  <a:gd name="T22" fmla="*/ 20 w 20"/>
                  <a:gd name="T23" fmla="*/ 7 h 42"/>
                  <a:gd name="T24" fmla="*/ 20 w 20"/>
                  <a:gd name="T25" fmla="*/ 35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42">
                    <a:moveTo>
                      <a:pt x="20" y="35"/>
                    </a:moveTo>
                    <a:lnTo>
                      <a:pt x="13" y="42"/>
                    </a:lnTo>
                    <a:lnTo>
                      <a:pt x="6" y="42"/>
                    </a:lnTo>
                    <a:lnTo>
                      <a:pt x="6" y="42"/>
                    </a:lnTo>
                    <a:lnTo>
                      <a:pt x="0" y="42"/>
                    </a:lnTo>
                    <a:lnTo>
                      <a:pt x="0" y="35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13" y="0"/>
                    </a:lnTo>
                    <a:lnTo>
                      <a:pt x="20" y="7"/>
                    </a:lnTo>
                    <a:lnTo>
                      <a:pt x="20" y="3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" name="Freeform 41"/>
              <p:cNvSpPr>
                <a:spLocks/>
              </p:cNvSpPr>
              <p:nvPr/>
            </p:nvSpPr>
            <p:spPr bwMode="auto">
              <a:xfrm>
                <a:off x="4274195" y="4238050"/>
                <a:ext cx="111204" cy="21923"/>
              </a:xfrm>
              <a:custGeom>
                <a:avLst/>
                <a:gdLst>
                  <a:gd name="T0" fmla="*/ 6 w 131"/>
                  <a:gd name="T1" fmla="*/ 21 h 21"/>
                  <a:gd name="T2" fmla="*/ 0 w 131"/>
                  <a:gd name="T3" fmla="*/ 14 h 21"/>
                  <a:gd name="T4" fmla="*/ 0 w 131"/>
                  <a:gd name="T5" fmla="*/ 7 h 21"/>
                  <a:gd name="T6" fmla="*/ 0 w 131"/>
                  <a:gd name="T7" fmla="*/ 7 h 21"/>
                  <a:gd name="T8" fmla="*/ 0 w 131"/>
                  <a:gd name="T9" fmla="*/ 0 h 21"/>
                  <a:gd name="T10" fmla="*/ 6 w 131"/>
                  <a:gd name="T11" fmla="*/ 0 h 21"/>
                  <a:gd name="T12" fmla="*/ 125 w 131"/>
                  <a:gd name="T13" fmla="*/ 0 h 21"/>
                  <a:gd name="T14" fmla="*/ 131 w 131"/>
                  <a:gd name="T15" fmla="*/ 0 h 21"/>
                  <a:gd name="T16" fmla="*/ 131 w 131"/>
                  <a:gd name="T17" fmla="*/ 7 h 21"/>
                  <a:gd name="T18" fmla="*/ 131 w 131"/>
                  <a:gd name="T19" fmla="*/ 7 h 21"/>
                  <a:gd name="T20" fmla="*/ 131 w 131"/>
                  <a:gd name="T21" fmla="*/ 14 h 21"/>
                  <a:gd name="T22" fmla="*/ 125 w 131"/>
                  <a:gd name="T23" fmla="*/ 21 h 21"/>
                  <a:gd name="T24" fmla="*/ 6 w 131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1" h="21">
                    <a:moveTo>
                      <a:pt x="6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25" y="0"/>
                    </a:lnTo>
                    <a:lnTo>
                      <a:pt x="131" y="0"/>
                    </a:lnTo>
                    <a:lnTo>
                      <a:pt x="131" y="7"/>
                    </a:lnTo>
                    <a:lnTo>
                      <a:pt x="131" y="7"/>
                    </a:lnTo>
                    <a:lnTo>
                      <a:pt x="131" y="14"/>
                    </a:lnTo>
                    <a:lnTo>
                      <a:pt x="125" y="21"/>
                    </a:lnTo>
                    <a:lnTo>
                      <a:pt x="6" y="21"/>
                    </a:lnTo>
                    <a:close/>
                  </a:path>
                </a:pathLst>
              </a:custGeom>
              <a:solidFill>
                <a:srgbClr val="0000FF"/>
              </a:solidFill>
              <a:ln w="19050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7" name="Freeform 42"/>
              <p:cNvSpPr>
                <a:spLocks/>
              </p:cNvSpPr>
              <p:nvPr/>
            </p:nvSpPr>
            <p:spPr bwMode="auto">
              <a:xfrm>
                <a:off x="4374363" y="4238050"/>
                <a:ext cx="52631" cy="21923"/>
              </a:xfrm>
              <a:custGeom>
                <a:avLst/>
                <a:gdLst>
                  <a:gd name="T0" fmla="*/ 7 w 62"/>
                  <a:gd name="T1" fmla="*/ 21 h 21"/>
                  <a:gd name="T2" fmla="*/ 0 w 62"/>
                  <a:gd name="T3" fmla="*/ 14 h 21"/>
                  <a:gd name="T4" fmla="*/ 0 w 62"/>
                  <a:gd name="T5" fmla="*/ 7 h 21"/>
                  <a:gd name="T6" fmla="*/ 0 w 62"/>
                  <a:gd name="T7" fmla="*/ 7 h 21"/>
                  <a:gd name="T8" fmla="*/ 0 w 62"/>
                  <a:gd name="T9" fmla="*/ 0 h 21"/>
                  <a:gd name="T10" fmla="*/ 7 w 62"/>
                  <a:gd name="T11" fmla="*/ 0 h 21"/>
                  <a:gd name="T12" fmla="*/ 55 w 62"/>
                  <a:gd name="T13" fmla="*/ 0 h 21"/>
                  <a:gd name="T14" fmla="*/ 62 w 62"/>
                  <a:gd name="T15" fmla="*/ 0 h 21"/>
                  <a:gd name="T16" fmla="*/ 62 w 62"/>
                  <a:gd name="T17" fmla="*/ 7 h 21"/>
                  <a:gd name="T18" fmla="*/ 62 w 62"/>
                  <a:gd name="T19" fmla="*/ 7 h 21"/>
                  <a:gd name="T20" fmla="*/ 62 w 62"/>
                  <a:gd name="T21" fmla="*/ 14 h 21"/>
                  <a:gd name="T22" fmla="*/ 55 w 62"/>
                  <a:gd name="T23" fmla="*/ 21 h 21"/>
                  <a:gd name="T24" fmla="*/ 7 w 62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55" y="0"/>
                    </a:lnTo>
                    <a:lnTo>
                      <a:pt x="62" y="0"/>
                    </a:lnTo>
                    <a:lnTo>
                      <a:pt x="62" y="7"/>
                    </a:lnTo>
                    <a:lnTo>
                      <a:pt x="62" y="7"/>
                    </a:lnTo>
                    <a:lnTo>
                      <a:pt x="62" y="14"/>
                    </a:lnTo>
                    <a:lnTo>
                      <a:pt x="55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 w="19050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8" name="Freeform 43"/>
              <p:cNvSpPr>
                <a:spLocks/>
              </p:cNvSpPr>
              <p:nvPr/>
            </p:nvSpPr>
            <p:spPr bwMode="auto">
              <a:xfrm>
                <a:off x="4415109" y="4238050"/>
                <a:ext cx="94226" cy="21923"/>
              </a:xfrm>
              <a:custGeom>
                <a:avLst/>
                <a:gdLst>
                  <a:gd name="T0" fmla="*/ 7 w 111"/>
                  <a:gd name="T1" fmla="*/ 21 h 21"/>
                  <a:gd name="T2" fmla="*/ 0 w 111"/>
                  <a:gd name="T3" fmla="*/ 14 h 21"/>
                  <a:gd name="T4" fmla="*/ 0 w 111"/>
                  <a:gd name="T5" fmla="*/ 7 h 21"/>
                  <a:gd name="T6" fmla="*/ 0 w 111"/>
                  <a:gd name="T7" fmla="*/ 7 h 21"/>
                  <a:gd name="T8" fmla="*/ 0 w 111"/>
                  <a:gd name="T9" fmla="*/ 0 h 21"/>
                  <a:gd name="T10" fmla="*/ 7 w 111"/>
                  <a:gd name="T11" fmla="*/ 0 h 21"/>
                  <a:gd name="T12" fmla="*/ 104 w 111"/>
                  <a:gd name="T13" fmla="*/ 0 h 21"/>
                  <a:gd name="T14" fmla="*/ 111 w 111"/>
                  <a:gd name="T15" fmla="*/ 0 h 21"/>
                  <a:gd name="T16" fmla="*/ 111 w 111"/>
                  <a:gd name="T17" fmla="*/ 7 h 21"/>
                  <a:gd name="T18" fmla="*/ 111 w 111"/>
                  <a:gd name="T19" fmla="*/ 7 h 21"/>
                  <a:gd name="T20" fmla="*/ 111 w 111"/>
                  <a:gd name="T21" fmla="*/ 14 h 21"/>
                  <a:gd name="T22" fmla="*/ 104 w 111"/>
                  <a:gd name="T23" fmla="*/ 21 h 21"/>
                  <a:gd name="T24" fmla="*/ 7 w 111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1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04" y="0"/>
                    </a:lnTo>
                    <a:lnTo>
                      <a:pt x="111" y="0"/>
                    </a:lnTo>
                    <a:lnTo>
                      <a:pt x="111" y="7"/>
                    </a:lnTo>
                    <a:lnTo>
                      <a:pt x="111" y="7"/>
                    </a:lnTo>
                    <a:lnTo>
                      <a:pt x="111" y="14"/>
                    </a:lnTo>
                    <a:lnTo>
                      <a:pt x="104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 w="19050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9" name="Freeform 44"/>
              <p:cNvSpPr>
                <a:spLocks/>
              </p:cNvSpPr>
              <p:nvPr/>
            </p:nvSpPr>
            <p:spPr bwMode="auto">
              <a:xfrm>
                <a:off x="4497450" y="4238050"/>
                <a:ext cx="1002527" cy="21923"/>
              </a:xfrm>
              <a:custGeom>
                <a:avLst/>
                <a:gdLst>
                  <a:gd name="T0" fmla="*/ 7 w 1181"/>
                  <a:gd name="T1" fmla="*/ 21 h 21"/>
                  <a:gd name="T2" fmla="*/ 0 w 1181"/>
                  <a:gd name="T3" fmla="*/ 14 h 21"/>
                  <a:gd name="T4" fmla="*/ 0 w 1181"/>
                  <a:gd name="T5" fmla="*/ 7 h 21"/>
                  <a:gd name="T6" fmla="*/ 0 w 1181"/>
                  <a:gd name="T7" fmla="*/ 7 h 21"/>
                  <a:gd name="T8" fmla="*/ 0 w 1181"/>
                  <a:gd name="T9" fmla="*/ 0 h 21"/>
                  <a:gd name="T10" fmla="*/ 7 w 1181"/>
                  <a:gd name="T11" fmla="*/ 0 h 21"/>
                  <a:gd name="T12" fmla="*/ 1174 w 1181"/>
                  <a:gd name="T13" fmla="*/ 0 h 21"/>
                  <a:gd name="T14" fmla="*/ 1181 w 1181"/>
                  <a:gd name="T15" fmla="*/ 0 h 21"/>
                  <a:gd name="T16" fmla="*/ 1181 w 1181"/>
                  <a:gd name="T17" fmla="*/ 7 h 21"/>
                  <a:gd name="T18" fmla="*/ 1181 w 1181"/>
                  <a:gd name="T19" fmla="*/ 7 h 21"/>
                  <a:gd name="T20" fmla="*/ 1181 w 1181"/>
                  <a:gd name="T21" fmla="*/ 14 h 21"/>
                  <a:gd name="T22" fmla="*/ 1174 w 1181"/>
                  <a:gd name="T23" fmla="*/ 21 h 21"/>
                  <a:gd name="T24" fmla="*/ 7 w 1181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81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174" y="0"/>
                    </a:lnTo>
                    <a:lnTo>
                      <a:pt x="1181" y="0"/>
                    </a:lnTo>
                    <a:lnTo>
                      <a:pt x="1181" y="7"/>
                    </a:lnTo>
                    <a:lnTo>
                      <a:pt x="1181" y="7"/>
                    </a:lnTo>
                    <a:lnTo>
                      <a:pt x="1181" y="14"/>
                    </a:lnTo>
                    <a:lnTo>
                      <a:pt x="1174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 w="19050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0" name="Freeform 45"/>
              <p:cNvSpPr>
                <a:spLocks/>
              </p:cNvSpPr>
              <p:nvPr/>
            </p:nvSpPr>
            <p:spPr bwMode="auto">
              <a:xfrm>
                <a:off x="5488093" y="4238050"/>
                <a:ext cx="47537" cy="21923"/>
              </a:xfrm>
              <a:custGeom>
                <a:avLst/>
                <a:gdLst>
                  <a:gd name="T0" fmla="*/ 7 w 56"/>
                  <a:gd name="T1" fmla="*/ 21 h 21"/>
                  <a:gd name="T2" fmla="*/ 0 w 56"/>
                  <a:gd name="T3" fmla="*/ 14 h 21"/>
                  <a:gd name="T4" fmla="*/ 0 w 56"/>
                  <a:gd name="T5" fmla="*/ 7 h 21"/>
                  <a:gd name="T6" fmla="*/ 0 w 56"/>
                  <a:gd name="T7" fmla="*/ 7 h 21"/>
                  <a:gd name="T8" fmla="*/ 0 w 56"/>
                  <a:gd name="T9" fmla="*/ 0 h 21"/>
                  <a:gd name="T10" fmla="*/ 7 w 56"/>
                  <a:gd name="T11" fmla="*/ 0 h 21"/>
                  <a:gd name="T12" fmla="*/ 49 w 56"/>
                  <a:gd name="T13" fmla="*/ 0 h 21"/>
                  <a:gd name="T14" fmla="*/ 56 w 56"/>
                  <a:gd name="T15" fmla="*/ 0 h 21"/>
                  <a:gd name="T16" fmla="*/ 56 w 56"/>
                  <a:gd name="T17" fmla="*/ 7 h 21"/>
                  <a:gd name="T18" fmla="*/ 56 w 56"/>
                  <a:gd name="T19" fmla="*/ 7 h 21"/>
                  <a:gd name="T20" fmla="*/ 56 w 56"/>
                  <a:gd name="T21" fmla="*/ 14 h 21"/>
                  <a:gd name="T22" fmla="*/ 49 w 56"/>
                  <a:gd name="T23" fmla="*/ 21 h 21"/>
                  <a:gd name="T24" fmla="*/ 7 w 56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6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49" y="0"/>
                    </a:lnTo>
                    <a:lnTo>
                      <a:pt x="56" y="0"/>
                    </a:lnTo>
                    <a:lnTo>
                      <a:pt x="56" y="7"/>
                    </a:lnTo>
                    <a:lnTo>
                      <a:pt x="56" y="7"/>
                    </a:lnTo>
                    <a:lnTo>
                      <a:pt x="56" y="14"/>
                    </a:lnTo>
                    <a:lnTo>
                      <a:pt x="49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1" name="Freeform 46"/>
              <p:cNvSpPr>
                <a:spLocks/>
              </p:cNvSpPr>
              <p:nvPr/>
            </p:nvSpPr>
            <p:spPr bwMode="auto">
              <a:xfrm>
                <a:off x="5523746" y="4209864"/>
                <a:ext cx="17827" cy="42801"/>
              </a:xfrm>
              <a:custGeom>
                <a:avLst/>
                <a:gdLst>
                  <a:gd name="T0" fmla="*/ 21 w 21"/>
                  <a:gd name="T1" fmla="*/ 34 h 41"/>
                  <a:gd name="T2" fmla="*/ 14 w 21"/>
                  <a:gd name="T3" fmla="*/ 41 h 41"/>
                  <a:gd name="T4" fmla="*/ 7 w 21"/>
                  <a:gd name="T5" fmla="*/ 41 h 41"/>
                  <a:gd name="T6" fmla="*/ 7 w 21"/>
                  <a:gd name="T7" fmla="*/ 41 h 41"/>
                  <a:gd name="T8" fmla="*/ 0 w 21"/>
                  <a:gd name="T9" fmla="*/ 41 h 41"/>
                  <a:gd name="T10" fmla="*/ 0 w 21"/>
                  <a:gd name="T11" fmla="*/ 34 h 41"/>
                  <a:gd name="T12" fmla="*/ 0 w 21"/>
                  <a:gd name="T13" fmla="*/ 7 h 41"/>
                  <a:gd name="T14" fmla="*/ 0 w 21"/>
                  <a:gd name="T15" fmla="*/ 0 h 41"/>
                  <a:gd name="T16" fmla="*/ 7 w 21"/>
                  <a:gd name="T17" fmla="*/ 0 h 41"/>
                  <a:gd name="T18" fmla="*/ 7 w 21"/>
                  <a:gd name="T19" fmla="*/ 0 h 41"/>
                  <a:gd name="T20" fmla="*/ 14 w 21"/>
                  <a:gd name="T21" fmla="*/ 0 h 41"/>
                  <a:gd name="T22" fmla="*/ 21 w 21"/>
                  <a:gd name="T23" fmla="*/ 7 h 41"/>
                  <a:gd name="T24" fmla="*/ 21 w 21"/>
                  <a:gd name="T25" fmla="*/ 3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41">
                    <a:moveTo>
                      <a:pt x="21" y="34"/>
                    </a:moveTo>
                    <a:lnTo>
                      <a:pt x="14" y="41"/>
                    </a:lnTo>
                    <a:lnTo>
                      <a:pt x="7" y="41"/>
                    </a:lnTo>
                    <a:lnTo>
                      <a:pt x="7" y="41"/>
                    </a:lnTo>
                    <a:lnTo>
                      <a:pt x="0" y="41"/>
                    </a:lnTo>
                    <a:lnTo>
                      <a:pt x="0" y="34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34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2" name="Freeform 47"/>
              <p:cNvSpPr>
                <a:spLocks/>
              </p:cNvSpPr>
              <p:nvPr/>
            </p:nvSpPr>
            <p:spPr bwMode="auto">
              <a:xfrm>
                <a:off x="5523746" y="4209864"/>
                <a:ext cx="312388" cy="21923"/>
              </a:xfrm>
              <a:custGeom>
                <a:avLst/>
                <a:gdLst>
                  <a:gd name="T0" fmla="*/ 7 w 368"/>
                  <a:gd name="T1" fmla="*/ 21 h 21"/>
                  <a:gd name="T2" fmla="*/ 0 w 368"/>
                  <a:gd name="T3" fmla="*/ 14 h 21"/>
                  <a:gd name="T4" fmla="*/ 0 w 368"/>
                  <a:gd name="T5" fmla="*/ 7 h 21"/>
                  <a:gd name="T6" fmla="*/ 0 w 368"/>
                  <a:gd name="T7" fmla="*/ 7 h 21"/>
                  <a:gd name="T8" fmla="*/ 0 w 368"/>
                  <a:gd name="T9" fmla="*/ 0 h 21"/>
                  <a:gd name="T10" fmla="*/ 7 w 368"/>
                  <a:gd name="T11" fmla="*/ 0 h 21"/>
                  <a:gd name="T12" fmla="*/ 361 w 368"/>
                  <a:gd name="T13" fmla="*/ 0 h 21"/>
                  <a:gd name="T14" fmla="*/ 368 w 368"/>
                  <a:gd name="T15" fmla="*/ 0 h 21"/>
                  <a:gd name="T16" fmla="*/ 368 w 368"/>
                  <a:gd name="T17" fmla="*/ 7 h 21"/>
                  <a:gd name="T18" fmla="*/ 368 w 368"/>
                  <a:gd name="T19" fmla="*/ 7 h 21"/>
                  <a:gd name="T20" fmla="*/ 368 w 368"/>
                  <a:gd name="T21" fmla="*/ 14 h 21"/>
                  <a:gd name="T22" fmla="*/ 361 w 368"/>
                  <a:gd name="T23" fmla="*/ 21 h 21"/>
                  <a:gd name="T24" fmla="*/ 7 w 36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68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361" y="0"/>
                    </a:lnTo>
                    <a:lnTo>
                      <a:pt x="368" y="0"/>
                    </a:lnTo>
                    <a:lnTo>
                      <a:pt x="368" y="7"/>
                    </a:lnTo>
                    <a:lnTo>
                      <a:pt x="368" y="7"/>
                    </a:lnTo>
                    <a:lnTo>
                      <a:pt x="368" y="14"/>
                    </a:lnTo>
                    <a:lnTo>
                      <a:pt x="361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3" name="Freeform 48"/>
              <p:cNvSpPr>
                <a:spLocks/>
              </p:cNvSpPr>
              <p:nvPr/>
            </p:nvSpPr>
            <p:spPr bwMode="auto">
              <a:xfrm>
                <a:off x="5824249" y="4180634"/>
                <a:ext cx="17827" cy="43844"/>
              </a:xfrm>
              <a:custGeom>
                <a:avLst/>
                <a:gdLst>
                  <a:gd name="T0" fmla="*/ 21 w 21"/>
                  <a:gd name="T1" fmla="*/ 35 h 42"/>
                  <a:gd name="T2" fmla="*/ 14 w 21"/>
                  <a:gd name="T3" fmla="*/ 42 h 42"/>
                  <a:gd name="T4" fmla="*/ 7 w 21"/>
                  <a:gd name="T5" fmla="*/ 42 h 42"/>
                  <a:gd name="T6" fmla="*/ 7 w 21"/>
                  <a:gd name="T7" fmla="*/ 42 h 42"/>
                  <a:gd name="T8" fmla="*/ 0 w 21"/>
                  <a:gd name="T9" fmla="*/ 42 h 42"/>
                  <a:gd name="T10" fmla="*/ 0 w 21"/>
                  <a:gd name="T11" fmla="*/ 35 h 42"/>
                  <a:gd name="T12" fmla="*/ 0 w 21"/>
                  <a:gd name="T13" fmla="*/ 7 h 42"/>
                  <a:gd name="T14" fmla="*/ 0 w 21"/>
                  <a:gd name="T15" fmla="*/ 0 h 42"/>
                  <a:gd name="T16" fmla="*/ 7 w 21"/>
                  <a:gd name="T17" fmla="*/ 0 h 42"/>
                  <a:gd name="T18" fmla="*/ 7 w 21"/>
                  <a:gd name="T19" fmla="*/ 0 h 42"/>
                  <a:gd name="T20" fmla="*/ 14 w 21"/>
                  <a:gd name="T21" fmla="*/ 0 h 42"/>
                  <a:gd name="T22" fmla="*/ 21 w 21"/>
                  <a:gd name="T23" fmla="*/ 7 h 42"/>
                  <a:gd name="T24" fmla="*/ 21 w 21"/>
                  <a:gd name="T25" fmla="*/ 35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42">
                    <a:moveTo>
                      <a:pt x="21" y="35"/>
                    </a:moveTo>
                    <a:lnTo>
                      <a:pt x="14" y="42"/>
                    </a:lnTo>
                    <a:lnTo>
                      <a:pt x="7" y="42"/>
                    </a:lnTo>
                    <a:lnTo>
                      <a:pt x="7" y="42"/>
                    </a:lnTo>
                    <a:lnTo>
                      <a:pt x="0" y="42"/>
                    </a:lnTo>
                    <a:lnTo>
                      <a:pt x="0" y="35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3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4" name="Freeform 49"/>
              <p:cNvSpPr>
                <a:spLocks/>
              </p:cNvSpPr>
              <p:nvPr/>
            </p:nvSpPr>
            <p:spPr bwMode="auto">
              <a:xfrm>
                <a:off x="5824249" y="4180634"/>
                <a:ext cx="52631" cy="21923"/>
              </a:xfrm>
              <a:custGeom>
                <a:avLst/>
                <a:gdLst>
                  <a:gd name="T0" fmla="*/ 7 w 62"/>
                  <a:gd name="T1" fmla="*/ 21 h 21"/>
                  <a:gd name="T2" fmla="*/ 0 w 62"/>
                  <a:gd name="T3" fmla="*/ 14 h 21"/>
                  <a:gd name="T4" fmla="*/ 0 w 62"/>
                  <a:gd name="T5" fmla="*/ 7 h 21"/>
                  <a:gd name="T6" fmla="*/ 0 w 62"/>
                  <a:gd name="T7" fmla="*/ 7 h 21"/>
                  <a:gd name="T8" fmla="*/ 0 w 62"/>
                  <a:gd name="T9" fmla="*/ 0 h 21"/>
                  <a:gd name="T10" fmla="*/ 7 w 62"/>
                  <a:gd name="T11" fmla="*/ 0 h 21"/>
                  <a:gd name="T12" fmla="*/ 55 w 62"/>
                  <a:gd name="T13" fmla="*/ 0 h 21"/>
                  <a:gd name="T14" fmla="*/ 62 w 62"/>
                  <a:gd name="T15" fmla="*/ 0 h 21"/>
                  <a:gd name="T16" fmla="*/ 62 w 62"/>
                  <a:gd name="T17" fmla="*/ 7 h 21"/>
                  <a:gd name="T18" fmla="*/ 62 w 62"/>
                  <a:gd name="T19" fmla="*/ 7 h 21"/>
                  <a:gd name="T20" fmla="*/ 62 w 62"/>
                  <a:gd name="T21" fmla="*/ 14 h 21"/>
                  <a:gd name="T22" fmla="*/ 55 w 62"/>
                  <a:gd name="T23" fmla="*/ 21 h 21"/>
                  <a:gd name="T24" fmla="*/ 7 w 62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55" y="0"/>
                    </a:lnTo>
                    <a:lnTo>
                      <a:pt x="62" y="0"/>
                    </a:lnTo>
                    <a:lnTo>
                      <a:pt x="62" y="7"/>
                    </a:lnTo>
                    <a:lnTo>
                      <a:pt x="62" y="7"/>
                    </a:lnTo>
                    <a:lnTo>
                      <a:pt x="62" y="14"/>
                    </a:lnTo>
                    <a:lnTo>
                      <a:pt x="55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 w="19050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5" name="Freeform 50"/>
              <p:cNvSpPr>
                <a:spLocks/>
              </p:cNvSpPr>
              <p:nvPr/>
            </p:nvSpPr>
            <p:spPr bwMode="auto">
              <a:xfrm>
                <a:off x="3908328" y="4267279"/>
                <a:ext cx="158741" cy="21923"/>
              </a:xfrm>
              <a:custGeom>
                <a:avLst/>
                <a:gdLst>
                  <a:gd name="T0" fmla="*/ 7 w 187"/>
                  <a:gd name="T1" fmla="*/ 21 h 21"/>
                  <a:gd name="T2" fmla="*/ 0 w 187"/>
                  <a:gd name="T3" fmla="*/ 14 h 21"/>
                  <a:gd name="T4" fmla="*/ 0 w 187"/>
                  <a:gd name="T5" fmla="*/ 7 h 21"/>
                  <a:gd name="T6" fmla="*/ 0 w 187"/>
                  <a:gd name="T7" fmla="*/ 7 h 21"/>
                  <a:gd name="T8" fmla="*/ 0 w 187"/>
                  <a:gd name="T9" fmla="*/ 0 h 21"/>
                  <a:gd name="T10" fmla="*/ 7 w 187"/>
                  <a:gd name="T11" fmla="*/ 0 h 21"/>
                  <a:gd name="T12" fmla="*/ 181 w 187"/>
                  <a:gd name="T13" fmla="*/ 0 h 21"/>
                  <a:gd name="T14" fmla="*/ 187 w 187"/>
                  <a:gd name="T15" fmla="*/ 0 h 21"/>
                  <a:gd name="T16" fmla="*/ 187 w 187"/>
                  <a:gd name="T17" fmla="*/ 7 h 21"/>
                  <a:gd name="T18" fmla="*/ 187 w 187"/>
                  <a:gd name="T19" fmla="*/ 7 h 21"/>
                  <a:gd name="T20" fmla="*/ 187 w 187"/>
                  <a:gd name="T21" fmla="*/ 14 h 21"/>
                  <a:gd name="T22" fmla="*/ 181 w 187"/>
                  <a:gd name="T23" fmla="*/ 21 h 21"/>
                  <a:gd name="T24" fmla="*/ 7 w 187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7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81" y="0"/>
                    </a:lnTo>
                    <a:lnTo>
                      <a:pt x="187" y="0"/>
                    </a:lnTo>
                    <a:lnTo>
                      <a:pt x="187" y="7"/>
                    </a:lnTo>
                    <a:lnTo>
                      <a:pt x="187" y="7"/>
                    </a:lnTo>
                    <a:lnTo>
                      <a:pt x="187" y="14"/>
                    </a:lnTo>
                    <a:lnTo>
                      <a:pt x="181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FF0000"/>
              </a:solidFill>
              <a:ln w="19050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6" name="Freeform 51"/>
              <p:cNvSpPr>
                <a:spLocks/>
              </p:cNvSpPr>
              <p:nvPr/>
            </p:nvSpPr>
            <p:spPr bwMode="auto">
              <a:xfrm>
                <a:off x="4056033" y="4267279"/>
                <a:ext cx="388787" cy="21923"/>
              </a:xfrm>
              <a:custGeom>
                <a:avLst/>
                <a:gdLst>
                  <a:gd name="T0" fmla="*/ 7 w 458"/>
                  <a:gd name="T1" fmla="*/ 21 h 21"/>
                  <a:gd name="T2" fmla="*/ 0 w 458"/>
                  <a:gd name="T3" fmla="*/ 14 h 21"/>
                  <a:gd name="T4" fmla="*/ 0 w 458"/>
                  <a:gd name="T5" fmla="*/ 7 h 21"/>
                  <a:gd name="T6" fmla="*/ 0 w 458"/>
                  <a:gd name="T7" fmla="*/ 7 h 21"/>
                  <a:gd name="T8" fmla="*/ 0 w 458"/>
                  <a:gd name="T9" fmla="*/ 0 h 21"/>
                  <a:gd name="T10" fmla="*/ 7 w 458"/>
                  <a:gd name="T11" fmla="*/ 0 h 21"/>
                  <a:gd name="T12" fmla="*/ 451 w 458"/>
                  <a:gd name="T13" fmla="*/ 0 h 21"/>
                  <a:gd name="T14" fmla="*/ 458 w 458"/>
                  <a:gd name="T15" fmla="*/ 0 h 21"/>
                  <a:gd name="T16" fmla="*/ 458 w 458"/>
                  <a:gd name="T17" fmla="*/ 7 h 21"/>
                  <a:gd name="T18" fmla="*/ 458 w 458"/>
                  <a:gd name="T19" fmla="*/ 7 h 21"/>
                  <a:gd name="T20" fmla="*/ 458 w 458"/>
                  <a:gd name="T21" fmla="*/ 14 h 21"/>
                  <a:gd name="T22" fmla="*/ 451 w 458"/>
                  <a:gd name="T23" fmla="*/ 21 h 21"/>
                  <a:gd name="T24" fmla="*/ 7 w 45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8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451" y="0"/>
                    </a:lnTo>
                    <a:lnTo>
                      <a:pt x="458" y="0"/>
                    </a:lnTo>
                    <a:lnTo>
                      <a:pt x="458" y="7"/>
                    </a:lnTo>
                    <a:lnTo>
                      <a:pt x="458" y="7"/>
                    </a:lnTo>
                    <a:lnTo>
                      <a:pt x="458" y="14"/>
                    </a:lnTo>
                    <a:lnTo>
                      <a:pt x="451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FF0000"/>
              </a:solidFill>
              <a:ln w="19050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7" name="Freeform 52"/>
              <p:cNvSpPr>
                <a:spLocks/>
              </p:cNvSpPr>
              <p:nvPr/>
            </p:nvSpPr>
            <p:spPr bwMode="auto">
              <a:xfrm>
                <a:off x="4432935" y="4267279"/>
                <a:ext cx="153647" cy="21923"/>
              </a:xfrm>
              <a:custGeom>
                <a:avLst/>
                <a:gdLst>
                  <a:gd name="T0" fmla="*/ 7 w 181"/>
                  <a:gd name="T1" fmla="*/ 21 h 21"/>
                  <a:gd name="T2" fmla="*/ 0 w 181"/>
                  <a:gd name="T3" fmla="*/ 14 h 21"/>
                  <a:gd name="T4" fmla="*/ 0 w 181"/>
                  <a:gd name="T5" fmla="*/ 7 h 21"/>
                  <a:gd name="T6" fmla="*/ 0 w 181"/>
                  <a:gd name="T7" fmla="*/ 7 h 21"/>
                  <a:gd name="T8" fmla="*/ 0 w 181"/>
                  <a:gd name="T9" fmla="*/ 0 h 21"/>
                  <a:gd name="T10" fmla="*/ 7 w 181"/>
                  <a:gd name="T11" fmla="*/ 0 h 21"/>
                  <a:gd name="T12" fmla="*/ 174 w 181"/>
                  <a:gd name="T13" fmla="*/ 0 h 21"/>
                  <a:gd name="T14" fmla="*/ 181 w 181"/>
                  <a:gd name="T15" fmla="*/ 0 h 21"/>
                  <a:gd name="T16" fmla="*/ 181 w 181"/>
                  <a:gd name="T17" fmla="*/ 7 h 21"/>
                  <a:gd name="T18" fmla="*/ 181 w 181"/>
                  <a:gd name="T19" fmla="*/ 7 h 21"/>
                  <a:gd name="T20" fmla="*/ 181 w 181"/>
                  <a:gd name="T21" fmla="*/ 14 h 21"/>
                  <a:gd name="T22" fmla="*/ 174 w 181"/>
                  <a:gd name="T23" fmla="*/ 21 h 21"/>
                  <a:gd name="T24" fmla="*/ 7 w 181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1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4" y="0"/>
                    </a:lnTo>
                    <a:lnTo>
                      <a:pt x="181" y="0"/>
                    </a:lnTo>
                    <a:lnTo>
                      <a:pt x="181" y="7"/>
                    </a:lnTo>
                    <a:lnTo>
                      <a:pt x="181" y="7"/>
                    </a:lnTo>
                    <a:lnTo>
                      <a:pt x="181" y="14"/>
                    </a:lnTo>
                    <a:lnTo>
                      <a:pt x="174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FF0000"/>
              </a:solidFill>
              <a:ln w="19050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8" name="Freeform 53"/>
              <p:cNvSpPr>
                <a:spLocks/>
              </p:cNvSpPr>
              <p:nvPr/>
            </p:nvSpPr>
            <p:spPr bwMode="auto">
              <a:xfrm>
                <a:off x="4574698" y="4209864"/>
                <a:ext cx="17827" cy="72030"/>
              </a:xfrm>
              <a:custGeom>
                <a:avLst/>
                <a:gdLst>
                  <a:gd name="T0" fmla="*/ 21 w 21"/>
                  <a:gd name="T1" fmla="*/ 62 h 69"/>
                  <a:gd name="T2" fmla="*/ 14 w 21"/>
                  <a:gd name="T3" fmla="*/ 69 h 69"/>
                  <a:gd name="T4" fmla="*/ 7 w 21"/>
                  <a:gd name="T5" fmla="*/ 69 h 69"/>
                  <a:gd name="T6" fmla="*/ 7 w 21"/>
                  <a:gd name="T7" fmla="*/ 69 h 69"/>
                  <a:gd name="T8" fmla="*/ 0 w 21"/>
                  <a:gd name="T9" fmla="*/ 69 h 69"/>
                  <a:gd name="T10" fmla="*/ 0 w 21"/>
                  <a:gd name="T11" fmla="*/ 62 h 69"/>
                  <a:gd name="T12" fmla="*/ 0 w 21"/>
                  <a:gd name="T13" fmla="*/ 7 h 69"/>
                  <a:gd name="T14" fmla="*/ 0 w 21"/>
                  <a:gd name="T15" fmla="*/ 0 h 69"/>
                  <a:gd name="T16" fmla="*/ 7 w 21"/>
                  <a:gd name="T17" fmla="*/ 0 h 69"/>
                  <a:gd name="T18" fmla="*/ 7 w 21"/>
                  <a:gd name="T19" fmla="*/ 0 h 69"/>
                  <a:gd name="T20" fmla="*/ 14 w 21"/>
                  <a:gd name="T21" fmla="*/ 0 h 69"/>
                  <a:gd name="T22" fmla="*/ 21 w 21"/>
                  <a:gd name="T23" fmla="*/ 7 h 69"/>
                  <a:gd name="T24" fmla="*/ 21 w 21"/>
                  <a:gd name="T25" fmla="*/ 62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69">
                    <a:moveTo>
                      <a:pt x="21" y="62"/>
                    </a:moveTo>
                    <a:lnTo>
                      <a:pt x="14" y="69"/>
                    </a:lnTo>
                    <a:lnTo>
                      <a:pt x="7" y="69"/>
                    </a:lnTo>
                    <a:lnTo>
                      <a:pt x="7" y="69"/>
                    </a:lnTo>
                    <a:lnTo>
                      <a:pt x="0" y="69"/>
                    </a:lnTo>
                    <a:lnTo>
                      <a:pt x="0" y="62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62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" name="Freeform 54"/>
              <p:cNvSpPr>
                <a:spLocks/>
              </p:cNvSpPr>
              <p:nvPr/>
            </p:nvSpPr>
            <p:spPr bwMode="auto">
              <a:xfrm>
                <a:off x="4574698" y="4209864"/>
                <a:ext cx="1302181" cy="21923"/>
              </a:xfrm>
              <a:custGeom>
                <a:avLst/>
                <a:gdLst>
                  <a:gd name="T0" fmla="*/ 7 w 1534"/>
                  <a:gd name="T1" fmla="*/ 21 h 21"/>
                  <a:gd name="T2" fmla="*/ 0 w 1534"/>
                  <a:gd name="T3" fmla="*/ 14 h 21"/>
                  <a:gd name="T4" fmla="*/ 0 w 1534"/>
                  <a:gd name="T5" fmla="*/ 7 h 21"/>
                  <a:gd name="T6" fmla="*/ 0 w 1534"/>
                  <a:gd name="T7" fmla="*/ 7 h 21"/>
                  <a:gd name="T8" fmla="*/ 0 w 1534"/>
                  <a:gd name="T9" fmla="*/ 0 h 21"/>
                  <a:gd name="T10" fmla="*/ 7 w 1534"/>
                  <a:gd name="T11" fmla="*/ 0 h 21"/>
                  <a:gd name="T12" fmla="*/ 1527 w 1534"/>
                  <a:gd name="T13" fmla="*/ 0 h 21"/>
                  <a:gd name="T14" fmla="*/ 1534 w 1534"/>
                  <a:gd name="T15" fmla="*/ 0 h 21"/>
                  <a:gd name="T16" fmla="*/ 1534 w 1534"/>
                  <a:gd name="T17" fmla="*/ 7 h 21"/>
                  <a:gd name="T18" fmla="*/ 1534 w 1534"/>
                  <a:gd name="T19" fmla="*/ 7 h 21"/>
                  <a:gd name="T20" fmla="*/ 1534 w 1534"/>
                  <a:gd name="T21" fmla="*/ 14 h 21"/>
                  <a:gd name="T22" fmla="*/ 1527 w 1534"/>
                  <a:gd name="T23" fmla="*/ 21 h 21"/>
                  <a:gd name="T24" fmla="*/ 7 w 1534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34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527" y="0"/>
                    </a:lnTo>
                    <a:lnTo>
                      <a:pt x="1534" y="0"/>
                    </a:lnTo>
                    <a:lnTo>
                      <a:pt x="1534" y="7"/>
                    </a:lnTo>
                    <a:lnTo>
                      <a:pt x="1534" y="7"/>
                    </a:lnTo>
                    <a:lnTo>
                      <a:pt x="1534" y="14"/>
                    </a:lnTo>
                    <a:lnTo>
                      <a:pt x="1527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FF0000"/>
              </a:solidFill>
              <a:ln w="19050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80" name="TextBox 379"/>
            <p:cNvSpPr txBox="1"/>
            <p:nvPr/>
          </p:nvSpPr>
          <p:spPr>
            <a:xfrm>
              <a:off x="9753501" y="2407734"/>
              <a:ext cx="895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l-GR" sz="1200" b="1" dirty="0">
                  <a:latin typeface="Arial" panose="020B0604020202020204" pitchFamily="34" charset="0"/>
                  <a:ea typeface="NSimSun" panose="02010609030101010101" pitchFamily="49" charset="-122"/>
                  <a:cs typeface="Arial" panose="020B0604020202020204" pitchFamily="34" charset="0"/>
                </a:rPr>
                <a:t>Δ</a:t>
              </a:r>
              <a:r>
                <a:rPr lang="en-US" sz="1200" b="1" dirty="0">
                  <a:latin typeface="Arial" panose="020B0604020202020204" pitchFamily="34" charset="0"/>
                  <a:ea typeface="NSimSun" panose="02010609030101010101" pitchFamily="49" charset="-122"/>
                  <a:cs typeface="Arial" panose="020B0604020202020204" pitchFamily="34" charset="0"/>
                </a:rPr>
                <a:t> = 0.3%</a:t>
              </a:r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658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7" name="Title 2596"/>
          <p:cNvSpPr>
            <a:spLocks noGrp="1"/>
          </p:cNvSpPr>
          <p:nvPr>
            <p:ph type="title"/>
          </p:nvPr>
        </p:nvSpPr>
        <p:spPr>
          <a:xfrm>
            <a:off x="304800" y="-39391"/>
            <a:ext cx="8635014" cy="1124671"/>
          </a:xfrm>
        </p:spPr>
        <p:txBody>
          <a:bodyPr>
            <a:noAutofit/>
          </a:bodyPr>
          <a:lstStyle/>
          <a:p>
            <a:r>
              <a:rPr lang="nl-BE" sz="3200" dirty="0">
                <a:solidFill>
                  <a:prstClr val="black"/>
                </a:solidFill>
              </a:rPr>
              <a:t>Patient oriented Composite Endpoint (PoCE</a:t>
            </a:r>
            <a:r>
              <a:rPr lang="nl-BE" sz="3200" dirty="0"/>
              <a:t>)/DMR </a:t>
            </a:r>
            <a:endParaRPr lang="en-GB" sz="3200" dirty="0"/>
          </a:p>
        </p:txBody>
      </p:sp>
      <p:sp>
        <p:nvSpPr>
          <p:cNvPr id="276" name="TextBox 275"/>
          <p:cNvSpPr txBox="1"/>
          <p:nvPr/>
        </p:nvSpPr>
        <p:spPr>
          <a:xfrm>
            <a:off x="1559167" y="6475632"/>
            <a:ext cx="6420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err="1">
                <a:solidFill>
                  <a:schemeClr val="bg1"/>
                </a:solidFill>
              </a:rPr>
              <a:t>PoCE</a:t>
            </a:r>
            <a:r>
              <a:rPr lang="en-GB" sz="1600" b="1" dirty="0">
                <a:solidFill>
                  <a:schemeClr val="bg1"/>
                </a:solidFill>
              </a:rPr>
              <a:t>=DMR: </a:t>
            </a:r>
            <a:r>
              <a:rPr lang="en-GB" sz="1600" dirty="0">
                <a:solidFill>
                  <a:schemeClr val="bg1"/>
                </a:solidFill>
              </a:rPr>
              <a:t>All </a:t>
            </a:r>
            <a:r>
              <a:rPr lang="en-GB" sz="1600" u="sng" dirty="0">
                <a:solidFill>
                  <a:schemeClr val="bg1"/>
                </a:solidFill>
              </a:rPr>
              <a:t>D</a:t>
            </a:r>
            <a:r>
              <a:rPr lang="en-GB" sz="1600" dirty="0">
                <a:solidFill>
                  <a:schemeClr val="bg1"/>
                </a:solidFill>
              </a:rPr>
              <a:t>eath, all </a:t>
            </a:r>
            <a:r>
              <a:rPr lang="en-GB" sz="1600" u="sng" dirty="0">
                <a:solidFill>
                  <a:schemeClr val="bg1"/>
                </a:solidFill>
              </a:rPr>
              <a:t>M</a:t>
            </a:r>
            <a:r>
              <a:rPr lang="en-GB" sz="1600" dirty="0">
                <a:solidFill>
                  <a:schemeClr val="bg1"/>
                </a:solidFill>
              </a:rPr>
              <a:t>yocardial infarction, and all </a:t>
            </a:r>
            <a:r>
              <a:rPr lang="en-GB" sz="1600" u="sng" dirty="0">
                <a:solidFill>
                  <a:schemeClr val="bg1"/>
                </a:solidFill>
              </a:rPr>
              <a:t>R</a:t>
            </a:r>
            <a:r>
              <a:rPr lang="en-GB" sz="1600" dirty="0">
                <a:solidFill>
                  <a:schemeClr val="bg1"/>
                </a:solidFill>
              </a:rPr>
              <a:t>evascularisation</a:t>
            </a:r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 bwMode="auto">
          <a:xfrm>
            <a:off x="304802" y="839629"/>
            <a:ext cx="8238829" cy="5625778"/>
            <a:chOff x="953" y="881"/>
            <a:chExt cx="3875" cy="2646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953" y="881"/>
              <a:ext cx="3875" cy="2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205"/>
            <p:cNvGrpSpPr>
              <a:grpSpLocks/>
            </p:cNvGrpSpPr>
            <p:nvPr/>
          </p:nvGrpSpPr>
          <p:grpSpPr bwMode="auto">
            <a:xfrm>
              <a:off x="953" y="881"/>
              <a:ext cx="3875" cy="2646"/>
              <a:chOff x="953" y="881"/>
              <a:chExt cx="3875" cy="2646"/>
            </a:xfrm>
          </p:grpSpPr>
          <p:sp>
            <p:nvSpPr>
              <p:cNvPr id="3236" name="Rectangle 5"/>
              <p:cNvSpPr>
                <a:spLocks noChangeArrowheads="1"/>
              </p:cNvSpPr>
              <p:nvPr/>
            </p:nvSpPr>
            <p:spPr bwMode="auto">
              <a:xfrm>
                <a:off x="953" y="881"/>
                <a:ext cx="3875" cy="264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37" name="Rectangle 6"/>
              <p:cNvSpPr>
                <a:spLocks noChangeArrowheads="1"/>
              </p:cNvSpPr>
              <p:nvPr/>
            </p:nvSpPr>
            <p:spPr bwMode="auto">
              <a:xfrm>
                <a:off x="953" y="881"/>
                <a:ext cx="3875" cy="262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238" name="Rectangle 7"/>
              <p:cNvSpPr>
                <a:spLocks noChangeArrowheads="1"/>
              </p:cNvSpPr>
              <p:nvPr/>
            </p:nvSpPr>
            <p:spPr bwMode="auto">
              <a:xfrm>
                <a:off x="1515" y="943"/>
                <a:ext cx="14" cy="199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39" name="Line 8"/>
              <p:cNvSpPr>
                <a:spLocks noChangeShapeType="1"/>
              </p:cNvSpPr>
              <p:nvPr/>
            </p:nvSpPr>
            <p:spPr bwMode="auto">
              <a:xfrm flipH="1">
                <a:off x="1453" y="2940"/>
                <a:ext cx="69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40" name="Line 9"/>
              <p:cNvSpPr>
                <a:spLocks noChangeShapeType="1"/>
              </p:cNvSpPr>
              <p:nvPr/>
            </p:nvSpPr>
            <p:spPr bwMode="auto">
              <a:xfrm flipH="1">
                <a:off x="1453" y="2607"/>
                <a:ext cx="69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41" name="Line 10"/>
              <p:cNvSpPr>
                <a:spLocks noChangeShapeType="1"/>
              </p:cNvSpPr>
              <p:nvPr/>
            </p:nvSpPr>
            <p:spPr bwMode="auto">
              <a:xfrm flipH="1">
                <a:off x="1453" y="2274"/>
                <a:ext cx="69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42" name="Line 11"/>
              <p:cNvSpPr>
                <a:spLocks noChangeShapeType="1"/>
              </p:cNvSpPr>
              <p:nvPr/>
            </p:nvSpPr>
            <p:spPr bwMode="auto">
              <a:xfrm flipH="1">
                <a:off x="1453" y="1942"/>
                <a:ext cx="69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43" name="Line 12"/>
              <p:cNvSpPr>
                <a:spLocks noChangeShapeType="1"/>
              </p:cNvSpPr>
              <p:nvPr/>
            </p:nvSpPr>
            <p:spPr bwMode="auto">
              <a:xfrm flipH="1">
                <a:off x="1453" y="1609"/>
                <a:ext cx="69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44" name="Line 13"/>
              <p:cNvSpPr>
                <a:spLocks noChangeShapeType="1"/>
              </p:cNvSpPr>
              <p:nvPr/>
            </p:nvSpPr>
            <p:spPr bwMode="auto">
              <a:xfrm flipH="1">
                <a:off x="1453" y="1276"/>
                <a:ext cx="69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45" name="Line 14"/>
              <p:cNvSpPr>
                <a:spLocks noChangeShapeType="1"/>
              </p:cNvSpPr>
              <p:nvPr/>
            </p:nvSpPr>
            <p:spPr bwMode="auto">
              <a:xfrm flipH="1">
                <a:off x="1453" y="943"/>
                <a:ext cx="69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46" name="Rectangle 15"/>
              <p:cNvSpPr>
                <a:spLocks noChangeArrowheads="1"/>
              </p:cNvSpPr>
              <p:nvPr/>
            </p:nvSpPr>
            <p:spPr bwMode="auto">
              <a:xfrm rot="16200000">
                <a:off x="283" y="1830"/>
                <a:ext cx="1570" cy="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100" b="0" i="0" u="none" strike="noStrike" cap="none" normalizeH="0" baseline="0" dirty="0">
                    <a:ln>
                      <a:noFill/>
                    </a:ln>
                    <a:effectLst/>
                    <a:latin typeface="Arial Rounded MT Bold" panose="020F0704030504030204" pitchFamily="34" charset="0"/>
                  </a:rPr>
                  <a:t>POCE / DMR </a:t>
                </a:r>
                <a:r>
                  <a:rPr kumimoji="0" lang="en-US" altLang="en-US" sz="21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Rounded MT Bold" panose="020F0704030504030204" pitchFamily="34" charset="0"/>
                  </a:rPr>
                  <a:t>per WHO (%)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47" name="Rectangle 16"/>
              <p:cNvSpPr>
                <a:spLocks noChangeArrowheads="1"/>
              </p:cNvSpPr>
              <p:nvPr/>
            </p:nvSpPr>
            <p:spPr bwMode="auto">
              <a:xfrm>
                <a:off x="1279" y="2885"/>
                <a:ext cx="201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 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92" name="Rectangle 17"/>
              <p:cNvSpPr>
                <a:spLocks noChangeArrowheads="1"/>
              </p:cNvSpPr>
              <p:nvPr/>
            </p:nvSpPr>
            <p:spPr bwMode="auto">
              <a:xfrm>
                <a:off x="1279" y="2552"/>
                <a:ext cx="201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 5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93" name="Rectangle 18"/>
              <p:cNvSpPr>
                <a:spLocks noChangeArrowheads="1"/>
              </p:cNvSpPr>
              <p:nvPr/>
            </p:nvSpPr>
            <p:spPr bwMode="auto">
              <a:xfrm>
                <a:off x="1245" y="2219"/>
                <a:ext cx="236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10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94" name="Rectangle 19"/>
              <p:cNvSpPr>
                <a:spLocks noChangeArrowheads="1"/>
              </p:cNvSpPr>
              <p:nvPr/>
            </p:nvSpPr>
            <p:spPr bwMode="auto">
              <a:xfrm>
                <a:off x="1245" y="1886"/>
                <a:ext cx="236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15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95" name="Rectangle 20"/>
              <p:cNvSpPr>
                <a:spLocks noChangeArrowheads="1"/>
              </p:cNvSpPr>
              <p:nvPr/>
            </p:nvSpPr>
            <p:spPr bwMode="auto">
              <a:xfrm>
                <a:off x="1245" y="1553"/>
                <a:ext cx="236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20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96" name="Rectangle 21"/>
              <p:cNvSpPr>
                <a:spLocks noChangeArrowheads="1"/>
              </p:cNvSpPr>
              <p:nvPr/>
            </p:nvSpPr>
            <p:spPr bwMode="auto">
              <a:xfrm>
                <a:off x="1245" y="1221"/>
                <a:ext cx="236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25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98" name="Rectangle 22"/>
              <p:cNvSpPr>
                <a:spLocks noChangeArrowheads="1"/>
              </p:cNvSpPr>
              <p:nvPr/>
            </p:nvSpPr>
            <p:spPr bwMode="auto">
              <a:xfrm>
                <a:off x="1245" y="888"/>
                <a:ext cx="236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  30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99" name="Rectangle 23"/>
              <p:cNvSpPr>
                <a:spLocks noChangeArrowheads="1"/>
              </p:cNvSpPr>
              <p:nvPr/>
            </p:nvSpPr>
            <p:spPr bwMode="auto">
              <a:xfrm>
                <a:off x="1529" y="2940"/>
                <a:ext cx="3125" cy="1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0" name="Line 24"/>
              <p:cNvSpPr>
                <a:spLocks noChangeShapeType="1"/>
              </p:cNvSpPr>
              <p:nvPr/>
            </p:nvSpPr>
            <p:spPr bwMode="auto">
              <a:xfrm>
                <a:off x="1529" y="2947"/>
                <a:ext cx="0" cy="6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1" name="Line 25"/>
              <p:cNvSpPr>
                <a:spLocks noChangeShapeType="1"/>
              </p:cNvSpPr>
              <p:nvPr/>
            </p:nvSpPr>
            <p:spPr bwMode="auto">
              <a:xfrm>
                <a:off x="1877" y="2947"/>
                <a:ext cx="0" cy="6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2" name="Line 26"/>
              <p:cNvSpPr>
                <a:spLocks noChangeShapeType="1"/>
              </p:cNvSpPr>
              <p:nvPr/>
            </p:nvSpPr>
            <p:spPr bwMode="auto">
              <a:xfrm>
                <a:off x="2224" y="2947"/>
                <a:ext cx="0" cy="6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3" name="Line 27"/>
              <p:cNvSpPr>
                <a:spLocks noChangeShapeType="1"/>
              </p:cNvSpPr>
              <p:nvPr/>
            </p:nvSpPr>
            <p:spPr bwMode="auto">
              <a:xfrm>
                <a:off x="2571" y="2947"/>
                <a:ext cx="0" cy="6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4" name="Line 28"/>
              <p:cNvSpPr>
                <a:spLocks noChangeShapeType="1"/>
              </p:cNvSpPr>
              <p:nvPr/>
            </p:nvSpPr>
            <p:spPr bwMode="auto">
              <a:xfrm>
                <a:off x="2918" y="2947"/>
                <a:ext cx="0" cy="6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5" name="Line 29"/>
              <p:cNvSpPr>
                <a:spLocks noChangeShapeType="1"/>
              </p:cNvSpPr>
              <p:nvPr/>
            </p:nvSpPr>
            <p:spPr bwMode="auto">
              <a:xfrm>
                <a:off x="3265" y="2947"/>
                <a:ext cx="0" cy="6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6" name="Line 30"/>
              <p:cNvSpPr>
                <a:spLocks noChangeShapeType="1"/>
              </p:cNvSpPr>
              <p:nvPr/>
            </p:nvSpPr>
            <p:spPr bwMode="auto">
              <a:xfrm>
                <a:off x="3613" y="2947"/>
                <a:ext cx="0" cy="6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7" name="Line 31"/>
              <p:cNvSpPr>
                <a:spLocks noChangeShapeType="1"/>
              </p:cNvSpPr>
              <p:nvPr/>
            </p:nvSpPr>
            <p:spPr bwMode="auto">
              <a:xfrm>
                <a:off x="3960" y="2947"/>
                <a:ext cx="0" cy="6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8" name="Line 32"/>
              <p:cNvSpPr>
                <a:spLocks noChangeShapeType="1"/>
              </p:cNvSpPr>
              <p:nvPr/>
            </p:nvSpPr>
            <p:spPr bwMode="auto">
              <a:xfrm>
                <a:off x="4307" y="2947"/>
                <a:ext cx="0" cy="6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9" name="Line 33"/>
              <p:cNvSpPr>
                <a:spLocks noChangeShapeType="1"/>
              </p:cNvSpPr>
              <p:nvPr/>
            </p:nvSpPr>
            <p:spPr bwMode="auto">
              <a:xfrm>
                <a:off x="4654" y="2947"/>
                <a:ext cx="0" cy="6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10" name="Rectangle 34"/>
              <p:cNvSpPr>
                <a:spLocks noChangeArrowheads="1"/>
              </p:cNvSpPr>
              <p:nvPr/>
            </p:nvSpPr>
            <p:spPr bwMode="auto">
              <a:xfrm>
                <a:off x="1731" y="3273"/>
                <a:ext cx="2833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1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Rounded MT Bold" panose="020F0704030504030204" pitchFamily="34" charset="0"/>
                  </a:rPr>
                  <a:t>Time Post Index Procedure (Days)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11" name="Rectangle 35"/>
              <p:cNvSpPr>
                <a:spLocks noChangeArrowheads="1"/>
              </p:cNvSpPr>
              <p:nvPr/>
            </p:nvSpPr>
            <p:spPr bwMode="auto">
              <a:xfrm>
                <a:off x="1502" y="3065"/>
                <a:ext cx="111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12" name="Rectangle 36"/>
              <p:cNvSpPr>
                <a:spLocks noChangeArrowheads="1"/>
              </p:cNvSpPr>
              <p:nvPr/>
            </p:nvSpPr>
            <p:spPr bwMode="auto">
              <a:xfrm>
                <a:off x="1786" y="3065"/>
                <a:ext cx="236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180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13" name="Rectangle 37"/>
              <p:cNvSpPr>
                <a:spLocks noChangeArrowheads="1"/>
              </p:cNvSpPr>
              <p:nvPr/>
            </p:nvSpPr>
            <p:spPr bwMode="auto">
              <a:xfrm>
                <a:off x="2134" y="3065"/>
                <a:ext cx="236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360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14" name="Rectangle 38"/>
              <p:cNvSpPr>
                <a:spLocks noChangeArrowheads="1"/>
              </p:cNvSpPr>
              <p:nvPr/>
            </p:nvSpPr>
            <p:spPr bwMode="auto">
              <a:xfrm>
                <a:off x="2481" y="3065"/>
                <a:ext cx="236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540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15" name="Rectangle 39"/>
              <p:cNvSpPr>
                <a:spLocks noChangeArrowheads="1"/>
              </p:cNvSpPr>
              <p:nvPr/>
            </p:nvSpPr>
            <p:spPr bwMode="auto">
              <a:xfrm>
                <a:off x="2828" y="3065"/>
                <a:ext cx="236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720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16" name="Rectangle 40"/>
              <p:cNvSpPr>
                <a:spLocks noChangeArrowheads="1"/>
              </p:cNvSpPr>
              <p:nvPr/>
            </p:nvSpPr>
            <p:spPr bwMode="auto">
              <a:xfrm>
                <a:off x="3175" y="3065"/>
                <a:ext cx="236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900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17" name="Rectangle 41"/>
              <p:cNvSpPr>
                <a:spLocks noChangeArrowheads="1"/>
              </p:cNvSpPr>
              <p:nvPr/>
            </p:nvSpPr>
            <p:spPr bwMode="auto">
              <a:xfrm>
                <a:off x="3488" y="3065"/>
                <a:ext cx="299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1080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18" name="Rectangle 42"/>
              <p:cNvSpPr>
                <a:spLocks noChangeArrowheads="1"/>
              </p:cNvSpPr>
              <p:nvPr/>
            </p:nvSpPr>
            <p:spPr bwMode="auto">
              <a:xfrm>
                <a:off x="3835" y="3065"/>
                <a:ext cx="299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1260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19" name="Rectangle 43"/>
              <p:cNvSpPr>
                <a:spLocks noChangeArrowheads="1"/>
              </p:cNvSpPr>
              <p:nvPr/>
            </p:nvSpPr>
            <p:spPr bwMode="auto">
              <a:xfrm>
                <a:off x="4182" y="3065"/>
                <a:ext cx="299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1440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20" name="Rectangle 44"/>
              <p:cNvSpPr>
                <a:spLocks noChangeArrowheads="1"/>
              </p:cNvSpPr>
              <p:nvPr/>
            </p:nvSpPr>
            <p:spPr bwMode="auto">
              <a:xfrm>
                <a:off x="4529" y="3065"/>
                <a:ext cx="299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1620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21" name="Rectangle 45"/>
              <p:cNvSpPr>
                <a:spLocks noChangeArrowheads="1"/>
              </p:cNvSpPr>
              <p:nvPr/>
            </p:nvSpPr>
            <p:spPr bwMode="auto">
              <a:xfrm>
                <a:off x="2030" y="1144"/>
                <a:ext cx="1535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HR [95% CI]= 0.90 [0.61,1.33]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22" name="Rectangle 46"/>
              <p:cNvSpPr>
                <a:spLocks noChangeArrowheads="1"/>
              </p:cNvSpPr>
              <p:nvPr/>
            </p:nvSpPr>
            <p:spPr bwMode="auto">
              <a:xfrm>
                <a:off x="2217" y="1283"/>
                <a:ext cx="1146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p=0.60 (Log rank test)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23" name="Rectangle 47"/>
              <p:cNvSpPr>
                <a:spLocks noChangeArrowheads="1"/>
              </p:cNvSpPr>
              <p:nvPr/>
            </p:nvSpPr>
            <p:spPr bwMode="auto">
              <a:xfrm>
                <a:off x="4383" y="1435"/>
                <a:ext cx="368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22.9%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14" name="Rectangle 48"/>
              <p:cNvSpPr>
                <a:spLocks noChangeArrowheads="1"/>
              </p:cNvSpPr>
              <p:nvPr/>
            </p:nvSpPr>
            <p:spPr bwMode="auto">
              <a:xfrm>
                <a:off x="4383" y="1123"/>
                <a:ext cx="368" cy="1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24.9%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15" name="Rectangle 49"/>
              <p:cNvSpPr>
                <a:spLocks noChangeArrowheads="1"/>
              </p:cNvSpPr>
              <p:nvPr/>
            </p:nvSpPr>
            <p:spPr bwMode="auto">
              <a:xfrm>
                <a:off x="1925" y="992"/>
                <a:ext cx="285" cy="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Rounded MT Bold" panose="020F0704030504030204" pitchFamily="34" charset="0"/>
                  </a:rPr>
                  <a:t>BVS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16" name="Rectangle 50"/>
              <p:cNvSpPr>
                <a:spLocks noChangeArrowheads="1"/>
              </p:cNvSpPr>
              <p:nvPr/>
            </p:nvSpPr>
            <p:spPr bwMode="auto">
              <a:xfrm>
                <a:off x="2883" y="992"/>
                <a:ext cx="472" cy="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Rounded MT Bold" panose="020F0704030504030204" pitchFamily="34" charset="0"/>
                  </a:rPr>
                  <a:t>XIENCE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17" name="Rectangle 51"/>
              <p:cNvSpPr>
                <a:spLocks noChangeArrowheads="1"/>
              </p:cNvSpPr>
              <p:nvPr/>
            </p:nvSpPr>
            <p:spPr bwMode="auto">
              <a:xfrm>
                <a:off x="1592" y="1033"/>
                <a:ext cx="278" cy="21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18" name="Rectangle 52"/>
              <p:cNvSpPr>
                <a:spLocks noChangeArrowheads="1"/>
              </p:cNvSpPr>
              <p:nvPr/>
            </p:nvSpPr>
            <p:spPr bwMode="auto">
              <a:xfrm>
                <a:off x="2543" y="1033"/>
                <a:ext cx="285" cy="2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19" name="Freeform 53"/>
              <p:cNvSpPr>
                <a:spLocks/>
              </p:cNvSpPr>
              <p:nvPr/>
            </p:nvSpPr>
            <p:spPr bwMode="auto">
              <a:xfrm>
                <a:off x="1522" y="2774"/>
                <a:ext cx="21" cy="173"/>
              </a:xfrm>
              <a:custGeom>
                <a:avLst/>
                <a:gdLst>
                  <a:gd name="T0" fmla="*/ 21 w 21"/>
                  <a:gd name="T1" fmla="*/ 166 h 173"/>
                  <a:gd name="T2" fmla="*/ 14 w 21"/>
                  <a:gd name="T3" fmla="*/ 173 h 173"/>
                  <a:gd name="T4" fmla="*/ 7 w 21"/>
                  <a:gd name="T5" fmla="*/ 173 h 173"/>
                  <a:gd name="T6" fmla="*/ 7 w 21"/>
                  <a:gd name="T7" fmla="*/ 173 h 173"/>
                  <a:gd name="T8" fmla="*/ 0 w 21"/>
                  <a:gd name="T9" fmla="*/ 173 h 173"/>
                  <a:gd name="T10" fmla="*/ 0 w 21"/>
                  <a:gd name="T11" fmla="*/ 166 h 173"/>
                  <a:gd name="T12" fmla="*/ 0 w 21"/>
                  <a:gd name="T13" fmla="*/ 7 h 173"/>
                  <a:gd name="T14" fmla="*/ 0 w 21"/>
                  <a:gd name="T15" fmla="*/ 0 h 173"/>
                  <a:gd name="T16" fmla="*/ 7 w 21"/>
                  <a:gd name="T17" fmla="*/ 0 h 173"/>
                  <a:gd name="T18" fmla="*/ 7 w 21"/>
                  <a:gd name="T19" fmla="*/ 0 h 173"/>
                  <a:gd name="T20" fmla="*/ 14 w 21"/>
                  <a:gd name="T21" fmla="*/ 0 h 173"/>
                  <a:gd name="T22" fmla="*/ 21 w 21"/>
                  <a:gd name="T23" fmla="*/ 7 h 173"/>
                  <a:gd name="T24" fmla="*/ 21 w 21"/>
                  <a:gd name="T25" fmla="*/ 166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173">
                    <a:moveTo>
                      <a:pt x="21" y="166"/>
                    </a:moveTo>
                    <a:lnTo>
                      <a:pt x="14" y="173"/>
                    </a:lnTo>
                    <a:lnTo>
                      <a:pt x="7" y="173"/>
                    </a:lnTo>
                    <a:lnTo>
                      <a:pt x="7" y="173"/>
                    </a:lnTo>
                    <a:lnTo>
                      <a:pt x="0" y="173"/>
                    </a:lnTo>
                    <a:lnTo>
                      <a:pt x="0" y="166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166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0" name="Freeform 54"/>
              <p:cNvSpPr>
                <a:spLocks/>
              </p:cNvSpPr>
              <p:nvPr/>
            </p:nvSpPr>
            <p:spPr bwMode="auto">
              <a:xfrm>
                <a:off x="1522" y="2677"/>
                <a:ext cx="21" cy="111"/>
              </a:xfrm>
              <a:custGeom>
                <a:avLst/>
                <a:gdLst>
                  <a:gd name="T0" fmla="*/ 21 w 21"/>
                  <a:gd name="T1" fmla="*/ 104 h 111"/>
                  <a:gd name="T2" fmla="*/ 14 w 21"/>
                  <a:gd name="T3" fmla="*/ 111 h 111"/>
                  <a:gd name="T4" fmla="*/ 7 w 21"/>
                  <a:gd name="T5" fmla="*/ 111 h 111"/>
                  <a:gd name="T6" fmla="*/ 7 w 21"/>
                  <a:gd name="T7" fmla="*/ 111 h 111"/>
                  <a:gd name="T8" fmla="*/ 0 w 21"/>
                  <a:gd name="T9" fmla="*/ 111 h 111"/>
                  <a:gd name="T10" fmla="*/ 0 w 21"/>
                  <a:gd name="T11" fmla="*/ 104 h 111"/>
                  <a:gd name="T12" fmla="*/ 0 w 21"/>
                  <a:gd name="T13" fmla="*/ 7 h 111"/>
                  <a:gd name="T14" fmla="*/ 0 w 21"/>
                  <a:gd name="T15" fmla="*/ 0 h 111"/>
                  <a:gd name="T16" fmla="*/ 7 w 21"/>
                  <a:gd name="T17" fmla="*/ 0 h 111"/>
                  <a:gd name="T18" fmla="*/ 7 w 21"/>
                  <a:gd name="T19" fmla="*/ 0 h 111"/>
                  <a:gd name="T20" fmla="*/ 14 w 21"/>
                  <a:gd name="T21" fmla="*/ 0 h 111"/>
                  <a:gd name="T22" fmla="*/ 21 w 21"/>
                  <a:gd name="T23" fmla="*/ 7 h 111"/>
                  <a:gd name="T24" fmla="*/ 21 w 21"/>
                  <a:gd name="T25" fmla="*/ 104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111">
                    <a:moveTo>
                      <a:pt x="21" y="104"/>
                    </a:moveTo>
                    <a:lnTo>
                      <a:pt x="14" y="111"/>
                    </a:lnTo>
                    <a:lnTo>
                      <a:pt x="7" y="111"/>
                    </a:lnTo>
                    <a:lnTo>
                      <a:pt x="7" y="111"/>
                    </a:lnTo>
                    <a:lnTo>
                      <a:pt x="0" y="111"/>
                    </a:lnTo>
                    <a:lnTo>
                      <a:pt x="0" y="104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104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1" name="Freeform 55"/>
              <p:cNvSpPr>
                <a:spLocks/>
              </p:cNvSpPr>
              <p:nvPr/>
            </p:nvSpPr>
            <p:spPr bwMode="auto">
              <a:xfrm>
                <a:off x="1522" y="2656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2" name="Freeform 56"/>
              <p:cNvSpPr>
                <a:spLocks/>
              </p:cNvSpPr>
              <p:nvPr/>
            </p:nvSpPr>
            <p:spPr bwMode="auto">
              <a:xfrm>
                <a:off x="1522" y="2656"/>
                <a:ext cx="49" cy="21"/>
              </a:xfrm>
              <a:custGeom>
                <a:avLst/>
                <a:gdLst>
                  <a:gd name="T0" fmla="*/ 7 w 49"/>
                  <a:gd name="T1" fmla="*/ 21 h 21"/>
                  <a:gd name="T2" fmla="*/ 0 w 49"/>
                  <a:gd name="T3" fmla="*/ 14 h 21"/>
                  <a:gd name="T4" fmla="*/ 0 w 49"/>
                  <a:gd name="T5" fmla="*/ 7 h 21"/>
                  <a:gd name="T6" fmla="*/ 0 w 49"/>
                  <a:gd name="T7" fmla="*/ 7 h 21"/>
                  <a:gd name="T8" fmla="*/ 0 w 49"/>
                  <a:gd name="T9" fmla="*/ 0 h 21"/>
                  <a:gd name="T10" fmla="*/ 7 w 49"/>
                  <a:gd name="T11" fmla="*/ 0 h 21"/>
                  <a:gd name="T12" fmla="*/ 42 w 49"/>
                  <a:gd name="T13" fmla="*/ 0 h 21"/>
                  <a:gd name="T14" fmla="*/ 49 w 49"/>
                  <a:gd name="T15" fmla="*/ 0 h 21"/>
                  <a:gd name="T16" fmla="*/ 49 w 49"/>
                  <a:gd name="T17" fmla="*/ 7 h 21"/>
                  <a:gd name="T18" fmla="*/ 49 w 49"/>
                  <a:gd name="T19" fmla="*/ 7 h 21"/>
                  <a:gd name="T20" fmla="*/ 49 w 49"/>
                  <a:gd name="T21" fmla="*/ 14 h 21"/>
                  <a:gd name="T22" fmla="*/ 42 w 49"/>
                  <a:gd name="T23" fmla="*/ 21 h 21"/>
                  <a:gd name="T24" fmla="*/ 7 w 49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9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42" y="0"/>
                    </a:lnTo>
                    <a:lnTo>
                      <a:pt x="49" y="0"/>
                    </a:lnTo>
                    <a:lnTo>
                      <a:pt x="49" y="7"/>
                    </a:lnTo>
                    <a:lnTo>
                      <a:pt x="49" y="7"/>
                    </a:lnTo>
                    <a:lnTo>
                      <a:pt x="49" y="14"/>
                    </a:lnTo>
                    <a:lnTo>
                      <a:pt x="42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3" name="Freeform 57"/>
              <p:cNvSpPr>
                <a:spLocks/>
              </p:cNvSpPr>
              <p:nvPr/>
            </p:nvSpPr>
            <p:spPr bwMode="auto">
              <a:xfrm>
                <a:off x="1557" y="2656"/>
                <a:ext cx="28" cy="21"/>
              </a:xfrm>
              <a:custGeom>
                <a:avLst/>
                <a:gdLst>
                  <a:gd name="T0" fmla="*/ 7 w 28"/>
                  <a:gd name="T1" fmla="*/ 21 h 21"/>
                  <a:gd name="T2" fmla="*/ 0 w 28"/>
                  <a:gd name="T3" fmla="*/ 14 h 21"/>
                  <a:gd name="T4" fmla="*/ 0 w 28"/>
                  <a:gd name="T5" fmla="*/ 7 h 21"/>
                  <a:gd name="T6" fmla="*/ 0 w 28"/>
                  <a:gd name="T7" fmla="*/ 7 h 21"/>
                  <a:gd name="T8" fmla="*/ 0 w 28"/>
                  <a:gd name="T9" fmla="*/ 0 h 21"/>
                  <a:gd name="T10" fmla="*/ 7 w 28"/>
                  <a:gd name="T11" fmla="*/ 0 h 21"/>
                  <a:gd name="T12" fmla="*/ 21 w 28"/>
                  <a:gd name="T13" fmla="*/ 0 h 21"/>
                  <a:gd name="T14" fmla="*/ 28 w 28"/>
                  <a:gd name="T15" fmla="*/ 0 h 21"/>
                  <a:gd name="T16" fmla="*/ 28 w 28"/>
                  <a:gd name="T17" fmla="*/ 7 h 21"/>
                  <a:gd name="T18" fmla="*/ 28 w 28"/>
                  <a:gd name="T19" fmla="*/ 7 h 21"/>
                  <a:gd name="T20" fmla="*/ 28 w 28"/>
                  <a:gd name="T21" fmla="*/ 14 h 21"/>
                  <a:gd name="T22" fmla="*/ 21 w 28"/>
                  <a:gd name="T23" fmla="*/ 21 h 21"/>
                  <a:gd name="T24" fmla="*/ 7 w 2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8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1" y="0"/>
                    </a:lnTo>
                    <a:lnTo>
                      <a:pt x="28" y="0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8" y="14"/>
                    </a:lnTo>
                    <a:lnTo>
                      <a:pt x="21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4" name="Freeform 58"/>
              <p:cNvSpPr>
                <a:spLocks/>
              </p:cNvSpPr>
              <p:nvPr/>
            </p:nvSpPr>
            <p:spPr bwMode="auto">
              <a:xfrm>
                <a:off x="1571" y="2656"/>
                <a:ext cx="28" cy="21"/>
              </a:xfrm>
              <a:custGeom>
                <a:avLst/>
                <a:gdLst>
                  <a:gd name="T0" fmla="*/ 7 w 28"/>
                  <a:gd name="T1" fmla="*/ 21 h 21"/>
                  <a:gd name="T2" fmla="*/ 0 w 28"/>
                  <a:gd name="T3" fmla="*/ 14 h 21"/>
                  <a:gd name="T4" fmla="*/ 0 w 28"/>
                  <a:gd name="T5" fmla="*/ 7 h 21"/>
                  <a:gd name="T6" fmla="*/ 0 w 28"/>
                  <a:gd name="T7" fmla="*/ 7 h 21"/>
                  <a:gd name="T8" fmla="*/ 0 w 28"/>
                  <a:gd name="T9" fmla="*/ 0 h 21"/>
                  <a:gd name="T10" fmla="*/ 7 w 28"/>
                  <a:gd name="T11" fmla="*/ 0 h 21"/>
                  <a:gd name="T12" fmla="*/ 21 w 28"/>
                  <a:gd name="T13" fmla="*/ 0 h 21"/>
                  <a:gd name="T14" fmla="*/ 28 w 28"/>
                  <a:gd name="T15" fmla="*/ 0 h 21"/>
                  <a:gd name="T16" fmla="*/ 28 w 28"/>
                  <a:gd name="T17" fmla="*/ 7 h 21"/>
                  <a:gd name="T18" fmla="*/ 28 w 28"/>
                  <a:gd name="T19" fmla="*/ 7 h 21"/>
                  <a:gd name="T20" fmla="*/ 28 w 28"/>
                  <a:gd name="T21" fmla="*/ 14 h 21"/>
                  <a:gd name="T22" fmla="*/ 21 w 28"/>
                  <a:gd name="T23" fmla="*/ 21 h 21"/>
                  <a:gd name="T24" fmla="*/ 7 w 2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8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1" y="0"/>
                    </a:lnTo>
                    <a:lnTo>
                      <a:pt x="28" y="0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8" y="14"/>
                    </a:lnTo>
                    <a:lnTo>
                      <a:pt x="21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5" name="Freeform 59"/>
              <p:cNvSpPr>
                <a:spLocks/>
              </p:cNvSpPr>
              <p:nvPr/>
            </p:nvSpPr>
            <p:spPr bwMode="auto">
              <a:xfrm>
                <a:off x="1585" y="2656"/>
                <a:ext cx="42" cy="21"/>
              </a:xfrm>
              <a:custGeom>
                <a:avLst/>
                <a:gdLst>
                  <a:gd name="T0" fmla="*/ 7 w 42"/>
                  <a:gd name="T1" fmla="*/ 21 h 21"/>
                  <a:gd name="T2" fmla="*/ 0 w 42"/>
                  <a:gd name="T3" fmla="*/ 14 h 21"/>
                  <a:gd name="T4" fmla="*/ 0 w 42"/>
                  <a:gd name="T5" fmla="*/ 7 h 21"/>
                  <a:gd name="T6" fmla="*/ 0 w 42"/>
                  <a:gd name="T7" fmla="*/ 7 h 21"/>
                  <a:gd name="T8" fmla="*/ 0 w 42"/>
                  <a:gd name="T9" fmla="*/ 0 h 21"/>
                  <a:gd name="T10" fmla="*/ 7 w 42"/>
                  <a:gd name="T11" fmla="*/ 0 h 21"/>
                  <a:gd name="T12" fmla="*/ 35 w 42"/>
                  <a:gd name="T13" fmla="*/ 0 h 21"/>
                  <a:gd name="T14" fmla="*/ 42 w 42"/>
                  <a:gd name="T15" fmla="*/ 0 h 21"/>
                  <a:gd name="T16" fmla="*/ 42 w 42"/>
                  <a:gd name="T17" fmla="*/ 7 h 21"/>
                  <a:gd name="T18" fmla="*/ 42 w 42"/>
                  <a:gd name="T19" fmla="*/ 7 h 21"/>
                  <a:gd name="T20" fmla="*/ 42 w 42"/>
                  <a:gd name="T21" fmla="*/ 14 h 21"/>
                  <a:gd name="T22" fmla="*/ 35 w 42"/>
                  <a:gd name="T23" fmla="*/ 21 h 21"/>
                  <a:gd name="T24" fmla="*/ 7 w 42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35" y="0"/>
                    </a:lnTo>
                    <a:lnTo>
                      <a:pt x="42" y="0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2" y="14"/>
                    </a:lnTo>
                    <a:lnTo>
                      <a:pt x="35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6" name="Freeform 60"/>
              <p:cNvSpPr>
                <a:spLocks/>
              </p:cNvSpPr>
              <p:nvPr/>
            </p:nvSpPr>
            <p:spPr bwMode="auto">
              <a:xfrm>
                <a:off x="1613" y="2635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7" name="Freeform 61"/>
              <p:cNvSpPr>
                <a:spLocks/>
              </p:cNvSpPr>
              <p:nvPr/>
            </p:nvSpPr>
            <p:spPr bwMode="auto">
              <a:xfrm>
                <a:off x="1613" y="2635"/>
                <a:ext cx="27" cy="21"/>
              </a:xfrm>
              <a:custGeom>
                <a:avLst/>
                <a:gdLst>
                  <a:gd name="T0" fmla="*/ 7 w 27"/>
                  <a:gd name="T1" fmla="*/ 21 h 21"/>
                  <a:gd name="T2" fmla="*/ 0 w 27"/>
                  <a:gd name="T3" fmla="*/ 14 h 21"/>
                  <a:gd name="T4" fmla="*/ 0 w 27"/>
                  <a:gd name="T5" fmla="*/ 7 h 21"/>
                  <a:gd name="T6" fmla="*/ 0 w 27"/>
                  <a:gd name="T7" fmla="*/ 7 h 21"/>
                  <a:gd name="T8" fmla="*/ 0 w 27"/>
                  <a:gd name="T9" fmla="*/ 0 h 21"/>
                  <a:gd name="T10" fmla="*/ 7 w 27"/>
                  <a:gd name="T11" fmla="*/ 0 h 21"/>
                  <a:gd name="T12" fmla="*/ 21 w 27"/>
                  <a:gd name="T13" fmla="*/ 0 h 21"/>
                  <a:gd name="T14" fmla="*/ 27 w 27"/>
                  <a:gd name="T15" fmla="*/ 0 h 21"/>
                  <a:gd name="T16" fmla="*/ 27 w 27"/>
                  <a:gd name="T17" fmla="*/ 7 h 21"/>
                  <a:gd name="T18" fmla="*/ 27 w 27"/>
                  <a:gd name="T19" fmla="*/ 7 h 21"/>
                  <a:gd name="T20" fmla="*/ 27 w 27"/>
                  <a:gd name="T21" fmla="*/ 14 h 21"/>
                  <a:gd name="T22" fmla="*/ 21 w 27"/>
                  <a:gd name="T23" fmla="*/ 21 h 21"/>
                  <a:gd name="T24" fmla="*/ 7 w 27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1" y="0"/>
                    </a:lnTo>
                    <a:lnTo>
                      <a:pt x="27" y="0"/>
                    </a:lnTo>
                    <a:lnTo>
                      <a:pt x="27" y="7"/>
                    </a:lnTo>
                    <a:lnTo>
                      <a:pt x="27" y="7"/>
                    </a:lnTo>
                    <a:lnTo>
                      <a:pt x="27" y="14"/>
                    </a:lnTo>
                    <a:lnTo>
                      <a:pt x="21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8" name="Freeform 62"/>
              <p:cNvSpPr>
                <a:spLocks/>
              </p:cNvSpPr>
              <p:nvPr/>
            </p:nvSpPr>
            <p:spPr bwMode="auto">
              <a:xfrm>
                <a:off x="1627" y="2614"/>
                <a:ext cx="20" cy="35"/>
              </a:xfrm>
              <a:custGeom>
                <a:avLst/>
                <a:gdLst>
                  <a:gd name="T0" fmla="*/ 20 w 20"/>
                  <a:gd name="T1" fmla="*/ 28 h 35"/>
                  <a:gd name="T2" fmla="*/ 13 w 20"/>
                  <a:gd name="T3" fmla="*/ 35 h 35"/>
                  <a:gd name="T4" fmla="*/ 7 w 20"/>
                  <a:gd name="T5" fmla="*/ 35 h 35"/>
                  <a:gd name="T6" fmla="*/ 7 w 20"/>
                  <a:gd name="T7" fmla="*/ 35 h 35"/>
                  <a:gd name="T8" fmla="*/ 0 w 20"/>
                  <a:gd name="T9" fmla="*/ 35 h 35"/>
                  <a:gd name="T10" fmla="*/ 0 w 20"/>
                  <a:gd name="T11" fmla="*/ 28 h 35"/>
                  <a:gd name="T12" fmla="*/ 0 w 20"/>
                  <a:gd name="T13" fmla="*/ 7 h 35"/>
                  <a:gd name="T14" fmla="*/ 0 w 20"/>
                  <a:gd name="T15" fmla="*/ 0 h 35"/>
                  <a:gd name="T16" fmla="*/ 7 w 20"/>
                  <a:gd name="T17" fmla="*/ 0 h 35"/>
                  <a:gd name="T18" fmla="*/ 7 w 20"/>
                  <a:gd name="T19" fmla="*/ 0 h 35"/>
                  <a:gd name="T20" fmla="*/ 13 w 20"/>
                  <a:gd name="T21" fmla="*/ 0 h 35"/>
                  <a:gd name="T22" fmla="*/ 20 w 20"/>
                  <a:gd name="T23" fmla="*/ 7 h 35"/>
                  <a:gd name="T24" fmla="*/ 20 w 20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35">
                    <a:moveTo>
                      <a:pt x="20" y="28"/>
                    </a:moveTo>
                    <a:lnTo>
                      <a:pt x="13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3" y="0"/>
                    </a:lnTo>
                    <a:lnTo>
                      <a:pt x="20" y="7"/>
                    </a:lnTo>
                    <a:lnTo>
                      <a:pt x="20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9" name="Freeform 63"/>
              <p:cNvSpPr>
                <a:spLocks/>
              </p:cNvSpPr>
              <p:nvPr/>
            </p:nvSpPr>
            <p:spPr bwMode="auto">
              <a:xfrm>
                <a:off x="1627" y="2614"/>
                <a:ext cx="145" cy="21"/>
              </a:xfrm>
              <a:custGeom>
                <a:avLst/>
                <a:gdLst>
                  <a:gd name="T0" fmla="*/ 7 w 145"/>
                  <a:gd name="T1" fmla="*/ 21 h 21"/>
                  <a:gd name="T2" fmla="*/ 0 w 145"/>
                  <a:gd name="T3" fmla="*/ 14 h 21"/>
                  <a:gd name="T4" fmla="*/ 0 w 145"/>
                  <a:gd name="T5" fmla="*/ 7 h 21"/>
                  <a:gd name="T6" fmla="*/ 0 w 145"/>
                  <a:gd name="T7" fmla="*/ 7 h 21"/>
                  <a:gd name="T8" fmla="*/ 0 w 145"/>
                  <a:gd name="T9" fmla="*/ 0 h 21"/>
                  <a:gd name="T10" fmla="*/ 7 w 145"/>
                  <a:gd name="T11" fmla="*/ 0 h 21"/>
                  <a:gd name="T12" fmla="*/ 138 w 145"/>
                  <a:gd name="T13" fmla="*/ 0 h 21"/>
                  <a:gd name="T14" fmla="*/ 145 w 145"/>
                  <a:gd name="T15" fmla="*/ 0 h 21"/>
                  <a:gd name="T16" fmla="*/ 145 w 145"/>
                  <a:gd name="T17" fmla="*/ 7 h 21"/>
                  <a:gd name="T18" fmla="*/ 145 w 145"/>
                  <a:gd name="T19" fmla="*/ 7 h 21"/>
                  <a:gd name="T20" fmla="*/ 145 w 145"/>
                  <a:gd name="T21" fmla="*/ 14 h 21"/>
                  <a:gd name="T22" fmla="*/ 138 w 145"/>
                  <a:gd name="T23" fmla="*/ 21 h 21"/>
                  <a:gd name="T24" fmla="*/ 7 w 145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5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38" y="0"/>
                    </a:lnTo>
                    <a:lnTo>
                      <a:pt x="145" y="0"/>
                    </a:lnTo>
                    <a:lnTo>
                      <a:pt x="145" y="7"/>
                    </a:lnTo>
                    <a:lnTo>
                      <a:pt x="145" y="7"/>
                    </a:lnTo>
                    <a:lnTo>
                      <a:pt x="145" y="14"/>
                    </a:lnTo>
                    <a:lnTo>
                      <a:pt x="138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30" name="Freeform 64"/>
              <p:cNvSpPr>
                <a:spLocks/>
              </p:cNvSpPr>
              <p:nvPr/>
            </p:nvSpPr>
            <p:spPr bwMode="auto">
              <a:xfrm>
                <a:off x="1759" y="2593"/>
                <a:ext cx="20" cy="35"/>
              </a:xfrm>
              <a:custGeom>
                <a:avLst/>
                <a:gdLst>
                  <a:gd name="T0" fmla="*/ 20 w 20"/>
                  <a:gd name="T1" fmla="*/ 28 h 35"/>
                  <a:gd name="T2" fmla="*/ 13 w 20"/>
                  <a:gd name="T3" fmla="*/ 35 h 35"/>
                  <a:gd name="T4" fmla="*/ 6 w 20"/>
                  <a:gd name="T5" fmla="*/ 35 h 35"/>
                  <a:gd name="T6" fmla="*/ 6 w 20"/>
                  <a:gd name="T7" fmla="*/ 35 h 35"/>
                  <a:gd name="T8" fmla="*/ 0 w 20"/>
                  <a:gd name="T9" fmla="*/ 35 h 35"/>
                  <a:gd name="T10" fmla="*/ 0 w 20"/>
                  <a:gd name="T11" fmla="*/ 28 h 35"/>
                  <a:gd name="T12" fmla="*/ 0 w 20"/>
                  <a:gd name="T13" fmla="*/ 7 h 35"/>
                  <a:gd name="T14" fmla="*/ 0 w 20"/>
                  <a:gd name="T15" fmla="*/ 0 h 35"/>
                  <a:gd name="T16" fmla="*/ 6 w 20"/>
                  <a:gd name="T17" fmla="*/ 0 h 35"/>
                  <a:gd name="T18" fmla="*/ 6 w 20"/>
                  <a:gd name="T19" fmla="*/ 0 h 35"/>
                  <a:gd name="T20" fmla="*/ 13 w 20"/>
                  <a:gd name="T21" fmla="*/ 0 h 35"/>
                  <a:gd name="T22" fmla="*/ 20 w 20"/>
                  <a:gd name="T23" fmla="*/ 7 h 35"/>
                  <a:gd name="T24" fmla="*/ 20 w 20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35">
                    <a:moveTo>
                      <a:pt x="20" y="28"/>
                    </a:moveTo>
                    <a:lnTo>
                      <a:pt x="13" y="35"/>
                    </a:lnTo>
                    <a:lnTo>
                      <a:pt x="6" y="35"/>
                    </a:lnTo>
                    <a:lnTo>
                      <a:pt x="6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13" y="0"/>
                    </a:lnTo>
                    <a:lnTo>
                      <a:pt x="20" y="7"/>
                    </a:lnTo>
                    <a:lnTo>
                      <a:pt x="20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31" name="Freeform 65"/>
              <p:cNvSpPr>
                <a:spLocks/>
              </p:cNvSpPr>
              <p:nvPr/>
            </p:nvSpPr>
            <p:spPr bwMode="auto">
              <a:xfrm>
                <a:off x="1759" y="2593"/>
                <a:ext cx="125" cy="21"/>
              </a:xfrm>
              <a:custGeom>
                <a:avLst/>
                <a:gdLst>
                  <a:gd name="T0" fmla="*/ 6 w 125"/>
                  <a:gd name="T1" fmla="*/ 21 h 21"/>
                  <a:gd name="T2" fmla="*/ 0 w 125"/>
                  <a:gd name="T3" fmla="*/ 14 h 21"/>
                  <a:gd name="T4" fmla="*/ 0 w 125"/>
                  <a:gd name="T5" fmla="*/ 7 h 21"/>
                  <a:gd name="T6" fmla="*/ 0 w 125"/>
                  <a:gd name="T7" fmla="*/ 7 h 21"/>
                  <a:gd name="T8" fmla="*/ 0 w 125"/>
                  <a:gd name="T9" fmla="*/ 0 h 21"/>
                  <a:gd name="T10" fmla="*/ 6 w 125"/>
                  <a:gd name="T11" fmla="*/ 0 h 21"/>
                  <a:gd name="T12" fmla="*/ 118 w 125"/>
                  <a:gd name="T13" fmla="*/ 0 h 21"/>
                  <a:gd name="T14" fmla="*/ 125 w 125"/>
                  <a:gd name="T15" fmla="*/ 0 h 21"/>
                  <a:gd name="T16" fmla="*/ 125 w 125"/>
                  <a:gd name="T17" fmla="*/ 7 h 21"/>
                  <a:gd name="T18" fmla="*/ 125 w 125"/>
                  <a:gd name="T19" fmla="*/ 7 h 21"/>
                  <a:gd name="T20" fmla="*/ 125 w 125"/>
                  <a:gd name="T21" fmla="*/ 14 h 21"/>
                  <a:gd name="T22" fmla="*/ 118 w 125"/>
                  <a:gd name="T23" fmla="*/ 21 h 21"/>
                  <a:gd name="T24" fmla="*/ 6 w 125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5" h="21">
                    <a:moveTo>
                      <a:pt x="6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18" y="0"/>
                    </a:lnTo>
                    <a:lnTo>
                      <a:pt x="125" y="0"/>
                    </a:lnTo>
                    <a:lnTo>
                      <a:pt x="125" y="7"/>
                    </a:lnTo>
                    <a:lnTo>
                      <a:pt x="125" y="7"/>
                    </a:lnTo>
                    <a:lnTo>
                      <a:pt x="125" y="14"/>
                    </a:lnTo>
                    <a:lnTo>
                      <a:pt x="118" y="21"/>
                    </a:lnTo>
                    <a:lnTo>
                      <a:pt x="6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32" name="Freeform 66"/>
              <p:cNvSpPr>
                <a:spLocks/>
              </p:cNvSpPr>
              <p:nvPr/>
            </p:nvSpPr>
            <p:spPr bwMode="auto">
              <a:xfrm>
                <a:off x="1870" y="2573"/>
                <a:ext cx="20" cy="34"/>
              </a:xfrm>
              <a:custGeom>
                <a:avLst/>
                <a:gdLst>
                  <a:gd name="T0" fmla="*/ 20 w 20"/>
                  <a:gd name="T1" fmla="*/ 27 h 34"/>
                  <a:gd name="T2" fmla="*/ 14 w 20"/>
                  <a:gd name="T3" fmla="*/ 34 h 34"/>
                  <a:gd name="T4" fmla="*/ 7 w 20"/>
                  <a:gd name="T5" fmla="*/ 34 h 34"/>
                  <a:gd name="T6" fmla="*/ 7 w 20"/>
                  <a:gd name="T7" fmla="*/ 34 h 34"/>
                  <a:gd name="T8" fmla="*/ 0 w 20"/>
                  <a:gd name="T9" fmla="*/ 34 h 34"/>
                  <a:gd name="T10" fmla="*/ 0 w 20"/>
                  <a:gd name="T11" fmla="*/ 27 h 34"/>
                  <a:gd name="T12" fmla="*/ 0 w 20"/>
                  <a:gd name="T13" fmla="*/ 7 h 34"/>
                  <a:gd name="T14" fmla="*/ 0 w 20"/>
                  <a:gd name="T15" fmla="*/ 0 h 34"/>
                  <a:gd name="T16" fmla="*/ 7 w 20"/>
                  <a:gd name="T17" fmla="*/ 0 h 34"/>
                  <a:gd name="T18" fmla="*/ 7 w 20"/>
                  <a:gd name="T19" fmla="*/ 0 h 34"/>
                  <a:gd name="T20" fmla="*/ 14 w 20"/>
                  <a:gd name="T21" fmla="*/ 0 h 34"/>
                  <a:gd name="T22" fmla="*/ 20 w 20"/>
                  <a:gd name="T23" fmla="*/ 7 h 34"/>
                  <a:gd name="T24" fmla="*/ 20 w 20"/>
                  <a:gd name="T25" fmla="*/ 27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34">
                    <a:moveTo>
                      <a:pt x="20" y="27"/>
                    </a:moveTo>
                    <a:lnTo>
                      <a:pt x="14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0" y="7"/>
                    </a:lnTo>
                    <a:lnTo>
                      <a:pt x="20" y="27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33" name="Freeform 67"/>
              <p:cNvSpPr>
                <a:spLocks/>
              </p:cNvSpPr>
              <p:nvPr/>
            </p:nvSpPr>
            <p:spPr bwMode="auto">
              <a:xfrm>
                <a:off x="1870" y="2573"/>
                <a:ext cx="27" cy="20"/>
              </a:xfrm>
              <a:custGeom>
                <a:avLst/>
                <a:gdLst>
                  <a:gd name="T0" fmla="*/ 7 w 27"/>
                  <a:gd name="T1" fmla="*/ 20 h 20"/>
                  <a:gd name="T2" fmla="*/ 0 w 27"/>
                  <a:gd name="T3" fmla="*/ 13 h 20"/>
                  <a:gd name="T4" fmla="*/ 0 w 27"/>
                  <a:gd name="T5" fmla="*/ 7 h 20"/>
                  <a:gd name="T6" fmla="*/ 0 w 27"/>
                  <a:gd name="T7" fmla="*/ 7 h 20"/>
                  <a:gd name="T8" fmla="*/ 0 w 27"/>
                  <a:gd name="T9" fmla="*/ 0 h 20"/>
                  <a:gd name="T10" fmla="*/ 7 w 27"/>
                  <a:gd name="T11" fmla="*/ 0 h 20"/>
                  <a:gd name="T12" fmla="*/ 20 w 27"/>
                  <a:gd name="T13" fmla="*/ 0 h 20"/>
                  <a:gd name="T14" fmla="*/ 27 w 27"/>
                  <a:gd name="T15" fmla="*/ 0 h 20"/>
                  <a:gd name="T16" fmla="*/ 27 w 27"/>
                  <a:gd name="T17" fmla="*/ 7 h 20"/>
                  <a:gd name="T18" fmla="*/ 27 w 27"/>
                  <a:gd name="T19" fmla="*/ 7 h 20"/>
                  <a:gd name="T20" fmla="*/ 27 w 27"/>
                  <a:gd name="T21" fmla="*/ 13 h 20"/>
                  <a:gd name="T22" fmla="*/ 20 w 27"/>
                  <a:gd name="T23" fmla="*/ 20 h 20"/>
                  <a:gd name="T24" fmla="*/ 7 w 27"/>
                  <a:gd name="T2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" h="20">
                    <a:moveTo>
                      <a:pt x="7" y="20"/>
                    </a:moveTo>
                    <a:lnTo>
                      <a:pt x="0" y="13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0" y="0"/>
                    </a:lnTo>
                    <a:lnTo>
                      <a:pt x="27" y="0"/>
                    </a:lnTo>
                    <a:lnTo>
                      <a:pt x="27" y="7"/>
                    </a:lnTo>
                    <a:lnTo>
                      <a:pt x="27" y="7"/>
                    </a:lnTo>
                    <a:lnTo>
                      <a:pt x="27" y="13"/>
                    </a:lnTo>
                    <a:lnTo>
                      <a:pt x="20" y="20"/>
                    </a:ln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34" name="Freeform 68"/>
              <p:cNvSpPr>
                <a:spLocks/>
              </p:cNvSpPr>
              <p:nvPr/>
            </p:nvSpPr>
            <p:spPr bwMode="auto">
              <a:xfrm>
                <a:off x="1884" y="2552"/>
                <a:ext cx="20" cy="34"/>
              </a:xfrm>
              <a:custGeom>
                <a:avLst/>
                <a:gdLst>
                  <a:gd name="T0" fmla="*/ 20 w 20"/>
                  <a:gd name="T1" fmla="*/ 28 h 34"/>
                  <a:gd name="T2" fmla="*/ 13 w 20"/>
                  <a:gd name="T3" fmla="*/ 34 h 34"/>
                  <a:gd name="T4" fmla="*/ 6 w 20"/>
                  <a:gd name="T5" fmla="*/ 34 h 34"/>
                  <a:gd name="T6" fmla="*/ 6 w 20"/>
                  <a:gd name="T7" fmla="*/ 34 h 34"/>
                  <a:gd name="T8" fmla="*/ 0 w 20"/>
                  <a:gd name="T9" fmla="*/ 34 h 34"/>
                  <a:gd name="T10" fmla="*/ 0 w 20"/>
                  <a:gd name="T11" fmla="*/ 28 h 34"/>
                  <a:gd name="T12" fmla="*/ 0 w 20"/>
                  <a:gd name="T13" fmla="*/ 7 h 34"/>
                  <a:gd name="T14" fmla="*/ 0 w 20"/>
                  <a:gd name="T15" fmla="*/ 0 h 34"/>
                  <a:gd name="T16" fmla="*/ 6 w 20"/>
                  <a:gd name="T17" fmla="*/ 0 h 34"/>
                  <a:gd name="T18" fmla="*/ 6 w 20"/>
                  <a:gd name="T19" fmla="*/ 0 h 34"/>
                  <a:gd name="T20" fmla="*/ 13 w 20"/>
                  <a:gd name="T21" fmla="*/ 0 h 34"/>
                  <a:gd name="T22" fmla="*/ 20 w 20"/>
                  <a:gd name="T23" fmla="*/ 7 h 34"/>
                  <a:gd name="T24" fmla="*/ 20 w 20"/>
                  <a:gd name="T25" fmla="*/ 28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34">
                    <a:moveTo>
                      <a:pt x="20" y="28"/>
                    </a:moveTo>
                    <a:lnTo>
                      <a:pt x="13" y="34"/>
                    </a:lnTo>
                    <a:lnTo>
                      <a:pt x="6" y="34"/>
                    </a:lnTo>
                    <a:lnTo>
                      <a:pt x="6" y="34"/>
                    </a:lnTo>
                    <a:lnTo>
                      <a:pt x="0" y="34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13" y="0"/>
                    </a:lnTo>
                    <a:lnTo>
                      <a:pt x="20" y="7"/>
                    </a:lnTo>
                    <a:lnTo>
                      <a:pt x="20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35" name="Freeform 69"/>
              <p:cNvSpPr>
                <a:spLocks/>
              </p:cNvSpPr>
              <p:nvPr/>
            </p:nvSpPr>
            <p:spPr bwMode="auto">
              <a:xfrm>
                <a:off x="1884" y="2552"/>
                <a:ext cx="208" cy="21"/>
              </a:xfrm>
              <a:custGeom>
                <a:avLst/>
                <a:gdLst>
                  <a:gd name="T0" fmla="*/ 6 w 208"/>
                  <a:gd name="T1" fmla="*/ 21 h 21"/>
                  <a:gd name="T2" fmla="*/ 0 w 208"/>
                  <a:gd name="T3" fmla="*/ 14 h 21"/>
                  <a:gd name="T4" fmla="*/ 0 w 208"/>
                  <a:gd name="T5" fmla="*/ 7 h 21"/>
                  <a:gd name="T6" fmla="*/ 0 w 208"/>
                  <a:gd name="T7" fmla="*/ 7 h 21"/>
                  <a:gd name="T8" fmla="*/ 0 w 208"/>
                  <a:gd name="T9" fmla="*/ 0 h 21"/>
                  <a:gd name="T10" fmla="*/ 6 w 208"/>
                  <a:gd name="T11" fmla="*/ 0 h 21"/>
                  <a:gd name="T12" fmla="*/ 201 w 208"/>
                  <a:gd name="T13" fmla="*/ 0 h 21"/>
                  <a:gd name="T14" fmla="*/ 208 w 208"/>
                  <a:gd name="T15" fmla="*/ 0 h 21"/>
                  <a:gd name="T16" fmla="*/ 208 w 208"/>
                  <a:gd name="T17" fmla="*/ 7 h 21"/>
                  <a:gd name="T18" fmla="*/ 208 w 208"/>
                  <a:gd name="T19" fmla="*/ 7 h 21"/>
                  <a:gd name="T20" fmla="*/ 208 w 208"/>
                  <a:gd name="T21" fmla="*/ 14 h 21"/>
                  <a:gd name="T22" fmla="*/ 201 w 208"/>
                  <a:gd name="T23" fmla="*/ 21 h 21"/>
                  <a:gd name="T24" fmla="*/ 6 w 20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8" h="21">
                    <a:moveTo>
                      <a:pt x="6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201" y="0"/>
                    </a:lnTo>
                    <a:lnTo>
                      <a:pt x="208" y="0"/>
                    </a:lnTo>
                    <a:lnTo>
                      <a:pt x="208" y="7"/>
                    </a:lnTo>
                    <a:lnTo>
                      <a:pt x="208" y="7"/>
                    </a:lnTo>
                    <a:lnTo>
                      <a:pt x="208" y="14"/>
                    </a:lnTo>
                    <a:lnTo>
                      <a:pt x="201" y="21"/>
                    </a:lnTo>
                    <a:lnTo>
                      <a:pt x="6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36" name="Freeform 70"/>
              <p:cNvSpPr>
                <a:spLocks/>
              </p:cNvSpPr>
              <p:nvPr/>
            </p:nvSpPr>
            <p:spPr bwMode="auto">
              <a:xfrm>
                <a:off x="2078" y="2531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37" name="Freeform 71"/>
              <p:cNvSpPr>
                <a:spLocks/>
              </p:cNvSpPr>
              <p:nvPr/>
            </p:nvSpPr>
            <p:spPr bwMode="auto">
              <a:xfrm>
                <a:off x="2078" y="2531"/>
                <a:ext cx="76" cy="21"/>
              </a:xfrm>
              <a:custGeom>
                <a:avLst/>
                <a:gdLst>
                  <a:gd name="T0" fmla="*/ 7 w 76"/>
                  <a:gd name="T1" fmla="*/ 21 h 21"/>
                  <a:gd name="T2" fmla="*/ 0 w 76"/>
                  <a:gd name="T3" fmla="*/ 14 h 21"/>
                  <a:gd name="T4" fmla="*/ 0 w 76"/>
                  <a:gd name="T5" fmla="*/ 7 h 21"/>
                  <a:gd name="T6" fmla="*/ 0 w 76"/>
                  <a:gd name="T7" fmla="*/ 7 h 21"/>
                  <a:gd name="T8" fmla="*/ 0 w 76"/>
                  <a:gd name="T9" fmla="*/ 0 h 21"/>
                  <a:gd name="T10" fmla="*/ 7 w 76"/>
                  <a:gd name="T11" fmla="*/ 0 h 21"/>
                  <a:gd name="T12" fmla="*/ 69 w 76"/>
                  <a:gd name="T13" fmla="*/ 0 h 21"/>
                  <a:gd name="T14" fmla="*/ 76 w 76"/>
                  <a:gd name="T15" fmla="*/ 0 h 21"/>
                  <a:gd name="T16" fmla="*/ 76 w 76"/>
                  <a:gd name="T17" fmla="*/ 7 h 21"/>
                  <a:gd name="T18" fmla="*/ 76 w 76"/>
                  <a:gd name="T19" fmla="*/ 7 h 21"/>
                  <a:gd name="T20" fmla="*/ 76 w 76"/>
                  <a:gd name="T21" fmla="*/ 14 h 21"/>
                  <a:gd name="T22" fmla="*/ 69 w 76"/>
                  <a:gd name="T23" fmla="*/ 21 h 21"/>
                  <a:gd name="T24" fmla="*/ 7 w 76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6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69" y="0"/>
                    </a:lnTo>
                    <a:lnTo>
                      <a:pt x="76" y="0"/>
                    </a:lnTo>
                    <a:lnTo>
                      <a:pt x="76" y="7"/>
                    </a:lnTo>
                    <a:lnTo>
                      <a:pt x="76" y="7"/>
                    </a:lnTo>
                    <a:lnTo>
                      <a:pt x="76" y="14"/>
                    </a:lnTo>
                    <a:lnTo>
                      <a:pt x="69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38" name="Freeform 72"/>
              <p:cNvSpPr>
                <a:spLocks/>
              </p:cNvSpPr>
              <p:nvPr/>
            </p:nvSpPr>
            <p:spPr bwMode="auto">
              <a:xfrm>
                <a:off x="2140" y="2510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39" name="Freeform 73"/>
              <p:cNvSpPr>
                <a:spLocks/>
              </p:cNvSpPr>
              <p:nvPr/>
            </p:nvSpPr>
            <p:spPr bwMode="auto">
              <a:xfrm>
                <a:off x="2140" y="2510"/>
                <a:ext cx="35" cy="21"/>
              </a:xfrm>
              <a:custGeom>
                <a:avLst/>
                <a:gdLst>
                  <a:gd name="T0" fmla="*/ 7 w 35"/>
                  <a:gd name="T1" fmla="*/ 21 h 21"/>
                  <a:gd name="T2" fmla="*/ 0 w 35"/>
                  <a:gd name="T3" fmla="*/ 14 h 21"/>
                  <a:gd name="T4" fmla="*/ 0 w 35"/>
                  <a:gd name="T5" fmla="*/ 7 h 21"/>
                  <a:gd name="T6" fmla="*/ 0 w 35"/>
                  <a:gd name="T7" fmla="*/ 7 h 21"/>
                  <a:gd name="T8" fmla="*/ 0 w 35"/>
                  <a:gd name="T9" fmla="*/ 0 h 21"/>
                  <a:gd name="T10" fmla="*/ 7 w 35"/>
                  <a:gd name="T11" fmla="*/ 0 h 21"/>
                  <a:gd name="T12" fmla="*/ 28 w 35"/>
                  <a:gd name="T13" fmla="*/ 0 h 21"/>
                  <a:gd name="T14" fmla="*/ 35 w 35"/>
                  <a:gd name="T15" fmla="*/ 0 h 21"/>
                  <a:gd name="T16" fmla="*/ 35 w 35"/>
                  <a:gd name="T17" fmla="*/ 7 h 21"/>
                  <a:gd name="T18" fmla="*/ 35 w 35"/>
                  <a:gd name="T19" fmla="*/ 7 h 21"/>
                  <a:gd name="T20" fmla="*/ 35 w 35"/>
                  <a:gd name="T21" fmla="*/ 14 h 21"/>
                  <a:gd name="T22" fmla="*/ 28 w 35"/>
                  <a:gd name="T23" fmla="*/ 21 h 21"/>
                  <a:gd name="T24" fmla="*/ 7 w 35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5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8" y="0"/>
                    </a:lnTo>
                    <a:lnTo>
                      <a:pt x="35" y="0"/>
                    </a:lnTo>
                    <a:lnTo>
                      <a:pt x="35" y="7"/>
                    </a:lnTo>
                    <a:lnTo>
                      <a:pt x="35" y="7"/>
                    </a:lnTo>
                    <a:lnTo>
                      <a:pt x="35" y="14"/>
                    </a:lnTo>
                    <a:lnTo>
                      <a:pt x="28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40" name="Freeform 74"/>
              <p:cNvSpPr>
                <a:spLocks/>
              </p:cNvSpPr>
              <p:nvPr/>
            </p:nvSpPr>
            <p:spPr bwMode="auto">
              <a:xfrm>
                <a:off x="2161" y="2510"/>
                <a:ext cx="21" cy="21"/>
              </a:xfrm>
              <a:custGeom>
                <a:avLst/>
                <a:gdLst>
                  <a:gd name="T0" fmla="*/ 7 w 21"/>
                  <a:gd name="T1" fmla="*/ 21 h 21"/>
                  <a:gd name="T2" fmla="*/ 0 w 21"/>
                  <a:gd name="T3" fmla="*/ 14 h 21"/>
                  <a:gd name="T4" fmla="*/ 0 w 21"/>
                  <a:gd name="T5" fmla="*/ 7 h 21"/>
                  <a:gd name="T6" fmla="*/ 0 w 21"/>
                  <a:gd name="T7" fmla="*/ 7 h 21"/>
                  <a:gd name="T8" fmla="*/ 0 w 21"/>
                  <a:gd name="T9" fmla="*/ 0 h 21"/>
                  <a:gd name="T10" fmla="*/ 7 w 21"/>
                  <a:gd name="T11" fmla="*/ 0 h 21"/>
                  <a:gd name="T12" fmla="*/ 14 w 21"/>
                  <a:gd name="T13" fmla="*/ 0 h 21"/>
                  <a:gd name="T14" fmla="*/ 21 w 21"/>
                  <a:gd name="T15" fmla="*/ 0 h 21"/>
                  <a:gd name="T16" fmla="*/ 21 w 21"/>
                  <a:gd name="T17" fmla="*/ 7 h 21"/>
                  <a:gd name="T18" fmla="*/ 21 w 21"/>
                  <a:gd name="T19" fmla="*/ 7 h 21"/>
                  <a:gd name="T20" fmla="*/ 21 w 21"/>
                  <a:gd name="T21" fmla="*/ 14 h 21"/>
                  <a:gd name="T22" fmla="*/ 14 w 21"/>
                  <a:gd name="T23" fmla="*/ 21 h 21"/>
                  <a:gd name="T24" fmla="*/ 7 w 21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0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14"/>
                    </a:lnTo>
                    <a:lnTo>
                      <a:pt x="14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41" name="Freeform 75"/>
              <p:cNvSpPr>
                <a:spLocks/>
              </p:cNvSpPr>
              <p:nvPr/>
            </p:nvSpPr>
            <p:spPr bwMode="auto">
              <a:xfrm>
                <a:off x="2168" y="2489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42" name="Freeform 76"/>
              <p:cNvSpPr>
                <a:spLocks/>
              </p:cNvSpPr>
              <p:nvPr/>
            </p:nvSpPr>
            <p:spPr bwMode="auto">
              <a:xfrm>
                <a:off x="2168" y="2489"/>
                <a:ext cx="56" cy="21"/>
              </a:xfrm>
              <a:custGeom>
                <a:avLst/>
                <a:gdLst>
                  <a:gd name="T0" fmla="*/ 7 w 56"/>
                  <a:gd name="T1" fmla="*/ 21 h 21"/>
                  <a:gd name="T2" fmla="*/ 0 w 56"/>
                  <a:gd name="T3" fmla="*/ 14 h 21"/>
                  <a:gd name="T4" fmla="*/ 0 w 56"/>
                  <a:gd name="T5" fmla="*/ 7 h 21"/>
                  <a:gd name="T6" fmla="*/ 0 w 56"/>
                  <a:gd name="T7" fmla="*/ 7 h 21"/>
                  <a:gd name="T8" fmla="*/ 0 w 56"/>
                  <a:gd name="T9" fmla="*/ 0 h 21"/>
                  <a:gd name="T10" fmla="*/ 7 w 56"/>
                  <a:gd name="T11" fmla="*/ 0 h 21"/>
                  <a:gd name="T12" fmla="*/ 49 w 56"/>
                  <a:gd name="T13" fmla="*/ 0 h 21"/>
                  <a:gd name="T14" fmla="*/ 56 w 56"/>
                  <a:gd name="T15" fmla="*/ 0 h 21"/>
                  <a:gd name="T16" fmla="*/ 56 w 56"/>
                  <a:gd name="T17" fmla="*/ 7 h 21"/>
                  <a:gd name="T18" fmla="*/ 56 w 56"/>
                  <a:gd name="T19" fmla="*/ 7 h 21"/>
                  <a:gd name="T20" fmla="*/ 56 w 56"/>
                  <a:gd name="T21" fmla="*/ 14 h 21"/>
                  <a:gd name="T22" fmla="*/ 49 w 56"/>
                  <a:gd name="T23" fmla="*/ 21 h 21"/>
                  <a:gd name="T24" fmla="*/ 7 w 56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6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49" y="0"/>
                    </a:lnTo>
                    <a:lnTo>
                      <a:pt x="56" y="0"/>
                    </a:lnTo>
                    <a:lnTo>
                      <a:pt x="56" y="7"/>
                    </a:lnTo>
                    <a:lnTo>
                      <a:pt x="56" y="7"/>
                    </a:lnTo>
                    <a:lnTo>
                      <a:pt x="56" y="14"/>
                    </a:lnTo>
                    <a:lnTo>
                      <a:pt x="49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43" name="Freeform 77"/>
              <p:cNvSpPr>
                <a:spLocks/>
              </p:cNvSpPr>
              <p:nvPr/>
            </p:nvSpPr>
            <p:spPr bwMode="auto">
              <a:xfrm>
                <a:off x="2210" y="2489"/>
                <a:ext cx="55" cy="21"/>
              </a:xfrm>
              <a:custGeom>
                <a:avLst/>
                <a:gdLst>
                  <a:gd name="T0" fmla="*/ 7 w 55"/>
                  <a:gd name="T1" fmla="*/ 21 h 21"/>
                  <a:gd name="T2" fmla="*/ 0 w 55"/>
                  <a:gd name="T3" fmla="*/ 14 h 21"/>
                  <a:gd name="T4" fmla="*/ 0 w 55"/>
                  <a:gd name="T5" fmla="*/ 7 h 21"/>
                  <a:gd name="T6" fmla="*/ 0 w 55"/>
                  <a:gd name="T7" fmla="*/ 7 h 21"/>
                  <a:gd name="T8" fmla="*/ 0 w 55"/>
                  <a:gd name="T9" fmla="*/ 0 h 21"/>
                  <a:gd name="T10" fmla="*/ 7 w 55"/>
                  <a:gd name="T11" fmla="*/ 0 h 21"/>
                  <a:gd name="T12" fmla="*/ 49 w 55"/>
                  <a:gd name="T13" fmla="*/ 0 h 21"/>
                  <a:gd name="T14" fmla="*/ 55 w 55"/>
                  <a:gd name="T15" fmla="*/ 0 h 21"/>
                  <a:gd name="T16" fmla="*/ 55 w 55"/>
                  <a:gd name="T17" fmla="*/ 7 h 21"/>
                  <a:gd name="T18" fmla="*/ 55 w 55"/>
                  <a:gd name="T19" fmla="*/ 7 h 21"/>
                  <a:gd name="T20" fmla="*/ 55 w 55"/>
                  <a:gd name="T21" fmla="*/ 14 h 21"/>
                  <a:gd name="T22" fmla="*/ 49 w 55"/>
                  <a:gd name="T23" fmla="*/ 21 h 21"/>
                  <a:gd name="T24" fmla="*/ 7 w 55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5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49" y="0"/>
                    </a:lnTo>
                    <a:lnTo>
                      <a:pt x="55" y="0"/>
                    </a:lnTo>
                    <a:lnTo>
                      <a:pt x="55" y="7"/>
                    </a:lnTo>
                    <a:lnTo>
                      <a:pt x="55" y="7"/>
                    </a:lnTo>
                    <a:lnTo>
                      <a:pt x="55" y="14"/>
                    </a:lnTo>
                    <a:lnTo>
                      <a:pt x="49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44" name="Freeform 78"/>
              <p:cNvSpPr>
                <a:spLocks/>
              </p:cNvSpPr>
              <p:nvPr/>
            </p:nvSpPr>
            <p:spPr bwMode="auto">
              <a:xfrm>
                <a:off x="2252" y="2476"/>
                <a:ext cx="20" cy="27"/>
              </a:xfrm>
              <a:custGeom>
                <a:avLst/>
                <a:gdLst>
                  <a:gd name="T0" fmla="*/ 20 w 20"/>
                  <a:gd name="T1" fmla="*/ 20 h 27"/>
                  <a:gd name="T2" fmla="*/ 13 w 20"/>
                  <a:gd name="T3" fmla="*/ 27 h 27"/>
                  <a:gd name="T4" fmla="*/ 7 w 20"/>
                  <a:gd name="T5" fmla="*/ 27 h 27"/>
                  <a:gd name="T6" fmla="*/ 7 w 20"/>
                  <a:gd name="T7" fmla="*/ 27 h 27"/>
                  <a:gd name="T8" fmla="*/ 0 w 20"/>
                  <a:gd name="T9" fmla="*/ 27 h 27"/>
                  <a:gd name="T10" fmla="*/ 0 w 20"/>
                  <a:gd name="T11" fmla="*/ 20 h 27"/>
                  <a:gd name="T12" fmla="*/ 0 w 20"/>
                  <a:gd name="T13" fmla="*/ 6 h 27"/>
                  <a:gd name="T14" fmla="*/ 0 w 20"/>
                  <a:gd name="T15" fmla="*/ 0 h 27"/>
                  <a:gd name="T16" fmla="*/ 7 w 20"/>
                  <a:gd name="T17" fmla="*/ 0 h 27"/>
                  <a:gd name="T18" fmla="*/ 7 w 20"/>
                  <a:gd name="T19" fmla="*/ 0 h 27"/>
                  <a:gd name="T20" fmla="*/ 13 w 20"/>
                  <a:gd name="T21" fmla="*/ 0 h 27"/>
                  <a:gd name="T22" fmla="*/ 20 w 20"/>
                  <a:gd name="T23" fmla="*/ 6 h 27"/>
                  <a:gd name="T24" fmla="*/ 20 w 20"/>
                  <a:gd name="T25" fmla="*/ 2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27">
                    <a:moveTo>
                      <a:pt x="20" y="20"/>
                    </a:moveTo>
                    <a:lnTo>
                      <a:pt x="13" y="27"/>
                    </a:lnTo>
                    <a:lnTo>
                      <a:pt x="7" y="27"/>
                    </a:lnTo>
                    <a:lnTo>
                      <a:pt x="7" y="27"/>
                    </a:lnTo>
                    <a:lnTo>
                      <a:pt x="0" y="27"/>
                    </a:lnTo>
                    <a:lnTo>
                      <a:pt x="0" y="20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3" y="0"/>
                    </a:lnTo>
                    <a:lnTo>
                      <a:pt x="20" y="6"/>
                    </a:lnTo>
                    <a:lnTo>
                      <a:pt x="20" y="2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45" name="Freeform 79"/>
              <p:cNvSpPr>
                <a:spLocks/>
              </p:cNvSpPr>
              <p:nvPr/>
            </p:nvSpPr>
            <p:spPr bwMode="auto">
              <a:xfrm>
                <a:off x="2252" y="2476"/>
                <a:ext cx="27" cy="20"/>
              </a:xfrm>
              <a:custGeom>
                <a:avLst/>
                <a:gdLst>
                  <a:gd name="T0" fmla="*/ 7 w 27"/>
                  <a:gd name="T1" fmla="*/ 20 h 20"/>
                  <a:gd name="T2" fmla="*/ 0 w 27"/>
                  <a:gd name="T3" fmla="*/ 13 h 20"/>
                  <a:gd name="T4" fmla="*/ 0 w 27"/>
                  <a:gd name="T5" fmla="*/ 6 h 20"/>
                  <a:gd name="T6" fmla="*/ 0 w 27"/>
                  <a:gd name="T7" fmla="*/ 6 h 20"/>
                  <a:gd name="T8" fmla="*/ 0 w 27"/>
                  <a:gd name="T9" fmla="*/ 0 h 20"/>
                  <a:gd name="T10" fmla="*/ 7 w 27"/>
                  <a:gd name="T11" fmla="*/ 0 h 20"/>
                  <a:gd name="T12" fmla="*/ 20 w 27"/>
                  <a:gd name="T13" fmla="*/ 0 h 20"/>
                  <a:gd name="T14" fmla="*/ 27 w 27"/>
                  <a:gd name="T15" fmla="*/ 0 h 20"/>
                  <a:gd name="T16" fmla="*/ 27 w 27"/>
                  <a:gd name="T17" fmla="*/ 6 h 20"/>
                  <a:gd name="T18" fmla="*/ 27 w 27"/>
                  <a:gd name="T19" fmla="*/ 6 h 20"/>
                  <a:gd name="T20" fmla="*/ 27 w 27"/>
                  <a:gd name="T21" fmla="*/ 13 h 20"/>
                  <a:gd name="T22" fmla="*/ 20 w 27"/>
                  <a:gd name="T23" fmla="*/ 20 h 20"/>
                  <a:gd name="T24" fmla="*/ 7 w 27"/>
                  <a:gd name="T2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" h="20">
                    <a:moveTo>
                      <a:pt x="7" y="20"/>
                    </a:moveTo>
                    <a:lnTo>
                      <a:pt x="0" y="13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0" y="0"/>
                    </a:lnTo>
                    <a:lnTo>
                      <a:pt x="27" y="0"/>
                    </a:lnTo>
                    <a:lnTo>
                      <a:pt x="27" y="6"/>
                    </a:lnTo>
                    <a:lnTo>
                      <a:pt x="27" y="6"/>
                    </a:lnTo>
                    <a:lnTo>
                      <a:pt x="27" y="13"/>
                    </a:lnTo>
                    <a:lnTo>
                      <a:pt x="20" y="20"/>
                    </a:ln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46" name="Freeform 80"/>
              <p:cNvSpPr>
                <a:spLocks/>
              </p:cNvSpPr>
              <p:nvPr/>
            </p:nvSpPr>
            <p:spPr bwMode="auto">
              <a:xfrm>
                <a:off x="2265" y="2455"/>
                <a:ext cx="21" cy="34"/>
              </a:xfrm>
              <a:custGeom>
                <a:avLst/>
                <a:gdLst>
                  <a:gd name="T0" fmla="*/ 21 w 21"/>
                  <a:gd name="T1" fmla="*/ 27 h 34"/>
                  <a:gd name="T2" fmla="*/ 14 w 21"/>
                  <a:gd name="T3" fmla="*/ 34 h 34"/>
                  <a:gd name="T4" fmla="*/ 7 w 21"/>
                  <a:gd name="T5" fmla="*/ 34 h 34"/>
                  <a:gd name="T6" fmla="*/ 7 w 21"/>
                  <a:gd name="T7" fmla="*/ 34 h 34"/>
                  <a:gd name="T8" fmla="*/ 0 w 21"/>
                  <a:gd name="T9" fmla="*/ 34 h 34"/>
                  <a:gd name="T10" fmla="*/ 0 w 21"/>
                  <a:gd name="T11" fmla="*/ 27 h 34"/>
                  <a:gd name="T12" fmla="*/ 0 w 21"/>
                  <a:gd name="T13" fmla="*/ 7 h 34"/>
                  <a:gd name="T14" fmla="*/ 0 w 21"/>
                  <a:gd name="T15" fmla="*/ 0 h 34"/>
                  <a:gd name="T16" fmla="*/ 7 w 21"/>
                  <a:gd name="T17" fmla="*/ 0 h 34"/>
                  <a:gd name="T18" fmla="*/ 7 w 21"/>
                  <a:gd name="T19" fmla="*/ 0 h 34"/>
                  <a:gd name="T20" fmla="*/ 14 w 21"/>
                  <a:gd name="T21" fmla="*/ 0 h 34"/>
                  <a:gd name="T22" fmla="*/ 21 w 21"/>
                  <a:gd name="T23" fmla="*/ 7 h 34"/>
                  <a:gd name="T24" fmla="*/ 21 w 21"/>
                  <a:gd name="T25" fmla="*/ 27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4">
                    <a:moveTo>
                      <a:pt x="21" y="27"/>
                    </a:moveTo>
                    <a:lnTo>
                      <a:pt x="14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7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47" name="Freeform 81"/>
              <p:cNvSpPr>
                <a:spLocks/>
              </p:cNvSpPr>
              <p:nvPr/>
            </p:nvSpPr>
            <p:spPr bwMode="auto">
              <a:xfrm>
                <a:off x="2265" y="2455"/>
                <a:ext cx="35" cy="21"/>
              </a:xfrm>
              <a:custGeom>
                <a:avLst/>
                <a:gdLst>
                  <a:gd name="T0" fmla="*/ 7 w 35"/>
                  <a:gd name="T1" fmla="*/ 21 h 21"/>
                  <a:gd name="T2" fmla="*/ 0 w 35"/>
                  <a:gd name="T3" fmla="*/ 14 h 21"/>
                  <a:gd name="T4" fmla="*/ 0 w 35"/>
                  <a:gd name="T5" fmla="*/ 7 h 21"/>
                  <a:gd name="T6" fmla="*/ 0 w 35"/>
                  <a:gd name="T7" fmla="*/ 7 h 21"/>
                  <a:gd name="T8" fmla="*/ 0 w 35"/>
                  <a:gd name="T9" fmla="*/ 0 h 21"/>
                  <a:gd name="T10" fmla="*/ 7 w 35"/>
                  <a:gd name="T11" fmla="*/ 0 h 21"/>
                  <a:gd name="T12" fmla="*/ 28 w 35"/>
                  <a:gd name="T13" fmla="*/ 0 h 21"/>
                  <a:gd name="T14" fmla="*/ 35 w 35"/>
                  <a:gd name="T15" fmla="*/ 0 h 21"/>
                  <a:gd name="T16" fmla="*/ 35 w 35"/>
                  <a:gd name="T17" fmla="*/ 7 h 21"/>
                  <a:gd name="T18" fmla="*/ 35 w 35"/>
                  <a:gd name="T19" fmla="*/ 7 h 21"/>
                  <a:gd name="T20" fmla="*/ 35 w 35"/>
                  <a:gd name="T21" fmla="*/ 14 h 21"/>
                  <a:gd name="T22" fmla="*/ 28 w 35"/>
                  <a:gd name="T23" fmla="*/ 21 h 21"/>
                  <a:gd name="T24" fmla="*/ 7 w 35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5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8" y="0"/>
                    </a:lnTo>
                    <a:lnTo>
                      <a:pt x="35" y="0"/>
                    </a:lnTo>
                    <a:lnTo>
                      <a:pt x="35" y="7"/>
                    </a:lnTo>
                    <a:lnTo>
                      <a:pt x="35" y="7"/>
                    </a:lnTo>
                    <a:lnTo>
                      <a:pt x="35" y="14"/>
                    </a:lnTo>
                    <a:lnTo>
                      <a:pt x="28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48" name="Freeform 82"/>
              <p:cNvSpPr>
                <a:spLocks/>
              </p:cNvSpPr>
              <p:nvPr/>
            </p:nvSpPr>
            <p:spPr bwMode="auto">
              <a:xfrm>
                <a:off x="2286" y="2434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49" name="Freeform 83"/>
              <p:cNvSpPr>
                <a:spLocks/>
              </p:cNvSpPr>
              <p:nvPr/>
            </p:nvSpPr>
            <p:spPr bwMode="auto">
              <a:xfrm>
                <a:off x="2286" y="2434"/>
                <a:ext cx="21" cy="21"/>
              </a:xfrm>
              <a:custGeom>
                <a:avLst/>
                <a:gdLst>
                  <a:gd name="T0" fmla="*/ 7 w 21"/>
                  <a:gd name="T1" fmla="*/ 21 h 21"/>
                  <a:gd name="T2" fmla="*/ 0 w 21"/>
                  <a:gd name="T3" fmla="*/ 14 h 21"/>
                  <a:gd name="T4" fmla="*/ 0 w 21"/>
                  <a:gd name="T5" fmla="*/ 7 h 21"/>
                  <a:gd name="T6" fmla="*/ 0 w 21"/>
                  <a:gd name="T7" fmla="*/ 7 h 21"/>
                  <a:gd name="T8" fmla="*/ 0 w 21"/>
                  <a:gd name="T9" fmla="*/ 0 h 21"/>
                  <a:gd name="T10" fmla="*/ 7 w 21"/>
                  <a:gd name="T11" fmla="*/ 0 h 21"/>
                  <a:gd name="T12" fmla="*/ 14 w 21"/>
                  <a:gd name="T13" fmla="*/ 0 h 21"/>
                  <a:gd name="T14" fmla="*/ 21 w 21"/>
                  <a:gd name="T15" fmla="*/ 0 h 21"/>
                  <a:gd name="T16" fmla="*/ 21 w 21"/>
                  <a:gd name="T17" fmla="*/ 7 h 21"/>
                  <a:gd name="T18" fmla="*/ 21 w 21"/>
                  <a:gd name="T19" fmla="*/ 7 h 21"/>
                  <a:gd name="T20" fmla="*/ 21 w 21"/>
                  <a:gd name="T21" fmla="*/ 14 h 21"/>
                  <a:gd name="T22" fmla="*/ 14 w 21"/>
                  <a:gd name="T23" fmla="*/ 21 h 21"/>
                  <a:gd name="T24" fmla="*/ 7 w 21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0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14"/>
                    </a:lnTo>
                    <a:lnTo>
                      <a:pt x="14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0" name="Freeform 84"/>
              <p:cNvSpPr>
                <a:spLocks/>
              </p:cNvSpPr>
              <p:nvPr/>
            </p:nvSpPr>
            <p:spPr bwMode="auto">
              <a:xfrm>
                <a:off x="2293" y="2413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1" name="Freeform 85"/>
              <p:cNvSpPr>
                <a:spLocks/>
              </p:cNvSpPr>
              <p:nvPr/>
            </p:nvSpPr>
            <p:spPr bwMode="auto">
              <a:xfrm>
                <a:off x="2293" y="2413"/>
                <a:ext cx="35" cy="21"/>
              </a:xfrm>
              <a:custGeom>
                <a:avLst/>
                <a:gdLst>
                  <a:gd name="T0" fmla="*/ 7 w 35"/>
                  <a:gd name="T1" fmla="*/ 21 h 21"/>
                  <a:gd name="T2" fmla="*/ 0 w 35"/>
                  <a:gd name="T3" fmla="*/ 14 h 21"/>
                  <a:gd name="T4" fmla="*/ 0 w 35"/>
                  <a:gd name="T5" fmla="*/ 7 h 21"/>
                  <a:gd name="T6" fmla="*/ 0 w 35"/>
                  <a:gd name="T7" fmla="*/ 7 h 21"/>
                  <a:gd name="T8" fmla="*/ 0 w 35"/>
                  <a:gd name="T9" fmla="*/ 0 h 21"/>
                  <a:gd name="T10" fmla="*/ 7 w 35"/>
                  <a:gd name="T11" fmla="*/ 0 h 21"/>
                  <a:gd name="T12" fmla="*/ 28 w 35"/>
                  <a:gd name="T13" fmla="*/ 0 h 21"/>
                  <a:gd name="T14" fmla="*/ 35 w 35"/>
                  <a:gd name="T15" fmla="*/ 0 h 21"/>
                  <a:gd name="T16" fmla="*/ 35 w 35"/>
                  <a:gd name="T17" fmla="*/ 7 h 21"/>
                  <a:gd name="T18" fmla="*/ 35 w 35"/>
                  <a:gd name="T19" fmla="*/ 7 h 21"/>
                  <a:gd name="T20" fmla="*/ 35 w 35"/>
                  <a:gd name="T21" fmla="*/ 14 h 21"/>
                  <a:gd name="T22" fmla="*/ 28 w 35"/>
                  <a:gd name="T23" fmla="*/ 21 h 21"/>
                  <a:gd name="T24" fmla="*/ 7 w 35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5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8" y="0"/>
                    </a:lnTo>
                    <a:lnTo>
                      <a:pt x="35" y="0"/>
                    </a:lnTo>
                    <a:lnTo>
                      <a:pt x="35" y="7"/>
                    </a:lnTo>
                    <a:lnTo>
                      <a:pt x="35" y="7"/>
                    </a:lnTo>
                    <a:lnTo>
                      <a:pt x="35" y="14"/>
                    </a:lnTo>
                    <a:lnTo>
                      <a:pt x="28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2" name="Freeform 86"/>
              <p:cNvSpPr>
                <a:spLocks/>
              </p:cNvSpPr>
              <p:nvPr/>
            </p:nvSpPr>
            <p:spPr bwMode="auto">
              <a:xfrm>
                <a:off x="2314" y="2392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3" name="Freeform 87"/>
              <p:cNvSpPr>
                <a:spLocks/>
              </p:cNvSpPr>
              <p:nvPr/>
            </p:nvSpPr>
            <p:spPr bwMode="auto">
              <a:xfrm>
                <a:off x="2314" y="2372"/>
                <a:ext cx="21" cy="34"/>
              </a:xfrm>
              <a:custGeom>
                <a:avLst/>
                <a:gdLst>
                  <a:gd name="T0" fmla="*/ 21 w 21"/>
                  <a:gd name="T1" fmla="*/ 27 h 34"/>
                  <a:gd name="T2" fmla="*/ 14 w 21"/>
                  <a:gd name="T3" fmla="*/ 34 h 34"/>
                  <a:gd name="T4" fmla="*/ 7 w 21"/>
                  <a:gd name="T5" fmla="*/ 34 h 34"/>
                  <a:gd name="T6" fmla="*/ 7 w 21"/>
                  <a:gd name="T7" fmla="*/ 34 h 34"/>
                  <a:gd name="T8" fmla="*/ 0 w 21"/>
                  <a:gd name="T9" fmla="*/ 34 h 34"/>
                  <a:gd name="T10" fmla="*/ 0 w 21"/>
                  <a:gd name="T11" fmla="*/ 27 h 34"/>
                  <a:gd name="T12" fmla="*/ 0 w 21"/>
                  <a:gd name="T13" fmla="*/ 6 h 34"/>
                  <a:gd name="T14" fmla="*/ 0 w 21"/>
                  <a:gd name="T15" fmla="*/ 0 h 34"/>
                  <a:gd name="T16" fmla="*/ 7 w 21"/>
                  <a:gd name="T17" fmla="*/ 0 h 34"/>
                  <a:gd name="T18" fmla="*/ 7 w 21"/>
                  <a:gd name="T19" fmla="*/ 0 h 34"/>
                  <a:gd name="T20" fmla="*/ 14 w 21"/>
                  <a:gd name="T21" fmla="*/ 0 h 34"/>
                  <a:gd name="T22" fmla="*/ 21 w 21"/>
                  <a:gd name="T23" fmla="*/ 6 h 34"/>
                  <a:gd name="T24" fmla="*/ 21 w 21"/>
                  <a:gd name="T25" fmla="*/ 27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4">
                    <a:moveTo>
                      <a:pt x="21" y="27"/>
                    </a:moveTo>
                    <a:lnTo>
                      <a:pt x="14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6"/>
                    </a:lnTo>
                    <a:lnTo>
                      <a:pt x="21" y="27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4" name="Freeform 88"/>
              <p:cNvSpPr>
                <a:spLocks/>
              </p:cNvSpPr>
              <p:nvPr/>
            </p:nvSpPr>
            <p:spPr bwMode="auto">
              <a:xfrm>
                <a:off x="2314" y="2372"/>
                <a:ext cx="63" cy="20"/>
              </a:xfrm>
              <a:custGeom>
                <a:avLst/>
                <a:gdLst>
                  <a:gd name="T0" fmla="*/ 7 w 63"/>
                  <a:gd name="T1" fmla="*/ 20 h 20"/>
                  <a:gd name="T2" fmla="*/ 0 w 63"/>
                  <a:gd name="T3" fmla="*/ 13 h 20"/>
                  <a:gd name="T4" fmla="*/ 0 w 63"/>
                  <a:gd name="T5" fmla="*/ 6 h 20"/>
                  <a:gd name="T6" fmla="*/ 0 w 63"/>
                  <a:gd name="T7" fmla="*/ 6 h 20"/>
                  <a:gd name="T8" fmla="*/ 0 w 63"/>
                  <a:gd name="T9" fmla="*/ 0 h 20"/>
                  <a:gd name="T10" fmla="*/ 7 w 63"/>
                  <a:gd name="T11" fmla="*/ 0 h 20"/>
                  <a:gd name="T12" fmla="*/ 56 w 63"/>
                  <a:gd name="T13" fmla="*/ 0 h 20"/>
                  <a:gd name="T14" fmla="*/ 63 w 63"/>
                  <a:gd name="T15" fmla="*/ 0 h 20"/>
                  <a:gd name="T16" fmla="*/ 63 w 63"/>
                  <a:gd name="T17" fmla="*/ 6 h 20"/>
                  <a:gd name="T18" fmla="*/ 63 w 63"/>
                  <a:gd name="T19" fmla="*/ 6 h 20"/>
                  <a:gd name="T20" fmla="*/ 63 w 63"/>
                  <a:gd name="T21" fmla="*/ 13 h 20"/>
                  <a:gd name="T22" fmla="*/ 56 w 63"/>
                  <a:gd name="T23" fmla="*/ 20 h 20"/>
                  <a:gd name="T24" fmla="*/ 7 w 63"/>
                  <a:gd name="T2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3" h="20">
                    <a:moveTo>
                      <a:pt x="7" y="20"/>
                    </a:moveTo>
                    <a:lnTo>
                      <a:pt x="0" y="13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56" y="0"/>
                    </a:lnTo>
                    <a:lnTo>
                      <a:pt x="63" y="0"/>
                    </a:lnTo>
                    <a:lnTo>
                      <a:pt x="63" y="6"/>
                    </a:lnTo>
                    <a:lnTo>
                      <a:pt x="63" y="6"/>
                    </a:lnTo>
                    <a:lnTo>
                      <a:pt x="63" y="13"/>
                    </a:lnTo>
                    <a:lnTo>
                      <a:pt x="56" y="20"/>
                    </a:ln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5" name="Freeform 89"/>
              <p:cNvSpPr>
                <a:spLocks/>
              </p:cNvSpPr>
              <p:nvPr/>
            </p:nvSpPr>
            <p:spPr bwMode="auto">
              <a:xfrm>
                <a:off x="2363" y="2372"/>
                <a:ext cx="34" cy="20"/>
              </a:xfrm>
              <a:custGeom>
                <a:avLst/>
                <a:gdLst>
                  <a:gd name="T0" fmla="*/ 7 w 34"/>
                  <a:gd name="T1" fmla="*/ 20 h 20"/>
                  <a:gd name="T2" fmla="*/ 0 w 34"/>
                  <a:gd name="T3" fmla="*/ 13 h 20"/>
                  <a:gd name="T4" fmla="*/ 0 w 34"/>
                  <a:gd name="T5" fmla="*/ 6 h 20"/>
                  <a:gd name="T6" fmla="*/ 0 w 34"/>
                  <a:gd name="T7" fmla="*/ 6 h 20"/>
                  <a:gd name="T8" fmla="*/ 0 w 34"/>
                  <a:gd name="T9" fmla="*/ 0 h 20"/>
                  <a:gd name="T10" fmla="*/ 7 w 34"/>
                  <a:gd name="T11" fmla="*/ 0 h 20"/>
                  <a:gd name="T12" fmla="*/ 27 w 34"/>
                  <a:gd name="T13" fmla="*/ 0 h 20"/>
                  <a:gd name="T14" fmla="*/ 34 w 34"/>
                  <a:gd name="T15" fmla="*/ 0 h 20"/>
                  <a:gd name="T16" fmla="*/ 34 w 34"/>
                  <a:gd name="T17" fmla="*/ 6 h 20"/>
                  <a:gd name="T18" fmla="*/ 34 w 34"/>
                  <a:gd name="T19" fmla="*/ 6 h 20"/>
                  <a:gd name="T20" fmla="*/ 34 w 34"/>
                  <a:gd name="T21" fmla="*/ 13 h 20"/>
                  <a:gd name="T22" fmla="*/ 27 w 34"/>
                  <a:gd name="T23" fmla="*/ 20 h 20"/>
                  <a:gd name="T24" fmla="*/ 7 w 34"/>
                  <a:gd name="T2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" h="20">
                    <a:moveTo>
                      <a:pt x="7" y="20"/>
                    </a:moveTo>
                    <a:lnTo>
                      <a:pt x="0" y="13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7" y="0"/>
                    </a:lnTo>
                    <a:lnTo>
                      <a:pt x="34" y="0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34" y="13"/>
                    </a:lnTo>
                    <a:lnTo>
                      <a:pt x="27" y="20"/>
                    </a:ln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6" name="Freeform 90"/>
              <p:cNvSpPr>
                <a:spLocks/>
              </p:cNvSpPr>
              <p:nvPr/>
            </p:nvSpPr>
            <p:spPr bwMode="auto">
              <a:xfrm>
                <a:off x="2384" y="2351"/>
                <a:ext cx="20" cy="34"/>
              </a:xfrm>
              <a:custGeom>
                <a:avLst/>
                <a:gdLst>
                  <a:gd name="T0" fmla="*/ 20 w 20"/>
                  <a:gd name="T1" fmla="*/ 27 h 34"/>
                  <a:gd name="T2" fmla="*/ 13 w 20"/>
                  <a:gd name="T3" fmla="*/ 34 h 34"/>
                  <a:gd name="T4" fmla="*/ 6 w 20"/>
                  <a:gd name="T5" fmla="*/ 34 h 34"/>
                  <a:gd name="T6" fmla="*/ 6 w 20"/>
                  <a:gd name="T7" fmla="*/ 34 h 34"/>
                  <a:gd name="T8" fmla="*/ 0 w 20"/>
                  <a:gd name="T9" fmla="*/ 34 h 34"/>
                  <a:gd name="T10" fmla="*/ 0 w 20"/>
                  <a:gd name="T11" fmla="*/ 27 h 34"/>
                  <a:gd name="T12" fmla="*/ 0 w 20"/>
                  <a:gd name="T13" fmla="*/ 7 h 34"/>
                  <a:gd name="T14" fmla="*/ 0 w 20"/>
                  <a:gd name="T15" fmla="*/ 0 h 34"/>
                  <a:gd name="T16" fmla="*/ 6 w 20"/>
                  <a:gd name="T17" fmla="*/ 0 h 34"/>
                  <a:gd name="T18" fmla="*/ 6 w 20"/>
                  <a:gd name="T19" fmla="*/ 0 h 34"/>
                  <a:gd name="T20" fmla="*/ 13 w 20"/>
                  <a:gd name="T21" fmla="*/ 0 h 34"/>
                  <a:gd name="T22" fmla="*/ 20 w 20"/>
                  <a:gd name="T23" fmla="*/ 7 h 34"/>
                  <a:gd name="T24" fmla="*/ 20 w 20"/>
                  <a:gd name="T25" fmla="*/ 27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34">
                    <a:moveTo>
                      <a:pt x="20" y="27"/>
                    </a:moveTo>
                    <a:lnTo>
                      <a:pt x="13" y="34"/>
                    </a:lnTo>
                    <a:lnTo>
                      <a:pt x="6" y="34"/>
                    </a:lnTo>
                    <a:lnTo>
                      <a:pt x="6" y="34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13" y="0"/>
                    </a:lnTo>
                    <a:lnTo>
                      <a:pt x="20" y="7"/>
                    </a:lnTo>
                    <a:lnTo>
                      <a:pt x="20" y="27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7" name="Freeform 91"/>
              <p:cNvSpPr>
                <a:spLocks/>
              </p:cNvSpPr>
              <p:nvPr/>
            </p:nvSpPr>
            <p:spPr bwMode="auto">
              <a:xfrm>
                <a:off x="2384" y="2351"/>
                <a:ext cx="180" cy="21"/>
              </a:xfrm>
              <a:custGeom>
                <a:avLst/>
                <a:gdLst>
                  <a:gd name="T0" fmla="*/ 6 w 180"/>
                  <a:gd name="T1" fmla="*/ 21 h 21"/>
                  <a:gd name="T2" fmla="*/ 0 w 180"/>
                  <a:gd name="T3" fmla="*/ 14 h 21"/>
                  <a:gd name="T4" fmla="*/ 0 w 180"/>
                  <a:gd name="T5" fmla="*/ 7 h 21"/>
                  <a:gd name="T6" fmla="*/ 0 w 180"/>
                  <a:gd name="T7" fmla="*/ 7 h 21"/>
                  <a:gd name="T8" fmla="*/ 0 w 180"/>
                  <a:gd name="T9" fmla="*/ 0 h 21"/>
                  <a:gd name="T10" fmla="*/ 6 w 180"/>
                  <a:gd name="T11" fmla="*/ 0 h 21"/>
                  <a:gd name="T12" fmla="*/ 173 w 180"/>
                  <a:gd name="T13" fmla="*/ 0 h 21"/>
                  <a:gd name="T14" fmla="*/ 180 w 180"/>
                  <a:gd name="T15" fmla="*/ 0 h 21"/>
                  <a:gd name="T16" fmla="*/ 180 w 180"/>
                  <a:gd name="T17" fmla="*/ 7 h 21"/>
                  <a:gd name="T18" fmla="*/ 180 w 180"/>
                  <a:gd name="T19" fmla="*/ 7 h 21"/>
                  <a:gd name="T20" fmla="*/ 180 w 180"/>
                  <a:gd name="T21" fmla="*/ 14 h 21"/>
                  <a:gd name="T22" fmla="*/ 173 w 180"/>
                  <a:gd name="T23" fmla="*/ 21 h 21"/>
                  <a:gd name="T24" fmla="*/ 6 w 180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0" h="21">
                    <a:moveTo>
                      <a:pt x="6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73" y="0"/>
                    </a:lnTo>
                    <a:lnTo>
                      <a:pt x="180" y="0"/>
                    </a:lnTo>
                    <a:lnTo>
                      <a:pt x="180" y="7"/>
                    </a:lnTo>
                    <a:lnTo>
                      <a:pt x="180" y="7"/>
                    </a:lnTo>
                    <a:lnTo>
                      <a:pt x="180" y="14"/>
                    </a:lnTo>
                    <a:lnTo>
                      <a:pt x="173" y="21"/>
                    </a:lnTo>
                    <a:lnTo>
                      <a:pt x="6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8" name="Freeform 92"/>
              <p:cNvSpPr>
                <a:spLocks/>
              </p:cNvSpPr>
              <p:nvPr/>
            </p:nvSpPr>
            <p:spPr bwMode="auto">
              <a:xfrm>
                <a:off x="2550" y="2330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9" name="Freeform 93"/>
              <p:cNvSpPr>
                <a:spLocks/>
              </p:cNvSpPr>
              <p:nvPr/>
            </p:nvSpPr>
            <p:spPr bwMode="auto">
              <a:xfrm>
                <a:off x="2550" y="2330"/>
                <a:ext cx="139" cy="21"/>
              </a:xfrm>
              <a:custGeom>
                <a:avLst/>
                <a:gdLst>
                  <a:gd name="T0" fmla="*/ 7 w 139"/>
                  <a:gd name="T1" fmla="*/ 21 h 21"/>
                  <a:gd name="T2" fmla="*/ 0 w 139"/>
                  <a:gd name="T3" fmla="*/ 14 h 21"/>
                  <a:gd name="T4" fmla="*/ 0 w 139"/>
                  <a:gd name="T5" fmla="*/ 7 h 21"/>
                  <a:gd name="T6" fmla="*/ 0 w 139"/>
                  <a:gd name="T7" fmla="*/ 7 h 21"/>
                  <a:gd name="T8" fmla="*/ 0 w 139"/>
                  <a:gd name="T9" fmla="*/ 0 h 21"/>
                  <a:gd name="T10" fmla="*/ 7 w 139"/>
                  <a:gd name="T11" fmla="*/ 0 h 21"/>
                  <a:gd name="T12" fmla="*/ 132 w 139"/>
                  <a:gd name="T13" fmla="*/ 0 h 21"/>
                  <a:gd name="T14" fmla="*/ 139 w 139"/>
                  <a:gd name="T15" fmla="*/ 0 h 21"/>
                  <a:gd name="T16" fmla="*/ 139 w 139"/>
                  <a:gd name="T17" fmla="*/ 7 h 21"/>
                  <a:gd name="T18" fmla="*/ 139 w 139"/>
                  <a:gd name="T19" fmla="*/ 7 h 21"/>
                  <a:gd name="T20" fmla="*/ 139 w 139"/>
                  <a:gd name="T21" fmla="*/ 14 h 21"/>
                  <a:gd name="T22" fmla="*/ 132 w 139"/>
                  <a:gd name="T23" fmla="*/ 21 h 21"/>
                  <a:gd name="T24" fmla="*/ 7 w 139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9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32" y="0"/>
                    </a:lnTo>
                    <a:lnTo>
                      <a:pt x="139" y="0"/>
                    </a:lnTo>
                    <a:lnTo>
                      <a:pt x="139" y="7"/>
                    </a:lnTo>
                    <a:lnTo>
                      <a:pt x="139" y="7"/>
                    </a:lnTo>
                    <a:lnTo>
                      <a:pt x="139" y="14"/>
                    </a:lnTo>
                    <a:lnTo>
                      <a:pt x="132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0" name="Freeform 94"/>
              <p:cNvSpPr>
                <a:spLocks/>
              </p:cNvSpPr>
              <p:nvPr/>
            </p:nvSpPr>
            <p:spPr bwMode="auto">
              <a:xfrm>
                <a:off x="2675" y="2309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1" name="Freeform 95"/>
              <p:cNvSpPr>
                <a:spLocks/>
              </p:cNvSpPr>
              <p:nvPr/>
            </p:nvSpPr>
            <p:spPr bwMode="auto">
              <a:xfrm>
                <a:off x="2675" y="2288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2" name="Freeform 96"/>
              <p:cNvSpPr>
                <a:spLocks/>
              </p:cNvSpPr>
              <p:nvPr/>
            </p:nvSpPr>
            <p:spPr bwMode="auto">
              <a:xfrm>
                <a:off x="2675" y="2288"/>
                <a:ext cx="167" cy="21"/>
              </a:xfrm>
              <a:custGeom>
                <a:avLst/>
                <a:gdLst>
                  <a:gd name="T0" fmla="*/ 7 w 167"/>
                  <a:gd name="T1" fmla="*/ 21 h 21"/>
                  <a:gd name="T2" fmla="*/ 0 w 167"/>
                  <a:gd name="T3" fmla="*/ 14 h 21"/>
                  <a:gd name="T4" fmla="*/ 0 w 167"/>
                  <a:gd name="T5" fmla="*/ 7 h 21"/>
                  <a:gd name="T6" fmla="*/ 0 w 167"/>
                  <a:gd name="T7" fmla="*/ 7 h 21"/>
                  <a:gd name="T8" fmla="*/ 0 w 167"/>
                  <a:gd name="T9" fmla="*/ 0 h 21"/>
                  <a:gd name="T10" fmla="*/ 7 w 167"/>
                  <a:gd name="T11" fmla="*/ 0 h 21"/>
                  <a:gd name="T12" fmla="*/ 160 w 167"/>
                  <a:gd name="T13" fmla="*/ 0 h 21"/>
                  <a:gd name="T14" fmla="*/ 167 w 167"/>
                  <a:gd name="T15" fmla="*/ 0 h 21"/>
                  <a:gd name="T16" fmla="*/ 167 w 167"/>
                  <a:gd name="T17" fmla="*/ 7 h 21"/>
                  <a:gd name="T18" fmla="*/ 167 w 167"/>
                  <a:gd name="T19" fmla="*/ 7 h 21"/>
                  <a:gd name="T20" fmla="*/ 167 w 167"/>
                  <a:gd name="T21" fmla="*/ 14 h 21"/>
                  <a:gd name="T22" fmla="*/ 160 w 167"/>
                  <a:gd name="T23" fmla="*/ 21 h 21"/>
                  <a:gd name="T24" fmla="*/ 7 w 167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7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60" y="0"/>
                    </a:lnTo>
                    <a:lnTo>
                      <a:pt x="167" y="0"/>
                    </a:lnTo>
                    <a:lnTo>
                      <a:pt x="167" y="7"/>
                    </a:lnTo>
                    <a:lnTo>
                      <a:pt x="167" y="7"/>
                    </a:lnTo>
                    <a:lnTo>
                      <a:pt x="167" y="14"/>
                    </a:lnTo>
                    <a:lnTo>
                      <a:pt x="160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3" name="Freeform 97"/>
              <p:cNvSpPr>
                <a:spLocks/>
              </p:cNvSpPr>
              <p:nvPr/>
            </p:nvSpPr>
            <p:spPr bwMode="auto">
              <a:xfrm>
                <a:off x="2828" y="2268"/>
                <a:ext cx="21" cy="34"/>
              </a:xfrm>
              <a:custGeom>
                <a:avLst/>
                <a:gdLst>
                  <a:gd name="T0" fmla="*/ 21 w 21"/>
                  <a:gd name="T1" fmla="*/ 27 h 34"/>
                  <a:gd name="T2" fmla="*/ 14 w 21"/>
                  <a:gd name="T3" fmla="*/ 34 h 34"/>
                  <a:gd name="T4" fmla="*/ 7 w 21"/>
                  <a:gd name="T5" fmla="*/ 34 h 34"/>
                  <a:gd name="T6" fmla="*/ 7 w 21"/>
                  <a:gd name="T7" fmla="*/ 34 h 34"/>
                  <a:gd name="T8" fmla="*/ 0 w 21"/>
                  <a:gd name="T9" fmla="*/ 34 h 34"/>
                  <a:gd name="T10" fmla="*/ 0 w 21"/>
                  <a:gd name="T11" fmla="*/ 27 h 34"/>
                  <a:gd name="T12" fmla="*/ 0 w 21"/>
                  <a:gd name="T13" fmla="*/ 6 h 34"/>
                  <a:gd name="T14" fmla="*/ 0 w 21"/>
                  <a:gd name="T15" fmla="*/ 0 h 34"/>
                  <a:gd name="T16" fmla="*/ 7 w 21"/>
                  <a:gd name="T17" fmla="*/ 0 h 34"/>
                  <a:gd name="T18" fmla="*/ 7 w 21"/>
                  <a:gd name="T19" fmla="*/ 0 h 34"/>
                  <a:gd name="T20" fmla="*/ 14 w 21"/>
                  <a:gd name="T21" fmla="*/ 0 h 34"/>
                  <a:gd name="T22" fmla="*/ 21 w 21"/>
                  <a:gd name="T23" fmla="*/ 6 h 34"/>
                  <a:gd name="T24" fmla="*/ 21 w 21"/>
                  <a:gd name="T25" fmla="*/ 27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4">
                    <a:moveTo>
                      <a:pt x="21" y="27"/>
                    </a:moveTo>
                    <a:lnTo>
                      <a:pt x="14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6"/>
                    </a:lnTo>
                    <a:lnTo>
                      <a:pt x="21" y="27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4" name="Freeform 98"/>
              <p:cNvSpPr>
                <a:spLocks/>
              </p:cNvSpPr>
              <p:nvPr/>
            </p:nvSpPr>
            <p:spPr bwMode="auto">
              <a:xfrm>
                <a:off x="2828" y="2268"/>
                <a:ext cx="21" cy="20"/>
              </a:xfrm>
              <a:custGeom>
                <a:avLst/>
                <a:gdLst>
                  <a:gd name="T0" fmla="*/ 7 w 21"/>
                  <a:gd name="T1" fmla="*/ 20 h 20"/>
                  <a:gd name="T2" fmla="*/ 0 w 21"/>
                  <a:gd name="T3" fmla="*/ 13 h 20"/>
                  <a:gd name="T4" fmla="*/ 0 w 21"/>
                  <a:gd name="T5" fmla="*/ 6 h 20"/>
                  <a:gd name="T6" fmla="*/ 0 w 21"/>
                  <a:gd name="T7" fmla="*/ 6 h 20"/>
                  <a:gd name="T8" fmla="*/ 0 w 21"/>
                  <a:gd name="T9" fmla="*/ 0 h 20"/>
                  <a:gd name="T10" fmla="*/ 7 w 21"/>
                  <a:gd name="T11" fmla="*/ 0 h 20"/>
                  <a:gd name="T12" fmla="*/ 14 w 21"/>
                  <a:gd name="T13" fmla="*/ 0 h 20"/>
                  <a:gd name="T14" fmla="*/ 21 w 21"/>
                  <a:gd name="T15" fmla="*/ 0 h 20"/>
                  <a:gd name="T16" fmla="*/ 21 w 21"/>
                  <a:gd name="T17" fmla="*/ 6 h 20"/>
                  <a:gd name="T18" fmla="*/ 21 w 21"/>
                  <a:gd name="T19" fmla="*/ 6 h 20"/>
                  <a:gd name="T20" fmla="*/ 21 w 21"/>
                  <a:gd name="T21" fmla="*/ 13 h 20"/>
                  <a:gd name="T22" fmla="*/ 14 w 21"/>
                  <a:gd name="T23" fmla="*/ 20 h 20"/>
                  <a:gd name="T24" fmla="*/ 7 w 21"/>
                  <a:gd name="T2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20">
                    <a:moveTo>
                      <a:pt x="7" y="20"/>
                    </a:moveTo>
                    <a:lnTo>
                      <a:pt x="0" y="13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0"/>
                    </a:lnTo>
                    <a:lnTo>
                      <a:pt x="21" y="6"/>
                    </a:lnTo>
                    <a:lnTo>
                      <a:pt x="21" y="6"/>
                    </a:lnTo>
                    <a:lnTo>
                      <a:pt x="21" y="13"/>
                    </a:lnTo>
                    <a:lnTo>
                      <a:pt x="14" y="20"/>
                    </a:ln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5" name="Freeform 99"/>
              <p:cNvSpPr>
                <a:spLocks/>
              </p:cNvSpPr>
              <p:nvPr/>
            </p:nvSpPr>
            <p:spPr bwMode="auto">
              <a:xfrm>
                <a:off x="2835" y="2268"/>
                <a:ext cx="62" cy="20"/>
              </a:xfrm>
              <a:custGeom>
                <a:avLst/>
                <a:gdLst>
                  <a:gd name="T0" fmla="*/ 7 w 62"/>
                  <a:gd name="T1" fmla="*/ 20 h 20"/>
                  <a:gd name="T2" fmla="*/ 0 w 62"/>
                  <a:gd name="T3" fmla="*/ 13 h 20"/>
                  <a:gd name="T4" fmla="*/ 0 w 62"/>
                  <a:gd name="T5" fmla="*/ 6 h 20"/>
                  <a:gd name="T6" fmla="*/ 0 w 62"/>
                  <a:gd name="T7" fmla="*/ 6 h 20"/>
                  <a:gd name="T8" fmla="*/ 0 w 62"/>
                  <a:gd name="T9" fmla="*/ 0 h 20"/>
                  <a:gd name="T10" fmla="*/ 7 w 62"/>
                  <a:gd name="T11" fmla="*/ 0 h 20"/>
                  <a:gd name="T12" fmla="*/ 55 w 62"/>
                  <a:gd name="T13" fmla="*/ 0 h 20"/>
                  <a:gd name="T14" fmla="*/ 62 w 62"/>
                  <a:gd name="T15" fmla="*/ 0 h 20"/>
                  <a:gd name="T16" fmla="*/ 62 w 62"/>
                  <a:gd name="T17" fmla="*/ 6 h 20"/>
                  <a:gd name="T18" fmla="*/ 62 w 62"/>
                  <a:gd name="T19" fmla="*/ 6 h 20"/>
                  <a:gd name="T20" fmla="*/ 62 w 62"/>
                  <a:gd name="T21" fmla="*/ 13 h 20"/>
                  <a:gd name="T22" fmla="*/ 55 w 62"/>
                  <a:gd name="T23" fmla="*/ 20 h 20"/>
                  <a:gd name="T24" fmla="*/ 7 w 62"/>
                  <a:gd name="T2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" h="20">
                    <a:moveTo>
                      <a:pt x="7" y="20"/>
                    </a:moveTo>
                    <a:lnTo>
                      <a:pt x="0" y="13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55" y="0"/>
                    </a:lnTo>
                    <a:lnTo>
                      <a:pt x="62" y="0"/>
                    </a:lnTo>
                    <a:lnTo>
                      <a:pt x="62" y="6"/>
                    </a:lnTo>
                    <a:lnTo>
                      <a:pt x="62" y="6"/>
                    </a:lnTo>
                    <a:lnTo>
                      <a:pt x="62" y="13"/>
                    </a:lnTo>
                    <a:lnTo>
                      <a:pt x="55" y="20"/>
                    </a:ln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6" name="Freeform 100"/>
              <p:cNvSpPr>
                <a:spLocks/>
              </p:cNvSpPr>
              <p:nvPr/>
            </p:nvSpPr>
            <p:spPr bwMode="auto">
              <a:xfrm>
                <a:off x="2883" y="2247"/>
                <a:ext cx="21" cy="34"/>
              </a:xfrm>
              <a:custGeom>
                <a:avLst/>
                <a:gdLst>
                  <a:gd name="T0" fmla="*/ 21 w 21"/>
                  <a:gd name="T1" fmla="*/ 27 h 34"/>
                  <a:gd name="T2" fmla="*/ 14 w 21"/>
                  <a:gd name="T3" fmla="*/ 34 h 34"/>
                  <a:gd name="T4" fmla="*/ 7 w 21"/>
                  <a:gd name="T5" fmla="*/ 34 h 34"/>
                  <a:gd name="T6" fmla="*/ 7 w 21"/>
                  <a:gd name="T7" fmla="*/ 34 h 34"/>
                  <a:gd name="T8" fmla="*/ 0 w 21"/>
                  <a:gd name="T9" fmla="*/ 34 h 34"/>
                  <a:gd name="T10" fmla="*/ 0 w 21"/>
                  <a:gd name="T11" fmla="*/ 27 h 34"/>
                  <a:gd name="T12" fmla="*/ 0 w 21"/>
                  <a:gd name="T13" fmla="*/ 7 h 34"/>
                  <a:gd name="T14" fmla="*/ 0 w 21"/>
                  <a:gd name="T15" fmla="*/ 0 h 34"/>
                  <a:gd name="T16" fmla="*/ 7 w 21"/>
                  <a:gd name="T17" fmla="*/ 0 h 34"/>
                  <a:gd name="T18" fmla="*/ 7 w 21"/>
                  <a:gd name="T19" fmla="*/ 0 h 34"/>
                  <a:gd name="T20" fmla="*/ 14 w 21"/>
                  <a:gd name="T21" fmla="*/ 0 h 34"/>
                  <a:gd name="T22" fmla="*/ 21 w 21"/>
                  <a:gd name="T23" fmla="*/ 7 h 34"/>
                  <a:gd name="T24" fmla="*/ 21 w 21"/>
                  <a:gd name="T25" fmla="*/ 27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4">
                    <a:moveTo>
                      <a:pt x="21" y="27"/>
                    </a:moveTo>
                    <a:lnTo>
                      <a:pt x="14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7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7" name="Freeform 101"/>
              <p:cNvSpPr>
                <a:spLocks/>
              </p:cNvSpPr>
              <p:nvPr/>
            </p:nvSpPr>
            <p:spPr bwMode="auto">
              <a:xfrm>
                <a:off x="2883" y="2247"/>
                <a:ext cx="56" cy="21"/>
              </a:xfrm>
              <a:custGeom>
                <a:avLst/>
                <a:gdLst>
                  <a:gd name="T0" fmla="*/ 7 w 56"/>
                  <a:gd name="T1" fmla="*/ 21 h 21"/>
                  <a:gd name="T2" fmla="*/ 0 w 56"/>
                  <a:gd name="T3" fmla="*/ 14 h 21"/>
                  <a:gd name="T4" fmla="*/ 0 w 56"/>
                  <a:gd name="T5" fmla="*/ 7 h 21"/>
                  <a:gd name="T6" fmla="*/ 0 w 56"/>
                  <a:gd name="T7" fmla="*/ 7 h 21"/>
                  <a:gd name="T8" fmla="*/ 0 w 56"/>
                  <a:gd name="T9" fmla="*/ 0 h 21"/>
                  <a:gd name="T10" fmla="*/ 7 w 56"/>
                  <a:gd name="T11" fmla="*/ 0 h 21"/>
                  <a:gd name="T12" fmla="*/ 49 w 56"/>
                  <a:gd name="T13" fmla="*/ 0 h 21"/>
                  <a:gd name="T14" fmla="*/ 56 w 56"/>
                  <a:gd name="T15" fmla="*/ 0 h 21"/>
                  <a:gd name="T16" fmla="*/ 56 w 56"/>
                  <a:gd name="T17" fmla="*/ 7 h 21"/>
                  <a:gd name="T18" fmla="*/ 56 w 56"/>
                  <a:gd name="T19" fmla="*/ 7 h 21"/>
                  <a:gd name="T20" fmla="*/ 56 w 56"/>
                  <a:gd name="T21" fmla="*/ 14 h 21"/>
                  <a:gd name="T22" fmla="*/ 49 w 56"/>
                  <a:gd name="T23" fmla="*/ 21 h 21"/>
                  <a:gd name="T24" fmla="*/ 7 w 56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6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49" y="0"/>
                    </a:lnTo>
                    <a:lnTo>
                      <a:pt x="56" y="0"/>
                    </a:lnTo>
                    <a:lnTo>
                      <a:pt x="56" y="7"/>
                    </a:lnTo>
                    <a:lnTo>
                      <a:pt x="56" y="7"/>
                    </a:lnTo>
                    <a:lnTo>
                      <a:pt x="56" y="14"/>
                    </a:lnTo>
                    <a:lnTo>
                      <a:pt x="49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8" name="Freeform 102"/>
              <p:cNvSpPr>
                <a:spLocks/>
              </p:cNvSpPr>
              <p:nvPr/>
            </p:nvSpPr>
            <p:spPr bwMode="auto">
              <a:xfrm>
                <a:off x="2925" y="2226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9" name="Freeform 103"/>
              <p:cNvSpPr>
                <a:spLocks/>
              </p:cNvSpPr>
              <p:nvPr/>
            </p:nvSpPr>
            <p:spPr bwMode="auto">
              <a:xfrm>
                <a:off x="2925" y="2226"/>
                <a:ext cx="28" cy="21"/>
              </a:xfrm>
              <a:custGeom>
                <a:avLst/>
                <a:gdLst>
                  <a:gd name="T0" fmla="*/ 7 w 28"/>
                  <a:gd name="T1" fmla="*/ 21 h 21"/>
                  <a:gd name="T2" fmla="*/ 0 w 28"/>
                  <a:gd name="T3" fmla="*/ 14 h 21"/>
                  <a:gd name="T4" fmla="*/ 0 w 28"/>
                  <a:gd name="T5" fmla="*/ 7 h 21"/>
                  <a:gd name="T6" fmla="*/ 0 w 28"/>
                  <a:gd name="T7" fmla="*/ 7 h 21"/>
                  <a:gd name="T8" fmla="*/ 0 w 28"/>
                  <a:gd name="T9" fmla="*/ 0 h 21"/>
                  <a:gd name="T10" fmla="*/ 7 w 28"/>
                  <a:gd name="T11" fmla="*/ 0 h 21"/>
                  <a:gd name="T12" fmla="*/ 21 w 28"/>
                  <a:gd name="T13" fmla="*/ 0 h 21"/>
                  <a:gd name="T14" fmla="*/ 28 w 28"/>
                  <a:gd name="T15" fmla="*/ 0 h 21"/>
                  <a:gd name="T16" fmla="*/ 28 w 28"/>
                  <a:gd name="T17" fmla="*/ 7 h 21"/>
                  <a:gd name="T18" fmla="*/ 28 w 28"/>
                  <a:gd name="T19" fmla="*/ 7 h 21"/>
                  <a:gd name="T20" fmla="*/ 28 w 28"/>
                  <a:gd name="T21" fmla="*/ 14 h 21"/>
                  <a:gd name="T22" fmla="*/ 21 w 28"/>
                  <a:gd name="T23" fmla="*/ 21 h 21"/>
                  <a:gd name="T24" fmla="*/ 7 w 2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8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1" y="0"/>
                    </a:lnTo>
                    <a:lnTo>
                      <a:pt x="28" y="0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8" y="14"/>
                    </a:lnTo>
                    <a:lnTo>
                      <a:pt x="21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0" name="Freeform 104"/>
              <p:cNvSpPr>
                <a:spLocks/>
              </p:cNvSpPr>
              <p:nvPr/>
            </p:nvSpPr>
            <p:spPr bwMode="auto">
              <a:xfrm>
                <a:off x="2939" y="2205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1" name="Freeform 105"/>
              <p:cNvSpPr>
                <a:spLocks/>
              </p:cNvSpPr>
              <p:nvPr/>
            </p:nvSpPr>
            <p:spPr bwMode="auto">
              <a:xfrm>
                <a:off x="2939" y="2205"/>
                <a:ext cx="21" cy="21"/>
              </a:xfrm>
              <a:custGeom>
                <a:avLst/>
                <a:gdLst>
                  <a:gd name="T0" fmla="*/ 7 w 21"/>
                  <a:gd name="T1" fmla="*/ 21 h 21"/>
                  <a:gd name="T2" fmla="*/ 0 w 21"/>
                  <a:gd name="T3" fmla="*/ 14 h 21"/>
                  <a:gd name="T4" fmla="*/ 0 w 21"/>
                  <a:gd name="T5" fmla="*/ 7 h 21"/>
                  <a:gd name="T6" fmla="*/ 0 w 21"/>
                  <a:gd name="T7" fmla="*/ 7 h 21"/>
                  <a:gd name="T8" fmla="*/ 0 w 21"/>
                  <a:gd name="T9" fmla="*/ 0 h 21"/>
                  <a:gd name="T10" fmla="*/ 7 w 21"/>
                  <a:gd name="T11" fmla="*/ 0 h 21"/>
                  <a:gd name="T12" fmla="*/ 14 w 21"/>
                  <a:gd name="T13" fmla="*/ 0 h 21"/>
                  <a:gd name="T14" fmla="*/ 21 w 21"/>
                  <a:gd name="T15" fmla="*/ 0 h 21"/>
                  <a:gd name="T16" fmla="*/ 21 w 21"/>
                  <a:gd name="T17" fmla="*/ 7 h 21"/>
                  <a:gd name="T18" fmla="*/ 21 w 21"/>
                  <a:gd name="T19" fmla="*/ 7 h 21"/>
                  <a:gd name="T20" fmla="*/ 21 w 21"/>
                  <a:gd name="T21" fmla="*/ 14 h 21"/>
                  <a:gd name="T22" fmla="*/ 14 w 21"/>
                  <a:gd name="T23" fmla="*/ 21 h 21"/>
                  <a:gd name="T24" fmla="*/ 7 w 21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0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14"/>
                    </a:lnTo>
                    <a:lnTo>
                      <a:pt x="14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2" name="Freeform 106"/>
              <p:cNvSpPr>
                <a:spLocks/>
              </p:cNvSpPr>
              <p:nvPr/>
            </p:nvSpPr>
            <p:spPr bwMode="auto">
              <a:xfrm>
                <a:off x="2946" y="2184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3" name="Freeform 107"/>
              <p:cNvSpPr>
                <a:spLocks/>
              </p:cNvSpPr>
              <p:nvPr/>
            </p:nvSpPr>
            <p:spPr bwMode="auto">
              <a:xfrm>
                <a:off x="2946" y="2184"/>
                <a:ext cx="35" cy="21"/>
              </a:xfrm>
              <a:custGeom>
                <a:avLst/>
                <a:gdLst>
                  <a:gd name="T0" fmla="*/ 7 w 35"/>
                  <a:gd name="T1" fmla="*/ 21 h 21"/>
                  <a:gd name="T2" fmla="*/ 0 w 35"/>
                  <a:gd name="T3" fmla="*/ 14 h 21"/>
                  <a:gd name="T4" fmla="*/ 0 w 35"/>
                  <a:gd name="T5" fmla="*/ 7 h 21"/>
                  <a:gd name="T6" fmla="*/ 0 w 35"/>
                  <a:gd name="T7" fmla="*/ 7 h 21"/>
                  <a:gd name="T8" fmla="*/ 0 w 35"/>
                  <a:gd name="T9" fmla="*/ 0 h 21"/>
                  <a:gd name="T10" fmla="*/ 7 w 35"/>
                  <a:gd name="T11" fmla="*/ 0 h 21"/>
                  <a:gd name="T12" fmla="*/ 28 w 35"/>
                  <a:gd name="T13" fmla="*/ 0 h 21"/>
                  <a:gd name="T14" fmla="*/ 35 w 35"/>
                  <a:gd name="T15" fmla="*/ 0 h 21"/>
                  <a:gd name="T16" fmla="*/ 35 w 35"/>
                  <a:gd name="T17" fmla="*/ 7 h 21"/>
                  <a:gd name="T18" fmla="*/ 35 w 35"/>
                  <a:gd name="T19" fmla="*/ 7 h 21"/>
                  <a:gd name="T20" fmla="*/ 35 w 35"/>
                  <a:gd name="T21" fmla="*/ 14 h 21"/>
                  <a:gd name="T22" fmla="*/ 28 w 35"/>
                  <a:gd name="T23" fmla="*/ 21 h 21"/>
                  <a:gd name="T24" fmla="*/ 7 w 35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5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8" y="0"/>
                    </a:lnTo>
                    <a:lnTo>
                      <a:pt x="35" y="0"/>
                    </a:lnTo>
                    <a:lnTo>
                      <a:pt x="35" y="7"/>
                    </a:lnTo>
                    <a:lnTo>
                      <a:pt x="35" y="7"/>
                    </a:lnTo>
                    <a:lnTo>
                      <a:pt x="35" y="14"/>
                    </a:lnTo>
                    <a:lnTo>
                      <a:pt x="28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4" name="Freeform 108"/>
              <p:cNvSpPr>
                <a:spLocks/>
              </p:cNvSpPr>
              <p:nvPr/>
            </p:nvSpPr>
            <p:spPr bwMode="auto">
              <a:xfrm>
                <a:off x="2967" y="2170"/>
                <a:ext cx="21" cy="28"/>
              </a:xfrm>
              <a:custGeom>
                <a:avLst/>
                <a:gdLst>
                  <a:gd name="T0" fmla="*/ 21 w 21"/>
                  <a:gd name="T1" fmla="*/ 21 h 28"/>
                  <a:gd name="T2" fmla="*/ 14 w 21"/>
                  <a:gd name="T3" fmla="*/ 28 h 28"/>
                  <a:gd name="T4" fmla="*/ 7 w 21"/>
                  <a:gd name="T5" fmla="*/ 28 h 28"/>
                  <a:gd name="T6" fmla="*/ 7 w 21"/>
                  <a:gd name="T7" fmla="*/ 28 h 28"/>
                  <a:gd name="T8" fmla="*/ 0 w 21"/>
                  <a:gd name="T9" fmla="*/ 28 h 28"/>
                  <a:gd name="T10" fmla="*/ 0 w 21"/>
                  <a:gd name="T11" fmla="*/ 21 h 28"/>
                  <a:gd name="T12" fmla="*/ 0 w 21"/>
                  <a:gd name="T13" fmla="*/ 7 h 28"/>
                  <a:gd name="T14" fmla="*/ 0 w 21"/>
                  <a:gd name="T15" fmla="*/ 0 h 28"/>
                  <a:gd name="T16" fmla="*/ 7 w 21"/>
                  <a:gd name="T17" fmla="*/ 0 h 28"/>
                  <a:gd name="T18" fmla="*/ 7 w 21"/>
                  <a:gd name="T19" fmla="*/ 0 h 28"/>
                  <a:gd name="T20" fmla="*/ 14 w 21"/>
                  <a:gd name="T21" fmla="*/ 0 h 28"/>
                  <a:gd name="T22" fmla="*/ 21 w 21"/>
                  <a:gd name="T23" fmla="*/ 7 h 28"/>
                  <a:gd name="T24" fmla="*/ 21 w 21"/>
                  <a:gd name="T25" fmla="*/ 2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28">
                    <a:moveTo>
                      <a:pt x="21" y="21"/>
                    </a:moveTo>
                    <a:lnTo>
                      <a:pt x="14" y="28"/>
                    </a:lnTo>
                    <a:lnTo>
                      <a:pt x="7" y="28"/>
                    </a:lnTo>
                    <a:lnTo>
                      <a:pt x="7" y="28"/>
                    </a:lnTo>
                    <a:lnTo>
                      <a:pt x="0" y="28"/>
                    </a:lnTo>
                    <a:lnTo>
                      <a:pt x="0" y="21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5" name="Freeform 109"/>
              <p:cNvSpPr>
                <a:spLocks/>
              </p:cNvSpPr>
              <p:nvPr/>
            </p:nvSpPr>
            <p:spPr bwMode="auto">
              <a:xfrm>
                <a:off x="2967" y="2170"/>
                <a:ext cx="48" cy="21"/>
              </a:xfrm>
              <a:custGeom>
                <a:avLst/>
                <a:gdLst>
                  <a:gd name="T0" fmla="*/ 7 w 48"/>
                  <a:gd name="T1" fmla="*/ 21 h 21"/>
                  <a:gd name="T2" fmla="*/ 0 w 48"/>
                  <a:gd name="T3" fmla="*/ 14 h 21"/>
                  <a:gd name="T4" fmla="*/ 0 w 48"/>
                  <a:gd name="T5" fmla="*/ 7 h 21"/>
                  <a:gd name="T6" fmla="*/ 0 w 48"/>
                  <a:gd name="T7" fmla="*/ 7 h 21"/>
                  <a:gd name="T8" fmla="*/ 0 w 48"/>
                  <a:gd name="T9" fmla="*/ 0 h 21"/>
                  <a:gd name="T10" fmla="*/ 7 w 48"/>
                  <a:gd name="T11" fmla="*/ 0 h 21"/>
                  <a:gd name="T12" fmla="*/ 41 w 48"/>
                  <a:gd name="T13" fmla="*/ 0 h 21"/>
                  <a:gd name="T14" fmla="*/ 48 w 48"/>
                  <a:gd name="T15" fmla="*/ 0 h 21"/>
                  <a:gd name="T16" fmla="*/ 48 w 48"/>
                  <a:gd name="T17" fmla="*/ 7 h 21"/>
                  <a:gd name="T18" fmla="*/ 48 w 48"/>
                  <a:gd name="T19" fmla="*/ 7 h 21"/>
                  <a:gd name="T20" fmla="*/ 48 w 48"/>
                  <a:gd name="T21" fmla="*/ 14 h 21"/>
                  <a:gd name="T22" fmla="*/ 41 w 48"/>
                  <a:gd name="T23" fmla="*/ 21 h 21"/>
                  <a:gd name="T24" fmla="*/ 7 w 4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8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41" y="0"/>
                    </a:lnTo>
                    <a:lnTo>
                      <a:pt x="48" y="0"/>
                    </a:lnTo>
                    <a:lnTo>
                      <a:pt x="48" y="7"/>
                    </a:lnTo>
                    <a:lnTo>
                      <a:pt x="48" y="7"/>
                    </a:lnTo>
                    <a:lnTo>
                      <a:pt x="48" y="14"/>
                    </a:lnTo>
                    <a:lnTo>
                      <a:pt x="41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6" name="Freeform 110"/>
              <p:cNvSpPr>
                <a:spLocks/>
              </p:cNvSpPr>
              <p:nvPr/>
            </p:nvSpPr>
            <p:spPr bwMode="auto">
              <a:xfrm>
                <a:off x="3002" y="2150"/>
                <a:ext cx="20" cy="34"/>
              </a:xfrm>
              <a:custGeom>
                <a:avLst/>
                <a:gdLst>
                  <a:gd name="T0" fmla="*/ 20 w 20"/>
                  <a:gd name="T1" fmla="*/ 27 h 34"/>
                  <a:gd name="T2" fmla="*/ 13 w 20"/>
                  <a:gd name="T3" fmla="*/ 34 h 34"/>
                  <a:gd name="T4" fmla="*/ 6 w 20"/>
                  <a:gd name="T5" fmla="*/ 34 h 34"/>
                  <a:gd name="T6" fmla="*/ 6 w 20"/>
                  <a:gd name="T7" fmla="*/ 34 h 34"/>
                  <a:gd name="T8" fmla="*/ 0 w 20"/>
                  <a:gd name="T9" fmla="*/ 34 h 34"/>
                  <a:gd name="T10" fmla="*/ 0 w 20"/>
                  <a:gd name="T11" fmla="*/ 27 h 34"/>
                  <a:gd name="T12" fmla="*/ 0 w 20"/>
                  <a:gd name="T13" fmla="*/ 7 h 34"/>
                  <a:gd name="T14" fmla="*/ 0 w 20"/>
                  <a:gd name="T15" fmla="*/ 0 h 34"/>
                  <a:gd name="T16" fmla="*/ 6 w 20"/>
                  <a:gd name="T17" fmla="*/ 0 h 34"/>
                  <a:gd name="T18" fmla="*/ 6 w 20"/>
                  <a:gd name="T19" fmla="*/ 0 h 34"/>
                  <a:gd name="T20" fmla="*/ 13 w 20"/>
                  <a:gd name="T21" fmla="*/ 0 h 34"/>
                  <a:gd name="T22" fmla="*/ 20 w 20"/>
                  <a:gd name="T23" fmla="*/ 7 h 34"/>
                  <a:gd name="T24" fmla="*/ 20 w 20"/>
                  <a:gd name="T25" fmla="*/ 27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34">
                    <a:moveTo>
                      <a:pt x="20" y="27"/>
                    </a:moveTo>
                    <a:lnTo>
                      <a:pt x="13" y="34"/>
                    </a:lnTo>
                    <a:lnTo>
                      <a:pt x="6" y="34"/>
                    </a:lnTo>
                    <a:lnTo>
                      <a:pt x="6" y="34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13" y="0"/>
                    </a:lnTo>
                    <a:lnTo>
                      <a:pt x="20" y="7"/>
                    </a:lnTo>
                    <a:lnTo>
                      <a:pt x="20" y="27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7" name="Freeform 111"/>
              <p:cNvSpPr>
                <a:spLocks/>
              </p:cNvSpPr>
              <p:nvPr/>
            </p:nvSpPr>
            <p:spPr bwMode="auto">
              <a:xfrm>
                <a:off x="3002" y="2150"/>
                <a:ext cx="41" cy="20"/>
              </a:xfrm>
              <a:custGeom>
                <a:avLst/>
                <a:gdLst>
                  <a:gd name="T0" fmla="*/ 6 w 41"/>
                  <a:gd name="T1" fmla="*/ 20 h 20"/>
                  <a:gd name="T2" fmla="*/ 0 w 41"/>
                  <a:gd name="T3" fmla="*/ 14 h 20"/>
                  <a:gd name="T4" fmla="*/ 0 w 41"/>
                  <a:gd name="T5" fmla="*/ 7 h 20"/>
                  <a:gd name="T6" fmla="*/ 0 w 41"/>
                  <a:gd name="T7" fmla="*/ 7 h 20"/>
                  <a:gd name="T8" fmla="*/ 0 w 41"/>
                  <a:gd name="T9" fmla="*/ 0 h 20"/>
                  <a:gd name="T10" fmla="*/ 6 w 41"/>
                  <a:gd name="T11" fmla="*/ 0 h 20"/>
                  <a:gd name="T12" fmla="*/ 34 w 41"/>
                  <a:gd name="T13" fmla="*/ 0 h 20"/>
                  <a:gd name="T14" fmla="*/ 41 w 41"/>
                  <a:gd name="T15" fmla="*/ 0 h 20"/>
                  <a:gd name="T16" fmla="*/ 41 w 41"/>
                  <a:gd name="T17" fmla="*/ 7 h 20"/>
                  <a:gd name="T18" fmla="*/ 41 w 41"/>
                  <a:gd name="T19" fmla="*/ 7 h 20"/>
                  <a:gd name="T20" fmla="*/ 41 w 41"/>
                  <a:gd name="T21" fmla="*/ 14 h 20"/>
                  <a:gd name="T22" fmla="*/ 34 w 41"/>
                  <a:gd name="T23" fmla="*/ 20 h 20"/>
                  <a:gd name="T24" fmla="*/ 6 w 41"/>
                  <a:gd name="T2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" h="20">
                    <a:moveTo>
                      <a:pt x="6" y="20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34" y="0"/>
                    </a:lnTo>
                    <a:lnTo>
                      <a:pt x="41" y="0"/>
                    </a:lnTo>
                    <a:lnTo>
                      <a:pt x="41" y="7"/>
                    </a:lnTo>
                    <a:lnTo>
                      <a:pt x="41" y="7"/>
                    </a:lnTo>
                    <a:lnTo>
                      <a:pt x="41" y="14"/>
                    </a:lnTo>
                    <a:lnTo>
                      <a:pt x="34" y="20"/>
                    </a:lnTo>
                    <a:lnTo>
                      <a:pt x="6" y="2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8" name="Freeform 112"/>
              <p:cNvSpPr>
                <a:spLocks/>
              </p:cNvSpPr>
              <p:nvPr/>
            </p:nvSpPr>
            <p:spPr bwMode="auto">
              <a:xfrm>
                <a:off x="3029" y="2129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9" name="Freeform 113"/>
              <p:cNvSpPr>
                <a:spLocks/>
              </p:cNvSpPr>
              <p:nvPr/>
            </p:nvSpPr>
            <p:spPr bwMode="auto">
              <a:xfrm>
                <a:off x="3029" y="2129"/>
                <a:ext cx="49" cy="21"/>
              </a:xfrm>
              <a:custGeom>
                <a:avLst/>
                <a:gdLst>
                  <a:gd name="T0" fmla="*/ 7 w 49"/>
                  <a:gd name="T1" fmla="*/ 21 h 21"/>
                  <a:gd name="T2" fmla="*/ 0 w 49"/>
                  <a:gd name="T3" fmla="*/ 14 h 21"/>
                  <a:gd name="T4" fmla="*/ 0 w 49"/>
                  <a:gd name="T5" fmla="*/ 7 h 21"/>
                  <a:gd name="T6" fmla="*/ 0 w 49"/>
                  <a:gd name="T7" fmla="*/ 7 h 21"/>
                  <a:gd name="T8" fmla="*/ 0 w 49"/>
                  <a:gd name="T9" fmla="*/ 0 h 21"/>
                  <a:gd name="T10" fmla="*/ 7 w 49"/>
                  <a:gd name="T11" fmla="*/ 0 h 21"/>
                  <a:gd name="T12" fmla="*/ 42 w 49"/>
                  <a:gd name="T13" fmla="*/ 0 h 21"/>
                  <a:gd name="T14" fmla="*/ 49 w 49"/>
                  <a:gd name="T15" fmla="*/ 0 h 21"/>
                  <a:gd name="T16" fmla="*/ 49 w 49"/>
                  <a:gd name="T17" fmla="*/ 7 h 21"/>
                  <a:gd name="T18" fmla="*/ 49 w 49"/>
                  <a:gd name="T19" fmla="*/ 7 h 21"/>
                  <a:gd name="T20" fmla="*/ 49 w 49"/>
                  <a:gd name="T21" fmla="*/ 14 h 21"/>
                  <a:gd name="T22" fmla="*/ 42 w 49"/>
                  <a:gd name="T23" fmla="*/ 21 h 21"/>
                  <a:gd name="T24" fmla="*/ 7 w 49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9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42" y="0"/>
                    </a:lnTo>
                    <a:lnTo>
                      <a:pt x="49" y="0"/>
                    </a:lnTo>
                    <a:lnTo>
                      <a:pt x="49" y="7"/>
                    </a:lnTo>
                    <a:lnTo>
                      <a:pt x="49" y="7"/>
                    </a:lnTo>
                    <a:lnTo>
                      <a:pt x="49" y="14"/>
                    </a:lnTo>
                    <a:lnTo>
                      <a:pt x="42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0" name="Freeform 114"/>
              <p:cNvSpPr>
                <a:spLocks/>
              </p:cNvSpPr>
              <p:nvPr/>
            </p:nvSpPr>
            <p:spPr bwMode="auto">
              <a:xfrm>
                <a:off x="3064" y="2108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1" name="Freeform 115"/>
              <p:cNvSpPr>
                <a:spLocks/>
              </p:cNvSpPr>
              <p:nvPr/>
            </p:nvSpPr>
            <p:spPr bwMode="auto">
              <a:xfrm>
                <a:off x="3064" y="2108"/>
                <a:ext cx="90" cy="21"/>
              </a:xfrm>
              <a:custGeom>
                <a:avLst/>
                <a:gdLst>
                  <a:gd name="T0" fmla="*/ 7 w 90"/>
                  <a:gd name="T1" fmla="*/ 21 h 21"/>
                  <a:gd name="T2" fmla="*/ 0 w 90"/>
                  <a:gd name="T3" fmla="*/ 14 h 21"/>
                  <a:gd name="T4" fmla="*/ 0 w 90"/>
                  <a:gd name="T5" fmla="*/ 7 h 21"/>
                  <a:gd name="T6" fmla="*/ 0 w 90"/>
                  <a:gd name="T7" fmla="*/ 7 h 21"/>
                  <a:gd name="T8" fmla="*/ 0 w 90"/>
                  <a:gd name="T9" fmla="*/ 0 h 21"/>
                  <a:gd name="T10" fmla="*/ 7 w 90"/>
                  <a:gd name="T11" fmla="*/ 0 h 21"/>
                  <a:gd name="T12" fmla="*/ 83 w 90"/>
                  <a:gd name="T13" fmla="*/ 0 h 21"/>
                  <a:gd name="T14" fmla="*/ 90 w 90"/>
                  <a:gd name="T15" fmla="*/ 0 h 21"/>
                  <a:gd name="T16" fmla="*/ 90 w 90"/>
                  <a:gd name="T17" fmla="*/ 7 h 21"/>
                  <a:gd name="T18" fmla="*/ 90 w 90"/>
                  <a:gd name="T19" fmla="*/ 7 h 21"/>
                  <a:gd name="T20" fmla="*/ 90 w 90"/>
                  <a:gd name="T21" fmla="*/ 14 h 21"/>
                  <a:gd name="T22" fmla="*/ 83 w 90"/>
                  <a:gd name="T23" fmla="*/ 21 h 21"/>
                  <a:gd name="T24" fmla="*/ 7 w 90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83" y="0"/>
                    </a:lnTo>
                    <a:lnTo>
                      <a:pt x="90" y="0"/>
                    </a:lnTo>
                    <a:lnTo>
                      <a:pt x="90" y="7"/>
                    </a:lnTo>
                    <a:lnTo>
                      <a:pt x="90" y="7"/>
                    </a:lnTo>
                    <a:lnTo>
                      <a:pt x="90" y="14"/>
                    </a:lnTo>
                    <a:lnTo>
                      <a:pt x="83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2" name="Freeform 116"/>
              <p:cNvSpPr>
                <a:spLocks/>
              </p:cNvSpPr>
              <p:nvPr/>
            </p:nvSpPr>
            <p:spPr bwMode="auto">
              <a:xfrm>
                <a:off x="3140" y="2108"/>
                <a:ext cx="56" cy="21"/>
              </a:xfrm>
              <a:custGeom>
                <a:avLst/>
                <a:gdLst>
                  <a:gd name="T0" fmla="*/ 7 w 56"/>
                  <a:gd name="T1" fmla="*/ 21 h 21"/>
                  <a:gd name="T2" fmla="*/ 0 w 56"/>
                  <a:gd name="T3" fmla="*/ 14 h 21"/>
                  <a:gd name="T4" fmla="*/ 0 w 56"/>
                  <a:gd name="T5" fmla="*/ 7 h 21"/>
                  <a:gd name="T6" fmla="*/ 0 w 56"/>
                  <a:gd name="T7" fmla="*/ 7 h 21"/>
                  <a:gd name="T8" fmla="*/ 0 w 56"/>
                  <a:gd name="T9" fmla="*/ 0 h 21"/>
                  <a:gd name="T10" fmla="*/ 7 w 56"/>
                  <a:gd name="T11" fmla="*/ 0 h 21"/>
                  <a:gd name="T12" fmla="*/ 49 w 56"/>
                  <a:gd name="T13" fmla="*/ 0 h 21"/>
                  <a:gd name="T14" fmla="*/ 56 w 56"/>
                  <a:gd name="T15" fmla="*/ 0 h 21"/>
                  <a:gd name="T16" fmla="*/ 56 w 56"/>
                  <a:gd name="T17" fmla="*/ 7 h 21"/>
                  <a:gd name="T18" fmla="*/ 56 w 56"/>
                  <a:gd name="T19" fmla="*/ 7 h 21"/>
                  <a:gd name="T20" fmla="*/ 56 w 56"/>
                  <a:gd name="T21" fmla="*/ 14 h 21"/>
                  <a:gd name="T22" fmla="*/ 49 w 56"/>
                  <a:gd name="T23" fmla="*/ 21 h 21"/>
                  <a:gd name="T24" fmla="*/ 7 w 56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6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49" y="0"/>
                    </a:lnTo>
                    <a:lnTo>
                      <a:pt x="56" y="0"/>
                    </a:lnTo>
                    <a:lnTo>
                      <a:pt x="56" y="7"/>
                    </a:lnTo>
                    <a:lnTo>
                      <a:pt x="56" y="7"/>
                    </a:lnTo>
                    <a:lnTo>
                      <a:pt x="56" y="14"/>
                    </a:lnTo>
                    <a:lnTo>
                      <a:pt x="49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3" name="Freeform 117"/>
              <p:cNvSpPr>
                <a:spLocks/>
              </p:cNvSpPr>
              <p:nvPr/>
            </p:nvSpPr>
            <p:spPr bwMode="auto">
              <a:xfrm>
                <a:off x="3182" y="2108"/>
                <a:ext cx="56" cy="21"/>
              </a:xfrm>
              <a:custGeom>
                <a:avLst/>
                <a:gdLst>
                  <a:gd name="T0" fmla="*/ 7 w 56"/>
                  <a:gd name="T1" fmla="*/ 21 h 21"/>
                  <a:gd name="T2" fmla="*/ 0 w 56"/>
                  <a:gd name="T3" fmla="*/ 14 h 21"/>
                  <a:gd name="T4" fmla="*/ 0 w 56"/>
                  <a:gd name="T5" fmla="*/ 7 h 21"/>
                  <a:gd name="T6" fmla="*/ 0 w 56"/>
                  <a:gd name="T7" fmla="*/ 7 h 21"/>
                  <a:gd name="T8" fmla="*/ 0 w 56"/>
                  <a:gd name="T9" fmla="*/ 0 h 21"/>
                  <a:gd name="T10" fmla="*/ 7 w 56"/>
                  <a:gd name="T11" fmla="*/ 0 h 21"/>
                  <a:gd name="T12" fmla="*/ 49 w 56"/>
                  <a:gd name="T13" fmla="*/ 0 h 21"/>
                  <a:gd name="T14" fmla="*/ 56 w 56"/>
                  <a:gd name="T15" fmla="*/ 0 h 21"/>
                  <a:gd name="T16" fmla="*/ 56 w 56"/>
                  <a:gd name="T17" fmla="*/ 7 h 21"/>
                  <a:gd name="T18" fmla="*/ 56 w 56"/>
                  <a:gd name="T19" fmla="*/ 7 h 21"/>
                  <a:gd name="T20" fmla="*/ 56 w 56"/>
                  <a:gd name="T21" fmla="*/ 14 h 21"/>
                  <a:gd name="T22" fmla="*/ 49 w 56"/>
                  <a:gd name="T23" fmla="*/ 21 h 21"/>
                  <a:gd name="T24" fmla="*/ 7 w 56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6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49" y="0"/>
                    </a:lnTo>
                    <a:lnTo>
                      <a:pt x="56" y="0"/>
                    </a:lnTo>
                    <a:lnTo>
                      <a:pt x="56" y="7"/>
                    </a:lnTo>
                    <a:lnTo>
                      <a:pt x="56" y="7"/>
                    </a:lnTo>
                    <a:lnTo>
                      <a:pt x="56" y="14"/>
                    </a:lnTo>
                    <a:lnTo>
                      <a:pt x="49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4" name="Freeform 118"/>
              <p:cNvSpPr>
                <a:spLocks/>
              </p:cNvSpPr>
              <p:nvPr/>
            </p:nvSpPr>
            <p:spPr bwMode="auto">
              <a:xfrm>
                <a:off x="3224" y="2087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5" name="Freeform 119"/>
              <p:cNvSpPr>
                <a:spLocks/>
              </p:cNvSpPr>
              <p:nvPr/>
            </p:nvSpPr>
            <p:spPr bwMode="auto">
              <a:xfrm>
                <a:off x="3224" y="2087"/>
                <a:ext cx="34" cy="21"/>
              </a:xfrm>
              <a:custGeom>
                <a:avLst/>
                <a:gdLst>
                  <a:gd name="T0" fmla="*/ 7 w 34"/>
                  <a:gd name="T1" fmla="*/ 21 h 21"/>
                  <a:gd name="T2" fmla="*/ 0 w 34"/>
                  <a:gd name="T3" fmla="*/ 14 h 21"/>
                  <a:gd name="T4" fmla="*/ 0 w 34"/>
                  <a:gd name="T5" fmla="*/ 7 h 21"/>
                  <a:gd name="T6" fmla="*/ 0 w 34"/>
                  <a:gd name="T7" fmla="*/ 7 h 21"/>
                  <a:gd name="T8" fmla="*/ 0 w 34"/>
                  <a:gd name="T9" fmla="*/ 0 h 21"/>
                  <a:gd name="T10" fmla="*/ 7 w 34"/>
                  <a:gd name="T11" fmla="*/ 0 h 21"/>
                  <a:gd name="T12" fmla="*/ 28 w 34"/>
                  <a:gd name="T13" fmla="*/ 0 h 21"/>
                  <a:gd name="T14" fmla="*/ 34 w 34"/>
                  <a:gd name="T15" fmla="*/ 0 h 21"/>
                  <a:gd name="T16" fmla="*/ 34 w 34"/>
                  <a:gd name="T17" fmla="*/ 7 h 21"/>
                  <a:gd name="T18" fmla="*/ 34 w 34"/>
                  <a:gd name="T19" fmla="*/ 7 h 21"/>
                  <a:gd name="T20" fmla="*/ 34 w 34"/>
                  <a:gd name="T21" fmla="*/ 14 h 21"/>
                  <a:gd name="T22" fmla="*/ 28 w 34"/>
                  <a:gd name="T23" fmla="*/ 21 h 21"/>
                  <a:gd name="T24" fmla="*/ 7 w 34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8" y="0"/>
                    </a:lnTo>
                    <a:lnTo>
                      <a:pt x="34" y="0"/>
                    </a:lnTo>
                    <a:lnTo>
                      <a:pt x="34" y="7"/>
                    </a:lnTo>
                    <a:lnTo>
                      <a:pt x="34" y="7"/>
                    </a:lnTo>
                    <a:lnTo>
                      <a:pt x="34" y="14"/>
                    </a:lnTo>
                    <a:lnTo>
                      <a:pt x="28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6" name="Freeform 120"/>
              <p:cNvSpPr>
                <a:spLocks/>
              </p:cNvSpPr>
              <p:nvPr/>
            </p:nvSpPr>
            <p:spPr bwMode="auto">
              <a:xfrm>
                <a:off x="3245" y="2066"/>
                <a:ext cx="20" cy="35"/>
              </a:xfrm>
              <a:custGeom>
                <a:avLst/>
                <a:gdLst>
                  <a:gd name="T0" fmla="*/ 20 w 20"/>
                  <a:gd name="T1" fmla="*/ 28 h 35"/>
                  <a:gd name="T2" fmla="*/ 13 w 20"/>
                  <a:gd name="T3" fmla="*/ 35 h 35"/>
                  <a:gd name="T4" fmla="*/ 7 w 20"/>
                  <a:gd name="T5" fmla="*/ 35 h 35"/>
                  <a:gd name="T6" fmla="*/ 7 w 20"/>
                  <a:gd name="T7" fmla="*/ 35 h 35"/>
                  <a:gd name="T8" fmla="*/ 0 w 20"/>
                  <a:gd name="T9" fmla="*/ 35 h 35"/>
                  <a:gd name="T10" fmla="*/ 0 w 20"/>
                  <a:gd name="T11" fmla="*/ 28 h 35"/>
                  <a:gd name="T12" fmla="*/ 0 w 20"/>
                  <a:gd name="T13" fmla="*/ 7 h 35"/>
                  <a:gd name="T14" fmla="*/ 0 w 20"/>
                  <a:gd name="T15" fmla="*/ 0 h 35"/>
                  <a:gd name="T16" fmla="*/ 7 w 20"/>
                  <a:gd name="T17" fmla="*/ 0 h 35"/>
                  <a:gd name="T18" fmla="*/ 7 w 20"/>
                  <a:gd name="T19" fmla="*/ 0 h 35"/>
                  <a:gd name="T20" fmla="*/ 13 w 20"/>
                  <a:gd name="T21" fmla="*/ 0 h 35"/>
                  <a:gd name="T22" fmla="*/ 20 w 20"/>
                  <a:gd name="T23" fmla="*/ 7 h 35"/>
                  <a:gd name="T24" fmla="*/ 20 w 20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35">
                    <a:moveTo>
                      <a:pt x="20" y="28"/>
                    </a:moveTo>
                    <a:lnTo>
                      <a:pt x="13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3" y="0"/>
                    </a:lnTo>
                    <a:lnTo>
                      <a:pt x="20" y="7"/>
                    </a:lnTo>
                    <a:lnTo>
                      <a:pt x="20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7" name="Freeform 121"/>
              <p:cNvSpPr>
                <a:spLocks/>
              </p:cNvSpPr>
              <p:nvPr/>
            </p:nvSpPr>
            <p:spPr bwMode="auto">
              <a:xfrm>
                <a:off x="3245" y="2066"/>
                <a:ext cx="159" cy="21"/>
              </a:xfrm>
              <a:custGeom>
                <a:avLst/>
                <a:gdLst>
                  <a:gd name="T0" fmla="*/ 7 w 159"/>
                  <a:gd name="T1" fmla="*/ 21 h 21"/>
                  <a:gd name="T2" fmla="*/ 0 w 159"/>
                  <a:gd name="T3" fmla="*/ 14 h 21"/>
                  <a:gd name="T4" fmla="*/ 0 w 159"/>
                  <a:gd name="T5" fmla="*/ 7 h 21"/>
                  <a:gd name="T6" fmla="*/ 0 w 159"/>
                  <a:gd name="T7" fmla="*/ 7 h 21"/>
                  <a:gd name="T8" fmla="*/ 0 w 159"/>
                  <a:gd name="T9" fmla="*/ 0 h 21"/>
                  <a:gd name="T10" fmla="*/ 7 w 159"/>
                  <a:gd name="T11" fmla="*/ 0 h 21"/>
                  <a:gd name="T12" fmla="*/ 152 w 159"/>
                  <a:gd name="T13" fmla="*/ 0 h 21"/>
                  <a:gd name="T14" fmla="*/ 159 w 159"/>
                  <a:gd name="T15" fmla="*/ 0 h 21"/>
                  <a:gd name="T16" fmla="*/ 159 w 159"/>
                  <a:gd name="T17" fmla="*/ 7 h 21"/>
                  <a:gd name="T18" fmla="*/ 159 w 159"/>
                  <a:gd name="T19" fmla="*/ 7 h 21"/>
                  <a:gd name="T20" fmla="*/ 159 w 159"/>
                  <a:gd name="T21" fmla="*/ 14 h 21"/>
                  <a:gd name="T22" fmla="*/ 152 w 159"/>
                  <a:gd name="T23" fmla="*/ 21 h 21"/>
                  <a:gd name="T24" fmla="*/ 7 w 159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9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52" y="0"/>
                    </a:lnTo>
                    <a:lnTo>
                      <a:pt x="159" y="0"/>
                    </a:lnTo>
                    <a:lnTo>
                      <a:pt x="159" y="7"/>
                    </a:lnTo>
                    <a:lnTo>
                      <a:pt x="159" y="7"/>
                    </a:lnTo>
                    <a:lnTo>
                      <a:pt x="159" y="14"/>
                    </a:lnTo>
                    <a:lnTo>
                      <a:pt x="152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8" name="Freeform 122"/>
              <p:cNvSpPr>
                <a:spLocks/>
              </p:cNvSpPr>
              <p:nvPr/>
            </p:nvSpPr>
            <p:spPr bwMode="auto">
              <a:xfrm>
                <a:off x="3390" y="2046"/>
                <a:ext cx="21" cy="34"/>
              </a:xfrm>
              <a:custGeom>
                <a:avLst/>
                <a:gdLst>
                  <a:gd name="T0" fmla="*/ 21 w 21"/>
                  <a:gd name="T1" fmla="*/ 27 h 34"/>
                  <a:gd name="T2" fmla="*/ 14 w 21"/>
                  <a:gd name="T3" fmla="*/ 34 h 34"/>
                  <a:gd name="T4" fmla="*/ 7 w 21"/>
                  <a:gd name="T5" fmla="*/ 34 h 34"/>
                  <a:gd name="T6" fmla="*/ 7 w 21"/>
                  <a:gd name="T7" fmla="*/ 34 h 34"/>
                  <a:gd name="T8" fmla="*/ 0 w 21"/>
                  <a:gd name="T9" fmla="*/ 34 h 34"/>
                  <a:gd name="T10" fmla="*/ 0 w 21"/>
                  <a:gd name="T11" fmla="*/ 27 h 34"/>
                  <a:gd name="T12" fmla="*/ 0 w 21"/>
                  <a:gd name="T13" fmla="*/ 7 h 34"/>
                  <a:gd name="T14" fmla="*/ 0 w 21"/>
                  <a:gd name="T15" fmla="*/ 0 h 34"/>
                  <a:gd name="T16" fmla="*/ 7 w 21"/>
                  <a:gd name="T17" fmla="*/ 0 h 34"/>
                  <a:gd name="T18" fmla="*/ 7 w 21"/>
                  <a:gd name="T19" fmla="*/ 0 h 34"/>
                  <a:gd name="T20" fmla="*/ 14 w 21"/>
                  <a:gd name="T21" fmla="*/ 0 h 34"/>
                  <a:gd name="T22" fmla="*/ 21 w 21"/>
                  <a:gd name="T23" fmla="*/ 7 h 34"/>
                  <a:gd name="T24" fmla="*/ 21 w 21"/>
                  <a:gd name="T25" fmla="*/ 27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4">
                    <a:moveTo>
                      <a:pt x="21" y="27"/>
                    </a:moveTo>
                    <a:lnTo>
                      <a:pt x="14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7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9" name="Freeform 123"/>
              <p:cNvSpPr>
                <a:spLocks/>
              </p:cNvSpPr>
              <p:nvPr/>
            </p:nvSpPr>
            <p:spPr bwMode="auto">
              <a:xfrm>
                <a:off x="3390" y="2046"/>
                <a:ext cx="35" cy="20"/>
              </a:xfrm>
              <a:custGeom>
                <a:avLst/>
                <a:gdLst>
                  <a:gd name="T0" fmla="*/ 7 w 35"/>
                  <a:gd name="T1" fmla="*/ 20 h 20"/>
                  <a:gd name="T2" fmla="*/ 0 w 35"/>
                  <a:gd name="T3" fmla="*/ 13 h 20"/>
                  <a:gd name="T4" fmla="*/ 0 w 35"/>
                  <a:gd name="T5" fmla="*/ 7 h 20"/>
                  <a:gd name="T6" fmla="*/ 0 w 35"/>
                  <a:gd name="T7" fmla="*/ 7 h 20"/>
                  <a:gd name="T8" fmla="*/ 0 w 35"/>
                  <a:gd name="T9" fmla="*/ 0 h 20"/>
                  <a:gd name="T10" fmla="*/ 7 w 35"/>
                  <a:gd name="T11" fmla="*/ 0 h 20"/>
                  <a:gd name="T12" fmla="*/ 28 w 35"/>
                  <a:gd name="T13" fmla="*/ 0 h 20"/>
                  <a:gd name="T14" fmla="*/ 35 w 35"/>
                  <a:gd name="T15" fmla="*/ 0 h 20"/>
                  <a:gd name="T16" fmla="*/ 35 w 35"/>
                  <a:gd name="T17" fmla="*/ 7 h 20"/>
                  <a:gd name="T18" fmla="*/ 35 w 35"/>
                  <a:gd name="T19" fmla="*/ 7 h 20"/>
                  <a:gd name="T20" fmla="*/ 35 w 35"/>
                  <a:gd name="T21" fmla="*/ 13 h 20"/>
                  <a:gd name="T22" fmla="*/ 28 w 35"/>
                  <a:gd name="T23" fmla="*/ 20 h 20"/>
                  <a:gd name="T24" fmla="*/ 7 w 35"/>
                  <a:gd name="T2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5" h="20">
                    <a:moveTo>
                      <a:pt x="7" y="20"/>
                    </a:moveTo>
                    <a:lnTo>
                      <a:pt x="0" y="13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8" y="0"/>
                    </a:lnTo>
                    <a:lnTo>
                      <a:pt x="35" y="0"/>
                    </a:lnTo>
                    <a:lnTo>
                      <a:pt x="35" y="7"/>
                    </a:lnTo>
                    <a:lnTo>
                      <a:pt x="35" y="7"/>
                    </a:lnTo>
                    <a:lnTo>
                      <a:pt x="35" y="13"/>
                    </a:lnTo>
                    <a:lnTo>
                      <a:pt x="28" y="20"/>
                    </a:ln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0" name="Freeform 124"/>
              <p:cNvSpPr>
                <a:spLocks/>
              </p:cNvSpPr>
              <p:nvPr/>
            </p:nvSpPr>
            <p:spPr bwMode="auto">
              <a:xfrm>
                <a:off x="3411" y="2025"/>
                <a:ext cx="21" cy="34"/>
              </a:xfrm>
              <a:custGeom>
                <a:avLst/>
                <a:gdLst>
                  <a:gd name="T0" fmla="*/ 21 w 21"/>
                  <a:gd name="T1" fmla="*/ 28 h 34"/>
                  <a:gd name="T2" fmla="*/ 14 w 21"/>
                  <a:gd name="T3" fmla="*/ 34 h 34"/>
                  <a:gd name="T4" fmla="*/ 7 w 21"/>
                  <a:gd name="T5" fmla="*/ 34 h 34"/>
                  <a:gd name="T6" fmla="*/ 7 w 21"/>
                  <a:gd name="T7" fmla="*/ 34 h 34"/>
                  <a:gd name="T8" fmla="*/ 0 w 21"/>
                  <a:gd name="T9" fmla="*/ 34 h 34"/>
                  <a:gd name="T10" fmla="*/ 0 w 21"/>
                  <a:gd name="T11" fmla="*/ 28 h 34"/>
                  <a:gd name="T12" fmla="*/ 0 w 21"/>
                  <a:gd name="T13" fmla="*/ 7 h 34"/>
                  <a:gd name="T14" fmla="*/ 0 w 21"/>
                  <a:gd name="T15" fmla="*/ 0 h 34"/>
                  <a:gd name="T16" fmla="*/ 7 w 21"/>
                  <a:gd name="T17" fmla="*/ 0 h 34"/>
                  <a:gd name="T18" fmla="*/ 7 w 21"/>
                  <a:gd name="T19" fmla="*/ 0 h 34"/>
                  <a:gd name="T20" fmla="*/ 14 w 21"/>
                  <a:gd name="T21" fmla="*/ 0 h 34"/>
                  <a:gd name="T22" fmla="*/ 21 w 21"/>
                  <a:gd name="T23" fmla="*/ 7 h 34"/>
                  <a:gd name="T24" fmla="*/ 21 w 21"/>
                  <a:gd name="T25" fmla="*/ 28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4">
                    <a:moveTo>
                      <a:pt x="21" y="28"/>
                    </a:moveTo>
                    <a:lnTo>
                      <a:pt x="14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0" y="34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1" name="Freeform 125"/>
              <p:cNvSpPr>
                <a:spLocks/>
              </p:cNvSpPr>
              <p:nvPr/>
            </p:nvSpPr>
            <p:spPr bwMode="auto">
              <a:xfrm>
                <a:off x="3411" y="2025"/>
                <a:ext cx="97" cy="21"/>
              </a:xfrm>
              <a:custGeom>
                <a:avLst/>
                <a:gdLst>
                  <a:gd name="T0" fmla="*/ 7 w 97"/>
                  <a:gd name="T1" fmla="*/ 21 h 21"/>
                  <a:gd name="T2" fmla="*/ 0 w 97"/>
                  <a:gd name="T3" fmla="*/ 14 h 21"/>
                  <a:gd name="T4" fmla="*/ 0 w 97"/>
                  <a:gd name="T5" fmla="*/ 7 h 21"/>
                  <a:gd name="T6" fmla="*/ 0 w 97"/>
                  <a:gd name="T7" fmla="*/ 7 h 21"/>
                  <a:gd name="T8" fmla="*/ 0 w 97"/>
                  <a:gd name="T9" fmla="*/ 0 h 21"/>
                  <a:gd name="T10" fmla="*/ 7 w 97"/>
                  <a:gd name="T11" fmla="*/ 0 h 21"/>
                  <a:gd name="T12" fmla="*/ 91 w 97"/>
                  <a:gd name="T13" fmla="*/ 0 h 21"/>
                  <a:gd name="T14" fmla="*/ 97 w 97"/>
                  <a:gd name="T15" fmla="*/ 0 h 21"/>
                  <a:gd name="T16" fmla="*/ 97 w 97"/>
                  <a:gd name="T17" fmla="*/ 7 h 21"/>
                  <a:gd name="T18" fmla="*/ 97 w 97"/>
                  <a:gd name="T19" fmla="*/ 7 h 21"/>
                  <a:gd name="T20" fmla="*/ 97 w 97"/>
                  <a:gd name="T21" fmla="*/ 14 h 21"/>
                  <a:gd name="T22" fmla="*/ 91 w 97"/>
                  <a:gd name="T23" fmla="*/ 21 h 21"/>
                  <a:gd name="T24" fmla="*/ 7 w 97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7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91" y="0"/>
                    </a:lnTo>
                    <a:lnTo>
                      <a:pt x="97" y="0"/>
                    </a:lnTo>
                    <a:lnTo>
                      <a:pt x="97" y="7"/>
                    </a:lnTo>
                    <a:lnTo>
                      <a:pt x="97" y="7"/>
                    </a:lnTo>
                    <a:lnTo>
                      <a:pt x="97" y="14"/>
                    </a:lnTo>
                    <a:lnTo>
                      <a:pt x="91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2" name="Freeform 126"/>
              <p:cNvSpPr>
                <a:spLocks/>
              </p:cNvSpPr>
              <p:nvPr/>
            </p:nvSpPr>
            <p:spPr bwMode="auto">
              <a:xfrm>
                <a:off x="3495" y="2004"/>
                <a:ext cx="20" cy="35"/>
              </a:xfrm>
              <a:custGeom>
                <a:avLst/>
                <a:gdLst>
                  <a:gd name="T0" fmla="*/ 20 w 20"/>
                  <a:gd name="T1" fmla="*/ 28 h 35"/>
                  <a:gd name="T2" fmla="*/ 13 w 20"/>
                  <a:gd name="T3" fmla="*/ 35 h 35"/>
                  <a:gd name="T4" fmla="*/ 7 w 20"/>
                  <a:gd name="T5" fmla="*/ 35 h 35"/>
                  <a:gd name="T6" fmla="*/ 7 w 20"/>
                  <a:gd name="T7" fmla="*/ 35 h 35"/>
                  <a:gd name="T8" fmla="*/ 0 w 20"/>
                  <a:gd name="T9" fmla="*/ 35 h 35"/>
                  <a:gd name="T10" fmla="*/ 0 w 20"/>
                  <a:gd name="T11" fmla="*/ 28 h 35"/>
                  <a:gd name="T12" fmla="*/ 0 w 20"/>
                  <a:gd name="T13" fmla="*/ 7 h 35"/>
                  <a:gd name="T14" fmla="*/ 0 w 20"/>
                  <a:gd name="T15" fmla="*/ 0 h 35"/>
                  <a:gd name="T16" fmla="*/ 7 w 20"/>
                  <a:gd name="T17" fmla="*/ 0 h 35"/>
                  <a:gd name="T18" fmla="*/ 7 w 20"/>
                  <a:gd name="T19" fmla="*/ 0 h 35"/>
                  <a:gd name="T20" fmla="*/ 13 w 20"/>
                  <a:gd name="T21" fmla="*/ 0 h 35"/>
                  <a:gd name="T22" fmla="*/ 20 w 20"/>
                  <a:gd name="T23" fmla="*/ 7 h 35"/>
                  <a:gd name="T24" fmla="*/ 20 w 20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35">
                    <a:moveTo>
                      <a:pt x="20" y="28"/>
                    </a:moveTo>
                    <a:lnTo>
                      <a:pt x="13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3" y="0"/>
                    </a:lnTo>
                    <a:lnTo>
                      <a:pt x="20" y="7"/>
                    </a:lnTo>
                    <a:lnTo>
                      <a:pt x="20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3" name="Freeform 127"/>
              <p:cNvSpPr>
                <a:spLocks/>
              </p:cNvSpPr>
              <p:nvPr/>
            </p:nvSpPr>
            <p:spPr bwMode="auto">
              <a:xfrm>
                <a:off x="3495" y="2004"/>
                <a:ext cx="27" cy="21"/>
              </a:xfrm>
              <a:custGeom>
                <a:avLst/>
                <a:gdLst>
                  <a:gd name="T0" fmla="*/ 7 w 27"/>
                  <a:gd name="T1" fmla="*/ 21 h 21"/>
                  <a:gd name="T2" fmla="*/ 0 w 27"/>
                  <a:gd name="T3" fmla="*/ 14 h 21"/>
                  <a:gd name="T4" fmla="*/ 0 w 27"/>
                  <a:gd name="T5" fmla="*/ 7 h 21"/>
                  <a:gd name="T6" fmla="*/ 0 w 27"/>
                  <a:gd name="T7" fmla="*/ 7 h 21"/>
                  <a:gd name="T8" fmla="*/ 0 w 27"/>
                  <a:gd name="T9" fmla="*/ 0 h 21"/>
                  <a:gd name="T10" fmla="*/ 7 w 27"/>
                  <a:gd name="T11" fmla="*/ 0 h 21"/>
                  <a:gd name="T12" fmla="*/ 20 w 27"/>
                  <a:gd name="T13" fmla="*/ 0 h 21"/>
                  <a:gd name="T14" fmla="*/ 27 w 27"/>
                  <a:gd name="T15" fmla="*/ 0 h 21"/>
                  <a:gd name="T16" fmla="*/ 27 w 27"/>
                  <a:gd name="T17" fmla="*/ 7 h 21"/>
                  <a:gd name="T18" fmla="*/ 27 w 27"/>
                  <a:gd name="T19" fmla="*/ 7 h 21"/>
                  <a:gd name="T20" fmla="*/ 27 w 27"/>
                  <a:gd name="T21" fmla="*/ 14 h 21"/>
                  <a:gd name="T22" fmla="*/ 20 w 27"/>
                  <a:gd name="T23" fmla="*/ 21 h 21"/>
                  <a:gd name="T24" fmla="*/ 7 w 27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0" y="0"/>
                    </a:lnTo>
                    <a:lnTo>
                      <a:pt x="27" y="0"/>
                    </a:lnTo>
                    <a:lnTo>
                      <a:pt x="27" y="7"/>
                    </a:lnTo>
                    <a:lnTo>
                      <a:pt x="27" y="7"/>
                    </a:lnTo>
                    <a:lnTo>
                      <a:pt x="27" y="14"/>
                    </a:lnTo>
                    <a:lnTo>
                      <a:pt x="20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4" name="Freeform 128"/>
              <p:cNvSpPr>
                <a:spLocks/>
              </p:cNvSpPr>
              <p:nvPr/>
            </p:nvSpPr>
            <p:spPr bwMode="auto">
              <a:xfrm>
                <a:off x="3508" y="1983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5" name="Freeform 129"/>
              <p:cNvSpPr>
                <a:spLocks/>
              </p:cNvSpPr>
              <p:nvPr/>
            </p:nvSpPr>
            <p:spPr bwMode="auto">
              <a:xfrm>
                <a:off x="3508" y="1983"/>
                <a:ext cx="49" cy="21"/>
              </a:xfrm>
              <a:custGeom>
                <a:avLst/>
                <a:gdLst>
                  <a:gd name="T0" fmla="*/ 7 w 49"/>
                  <a:gd name="T1" fmla="*/ 21 h 21"/>
                  <a:gd name="T2" fmla="*/ 0 w 49"/>
                  <a:gd name="T3" fmla="*/ 14 h 21"/>
                  <a:gd name="T4" fmla="*/ 0 w 49"/>
                  <a:gd name="T5" fmla="*/ 7 h 21"/>
                  <a:gd name="T6" fmla="*/ 0 w 49"/>
                  <a:gd name="T7" fmla="*/ 7 h 21"/>
                  <a:gd name="T8" fmla="*/ 0 w 49"/>
                  <a:gd name="T9" fmla="*/ 0 h 21"/>
                  <a:gd name="T10" fmla="*/ 7 w 49"/>
                  <a:gd name="T11" fmla="*/ 0 h 21"/>
                  <a:gd name="T12" fmla="*/ 42 w 49"/>
                  <a:gd name="T13" fmla="*/ 0 h 21"/>
                  <a:gd name="T14" fmla="*/ 49 w 49"/>
                  <a:gd name="T15" fmla="*/ 0 h 21"/>
                  <a:gd name="T16" fmla="*/ 49 w 49"/>
                  <a:gd name="T17" fmla="*/ 7 h 21"/>
                  <a:gd name="T18" fmla="*/ 49 w 49"/>
                  <a:gd name="T19" fmla="*/ 7 h 21"/>
                  <a:gd name="T20" fmla="*/ 49 w 49"/>
                  <a:gd name="T21" fmla="*/ 14 h 21"/>
                  <a:gd name="T22" fmla="*/ 42 w 49"/>
                  <a:gd name="T23" fmla="*/ 21 h 21"/>
                  <a:gd name="T24" fmla="*/ 7 w 49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9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42" y="0"/>
                    </a:lnTo>
                    <a:lnTo>
                      <a:pt x="49" y="0"/>
                    </a:lnTo>
                    <a:lnTo>
                      <a:pt x="49" y="7"/>
                    </a:lnTo>
                    <a:lnTo>
                      <a:pt x="49" y="7"/>
                    </a:lnTo>
                    <a:lnTo>
                      <a:pt x="49" y="14"/>
                    </a:lnTo>
                    <a:lnTo>
                      <a:pt x="42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6" name="Freeform 130"/>
              <p:cNvSpPr>
                <a:spLocks/>
              </p:cNvSpPr>
              <p:nvPr/>
            </p:nvSpPr>
            <p:spPr bwMode="auto">
              <a:xfrm>
                <a:off x="3543" y="1962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7" name="Freeform 131"/>
              <p:cNvSpPr>
                <a:spLocks/>
              </p:cNvSpPr>
              <p:nvPr/>
            </p:nvSpPr>
            <p:spPr bwMode="auto">
              <a:xfrm>
                <a:off x="3543" y="1942"/>
                <a:ext cx="21" cy="34"/>
              </a:xfrm>
              <a:custGeom>
                <a:avLst/>
                <a:gdLst>
                  <a:gd name="T0" fmla="*/ 21 w 21"/>
                  <a:gd name="T1" fmla="*/ 27 h 34"/>
                  <a:gd name="T2" fmla="*/ 14 w 21"/>
                  <a:gd name="T3" fmla="*/ 34 h 34"/>
                  <a:gd name="T4" fmla="*/ 7 w 21"/>
                  <a:gd name="T5" fmla="*/ 34 h 34"/>
                  <a:gd name="T6" fmla="*/ 7 w 21"/>
                  <a:gd name="T7" fmla="*/ 34 h 34"/>
                  <a:gd name="T8" fmla="*/ 0 w 21"/>
                  <a:gd name="T9" fmla="*/ 34 h 34"/>
                  <a:gd name="T10" fmla="*/ 0 w 21"/>
                  <a:gd name="T11" fmla="*/ 27 h 34"/>
                  <a:gd name="T12" fmla="*/ 0 w 21"/>
                  <a:gd name="T13" fmla="*/ 7 h 34"/>
                  <a:gd name="T14" fmla="*/ 0 w 21"/>
                  <a:gd name="T15" fmla="*/ 0 h 34"/>
                  <a:gd name="T16" fmla="*/ 7 w 21"/>
                  <a:gd name="T17" fmla="*/ 0 h 34"/>
                  <a:gd name="T18" fmla="*/ 7 w 21"/>
                  <a:gd name="T19" fmla="*/ 0 h 34"/>
                  <a:gd name="T20" fmla="*/ 14 w 21"/>
                  <a:gd name="T21" fmla="*/ 0 h 34"/>
                  <a:gd name="T22" fmla="*/ 21 w 21"/>
                  <a:gd name="T23" fmla="*/ 7 h 34"/>
                  <a:gd name="T24" fmla="*/ 21 w 21"/>
                  <a:gd name="T25" fmla="*/ 27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4">
                    <a:moveTo>
                      <a:pt x="21" y="27"/>
                    </a:moveTo>
                    <a:lnTo>
                      <a:pt x="14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7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8" name="Freeform 132"/>
              <p:cNvSpPr>
                <a:spLocks/>
              </p:cNvSpPr>
              <p:nvPr/>
            </p:nvSpPr>
            <p:spPr bwMode="auto">
              <a:xfrm>
                <a:off x="3543" y="1942"/>
                <a:ext cx="21" cy="20"/>
              </a:xfrm>
              <a:custGeom>
                <a:avLst/>
                <a:gdLst>
                  <a:gd name="T0" fmla="*/ 7 w 21"/>
                  <a:gd name="T1" fmla="*/ 20 h 20"/>
                  <a:gd name="T2" fmla="*/ 0 w 21"/>
                  <a:gd name="T3" fmla="*/ 13 h 20"/>
                  <a:gd name="T4" fmla="*/ 0 w 21"/>
                  <a:gd name="T5" fmla="*/ 7 h 20"/>
                  <a:gd name="T6" fmla="*/ 0 w 21"/>
                  <a:gd name="T7" fmla="*/ 7 h 20"/>
                  <a:gd name="T8" fmla="*/ 0 w 21"/>
                  <a:gd name="T9" fmla="*/ 0 h 20"/>
                  <a:gd name="T10" fmla="*/ 7 w 21"/>
                  <a:gd name="T11" fmla="*/ 0 h 20"/>
                  <a:gd name="T12" fmla="*/ 14 w 21"/>
                  <a:gd name="T13" fmla="*/ 0 h 20"/>
                  <a:gd name="T14" fmla="*/ 21 w 21"/>
                  <a:gd name="T15" fmla="*/ 0 h 20"/>
                  <a:gd name="T16" fmla="*/ 21 w 21"/>
                  <a:gd name="T17" fmla="*/ 7 h 20"/>
                  <a:gd name="T18" fmla="*/ 21 w 21"/>
                  <a:gd name="T19" fmla="*/ 7 h 20"/>
                  <a:gd name="T20" fmla="*/ 21 w 21"/>
                  <a:gd name="T21" fmla="*/ 13 h 20"/>
                  <a:gd name="T22" fmla="*/ 14 w 21"/>
                  <a:gd name="T23" fmla="*/ 20 h 20"/>
                  <a:gd name="T24" fmla="*/ 7 w 21"/>
                  <a:gd name="T2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20">
                    <a:moveTo>
                      <a:pt x="7" y="20"/>
                    </a:moveTo>
                    <a:lnTo>
                      <a:pt x="0" y="13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0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13"/>
                    </a:lnTo>
                    <a:lnTo>
                      <a:pt x="14" y="20"/>
                    </a:ln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9" name="Freeform 133"/>
              <p:cNvSpPr>
                <a:spLocks/>
              </p:cNvSpPr>
              <p:nvPr/>
            </p:nvSpPr>
            <p:spPr bwMode="auto">
              <a:xfrm>
                <a:off x="3550" y="1942"/>
                <a:ext cx="21" cy="20"/>
              </a:xfrm>
              <a:custGeom>
                <a:avLst/>
                <a:gdLst>
                  <a:gd name="T0" fmla="*/ 7 w 21"/>
                  <a:gd name="T1" fmla="*/ 20 h 20"/>
                  <a:gd name="T2" fmla="*/ 0 w 21"/>
                  <a:gd name="T3" fmla="*/ 13 h 20"/>
                  <a:gd name="T4" fmla="*/ 0 w 21"/>
                  <a:gd name="T5" fmla="*/ 7 h 20"/>
                  <a:gd name="T6" fmla="*/ 0 w 21"/>
                  <a:gd name="T7" fmla="*/ 7 h 20"/>
                  <a:gd name="T8" fmla="*/ 0 w 21"/>
                  <a:gd name="T9" fmla="*/ 0 h 20"/>
                  <a:gd name="T10" fmla="*/ 7 w 21"/>
                  <a:gd name="T11" fmla="*/ 0 h 20"/>
                  <a:gd name="T12" fmla="*/ 14 w 21"/>
                  <a:gd name="T13" fmla="*/ 0 h 20"/>
                  <a:gd name="T14" fmla="*/ 21 w 21"/>
                  <a:gd name="T15" fmla="*/ 0 h 20"/>
                  <a:gd name="T16" fmla="*/ 21 w 21"/>
                  <a:gd name="T17" fmla="*/ 7 h 20"/>
                  <a:gd name="T18" fmla="*/ 21 w 21"/>
                  <a:gd name="T19" fmla="*/ 7 h 20"/>
                  <a:gd name="T20" fmla="*/ 21 w 21"/>
                  <a:gd name="T21" fmla="*/ 13 h 20"/>
                  <a:gd name="T22" fmla="*/ 14 w 21"/>
                  <a:gd name="T23" fmla="*/ 20 h 20"/>
                  <a:gd name="T24" fmla="*/ 7 w 21"/>
                  <a:gd name="T2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20">
                    <a:moveTo>
                      <a:pt x="7" y="20"/>
                    </a:moveTo>
                    <a:lnTo>
                      <a:pt x="0" y="13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0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13"/>
                    </a:lnTo>
                    <a:lnTo>
                      <a:pt x="14" y="20"/>
                    </a:ln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0" name="Freeform 134"/>
              <p:cNvSpPr>
                <a:spLocks/>
              </p:cNvSpPr>
              <p:nvPr/>
            </p:nvSpPr>
            <p:spPr bwMode="auto">
              <a:xfrm>
                <a:off x="3557" y="1921"/>
                <a:ext cx="21" cy="34"/>
              </a:xfrm>
              <a:custGeom>
                <a:avLst/>
                <a:gdLst>
                  <a:gd name="T0" fmla="*/ 21 w 21"/>
                  <a:gd name="T1" fmla="*/ 28 h 34"/>
                  <a:gd name="T2" fmla="*/ 14 w 21"/>
                  <a:gd name="T3" fmla="*/ 34 h 34"/>
                  <a:gd name="T4" fmla="*/ 7 w 21"/>
                  <a:gd name="T5" fmla="*/ 34 h 34"/>
                  <a:gd name="T6" fmla="*/ 7 w 21"/>
                  <a:gd name="T7" fmla="*/ 34 h 34"/>
                  <a:gd name="T8" fmla="*/ 0 w 21"/>
                  <a:gd name="T9" fmla="*/ 34 h 34"/>
                  <a:gd name="T10" fmla="*/ 0 w 21"/>
                  <a:gd name="T11" fmla="*/ 28 h 34"/>
                  <a:gd name="T12" fmla="*/ 0 w 21"/>
                  <a:gd name="T13" fmla="*/ 7 h 34"/>
                  <a:gd name="T14" fmla="*/ 0 w 21"/>
                  <a:gd name="T15" fmla="*/ 0 h 34"/>
                  <a:gd name="T16" fmla="*/ 7 w 21"/>
                  <a:gd name="T17" fmla="*/ 0 h 34"/>
                  <a:gd name="T18" fmla="*/ 7 w 21"/>
                  <a:gd name="T19" fmla="*/ 0 h 34"/>
                  <a:gd name="T20" fmla="*/ 14 w 21"/>
                  <a:gd name="T21" fmla="*/ 0 h 34"/>
                  <a:gd name="T22" fmla="*/ 21 w 21"/>
                  <a:gd name="T23" fmla="*/ 7 h 34"/>
                  <a:gd name="T24" fmla="*/ 21 w 21"/>
                  <a:gd name="T25" fmla="*/ 28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4">
                    <a:moveTo>
                      <a:pt x="21" y="28"/>
                    </a:moveTo>
                    <a:lnTo>
                      <a:pt x="14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0" y="34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1" name="Freeform 135"/>
              <p:cNvSpPr>
                <a:spLocks/>
              </p:cNvSpPr>
              <p:nvPr/>
            </p:nvSpPr>
            <p:spPr bwMode="auto">
              <a:xfrm>
                <a:off x="3557" y="1921"/>
                <a:ext cx="42" cy="21"/>
              </a:xfrm>
              <a:custGeom>
                <a:avLst/>
                <a:gdLst>
                  <a:gd name="T0" fmla="*/ 7 w 42"/>
                  <a:gd name="T1" fmla="*/ 21 h 21"/>
                  <a:gd name="T2" fmla="*/ 0 w 42"/>
                  <a:gd name="T3" fmla="*/ 14 h 21"/>
                  <a:gd name="T4" fmla="*/ 0 w 42"/>
                  <a:gd name="T5" fmla="*/ 7 h 21"/>
                  <a:gd name="T6" fmla="*/ 0 w 42"/>
                  <a:gd name="T7" fmla="*/ 7 h 21"/>
                  <a:gd name="T8" fmla="*/ 0 w 42"/>
                  <a:gd name="T9" fmla="*/ 0 h 21"/>
                  <a:gd name="T10" fmla="*/ 7 w 42"/>
                  <a:gd name="T11" fmla="*/ 0 h 21"/>
                  <a:gd name="T12" fmla="*/ 35 w 42"/>
                  <a:gd name="T13" fmla="*/ 0 h 21"/>
                  <a:gd name="T14" fmla="*/ 42 w 42"/>
                  <a:gd name="T15" fmla="*/ 0 h 21"/>
                  <a:gd name="T16" fmla="*/ 42 w 42"/>
                  <a:gd name="T17" fmla="*/ 7 h 21"/>
                  <a:gd name="T18" fmla="*/ 42 w 42"/>
                  <a:gd name="T19" fmla="*/ 7 h 21"/>
                  <a:gd name="T20" fmla="*/ 42 w 42"/>
                  <a:gd name="T21" fmla="*/ 14 h 21"/>
                  <a:gd name="T22" fmla="*/ 35 w 42"/>
                  <a:gd name="T23" fmla="*/ 21 h 21"/>
                  <a:gd name="T24" fmla="*/ 7 w 42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35" y="0"/>
                    </a:lnTo>
                    <a:lnTo>
                      <a:pt x="42" y="0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2" y="14"/>
                    </a:lnTo>
                    <a:lnTo>
                      <a:pt x="35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2" name="Freeform 136"/>
              <p:cNvSpPr>
                <a:spLocks/>
              </p:cNvSpPr>
              <p:nvPr/>
            </p:nvSpPr>
            <p:spPr bwMode="auto">
              <a:xfrm>
                <a:off x="3585" y="1900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3" name="Freeform 137"/>
              <p:cNvSpPr>
                <a:spLocks/>
              </p:cNvSpPr>
              <p:nvPr/>
            </p:nvSpPr>
            <p:spPr bwMode="auto">
              <a:xfrm>
                <a:off x="3585" y="1900"/>
                <a:ext cx="42" cy="21"/>
              </a:xfrm>
              <a:custGeom>
                <a:avLst/>
                <a:gdLst>
                  <a:gd name="T0" fmla="*/ 7 w 42"/>
                  <a:gd name="T1" fmla="*/ 21 h 21"/>
                  <a:gd name="T2" fmla="*/ 0 w 42"/>
                  <a:gd name="T3" fmla="*/ 14 h 21"/>
                  <a:gd name="T4" fmla="*/ 0 w 42"/>
                  <a:gd name="T5" fmla="*/ 7 h 21"/>
                  <a:gd name="T6" fmla="*/ 0 w 42"/>
                  <a:gd name="T7" fmla="*/ 7 h 21"/>
                  <a:gd name="T8" fmla="*/ 0 w 42"/>
                  <a:gd name="T9" fmla="*/ 0 h 21"/>
                  <a:gd name="T10" fmla="*/ 7 w 42"/>
                  <a:gd name="T11" fmla="*/ 0 h 21"/>
                  <a:gd name="T12" fmla="*/ 35 w 42"/>
                  <a:gd name="T13" fmla="*/ 0 h 21"/>
                  <a:gd name="T14" fmla="*/ 42 w 42"/>
                  <a:gd name="T15" fmla="*/ 0 h 21"/>
                  <a:gd name="T16" fmla="*/ 42 w 42"/>
                  <a:gd name="T17" fmla="*/ 7 h 21"/>
                  <a:gd name="T18" fmla="*/ 42 w 42"/>
                  <a:gd name="T19" fmla="*/ 7 h 21"/>
                  <a:gd name="T20" fmla="*/ 42 w 42"/>
                  <a:gd name="T21" fmla="*/ 14 h 21"/>
                  <a:gd name="T22" fmla="*/ 35 w 42"/>
                  <a:gd name="T23" fmla="*/ 21 h 21"/>
                  <a:gd name="T24" fmla="*/ 7 w 42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35" y="0"/>
                    </a:lnTo>
                    <a:lnTo>
                      <a:pt x="42" y="0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2" y="14"/>
                    </a:lnTo>
                    <a:lnTo>
                      <a:pt x="35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4" name="Freeform 138"/>
              <p:cNvSpPr>
                <a:spLocks/>
              </p:cNvSpPr>
              <p:nvPr/>
            </p:nvSpPr>
            <p:spPr bwMode="auto">
              <a:xfrm>
                <a:off x="3613" y="1879"/>
                <a:ext cx="20" cy="35"/>
              </a:xfrm>
              <a:custGeom>
                <a:avLst/>
                <a:gdLst>
                  <a:gd name="T0" fmla="*/ 20 w 20"/>
                  <a:gd name="T1" fmla="*/ 28 h 35"/>
                  <a:gd name="T2" fmla="*/ 14 w 20"/>
                  <a:gd name="T3" fmla="*/ 35 h 35"/>
                  <a:gd name="T4" fmla="*/ 7 w 20"/>
                  <a:gd name="T5" fmla="*/ 35 h 35"/>
                  <a:gd name="T6" fmla="*/ 7 w 20"/>
                  <a:gd name="T7" fmla="*/ 35 h 35"/>
                  <a:gd name="T8" fmla="*/ 0 w 20"/>
                  <a:gd name="T9" fmla="*/ 35 h 35"/>
                  <a:gd name="T10" fmla="*/ 0 w 20"/>
                  <a:gd name="T11" fmla="*/ 28 h 35"/>
                  <a:gd name="T12" fmla="*/ 0 w 20"/>
                  <a:gd name="T13" fmla="*/ 7 h 35"/>
                  <a:gd name="T14" fmla="*/ 0 w 20"/>
                  <a:gd name="T15" fmla="*/ 0 h 35"/>
                  <a:gd name="T16" fmla="*/ 7 w 20"/>
                  <a:gd name="T17" fmla="*/ 0 h 35"/>
                  <a:gd name="T18" fmla="*/ 7 w 20"/>
                  <a:gd name="T19" fmla="*/ 0 h 35"/>
                  <a:gd name="T20" fmla="*/ 14 w 20"/>
                  <a:gd name="T21" fmla="*/ 0 h 35"/>
                  <a:gd name="T22" fmla="*/ 20 w 20"/>
                  <a:gd name="T23" fmla="*/ 7 h 35"/>
                  <a:gd name="T24" fmla="*/ 20 w 20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35">
                    <a:moveTo>
                      <a:pt x="20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0" y="7"/>
                    </a:lnTo>
                    <a:lnTo>
                      <a:pt x="20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5" name="Freeform 139"/>
              <p:cNvSpPr>
                <a:spLocks/>
              </p:cNvSpPr>
              <p:nvPr/>
            </p:nvSpPr>
            <p:spPr bwMode="auto">
              <a:xfrm>
                <a:off x="3613" y="1879"/>
                <a:ext cx="20" cy="21"/>
              </a:xfrm>
              <a:custGeom>
                <a:avLst/>
                <a:gdLst>
                  <a:gd name="T0" fmla="*/ 7 w 20"/>
                  <a:gd name="T1" fmla="*/ 21 h 21"/>
                  <a:gd name="T2" fmla="*/ 0 w 20"/>
                  <a:gd name="T3" fmla="*/ 14 h 21"/>
                  <a:gd name="T4" fmla="*/ 0 w 20"/>
                  <a:gd name="T5" fmla="*/ 7 h 21"/>
                  <a:gd name="T6" fmla="*/ 0 w 20"/>
                  <a:gd name="T7" fmla="*/ 7 h 21"/>
                  <a:gd name="T8" fmla="*/ 0 w 20"/>
                  <a:gd name="T9" fmla="*/ 0 h 21"/>
                  <a:gd name="T10" fmla="*/ 7 w 20"/>
                  <a:gd name="T11" fmla="*/ 0 h 21"/>
                  <a:gd name="T12" fmla="*/ 14 w 20"/>
                  <a:gd name="T13" fmla="*/ 0 h 21"/>
                  <a:gd name="T14" fmla="*/ 20 w 20"/>
                  <a:gd name="T15" fmla="*/ 0 h 21"/>
                  <a:gd name="T16" fmla="*/ 20 w 20"/>
                  <a:gd name="T17" fmla="*/ 7 h 21"/>
                  <a:gd name="T18" fmla="*/ 20 w 20"/>
                  <a:gd name="T19" fmla="*/ 7 h 21"/>
                  <a:gd name="T20" fmla="*/ 20 w 20"/>
                  <a:gd name="T21" fmla="*/ 14 h 21"/>
                  <a:gd name="T22" fmla="*/ 14 w 20"/>
                  <a:gd name="T23" fmla="*/ 21 h 21"/>
                  <a:gd name="T24" fmla="*/ 7 w 20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0" y="0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14"/>
                    </a:lnTo>
                    <a:lnTo>
                      <a:pt x="14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6" name="Freeform 140"/>
              <p:cNvSpPr>
                <a:spLocks/>
              </p:cNvSpPr>
              <p:nvPr/>
            </p:nvSpPr>
            <p:spPr bwMode="auto">
              <a:xfrm>
                <a:off x="3620" y="1858"/>
                <a:ext cx="20" cy="35"/>
              </a:xfrm>
              <a:custGeom>
                <a:avLst/>
                <a:gdLst>
                  <a:gd name="T0" fmla="*/ 20 w 20"/>
                  <a:gd name="T1" fmla="*/ 28 h 35"/>
                  <a:gd name="T2" fmla="*/ 13 w 20"/>
                  <a:gd name="T3" fmla="*/ 35 h 35"/>
                  <a:gd name="T4" fmla="*/ 7 w 20"/>
                  <a:gd name="T5" fmla="*/ 35 h 35"/>
                  <a:gd name="T6" fmla="*/ 7 w 20"/>
                  <a:gd name="T7" fmla="*/ 35 h 35"/>
                  <a:gd name="T8" fmla="*/ 0 w 20"/>
                  <a:gd name="T9" fmla="*/ 35 h 35"/>
                  <a:gd name="T10" fmla="*/ 0 w 20"/>
                  <a:gd name="T11" fmla="*/ 28 h 35"/>
                  <a:gd name="T12" fmla="*/ 0 w 20"/>
                  <a:gd name="T13" fmla="*/ 7 h 35"/>
                  <a:gd name="T14" fmla="*/ 0 w 20"/>
                  <a:gd name="T15" fmla="*/ 0 h 35"/>
                  <a:gd name="T16" fmla="*/ 7 w 20"/>
                  <a:gd name="T17" fmla="*/ 0 h 35"/>
                  <a:gd name="T18" fmla="*/ 7 w 20"/>
                  <a:gd name="T19" fmla="*/ 0 h 35"/>
                  <a:gd name="T20" fmla="*/ 13 w 20"/>
                  <a:gd name="T21" fmla="*/ 0 h 35"/>
                  <a:gd name="T22" fmla="*/ 20 w 20"/>
                  <a:gd name="T23" fmla="*/ 7 h 35"/>
                  <a:gd name="T24" fmla="*/ 20 w 20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35">
                    <a:moveTo>
                      <a:pt x="20" y="28"/>
                    </a:moveTo>
                    <a:lnTo>
                      <a:pt x="13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3" y="0"/>
                    </a:lnTo>
                    <a:lnTo>
                      <a:pt x="20" y="7"/>
                    </a:lnTo>
                    <a:lnTo>
                      <a:pt x="20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7" name="Freeform 141"/>
              <p:cNvSpPr>
                <a:spLocks/>
              </p:cNvSpPr>
              <p:nvPr/>
            </p:nvSpPr>
            <p:spPr bwMode="auto">
              <a:xfrm>
                <a:off x="3620" y="1858"/>
                <a:ext cx="27" cy="21"/>
              </a:xfrm>
              <a:custGeom>
                <a:avLst/>
                <a:gdLst>
                  <a:gd name="T0" fmla="*/ 7 w 27"/>
                  <a:gd name="T1" fmla="*/ 21 h 21"/>
                  <a:gd name="T2" fmla="*/ 0 w 27"/>
                  <a:gd name="T3" fmla="*/ 14 h 21"/>
                  <a:gd name="T4" fmla="*/ 0 w 27"/>
                  <a:gd name="T5" fmla="*/ 7 h 21"/>
                  <a:gd name="T6" fmla="*/ 0 w 27"/>
                  <a:gd name="T7" fmla="*/ 7 h 21"/>
                  <a:gd name="T8" fmla="*/ 0 w 27"/>
                  <a:gd name="T9" fmla="*/ 0 h 21"/>
                  <a:gd name="T10" fmla="*/ 7 w 27"/>
                  <a:gd name="T11" fmla="*/ 0 h 21"/>
                  <a:gd name="T12" fmla="*/ 20 w 27"/>
                  <a:gd name="T13" fmla="*/ 0 h 21"/>
                  <a:gd name="T14" fmla="*/ 27 w 27"/>
                  <a:gd name="T15" fmla="*/ 0 h 21"/>
                  <a:gd name="T16" fmla="*/ 27 w 27"/>
                  <a:gd name="T17" fmla="*/ 7 h 21"/>
                  <a:gd name="T18" fmla="*/ 27 w 27"/>
                  <a:gd name="T19" fmla="*/ 7 h 21"/>
                  <a:gd name="T20" fmla="*/ 27 w 27"/>
                  <a:gd name="T21" fmla="*/ 14 h 21"/>
                  <a:gd name="T22" fmla="*/ 20 w 27"/>
                  <a:gd name="T23" fmla="*/ 21 h 21"/>
                  <a:gd name="T24" fmla="*/ 7 w 27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0" y="0"/>
                    </a:lnTo>
                    <a:lnTo>
                      <a:pt x="27" y="0"/>
                    </a:lnTo>
                    <a:lnTo>
                      <a:pt x="27" y="7"/>
                    </a:lnTo>
                    <a:lnTo>
                      <a:pt x="27" y="7"/>
                    </a:lnTo>
                    <a:lnTo>
                      <a:pt x="27" y="14"/>
                    </a:lnTo>
                    <a:lnTo>
                      <a:pt x="20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8" name="Freeform 142"/>
              <p:cNvSpPr>
                <a:spLocks/>
              </p:cNvSpPr>
              <p:nvPr/>
            </p:nvSpPr>
            <p:spPr bwMode="auto">
              <a:xfrm>
                <a:off x="3633" y="1838"/>
                <a:ext cx="21" cy="34"/>
              </a:xfrm>
              <a:custGeom>
                <a:avLst/>
                <a:gdLst>
                  <a:gd name="T0" fmla="*/ 21 w 21"/>
                  <a:gd name="T1" fmla="*/ 27 h 34"/>
                  <a:gd name="T2" fmla="*/ 14 w 21"/>
                  <a:gd name="T3" fmla="*/ 34 h 34"/>
                  <a:gd name="T4" fmla="*/ 7 w 21"/>
                  <a:gd name="T5" fmla="*/ 34 h 34"/>
                  <a:gd name="T6" fmla="*/ 7 w 21"/>
                  <a:gd name="T7" fmla="*/ 34 h 34"/>
                  <a:gd name="T8" fmla="*/ 0 w 21"/>
                  <a:gd name="T9" fmla="*/ 34 h 34"/>
                  <a:gd name="T10" fmla="*/ 0 w 21"/>
                  <a:gd name="T11" fmla="*/ 27 h 34"/>
                  <a:gd name="T12" fmla="*/ 0 w 21"/>
                  <a:gd name="T13" fmla="*/ 7 h 34"/>
                  <a:gd name="T14" fmla="*/ 0 w 21"/>
                  <a:gd name="T15" fmla="*/ 0 h 34"/>
                  <a:gd name="T16" fmla="*/ 7 w 21"/>
                  <a:gd name="T17" fmla="*/ 0 h 34"/>
                  <a:gd name="T18" fmla="*/ 7 w 21"/>
                  <a:gd name="T19" fmla="*/ 0 h 34"/>
                  <a:gd name="T20" fmla="*/ 14 w 21"/>
                  <a:gd name="T21" fmla="*/ 0 h 34"/>
                  <a:gd name="T22" fmla="*/ 21 w 21"/>
                  <a:gd name="T23" fmla="*/ 7 h 34"/>
                  <a:gd name="T24" fmla="*/ 21 w 21"/>
                  <a:gd name="T25" fmla="*/ 27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4">
                    <a:moveTo>
                      <a:pt x="21" y="27"/>
                    </a:moveTo>
                    <a:lnTo>
                      <a:pt x="14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7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9" name="Freeform 143"/>
              <p:cNvSpPr>
                <a:spLocks/>
              </p:cNvSpPr>
              <p:nvPr/>
            </p:nvSpPr>
            <p:spPr bwMode="auto">
              <a:xfrm>
                <a:off x="3633" y="1817"/>
                <a:ext cx="21" cy="34"/>
              </a:xfrm>
              <a:custGeom>
                <a:avLst/>
                <a:gdLst>
                  <a:gd name="T0" fmla="*/ 21 w 21"/>
                  <a:gd name="T1" fmla="*/ 28 h 34"/>
                  <a:gd name="T2" fmla="*/ 14 w 21"/>
                  <a:gd name="T3" fmla="*/ 34 h 34"/>
                  <a:gd name="T4" fmla="*/ 7 w 21"/>
                  <a:gd name="T5" fmla="*/ 34 h 34"/>
                  <a:gd name="T6" fmla="*/ 7 w 21"/>
                  <a:gd name="T7" fmla="*/ 34 h 34"/>
                  <a:gd name="T8" fmla="*/ 0 w 21"/>
                  <a:gd name="T9" fmla="*/ 34 h 34"/>
                  <a:gd name="T10" fmla="*/ 0 w 21"/>
                  <a:gd name="T11" fmla="*/ 28 h 34"/>
                  <a:gd name="T12" fmla="*/ 0 w 21"/>
                  <a:gd name="T13" fmla="*/ 7 h 34"/>
                  <a:gd name="T14" fmla="*/ 0 w 21"/>
                  <a:gd name="T15" fmla="*/ 0 h 34"/>
                  <a:gd name="T16" fmla="*/ 7 w 21"/>
                  <a:gd name="T17" fmla="*/ 0 h 34"/>
                  <a:gd name="T18" fmla="*/ 7 w 21"/>
                  <a:gd name="T19" fmla="*/ 0 h 34"/>
                  <a:gd name="T20" fmla="*/ 14 w 21"/>
                  <a:gd name="T21" fmla="*/ 0 h 34"/>
                  <a:gd name="T22" fmla="*/ 21 w 21"/>
                  <a:gd name="T23" fmla="*/ 7 h 34"/>
                  <a:gd name="T24" fmla="*/ 21 w 21"/>
                  <a:gd name="T25" fmla="*/ 28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4">
                    <a:moveTo>
                      <a:pt x="21" y="28"/>
                    </a:moveTo>
                    <a:lnTo>
                      <a:pt x="14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0" y="34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0" name="Freeform 144"/>
              <p:cNvSpPr>
                <a:spLocks/>
              </p:cNvSpPr>
              <p:nvPr/>
            </p:nvSpPr>
            <p:spPr bwMode="auto">
              <a:xfrm>
                <a:off x="3633" y="1817"/>
                <a:ext cx="21" cy="21"/>
              </a:xfrm>
              <a:custGeom>
                <a:avLst/>
                <a:gdLst>
                  <a:gd name="T0" fmla="*/ 7 w 21"/>
                  <a:gd name="T1" fmla="*/ 21 h 21"/>
                  <a:gd name="T2" fmla="*/ 0 w 21"/>
                  <a:gd name="T3" fmla="*/ 14 h 21"/>
                  <a:gd name="T4" fmla="*/ 0 w 21"/>
                  <a:gd name="T5" fmla="*/ 7 h 21"/>
                  <a:gd name="T6" fmla="*/ 0 w 21"/>
                  <a:gd name="T7" fmla="*/ 7 h 21"/>
                  <a:gd name="T8" fmla="*/ 0 w 21"/>
                  <a:gd name="T9" fmla="*/ 0 h 21"/>
                  <a:gd name="T10" fmla="*/ 7 w 21"/>
                  <a:gd name="T11" fmla="*/ 0 h 21"/>
                  <a:gd name="T12" fmla="*/ 14 w 21"/>
                  <a:gd name="T13" fmla="*/ 0 h 21"/>
                  <a:gd name="T14" fmla="*/ 21 w 21"/>
                  <a:gd name="T15" fmla="*/ 0 h 21"/>
                  <a:gd name="T16" fmla="*/ 21 w 21"/>
                  <a:gd name="T17" fmla="*/ 7 h 21"/>
                  <a:gd name="T18" fmla="*/ 21 w 21"/>
                  <a:gd name="T19" fmla="*/ 7 h 21"/>
                  <a:gd name="T20" fmla="*/ 21 w 21"/>
                  <a:gd name="T21" fmla="*/ 14 h 21"/>
                  <a:gd name="T22" fmla="*/ 14 w 21"/>
                  <a:gd name="T23" fmla="*/ 21 h 21"/>
                  <a:gd name="T24" fmla="*/ 7 w 21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0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14"/>
                    </a:lnTo>
                    <a:lnTo>
                      <a:pt x="14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1" name="Freeform 145"/>
              <p:cNvSpPr>
                <a:spLocks/>
              </p:cNvSpPr>
              <p:nvPr/>
            </p:nvSpPr>
            <p:spPr bwMode="auto">
              <a:xfrm>
                <a:off x="3640" y="1775"/>
                <a:ext cx="21" cy="56"/>
              </a:xfrm>
              <a:custGeom>
                <a:avLst/>
                <a:gdLst>
                  <a:gd name="T0" fmla="*/ 21 w 21"/>
                  <a:gd name="T1" fmla="*/ 49 h 56"/>
                  <a:gd name="T2" fmla="*/ 14 w 21"/>
                  <a:gd name="T3" fmla="*/ 56 h 56"/>
                  <a:gd name="T4" fmla="*/ 7 w 21"/>
                  <a:gd name="T5" fmla="*/ 56 h 56"/>
                  <a:gd name="T6" fmla="*/ 7 w 21"/>
                  <a:gd name="T7" fmla="*/ 56 h 56"/>
                  <a:gd name="T8" fmla="*/ 0 w 21"/>
                  <a:gd name="T9" fmla="*/ 56 h 56"/>
                  <a:gd name="T10" fmla="*/ 0 w 21"/>
                  <a:gd name="T11" fmla="*/ 49 h 56"/>
                  <a:gd name="T12" fmla="*/ 0 w 21"/>
                  <a:gd name="T13" fmla="*/ 7 h 56"/>
                  <a:gd name="T14" fmla="*/ 0 w 21"/>
                  <a:gd name="T15" fmla="*/ 0 h 56"/>
                  <a:gd name="T16" fmla="*/ 7 w 21"/>
                  <a:gd name="T17" fmla="*/ 0 h 56"/>
                  <a:gd name="T18" fmla="*/ 7 w 21"/>
                  <a:gd name="T19" fmla="*/ 0 h 56"/>
                  <a:gd name="T20" fmla="*/ 14 w 21"/>
                  <a:gd name="T21" fmla="*/ 0 h 56"/>
                  <a:gd name="T22" fmla="*/ 21 w 21"/>
                  <a:gd name="T23" fmla="*/ 7 h 56"/>
                  <a:gd name="T24" fmla="*/ 21 w 21"/>
                  <a:gd name="T25" fmla="*/ 49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56">
                    <a:moveTo>
                      <a:pt x="21" y="49"/>
                    </a:moveTo>
                    <a:lnTo>
                      <a:pt x="14" y="56"/>
                    </a:lnTo>
                    <a:lnTo>
                      <a:pt x="7" y="56"/>
                    </a:lnTo>
                    <a:lnTo>
                      <a:pt x="7" y="56"/>
                    </a:lnTo>
                    <a:lnTo>
                      <a:pt x="0" y="56"/>
                    </a:lnTo>
                    <a:lnTo>
                      <a:pt x="0" y="49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49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2" name="Freeform 146"/>
              <p:cNvSpPr>
                <a:spLocks/>
              </p:cNvSpPr>
              <p:nvPr/>
            </p:nvSpPr>
            <p:spPr bwMode="auto">
              <a:xfrm>
                <a:off x="3640" y="1775"/>
                <a:ext cx="21" cy="21"/>
              </a:xfrm>
              <a:custGeom>
                <a:avLst/>
                <a:gdLst>
                  <a:gd name="T0" fmla="*/ 7 w 21"/>
                  <a:gd name="T1" fmla="*/ 21 h 21"/>
                  <a:gd name="T2" fmla="*/ 0 w 21"/>
                  <a:gd name="T3" fmla="*/ 14 h 21"/>
                  <a:gd name="T4" fmla="*/ 0 w 21"/>
                  <a:gd name="T5" fmla="*/ 7 h 21"/>
                  <a:gd name="T6" fmla="*/ 0 w 21"/>
                  <a:gd name="T7" fmla="*/ 7 h 21"/>
                  <a:gd name="T8" fmla="*/ 0 w 21"/>
                  <a:gd name="T9" fmla="*/ 0 h 21"/>
                  <a:gd name="T10" fmla="*/ 7 w 21"/>
                  <a:gd name="T11" fmla="*/ 0 h 21"/>
                  <a:gd name="T12" fmla="*/ 14 w 21"/>
                  <a:gd name="T13" fmla="*/ 0 h 21"/>
                  <a:gd name="T14" fmla="*/ 21 w 21"/>
                  <a:gd name="T15" fmla="*/ 0 h 21"/>
                  <a:gd name="T16" fmla="*/ 21 w 21"/>
                  <a:gd name="T17" fmla="*/ 7 h 21"/>
                  <a:gd name="T18" fmla="*/ 21 w 21"/>
                  <a:gd name="T19" fmla="*/ 7 h 21"/>
                  <a:gd name="T20" fmla="*/ 21 w 21"/>
                  <a:gd name="T21" fmla="*/ 14 h 21"/>
                  <a:gd name="T22" fmla="*/ 14 w 21"/>
                  <a:gd name="T23" fmla="*/ 21 h 21"/>
                  <a:gd name="T24" fmla="*/ 7 w 21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0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14"/>
                    </a:lnTo>
                    <a:lnTo>
                      <a:pt x="14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3" name="Freeform 147"/>
              <p:cNvSpPr>
                <a:spLocks/>
              </p:cNvSpPr>
              <p:nvPr/>
            </p:nvSpPr>
            <p:spPr bwMode="auto">
              <a:xfrm>
                <a:off x="3647" y="1754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4" name="Freeform 148"/>
              <p:cNvSpPr>
                <a:spLocks/>
              </p:cNvSpPr>
              <p:nvPr/>
            </p:nvSpPr>
            <p:spPr bwMode="auto">
              <a:xfrm>
                <a:off x="3647" y="1734"/>
                <a:ext cx="21" cy="34"/>
              </a:xfrm>
              <a:custGeom>
                <a:avLst/>
                <a:gdLst>
                  <a:gd name="T0" fmla="*/ 21 w 21"/>
                  <a:gd name="T1" fmla="*/ 27 h 34"/>
                  <a:gd name="T2" fmla="*/ 14 w 21"/>
                  <a:gd name="T3" fmla="*/ 34 h 34"/>
                  <a:gd name="T4" fmla="*/ 7 w 21"/>
                  <a:gd name="T5" fmla="*/ 34 h 34"/>
                  <a:gd name="T6" fmla="*/ 7 w 21"/>
                  <a:gd name="T7" fmla="*/ 34 h 34"/>
                  <a:gd name="T8" fmla="*/ 0 w 21"/>
                  <a:gd name="T9" fmla="*/ 34 h 34"/>
                  <a:gd name="T10" fmla="*/ 0 w 21"/>
                  <a:gd name="T11" fmla="*/ 27 h 34"/>
                  <a:gd name="T12" fmla="*/ 0 w 21"/>
                  <a:gd name="T13" fmla="*/ 7 h 34"/>
                  <a:gd name="T14" fmla="*/ 0 w 21"/>
                  <a:gd name="T15" fmla="*/ 0 h 34"/>
                  <a:gd name="T16" fmla="*/ 7 w 21"/>
                  <a:gd name="T17" fmla="*/ 0 h 34"/>
                  <a:gd name="T18" fmla="*/ 7 w 21"/>
                  <a:gd name="T19" fmla="*/ 0 h 34"/>
                  <a:gd name="T20" fmla="*/ 14 w 21"/>
                  <a:gd name="T21" fmla="*/ 0 h 34"/>
                  <a:gd name="T22" fmla="*/ 21 w 21"/>
                  <a:gd name="T23" fmla="*/ 7 h 34"/>
                  <a:gd name="T24" fmla="*/ 21 w 21"/>
                  <a:gd name="T25" fmla="*/ 27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4">
                    <a:moveTo>
                      <a:pt x="21" y="27"/>
                    </a:moveTo>
                    <a:lnTo>
                      <a:pt x="14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7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5" name="Freeform 149"/>
              <p:cNvSpPr>
                <a:spLocks/>
              </p:cNvSpPr>
              <p:nvPr/>
            </p:nvSpPr>
            <p:spPr bwMode="auto">
              <a:xfrm>
                <a:off x="3647" y="1734"/>
                <a:ext cx="21" cy="20"/>
              </a:xfrm>
              <a:custGeom>
                <a:avLst/>
                <a:gdLst>
                  <a:gd name="T0" fmla="*/ 7 w 21"/>
                  <a:gd name="T1" fmla="*/ 20 h 20"/>
                  <a:gd name="T2" fmla="*/ 0 w 21"/>
                  <a:gd name="T3" fmla="*/ 13 h 20"/>
                  <a:gd name="T4" fmla="*/ 0 w 21"/>
                  <a:gd name="T5" fmla="*/ 7 h 20"/>
                  <a:gd name="T6" fmla="*/ 0 w 21"/>
                  <a:gd name="T7" fmla="*/ 7 h 20"/>
                  <a:gd name="T8" fmla="*/ 0 w 21"/>
                  <a:gd name="T9" fmla="*/ 0 h 20"/>
                  <a:gd name="T10" fmla="*/ 7 w 21"/>
                  <a:gd name="T11" fmla="*/ 0 h 20"/>
                  <a:gd name="T12" fmla="*/ 14 w 21"/>
                  <a:gd name="T13" fmla="*/ 0 h 20"/>
                  <a:gd name="T14" fmla="*/ 21 w 21"/>
                  <a:gd name="T15" fmla="*/ 0 h 20"/>
                  <a:gd name="T16" fmla="*/ 21 w 21"/>
                  <a:gd name="T17" fmla="*/ 7 h 20"/>
                  <a:gd name="T18" fmla="*/ 21 w 21"/>
                  <a:gd name="T19" fmla="*/ 7 h 20"/>
                  <a:gd name="T20" fmla="*/ 21 w 21"/>
                  <a:gd name="T21" fmla="*/ 13 h 20"/>
                  <a:gd name="T22" fmla="*/ 14 w 21"/>
                  <a:gd name="T23" fmla="*/ 20 h 20"/>
                  <a:gd name="T24" fmla="*/ 7 w 21"/>
                  <a:gd name="T2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20">
                    <a:moveTo>
                      <a:pt x="7" y="20"/>
                    </a:moveTo>
                    <a:lnTo>
                      <a:pt x="0" y="13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0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13"/>
                    </a:lnTo>
                    <a:lnTo>
                      <a:pt x="14" y="20"/>
                    </a:ln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6" name="Freeform 150"/>
              <p:cNvSpPr>
                <a:spLocks/>
              </p:cNvSpPr>
              <p:nvPr/>
            </p:nvSpPr>
            <p:spPr bwMode="auto">
              <a:xfrm>
                <a:off x="3654" y="1713"/>
                <a:ext cx="21" cy="34"/>
              </a:xfrm>
              <a:custGeom>
                <a:avLst/>
                <a:gdLst>
                  <a:gd name="T0" fmla="*/ 21 w 21"/>
                  <a:gd name="T1" fmla="*/ 28 h 34"/>
                  <a:gd name="T2" fmla="*/ 14 w 21"/>
                  <a:gd name="T3" fmla="*/ 34 h 34"/>
                  <a:gd name="T4" fmla="*/ 7 w 21"/>
                  <a:gd name="T5" fmla="*/ 34 h 34"/>
                  <a:gd name="T6" fmla="*/ 7 w 21"/>
                  <a:gd name="T7" fmla="*/ 34 h 34"/>
                  <a:gd name="T8" fmla="*/ 0 w 21"/>
                  <a:gd name="T9" fmla="*/ 34 h 34"/>
                  <a:gd name="T10" fmla="*/ 0 w 21"/>
                  <a:gd name="T11" fmla="*/ 28 h 34"/>
                  <a:gd name="T12" fmla="*/ 0 w 21"/>
                  <a:gd name="T13" fmla="*/ 7 h 34"/>
                  <a:gd name="T14" fmla="*/ 0 w 21"/>
                  <a:gd name="T15" fmla="*/ 0 h 34"/>
                  <a:gd name="T16" fmla="*/ 7 w 21"/>
                  <a:gd name="T17" fmla="*/ 0 h 34"/>
                  <a:gd name="T18" fmla="*/ 7 w 21"/>
                  <a:gd name="T19" fmla="*/ 0 h 34"/>
                  <a:gd name="T20" fmla="*/ 14 w 21"/>
                  <a:gd name="T21" fmla="*/ 0 h 34"/>
                  <a:gd name="T22" fmla="*/ 21 w 21"/>
                  <a:gd name="T23" fmla="*/ 7 h 34"/>
                  <a:gd name="T24" fmla="*/ 21 w 21"/>
                  <a:gd name="T25" fmla="*/ 28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4">
                    <a:moveTo>
                      <a:pt x="21" y="28"/>
                    </a:moveTo>
                    <a:lnTo>
                      <a:pt x="14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0" y="34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7" name="Freeform 151"/>
              <p:cNvSpPr>
                <a:spLocks/>
              </p:cNvSpPr>
              <p:nvPr/>
            </p:nvSpPr>
            <p:spPr bwMode="auto">
              <a:xfrm>
                <a:off x="3654" y="1692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8" name="Freeform 152"/>
              <p:cNvSpPr>
                <a:spLocks/>
              </p:cNvSpPr>
              <p:nvPr/>
            </p:nvSpPr>
            <p:spPr bwMode="auto">
              <a:xfrm>
                <a:off x="3654" y="1692"/>
                <a:ext cx="21" cy="21"/>
              </a:xfrm>
              <a:custGeom>
                <a:avLst/>
                <a:gdLst>
                  <a:gd name="T0" fmla="*/ 7 w 21"/>
                  <a:gd name="T1" fmla="*/ 21 h 21"/>
                  <a:gd name="T2" fmla="*/ 0 w 21"/>
                  <a:gd name="T3" fmla="*/ 14 h 21"/>
                  <a:gd name="T4" fmla="*/ 0 w 21"/>
                  <a:gd name="T5" fmla="*/ 7 h 21"/>
                  <a:gd name="T6" fmla="*/ 0 w 21"/>
                  <a:gd name="T7" fmla="*/ 7 h 21"/>
                  <a:gd name="T8" fmla="*/ 0 w 21"/>
                  <a:gd name="T9" fmla="*/ 0 h 21"/>
                  <a:gd name="T10" fmla="*/ 7 w 21"/>
                  <a:gd name="T11" fmla="*/ 0 h 21"/>
                  <a:gd name="T12" fmla="*/ 14 w 21"/>
                  <a:gd name="T13" fmla="*/ 0 h 21"/>
                  <a:gd name="T14" fmla="*/ 21 w 21"/>
                  <a:gd name="T15" fmla="*/ 0 h 21"/>
                  <a:gd name="T16" fmla="*/ 21 w 21"/>
                  <a:gd name="T17" fmla="*/ 7 h 21"/>
                  <a:gd name="T18" fmla="*/ 21 w 21"/>
                  <a:gd name="T19" fmla="*/ 7 h 21"/>
                  <a:gd name="T20" fmla="*/ 21 w 21"/>
                  <a:gd name="T21" fmla="*/ 14 h 21"/>
                  <a:gd name="T22" fmla="*/ 14 w 21"/>
                  <a:gd name="T23" fmla="*/ 21 h 21"/>
                  <a:gd name="T24" fmla="*/ 7 w 21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0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14"/>
                    </a:lnTo>
                    <a:lnTo>
                      <a:pt x="14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9" name="Freeform 153"/>
              <p:cNvSpPr>
                <a:spLocks/>
              </p:cNvSpPr>
              <p:nvPr/>
            </p:nvSpPr>
            <p:spPr bwMode="auto">
              <a:xfrm>
                <a:off x="3661" y="1671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20" name="Freeform 154"/>
              <p:cNvSpPr>
                <a:spLocks/>
              </p:cNvSpPr>
              <p:nvPr/>
            </p:nvSpPr>
            <p:spPr bwMode="auto">
              <a:xfrm>
                <a:off x="3661" y="1671"/>
                <a:ext cx="21" cy="21"/>
              </a:xfrm>
              <a:custGeom>
                <a:avLst/>
                <a:gdLst>
                  <a:gd name="T0" fmla="*/ 7 w 21"/>
                  <a:gd name="T1" fmla="*/ 21 h 21"/>
                  <a:gd name="T2" fmla="*/ 0 w 21"/>
                  <a:gd name="T3" fmla="*/ 14 h 21"/>
                  <a:gd name="T4" fmla="*/ 0 w 21"/>
                  <a:gd name="T5" fmla="*/ 7 h 21"/>
                  <a:gd name="T6" fmla="*/ 0 w 21"/>
                  <a:gd name="T7" fmla="*/ 7 h 21"/>
                  <a:gd name="T8" fmla="*/ 0 w 21"/>
                  <a:gd name="T9" fmla="*/ 0 h 21"/>
                  <a:gd name="T10" fmla="*/ 7 w 21"/>
                  <a:gd name="T11" fmla="*/ 0 h 21"/>
                  <a:gd name="T12" fmla="*/ 14 w 21"/>
                  <a:gd name="T13" fmla="*/ 0 h 21"/>
                  <a:gd name="T14" fmla="*/ 21 w 21"/>
                  <a:gd name="T15" fmla="*/ 0 h 21"/>
                  <a:gd name="T16" fmla="*/ 21 w 21"/>
                  <a:gd name="T17" fmla="*/ 7 h 21"/>
                  <a:gd name="T18" fmla="*/ 21 w 21"/>
                  <a:gd name="T19" fmla="*/ 7 h 21"/>
                  <a:gd name="T20" fmla="*/ 21 w 21"/>
                  <a:gd name="T21" fmla="*/ 14 h 21"/>
                  <a:gd name="T22" fmla="*/ 14 w 21"/>
                  <a:gd name="T23" fmla="*/ 21 h 21"/>
                  <a:gd name="T24" fmla="*/ 7 w 21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0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14"/>
                    </a:lnTo>
                    <a:lnTo>
                      <a:pt x="14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21" name="Freeform 155"/>
              <p:cNvSpPr>
                <a:spLocks/>
              </p:cNvSpPr>
              <p:nvPr/>
            </p:nvSpPr>
            <p:spPr bwMode="auto">
              <a:xfrm>
                <a:off x="3668" y="1650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22" name="Freeform 156"/>
              <p:cNvSpPr>
                <a:spLocks/>
              </p:cNvSpPr>
              <p:nvPr/>
            </p:nvSpPr>
            <p:spPr bwMode="auto">
              <a:xfrm>
                <a:off x="3668" y="1650"/>
                <a:ext cx="21" cy="21"/>
              </a:xfrm>
              <a:custGeom>
                <a:avLst/>
                <a:gdLst>
                  <a:gd name="T0" fmla="*/ 7 w 21"/>
                  <a:gd name="T1" fmla="*/ 21 h 21"/>
                  <a:gd name="T2" fmla="*/ 0 w 21"/>
                  <a:gd name="T3" fmla="*/ 14 h 21"/>
                  <a:gd name="T4" fmla="*/ 0 w 21"/>
                  <a:gd name="T5" fmla="*/ 7 h 21"/>
                  <a:gd name="T6" fmla="*/ 0 w 21"/>
                  <a:gd name="T7" fmla="*/ 7 h 21"/>
                  <a:gd name="T8" fmla="*/ 0 w 21"/>
                  <a:gd name="T9" fmla="*/ 0 h 21"/>
                  <a:gd name="T10" fmla="*/ 7 w 21"/>
                  <a:gd name="T11" fmla="*/ 0 h 21"/>
                  <a:gd name="T12" fmla="*/ 14 w 21"/>
                  <a:gd name="T13" fmla="*/ 0 h 21"/>
                  <a:gd name="T14" fmla="*/ 21 w 21"/>
                  <a:gd name="T15" fmla="*/ 0 h 21"/>
                  <a:gd name="T16" fmla="*/ 21 w 21"/>
                  <a:gd name="T17" fmla="*/ 7 h 21"/>
                  <a:gd name="T18" fmla="*/ 21 w 21"/>
                  <a:gd name="T19" fmla="*/ 7 h 21"/>
                  <a:gd name="T20" fmla="*/ 21 w 21"/>
                  <a:gd name="T21" fmla="*/ 14 h 21"/>
                  <a:gd name="T22" fmla="*/ 14 w 21"/>
                  <a:gd name="T23" fmla="*/ 21 h 21"/>
                  <a:gd name="T24" fmla="*/ 7 w 21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0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14"/>
                    </a:lnTo>
                    <a:lnTo>
                      <a:pt x="14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23" name="Freeform 157"/>
              <p:cNvSpPr>
                <a:spLocks/>
              </p:cNvSpPr>
              <p:nvPr/>
            </p:nvSpPr>
            <p:spPr bwMode="auto">
              <a:xfrm>
                <a:off x="3675" y="1630"/>
                <a:ext cx="21" cy="34"/>
              </a:xfrm>
              <a:custGeom>
                <a:avLst/>
                <a:gdLst>
                  <a:gd name="T0" fmla="*/ 21 w 21"/>
                  <a:gd name="T1" fmla="*/ 27 h 34"/>
                  <a:gd name="T2" fmla="*/ 14 w 21"/>
                  <a:gd name="T3" fmla="*/ 34 h 34"/>
                  <a:gd name="T4" fmla="*/ 7 w 21"/>
                  <a:gd name="T5" fmla="*/ 34 h 34"/>
                  <a:gd name="T6" fmla="*/ 7 w 21"/>
                  <a:gd name="T7" fmla="*/ 34 h 34"/>
                  <a:gd name="T8" fmla="*/ 0 w 21"/>
                  <a:gd name="T9" fmla="*/ 34 h 34"/>
                  <a:gd name="T10" fmla="*/ 0 w 21"/>
                  <a:gd name="T11" fmla="*/ 27 h 34"/>
                  <a:gd name="T12" fmla="*/ 0 w 21"/>
                  <a:gd name="T13" fmla="*/ 6 h 34"/>
                  <a:gd name="T14" fmla="*/ 0 w 21"/>
                  <a:gd name="T15" fmla="*/ 0 h 34"/>
                  <a:gd name="T16" fmla="*/ 7 w 21"/>
                  <a:gd name="T17" fmla="*/ 0 h 34"/>
                  <a:gd name="T18" fmla="*/ 7 w 21"/>
                  <a:gd name="T19" fmla="*/ 0 h 34"/>
                  <a:gd name="T20" fmla="*/ 14 w 21"/>
                  <a:gd name="T21" fmla="*/ 0 h 34"/>
                  <a:gd name="T22" fmla="*/ 21 w 21"/>
                  <a:gd name="T23" fmla="*/ 6 h 34"/>
                  <a:gd name="T24" fmla="*/ 21 w 21"/>
                  <a:gd name="T25" fmla="*/ 27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4">
                    <a:moveTo>
                      <a:pt x="21" y="27"/>
                    </a:moveTo>
                    <a:lnTo>
                      <a:pt x="14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6"/>
                    </a:lnTo>
                    <a:lnTo>
                      <a:pt x="21" y="27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24" name="Freeform 158"/>
              <p:cNvSpPr>
                <a:spLocks/>
              </p:cNvSpPr>
              <p:nvPr/>
            </p:nvSpPr>
            <p:spPr bwMode="auto">
              <a:xfrm>
                <a:off x="3675" y="1630"/>
                <a:ext cx="21" cy="20"/>
              </a:xfrm>
              <a:custGeom>
                <a:avLst/>
                <a:gdLst>
                  <a:gd name="T0" fmla="*/ 7 w 21"/>
                  <a:gd name="T1" fmla="*/ 20 h 20"/>
                  <a:gd name="T2" fmla="*/ 0 w 21"/>
                  <a:gd name="T3" fmla="*/ 13 h 20"/>
                  <a:gd name="T4" fmla="*/ 0 w 21"/>
                  <a:gd name="T5" fmla="*/ 6 h 20"/>
                  <a:gd name="T6" fmla="*/ 0 w 21"/>
                  <a:gd name="T7" fmla="*/ 6 h 20"/>
                  <a:gd name="T8" fmla="*/ 0 w 21"/>
                  <a:gd name="T9" fmla="*/ 0 h 20"/>
                  <a:gd name="T10" fmla="*/ 7 w 21"/>
                  <a:gd name="T11" fmla="*/ 0 h 20"/>
                  <a:gd name="T12" fmla="*/ 14 w 21"/>
                  <a:gd name="T13" fmla="*/ 0 h 20"/>
                  <a:gd name="T14" fmla="*/ 21 w 21"/>
                  <a:gd name="T15" fmla="*/ 0 h 20"/>
                  <a:gd name="T16" fmla="*/ 21 w 21"/>
                  <a:gd name="T17" fmla="*/ 6 h 20"/>
                  <a:gd name="T18" fmla="*/ 21 w 21"/>
                  <a:gd name="T19" fmla="*/ 6 h 20"/>
                  <a:gd name="T20" fmla="*/ 21 w 21"/>
                  <a:gd name="T21" fmla="*/ 13 h 20"/>
                  <a:gd name="T22" fmla="*/ 14 w 21"/>
                  <a:gd name="T23" fmla="*/ 20 h 20"/>
                  <a:gd name="T24" fmla="*/ 7 w 21"/>
                  <a:gd name="T2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20">
                    <a:moveTo>
                      <a:pt x="7" y="20"/>
                    </a:moveTo>
                    <a:lnTo>
                      <a:pt x="0" y="13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0"/>
                    </a:lnTo>
                    <a:lnTo>
                      <a:pt x="21" y="6"/>
                    </a:lnTo>
                    <a:lnTo>
                      <a:pt x="21" y="6"/>
                    </a:lnTo>
                    <a:lnTo>
                      <a:pt x="21" y="13"/>
                    </a:lnTo>
                    <a:lnTo>
                      <a:pt x="14" y="20"/>
                    </a:ln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25" name="Freeform 159"/>
              <p:cNvSpPr>
                <a:spLocks/>
              </p:cNvSpPr>
              <p:nvPr/>
            </p:nvSpPr>
            <p:spPr bwMode="auto">
              <a:xfrm>
                <a:off x="3682" y="1602"/>
                <a:ext cx="21" cy="41"/>
              </a:xfrm>
              <a:custGeom>
                <a:avLst/>
                <a:gdLst>
                  <a:gd name="T0" fmla="*/ 21 w 21"/>
                  <a:gd name="T1" fmla="*/ 34 h 41"/>
                  <a:gd name="T2" fmla="*/ 14 w 21"/>
                  <a:gd name="T3" fmla="*/ 41 h 41"/>
                  <a:gd name="T4" fmla="*/ 7 w 21"/>
                  <a:gd name="T5" fmla="*/ 41 h 41"/>
                  <a:gd name="T6" fmla="*/ 7 w 21"/>
                  <a:gd name="T7" fmla="*/ 41 h 41"/>
                  <a:gd name="T8" fmla="*/ 0 w 21"/>
                  <a:gd name="T9" fmla="*/ 41 h 41"/>
                  <a:gd name="T10" fmla="*/ 0 w 21"/>
                  <a:gd name="T11" fmla="*/ 34 h 41"/>
                  <a:gd name="T12" fmla="*/ 0 w 21"/>
                  <a:gd name="T13" fmla="*/ 7 h 41"/>
                  <a:gd name="T14" fmla="*/ 0 w 21"/>
                  <a:gd name="T15" fmla="*/ 0 h 41"/>
                  <a:gd name="T16" fmla="*/ 7 w 21"/>
                  <a:gd name="T17" fmla="*/ 0 h 41"/>
                  <a:gd name="T18" fmla="*/ 7 w 21"/>
                  <a:gd name="T19" fmla="*/ 0 h 41"/>
                  <a:gd name="T20" fmla="*/ 14 w 21"/>
                  <a:gd name="T21" fmla="*/ 0 h 41"/>
                  <a:gd name="T22" fmla="*/ 21 w 21"/>
                  <a:gd name="T23" fmla="*/ 7 h 41"/>
                  <a:gd name="T24" fmla="*/ 21 w 21"/>
                  <a:gd name="T25" fmla="*/ 3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41">
                    <a:moveTo>
                      <a:pt x="21" y="34"/>
                    </a:moveTo>
                    <a:lnTo>
                      <a:pt x="14" y="41"/>
                    </a:lnTo>
                    <a:lnTo>
                      <a:pt x="7" y="41"/>
                    </a:lnTo>
                    <a:lnTo>
                      <a:pt x="7" y="41"/>
                    </a:lnTo>
                    <a:lnTo>
                      <a:pt x="0" y="41"/>
                    </a:lnTo>
                    <a:lnTo>
                      <a:pt x="0" y="34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34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26" name="Freeform 160"/>
              <p:cNvSpPr>
                <a:spLocks/>
              </p:cNvSpPr>
              <p:nvPr/>
            </p:nvSpPr>
            <p:spPr bwMode="auto">
              <a:xfrm>
                <a:off x="3682" y="1602"/>
                <a:ext cx="35" cy="21"/>
              </a:xfrm>
              <a:custGeom>
                <a:avLst/>
                <a:gdLst>
                  <a:gd name="T0" fmla="*/ 7 w 35"/>
                  <a:gd name="T1" fmla="*/ 21 h 21"/>
                  <a:gd name="T2" fmla="*/ 0 w 35"/>
                  <a:gd name="T3" fmla="*/ 14 h 21"/>
                  <a:gd name="T4" fmla="*/ 0 w 35"/>
                  <a:gd name="T5" fmla="*/ 7 h 21"/>
                  <a:gd name="T6" fmla="*/ 0 w 35"/>
                  <a:gd name="T7" fmla="*/ 7 h 21"/>
                  <a:gd name="T8" fmla="*/ 0 w 35"/>
                  <a:gd name="T9" fmla="*/ 0 h 21"/>
                  <a:gd name="T10" fmla="*/ 7 w 35"/>
                  <a:gd name="T11" fmla="*/ 0 h 21"/>
                  <a:gd name="T12" fmla="*/ 28 w 35"/>
                  <a:gd name="T13" fmla="*/ 0 h 21"/>
                  <a:gd name="T14" fmla="*/ 35 w 35"/>
                  <a:gd name="T15" fmla="*/ 0 h 21"/>
                  <a:gd name="T16" fmla="*/ 35 w 35"/>
                  <a:gd name="T17" fmla="*/ 7 h 21"/>
                  <a:gd name="T18" fmla="*/ 35 w 35"/>
                  <a:gd name="T19" fmla="*/ 7 h 21"/>
                  <a:gd name="T20" fmla="*/ 35 w 35"/>
                  <a:gd name="T21" fmla="*/ 14 h 21"/>
                  <a:gd name="T22" fmla="*/ 28 w 35"/>
                  <a:gd name="T23" fmla="*/ 21 h 21"/>
                  <a:gd name="T24" fmla="*/ 7 w 35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5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8" y="0"/>
                    </a:lnTo>
                    <a:lnTo>
                      <a:pt x="35" y="0"/>
                    </a:lnTo>
                    <a:lnTo>
                      <a:pt x="35" y="7"/>
                    </a:lnTo>
                    <a:lnTo>
                      <a:pt x="35" y="7"/>
                    </a:lnTo>
                    <a:lnTo>
                      <a:pt x="35" y="14"/>
                    </a:lnTo>
                    <a:lnTo>
                      <a:pt x="28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27" name="Freeform 161"/>
              <p:cNvSpPr>
                <a:spLocks/>
              </p:cNvSpPr>
              <p:nvPr/>
            </p:nvSpPr>
            <p:spPr bwMode="auto">
              <a:xfrm>
                <a:off x="3703" y="1581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28" name="Freeform 162"/>
              <p:cNvSpPr>
                <a:spLocks/>
              </p:cNvSpPr>
              <p:nvPr/>
            </p:nvSpPr>
            <p:spPr bwMode="auto">
              <a:xfrm>
                <a:off x="3703" y="1581"/>
                <a:ext cx="49" cy="21"/>
              </a:xfrm>
              <a:custGeom>
                <a:avLst/>
                <a:gdLst>
                  <a:gd name="T0" fmla="*/ 7 w 49"/>
                  <a:gd name="T1" fmla="*/ 21 h 21"/>
                  <a:gd name="T2" fmla="*/ 0 w 49"/>
                  <a:gd name="T3" fmla="*/ 14 h 21"/>
                  <a:gd name="T4" fmla="*/ 0 w 49"/>
                  <a:gd name="T5" fmla="*/ 7 h 21"/>
                  <a:gd name="T6" fmla="*/ 0 w 49"/>
                  <a:gd name="T7" fmla="*/ 7 h 21"/>
                  <a:gd name="T8" fmla="*/ 0 w 49"/>
                  <a:gd name="T9" fmla="*/ 0 h 21"/>
                  <a:gd name="T10" fmla="*/ 7 w 49"/>
                  <a:gd name="T11" fmla="*/ 0 h 21"/>
                  <a:gd name="T12" fmla="*/ 42 w 49"/>
                  <a:gd name="T13" fmla="*/ 0 h 21"/>
                  <a:gd name="T14" fmla="*/ 49 w 49"/>
                  <a:gd name="T15" fmla="*/ 0 h 21"/>
                  <a:gd name="T16" fmla="*/ 49 w 49"/>
                  <a:gd name="T17" fmla="*/ 7 h 21"/>
                  <a:gd name="T18" fmla="*/ 49 w 49"/>
                  <a:gd name="T19" fmla="*/ 7 h 21"/>
                  <a:gd name="T20" fmla="*/ 49 w 49"/>
                  <a:gd name="T21" fmla="*/ 14 h 21"/>
                  <a:gd name="T22" fmla="*/ 42 w 49"/>
                  <a:gd name="T23" fmla="*/ 21 h 21"/>
                  <a:gd name="T24" fmla="*/ 7 w 49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9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42" y="0"/>
                    </a:lnTo>
                    <a:lnTo>
                      <a:pt x="49" y="0"/>
                    </a:lnTo>
                    <a:lnTo>
                      <a:pt x="49" y="7"/>
                    </a:lnTo>
                    <a:lnTo>
                      <a:pt x="49" y="7"/>
                    </a:lnTo>
                    <a:lnTo>
                      <a:pt x="49" y="14"/>
                    </a:lnTo>
                    <a:lnTo>
                      <a:pt x="42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29" name="Freeform 163"/>
              <p:cNvSpPr>
                <a:spLocks/>
              </p:cNvSpPr>
              <p:nvPr/>
            </p:nvSpPr>
            <p:spPr bwMode="auto">
              <a:xfrm>
                <a:off x="3738" y="1560"/>
                <a:ext cx="20" cy="35"/>
              </a:xfrm>
              <a:custGeom>
                <a:avLst/>
                <a:gdLst>
                  <a:gd name="T0" fmla="*/ 20 w 20"/>
                  <a:gd name="T1" fmla="*/ 28 h 35"/>
                  <a:gd name="T2" fmla="*/ 14 w 20"/>
                  <a:gd name="T3" fmla="*/ 35 h 35"/>
                  <a:gd name="T4" fmla="*/ 7 w 20"/>
                  <a:gd name="T5" fmla="*/ 35 h 35"/>
                  <a:gd name="T6" fmla="*/ 7 w 20"/>
                  <a:gd name="T7" fmla="*/ 35 h 35"/>
                  <a:gd name="T8" fmla="*/ 0 w 20"/>
                  <a:gd name="T9" fmla="*/ 35 h 35"/>
                  <a:gd name="T10" fmla="*/ 0 w 20"/>
                  <a:gd name="T11" fmla="*/ 28 h 35"/>
                  <a:gd name="T12" fmla="*/ 0 w 20"/>
                  <a:gd name="T13" fmla="*/ 7 h 35"/>
                  <a:gd name="T14" fmla="*/ 0 w 20"/>
                  <a:gd name="T15" fmla="*/ 0 h 35"/>
                  <a:gd name="T16" fmla="*/ 7 w 20"/>
                  <a:gd name="T17" fmla="*/ 0 h 35"/>
                  <a:gd name="T18" fmla="*/ 7 w 20"/>
                  <a:gd name="T19" fmla="*/ 0 h 35"/>
                  <a:gd name="T20" fmla="*/ 14 w 20"/>
                  <a:gd name="T21" fmla="*/ 0 h 35"/>
                  <a:gd name="T22" fmla="*/ 20 w 20"/>
                  <a:gd name="T23" fmla="*/ 7 h 35"/>
                  <a:gd name="T24" fmla="*/ 20 w 20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35">
                    <a:moveTo>
                      <a:pt x="20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0" y="7"/>
                    </a:lnTo>
                    <a:lnTo>
                      <a:pt x="20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0" name="Freeform 164"/>
              <p:cNvSpPr>
                <a:spLocks/>
              </p:cNvSpPr>
              <p:nvPr/>
            </p:nvSpPr>
            <p:spPr bwMode="auto">
              <a:xfrm>
                <a:off x="3738" y="1539"/>
                <a:ext cx="20" cy="35"/>
              </a:xfrm>
              <a:custGeom>
                <a:avLst/>
                <a:gdLst>
                  <a:gd name="T0" fmla="*/ 20 w 20"/>
                  <a:gd name="T1" fmla="*/ 28 h 35"/>
                  <a:gd name="T2" fmla="*/ 14 w 20"/>
                  <a:gd name="T3" fmla="*/ 35 h 35"/>
                  <a:gd name="T4" fmla="*/ 7 w 20"/>
                  <a:gd name="T5" fmla="*/ 35 h 35"/>
                  <a:gd name="T6" fmla="*/ 7 w 20"/>
                  <a:gd name="T7" fmla="*/ 35 h 35"/>
                  <a:gd name="T8" fmla="*/ 0 w 20"/>
                  <a:gd name="T9" fmla="*/ 35 h 35"/>
                  <a:gd name="T10" fmla="*/ 0 w 20"/>
                  <a:gd name="T11" fmla="*/ 28 h 35"/>
                  <a:gd name="T12" fmla="*/ 0 w 20"/>
                  <a:gd name="T13" fmla="*/ 7 h 35"/>
                  <a:gd name="T14" fmla="*/ 0 w 20"/>
                  <a:gd name="T15" fmla="*/ 0 h 35"/>
                  <a:gd name="T16" fmla="*/ 7 w 20"/>
                  <a:gd name="T17" fmla="*/ 0 h 35"/>
                  <a:gd name="T18" fmla="*/ 7 w 20"/>
                  <a:gd name="T19" fmla="*/ 0 h 35"/>
                  <a:gd name="T20" fmla="*/ 14 w 20"/>
                  <a:gd name="T21" fmla="*/ 0 h 35"/>
                  <a:gd name="T22" fmla="*/ 20 w 20"/>
                  <a:gd name="T23" fmla="*/ 7 h 35"/>
                  <a:gd name="T24" fmla="*/ 20 w 20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35">
                    <a:moveTo>
                      <a:pt x="20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0" y="7"/>
                    </a:lnTo>
                    <a:lnTo>
                      <a:pt x="20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1" name="Freeform 165"/>
              <p:cNvSpPr>
                <a:spLocks/>
              </p:cNvSpPr>
              <p:nvPr/>
            </p:nvSpPr>
            <p:spPr bwMode="auto">
              <a:xfrm>
                <a:off x="3738" y="1539"/>
                <a:ext cx="41" cy="21"/>
              </a:xfrm>
              <a:custGeom>
                <a:avLst/>
                <a:gdLst>
                  <a:gd name="T0" fmla="*/ 7 w 41"/>
                  <a:gd name="T1" fmla="*/ 21 h 21"/>
                  <a:gd name="T2" fmla="*/ 0 w 41"/>
                  <a:gd name="T3" fmla="*/ 14 h 21"/>
                  <a:gd name="T4" fmla="*/ 0 w 41"/>
                  <a:gd name="T5" fmla="*/ 7 h 21"/>
                  <a:gd name="T6" fmla="*/ 0 w 41"/>
                  <a:gd name="T7" fmla="*/ 7 h 21"/>
                  <a:gd name="T8" fmla="*/ 0 w 41"/>
                  <a:gd name="T9" fmla="*/ 0 h 21"/>
                  <a:gd name="T10" fmla="*/ 7 w 41"/>
                  <a:gd name="T11" fmla="*/ 0 h 21"/>
                  <a:gd name="T12" fmla="*/ 34 w 41"/>
                  <a:gd name="T13" fmla="*/ 0 h 21"/>
                  <a:gd name="T14" fmla="*/ 41 w 41"/>
                  <a:gd name="T15" fmla="*/ 0 h 21"/>
                  <a:gd name="T16" fmla="*/ 41 w 41"/>
                  <a:gd name="T17" fmla="*/ 7 h 21"/>
                  <a:gd name="T18" fmla="*/ 41 w 41"/>
                  <a:gd name="T19" fmla="*/ 7 h 21"/>
                  <a:gd name="T20" fmla="*/ 41 w 41"/>
                  <a:gd name="T21" fmla="*/ 14 h 21"/>
                  <a:gd name="T22" fmla="*/ 34 w 41"/>
                  <a:gd name="T23" fmla="*/ 21 h 21"/>
                  <a:gd name="T24" fmla="*/ 7 w 41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34" y="0"/>
                    </a:lnTo>
                    <a:lnTo>
                      <a:pt x="41" y="0"/>
                    </a:lnTo>
                    <a:lnTo>
                      <a:pt x="41" y="7"/>
                    </a:lnTo>
                    <a:lnTo>
                      <a:pt x="41" y="7"/>
                    </a:lnTo>
                    <a:lnTo>
                      <a:pt x="41" y="14"/>
                    </a:lnTo>
                    <a:lnTo>
                      <a:pt x="34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2" name="Freeform 166"/>
              <p:cNvSpPr>
                <a:spLocks/>
              </p:cNvSpPr>
              <p:nvPr/>
            </p:nvSpPr>
            <p:spPr bwMode="auto">
              <a:xfrm>
                <a:off x="3765" y="1539"/>
                <a:ext cx="118" cy="21"/>
              </a:xfrm>
              <a:custGeom>
                <a:avLst/>
                <a:gdLst>
                  <a:gd name="T0" fmla="*/ 7 w 118"/>
                  <a:gd name="T1" fmla="*/ 21 h 21"/>
                  <a:gd name="T2" fmla="*/ 0 w 118"/>
                  <a:gd name="T3" fmla="*/ 14 h 21"/>
                  <a:gd name="T4" fmla="*/ 0 w 118"/>
                  <a:gd name="T5" fmla="*/ 7 h 21"/>
                  <a:gd name="T6" fmla="*/ 0 w 118"/>
                  <a:gd name="T7" fmla="*/ 7 h 21"/>
                  <a:gd name="T8" fmla="*/ 0 w 118"/>
                  <a:gd name="T9" fmla="*/ 0 h 21"/>
                  <a:gd name="T10" fmla="*/ 7 w 118"/>
                  <a:gd name="T11" fmla="*/ 0 h 21"/>
                  <a:gd name="T12" fmla="*/ 112 w 118"/>
                  <a:gd name="T13" fmla="*/ 0 h 21"/>
                  <a:gd name="T14" fmla="*/ 118 w 118"/>
                  <a:gd name="T15" fmla="*/ 0 h 21"/>
                  <a:gd name="T16" fmla="*/ 118 w 118"/>
                  <a:gd name="T17" fmla="*/ 7 h 21"/>
                  <a:gd name="T18" fmla="*/ 118 w 118"/>
                  <a:gd name="T19" fmla="*/ 7 h 21"/>
                  <a:gd name="T20" fmla="*/ 118 w 118"/>
                  <a:gd name="T21" fmla="*/ 14 h 21"/>
                  <a:gd name="T22" fmla="*/ 112 w 118"/>
                  <a:gd name="T23" fmla="*/ 21 h 21"/>
                  <a:gd name="T24" fmla="*/ 7 w 11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8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12" y="0"/>
                    </a:lnTo>
                    <a:lnTo>
                      <a:pt x="118" y="0"/>
                    </a:lnTo>
                    <a:lnTo>
                      <a:pt x="118" y="7"/>
                    </a:lnTo>
                    <a:lnTo>
                      <a:pt x="118" y="7"/>
                    </a:lnTo>
                    <a:lnTo>
                      <a:pt x="118" y="14"/>
                    </a:lnTo>
                    <a:lnTo>
                      <a:pt x="112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3" name="Freeform 167"/>
              <p:cNvSpPr>
                <a:spLocks/>
              </p:cNvSpPr>
              <p:nvPr/>
            </p:nvSpPr>
            <p:spPr bwMode="auto">
              <a:xfrm>
                <a:off x="3870" y="1539"/>
                <a:ext cx="27" cy="21"/>
              </a:xfrm>
              <a:custGeom>
                <a:avLst/>
                <a:gdLst>
                  <a:gd name="T0" fmla="*/ 7 w 27"/>
                  <a:gd name="T1" fmla="*/ 21 h 21"/>
                  <a:gd name="T2" fmla="*/ 0 w 27"/>
                  <a:gd name="T3" fmla="*/ 14 h 21"/>
                  <a:gd name="T4" fmla="*/ 0 w 27"/>
                  <a:gd name="T5" fmla="*/ 7 h 21"/>
                  <a:gd name="T6" fmla="*/ 0 w 27"/>
                  <a:gd name="T7" fmla="*/ 7 h 21"/>
                  <a:gd name="T8" fmla="*/ 0 w 27"/>
                  <a:gd name="T9" fmla="*/ 0 h 21"/>
                  <a:gd name="T10" fmla="*/ 7 w 27"/>
                  <a:gd name="T11" fmla="*/ 0 h 21"/>
                  <a:gd name="T12" fmla="*/ 20 w 27"/>
                  <a:gd name="T13" fmla="*/ 0 h 21"/>
                  <a:gd name="T14" fmla="*/ 27 w 27"/>
                  <a:gd name="T15" fmla="*/ 0 h 21"/>
                  <a:gd name="T16" fmla="*/ 27 w 27"/>
                  <a:gd name="T17" fmla="*/ 7 h 21"/>
                  <a:gd name="T18" fmla="*/ 27 w 27"/>
                  <a:gd name="T19" fmla="*/ 7 h 21"/>
                  <a:gd name="T20" fmla="*/ 27 w 27"/>
                  <a:gd name="T21" fmla="*/ 14 h 21"/>
                  <a:gd name="T22" fmla="*/ 20 w 27"/>
                  <a:gd name="T23" fmla="*/ 21 h 21"/>
                  <a:gd name="T24" fmla="*/ 7 w 27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0" y="0"/>
                    </a:lnTo>
                    <a:lnTo>
                      <a:pt x="27" y="0"/>
                    </a:lnTo>
                    <a:lnTo>
                      <a:pt x="27" y="7"/>
                    </a:lnTo>
                    <a:lnTo>
                      <a:pt x="27" y="7"/>
                    </a:lnTo>
                    <a:lnTo>
                      <a:pt x="27" y="14"/>
                    </a:lnTo>
                    <a:lnTo>
                      <a:pt x="20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4" name="Freeform 168"/>
              <p:cNvSpPr>
                <a:spLocks/>
              </p:cNvSpPr>
              <p:nvPr/>
            </p:nvSpPr>
            <p:spPr bwMode="auto">
              <a:xfrm>
                <a:off x="3883" y="1519"/>
                <a:ext cx="21" cy="34"/>
              </a:xfrm>
              <a:custGeom>
                <a:avLst/>
                <a:gdLst>
                  <a:gd name="T0" fmla="*/ 21 w 21"/>
                  <a:gd name="T1" fmla="*/ 27 h 34"/>
                  <a:gd name="T2" fmla="*/ 14 w 21"/>
                  <a:gd name="T3" fmla="*/ 34 h 34"/>
                  <a:gd name="T4" fmla="*/ 7 w 21"/>
                  <a:gd name="T5" fmla="*/ 34 h 34"/>
                  <a:gd name="T6" fmla="*/ 7 w 21"/>
                  <a:gd name="T7" fmla="*/ 34 h 34"/>
                  <a:gd name="T8" fmla="*/ 0 w 21"/>
                  <a:gd name="T9" fmla="*/ 34 h 34"/>
                  <a:gd name="T10" fmla="*/ 0 w 21"/>
                  <a:gd name="T11" fmla="*/ 27 h 34"/>
                  <a:gd name="T12" fmla="*/ 0 w 21"/>
                  <a:gd name="T13" fmla="*/ 7 h 34"/>
                  <a:gd name="T14" fmla="*/ 0 w 21"/>
                  <a:gd name="T15" fmla="*/ 0 h 34"/>
                  <a:gd name="T16" fmla="*/ 7 w 21"/>
                  <a:gd name="T17" fmla="*/ 0 h 34"/>
                  <a:gd name="T18" fmla="*/ 7 w 21"/>
                  <a:gd name="T19" fmla="*/ 0 h 34"/>
                  <a:gd name="T20" fmla="*/ 14 w 21"/>
                  <a:gd name="T21" fmla="*/ 0 h 34"/>
                  <a:gd name="T22" fmla="*/ 21 w 21"/>
                  <a:gd name="T23" fmla="*/ 7 h 34"/>
                  <a:gd name="T24" fmla="*/ 21 w 21"/>
                  <a:gd name="T25" fmla="*/ 27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4">
                    <a:moveTo>
                      <a:pt x="21" y="27"/>
                    </a:moveTo>
                    <a:lnTo>
                      <a:pt x="14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7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5" name="Freeform 169"/>
              <p:cNvSpPr>
                <a:spLocks/>
              </p:cNvSpPr>
              <p:nvPr/>
            </p:nvSpPr>
            <p:spPr bwMode="auto">
              <a:xfrm>
                <a:off x="3883" y="1498"/>
                <a:ext cx="21" cy="34"/>
              </a:xfrm>
              <a:custGeom>
                <a:avLst/>
                <a:gdLst>
                  <a:gd name="T0" fmla="*/ 21 w 21"/>
                  <a:gd name="T1" fmla="*/ 28 h 34"/>
                  <a:gd name="T2" fmla="*/ 14 w 21"/>
                  <a:gd name="T3" fmla="*/ 34 h 34"/>
                  <a:gd name="T4" fmla="*/ 7 w 21"/>
                  <a:gd name="T5" fmla="*/ 34 h 34"/>
                  <a:gd name="T6" fmla="*/ 7 w 21"/>
                  <a:gd name="T7" fmla="*/ 34 h 34"/>
                  <a:gd name="T8" fmla="*/ 0 w 21"/>
                  <a:gd name="T9" fmla="*/ 34 h 34"/>
                  <a:gd name="T10" fmla="*/ 0 w 21"/>
                  <a:gd name="T11" fmla="*/ 28 h 34"/>
                  <a:gd name="T12" fmla="*/ 0 w 21"/>
                  <a:gd name="T13" fmla="*/ 7 h 34"/>
                  <a:gd name="T14" fmla="*/ 0 w 21"/>
                  <a:gd name="T15" fmla="*/ 0 h 34"/>
                  <a:gd name="T16" fmla="*/ 7 w 21"/>
                  <a:gd name="T17" fmla="*/ 0 h 34"/>
                  <a:gd name="T18" fmla="*/ 7 w 21"/>
                  <a:gd name="T19" fmla="*/ 0 h 34"/>
                  <a:gd name="T20" fmla="*/ 14 w 21"/>
                  <a:gd name="T21" fmla="*/ 0 h 34"/>
                  <a:gd name="T22" fmla="*/ 21 w 21"/>
                  <a:gd name="T23" fmla="*/ 7 h 34"/>
                  <a:gd name="T24" fmla="*/ 21 w 21"/>
                  <a:gd name="T25" fmla="*/ 28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4">
                    <a:moveTo>
                      <a:pt x="21" y="28"/>
                    </a:moveTo>
                    <a:lnTo>
                      <a:pt x="14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0" y="34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6" name="Freeform 170"/>
              <p:cNvSpPr>
                <a:spLocks/>
              </p:cNvSpPr>
              <p:nvPr/>
            </p:nvSpPr>
            <p:spPr bwMode="auto">
              <a:xfrm>
                <a:off x="3883" y="1498"/>
                <a:ext cx="28" cy="21"/>
              </a:xfrm>
              <a:custGeom>
                <a:avLst/>
                <a:gdLst>
                  <a:gd name="T0" fmla="*/ 7 w 28"/>
                  <a:gd name="T1" fmla="*/ 21 h 21"/>
                  <a:gd name="T2" fmla="*/ 0 w 28"/>
                  <a:gd name="T3" fmla="*/ 14 h 21"/>
                  <a:gd name="T4" fmla="*/ 0 w 28"/>
                  <a:gd name="T5" fmla="*/ 7 h 21"/>
                  <a:gd name="T6" fmla="*/ 0 w 28"/>
                  <a:gd name="T7" fmla="*/ 7 h 21"/>
                  <a:gd name="T8" fmla="*/ 0 w 28"/>
                  <a:gd name="T9" fmla="*/ 0 h 21"/>
                  <a:gd name="T10" fmla="*/ 7 w 28"/>
                  <a:gd name="T11" fmla="*/ 0 h 21"/>
                  <a:gd name="T12" fmla="*/ 21 w 28"/>
                  <a:gd name="T13" fmla="*/ 0 h 21"/>
                  <a:gd name="T14" fmla="*/ 28 w 28"/>
                  <a:gd name="T15" fmla="*/ 0 h 21"/>
                  <a:gd name="T16" fmla="*/ 28 w 28"/>
                  <a:gd name="T17" fmla="*/ 7 h 21"/>
                  <a:gd name="T18" fmla="*/ 28 w 28"/>
                  <a:gd name="T19" fmla="*/ 7 h 21"/>
                  <a:gd name="T20" fmla="*/ 28 w 28"/>
                  <a:gd name="T21" fmla="*/ 14 h 21"/>
                  <a:gd name="T22" fmla="*/ 21 w 28"/>
                  <a:gd name="T23" fmla="*/ 21 h 21"/>
                  <a:gd name="T24" fmla="*/ 7 w 2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8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1" y="0"/>
                    </a:lnTo>
                    <a:lnTo>
                      <a:pt x="28" y="0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8" y="14"/>
                    </a:lnTo>
                    <a:lnTo>
                      <a:pt x="21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7" name="Freeform 171"/>
              <p:cNvSpPr>
                <a:spLocks/>
              </p:cNvSpPr>
              <p:nvPr/>
            </p:nvSpPr>
            <p:spPr bwMode="auto">
              <a:xfrm>
                <a:off x="3897" y="1477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8" name="Freeform 172"/>
              <p:cNvSpPr>
                <a:spLocks/>
              </p:cNvSpPr>
              <p:nvPr/>
            </p:nvSpPr>
            <p:spPr bwMode="auto">
              <a:xfrm>
                <a:off x="3897" y="1477"/>
                <a:ext cx="91" cy="21"/>
              </a:xfrm>
              <a:custGeom>
                <a:avLst/>
                <a:gdLst>
                  <a:gd name="T0" fmla="*/ 7 w 91"/>
                  <a:gd name="T1" fmla="*/ 21 h 21"/>
                  <a:gd name="T2" fmla="*/ 0 w 91"/>
                  <a:gd name="T3" fmla="*/ 14 h 21"/>
                  <a:gd name="T4" fmla="*/ 0 w 91"/>
                  <a:gd name="T5" fmla="*/ 7 h 21"/>
                  <a:gd name="T6" fmla="*/ 0 w 91"/>
                  <a:gd name="T7" fmla="*/ 7 h 21"/>
                  <a:gd name="T8" fmla="*/ 0 w 91"/>
                  <a:gd name="T9" fmla="*/ 0 h 21"/>
                  <a:gd name="T10" fmla="*/ 7 w 91"/>
                  <a:gd name="T11" fmla="*/ 0 h 21"/>
                  <a:gd name="T12" fmla="*/ 84 w 91"/>
                  <a:gd name="T13" fmla="*/ 0 h 21"/>
                  <a:gd name="T14" fmla="*/ 91 w 91"/>
                  <a:gd name="T15" fmla="*/ 0 h 21"/>
                  <a:gd name="T16" fmla="*/ 91 w 91"/>
                  <a:gd name="T17" fmla="*/ 7 h 21"/>
                  <a:gd name="T18" fmla="*/ 91 w 91"/>
                  <a:gd name="T19" fmla="*/ 7 h 21"/>
                  <a:gd name="T20" fmla="*/ 91 w 91"/>
                  <a:gd name="T21" fmla="*/ 14 h 21"/>
                  <a:gd name="T22" fmla="*/ 84 w 91"/>
                  <a:gd name="T23" fmla="*/ 21 h 21"/>
                  <a:gd name="T24" fmla="*/ 7 w 91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1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84" y="0"/>
                    </a:lnTo>
                    <a:lnTo>
                      <a:pt x="91" y="0"/>
                    </a:lnTo>
                    <a:lnTo>
                      <a:pt x="91" y="7"/>
                    </a:lnTo>
                    <a:lnTo>
                      <a:pt x="91" y="7"/>
                    </a:lnTo>
                    <a:lnTo>
                      <a:pt x="91" y="14"/>
                    </a:lnTo>
                    <a:lnTo>
                      <a:pt x="84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9" name="Freeform 173"/>
              <p:cNvSpPr>
                <a:spLocks/>
              </p:cNvSpPr>
              <p:nvPr/>
            </p:nvSpPr>
            <p:spPr bwMode="auto">
              <a:xfrm>
                <a:off x="3974" y="1456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0" name="Freeform 174"/>
              <p:cNvSpPr>
                <a:spLocks/>
              </p:cNvSpPr>
              <p:nvPr/>
            </p:nvSpPr>
            <p:spPr bwMode="auto">
              <a:xfrm>
                <a:off x="3974" y="1456"/>
                <a:ext cx="222" cy="21"/>
              </a:xfrm>
              <a:custGeom>
                <a:avLst/>
                <a:gdLst>
                  <a:gd name="T0" fmla="*/ 7 w 222"/>
                  <a:gd name="T1" fmla="*/ 21 h 21"/>
                  <a:gd name="T2" fmla="*/ 0 w 222"/>
                  <a:gd name="T3" fmla="*/ 14 h 21"/>
                  <a:gd name="T4" fmla="*/ 0 w 222"/>
                  <a:gd name="T5" fmla="*/ 7 h 21"/>
                  <a:gd name="T6" fmla="*/ 0 w 222"/>
                  <a:gd name="T7" fmla="*/ 7 h 21"/>
                  <a:gd name="T8" fmla="*/ 0 w 222"/>
                  <a:gd name="T9" fmla="*/ 0 h 21"/>
                  <a:gd name="T10" fmla="*/ 7 w 222"/>
                  <a:gd name="T11" fmla="*/ 0 h 21"/>
                  <a:gd name="T12" fmla="*/ 215 w 222"/>
                  <a:gd name="T13" fmla="*/ 0 h 21"/>
                  <a:gd name="T14" fmla="*/ 222 w 222"/>
                  <a:gd name="T15" fmla="*/ 0 h 21"/>
                  <a:gd name="T16" fmla="*/ 222 w 222"/>
                  <a:gd name="T17" fmla="*/ 7 h 21"/>
                  <a:gd name="T18" fmla="*/ 222 w 222"/>
                  <a:gd name="T19" fmla="*/ 7 h 21"/>
                  <a:gd name="T20" fmla="*/ 222 w 222"/>
                  <a:gd name="T21" fmla="*/ 14 h 21"/>
                  <a:gd name="T22" fmla="*/ 215 w 222"/>
                  <a:gd name="T23" fmla="*/ 21 h 21"/>
                  <a:gd name="T24" fmla="*/ 7 w 222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22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15" y="0"/>
                    </a:lnTo>
                    <a:lnTo>
                      <a:pt x="222" y="0"/>
                    </a:lnTo>
                    <a:lnTo>
                      <a:pt x="222" y="7"/>
                    </a:lnTo>
                    <a:lnTo>
                      <a:pt x="222" y="7"/>
                    </a:lnTo>
                    <a:lnTo>
                      <a:pt x="222" y="14"/>
                    </a:lnTo>
                    <a:lnTo>
                      <a:pt x="215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1" name="Freeform 175"/>
              <p:cNvSpPr>
                <a:spLocks/>
              </p:cNvSpPr>
              <p:nvPr/>
            </p:nvSpPr>
            <p:spPr bwMode="auto">
              <a:xfrm>
                <a:off x="4182" y="1435"/>
                <a:ext cx="21" cy="35"/>
              </a:xfrm>
              <a:custGeom>
                <a:avLst/>
                <a:gdLst>
                  <a:gd name="T0" fmla="*/ 21 w 21"/>
                  <a:gd name="T1" fmla="*/ 28 h 35"/>
                  <a:gd name="T2" fmla="*/ 14 w 21"/>
                  <a:gd name="T3" fmla="*/ 35 h 35"/>
                  <a:gd name="T4" fmla="*/ 7 w 21"/>
                  <a:gd name="T5" fmla="*/ 35 h 35"/>
                  <a:gd name="T6" fmla="*/ 7 w 21"/>
                  <a:gd name="T7" fmla="*/ 35 h 35"/>
                  <a:gd name="T8" fmla="*/ 0 w 21"/>
                  <a:gd name="T9" fmla="*/ 35 h 35"/>
                  <a:gd name="T10" fmla="*/ 0 w 21"/>
                  <a:gd name="T11" fmla="*/ 28 h 35"/>
                  <a:gd name="T12" fmla="*/ 0 w 21"/>
                  <a:gd name="T13" fmla="*/ 7 h 35"/>
                  <a:gd name="T14" fmla="*/ 0 w 21"/>
                  <a:gd name="T15" fmla="*/ 0 h 35"/>
                  <a:gd name="T16" fmla="*/ 7 w 21"/>
                  <a:gd name="T17" fmla="*/ 0 h 35"/>
                  <a:gd name="T18" fmla="*/ 7 w 21"/>
                  <a:gd name="T19" fmla="*/ 0 h 35"/>
                  <a:gd name="T20" fmla="*/ 14 w 21"/>
                  <a:gd name="T21" fmla="*/ 0 h 35"/>
                  <a:gd name="T22" fmla="*/ 21 w 21"/>
                  <a:gd name="T23" fmla="*/ 7 h 35"/>
                  <a:gd name="T24" fmla="*/ 21 w 21"/>
                  <a:gd name="T25" fmla="*/ 28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35">
                    <a:moveTo>
                      <a:pt x="21" y="28"/>
                    </a:moveTo>
                    <a:lnTo>
                      <a:pt x="14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0" y="35"/>
                    </a:lnTo>
                    <a:lnTo>
                      <a:pt x="0" y="2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2" name="Freeform 176"/>
              <p:cNvSpPr>
                <a:spLocks/>
              </p:cNvSpPr>
              <p:nvPr/>
            </p:nvSpPr>
            <p:spPr bwMode="auto">
              <a:xfrm>
                <a:off x="4182" y="1435"/>
                <a:ext cx="76" cy="21"/>
              </a:xfrm>
              <a:custGeom>
                <a:avLst/>
                <a:gdLst>
                  <a:gd name="T0" fmla="*/ 7 w 76"/>
                  <a:gd name="T1" fmla="*/ 21 h 21"/>
                  <a:gd name="T2" fmla="*/ 0 w 76"/>
                  <a:gd name="T3" fmla="*/ 14 h 21"/>
                  <a:gd name="T4" fmla="*/ 0 w 76"/>
                  <a:gd name="T5" fmla="*/ 7 h 21"/>
                  <a:gd name="T6" fmla="*/ 0 w 76"/>
                  <a:gd name="T7" fmla="*/ 7 h 21"/>
                  <a:gd name="T8" fmla="*/ 0 w 76"/>
                  <a:gd name="T9" fmla="*/ 0 h 21"/>
                  <a:gd name="T10" fmla="*/ 7 w 76"/>
                  <a:gd name="T11" fmla="*/ 0 h 21"/>
                  <a:gd name="T12" fmla="*/ 70 w 76"/>
                  <a:gd name="T13" fmla="*/ 0 h 21"/>
                  <a:gd name="T14" fmla="*/ 76 w 76"/>
                  <a:gd name="T15" fmla="*/ 0 h 21"/>
                  <a:gd name="T16" fmla="*/ 76 w 76"/>
                  <a:gd name="T17" fmla="*/ 7 h 21"/>
                  <a:gd name="T18" fmla="*/ 76 w 76"/>
                  <a:gd name="T19" fmla="*/ 7 h 21"/>
                  <a:gd name="T20" fmla="*/ 76 w 76"/>
                  <a:gd name="T21" fmla="*/ 14 h 21"/>
                  <a:gd name="T22" fmla="*/ 70 w 76"/>
                  <a:gd name="T23" fmla="*/ 21 h 21"/>
                  <a:gd name="T24" fmla="*/ 7 w 76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6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0" y="0"/>
                    </a:lnTo>
                    <a:lnTo>
                      <a:pt x="76" y="0"/>
                    </a:lnTo>
                    <a:lnTo>
                      <a:pt x="76" y="7"/>
                    </a:lnTo>
                    <a:lnTo>
                      <a:pt x="76" y="7"/>
                    </a:lnTo>
                    <a:lnTo>
                      <a:pt x="76" y="14"/>
                    </a:lnTo>
                    <a:lnTo>
                      <a:pt x="70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3" name="Freeform 177"/>
              <p:cNvSpPr>
                <a:spLocks/>
              </p:cNvSpPr>
              <p:nvPr/>
            </p:nvSpPr>
            <p:spPr bwMode="auto">
              <a:xfrm>
                <a:off x="4245" y="1435"/>
                <a:ext cx="145" cy="21"/>
              </a:xfrm>
              <a:custGeom>
                <a:avLst/>
                <a:gdLst>
                  <a:gd name="T0" fmla="*/ 7 w 145"/>
                  <a:gd name="T1" fmla="*/ 21 h 21"/>
                  <a:gd name="T2" fmla="*/ 0 w 145"/>
                  <a:gd name="T3" fmla="*/ 14 h 21"/>
                  <a:gd name="T4" fmla="*/ 0 w 145"/>
                  <a:gd name="T5" fmla="*/ 7 h 21"/>
                  <a:gd name="T6" fmla="*/ 0 w 145"/>
                  <a:gd name="T7" fmla="*/ 7 h 21"/>
                  <a:gd name="T8" fmla="*/ 0 w 145"/>
                  <a:gd name="T9" fmla="*/ 0 h 21"/>
                  <a:gd name="T10" fmla="*/ 7 w 145"/>
                  <a:gd name="T11" fmla="*/ 0 h 21"/>
                  <a:gd name="T12" fmla="*/ 138 w 145"/>
                  <a:gd name="T13" fmla="*/ 0 h 21"/>
                  <a:gd name="T14" fmla="*/ 145 w 145"/>
                  <a:gd name="T15" fmla="*/ 0 h 21"/>
                  <a:gd name="T16" fmla="*/ 145 w 145"/>
                  <a:gd name="T17" fmla="*/ 7 h 21"/>
                  <a:gd name="T18" fmla="*/ 145 w 145"/>
                  <a:gd name="T19" fmla="*/ 7 h 21"/>
                  <a:gd name="T20" fmla="*/ 145 w 145"/>
                  <a:gd name="T21" fmla="*/ 14 h 21"/>
                  <a:gd name="T22" fmla="*/ 138 w 145"/>
                  <a:gd name="T23" fmla="*/ 21 h 21"/>
                  <a:gd name="T24" fmla="*/ 7 w 145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5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38" y="0"/>
                    </a:lnTo>
                    <a:lnTo>
                      <a:pt x="145" y="0"/>
                    </a:lnTo>
                    <a:lnTo>
                      <a:pt x="145" y="7"/>
                    </a:lnTo>
                    <a:lnTo>
                      <a:pt x="145" y="7"/>
                    </a:lnTo>
                    <a:lnTo>
                      <a:pt x="145" y="14"/>
                    </a:lnTo>
                    <a:lnTo>
                      <a:pt x="138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4" name="Freeform 178"/>
              <p:cNvSpPr>
                <a:spLocks/>
              </p:cNvSpPr>
              <p:nvPr/>
            </p:nvSpPr>
            <p:spPr bwMode="auto">
              <a:xfrm>
                <a:off x="4377" y="1415"/>
                <a:ext cx="20" cy="34"/>
              </a:xfrm>
              <a:custGeom>
                <a:avLst/>
                <a:gdLst>
                  <a:gd name="T0" fmla="*/ 20 w 20"/>
                  <a:gd name="T1" fmla="*/ 27 h 34"/>
                  <a:gd name="T2" fmla="*/ 13 w 20"/>
                  <a:gd name="T3" fmla="*/ 34 h 34"/>
                  <a:gd name="T4" fmla="*/ 6 w 20"/>
                  <a:gd name="T5" fmla="*/ 34 h 34"/>
                  <a:gd name="T6" fmla="*/ 6 w 20"/>
                  <a:gd name="T7" fmla="*/ 34 h 34"/>
                  <a:gd name="T8" fmla="*/ 0 w 20"/>
                  <a:gd name="T9" fmla="*/ 34 h 34"/>
                  <a:gd name="T10" fmla="*/ 0 w 20"/>
                  <a:gd name="T11" fmla="*/ 27 h 34"/>
                  <a:gd name="T12" fmla="*/ 0 w 20"/>
                  <a:gd name="T13" fmla="*/ 7 h 34"/>
                  <a:gd name="T14" fmla="*/ 0 w 20"/>
                  <a:gd name="T15" fmla="*/ 0 h 34"/>
                  <a:gd name="T16" fmla="*/ 6 w 20"/>
                  <a:gd name="T17" fmla="*/ 0 h 34"/>
                  <a:gd name="T18" fmla="*/ 6 w 20"/>
                  <a:gd name="T19" fmla="*/ 0 h 34"/>
                  <a:gd name="T20" fmla="*/ 13 w 20"/>
                  <a:gd name="T21" fmla="*/ 0 h 34"/>
                  <a:gd name="T22" fmla="*/ 20 w 20"/>
                  <a:gd name="T23" fmla="*/ 7 h 34"/>
                  <a:gd name="T24" fmla="*/ 20 w 20"/>
                  <a:gd name="T25" fmla="*/ 27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34">
                    <a:moveTo>
                      <a:pt x="20" y="27"/>
                    </a:moveTo>
                    <a:lnTo>
                      <a:pt x="13" y="34"/>
                    </a:lnTo>
                    <a:lnTo>
                      <a:pt x="6" y="34"/>
                    </a:lnTo>
                    <a:lnTo>
                      <a:pt x="6" y="34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13" y="0"/>
                    </a:lnTo>
                    <a:lnTo>
                      <a:pt x="20" y="7"/>
                    </a:lnTo>
                    <a:lnTo>
                      <a:pt x="20" y="27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5" name="Freeform 179"/>
              <p:cNvSpPr>
                <a:spLocks/>
              </p:cNvSpPr>
              <p:nvPr/>
            </p:nvSpPr>
            <p:spPr bwMode="auto">
              <a:xfrm>
                <a:off x="4377" y="1415"/>
                <a:ext cx="27" cy="20"/>
              </a:xfrm>
              <a:custGeom>
                <a:avLst/>
                <a:gdLst>
                  <a:gd name="T0" fmla="*/ 6 w 27"/>
                  <a:gd name="T1" fmla="*/ 20 h 20"/>
                  <a:gd name="T2" fmla="*/ 0 w 27"/>
                  <a:gd name="T3" fmla="*/ 13 h 20"/>
                  <a:gd name="T4" fmla="*/ 0 w 27"/>
                  <a:gd name="T5" fmla="*/ 7 h 20"/>
                  <a:gd name="T6" fmla="*/ 0 w 27"/>
                  <a:gd name="T7" fmla="*/ 7 h 20"/>
                  <a:gd name="T8" fmla="*/ 0 w 27"/>
                  <a:gd name="T9" fmla="*/ 0 h 20"/>
                  <a:gd name="T10" fmla="*/ 6 w 27"/>
                  <a:gd name="T11" fmla="*/ 0 h 20"/>
                  <a:gd name="T12" fmla="*/ 20 w 27"/>
                  <a:gd name="T13" fmla="*/ 0 h 20"/>
                  <a:gd name="T14" fmla="*/ 27 w 27"/>
                  <a:gd name="T15" fmla="*/ 0 h 20"/>
                  <a:gd name="T16" fmla="*/ 27 w 27"/>
                  <a:gd name="T17" fmla="*/ 7 h 20"/>
                  <a:gd name="T18" fmla="*/ 27 w 27"/>
                  <a:gd name="T19" fmla="*/ 7 h 20"/>
                  <a:gd name="T20" fmla="*/ 27 w 27"/>
                  <a:gd name="T21" fmla="*/ 13 h 20"/>
                  <a:gd name="T22" fmla="*/ 20 w 27"/>
                  <a:gd name="T23" fmla="*/ 20 h 20"/>
                  <a:gd name="T24" fmla="*/ 6 w 27"/>
                  <a:gd name="T2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" h="20">
                    <a:moveTo>
                      <a:pt x="6" y="20"/>
                    </a:moveTo>
                    <a:lnTo>
                      <a:pt x="0" y="13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20" y="0"/>
                    </a:lnTo>
                    <a:lnTo>
                      <a:pt x="27" y="0"/>
                    </a:lnTo>
                    <a:lnTo>
                      <a:pt x="27" y="7"/>
                    </a:lnTo>
                    <a:lnTo>
                      <a:pt x="27" y="7"/>
                    </a:lnTo>
                    <a:lnTo>
                      <a:pt x="27" y="13"/>
                    </a:lnTo>
                    <a:lnTo>
                      <a:pt x="20" y="20"/>
                    </a:lnTo>
                    <a:lnTo>
                      <a:pt x="6" y="2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6" name="Freeform 180"/>
              <p:cNvSpPr>
                <a:spLocks/>
              </p:cNvSpPr>
              <p:nvPr/>
            </p:nvSpPr>
            <p:spPr bwMode="auto">
              <a:xfrm>
                <a:off x="1522" y="2850"/>
                <a:ext cx="21" cy="97"/>
              </a:xfrm>
              <a:custGeom>
                <a:avLst/>
                <a:gdLst>
                  <a:gd name="T0" fmla="*/ 21 w 21"/>
                  <a:gd name="T1" fmla="*/ 90 h 97"/>
                  <a:gd name="T2" fmla="*/ 14 w 21"/>
                  <a:gd name="T3" fmla="*/ 97 h 97"/>
                  <a:gd name="T4" fmla="*/ 7 w 21"/>
                  <a:gd name="T5" fmla="*/ 97 h 97"/>
                  <a:gd name="T6" fmla="*/ 7 w 21"/>
                  <a:gd name="T7" fmla="*/ 97 h 97"/>
                  <a:gd name="T8" fmla="*/ 0 w 21"/>
                  <a:gd name="T9" fmla="*/ 97 h 97"/>
                  <a:gd name="T10" fmla="*/ 0 w 21"/>
                  <a:gd name="T11" fmla="*/ 90 h 97"/>
                  <a:gd name="T12" fmla="*/ 0 w 21"/>
                  <a:gd name="T13" fmla="*/ 7 h 97"/>
                  <a:gd name="T14" fmla="*/ 0 w 21"/>
                  <a:gd name="T15" fmla="*/ 0 h 97"/>
                  <a:gd name="T16" fmla="*/ 7 w 21"/>
                  <a:gd name="T17" fmla="*/ 0 h 97"/>
                  <a:gd name="T18" fmla="*/ 7 w 21"/>
                  <a:gd name="T19" fmla="*/ 0 h 97"/>
                  <a:gd name="T20" fmla="*/ 14 w 21"/>
                  <a:gd name="T21" fmla="*/ 0 h 97"/>
                  <a:gd name="T22" fmla="*/ 21 w 21"/>
                  <a:gd name="T23" fmla="*/ 7 h 97"/>
                  <a:gd name="T24" fmla="*/ 21 w 21"/>
                  <a:gd name="T25" fmla="*/ 90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97">
                    <a:moveTo>
                      <a:pt x="21" y="90"/>
                    </a:moveTo>
                    <a:lnTo>
                      <a:pt x="14" y="97"/>
                    </a:lnTo>
                    <a:lnTo>
                      <a:pt x="7" y="97"/>
                    </a:lnTo>
                    <a:lnTo>
                      <a:pt x="7" y="97"/>
                    </a:lnTo>
                    <a:lnTo>
                      <a:pt x="0" y="97"/>
                    </a:lnTo>
                    <a:lnTo>
                      <a:pt x="0" y="90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9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7" name="Freeform 181"/>
              <p:cNvSpPr>
                <a:spLocks/>
              </p:cNvSpPr>
              <p:nvPr/>
            </p:nvSpPr>
            <p:spPr bwMode="auto">
              <a:xfrm>
                <a:off x="1522" y="2850"/>
                <a:ext cx="42" cy="21"/>
              </a:xfrm>
              <a:custGeom>
                <a:avLst/>
                <a:gdLst>
                  <a:gd name="T0" fmla="*/ 7 w 42"/>
                  <a:gd name="T1" fmla="*/ 21 h 21"/>
                  <a:gd name="T2" fmla="*/ 0 w 42"/>
                  <a:gd name="T3" fmla="*/ 14 h 21"/>
                  <a:gd name="T4" fmla="*/ 0 w 42"/>
                  <a:gd name="T5" fmla="*/ 7 h 21"/>
                  <a:gd name="T6" fmla="*/ 0 w 42"/>
                  <a:gd name="T7" fmla="*/ 7 h 21"/>
                  <a:gd name="T8" fmla="*/ 0 w 42"/>
                  <a:gd name="T9" fmla="*/ 0 h 21"/>
                  <a:gd name="T10" fmla="*/ 7 w 42"/>
                  <a:gd name="T11" fmla="*/ 0 h 21"/>
                  <a:gd name="T12" fmla="*/ 35 w 42"/>
                  <a:gd name="T13" fmla="*/ 0 h 21"/>
                  <a:gd name="T14" fmla="*/ 42 w 42"/>
                  <a:gd name="T15" fmla="*/ 0 h 21"/>
                  <a:gd name="T16" fmla="*/ 42 w 42"/>
                  <a:gd name="T17" fmla="*/ 7 h 21"/>
                  <a:gd name="T18" fmla="*/ 42 w 42"/>
                  <a:gd name="T19" fmla="*/ 7 h 21"/>
                  <a:gd name="T20" fmla="*/ 42 w 42"/>
                  <a:gd name="T21" fmla="*/ 14 h 21"/>
                  <a:gd name="T22" fmla="*/ 35 w 42"/>
                  <a:gd name="T23" fmla="*/ 21 h 21"/>
                  <a:gd name="T24" fmla="*/ 7 w 42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35" y="0"/>
                    </a:lnTo>
                    <a:lnTo>
                      <a:pt x="42" y="0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42" y="14"/>
                    </a:lnTo>
                    <a:lnTo>
                      <a:pt x="35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8" name="Freeform 182"/>
              <p:cNvSpPr>
                <a:spLocks/>
              </p:cNvSpPr>
              <p:nvPr/>
            </p:nvSpPr>
            <p:spPr bwMode="auto">
              <a:xfrm>
                <a:off x="1550" y="2808"/>
                <a:ext cx="21" cy="56"/>
              </a:xfrm>
              <a:custGeom>
                <a:avLst/>
                <a:gdLst>
                  <a:gd name="T0" fmla="*/ 21 w 21"/>
                  <a:gd name="T1" fmla="*/ 49 h 56"/>
                  <a:gd name="T2" fmla="*/ 14 w 21"/>
                  <a:gd name="T3" fmla="*/ 56 h 56"/>
                  <a:gd name="T4" fmla="*/ 7 w 21"/>
                  <a:gd name="T5" fmla="*/ 56 h 56"/>
                  <a:gd name="T6" fmla="*/ 7 w 21"/>
                  <a:gd name="T7" fmla="*/ 56 h 56"/>
                  <a:gd name="T8" fmla="*/ 0 w 21"/>
                  <a:gd name="T9" fmla="*/ 56 h 56"/>
                  <a:gd name="T10" fmla="*/ 0 w 21"/>
                  <a:gd name="T11" fmla="*/ 49 h 56"/>
                  <a:gd name="T12" fmla="*/ 0 w 21"/>
                  <a:gd name="T13" fmla="*/ 7 h 56"/>
                  <a:gd name="T14" fmla="*/ 0 w 21"/>
                  <a:gd name="T15" fmla="*/ 0 h 56"/>
                  <a:gd name="T16" fmla="*/ 7 w 21"/>
                  <a:gd name="T17" fmla="*/ 0 h 56"/>
                  <a:gd name="T18" fmla="*/ 7 w 21"/>
                  <a:gd name="T19" fmla="*/ 0 h 56"/>
                  <a:gd name="T20" fmla="*/ 14 w 21"/>
                  <a:gd name="T21" fmla="*/ 0 h 56"/>
                  <a:gd name="T22" fmla="*/ 21 w 21"/>
                  <a:gd name="T23" fmla="*/ 7 h 56"/>
                  <a:gd name="T24" fmla="*/ 21 w 21"/>
                  <a:gd name="T25" fmla="*/ 49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56">
                    <a:moveTo>
                      <a:pt x="21" y="49"/>
                    </a:moveTo>
                    <a:lnTo>
                      <a:pt x="14" y="56"/>
                    </a:lnTo>
                    <a:lnTo>
                      <a:pt x="7" y="56"/>
                    </a:lnTo>
                    <a:lnTo>
                      <a:pt x="7" y="56"/>
                    </a:lnTo>
                    <a:lnTo>
                      <a:pt x="0" y="56"/>
                    </a:lnTo>
                    <a:lnTo>
                      <a:pt x="0" y="49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49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9" name="Freeform 183"/>
              <p:cNvSpPr>
                <a:spLocks/>
              </p:cNvSpPr>
              <p:nvPr/>
            </p:nvSpPr>
            <p:spPr bwMode="auto">
              <a:xfrm>
                <a:off x="1550" y="2808"/>
                <a:ext cx="28" cy="21"/>
              </a:xfrm>
              <a:custGeom>
                <a:avLst/>
                <a:gdLst>
                  <a:gd name="T0" fmla="*/ 7 w 28"/>
                  <a:gd name="T1" fmla="*/ 21 h 21"/>
                  <a:gd name="T2" fmla="*/ 0 w 28"/>
                  <a:gd name="T3" fmla="*/ 14 h 21"/>
                  <a:gd name="T4" fmla="*/ 0 w 28"/>
                  <a:gd name="T5" fmla="*/ 7 h 21"/>
                  <a:gd name="T6" fmla="*/ 0 w 28"/>
                  <a:gd name="T7" fmla="*/ 7 h 21"/>
                  <a:gd name="T8" fmla="*/ 0 w 28"/>
                  <a:gd name="T9" fmla="*/ 0 h 21"/>
                  <a:gd name="T10" fmla="*/ 7 w 28"/>
                  <a:gd name="T11" fmla="*/ 0 h 21"/>
                  <a:gd name="T12" fmla="*/ 21 w 28"/>
                  <a:gd name="T13" fmla="*/ 0 h 21"/>
                  <a:gd name="T14" fmla="*/ 28 w 28"/>
                  <a:gd name="T15" fmla="*/ 0 h 21"/>
                  <a:gd name="T16" fmla="*/ 28 w 28"/>
                  <a:gd name="T17" fmla="*/ 7 h 21"/>
                  <a:gd name="T18" fmla="*/ 28 w 28"/>
                  <a:gd name="T19" fmla="*/ 7 h 21"/>
                  <a:gd name="T20" fmla="*/ 28 w 28"/>
                  <a:gd name="T21" fmla="*/ 14 h 21"/>
                  <a:gd name="T22" fmla="*/ 21 w 28"/>
                  <a:gd name="T23" fmla="*/ 21 h 21"/>
                  <a:gd name="T24" fmla="*/ 7 w 2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8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1" y="0"/>
                    </a:lnTo>
                    <a:lnTo>
                      <a:pt x="28" y="0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8" y="14"/>
                    </a:lnTo>
                    <a:lnTo>
                      <a:pt x="21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0" name="Freeform 184"/>
              <p:cNvSpPr>
                <a:spLocks/>
              </p:cNvSpPr>
              <p:nvPr/>
            </p:nvSpPr>
            <p:spPr bwMode="auto">
              <a:xfrm>
                <a:off x="1564" y="2774"/>
                <a:ext cx="21" cy="48"/>
              </a:xfrm>
              <a:custGeom>
                <a:avLst/>
                <a:gdLst>
                  <a:gd name="T0" fmla="*/ 21 w 21"/>
                  <a:gd name="T1" fmla="*/ 41 h 48"/>
                  <a:gd name="T2" fmla="*/ 14 w 21"/>
                  <a:gd name="T3" fmla="*/ 48 h 48"/>
                  <a:gd name="T4" fmla="*/ 7 w 21"/>
                  <a:gd name="T5" fmla="*/ 48 h 48"/>
                  <a:gd name="T6" fmla="*/ 7 w 21"/>
                  <a:gd name="T7" fmla="*/ 48 h 48"/>
                  <a:gd name="T8" fmla="*/ 0 w 21"/>
                  <a:gd name="T9" fmla="*/ 48 h 48"/>
                  <a:gd name="T10" fmla="*/ 0 w 21"/>
                  <a:gd name="T11" fmla="*/ 41 h 48"/>
                  <a:gd name="T12" fmla="*/ 0 w 21"/>
                  <a:gd name="T13" fmla="*/ 7 h 48"/>
                  <a:gd name="T14" fmla="*/ 0 w 21"/>
                  <a:gd name="T15" fmla="*/ 0 h 48"/>
                  <a:gd name="T16" fmla="*/ 7 w 21"/>
                  <a:gd name="T17" fmla="*/ 0 h 48"/>
                  <a:gd name="T18" fmla="*/ 7 w 21"/>
                  <a:gd name="T19" fmla="*/ 0 h 48"/>
                  <a:gd name="T20" fmla="*/ 14 w 21"/>
                  <a:gd name="T21" fmla="*/ 0 h 48"/>
                  <a:gd name="T22" fmla="*/ 21 w 21"/>
                  <a:gd name="T23" fmla="*/ 7 h 48"/>
                  <a:gd name="T24" fmla="*/ 21 w 21"/>
                  <a:gd name="T25" fmla="*/ 41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48">
                    <a:moveTo>
                      <a:pt x="21" y="41"/>
                    </a:moveTo>
                    <a:lnTo>
                      <a:pt x="14" y="48"/>
                    </a:lnTo>
                    <a:lnTo>
                      <a:pt x="7" y="48"/>
                    </a:lnTo>
                    <a:lnTo>
                      <a:pt x="7" y="48"/>
                    </a:lnTo>
                    <a:lnTo>
                      <a:pt x="0" y="48"/>
                    </a:lnTo>
                    <a:lnTo>
                      <a:pt x="0" y="41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4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1" name="Freeform 185"/>
              <p:cNvSpPr>
                <a:spLocks/>
              </p:cNvSpPr>
              <p:nvPr/>
            </p:nvSpPr>
            <p:spPr bwMode="auto">
              <a:xfrm>
                <a:off x="1564" y="2774"/>
                <a:ext cx="188" cy="21"/>
              </a:xfrm>
              <a:custGeom>
                <a:avLst/>
                <a:gdLst>
                  <a:gd name="T0" fmla="*/ 7 w 188"/>
                  <a:gd name="T1" fmla="*/ 21 h 21"/>
                  <a:gd name="T2" fmla="*/ 0 w 188"/>
                  <a:gd name="T3" fmla="*/ 14 h 21"/>
                  <a:gd name="T4" fmla="*/ 0 w 188"/>
                  <a:gd name="T5" fmla="*/ 7 h 21"/>
                  <a:gd name="T6" fmla="*/ 0 w 188"/>
                  <a:gd name="T7" fmla="*/ 7 h 21"/>
                  <a:gd name="T8" fmla="*/ 0 w 188"/>
                  <a:gd name="T9" fmla="*/ 0 h 21"/>
                  <a:gd name="T10" fmla="*/ 7 w 188"/>
                  <a:gd name="T11" fmla="*/ 0 h 21"/>
                  <a:gd name="T12" fmla="*/ 181 w 188"/>
                  <a:gd name="T13" fmla="*/ 0 h 21"/>
                  <a:gd name="T14" fmla="*/ 188 w 188"/>
                  <a:gd name="T15" fmla="*/ 0 h 21"/>
                  <a:gd name="T16" fmla="*/ 188 w 188"/>
                  <a:gd name="T17" fmla="*/ 7 h 21"/>
                  <a:gd name="T18" fmla="*/ 188 w 188"/>
                  <a:gd name="T19" fmla="*/ 7 h 21"/>
                  <a:gd name="T20" fmla="*/ 188 w 188"/>
                  <a:gd name="T21" fmla="*/ 14 h 21"/>
                  <a:gd name="T22" fmla="*/ 181 w 188"/>
                  <a:gd name="T23" fmla="*/ 21 h 21"/>
                  <a:gd name="T24" fmla="*/ 7 w 18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8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81" y="0"/>
                    </a:lnTo>
                    <a:lnTo>
                      <a:pt x="188" y="0"/>
                    </a:lnTo>
                    <a:lnTo>
                      <a:pt x="188" y="7"/>
                    </a:lnTo>
                    <a:lnTo>
                      <a:pt x="188" y="7"/>
                    </a:lnTo>
                    <a:lnTo>
                      <a:pt x="188" y="14"/>
                    </a:lnTo>
                    <a:lnTo>
                      <a:pt x="181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2" name="Freeform 186"/>
              <p:cNvSpPr>
                <a:spLocks/>
              </p:cNvSpPr>
              <p:nvPr/>
            </p:nvSpPr>
            <p:spPr bwMode="auto">
              <a:xfrm>
                <a:off x="1738" y="2732"/>
                <a:ext cx="21" cy="56"/>
              </a:xfrm>
              <a:custGeom>
                <a:avLst/>
                <a:gdLst>
                  <a:gd name="T0" fmla="*/ 21 w 21"/>
                  <a:gd name="T1" fmla="*/ 49 h 56"/>
                  <a:gd name="T2" fmla="*/ 14 w 21"/>
                  <a:gd name="T3" fmla="*/ 56 h 56"/>
                  <a:gd name="T4" fmla="*/ 7 w 21"/>
                  <a:gd name="T5" fmla="*/ 56 h 56"/>
                  <a:gd name="T6" fmla="*/ 7 w 21"/>
                  <a:gd name="T7" fmla="*/ 56 h 56"/>
                  <a:gd name="T8" fmla="*/ 0 w 21"/>
                  <a:gd name="T9" fmla="*/ 56 h 56"/>
                  <a:gd name="T10" fmla="*/ 0 w 21"/>
                  <a:gd name="T11" fmla="*/ 49 h 56"/>
                  <a:gd name="T12" fmla="*/ 0 w 21"/>
                  <a:gd name="T13" fmla="*/ 7 h 56"/>
                  <a:gd name="T14" fmla="*/ 0 w 21"/>
                  <a:gd name="T15" fmla="*/ 0 h 56"/>
                  <a:gd name="T16" fmla="*/ 7 w 21"/>
                  <a:gd name="T17" fmla="*/ 0 h 56"/>
                  <a:gd name="T18" fmla="*/ 7 w 21"/>
                  <a:gd name="T19" fmla="*/ 0 h 56"/>
                  <a:gd name="T20" fmla="*/ 14 w 21"/>
                  <a:gd name="T21" fmla="*/ 0 h 56"/>
                  <a:gd name="T22" fmla="*/ 21 w 21"/>
                  <a:gd name="T23" fmla="*/ 7 h 56"/>
                  <a:gd name="T24" fmla="*/ 21 w 21"/>
                  <a:gd name="T25" fmla="*/ 49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56">
                    <a:moveTo>
                      <a:pt x="21" y="49"/>
                    </a:moveTo>
                    <a:lnTo>
                      <a:pt x="14" y="56"/>
                    </a:lnTo>
                    <a:lnTo>
                      <a:pt x="7" y="56"/>
                    </a:lnTo>
                    <a:lnTo>
                      <a:pt x="7" y="56"/>
                    </a:lnTo>
                    <a:lnTo>
                      <a:pt x="0" y="56"/>
                    </a:lnTo>
                    <a:lnTo>
                      <a:pt x="0" y="49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49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3" name="Freeform 187"/>
              <p:cNvSpPr>
                <a:spLocks/>
              </p:cNvSpPr>
              <p:nvPr/>
            </p:nvSpPr>
            <p:spPr bwMode="auto">
              <a:xfrm>
                <a:off x="1738" y="2732"/>
                <a:ext cx="21" cy="21"/>
              </a:xfrm>
              <a:custGeom>
                <a:avLst/>
                <a:gdLst>
                  <a:gd name="T0" fmla="*/ 7 w 21"/>
                  <a:gd name="T1" fmla="*/ 21 h 21"/>
                  <a:gd name="T2" fmla="*/ 0 w 21"/>
                  <a:gd name="T3" fmla="*/ 14 h 21"/>
                  <a:gd name="T4" fmla="*/ 0 w 21"/>
                  <a:gd name="T5" fmla="*/ 7 h 21"/>
                  <a:gd name="T6" fmla="*/ 0 w 21"/>
                  <a:gd name="T7" fmla="*/ 7 h 21"/>
                  <a:gd name="T8" fmla="*/ 0 w 21"/>
                  <a:gd name="T9" fmla="*/ 0 h 21"/>
                  <a:gd name="T10" fmla="*/ 7 w 21"/>
                  <a:gd name="T11" fmla="*/ 0 h 21"/>
                  <a:gd name="T12" fmla="*/ 14 w 21"/>
                  <a:gd name="T13" fmla="*/ 0 h 21"/>
                  <a:gd name="T14" fmla="*/ 21 w 21"/>
                  <a:gd name="T15" fmla="*/ 0 h 21"/>
                  <a:gd name="T16" fmla="*/ 21 w 21"/>
                  <a:gd name="T17" fmla="*/ 7 h 21"/>
                  <a:gd name="T18" fmla="*/ 21 w 21"/>
                  <a:gd name="T19" fmla="*/ 7 h 21"/>
                  <a:gd name="T20" fmla="*/ 21 w 21"/>
                  <a:gd name="T21" fmla="*/ 14 h 21"/>
                  <a:gd name="T22" fmla="*/ 14 w 21"/>
                  <a:gd name="T23" fmla="*/ 21 h 21"/>
                  <a:gd name="T24" fmla="*/ 7 w 21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0"/>
                    </a:lnTo>
                    <a:lnTo>
                      <a:pt x="21" y="7"/>
                    </a:lnTo>
                    <a:lnTo>
                      <a:pt x="21" y="7"/>
                    </a:lnTo>
                    <a:lnTo>
                      <a:pt x="21" y="14"/>
                    </a:lnTo>
                    <a:lnTo>
                      <a:pt x="14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4" name="Freeform 188"/>
              <p:cNvSpPr>
                <a:spLocks/>
              </p:cNvSpPr>
              <p:nvPr/>
            </p:nvSpPr>
            <p:spPr bwMode="auto">
              <a:xfrm>
                <a:off x="1745" y="2691"/>
                <a:ext cx="20" cy="55"/>
              </a:xfrm>
              <a:custGeom>
                <a:avLst/>
                <a:gdLst>
                  <a:gd name="T0" fmla="*/ 20 w 20"/>
                  <a:gd name="T1" fmla="*/ 48 h 55"/>
                  <a:gd name="T2" fmla="*/ 14 w 20"/>
                  <a:gd name="T3" fmla="*/ 55 h 55"/>
                  <a:gd name="T4" fmla="*/ 7 w 20"/>
                  <a:gd name="T5" fmla="*/ 55 h 55"/>
                  <a:gd name="T6" fmla="*/ 7 w 20"/>
                  <a:gd name="T7" fmla="*/ 55 h 55"/>
                  <a:gd name="T8" fmla="*/ 0 w 20"/>
                  <a:gd name="T9" fmla="*/ 55 h 55"/>
                  <a:gd name="T10" fmla="*/ 0 w 20"/>
                  <a:gd name="T11" fmla="*/ 48 h 55"/>
                  <a:gd name="T12" fmla="*/ 0 w 20"/>
                  <a:gd name="T13" fmla="*/ 6 h 55"/>
                  <a:gd name="T14" fmla="*/ 0 w 20"/>
                  <a:gd name="T15" fmla="*/ 0 h 55"/>
                  <a:gd name="T16" fmla="*/ 7 w 20"/>
                  <a:gd name="T17" fmla="*/ 0 h 55"/>
                  <a:gd name="T18" fmla="*/ 7 w 20"/>
                  <a:gd name="T19" fmla="*/ 0 h 55"/>
                  <a:gd name="T20" fmla="*/ 14 w 20"/>
                  <a:gd name="T21" fmla="*/ 0 h 55"/>
                  <a:gd name="T22" fmla="*/ 20 w 20"/>
                  <a:gd name="T23" fmla="*/ 6 h 55"/>
                  <a:gd name="T24" fmla="*/ 20 w 20"/>
                  <a:gd name="T25" fmla="*/ 48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55">
                    <a:moveTo>
                      <a:pt x="20" y="48"/>
                    </a:moveTo>
                    <a:lnTo>
                      <a:pt x="14" y="55"/>
                    </a:lnTo>
                    <a:lnTo>
                      <a:pt x="7" y="55"/>
                    </a:lnTo>
                    <a:lnTo>
                      <a:pt x="7" y="55"/>
                    </a:lnTo>
                    <a:lnTo>
                      <a:pt x="0" y="55"/>
                    </a:lnTo>
                    <a:lnTo>
                      <a:pt x="0" y="48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0" y="6"/>
                    </a:lnTo>
                    <a:lnTo>
                      <a:pt x="20" y="48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5" name="Freeform 189"/>
              <p:cNvSpPr>
                <a:spLocks/>
              </p:cNvSpPr>
              <p:nvPr/>
            </p:nvSpPr>
            <p:spPr bwMode="auto">
              <a:xfrm>
                <a:off x="1745" y="2691"/>
                <a:ext cx="34" cy="20"/>
              </a:xfrm>
              <a:custGeom>
                <a:avLst/>
                <a:gdLst>
                  <a:gd name="T0" fmla="*/ 7 w 34"/>
                  <a:gd name="T1" fmla="*/ 20 h 20"/>
                  <a:gd name="T2" fmla="*/ 0 w 34"/>
                  <a:gd name="T3" fmla="*/ 13 h 20"/>
                  <a:gd name="T4" fmla="*/ 0 w 34"/>
                  <a:gd name="T5" fmla="*/ 6 h 20"/>
                  <a:gd name="T6" fmla="*/ 0 w 34"/>
                  <a:gd name="T7" fmla="*/ 6 h 20"/>
                  <a:gd name="T8" fmla="*/ 0 w 34"/>
                  <a:gd name="T9" fmla="*/ 0 h 20"/>
                  <a:gd name="T10" fmla="*/ 7 w 34"/>
                  <a:gd name="T11" fmla="*/ 0 h 20"/>
                  <a:gd name="T12" fmla="*/ 27 w 34"/>
                  <a:gd name="T13" fmla="*/ 0 h 20"/>
                  <a:gd name="T14" fmla="*/ 34 w 34"/>
                  <a:gd name="T15" fmla="*/ 0 h 20"/>
                  <a:gd name="T16" fmla="*/ 34 w 34"/>
                  <a:gd name="T17" fmla="*/ 6 h 20"/>
                  <a:gd name="T18" fmla="*/ 34 w 34"/>
                  <a:gd name="T19" fmla="*/ 6 h 20"/>
                  <a:gd name="T20" fmla="*/ 34 w 34"/>
                  <a:gd name="T21" fmla="*/ 13 h 20"/>
                  <a:gd name="T22" fmla="*/ 27 w 34"/>
                  <a:gd name="T23" fmla="*/ 20 h 20"/>
                  <a:gd name="T24" fmla="*/ 7 w 34"/>
                  <a:gd name="T2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" h="20">
                    <a:moveTo>
                      <a:pt x="7" y="20"/>
                    </a:moveTo>
                    <a:lnTo>
                      <a:pt x="0" y="13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7" y="0"/>
                    </a:lnTo>
                    <a:lnTo>
                      <a:pt x="34" y="0"/>
                    </a:lnTo>
                    <a:lnTo>
                      <a:pt x="34" y="6"/>
                    </a:lnTo>
                    <a:lnTo>
                      <a:pt x="34" y="6"/>
                    </a:lnTo>
                    <a:lnTo>
                      <a:pt x="34" y="13"/>
                    </a:lnTo>
                    <a:lnTo>
                      <a:pt x="27" y="20"/>
                    </a:ln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6" name="Freeform 190"/>
              <p:cNvSpPr>
                <a:spLocks/>
              </p:cNvSpPr>
              <p:nvPr/>
            </p:nvSpPr>
            <p:spPr bwMode="auto">
              <a:xfrm>
                <a:off x="1765" y="2649"/>
                <a:ext cx="21" cy="55"/>
              </a:xfrm>
              <a:custGeom>
                <a:avLst/>
                <a:gdLst>
                  <a:gd name="T0" fmla="*/ 21 w 21"/>
                  <a:gd name="T1" fmla="*/ 48 h 55"/>
                  <a:gd name="T2" fmla="*/ 14 w 21"/>
                  <a:gd name="T3" fmla="*/ 55 h 55"/>
                  <a:gd name="T4" fmla="*/ 7 w 21"/>
                  <a:gd name="T5" fmla="*/ 55 h 55"/>
                  <a:gd name="T6" fmla="*/ 7 w 21"/>
                  <a:gd name="T7" fmla="*/ 55 h 55"/>
                  <a:gd name="T8" fmla="*/ 0 w 21"/>
                  <a:gd name="T9" fmla="*/ 55 h 55"/>
                  <a:gd name="T10" fmla="*/ 0 w 21"/>
                  <a:gd name="T11" fmla="*/ 48 h 55"/>
                  <a:gd name="T12" fmla="*/ 0 w 21"/>
                  <a:gd name="T13" fmla="*/ 7 h 55"/>
                  <a:gd name="T14" fmla="*/ 0 w 21"/>
                  <a:gd name="T15" fmla="*/ 0 h 55"/>
                  <a:gd name="T16" fmla="*/ 7 w 21"/>
                  <a:gd name="T17" fmla="*/ 0 h 55"/>
                  <a:gd name="T18" fmla="*/ 7 w 21"/>
                  <a:gd name="T19" fmla="*/ 0 h 55"/>
                  <a:gd name="T20" fmla="*/ 14 w 21"/>
                  <a:gd name="T21" fmla="*/ 0 h 55"/>
                  <a:gd name="T22" fmla="*/ 21 w 21"/>
                  <a:gd name="T23" fmla="*/ 7 h 55"/>
                  <a:gd name="T24" fmla="*/ 21 w 21"/>
                  <a:gd name="T25" fmla="*/ 48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55">
                    <a:moveTo>
                      <a:pt x="21" y="48"/>
                    </a:moveTo>
                    <a:lnTo>
                      <a:pt x="14" y="55"/>
                    </a:lnTo>
                    <a:lnTo>
                      <a:pt x="7" y="55"/>
                    </a:lnTo>
                    <a:lnTo>
                      <a:pt x="7" y="55"/>
                    </a:lnTo>
                    <a:lnTo>
                      <a:pt x="0" y="55"/>
                    </a:lnTo>
                    <a:lnTo>
                      <a:pt x="0" y="4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48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7" name="Freeform 191"/>
              <p:cNvSpPr>
                <a:spLocks/>
              </p:cNvSpPr>
              <p:nvPr/>
            </p:nvSpPr>
            <p:spPr bwMode="auto">
              <a:xfrm>
                <a:off x="1765" y="2649"/>
                <a:ext cx="35" cy="21"/>
              </a:xfrm>
              <a:custGeom>
                <a:avLst/>
                <a:gdLst>
                  <a:gd name="T0" fmla="*/ 7 w 35"/>
                  <a:gd name="T1" fmla="*/ 21 h 21"/>
                  <a:gd name="T2" fmla="*/ 0 w 35"/>
                  <a:gd name="T3" fmla="*/ 14 h 21"/>
                  <a:gd name="T4" fmla="*/ 0 w 35"/>
                  <a:gd name="T5" fmla="*/ 7 h 21"/>
                  <a:gd name="T6" fmla="*/ 0 w 35"/>
                  <a:gd name="T7" fmla="*/ 7 h 21"/>
                  <a:gd name="T8" fmla="*/ 0 w 35"/>
                  <a:gd name="T9" fmla="*/ 0 h 21"/>
                  <a:gd name="T10" fmla="*/ 7 w 35"/>
                  <a:gd name="T11" fmla="*/ 0 h 21"/>
                  <a:gd name="T12" fmla="*/ 28 w 35"/>
                  <a:gd name="T13" fmla="*/ 0 h 21"/>
                  <a:gd name="T14" fmla="*/ 35 w 35"/>
                  <a:gd name="T15" fmla="*/ 0 h 21"/>
                  <a:gd name="T16" fmla="*/ 35 w 35"/>
                  <a:gd name="T17" fmla="*/ 7 h 21"/>
                  <a:gd name="T18" fmla="*/ 35 w 35"/>
                  <a:gd name="T19" fmla="*/ 7 h 21"/>
                  <a:gd name="T20" fmla="*/ 35 w 35"/>
                  <a:gd name="T21" fmla="*/ 14 h 21"/>
                  <a:gd name="T22" fmla="*/ 28 w 35"/>
                  <a:gd name="T23" fmla="*/ 21 h 21"/>
                  <a:gd name="T24" fmla="*/ 7 w 35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5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8" y="0"/>
                    </a:lnTo>
                    <a:lnTo>
                      <a:pt x="35" y="0"/>
                    </a:lnTo>
                    <a:lnTo>
                      <a:pt x="35" y="7"/>
                    </a:lnTo>
                    <a:lnTo>
                      <a:pt x="35" y="7"/>
                    </a:lnTo>
                    <a:lnTo>
                      <a:pt x="35" y="14"/>
                    </a:lnTo>
                    <a:lnTo>
                      <a:pt x="28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8" name="Freeform 192"/>
              <p:cNvSpPr>
                <a:spLocks/>
              </p:cNvSpPr>
              <p:nvPr/>
            </p:nvSpPr>
            <p:spPr bwMode="auto">
              <a:xfrm>
                <a:off x="1786" y="2614"/>
                <a:ext cx="21" cy="49"/>
              </a:xfrm>
              <a:custGeom>
                <a:avLst/>
                <a:gdLst>
                  <a:gd name="T0" fmla="*/ 21 w 21"/>
                  <a:gd name="T1" fmla="*/ 42 h 49"/>
                  <a:gd name="T2" fmla="*/ 14 w 21"/>
                  <a:gd name="T3" fmla="*/ 49 h 49"/>
                  <a:gd name="T4" fmla="*/ 7 w 21"/>
                  <a:gd name="T5" fmla="*/ 49 h 49"/>
                  <a:gd name="T6" fmla="*/ 7 w 21"/>
                  <a:gd name="T7" fmla="*/ 49 h 49"/>
                  <a:gd name="T8" fmla="*/ 0 w 21"/>
                  <a:gd name="T9" fmla="*/ 49 h 49"/>
                  <a:gd name="T10" fmla="*/ 0 w 21"/>
                  <a:gd name="T11" fmla="*/ 42 h 49"/>
                  <a:gd name="T12" fmla="*/ 0 w 21"/>
                  <a:gd name="T13" fmla="*/ 7 h 49"/>
                  <a:gd name="T14" fmla="*/ 0 w 21"/>
                  <a:gd name="T15" fmla="*/ 0 h 49"/>
                  <a:gd name="T16" fmla="*/ 7 w 21"/>
                  <a:gd name="T17" fmla="*/ 0 h 49"/>
                  <a:gd name="T18" fmla="*/ 7 w 21"/>
                  <a:gd name="T19" fmla="*/ 0 h 49"/>
                  <a:gd name="T20" fmla="*/ 14 w 21"/>
                  <a:gd name="T21" fmla="*/ 0 h 49"/>
                  <a:gd name="T22" fmla="*/ 21 w 21"/>
                  <a:gd name="T23" fmla="*/ 7 h 49"/>
                  <a:gd name="T24" fmla="*/ 21 w 21"/>
                  <a:gd name="T25" fmla="*/ 42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49">
                    <a:moveTo>
                      <a:pt x="21" y="42"/>
                    </a:moveTo>
                    <a:lnTo>
                      <a:pt x="14" y="49"/>
                    </a:lnTo>
                    <a:lnTo>
                      <a:pt x="7" y="49"/>
                    </a:lnTo>
                    <a:lnTo>
                      <a:pt x="7" y="49"/>
                    </a:lnTo>
                    <a:lnTo>
                      <a:pt x="0" y="49"/>
                    </a:lnTo>
                    <a:lnTo>
                      <a:pt x="0" y="42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42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9" name="Freeform 193"/>
              <p:cNvSpPr>
                <a:spLocks/>
              </p:cNvSpPr>
              <p:nvPr/>
            </p:nvSpPr>
            <p:spPr bwMode="auto">
              <a:xfrm>
                <a:off x="1786" y="2614"/>
                <a:ext cx="98" cy="21"/>
              </a:xfrm>
              <a:custGeom>
                <a:avLst/>
                <a:gdLst>
                  <a:gd name="T0" fmla="*/ 7 w 98"/>
                  <a:gd name="T1" fmla="*/ 21 h 21"/>
                  <a:gd name="T2" fmla="*/ 0 w 98"/>
                  <a:gd name="T3" fmla="*/ 14 h 21"/>
                  <a:gd name="T4" fmla="*/ 0 w 98"/>
                  <a:gd name="T5" fmla="*/ 7 h 21"/>
                  <a:gd name="T6" fmla="*/ 0 w 98"/>
                  <a:gd name="T7" fmla="*/ 7 h 21"/>
                  <a:gd name="T8" fmla="*/ 0 w 98"/>
                  <a:gd name="T9" fmla="*/ 0 h 21"/>
                  <a:gd name="T10" fmla="*/ 7 w 98"/>
                  <a:gd name="T11" fmla="*/ 0 h 21"/>
                  <a:gd name="T12" fmla="*/ 91 w 98"/>
                  <a:gd name="T13" fmla="*/ 0 h 21"/>
                  <a:gd name="T14" fmla="*/ 98 w 98"/>
                  <a:gd name="T15" fmla="*/ 0 h 21"/>
                  <a:gd name="T16" fmla="*/ 98 w 98"/>
                  <a:gd name="T17" fmla="*/ 7 h 21"/>
                  <a:gd name="T18" fmla="*/ 98 w 98"/>
                  <a:gd name="T19" fmla="*/ 7 h 21"/>
                  <a:gd name="T20" fmla="*/ 98 w 98"/>
                  <a:gd name="T21" fmla="*/ 14 h 21"/>
                  <a:gd name="T22" fmla="*/ 91 w 98"/>
                  <a:gd name="T23" fmla="*/ 21 h 21"/>
                  <a:gd name="T24" fmla="*/ 7 w 9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8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91" y="0"/>
                    </a:lnTo>
                    <a:lnTo>
                      <a:pt x="98" y="0"/>
                    </a:lnTo>
                    <a:lnTo>
                      <a:pt x="98" y="7"/>
                    </a:lnTo>
                    <a:lnTo>
                      <a:pt x="98" y="7"/>
                    </a:lnTo>
                    <a:lnTo>
                      <a:pt x="98" y="14"/>
                    </a:lnTo>
                    <a:lnTo>
                      <a:pt x="91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0" name="Freeform 194"/>
              <p:cNvSpPr>
                <a:spLocks/>
              </p:cNvSpPr>
              <p:nvPr/>
            </p:nvSpPr>
            <p:spPr bwMode="auto">
              <a:xfrm>
                <a:off x="1870" y="2614"/>
                <a:ext cx="20" cy="21"/>
              </a:xfrm>
              <a:custGeom>
                <a:avLst/>
                <a:gdLst>
                  <a:gd name="T0" fmla="*/ 7 w 20"/>
                  <a:gd name="T1" fmla="*/ 21 h 21"/>
                  <a:gd name="T2" fmla="*/ 0 w 20"/>
                  <a:gd name="T3" fmla="*/ 14 h 21"/>
                  <a:gd name="T4" fmla="*/ 0 w 20"/>
                  <a:gd name="T5" fmla="*/ 7 h 21"/>
                  <a:gd name="T6" fmla="*/ 0 w 20"/>
                  <a:gd name="T7" fmla="*/ 7 h 21"/>
                  <a:gd name="T8" fmla="*/ 0 w 20"/>
                  <a:gd name="T9" fmla="*/ 0 h 21"/>
                  <a:gd name="T10" fmla="*/ 7 w 20"/>
                  <a:gd name="T11" fmla="*/ 0 h 21"/>
                  <a:gd name="T12" fmla="*/ 14 w 20"/>
                  <a:gd name="T13" fmla="*/ 0 h 21"/>
                  <a:gd name="T14" fmla="*/ 20 w 20"/>
                  <a:gd name="T15" fmla="*/ 0 h 21"/>
                  <a:gd name="T16" fmla="*/ 20 w 20"/>
                  <a:gd name="T17" fmla="*/ 7 h 21"/>
                  <a:gd name="T18" fmla="*/ 20 w 20"/>
                  <a:gd name="T19" fmla="*/ 7 h 21"/>
                  <a:gd name="T20" fmla="*/ 20 w 20"/>
                  <a:gd name="T21" fmla="*/ 14 h 21"/>
                  <a:gd name="T22" fmla="*/ 14 w 20"/>
                  <a:gd name="T23" fmla="*/ 21 h 21"/>
                  <a:gd name="T24" fmla="*/ 7 w 20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0" y="0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14"/>
                    </a:lnTo>
                    <a:lnTo>
                      <a:pt x="14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1" name="Freeform 195"/>
              <p:cNvSpPr>
                <a:spLocks/>
              </p:cNvSpPr>
              <p:nvPr/>
            </p:nvSpPr>
            <p:spPr bwMode="auto">
              <a:xfrm>
                <a:off x="1877" y="2573"/>
                <a:ext cx="20" cy="55"/>
              </a:xfrm>
              <a:custGeom>
                <a:avLst/>
                <a:gdLst>
                  <a:gd name="T0" fmla="*/ 20 w 20"/>
                  <a:gd name="T1" fmla="*/ 48 h 55"/>
                  <a:gd name="T2" fmla="*/ 13 w 20"/>
                  <a:gd name="T3" fmla="*/ 55 h 55"/>
                  <a:gd name="T4" fmla="*/ 7 w 20"/>
                  <a:gd name="T5" fmla="*/ 55 h 55"/>
                  <a:gd name="T6" fmla="*/ 7 w 20"/>
                  <a:gd name="T7" fmla="*/ 55 h 55"/>
                  <a:gd name="T8" fmla="*/ 0 w 20"/>
                  <a:gd name="T9" fmla="*/ 55 h 55"/>
                  <a:gd name="T10" fmla="*/ 0 w 20"/>
                  <a:gd name="T11" fmla="*/ 48 h 55"/>
                  <a:gd name="T12" fmla="*/ 0 w 20"/>
                  <a:gd name="T13" fmla="*/ 7 h 55"/>
                  <a:gd name="T14" fmla="*/ 0 w 20"/>
                  <a:gd name="T15" fmla="*/ 0 h 55"/>
                  <a:gd name="T16" fmla="*/ 7 w 20"/>
                  <a:gd name="T17" fmla="*/ 0 h 55"/>
                  <a:gd name="T18" fmla="*/ 7 w 20"/>
                  <a:gd name="T19" fmla="*/ 0 h 55"/>
                  <a:gd name="T20" fmla="*/ 13 w 20"/>
                  <a:gd name="T21" fmla="*/ 0 h 55"/>
                  <a:gd name="T22" fmla="*/ 20 w 20"/>
                  <a:gd name="T23" fmla="*/ 7 h 55"/>
                  <a:gd name="T24" fmla="*/ 20 w 20"/>
                  <a:gd name="T25" fmla="*/ 48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55">
                    <a:moveTo>
                      <a:pt x="20" y="48"/>
                    </a:moveTo>
                    <a:lnTo>
                      <a:pt x="13" y="55"/>
                    </a:lnTo>
                    <a:lnTo>
                      <a:pt x="7" y="55"/>
                    </a:lnTo>
                    <a:lnTo>
                      <a:pt x="7" y="55"/>
                    </a:lnTo>
                    <a:lnTo>
                      <a:pt x="0" y="55"/>
                    </a:lnTo>
                    <a:lnTo>
                      <a:pt x="0" y="4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3" y="0"/>
                    </a:lnTo>
                    <a:lnTo>
                      <a:pt x="20" y="7"/>
                    </a:lnTo>
                    <a:lnTo>
                      <a:pt x="20" y="48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2" name="Freeform 196"/>
              <p:cNvSpPr>
                <a:spLocks/>
              </p:cNvSpPr>
              <p:nvPr/>
            </p:nvSpPr>
            <p:spPr bwMode="auto">
              <a:xfrm>
                <a:off x="1877" y="2573"/>
                <a:ext cx="69" cy="20"/>
              </a:xfrm>
              <a:custGeom>
                <a:avLst/>
                <a:gdLst>
                  <a:gd name="T0" fmla="*/ 7 w 69"/>
                  <a:gd name="T1" fmla="*/ 20 h 20"/>
                  <a:gd name="T2" fmla="*/ 0 w 69"/>
                  <a:gd name="T3" fmla="*/ 13 h 20"/>
                  <a:gd name="T4" fmla="*/ 0 w 69"/>
                  <a:gd name="T5" fmla="*/ 7 h 20"/>
                  <a:gd name="T6" fmla="*/ 0 w 69"/>
                  <a:gd name="T7" fmla="*/ 7 h 20"/>
                  <a:gd name="T8" fmla="*/ 0 w 69"/>
                  <a:gd name="T9" fmla="*/ 0 h 20"/>
                  <a:gd name="T10" fmla="*/ 7 w 69"/>
                  <a:gd name="T11" fmla="*/ 0 h 20"/>
                  <a:gd name="T12" fmla="*/ 62 w 69"/>
                  <a:gd name="T13" fmla="*/ 0 h 20"/>
                  <a:gd name="T14" fmla="*/ 69 w 69"/>
                  <a:gd name="T15" fmla="*/ 0 h 20"/>
                  <a:gd name="T16" fmla="*/ 69 w 69"/>
                  <a:gd name="T17" fmla="*/ 7 h 20"/>
                  <a:gd name="T18" fmla="*/ 69 w 69"/>
                  <a:gd name="T19" fmla="*/ 7 h 20"/>
                  <a:gd name="T20" fmla="*/ 69 w 69"/>
                  <a:gd name="T21" fmla="*/ 13 h 20"/>
                  <a:gd name="T22" fmla="*/ 62 w 69"/>
                  <a:gd name="T23" fmla="*/ 20 h 20"/>
                  <a:gd name="T24" fmla="*/ 7 w 69"/>
                  <a:gd name="T25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9" h="20">
                    <a:moveTo>
                      <a:pt x="7" y="20"/>
                    </a:moveTo>
                    <a:lnTo>
                      <a:pt x="0" y="13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62" y="0"/>
                    </a:lnTo>
                    <a:lnTo>
                      <a:pt x="69" y="0"/>
                    </a:lnTo>
                    <a:lnTo>
                      <a:pt x="69" y="7"/>
                    </a:lnTo>
                    <a:lnTo>
                      <a:pt x="69" y="7"/>
                    </a:lnTo>
                    <a:lnTo>
                      <a:pt x="69" y="13"/>
                    </a:lnTo>
                    <a:lnTo>
                      <a:pt x="62" y="20"/>
                    </a:lnTo>
                    <a:lnTo>
                      <a:pt x="7" y="2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3" name="Freeform 197"/>
              <p:cNvSpPr>
                <a:spLocks/>
              </p:cNvSpPr>
              <p:nvPr/>
            </p:nvSpPr>
            <p:spPr bwMode="auto">
              <a:xfrm>
                <a:off x="1932" y="2531"/>
                <a:ext cx="21" cy="55"/>
              </a:xfrm>
              <a:custGeom>
                <a:avLst/>
                <a:gdLst>
                  <a:gd name="T0" fmla="*/ 21 w 21"/>
                  <a:gd name="T1" fmla="*/ 49 h 55"/>
                  <a:gd name="T2" fmla="*/ 14 w 21"/>
                  <a:gd name="T3" fmla="*/ 55 h 55"/>
                  <a:gd name="T4" fmla="*/ 7 w 21"/>
                  <a:gd name="T5" fmla="*/ 55 h 55"/>
                  <a:gd name="T6" fmla="*/ 7 w 21"/>
                  <a:gd name="T7" fmla="*/ 55 h 55"/>
                  <a:gd name="T8" fmla="*/ 0 w 21"/>
                  <a:gd name="T9" fmla="*/ 55 h 55"/>
                  <a:gd name="T10" fmla="*/ 0 w 21"/>
                  <a:gd name="T11" fmla="*/ 49 h 55"/>
                  <a:gd name="T12" fmla="*/ 0 w 21"/>
                  <a:gd name="T13" fmla="*/ 7 h 55"/>
                  <a:gd name="T14" fmla="*/ 0 w 21"/>
                  <a:gd name="T15" fmla="*/ 0 h 55"/>
                  <a:gd name="T16" fmla="*/ 7 w 21"/>
                  <a:gd name="T17" fmla="*/ 0 h 55"/>
                  <a:gd name="T18" fmla="*/ 7 w 21"/>
                  <a:gd name="T19" fmla="*/ 0 h 55"/>
                  <a:gd name="T20" fmla="*/ 14 w 21"/>
                  <a:gd name="T21" fmla="*/ 0 h 55"/>
                  <a:gd name="T22" fmla="*/ 21 w 21"/>
                  <a:gd name="T23" fmla="*/ 7 h 55"/>
                  <a:gd name="T24" fmla="*/ 21 w 21"/>
                  <a:gd name="T25" fmla="*/ 49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55">
                    <a:moveTo>
                      <a:pt x="21" y="49"/>
                    </a:moveTo>
                    <a:lnTo>
                      <a:pt x="14" y="55"/>
                    </a:lnTo>
                    <a:lnTo>
                      <a:pt x="7" y="55"/>
                    </a:lnTo>
                    <a:lnTo>
                      <a:pt x="7" y="55"/>
                    </a:lnTo>
                    <a:lnTo>
                      <a:pt x="0" y="55"/>
                    </a:lnTo>
                    <a:lnTo>
                      <a:pt x="0" y="49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49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4" name="Freeform 198"/>
              <p:cNvSpPr>
                <a:spLocks/>
              </p:cNvSpPr>
              <p:nvPr/>
            </p:nvSpPr>
            <p:spPr bwMode="auto">
              <a:xfrm>
                <a:off x="1932" y="2531"/>
                <a:ext cx="35" cy="21"/>
              </a:xfrm>
              <a:custGeom>
                <a:avLst/>
                <a:gdLst>
                  <a:gd name="T0" fmla="*/ 7 w 35"/>
                  <a:gd name="T1" fmla="*/ 21 h 21"/>
                  <a:gd name="T2" fmla="*/ 0 w 35"/>
                  <a:gd name="T3" fmla="*/ 14 h 21"/>
                  <a:gd name="T4" fmla="*/ 0 w 35"/>
                  <a:gd name="T5" fmla="*/ 7 h 21"/>
                  <a:gd name="T6" fmla="*/ 0 w 35"/>
                  <a:gd name="T7" fmla="*/ 7 h 21"/>
                  <a:gd name="T8" fmla="*/ 0 w 35"/>
                  <a:gd name="T9" fmla="*/ 0 h 21"/>
                  <a:gd name="T10" fmla="*/ 7 w 35"/>
                  <a:gd name="T11" fmla="*/ 0 h 21"/>
                  <a:gd name="T12" fmla="*/ 28 w 35"/>
                  <a:gd name="T13" fmla="*/ 0 h 21"/>
                  <a:gd name="T14" fmla="*/ 35 w 35"/>
                  <a:gd name="T15" fmla="*/ 0 h 21"/>
                  <a:gd name="T16" fmla="*/ 35 w 35"/>
                  <a:gd name="T17" fmla="*/ 7 h 21"/>
                  <a:gd name="T18" fmla="*/ 35 w 35"/>
                  <a:gd name="T19" fmla="*/ 7 h 21"/>
                  <a:gd name="T20" fmla="*/ 35 w 35"/>
                  <a:gd name="T21" fmla="*/ 14 h 21"/>
                  <a:gd name="T22" fmla="*/ 28 w 35"/>
                  <a:gd name="T23" fmla="*/ 21 h 21"/>
                  <a:gd name="T24" fmla="*/ 7 w 35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5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28" y="0"/>
                    </a:lnTo>
                    <a:lnTo>
                      <a:pt x="35" y="0"/>
                    </a:lnTo>
                    <a:lnTo>
                      <a:pt x="35" y="7"/>
                    </a:lnTo>
                    <a:lnTo>
                      <a:pt x="35" y="7"/>
                    </a:lnTo>
                    <a:lnTo>
                      <a:pt x="35" y="14"/>
                    </a:lnTo>
                    <a:lnTo>
                      <a:pt x="28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5" name="Freeform 199"/>
              <p:cNvSpPr>
                <a:spLocks/>
              </p:cNvSpPr>
              <p:nvPr/>
            </p:nvSpPr>
            <p:spPr bwMode="auto">
              <a:xfrm>
                <a:off x="1953" y="2489"/>
                <a:ext cx="21" cy="56"/>
              </a:xfrm>
              <a:custGeom>
                <a:avLst/>
                <a:gdLst>
                  <a:gd name="T0" fmla="*/ 21 w 21"/>
                  <a:gd name="T1" fmla="*/ 49 h 56"/>
                  <a:gd name="T2" fmla="*/ 14 w 21"/>
                  <a:gd name="T3" fmla="*/ 56 h 56"/>
                  <a:gd name="T4" fmla="*/ 7 w 21"/>
                  <a:gd name="T5" fmla="*/ 56 h 56"/>
                  <a:gd name="T6" fmla="*/ 7 w 21"/>
                  <a:gd name="T7" fmla="*/ 56 h 56"/>
                  <a:gd name="T8" fmla="*/ 0 w 21"/>
                  <a:gd name="T9" fmla="*/ 56 h 56"/>
                  <a:gd name="T10" fmla="*/ 0 w 21"/>
                  <a:gd name="T11" fmla="*/ 49 h 56"/>
                  <a:gd name="T12" fmla="*/ 0 w 21"/>
                  <a:gd name="T13" fmla="*/ 7 h 56"/>
                  <a:gd name="T14" fmla="*/ 0 w 21"/>
                  <a:gd name="T15" fmla="*/ 0 h 56"/>
                  <a:gd name="T16" fmla="*/ 7 w 21"/>
                  <a:gd name="T17" fmla="*/ 0 h 56"/>
                  <a:gd name="T18" fmla="*/ 7 w 21"/>
                  <a:gd name="T19" fmla="*/ 0 h 56"/>
                  <a:gd name="T20" fmla="*/ 14 w 21"/>
                  <a:gd name="T21" fmla="*/ 0 h 56"/>
                  <a:gd name="T22" fmla="*/ 21 w 21"/>
                  <a:gd name="T23" fmla="*/ 7 h 56"/>
                  <a:gd name="T24" fmla="*/ 21 w 21"/>
                  <a:gd name="T25" fmla="*/ 49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56">
                    <a:moveTo>
                      <a:pt x="21" y="49"/>
                    </a:moveTo>
                    <a:lnTo>
                      <a:pt x="14" y="56"/>
                    </a:lnTo>
                    <a:lnTo>
                      <a:pt x="7" y="56"/>
                    </a:lnTo>
                    <a:lnTo>
                      <a:pt x="7" y="56"/>
                    </a:lnTo>
                    <a:lnTo>
                      <a:pt x="0" y="56"/>
                    </a:lnTo>
                    <a:lnTo>
                      <a:pt x="0" y="49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49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6" name="Freeform 200"/>
              <p:cNvSpPr>
                <a:spLocks/>
              </p:cNvSpPr>
              <p:nvPr/>
            </p:nvSpPr>
            <p:spPr bwMode="auto">
              <a:xfrm>
                <a:off x="1953" y="2489"/>
                <a:ext cx="69" cy="21"/>
              </a:xfrm>
              <a:custGeom>
                <a:avLst/>
                <a:gdLst>
                  <a:gd name="T0" fmla="*/ 7 w 69"/>
                  <a:gd name="T1" fmla="*/ 21 h 21"/>
                  <a:gd name="T2" fmla="*/ 0 w 69"/>
                  <a:gd name="T3" fmla="*/ 14 h 21"/>
                  <a:gd name="T4" fmla="*/ 0 w 69"/>
                  <a:gd name="T5" fmla="*/ 7 h 21"/>
                  <a:gd name="T6" fmla="*/ 0 w 69"/>
                  <a:gd name="T7" fmla="*/ 7 h 21"/>
                  <a:gd name="T8" fmla="*/ 0 w 69"/>
                  <a:gd name="T9" fmla="*/ 0 h 21"/>
                  <a:gd name="T10" fmla="*/ 7 w 69"/>
                  <a:gd name="T11" fmla="*/ 0 h 21"/>
                  <a:gd name="T12" fmla="*/ 62 w 69"/>
                  <a:gd name="T13" fmla="*/ 0 h 21"/>
                  <a:gd name="T14" fmla="*/ 69 w 69"/>
                  <a:gd name="T15" fmla="*/ 0 h 21"/>
                  <a:gd name="T16" fmla="*/ 69 w 69"/>
                  <a:gd name="T17" fmla="*/ 7 h 21"/>
                  <a:gd name="T18" fmla="*/ 69 w 69"/>
                  <a:gd name="T19" fmla="*/ 7 h 21"/>
                  <a:gd name="T20" fmla="*/ 69 w 69"/>
                  <a:gd name="T21" fmla="*/ 14 h 21"/>
                  <a:gd name="T22" fmla="*/ 62 w 69"/>
                  <a:gd name="T23" fmla="*/ 21 h 21"/>
                  <a:gd name="T24" fmla="*/ 7 w 69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9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62" y="0"/>
                    </a:lnTo>
                    <a:lnTo>
                      <a:pt x="69" y="0"/>
                    </a:lnTo>
                    <a:lnTo>
                      <a:pt x="69" y="7"/>
                    </a:lnTo>
                    <a:lnTo>
                      <a:pt x="69" y="7"/>
                    </a:lnTo>
                    <a:lnTo>
                      <a:pt x="69" y="14"/>
                    </a:lnTo>
                    <a:lnTo>
                      <a:pt x="62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7" name="Freeform 201"/>
              <p:cNvSpPr>
                <a:spLocks/>
              </p:cNvSpPr>
              <p:nvPr/>
            </p:nvSpPr>
            <p:spPr bwMode="auto">
              <a:xfrm>
                <a:off x="2009" y="2448"/>
                <a:ext cx="20" cy="55"/>
              </a:xfrm>
              <a:custGeom>
                <a:avLst/>
                <a:gdLst>
                  <a:gd name="T0" fmla="*/ 20 w 20"/>
                  <a:gd name="T1" fmla="*/ 48 h 55"/>
                  <a:gd name="T2" fmla="*/ 13 w 20"/>
                  <a:gd name="T3" fmla="*/ 55 h 55"/>
                  <a:gd name="T4" fmla="*/ 6 w 20"/>
                  <a:gd name="T5" fmla="*/ 55 h 55"/>
                  <a:gd name="T6" fmla="*/ 6 w 20"/>
                  <a:gd name="T7" fmla="*/ 55 h 55"/>
                  <a:gd name="T8" fmla="*/ 0 w 20"/>
                  <a:gd name="T9" fmla="*/ 55 h 55"/>
                  <a:gd name="T10" fmla="*/ 0 w 20"/>
                  <a:gd name="T11" fmla="*/ 48 h 55"/>
                  <a:gd name="T12" fmla="*/ 0 w 20"/>
                  <a:gd name="T13" fmla="*/ 7 h 55"/>
                  <a:gd name="T14" fmla="*/ 0 w 20"/>
                  <a:gd name="T15" fmla="*/ 0 h 55"/>
                  <a:gd name="T16" fmla="*/ 6 w 20"/>
                  <a:gd name="T17" fmla="*/ 0 h 55"/>
                  <a:gd name="T18" fmla="*/ 6 w 20"/>
                  <a:gd name="T19" fmla="*/ 0 h 55"/>
                  <a:gd name="T20" fmla="*/ 13 w 20"/>
                  <a:gd name="T21" fmla="*/ 0 h 55"/>
                  <a:gd name="T22" fmla="*/ 20 w 20"/>
                  <a:gd name="T23" fmla="*/ 7 h 55"/>
                  <a:gd name="T24" fmla="*/ 20 w 20"/>
                  <a:gd name="T25" fmla="*/ 48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55">
                    <a:moveTo>
                      <a:pt x="20" y="48"/>
                    </a:moveTo>
                    <a:lnTo>
                      <a:pt x="13" y="55"/>
                    </a:lnTo>
                    <a:lnTo>
                      <a:pt x="6" y="55"/>
                    </a:lnTo>
                    <a:lnTo>
                      <a:pt x="6" y="55"/>
                    </a:lnTo>
                    <a:lnTo>
                      <a:pt x="0" y="55"/>
                    </a:lnTo>
                    <a:lnTo>
                      <a:pt x="0" y="48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13" y="0"/>
                    </a:lnTo>
                    <a:lnTo>
                      <a:pt x="20" y="7"/>
                    </a:lnTo>
                    <a:lnTo>
                      <a:pt x="20" y="48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8" name="Freeform 202"/>
              <p:cNvSpPr>
                <a:spLocks/>
              </p:cNvSpPr>
              <p:nvPr/>
            </p:nvSpPr>
            <p:spPr bwMode="auto">
              <a:xfrm>
                <a:off x="2009" y="2448"/>
                <a:ext cx="48" cy="21"/>
              </a:xfrm>
              <a:custGeom>
                <a:avLst/>
                <a:gdLst>
                  <a:gd name="T0" fmla="*/ 6 w 48"/>
                  <a:gd name="T1" fmla="*/ 21 h 21"/>
                  <a:gd name="T2" fmla="*/ 0 w 48"/>
                  <a:gd name="T3" fmla="*/ 14 h 21"/>
                  <a:gd name="T4" fmla="*/ 0 w 48"/>
                  <a:gd name="T5" fmla="*/ 7 h 21"/>
                  <a:gd name="T6" fmla="*/ 0 w 48"/>
                  <a:gd name="T7" fmla="*/ 7 h 21"/>
                  <a:gd name="T8" fmla="*/ 0 w 48"/>
                  <a:gd name="T9" fmla="*/ 0 h 21"/>
                  <a:gd name="T10" fmla="*/ 6 w 48"/>
                  <a:gd name="T11" fmla="*/ 0 h 21"/>
                  <a:gd name="T12" fmla="*/ 41 w 48"/>
                  <a:gd name="T13" fmla="*/ 0 h 21"/>
                  <a:gd name="T14" fmla="*/ 48 w 48"/>
                  <a:gd name="T15" fmla="*/ 0 h 21"/>
                  <a:gd name="T16" fmla="*/ 48 w 48"/>
                  <a:gd name="T17" fmla="*/ 7 h 21"/>
                  <a:gd name="T18" fmla="*/ 48 w 48"/>
                  <a:gd name="T19" fmla="*/ 7 h 21"/>
                  <a:gd name="T20" fmla="*/ 48 w 48"/>
                  <a:gd name="T21" fmla="*/ 14 h 21"/>
                  <a:gd name="T22" fmla="*/ 41 w 48"/>
                  <a:gd name="T23" fmla="*/ 21 h 21"/>
                  <a:gd name="T24" fmla="*/ 6 w 4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8" h="21">
                    <a:moveTo>
                      <a:pt x="6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41" y="0"/>
                    </a:lnTo>
                    <a:lnTo>
                      <a:pt x="48" y="0"/>
                    </a:lnTo>
                    <a:lnTo>
                      <a:pt x="48" y="7"/>
                    </a:lnTo>
                    <a:lnTo>
                      <a:pt x="48" y="7"/>
                    </a:lnTo>
                    <a:lnTo>
                      <a:pt x="48" y="14"/>
                    </a:lnTo>
                    <a:lnTo>
                      <a:pt x="41" y="21"/>
                    </a:lnTo>
                    <a:lnTo>
                      <a:pt x="6" y="2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9" name="Freeform 203"/>
              <p:cNvSpPr>
                <a:spLocks/>
              </p:cNvSpPr>
              <p:nvPr/>
            </p:nvSpPr>
            <p:spPr bwMode="auto">
              <a:xfrm>
                <a:off x="2043" y="2406"/>
                <a:ext cx="21" cy="56"/>
              </a:xfrm>
              <a:custGeom>
                <a:avLst/>
                <a:gdLst>
                  <a:gd name="T0" fmla="*/ 21 w 21"/>
                  <a:gd name="T1" fmla="*/ 49 h 56"/>
                  <a:gd name="T2" fmla="*/ 14 w 21"/>
                  <a:gd name="T3" fmla="*/ 56 h 56"/>
                  <a:gd name="T4" fmla="*/ 7 w 21"/>
                  <a:gd name="T5" fmla="*/ 56 h 56"/>
                  <a:gd name="T6" fmla="*/ 7 w 21"/>
                  <a:gd name="T7" fmla="*/ 56 h 56"/>
                  <a:gd name="T8" fmla="*/ 0 w 21"/>
                  <a:gd name="T9" fmla="*/ 56 h 56"/>
                  <a:gd name="T10" fmla="*/ 0 w 21"/>
                  <a:gd name="T11" fmla="*/ 49 h 56"/>
                  <a:gd name="T12" fmla="*/ 0 w 21"/>
                  <a:gd name="T13" fmla="*/ 7 h 56"/>
                  <a:gd name="T14" fmla="*/ 0 w 21"/>
                  <a:gd name="T15" fmla="*/ 0 h 56"/>
                  <a:gd name="T16" fmla="*/ 7 w 21"/>
                  <a:gd name="T17" fmla="*/ 0 h 56"/>
                  <a:gd name="T18" fmla="*/ 7 w 21"/>
                  <a:gd name="T19" fmla="*/ 0 h 56"/>
                  <a:gd name="T20" fmla="*/ 14 w 21"/>
                  <a:gd name="T21" fmla="*/ 0 h 56"/>
                  <a:gd name="T22" fmla="*/ 21 w 21"/>
                  <a:gd name="T23" fmla="*/ 7 h 56"/>
                  <a:gd name="T24" fmla="*/ 21 w 21"/>
                  <a:gd name="T25" fmla="*/ 49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56">
                    <a:moveTo>
                      <a:pt x="21" y="49"/>
                    </a:moveTo>
                    <a:lnTo>
                      <a:pt x="14" y="56"/>
                    </a:lnTo>
                    <a:lnTo>
                      <a:pt x="7" y="56"/>
                    </a:lnTo>
                    <a:lnTo>
                      <a:pt x="7" y="56"/>
                    </a:lnTo>
                    <a:lnTo>
                      <a:pt x="0" y="56"/>
                    </a:lnTo>
                    <a:lnTo>
                      <a:pt x="0" y="49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21" y="7"/>
                    </a:lnTo>
                    <a:lnTo>
                      <a:pt x="21" y="49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70" name="Freeform 204"/>
              <p:cNvSpPr>
                <a:spLocks/>
              </p:cNvSpPr>
              <p:nvPr/>
            </p:nvSpPr>
            <p:spPr bwMode="auto">
              <a:xfrm>
                <a:off x="2043" y="2406"/>
                <a:ext cx="174" cy="21"/>
              </a:xfrm>
              <a:custGeom>
                <a:avLst/>
                <a:gdLst>
                  <a:gd name="T0" fmla="*/ 7 w 174"/>
                  <a:gd name="T1" fmla="*/ 21 h 21"/>
                  <a:gd name="T2" fmla="*/ 0 w 174"/>
                  <a:gd name="T3" fmla="*/ 14 h 21"/>
                  <a:gd name="T4" fmla="*/ 0 w 174"/>
                  <a:gd name="T5" fmla="*/ 7 h 21"/>
                  <a:gd name="T6" fmla="*/ 0 w 174"/>
                  <a:gd name="T7" fmla="*/ 7 h 21"/>
                  <a:gd name="T8" fmla="*/ 0 w 174"/>
                  <a:gd name="T9" fmla="*/ 0 h 21"/>
                  <a:gd name="T10" fmla="*/ 7 w 174"/>
                  <a:gd name="T11" fmla="*/ 0 h 21"/>
                  <a:gd name="T12" fmla="*/ 167 w 174"/>
                  <a:gd name="T13" fmla="*/ 0 h 21"/>
                  <a:gd name="T14" fmla="*/ 174 w 174"/>
                  <a:gd name="T15" fmla="*/ 0 h 21"/>
                  <a:gd name="T16" fmla="*/ 174 w 174"/>
                  <a:gd name="T17" fmla="*/ 7 h 21"/>
                  <a:gd name="T18" fmla="*/ 174 w 174"/>
                  <a:gd name="T19" fmla="*/ 7 h 21"/>
                  <a:gd name="T20" fmla="*/ 174 w 174"/>
                  <a:gd name="T21" fmla="*/ 14 h 21"/>
                  <a:gd name="T22" fmla="*/ 167 w 174"/>
                  <a:gd name="T23" fmla="*/ 21 h 21"/>
                  <a:gd name="T24" fmla="*/ 7 w 174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4" h="21">
                    <a:moveTo>
                      <a:pt x="7" y="21"/>
                    </a:moveTo>
                    <a:lnTo>
                      <a:pt x="0" y="1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67" y="0"/>
                    </a:lnTo>
                    <a:lnTo>
                      <a:pt x="174" y="0"/>
                    </a:lnTo>
                    <a:lnTo>
                      <a:pt x="174" y="7"/>
                    </a:lnTo>
                    <a:lnTo>
                      <a:pt x="174" y="7"/>
                    </a:lnTo>
                    <a:lnTo>
                      <a:pt x="174" y="14"/>
                    </a:lnTo>
                    <a:lnTo>
                      <a:pt x="167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" name="Freeform 206"/>
            <p:cNvSpPr>
              <a:spLocks/>
            </p:cNvSpPr>
            <p:nvPr/>
          </p:nvSpPr>
          <p:spPr bwMode="auto">
            <a:xfrm>
              <a:off x="2203" y="2372"/>
              <a:ext cx="21" cy="48"/>
            </a:xfrm>
            <a:custGeom>
              <a:avLst/>
              <a:gdLst>
                <a:gd name="T0" fmla="*/ 21 w 21"/>
                <a:gd name="T1" fmla="*/ 41 h 48"/>
                <a:gd name="T2" fmla="*/ 14 w 21"/>
                <a:gd name="T3" fmla="*/ 48 h 48"/>
                <a:gd name="T4" fmla="*/ 7 w 21"/>
                <a:gd name="T5" fmla="*/ 48 h 48"/>
                <a:gd name="T6" fmla="*/ 7 w 21"/>
                <a:gd name="T7" fmla="*/ 48 h 48"/>
                <a:gd name="T8" fmla="*/ 0 w 21"/>
                <a:gd name="T9" fmla="*/ 48 h 48"/>
                <a:gd name="T10" fmla="*/ 0 w 21"/>
                <a:gd name="T11" fmla="*/ 41 h 48"/>
                <a:gd name="T12" fmla="*/ 0 w 21"/>
                <a:gd name="T13" fmla="*/ 6 h 48"/>
                <a:gd name="T14" fmla="*/ 0 w 21"/>
                <a:gd name="T15" fmla="*/ 0 h 48"/>
                <a:gd name="T16" fmla="*/ 7 w 21"/>
                <a:gd name="T17" fmla="*/ 0 h 48"/>
                <a:gd name="T18" fmla="*/ 7 w 21"/>
                <a:gd name="T19" fmla="*/ 0 h 48"/>
                <a:gd name="T20" fmla="*/ 14 w 21"/>
                <a:gd name="T21" fmla="*/ 0 h 48"/>
                <a:gd name="T22" fmla="*/ 21 w 21"/>
                <a:gd name="T23" fmla="*/ 6 h 48"/>
                <a:gd name="T24" fmla="*/ 21 w 21"/>
                <a:gd name="T25" fmla="*/ 41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8">
                  <a:moveTo>
                    <a:pt x="21" y="41"/>
                  </a:moveTo>
                  <a:lnTo>
                    <a:pt x="14" y="48"/>
                  </a:lnTo>
                  <a:lnTo>
                    <a:pt x="7" y="48"/>
                  </a:lnTo>
                  <a:lnTo>
                    <a:pt x="7" y="48"/>
                  </a:lnTo>
                  <a:lnTo>
                    <a:pt x="0" y="48"/>
                  </a:lnTo>
                  <a:lnTo>
                    <a:pt x="0" y="41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6"/>
                  </a:lnTo>
                  <a:lnTo>
                    <a:pt x="21" y="4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207"/>
            <p:cNvSpPr>
              <a:spLocks/>
            </p:cNvSpPr>
            <p:nvPr/>
          </p:nvSpPr>
          <p:spPr bwMode="auto">
            <a:xfrm>
              <a:off x="2203" y="2372"/>
              <a:ext cx="35" cy="20"/>
            </a:xfrm>
            <a:custGeom>
              <a:avLst/>
              <a:gdLst>
                <a:gd name="T0" fmla="*/ 7 w 35"/>
                <a:gd name="T1" fmla="*/ 20 h 20"/>
                <a:gd name="T2" fmla="*/ 0 w 35"/>
                <a:gd name="T3" fmla="*/ 13 h 20"/>
                <a:gd name="T4" fmla="*/ 0 w 35"/>
                <a:gd name="T5" fmla="*/ 6 h 20"/>
                <a:gd name="T6" fmla="*/ 0 w 35"/>
                <a:gd name="T7" fmla="*/ 6 h 20"/>
                <a:gd name="T8" fmla="*/ 0 w 35"/>
                <a:gd name="T9" fmla="*/ 0 h 20"/>
                <a:gd name="T10" fmla="*/ 7 w 35"/>
                <a:gd name="T11" fmla="*/ 0 h 20"/>
                <a:gd name="T12" fmla="*/ 28 w 35"/>
                <a:gd name="T13" fmla="*/ 0 h 20"/>
                <a:gd name="T14" fmla="*/ 35 w 35"/>
                <a:gd name="T15" fmla="*/ 0 h 20"/>
                <a:gd name="T16" fmla="*/ 35 w 35"/>
                <a:gd name="T17" fmla="*/ 6 h 20"/>
                <a:gd name="T18" fmla="*/ 35 w 35"/>
                <a:gd name="T19" fmla="*/ 6 h 20"/>
                <a:gd name="T20" fmla="*/ 35 w 35"/>
                <a:gd name="T21" fmla="*/ 13 h 20"/>
                <a:gd name="T22" fmla="*/ 28 w 35"/>
                <a:gd name="T23" fmla="*/ 20 h 20"/>
                <a:gd name="T24" fmla="*/ 7 w 35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20">
                  <a:moveTo>
                    <a:pt x="7" y="20"/>
                  </a:moveTo>
                  <a:lnTo>
                    <a:pt x="0" y="13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35" y="6"/>
                  </a:lnTo>
                  <a:lnTo>
                    <a:pt x="35" y="6"/>
                  </a:lnTo>
                  <a:lnTo>
                    <a:pt x="35" y="13"/>
                  </a:lnTo>
                  <a:lnTo>
                    <a:pt x="28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08"/>
            <p:cNvSpPr>
              <a:spLocks/>
            </p:cNvSpPr>
            <p:nvPr/>
          </p:nvSpPr>
          <p:spPr bwMode="auto">
            <a:xfrm>
              <a:off x="2224" y="2330"/>
              <a:ext cx="21" cy="55"/>
            </a:xfrm>
            <a:custGeom>
              <a:avLst/>
              <a:gdLst>
                <a:gd name="T0" fmla="*/ 21 w 21"/>
                <a:gd name="T1" fmla="*/ 48 h 55"/>
                <a:gd name="T2" fmla="*/ 14 w 21"/>
                <a:gd name="T3" fmla="*/ 55 h 55"/>
                <a:gd name="T4" fmla="*/ 7 w 21"/>
                <a:gd name="T5" fmla="*/ 55 h 55"/>
                <a:gd name="T6" fmla="*/ 7 w 21"/>
                <a:gd name="T7" fmla="*/ 55 h 55"/>
                <a:gd name="T8" fmla="*/ 0 w 21"/>
                <a:gd name="T9" fmla="*/ 55 h 55"/>
                <a:gd name="T10" fmla="*/ 0 w 21"/>
                <a:gd name="T11" fmla="*/ 48 h 55"/>
                <a:gd name="T12" fmla="*/ 0 w 21"/>
                <a:gd name="T13" fmla="*/ 7 h 55"/>
                <a:gd name="T14" fmla="*/ 0 w 21"/>
                <a:gd name="T15" fmla="*/ 0 h 55"/>
                <a:gd name="T16" fmla="*/ 7 w 21"/>
                <a:gd name="T17" fmla="*/ 0 h 55"/>
                <a:gd name="T18" fmla="*/ 7 w 21"/>
                <a:gd name="T19" fmla="*/ 0 h 55"/>
                <a:gd name="T20" fmla="*/ 14 w 21"/>
                <a:gd name="T21" fmla="*/ 0 h 55"/>
                <a:gd name="T22" fmla="*/ 21 w 21"/>
                <a:gd name="T23" fmla="*/ 7 h 55"/>
                <a:gd name="T24" fmla="*/ 21 w 21"/>
                <a:gd name="T25" fmla="*/ 4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55">
                  <a:moveTo>
                    <a:pt x="21" y="48"/>
                  </a:moveTo>
                  <a:lnTo>
                    <a:pt x="14" y="55"/>
                  </a:lnTo>
                  <a:lnTo>
                    <a:pt x="7" y="55"/>
                  </a:lnTo>
                  <a:lnTo>
                    <a:pt x="7" y="55"/>
                  </a:lnTo>
                  <a:lnTo>
                    <a:pt x="0" y="55"/>
                  </a:lnTo>
                  <a:lnTo>
                    <a:pt x="0" y="4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4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09"/>
            <p:cNvSpPr>
              <a:spLocks/>
            </p:cNvSpPr>
            <p:nvPr/>
          </p:nvSpPr>
          <p:spPr bwMode="auto">
            <a:xfrm>
              <a:off x="2224" y="2330"/>
              <a:ext cx="21" cy="21"/>
            </a:xfrm>
            <a:custGeom>
              <a:avLst/>
              <a:gdLst>
                <a:gd name="T0" fmla="*/ 7 w 21"/>
                <a:gd name="T1" fmla="*/ 21 h 21"/>
                <a:gd name="T2" fmla="*/ 0 w 21"/>
                <a:gd name="T3" fmla="*/ 14 h 21"/>
                <a:gd name="T4" fmla="*/ 0 w 21"/>
                <a:gd name="T5" fmla="*/ 7 h 21"/>
                <a:gd name="T6" fmla="*/ 0 w 21"/>
                <a:gd name="T7" fmla="*/ 7 h 21"/>
                <a:gd name="T8" fmla="*/ 0 w 21"/>
                <a:gd name="T9" fmla="*/ 0 h 21"/>
                <a:gd name="T10" fmla="*/ 7 w 21"/>
                <a:gd name="T11" fmla="*/ 0 h 21"/>
                <a:gd name="T12" fmla="*/ 14 w 21"/>
                <a:gd name="T13" fmla="*/ 0 h 21"/>
                <a:gd name="T14" fmla="*/ 21 w 21"/>
                <a:gd name="T15" fmla="*/ 0 h 21"/>
                <a:gd name="T16" fmla="*/ 21 w 21"/>
                <a:gd name="T17" fmla="*/ 7 h 21"/>
                <a:gd name="T18" fmla="*/ 21 w 21"/>
                <a:gd name="T19" fmla="*/ 7 h 21"/>
                <a:gd name="T20" fmla="*/ 21 w 21"/>
                <a:gd name="T21" fmla="*/ 14 h 21"/>
                <a:gd name="T22" fmla="*/ 14 w 21"/>
                <a:gd name="T23" fmla="*/ 21 h 21"/>
                <a:gd name="T24" fmla="*/ 7 w 2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1" y="14"/>
                  </a:lnTo>
                  <a:lnTo>
                    <a:pt x="1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10"/>
            <p:cNvSpPr>
              <a:spLocks/>
            </p:cNvSpPr>
            <p:nvPr/>
          </p:nvSpPr>
          <p:spPr bwMode="auto">
            <a:xfrm>
              <a:off x="2231" y="2330"/>
              <a:ext cx="201" cy="21"/>
            </a:xfrm>
            <a:custGeom>
              <a:avLst/>
              <a:gdLst>
                <a:gd name="T0" fmla="*/ 7 w 201"/>
                <a:gd name="T1" fmla="*/ 21 h 21"/>
                <a:gd name="T2" fmla="*/ 0 w 201"/>
                <a:gd name="T3" fmla="*/ 14 h 21"/>
                <a:gd name="T4" fmla="*/ 0 w 201"/>
                <a:gd name="T5" fmla="*/ 7 h 21"/>
                <a:gd name="T6" fmla="*/ 0 w 201"/>
                <a:gd name="T7" fmla="*/ 7 h 21"/>
                <a:gd name="T8" fmla="*/ 0 w 201"/>
                <a:gd name="T9" fmla="*/ 0 h 21"/>
                <a:gd name="T10" fmla="*/ 7 w 201"/>
                <a:gd name="T11" fmla="*/ 0 h 21"/>
                <a:gd name="T12" fmla="*/ 194 w 201"/>
                <a:gd name="T13" fmla="*/ 0 h 21"/>
                <a:gd name="T14" fmla="*/ 201 w 201"/>
                <a:gd name="T15" fmla="*/ 0 h 21"/>
                <a:gd name="T16" fmla="*/ 201 w 201"/>
                <a:gd name="T17" fmla="*/ 7 h 21"/>
                <a:gd name="T18" fmla="*/ 201 w 201"/>
                <a:gd name="T19" fmla="*/ 7 h 21"/>
                <a:gd name="T20" fmla="*/ 201 w 201"/>
                <a:gd name="T21" fmla="*/ 14 h 21"/>
                <a:gd name="T22" fmla="*/ 194 w 201"/>
                <a:gd name="T23" fmla="*/ 21 h 21"/>
                <a:gd name="T24" fmla="*/ 7 w 20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94" y="0"/>
                  </a:lnTo>
                  <a:lnTo>
                    <a:pt x="201" y="0"/>
                  </a:lnTo>
                  <a:lnTo>
                    <a:pt x="201" y="7"/>
                  </a:lnTo>
                  <a:lnTo>
                    <a:pt x="201" y="7"/>
                  </a:lnTo>
                  <a:lnTo>
                    <a:pt x="201" y="14"/>
                  </a:lnTo>
                  <a:lnTo>
                    <a:pt x="19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11"/>
            <p:cNvSpPr>
              <a:spLocks/>
            </p:cNvSpPr>
            <p:nvPr/>
          </p:nvSpPr>
          <p:spPr bwMode="auto">
            <a:xfrm>
              <a:off x="2418" y="2288"/>
              <a:ext cx="21" cy="56"/>
            </a:xfrm>
            <a:custGeom>
              <a:avLst/>
              <a:gdLst>
                <a:gd name="T0" fmla="*/ 21 w 21"/>
                <a:gd name="T1" fmla="*/ 49 h 56"/>
                <a:gd name="T2" fmla="*/ 14 w 21"/>
                <a:gd name="T3" fmla="*/ 56 h 56"/>
                <a:gd name="T4" fmla="*/ 7 w 21"/>
                <a:gd name="T5" fmla="*/ 56 h 56"/>
                <a:gd name="T6" fmla="*/ 7 w 21"/>
                <a:gd name="T7" fmla="*/ 56 h 56"/>
                <a:gd name="T8" fmla="*/ 0 w 21"/>
                <a:gd name="T9" fmla="*/ 56 h 56"/>
                <a:gd name="T10" fmla="*/ 0 w 21"/>
                <a:gd name="T11" fmla="*/ 49 h 56"/>
                <a:gd name="T12" fmla="*/ 0 w 21"/>
                <a:gd name="T13" fmla="*/ 7 h 56"/>
                <a:gd name="T14" fmla="*/ 0 w 21"/>
                <a:gd name="T15" fmla="*/ 0 h 56"/>
                <a:gd name="T16" fmla="*/ 7 w 21"/>
                <a:gd name="T17" fmla="*/ 0 h 56"/>
                <a:gd name="T18" fmla="*/ 7 w 21"/>
                <a:gd name="T19" fmla="*/ 0 h 56"/>
                <a:gd name="T20" fmla="*/ 14 w 21"/>
                <a:gd name="T21" fmla="*/ 0 h 56"/>
                <a:gd name="T22" fmla="*/ 21 w 21"/>
                <a:gd name="T23" fmla="*/ 7 h 56"/>
                <a:gd name="T24" fmla="*/ 21 w 21"/>
                <a:gd name="T25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56">
                  <a:moveTo>
                    <a:pt x="21" y="49"/>
                  </a:moveTo>
                  <a:lnTo>
                    <a:pt x="14" y="56"/>
                  </a:lnTo>
                  <a:lnTo>
                    <a:pt x="7" y="56"/>
                  </a:lnTo>
                  <a:lnTo>
                    <a:pt x="7" y="56"/>
                  </a:lnTo>
                  <a:lnTo>
                    <a:pt x="0" y="56"/>
                  </a:lnTo>
                  <a:lnTo>
                    <a:pt x="0" y="49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4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12"/>
            <p:cNvSpPr>
              <a:spLocks/>
            </p:cNvSpPr>
            <p:nvPr/>
          </p:nvSpPr>
          <p:spPr bwMode="auto">
            <a:xfrm>
              <a:off x="2418" y="2247"/>
              <a:ext cx="21" cy="55"/>
            </a:xfrm>
            <a:custGeom>
              <a:avLst/>
              <a:gdLst>
                <a:gd name="T0" fmla="*/ 21 w 21"/>
                <a:gd name="T1" fmla="*/ 48 h 55"/>
                <a:gd name="T2" fmla="*/ 14 w 21"/>
                <a:gd name="T3" fmla="*/ 55 h 55"/>
                <a:gd name="T4" fmla="*/ 7 w 21"/>
                <a:gd name="T5" fmla="*/ 55 h 55"/>
                <a:gd name="T6" fmla="*/ 7 w 21"/>
                <a:gd name="T7" fmla="*/ 55 h 55"/>
                <a:gd name="T8" fmla="*/ 0 w 21"/>
                <a:gd name="T9" fmla="*/ 55 h 55"/>
                <a:gd name="T10" fmla="*/ 0 w 21"/>
                <a:gd name="T11" fmla="*/ 48 h 55"/>
                <a:gd name="T12" fmla="*/ 0 w 21"/>
                <a:gd name="T13" fmla="*/ 7 h 55"/>
                <a:gd name="T14" fmla="*/ 0 w 21"/>
                <a:gd name="T15" fmla="*/ 0 h 55"/>
                <a:gd name="T16" fmla="*/ 7 w 21"/>
                <a:gd name="T17" fmla="*/ 0 h 55"/>
                <a:gd name="T18" fmla="*/ 7 w 21"/>
                <a:gd name="T19" fmla="*/ 0 h 55"/>
                <a:gd name="T20" fmla="*/ 14 w 21"/>
                <a:gd name="T21" fmla="*/ 0 h 55"/>
                <a:gd name="T22" fmla="*/ 21 w 21"/>
                <a:gd name="T23" fmla="*/ 7 h 55"/>
                <a:gd name="T24" fmla="*/ 21 w 21"/>
                <a:gd name="T25" fmla="*/ 4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55">
                  <a:moveTo>
                    <a:pt x="21" y="48"/>
                  </a:moveTo>
                  <a:lnTo>
                    <a:pt x="14" y="55"/>
                  </a:lnTo>
                  <a:lnTo>
                    <a:pt x="7" y="55"/>
                  </a:lnTo>
                  <a:lnTo>
                    <a:pt x="7" y="55"/>
                  </a:lnTo>
                  <a:lnTo>
                    <a:pt x="0" y="55"/>
                  </a:lnTo>
                  <a:lnTo>
                    <a:pt x="0" y="4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4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13"/>
            <p:cNvSpPr>
              <a:spLocks/>
            </p:cNvSpPr>
            <p:nvPr/>
          </p:nvSpPr>
          <p:spPr bwMode="auto">
            <a:xfrm>
              <a:off x="2418" y="2247"/>
              <a:ext cx="28" cy="21"/>
            </a:xfrm>
            <a:custGeom>
              <a:avLst/>
              <a:gdLst>
                <a:gd name="T0" fmla="*/ 7 w 28"/>
                <a:gd name="T1" fmla="*/ 21 h 21"/>
                <a:gd name="T2" fmla="*/ 0 w 28"/>
                <a:gd name="T3" fmla="*/ 14 h 21"/>
                <a:gd name="T4" fmla="*/ 0 w 28"/>
                <a:gd name="T5" fmla="*/ 7 h 21"/>
                <a:gd name="T6" fmla="*/ 0 w 28"/>
                <a:gd name="T7" fmla="*/ 7 h 21"/>
                <a:gd name="T8" fmla="*/ 0 w 28"/>
                <a:gd name="T9" fmla="*/ 0 h 21"/>
                <a:gd name="T10" fmla="*/ 7 w 28"/>
                <a:gd name="T11" fmla="*/ 0 h 21"/>
                <a:gd name="T12" fmla="*/ 21 w 28"/>
                <a:gd name="T13" fmla="*/ 0 h 21"/>
                <a:gd name="T14" fmla="*/ 28 w 28"/>
                <a:gd name="T15" fmla="*/ 0 h 21"/>
                <a:gd name="T16" fmla="*/ 28 w 28"/>
                <a:gd name="T17" fmla="*/ 7 h 21"/>
                <a:gd name="T18" fmla="*/ 28 w 28"/>
                <a:gd name="T19" fmla="*/ 7 h 21"/>
                <a:gd name="T20" fmla="*/ 28 w 28"/>
                <a:gd name="T21" fmla="*/ 14 h 21"/>
                <a:gd name="T22" fmla="*/ 21 w 28"/>
                <a:gd name="T23" fmla="*/ 21 h 21"/>
                <a:gd name="T24" fmla="*/ 7 w 28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1" y="0"/>
                  </a:lnTo>
                  <a:lnTo>
                    <a:pt x="28" y="0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14"/>
                  </a:lnTo>
                  <a:lnTo>
                    <a:pt x="21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214"/>
            <p:cNvSpPr>
              <a:spLocks/>
            </p:cNvSpPr>
            <p:nvPr/>
          </p:nvSpPr>
          <p:spPr bwMode="auto">
            <a:xfrm>
              <a:off x="2432" y="2205"/>
              <a:ext cx="21" cy="56"/>
            </a:xfrm>
            <a:custGeom>
              <a:avLst/>
              <a:gdLst>
                <a:gd name="T0" fmla="*/ 21 w 21"/>
                <a:gd name="T1" fmla="*/ 49 h 56"/>
                <a:gd name="T2" fmla="*/ 14 w 21"/>
                <a:gd name="T3" fmla="*/ 56 h 56"/>
                <a:gd name="T4" fmla="*/ 7 w 21"/>
                <a:gd name="T5" fmla="*/ 56 h 56"/>
                <a:gd name="T6" fmla="*/ 7 w 21"/>
                <a:gd name="T7" fmla="*/ 56 h 56"/>
                <a:gd name="T8" fmla="*/ 0 w 21"/>
                <a:gd name="T9" fmla="*/ 56 h 56"/>
                <a:gd name="T10" fmla="*/ 0 w 21"/>
                <a:gd name="T11" fmla="*/ 49 h 56"/>
                <a:gd name="T12" fmla="*/ 0 w 21"/>
                <a:gd name="T13" fmla="*/ 7 h 56"/>
                <a:gd name="T14" fmla="*/ 0 w 21"/>
                <a:gd name="T15" fmla="*/ 0 h 56"/>
                <a:gd name="T16" fmla="*/ 7 w 21"/>
                <a:gd name="T17" fmla="*/ 0 h 56"/>
                <a:gd name="T18" fmla="*/ 7 w 21"/>
                <a:gd name="T19" fmla="*/ 0 h 56"/>
                <a:gd name="T20" fmla="*/ 14 w 21"/>
                <a:gd name="T21" fmla="*/ 0 h 56"/>
                <a:gd name="T22" fmla="*/ 21 w 21"/>
                <a:gd name="T23" fmla="*/ 7 h 56"/>
                <a:gd name="T24" fmla="*/ 21 w 21"/>
                <a:gd name="T25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56">
                  <a:moveTo>
                    <a:pt x="21" y="49"/>
                  </a:moveTo>
                  <a:lnTo>
                    <a:pt x="14" y="56"/>
                  </a:lnTo>
                  <a:lnTo>
                    <a:pt x="7" y="56"/>
                  </a:lnTo>
                  <a:lnTo>
                    <a:pt x="7" y="56"/>
                  </a:lnTo>
                  <a:lnTo>
                    <a:pt x="0" y="56"/>
                  </a:lnTo>
                  <a:lnTo>
                    <a:pt x="0" y="49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4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215"/>
            <p:cNvSpPr>
              <a:spLocks/>
            </p:cNvSpPr>
            <p:nvPr/>
          </p:nvSpPr>
          <p:spPr bwMode="auto">
            <a:xfrm>
              <a:off x="2432" y="2205"/>
              <a:ext cx="201" cy="21"/>
            </a:xfrm>
            <a:custGeom>
              <a:avLst/>
              <a:gdLst>
                <a:gd name="T0" fmla="*/ 7 w 201"/>
                <a:gd name="T1" fmla="*/ 21 h 21"/>
                <a:gd name="T2" fmla="*/ 0 w 201"/>
                <a:gd name="T3" fmla="*/ 14 h 21"/>
                <a:gd name="T4" fmla="*/ 0 w 201"/>
                <a:gd name="T5" fmla="*/ 7 h 21"/>
                <a:gd name="T6" fmla="*/ 0 w 201"/>
                <a:gd name="T7" fmla="*/ 7 h 21"/>
                <a:gd name="T8" fmla="*/ 0 w 201"/>
                <a:gd name="T9" fmla="*/ 0 h 21"/>
                <a:gd name="T10" fmla="*/ 7 w 201"/>
                <a:gd name="T11" fmla="*/ 0 h 21"/>
                <a:gd name="T12" fmla="*/ 195 w 201"/>
                <a:gd name="T13" fmla="*/ 0 h 21"/>
                <a:gd name="T14" fmla="*/ 201 w 201"/>
                <a:gd name="T15" fmla="*/ 0 h 21"/>
                <a:gd name="T16" fmla="*/ 201 w 201"/>
                <a:gd name="T17" fmla="*/ 7 h 21"/>
                <a:gd name="T18" fmla="*/ 201 w 201"/>
                <a:gd name="T19" fmla="*/ 7 h 21"/>
                <a:gd name="T20" fmla="*/ 201 w 201"/>
                <a:gd name="T21" fmla="*/ 14 h 21"/>
                <a:gd name="T22" fmla="*/ 195 w 201"/>
                <a:gd name="T23" fmla="*/ 21 h 21"/>
                <a:gd name="T24" fmla="*/ 7 w 20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95" y="0"/>
                  </a:lnTo>
                  <a:lnTo>
                    <a:pt x="201" y="0"/>
                  </a:lnTo>
                  <a:lnTo>
                    <a:pt x="201" y="7"/>
                  </a:lnTo>
                  <a:lnTo>
                    <a:pt x="201" y="7"/>
                  </a:lnTo>
                  <a:lnTo>
                    <a:pt x="201" y="14"/>
                  </a:lnTo>
                  <a:lnTo>
                    <a:pt x="19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216"/>
            <p:cNvSpPr>
              <a:spLocks/>
            </p:cNvSpPr>
            <p:nvPr/>
          </p:nvSpPr>
          <p:spPr bwMode="auto">
            <a:xfrm>
              <a:off x="2620" y="2164"/>
              <a:ext cx="20" cy="55"/>
            </a:xfrm>
            <a:custGeom>
              <a:avLst/>
              <a:gdLst>
                <a:gd name="T0" fmla="*/ 20 w 20"/>
                <a:gd name="T1" fmla="*/ 48 h 55"/>
                <a:gd name="T2" fmla="*/ 13 w 20"/>
                <a:gd name="T3" fmla="*/ 55 h 55"/>
                <a:gd name="T4" fmla="*/ 7 w 20"/>
                <a:gd name="T5" fmla="*/ 55 h 55"/>
                <a:gd name="T6" fmla="*/ 7 w 20"/>
                <a:gd name="T7" fmla="*/ 55 h 55"/>
                <a:gd name="T8" fmla="*/ 0 w 20"/>
                <a:gd name="T9" fmla="*/ 55 h 55"/>
                <a:gd name="T10" fmla="*/ 0 w 20"/>
                <a:gd name="T11" fmla="*/ 48 h 55"/>
                <a:gd name="T12" fmla="*/ 0 w 20"/>
                <a:gd name="T13" fmla="*/ 6 h 55"/>
                <a:gd name="T14" fmla="*/ 0 w 20"/>
                <a:gd name="T15" fmla="*/ 0 h 55"/>
                <a:gd name="T16" fmla="*/ 7 w 20"/>
                <a:gd name="T17" fmla="*/ 0 h 55"/>
                <a:gd name="T18" fmla="*/ 7 w 20"/>
                <a:gd name="T19" fmla="*/ 0 h 55"/>
                <a:gd name="T20" fmla="*/ 13 w 20"/>
                <a:gd name="T21" fmla="*/ 0 h 55"/>
                <a:gd name="T22" fmla="*/ 20 w 20"/>
                <a:gd name="T23" fmla="*/ 6 h 55"/>
                <a:gd name="T24" fmla="*/ 20 w 20"/>
                <a:gd name="T25" fmla="*/ 4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55">
                  <a:moveTo>
                    <a:pt x="20" y="48"/>
                  </a:moveTo>
                  <a:lnTo>
                    <a:pt x="13" y="55"/>
                  </a:lnTo>
                  <a:lnTo>
                    <a:pt x="7" y="55"/>
                  </a:lnTo>
                  <a:lnTo>
                    <a:pt x="7" y="55"/>
                  </a:lnTo>
                  <a:lnTo>
                    <a:pt x="0" y="55"/>
                  </a:lnTo>
                  <a:lnTo>
                    <a:pt x="0" y="48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20" y="6"/>
                  </a:lnTo>
                  <a:lnTo>
                    <a:pt x="20" y="4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17"/>
            <p:cNvSpPr>
              <a:spLocks/>
            </p:cNvSpPr>
            <p:nvPr/>
          </p:nvSpPr>
          <p:spPr bwMode="auto">
            <a:xfrm>
              <a:off x="2620" y="2164"/>
              <a:ext cx="222" cy="20"/>
            </a:xfrm>
            <a:custGeom>
              <a:avLst/>
              <a:gdLst>
                <a:gd name="T0" fmla="*/ 7 w 222"/>
                <a:gd name="T1" fmla="*/ 20 h 20"/>
                <a:gd name="T2" fmla="*/ 0 w 222"/>
                <a:gd name="T3" fmla="*/ 13 h 20"/>
                <a:gd name="T4" fmla="*/ 0 w 222"/>
                <a:gd name="T5" fmla="*/ 6 h 20"/>
                <a:gd name="T6" fmla="*/ 0 w 222"/>
                <a:gd name="T7" fmla="*/ 6 h 20"/>
                <a:gd name="T8" fmla="*/ 0 w 222"/>
                <a:gd name="T9" fmla="*/ 0 h 20"/>
                <a:gd name="T10" fmla="*/ 7 w 222"/>
                <a:gd name="T11" fmla="*/ 0 h 20"/>
                <a:gd name="T12" fmla="*/ 215 w 222"/>
                <a:gd name="T13" fmla="*/ 0 h 20"/>
                <a:gd name="T14" fmla="*/ 222 w 222"/>
                <a:gd name="T15" fmla="*/ 0 h 20"/>
                <a:gd name="T16" fmla="*/ 222 w 222"/>
                <a:gd name="T17" fmla="*/ 6 h 20"/>
                <a:gd name="T18" fmla="*/ 222 w 222"/>
                <a:gd name="T19" fmla="*/ 6 h 20"/>
                <a:gd name="T20" fmla="*/ 222 w 222"/>
                <a:gd name="T21" fmla="*/ 13 h 20"/>
                <a:gd name="T22" fmla="*/ 215 w 222"/>
                <a:gd name="T23" fmla="*/ 20 h 20"/>
                <a:gd name="T24" fmla="*/ 7 w 222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2" h="20">
                  <a:moveTo>
                    <a:pt x="7" y="20"/>
                  </a:moveTo>
                  <a:lnTo>
                    <a:pt x="0" y="13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215" y="0"/>
                  </a:lnTo>
                  <a:lnTo>
                    <a:pt x="222" y="0"/>
                  </a:lnTo>
                  <a:lnTo>
                    <a:pt x="222" y="6"/>
                  </a:lnTo>
                  <a:lnTo>
                    <a:pt x="222" y="6"/>
                  </a:lnTo>
                  <a:lnTo>
                    <a:pt x="222" y="13"/>
                  </a:lnTo>
                  <a:lnTo>
                    <a:pt x="215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18"/>
            <p:cNvSpPr>
              <a:spLocks/>
            </p:cNvSpPr>
            <p:nvPr/>
          </p:nvSpPr>
          <p:spPr bwMode="auto">
            <a:xfrm>
              <a:off x="2828" y="2129"/>
              <a:ext cx="21" cy="48"/>
            </a:xfrm>
            <a:custGeom>
              <a:avLst/>
              <a:gdLst>
                <a:gd name="T0" fmla="*/ 21 w 21"/>
                <a:gd name="T1" fmla="*/ 41 h 48"/>
                <a:gd name="T2" fmla="*/ 14 w 21"/>
                <a:gd name="T3" fmla="*/ 48 h 48"/>
                <a:gd name="T4" fmla="*/ 7 w 21"/>
                <a:gd name="T5" fmla="*/ 48 h 48"/>
                <a:gd name="T6" fmla="*/ 7 w 21"/>
                <a:gd name="T7" fmla="*/ 48 h 48"/>
                <a:gd name="T8" fmla="*/ 0 w 21"/>
                <a:gd name="T9" fmla="*/ 48 h 48"/>
                <a:gd name="T10" fmla="*/ 0 w 21"/>
                <a:gd name="T11" fmla="*/ 41 h 48"/>
                <a:gd name="T12" fmla="*/ 0 w 21"/>
                <a:gd name="T13" fmla="*/ 7 h 48"/>
                <a:gd name="T14" fmla="*/ 0 w 21"/>
                <a:gd name="T15" fmla="*/ 0 h 48"/>
                <a:gd name="T16" fmla="*/ 7 w 21"/>
                <a:gd name="T17" fmla="*/ 0 h 48"/>
                <a:gd name="T18" fmla="*/ 7 w 21"/>
                <a:gd name="T19" fmla="*/ 0 h 48"/>
                <a:gd name="T20" fmla="*/ 14 w 21"/>
                <a:gd name="T21" fmla="*/ 0 h 48"/>
                <a:gd name="T22" fmla="*/ 21 w 21"/>
                <a:gd name="T23" fmla="*/ 7 h 48"/>
                <a:gd name="T24" fmla="*/ 21 w 21"/>
                <a:gd name="T25" fmla="*/ 41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8">
                  <a:moveTo>
                    <a:pt x="21" y="41"/>
                  </a:moveTo>
                  <a:lnTo>
                    <a:pt x="14" y="48"/>
                  </a:lnTo>
                  <a:lnTo>
                    <a:pt x="7" y="48"/>
                  </a:lnTo>
                  <a:lnTo>
                    <a:pt x="7" y="48"/>
                  </a:lnTo>
                  <a:lnTo>
                    <a:pt x="0" y="48"/>
                  </a:lnTo>
                  <a:lnTo>
                    <a:pt x="0" y="41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4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19"/>
            <p:cNvSpPr>
              <a:spLocks/>
            </p:cNvSpPr>
            <p:nvPr/>
          </p:nvSpPr>
          <p:spPr bwMode="auto">
            <a:xfrm>
              <a:off x="2828" y="2129"/>
              <a:ext cx="83" cy="21"/>
            </a:xfrm>
            <a:custGeom>
              <a:avLst/>
              <a:gdLst>
                <a:gd name="T0" fmla="*/ 7 w 83"/>
                <a:gd name="T1" fmla="*/ 21 h 21"/>
                <a:gd name="T2" fmla="*/ 0 w 83"/>
                <a:gd name="T3" fmla="*/ 14 h 21"/>
                <a:gd name="T4" fmla="*/ 0 w 83"/>
                <a:gd name="T5" fmla="*/ 7 h 21"/>
                <a:gd name="T6" fmla="*/ 0 w 83"/>
                <a:gd name="T7" fmla="*/ 7 h 21"/>
                <a:gd name="T8" fmla="*/ 0 w 83"/>
                <a:gd name="T9" fmla="*/ 0 h 21"/>
                <a:gd name="T10" fmla="*/ 7 w 83"/>
                <a:gd name="T11" fmla="*/ 0 h 21"/>
                <a:gd name="T12" fmla="*/ 76 w 83"/>
                <a:gd name="T13" fmla="*/ 0 h 21"/>
                <a:gd name="T14" fmla="*/ 83 w 83"/>
                <a:gd name="T15" fmla="*/ 0 h 21"/>
                <a:gd name="T16" fmla="*/ 83 w 83"/>
                <a:gd name="T17" fmla="*/ 7 h 21"/>
                <a:gd name="T18" fmla="*/ 83 w 83"/>
                <a:gd name="T19" fmla="*/ 7 h 21"/>
                <a:gd name="T20" fmla="*/ 83 w 83"/>
                <a:gd name="T21" fmla="*/ 14 h 21"/>
                <a:gd name="T22" fmla="*/ 76 w 83"/>
                <a:gd name="T23" fmla="*/ 21 h 21"/>
                <a:gd name="T24" fmla="*/ 7 w 83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3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6" y="0"/>
                  </a:lnTo>
                  <a:lnTo>
                    <a:pt x="83" y="0"/>
                  </a:lnTo>
                  <a:lnTo>
                    <a:pt x="83" y="7"/>
                  </a:lnTo>
                  <a:lnTo>
                    <a:pt x="83" y="7"/>
                  </a:lnTo>
                  <a:lnTo>
                    <a:pt x="83" y="14"/>
                  </a:lnTo>
                  <a:lnTo>
                    <a:pt x="76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20"/>
            <p:cNvSpPr>
              <a:spLocks/>
            </p:cNvSpPr>
            <p:nvPr/>
          </p:nvSpPr>
          <p:spPr bwMode="auto">
            <a:xfrm>
              <a:off x="2897" y="2129"/>
              <a:ext cx="63" cy="21"/>
            </a:xfrm>
            <a:custGeom>
              <a:avLst/>
              <a:gdLst>
                <a:gd name="T0" fmla="*/ 7 w 63"/>
                <a:gd name="T1" fmla="*/ 21 h 21"/>
                <a:gd name="T2" fmla="*/ 0 w 63"/>
                <a:gd name="T3" fmla="*/ 14 h 21"/>
                <a:gd name="T4" fmla="*/ 0 w 63"/>
                <a:gd name="T5" fmla="*/ 7 h 21"/>
                <a:gd name="T6" fmla="*/ 0 w 63"/>
                <a:gd name="T7" fmla="*/ 7 h 21"/>
                <a:gd name="T8" fmla="*/ 0 w 63"/>
                <a:gd name="T9" fmla="*/ 0 h 21"/>
                <a:gd name="T10" fmla="*/ 7 w 63"/>
                <a:gd name="T11" fmla="*/ 0 h 21"/>
                <a:gd name="T12" fmla="*/ 56 w 63"/>
                <a:gd name="T13" fmla="*/ 0 h 21"/>
                <a:gd name="T14" fmla="*/ 63 w 63"/>
                <a:gd name="T15" fmla="*/ 0 h 21"/>
                <a:gd name="T16" fmla="*/ 63 w 63"/>
                <a:gd name="T17" fmla="*/ 7 h 21"/>
                <a:gd name="T18" fmla="*/ 63 w 63"/>
                <a:gd name="T19" fmla="*/ 7 h 21"/>
                <a:gd name="T20" fmla="*/ 63 w 63"/>
                <a:gd name="T21" fmla="*/ 14 h 21"/>
                <a:gd name="T22" fmla="*/ 56 w 63"/>
                <a:gd name="T23" fmla="*/ 21 h 21"/>
                <a:gd name="T24" fmla="*/ 7 w 63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3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56" y="0"/>
                  </a:lnTo>
                  <a:lnTo>
                    <a:pt x="63" y="0"/>
                  </a:lnTo>
                  <a:lnTo>
                    <a:pt x="63" y="7"/>
                  </a:lnTo>
                  <a:lnTo>
                    <a:pt x="63" y="7"/>
                  </a:lnTo>
                  <a:lnTo>
                    <a:pt x="63" y="14"/>
                  </a:lnTo>
                  <a:lnTo>
                    <a:pt x="56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21"/>
            <p:cNvSpPr>
              <a:spLocks/>
            </p:cNvSpPr>
            <p:nvPr/>
          </p:nvSpPr>
          <p:spPr bwMode="auto">
            <a:xfrm>
              <a:off x="2946" y="2129"/>
              <a:ext cx="35" cy="21"/>
            </a:xfrm>
            <a:custGeom>
              <a:avLst/>
              <a:gdLst>
                <a:gd name="T0" fmla="*/ 7 w 35"/>
                <a:gd name="T1" fmla="*/ 21 h 21"/>
                <a:gd name="T2" fmla="*/ 0 w 35"/>
                <a:gd name="T3" fmla="*/ 14 h 21"/>
                <a:gd name="T4" fmla="*/ 0 w 35"/>
                <a:gd name="T5" fmla="*/ 7 h 21"/>
                <a:gd name="T6" fmla="*/ 0 w 35"/>
                <a:gd name="T7" fmla="*/ 7 h 21"/>
                <a:gd name="T8" fmla="*/ 0 w 35"/>
                <a:gd name="T9" fmla="*/ 0 h 21"/>
                <a:gd name="T10" fmla="*/ 7 w 35"/>
                <a:gd name="T11" fmla="*/ 0 h 21"/>
                <a:gd name="T12" fmla="*/ 28 w 35"/>
                <a:gd name="T13" fmla="*/ 0 h 21"/>
                <a:gd name="T14" fmla="*/ 35 w 35"/>
                <a:gd name="T15" fmla="*/ 0 h 21"/>
                <a:gd name="T16" fmla="*/ 35 w 35"/>
                <a:gd name="T17" fmla="*/ 7 h 21"/>
                <a:gd name="T18" fmla="*/ 35 w 35"/>
                <a:gd name="T19" fmla="*/ 7 h 21"/>
                <a:gd name="T20" fmla="*/ 35 w 35"/>
                <a:gd name="T21" fmla="*/ 14 h 21"/>
                <a:gd name="T22" fmla="*/ 28 w 35"/>
                <a:gd name="T23" fmla="*/ 21 h 21"/>
                <a:gd name="T24" fmla="*/ 7 w 35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14"/>
                  </a:lnTo>
                  <a:lnTo>
                    <a:pt x="28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22"/>
            <p:cNvSpPr>
              <a:spLocks/>
            </p:cNvSpPr>
            <p:nvPr/>
          </p:nvSpPr>
          <p:spPr bwMode="auto">
            <a:xfrm>
              <a:off x="2967" y="2087"/>
              <a:ext cx="21" cy="56"/>
            </a:xfrm>
            <a:custGeom>
              <a:avLst/>
              <a:gdLst>
                <a:gd name="T0" fmla="*/ 21 w 21"/>
                <a:gd name="T1" fmla="*/ 49 h 56"/>
                <a:gd name="T2" fmla="*/ 14 w 21"/>
                <a:gd name="T3" fmla="*/ 56 h 56"/>
                <a:gd name="T4" fmla="*/ 7 w 21"/>
                <a:gd name="T5" fmla="*/ 56 h 56"/>
                <a:gd name="T6" fmla="*/ 7 w 21"/>
                <a:gd name="T7" fmla="*/ 56 h 56"/>
                <a:gd name="T8" fmla="*/ 0 w 21"/>
                <a:gd name="T9" fmla="*/ 56 h 56"/>
                <a:gd name="T10" fmla="*/ 0 w 21"/>
                <a:gd name="T11" fmla="*/ 49 h 56"/>
                <a:gd name="T12" fmla="*/ 0 w 21"/>
                <a:gd name="T13" fmla="*/ 7 h 56"/>
                <a:gd name="T14" fmla="*/ 0 w 21"/>
                <a:gd name="T15" fmla="*/ 0 h 56"/>
                <a:gd name="T16" fmla="*/ 7 w 21"/>
                <a:gd name="T17" fmla="*/ 0 h 56"/>
                <a:gd name="T18" fmla="*/ 7 w 21"/>
                <a:gd name="T19" fmla="*/ 0 h 56"/>
                <a:gd name="T20" fmla="*/ 14 w 21"/>
                <a:gd name="T21" fmla="*/ 0 h 56"/>
                <a:gd name="T22" fmla="*/ 21 w 21"/>
                <a:gd name="T23" fmla="*/ 7 h 56"/>
                <a:gd name="T24" fmla="*/ 21 w 21"/>
                <a:gd name="T25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56">
                  <a:moveTo>
                    <a:pt x="21" y="49"/>
                  </a:moveTo>
                  <a:lnTo>
                    <a:pt x="14" y="56"/>
                  </a:lnTo>
                  <a:lnTo>
                    <a:pt x="7" y="56"/>
                  </a:lnTo>
                  <a:lnTo>
                    <a:pt x="7" y="56"/>
                  </a:lnTo>
                  <a:lnTo>
                    <a:pt x="0" y="56"/>
                  </a:lnTo>
                  <a:lnTo>
                    <a:pt x="0" y="49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4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23"/>
            <p:cNvSpPr>
              <a:spLocks/>
            </p:cNvSpPr>
            <p:nvPr/>
          </p:nvSpPr>
          <p:spPr bwMode="auto">
            <a:xfrm>
              <a:off x="2967" y="2087"/>
              <a:ext cx="35" cy="21"/>
            </a:xfrm>
            <a:custGeom>
              <a:avLst/>
              <a:gdLst>
                <a:gd name="T0" fmla="*/ 7 w 35"/>
                <a:gd name="T1" fmla="*/ 21 h 21"/>
                <a:gd name="T2" fmla="*/ 0 w 35"/>
                <a:gd name="T3" fmla="*/ 14 h 21"/>
                <a:gd name="T4" fmla="*/ 0 w 35"/>
                <a:gd name="T5" fmla="*/ 7 h 21"/>
                <a:gd name="T6" fmla="*/ 0 w 35"/>
                <a:gd name="T7" fmla="*/ 7 h 21"/>
                <a:gd name="T8" fmla="*/ 0 w 35"/>
                <a:gd name="T9" fmla="*/ 0 h 21"/>
                <a:gd name="T10" fmla="*/ 7 w 35"/>
                <a:gd name="T11" fmla="*/ 0 h 21"/>
                <a:gd name="T12" fmla="*/ 28 w 35"/>
                <a:gd name="T13" fmla="*/ 0 h 21"/>
                <a:gd name="T14" fmla="*/ 35 w 35"/>
                <a:gd name="T15" fmla="*/ 0 h 21"/>
                <a:gd name="T16" fmla="*/ 35 w 35"/>
                <a:gd name="T17" fmla="*/ 7 h 21"/>
                <a:gd name="T18" fmla="*/ 35 w 35"/>
                <a:gd name="T19" fmla="*/ 7 h 21"/>
                <a:gd name="T20" fmla="*/ 35 w 35"/>
                <a:gd name="T21" fmla="*/ 14 h 21"/>
                <a:gd name="T22" fmla="*/ 28 w 35"/>
                <a:gd name="T23" fmla="*/ 21 h 21"/>
                <a:gd name="T24" fmla="*/ 7 w 35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14"/>
                  </a:lnTo>
                  <a:lnTo>
                    <a:pt x="28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24"/>
            <p:cNvSpPr>
              <a:spLocks/>
            </p:cNvSpPr>
            <p:nvPr/>
          </p:nvSpPr>
          <p:spPr bwMode="auto">
            <a:xfrm>
              <a:off x="2988" y="2046"/>
              <a:ext cx="20" cy="55"/>
            </a:xfrm>
            <a:custGeom>
              <a:avLst/>
              <a:gdLst>
                <a:gd name="T0" fmla="*/ 20 w 20"/>
                <a:gd name="T1" fmla="*/ 48 h 55"/>
                <a:gd name="T2" fmla="*/ 14 w 20"/>
                <a:gd name="T3" fmla="*/ 55 h 55"/>
                <a:gd name="T4" fmla="*/ 7 w 20"/>
                <a:gd name="T5" fmla="*/ 55 h 55"/>
                <a:gd name="T6" fmla="*/ 7 w 20"/>
                <a:gd name="T7" fmla="*/ 55 h 55"/>
                <a:gd name="T8" fmla="*/ 0 w 20"/>
                <a:gd name="T9" fmla="*/ 55 h 55"/>
                <a:gd name="T10" fmla="*/ 0 w 20"/>
                <a:gd name="T11" fmla="*/ 48 h 55"/>
                <a:gd name="T12" fmla="*/ 0 w 20"/>
                <a:gd name="T13" fmla="*/ 7 h 55"/>
                <a:gd name="T14" fmla="*/ 0 w 20"/>
                <a:gd name="T15" fmla="*/ 0 h 55"/>
                <a:gd name="T16" fmla="*/ 7 w 20"/>
                <a:gd name="T17" fmla="*/ 0 h 55"/>
                <a:gd name="T18" fmla="*/ 7 w 20"/>
                <a:gd name="T19" fmla="*/ 0 h 55"/>
                <a:gd name="T20" fmla="*/ 14 w 20"/>
                <a:gd name="T21" fmla="*/ 0 h 55"/>
                <a:gd name="T22" fmla="*/ 20 w 20"/>
                <a:gd name="T23" fmla="*/ 7 h 55"/>
                <a:gd name="T24" fmla="*/ 20 w 20"/>
                <a:gd name="T25" fmla="*/ 4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55">
                  <a:moveTo>
                    <a:pt x="20" y="48"/>
                  </a:moveTo>
                  <a:lnTo>
                    <a:pt x="14" y="55"/>
                  </a:lnTo>
                  <a:lnTo>
                    <a:pt x="7" y="55"/>
                  </a:lnTo>
                  <a:lnTo>
                    <a:pt x="7" y="55"/>
                  </a:lnTo>
                  <a:lnTo>
                    <a:pt x="0" y="55"/>
                  </a:lnTo>
                  <a:lnTo>
                    <a:pt x="0" y="4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0" y="7"/>
                  </a:lnTo>
                  <a:lnTo>
                    <a:pt x="20" y="4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25"/>
            <p:cNvSpPr>
              <a:spLocks/>
            </p:cNvSpPr>
            <p:nvPr/>
          </p:nvSpPr>
          <p:spPr bwMode="auto">
            <a:xfrm>
              <a:off x="2988" y="2046"/>
              <a:ext cx="48" cy="20"/>
            </a:xfrm>
            <a:custGeom>
              <a:avLst/>
              <a:gdLst>
                <a:gd name="T0" fmla="*/ 7 w 48"/>
                <a:gd name="T1" fmla="*/ 20 h 20"/>
                <a:gd name="T2" fmla="*/ 0 w 48"/>
                <a:gd name="T3" fmla="*/ 13 h 20"/>
                <a:gd name="T4" fmla="*/ 0 w 48"/>
                <a:gd name="T5" fmla="*/ 7 h 20"/>
                <a:gd name="T6" fmla="*/ 0 w 48"/>
                <a:gd name="T7" fmla="*/ 7 h 20"/>
                <a:gd name="T8" fmla="*/ 0 w 48"/>
                <a:gd name="T9" fmla="*/ 0 h 20"/>
                <a:gd name="T10" fmla="*/ 7 w 48"/>
                <a:gd name="T11" fmla="*/ 0 h 20"/>
                <a:gd name="T12" fmla="*/ 41 w 48"/>
                <a:gd name="T13" fmla="*/ 0 h 20"/>
                <a:gd name="T14" fmla="*/ 48 w 48"/>
                <a:gd name="T15" fmla="*/ 0 h 20"/>
                <a:gd name="T16" fmla="*/ 48 w 48"/>
                <a:gd name="T17" fmla="*/ 7 h 20"/>
                <a:gd name="T18" fmla="*/ 48 w 48"/>
                <a:gd name="T19" fmla="*/ 7 h 20"/>
                <a:gd name="T20" fmla="*/ 48 w 48"/>
                <a:gd name="T21" fmla="*/ 13 h 20"/>
                <a:gd name="T22" fmla="*/ 41 w 48"/>
                <a:gd name="T23" fmla="*/ 20 h 20"/>
                <a:gd name="T24" fmla="*/ 7 w 48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8" h="20">
                  <a:moveTo>
                    <a:pt x="7" y="20"/>
                  </a:moveTo>
                  <a:lnTo>
                    <a:pt x="0" y="1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1" y="0"/>
                  </a:lnTo>
                  <a:lnTo>
                    <a:pt x="48" y="0"/>
                  </a:lnTo>
                  <a:lnTo>
                    <a:pt x="48" y="7"/>
                  </a:lnTo>
                  <a:lnTo>
                    <a:pt x="48" y="7"/>
                  </a:lnTo>
                  <a:lnTo>
                    <a:pt x="48" y="13"/>
                  </a:lnTo>
                  <a:lnTo>
                    <a:pt x="41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6"/>
            <p:cNvSpPr>
              <a:spLocks/>
            </p:cNvSpPr>
            <p:nvPr/>
          </p:nvSpPr>
          <p:spPr bwMode="auto">
            <a:xfrm>
              <a:off x="3022" y="2004"/>
              <a:ext cx="21" cy="55"/>
            </a:xfrm>
            <a:custGeom>
              <a:avLst/>
              <a:gdLst>
                <a:gd name="T0" fmla="*/ 21 w 21"/>
                <a:gd name="T1" fmla="*/ 49 h 55"/>
                <a:gd name="T2" fmla="*/ 14 w 21"/>
                <a:gd name="T3" fmla="*/ 55 h 55"/>
                <a:gd name="T4" fmla="*/ 7 w 21"/>
                <a:gd name="T5" fmla="*/ 55 h 55"/>
                <a:gd name="T6" fmla="*/ 7 w 21"/>
                <a:gd name="T7" fmla="*/ 55 h 55"/>
                <a:gd name="T8" fmla="*/ 0 w 21"/>
                <a:gd name="T9" fmla="*/ 55 h 55"/>
                <a:gd name="T10" fmla="*/ 0 w 21"/>
                <a:gd name="T11" fmla="*/ 49 h 55"/>
                <a:gd name="T12" fmla="*/ 0 w 21"/>
                <a:gd name="T13" fmla="*/ 7 h 55"/>
                <a:gd name="T14" fmla="*/ 0 w 21"/>
                <a:gd name="T15" fmla="*/ 0 h 55"/>
                <a:gd name="T16" fmla="*/ 7 w 21"/>
                <a:gd name="T17" fmla="*/ 0 h 55"/>
                <a:gd name="T18" fmla="*/ 7 w 21"/>
                <a:gd name="T19" fmla="*/ 0 h 55"/>
                <a:gd name="T20" fmla="*/ 14 w 21"/>
                <a:gd name="T21" fmla="*/ 0 h 55"/>
                <a:gd name="T22" fmla="*/ 21 w 21"/>
                <a:gd name="T23" fmla="*/ 7 h 55"/>
                <a:gd name="T24" fmla="*/ 21 w 21"/>
                <a:gd name="T25" fmla="*/ 4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55">
                  <a:moveTo>
                    <a:pt x="21" y="49"/>
                  </a:moveTo>
                  <a:lnTo>
                    <a:pt x="14" y="55"/>
                  </a:lnTo>
                  <a:lnTo>
                    <a:pt x="7" y="55"/>
                  </a:lnTo>
                  <a:lnTo>
                    <a:pt x="7" y="55"/>
                  </a:lnTo>
                  <a:lnTo>
                    <a:pt x="0" y="55"/>
                  </a:lnTo>
                  <a:lnTo>
                    <a:pt x="0" y="49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4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27"/>
            <p:cNvSpPr>
              <a:spLocks/>
            </p:cNvSpPr>
            <p:nvPr/>
          </p:nvSpPr>
          <p:spPr bwMode="auto">
            <a:xfrm>
              <a:off x="3022" y="2004"/>
              <a:ext cx="111" cy="21"/>
            </a:xfrm>
            <a:custGeom>
              <a:avLst/>
              <a:gdLst>
                <a:gd name="T0" fmla="*/ 7 w 111"/>
                <a:gd name="T1" fmla="*/ 21 h 21"/>
                <a:gd name="T2" fmla="*/ 0 w 111"/>
                <a:gd name="T3" fmla="*/ 14 h 21"/>
                <a:gd name="T4" fmla="*/ 0 w 111"/>
                <a:gd name="T5" fmla="*/ 7 h 21"/>
                <a:gd name="T6" fmla="*/ 0 w 111"/>
                <a:gd name="T7" fmla="*/ 7 h 21"/>
                <a:gd name="T8" fmla="*/ 0 w 111"/>
                <a:gd name="T9" fmla="*/ 0 h 21"/>
                <a:gd name="T10" fmla="*/ 7 w 111"/>
                <a:gd name="T11" fmla="*/ 0 h 21"/>
                <a:gd name="T12" fmla="*/ 105 w 111"/>
                <a:gd name="T13" fmla="*/ 0 h 21"/>
                <a:gd name="T14" fmla="*/ 111 w 111"/>
                <a:gd name="T15" fmla="*/ 0 h 21"/>
                <a:gd name="T16" fmla="*/ 111 w 111"/>
                <a:gd name="T17" fmla="*/ 7 h 21"/>
                <a:gd name="T18" fmla="*/ 111 w 111"/>
                <a:gd name="T19" fmla="*/ 7 h 21"/>
                <a:gd name="T20" fmla="*/ 111 w 111"/>
                <a:gd name="T21" fmla="*/ 14 h 21"/>
                <a:gd name="T22" fmla="*/ 105 w 111"/>
                <a:gd name="T23" fmla="*/ 21 h 21"/>
                <a:gd name="T24" fmla="*/ 7 w 11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05" y="0"/>
                  </a:lnTo>
                  <a:lnTo>
                    <a:pt x="111" y="0"/>
                  </a:lnTo>
                  <a:lnTo>
                    <a:pt x="111" y="7"/>
                  </a:lnTo>
                  <a:lnTo>
                    <a:pt x="111" y="7"/>
                  </a:lnTo>
                  <a:lnTo>
                    <a:pt x="111" y="14"/>
                  </a:lnTo>
                  <a:lnTo>
                    <a:pt x="10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8"/>
            <p:cNvSpPr>
              <a:spLocks/>
            </p:cNvSpPr>
            <p:nvPr/>
          </p:nvSpPr>
          <p:spPr bwMode="auto">
            <a:xfrm>
              <a:off x="3120" y="1962"/>
              <a:ext cx="20" cy="56"/>
            </a:xfrm>
            <a:custGeom>
              <a:avLst/>
              <a:gdLst>
                <a:gd name="T0" fmla="*/ 20 w 20"/>
                <a:gd name="T1" fmla="*/ 49 h 56"/>
                <a:gd name="T2" fmla="*/ 13 w 20"/>
                <a:gd name="T3" fmla="*/ 56 h 56"/>
                <a:gd name="T4" fmla="*/ 7 w 20"/>
                <a:gd name="T5" fmla="*/ 56 h 56"/>
                <a:gd name="T6" fmla="*/ 7 w 20"/>
                <a:gd name="T7" fmla="*/ 56 h 56"/>
                <a:gd name="T8" fmla="*/ 0 w 20"/>
                <a:gd name="T9" fmla="*/ 56 h 56"/>
                <a:gd name="T10" fmla="*/ 0 w 20"/>
                <a:gd name="T11" fmla="*/ 49 h 56"/>
                <a:gd name="T12" fmla="*/ 0 w 20"/>
                <a:gd name="T13" fmla="*/ 7 h 56"/>
                <a:gd name="T14" fmla="*/ 0 w 20"/>
                <a:gd name="T15" fmla="*/ 0 h 56"/>
                <a:gd name="T16" fmla="*/ 7 w 20"/>
                <a:gd name="T17" fmla="*/ 0 h 56"/>
                <a:gd name="T18" fmla="*/ 7 w 20"/>
                <a:gd name="T19" fmla="*/ 0 h 56"/>
                <a:gd name="T20" fmla="*/ 13 w 20"/>
                <a:gd name="T21" fmla="*/ 0 h 56"/>
                <a:gd name="T22" fmla="*/ 20 w 20"/>
                <a:gd name="T23" fmla="*/ 7 h 56"/>
                <a:gd name="T24" fmla="*/ 20 w 20"/>
                <a:gd name="T25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56">
                  <a:moveTo>
                    <a:pt x="20" y="49"/>
                  </a:moveTo>
                  <a:lnTo>
                    <a:pt x="13" y="56"/>
                  </a:lnTo>
                  <a:lnTo>
                    <a:pt x="7" y="56"/>
                  </a:lnTo>
                  <a:lnTo>
                    <a:pt x="7" y="56"/>
                  </a:lnTo>
                  <a:lnTo>
                    <a:pt x="0" y="56"/>
                  </a:lnTo>
                  <a:lnTo>
                    <a:pt x="0" y="49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20" y="7"/>
                  </a:lnTo>
                  <a:lnTo>
                    <a:pt x="20" y="4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29"/>
            <p:cNvSpPr>
              <a:spLocks/>
            </p:cNvSpPr>
            <p:nvPr/>
          </p:nvSpPr>
          <p:spPr bwMode="auto">
            <a:xfrm>
              <a:off x="3120" y="1962"/>
              <a:ext cx="62" cy="21"/>
            </a:xfrm>
            <a:custGeom>
              <a:avLst/>
              <a:gdLst>
                <a:gd name="T0" fmla="*/ 7 w 62"/>
                <a:gd name="T1" fmla="*/ 21 h 21"/>
                <a:gd name="T2" fmla="*/ 0 w 62"/>
                <a:gd name="T3" fmla="*/ 14 h 21"/>
                <a:gd name="T4" fmla="*/ 0 w 62"/>
                <a:gd name="T5" fmla="*/ 7 h 21"/>
                <a:gd name="T6" fmla="*/ 0 w 62"/>
                <a:gd name="T7" fmla="*/ 7 h 21"/>
                <a:gd name="T8" fmla="*/ 0 w 62"/>
                <a:gd name="T9" fmla="*/ 0 h 21"/>
                <a:gd name="T10" fmla="*/ 7 w 62"/>
                <a:gd name="T11" fmla="*/ 0 h 21"/>
                <a:gd name="T12" fmla="*/ 55 w 62"/>
                <a:gd name="T13" fmla="*/ 0 h 21"/>
                <a:gd name="T14" fmla="*/ 62 w 62"/>
                <a:gd name="T15" fmla="*/ 0 h 21"/>
                <a:gd name="T16" fmla="*/ 62 w 62"/>
                <a:gd name="T17" fmla="*/ 7 h 21"/>
                <a:gd name="T18" fmla="*/ 62 w 62"/>
                <a:gd name="T19" fmla="*/ 7 h 21"/>
                <a:gd name="T20" fmla="*/ 62 w 62"/>
                <a:gd name="T21" fmla="*/ 14 h 21"/>
                <a:gd name="T22" fmla="*/ 55 w 62"/>
                <a:gd name="T23" fmla="*/ 21 h 21"/>
                <a:gd name="T24" fmla="*/ 7 w 6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55" y="0"/>
                  </a:lnTo>
                  <a:lnTo>
                    <a:pt x="62" y="0"/>
                  </a:lnTo>
                  <a:lnTo>
                    <a:pt x="62" y="7"/>
                  </a:lnTo>
                  <a:lnTo>
                    <a:pt x="62" y="7"/>
                  </a:lnTo>
                  <a:lnTo>
                    <a:pt x="62" y="14"/>
                  </a:lnTo>
                  <a:lnTo>
                    <a:pt x="5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30"/>
            <p:cNvSpPr>
              <a:spLocks/>
            </p:cNvSpPr>
            <p:nvPr/>
          </p:nvSpPr>
          <p:spPr bwMode="auto">
            <a:xfrm>
              <a:off x="3168" y="1962"/>
              <a:ext cx="70" cy="21"/>
            </a:xfrm>
            <a:custGeom>
              <a:avLst/>
              <a:gdLst>
                <a:gd name="T0" fmla="*/ 7 w 70"/>
                <a:gd name="T1" fmla="*/ 21 h 21"/>
                <a:gd name="T2" fmla="*/ 0 w 70"/>
                <a:gd name="T3" fmla="*/ 14 h 21"/>
                <a:gd name="T4" fmla="*/ 0 w 70"/>
                <a:gd name="T5" fmla="*/ 7 h 21"/>
                <a:gd name="T6" fmla="*/ 0 w 70"/>
                <a:gd name="T7" fmla="*/ 7 h 21"/>
                <a:gd name="T8" fmla="*/ 0 w 70"/>
                <a:gd name="T9" fmla="*/ 0 h 21"/>
                <a:gd name="T10" fmla="*/ 7 w 70"/>
                <a:gd name="T11" fmla="*/ 0 h 21"/>
                <a:gd name="T12" fmla="*/ 63 w 70"/>
                <a:gd name="T13" fmla="*/ 0 h 21"/>
                <a:gd name="T14" fmla="*/ 70 w 70"/>
                <a:gd name="T15" fmla="*/ 0 h 21"/>
                <a:gd name="T16" fmla="*/ 70 w 70"/>
                <a:gd name="T17" fmla="*/ 7 h 21"/>
                <a:gd name="T18" fmla="*/ 70 w 70"/>
                <a:gd name="T19" fmla="*/ 7 h 21"/>
                <a:gd name="T20" fmla="*/ 70 w 70"/>
                <a:gd name="T21" fmla="*/ 14 h 21"/>
                <a:gd name="T22" fmla="*/ 63 w 70"/>
                <a:gd name="T23" fmla="*/ 21 h 21"/>
                <a:gd name="T24" fmla="*/ 7 w 70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0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63" y="0"/>
                  </a:lnTo>
                  <a:lnTo>
                    <a:pt x="70" y="0"/>
                  </a:lnTo>
                  <a:lnTo>
                    <a:pt x="70" y="7"/>
                  </a:lnTo>
                  <a:lnTo>
                    <a:pt x="70" y="7"/>
                  </a:lnTo>
                  <a:lnTo>
                    <a:pt x="70" y="14"/>
                  </a:lnTo>
                  <a:lnTo>
                    <a:pt x="63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" name="Freeform 231"/>
            <p:cNvSpPr>
              <a:spLocks/>
            </p:cNvSpPr>
            <p:nvPr/>
          </p:nvSpPr>
          <p:spPr bwMode="auto">
            <a:xfrm>
              <a:off x="3224" y="1921"/>
              <a:ext cx="21" cy="55"/>
            </a:xfrm>
            <a:custGeom>
              <a:avLst/>
              <a:gdLst>
                <a:gd name="T0" fmla="*/ 21 w 21"/>
                <a:gd name="T1" fmla="*/ 48 h 55"/>
                <a:gd name="T2" fmla="*/ 14 w 21"/>
                <a:gd name="T3" fmla="*/ 55 h 55"/>
                <a:gd name="T4" fmla="*/ 7 w 21"/>
                <a:gd name="T5" fmla="*/ 55 h 55"/>
                <a:gd name="T6" fmla="*/ 7 w 21"/>
                <a:gd name="T7" fmla="*/ 55 h 55"/>
                <a:gd name="T8" fmla="*/ 0 w 21"/>
                <a:gd name="T9" fmla="*/ 55 h 55"/>
                <a:gd name="T10" fmla="*/ 0 w 21"/>
                <a:gd name="T11" fmla="*/ 48 h 55"/>
                <a:gd name="T12" fmla="*/ 0 w 21"/>
                <a:gd name="T13" fmla="*/ 7 h 55"/>
                <a:gd name="T14" fmla="*/ 0 w 21"/>
                <a:gd name="T15" fmla="*/ 0 h 55"/>
                <a:gd name="T16" fmla="*/ 7 w 21"/>
                <a:gd name="T17" fmla="*/ 0 h 55"/>
                <a:gd name="T18" fmla="*/ 7 w 21"/>
                <a:gd name="T19" fmla="*/ 0 h 55"/>
                <a:gd name="T20" fmla="*/ 14 w 21"/>
                <a:gd name="T21" fmla="*/ 0 h 55"/>
                <a:gd name="T22" fmla="*/ 21 w 21"/>
                <a:gd name="T23" fmla="*/ 7 h 55"/>
                <a:gd name="T24" fmla="*/ 21 w 21"/>
                <a:gd name="T25" fmla="*/ 4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55">
                  <a:moveTo>
                    <a:pt x="21" y="48"/>
                  </a:moveTo>
                  <a:lnTo>
                    <a:pt x="14" y="55"/>
                  </a:lnTo>
                  <a:lnTo>
                    <a:pt x="7" y="55"/>
                  </a:lnTo>
                  <a:lnTo>
                    <a:pt x="7" y="55"/>
                  </a:lnTo>
                  <a:lnTo>
                    <a:pt x="0" y="55"/>
                  </a:lnTo>
                  <a:lnTo>
                    <a:pt x="0" y="4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4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7" name="Freeform 232"/>
            <p:cNvSpPr>
              <a:spLocks/>
            </p:cNvSpPr>
            <p:nvPr/>
          </p:nvSpPr>
          <p:spPr bwMode="auto">
            <a:xfrm>
              <a:off x="3224" y="1921"/>
              <a:ext cx="153" cy="21"/>
            </a:xfrm>
            <a:custGeom>
              <a:avLst/>
              <a:gdLst>
                <a:gd name="T0" fmla="*/ 7 w 153"/>
                <a:gd name="T1" fmla="*/ 21 h 21"/>
                <a:gd name="T2" fmla="*/ 0 w 153"/>
                <a:gd name="T3" fmla="*/ 14 h 21"/>
                <a:gd name="T4" fmla="*/ 0 w 153"/>
                <a:gd name="T5" fmla="*/ 7 h 21"/>
                <a:gd name="T6" fmla="*/ 0 w 153"/>
                <a:gd name="T7" fmla="*/ 7 h 21"/>
                <a:gd name="T8" fmla="*/ 0 w 153"/>
                <a:gd name="T9" fmla="*/ 0 h 21"/>
                <a:gd name="T10" fmla="*/ 7 w 153"/>
                <a:gd name="T11" fmla="*/ 0 h 21"/>
                <a:gd name="T12" fmla="*/ 146 w 153"/>
                <a:gd name="T13" fmla="*/ 0 h 21"/>
                <a:gd name="T14" fmla="*/ 153 w 153"/>
                <a:gd name="T15" fmla="*/ 0 h 21"/>
                <a:gd name="T16" fmla="*/ 153 w 153"/>
                <a:gd name="T17" fmla="*/ 7 h 21"/>
                <a:gd name="T18" fmla="*/ 153 w 153"/>
                <a:gd name="T19" fmla="*/ 7 h 21"/>
                <a:gd name="T20" fmla="*/ 153 w 153"/>
                <a:gd name="T21" fmla="*/ 14 h 21"/>
                <a:gd name="T22" fmla="*/ 146 w 153"/>
                <a:gd name="T23" fmla="*/ 21 h 21"/>
                <a:gd name="T24" fmla="*/ 7 w 153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6" y="0"/>
                  </a:lnTo>
                  <a:lnTo>
                    <a:pt x="153" y="0"/>
                  </a:lnTo>
                  <a:lnTo>
                    <a:pt x="153" y="7"/>
                  </a:lnTo>
                  <a:lnTo>
                    <a:pt x="153" y="7"/>
                  </a:lnTo>
                  <a:lnTo>
                    <a:pt x="153" y="14"/>
                  </a:lnTo>
                  <a:lnTo>
                    <a:pt x="146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8" name="Freeform 233"/>
            <p:cNvSpPr>
              <a:spLocks/>
            </p:cNvSpPr>
            <p:nvPr/>
          </p:nvSpPr>
          <p:spPr bwMode="auto">
            <a:xfrm>
              <a:off x="3363" y="1879"/>
              <a:ext cx="20" cy="56"/>
            </a:xfrm>
            <a:custGeom>
              <a:avLst/>
              <a:gdLst>
                <a:gd name="T0" fmla="*/ 20 w 20"/>
                <a:gd name="T1" fmla="*/ 49 h 56"/>
                <a:gd name="T2" fmla="*/ 14 w 20"/>
                <a:gd name="T3" fmla="*/ 56 h 56"/>
                <a:gd name="T4" fmla="*/ 7 w 20"/>
                <a:gd name="T5" fmla="*/ 56 h 56"/>
                <a:gd name="T6" fmla="*/ 7 w 20"/>
                <a:gd name="T7" fmla="*/ 56 h 56"/>
                <a:gd name="T8" fmla="*/ 0 w 20"/>
                <a:gd name="T9" fmla="*/ 56 h 56"/>
                <a:gd name="T10" fmla="*/ 0 w 20"/>
                <a:gd name="T11" fmla="*/ 49 h 56"/>
                <a:gd name="T12" fmla="*/ 0 w 20"/>
                <a:gd name="T13" fmla="*/ 7 h 56"/>
                <a:gd name="T14" fmla="*/ 0 w 20"/>
                <a:gd name="T15" fmla="*/ 0 h 56"/>
                <a:gd name="T16" fmla="*/ 7 w 20"/>
                <a:gd name="T17" fmla="*/ 0 h 56"/>
                <a:gd name="T18" fmla="*/ 7 w 20"/>
                <a:gd name="T19" fmla="*/ 0 h 56"/>
                <a:gd name="T20" fmla="*/ 14 w 20"/>
                <a:gd name="T21" fmla="*/ 0 h 56"/>
                <a:gd name="T22" fmla="*/ 20 w 20"/>
                <a:gd name="T23" fmla="*/ 7 h 56"/>
                <a:gd name="T24" fmla="*/ 20 w 20"/>
                <a:gd name="T25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56">
                  <a:moveTo>
                    <a:pt x="20" y="49"/>
                  </a:moveTo>
                  <a:lnTo>
                    <a:pt x="14" y="56"/>
                  </a:lnTo>
                  <a:lnTo>
                    <a:pt x="7" y="56"/>
                  </a:lnTo>
                  <a:lnTo>
                    <a:pt x="7" y="56"/>
                  </a:lnTo>
                  <a:lnTo>
                    <a:pt x="0" y="56"/>
                  </a:lnTo>
                  <a:lnTo>
                    <a:pt x="0" y="49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0" y="7"/>
                  </a:lnTo>
                  <a:lnTo>
                    <a:pt x="20" y="4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9" name="Freeform 234"/>
            <p:cNvSpPr>
              <a:spLocks/>
            </p:cNvSpPr>
            <p:nvPr/>
          </p:nvSpPr>
          <p:spPr bwMode="auto">
            <a:xfrm>
              <a:off x="3363" y="1879"/>
              <a:ext cx="104" cy="21"/>
            </a:xfrm>
            <a:custGeom>
              <a:avLst/>
              <a:gdLst>
                <a:gd name="T0" fmla="*/ 7 w 104"/>
                <a:gd name="T1" fmla="*/ 21 h 21"/>
                <a:gd name="T2" fmla="*/ 0 w 104"/>
                <a:gd name="T3" fmla="*/ 14 h 21"/>
                <a:gd name="T4" fmla="*/ 0 w 104"/>
                <a:gd name="T5" fmla="*/ 7 h 21"/>
                <a:gd name="T6" fmla="*/ 0 w 104"/>
                <a:gd name="T7" fmla="*/ 7 h 21"/>
                <a:gd name="T8" fmla="*/ 0 w 104"/>
                <a:gd name="T9" fmla="*/ 0 h 21"/>
                <a:gd name="T10" fmla="*/ 7 w 104"/>
                <a:gd name="T11" fmla="*/ 0 h 21"/>
                <a:gd name="T12" fmla="*/ 97 w 104"/>
                <a:gd name="T13" fmla="*/ 0 h 21"/>
                <a:gd name="T14" fmla="*/ 104 w 104"/>
                <a:gd name="T15" fmla="*/ 0 h 21"/>
                <a:gd name="T16" fmla="*/ 104 w 104"/>
                <a:gd name="T17" fmla="*/ 7 h 21"/>
                <a:gd name="T18" fmla="*/ 104 w 104"/>
                <a:gd name="T19" fmla="*/ 7 h 21"/>
                <a:gd name="T20" fmla="*/ 104 w 104"/>
                <a:gd name="T21" fmla="*/ 14 h 21"/>
                <a:gd name="T22" fmla="*/ 97 w 104"/>
                <a:gd name="T23" fmla="*/ 21 h 21"/>
                <a:gd name="T24" fmla="*/ 7 w 104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4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97" y="0"/>
                  </a:lnTo>
                  <a:lnTo>
                    <a:pt x="104" y="0"/>
                  </a:lnTo>
                  <a:lnTo>
                    <a:pt x="104" y="7"/>
                  </a:lnTo>
                  <a:lnTo>
                    <a:pt x="104" y="7"/>
                  </a:lnTo>
                  <a:lnTo>
                    <a:pt x="104" y="14"/>
                  </a:lnTo>
                  <a:lnTo>
                    <a:pt x="97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0" name="Freeform 235"/>
            <p:cNvSpPr>
              <a:spLocks/>
            </p:cNvSpPr>
            <p:nvPr/>
          </p:nvSpPr>
          <p:spPr bwMode="auto">
            <a:xfrm>
              <a:off x="3453" y="1838"/>
              <a:ext cx="21" cy="55"/>
            </a:xfrm>
            <a:custGeom>
              <a:avLst/>
              <a:gdLst>
                <a:gd name="T0" fmla="*/ 21 w 21"/>
                <a:gd name="T1" fmla="*/ 48 h 55"/>
                <a:gd name="T2" fmla="*/ 14 w 21"/>
                <a:gd name="T3" fmla="*/ 55 h 55"/>
                <a:gd name="T4" fmla="*/ 7 w 21"/>
                <a:gd name="T5" fmla="*/ 55 h 55"/>
                <a:gd name="T6" fmla="*/ 7 w 21"/>
                <a:gd name="T7" fmla="*/ 55 h 55"/>
                <a:gd name="T8" fmla="*/ 0 w 21"/>
                <a:gd name="T9" fmla="*/ 55 h 55"/>
                <a:gd name="T10" fmla="*/ 0 w 21"/>
                <a:gd name="T11" fmla="*/ 48 h 55"/>
                <a:gd name="T12" fmla="*/ 0 w 21"/>
                <a:gd name="T13" fmla="*/ 7 h 55"/>
                <a:gd name="T14" fmla="*/ 0 w 21"/>
                <a:gd name="T15" fmla="*/ 0 h 55"/>
                <a:gd name="T16" fmla="*/ 7 w 21"/>
                <a:gd name="T17" fmla="*/ 0 h 55"/>
                <a:gd name="T18" fmla="*/ 7 w 21"/>
                <a:gd name="T19" fmla="*/ 0 h 55"/>
                <a:gd name="T20" fmla="*/ 14 w 21"/>
                <a:gd name="T21" fmla="*/ 0 h 55"/>
                <a:gd name="T22" fmla="*/ 21 w 21"/>
                <a:gd name="T23" fmla="*/ 7 h 55"/>
                <a:gd name="T24" fmla="*/ 21 w 21"/>
                <a:gd name="T25" fmla="*/ 4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55">
                  <a:moveTo>
                    <a:pt x="21" y="48"/>
                  </a:moveTo>
                  <a:lnTo>
                    <a:pt x="14" y="55"/>
                  </a:lnTo>
                  <a:lnTo>
                    <a:pt x="7" y="55"/>
                  </a:lnTo>
                  <a:lnTo>
                    <a:pt x="7" y="55"/>
                  </a:lnTo>
                  <a:lnTo>
                    <a:pt x="0" y="55"/>
                  </a:lnTo>
                  <a:lnTo>
                    <a:pt x="0" y="4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4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1" name="Freeform 236"/>
            <p:cNvSpPr>
              <a:spLocks/>
            </p:cNvSpPr>
            <p:nvPr/>
          </p:nvSpPr>
          <p:spPr bwMode="auto">
            <a:xfrm>
              <a:off x="3453" y="1838"/>
              <a:ext cx="111" cy="20"/>
            </a:xfrm>
            <a:custGeom>
              <a:avLst/>
              <a:gdLst>
                <a:gd name="T0" fmla="*/ 7 w 111"/>
                <a:gd name="T1" fmla="*/ 20 h 20"/>
                <a:gd name="T2" fmla="*/ 0 w 111"/>
                <a:gd name="T3" fmla="*/ 13 h 20"/>
                <a:gd name="T4" fmla="*/ 0 w 111"/>
                <a:gd name="T5" fmla="*/ 7 h 20"/>
                <a:gd name="T6" fmla="*/ 0 w 111"/>
                <a:gd name="T7" fmla="*/ 7 h 20"/>
                <a:gd name="T8" fmla="*/ 0 w 111"/>
                <a:gd name="T9" fmla="*/ 0 h 20"/>
                <a:gd name="T10" fmla="*/ 7 w 111"/>
                <a:gd name="T11" fmla="*/ 0 h 20"/>
                <a:gd name="T12" fmla="*/ 104 w 111"/>
                <a:gd name="T13" fmla="*/ 0 h 20"/>
                <a:gd name="T14" fmla="*/ 111 w 111"/>
                <a:gd name="T15" fmla="*/ 0 h 20"/>
                <a:gd name="T16" fmla="*/ 111 w 111"/>
                <a:gd name="T17" fmla="*/ 7 h 20"/>
                <a:gd name="T18" fmla="*/ 111 w 111"/>
                <a:gd name="T19" fmla="*/ 7 h 20"/>
                <a:gd name="T20" fmla="*/ 111 w 111"/>
                <a:gd name="T21" fmla="*/ 13 h 20"/>
                <a:gd name="T22" fmla="*/ 104 w 111"/>
                <a:gd name="T23" fmla="*/ 20 h 20"/>
                <a:gd name="T24" fmla="*/ 7 w 111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" h="20">
                  <a:moveTo>
                    <a:pt x="7" y="20"/>
                  </a:moveTo>
                  <a:lnTo>
                    <a:pt x="0" y="1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04" y="0"/>
                  </a:lnTo>
                  <a:lnTo>
                    <a:pt x="111" y="0"/>
                  </a:lnTo>
                  <a:lnTo>
                    <a:pt x="111" y="7"/>
                  </a:lnTo>
                  <a:lnTo>
                    <a:pt x="111" y="7"/>
                  </a:lnTo>
                  <a:lnTo>
                    <a:pt x="111" y="13"/>
                  </a:lnTo>
                  <a:lnTo>
                    <a:pt x="104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2" name="Freeform 237"/>
            <p:cNvSpPr>
              <a:spLocks/>
            </p:cNvSpPr>
            <p:nvPr/>
          </p:nvSpPr>
          <p:spPr bwMode="auto">
            <a:xfrm>
              <a:off x="3550" y="1838"/>
              <a:ext cx="49" cy="20"/>
            </a:xfrm>
            <a:custGeom>
              <a:avLst/>
              <a:gdLst>
                <a:gd name="T0" fmla="*/ 7 w 49"/>
                <a:gd name="T1" fmla="*/ 20 h 20"/>
                <a:gd name="T2" fmla="*/ 0 w 49"/>
                <a:gd name="T3" fmla="*/ 13 h 20"/>
                <a:gd name="T4" fmla="*/ 0 w 49"/>
                <a:gd name="T5" fmla="*/ 7 h 20"/>
                <a:gd name="T6" fmla="*/ 0 w 49"/>
                <a:gd name="T7" fmla="*/ 7 h 20"/>
                <a:gd name="T8" fmla="*/ 0 w 49"/>
                <a:gd name="T9" fmla="*/ 0 h 20"/>
                <a:gd name="T10" fmla="*/ 7 w 49"/>
                <a:gd name="T11" fmla="*/ 0 h 20"/>
                <a:gd name="T12" fmla="*/ 42 w 49"/>
                <a:gd name="T13" fmla="*/ 0 h 20"/>
                <a:gd name="T14" fmla="*/ 49 w 49"/>
                <a:gd name="T15" fmla="*/ 0 h 20"/>
                <a:gd name="T16" fmla="*/ 49 w 49"/>
                <a:gd name="T17" fmla="*/ 7 h 20"/>
                <a:gd name="T18" fmla="*/ 49 w 49"/>
                <a:gd name="T19" fmla="*/ 7 h 20"/>
                <a:gd name="T20" fmla="*/ 49 w 49"/>
                <a:gd name="T21" fmla="*/ 13 h 20"/>
                <a:gd name="T22" fmla="*/ 42 w 49"/>
                <a:gd name="T23" fmla="*/ 20 h 20"/>
                <a:gd name="T24" fmla="*/ 7 w 49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9" h="20">
                  <a:moveTo>
                    <a:pt x="7" y="20"/>
                  </a:moveTo>
                  <a:lnTo>
                    <a:pt x="0" y="1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2" y="0"/>
                  </a:lnTo>
                  <a:lnTo>
                    <a:pt x="49" y="0"/>
                  </a:lnTo>
                  <a:lnTo>
                    <a:pt x="49" y="7"/>
                  </a:lnTo>
                  <a:lnTo>
                    <a:pt x="49" y="7"/>
                  </a:lnTo>
                  <a:lnTo>
                    <a:pt x="49" y="13"/>
                  </a:lnTo>
                  <a:lnTo>
                    <a:pt x="42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3" name="Freeform 238"/>
            <p:cNvSpPr>
              <a:spLocks/>
            </p:cNvSpPr>
            <p:nvPr/>
          </p:nvSpPr>
          <p:spPr bwMode="auto">
            <a:xfrm>
              <a:off x="3585" y="1796"/>
              <a:ext cx="21" cy="55"/>
            </a:xfrm>
            <a:custGeom>
              <a:avLst/>
              <a:gdLst>
                <a:gd name="T0" fmla="*/ 21 w 21"/>
                <a:gd name="T1" fmla="*/ 49 h 55"/>
                <a:gd name="T2" fmla="*/ 14 w 21"/>
                <a:gd name="T3" fmla="*/ 55 h 55"/>
                <a:gd name="T4" fmla="*/ 7 w 21"/>
                <a:gd name="T5" fmla="*/ 55 h 55"/>
                <a:gd name="T6" fmla="*/ 7 w 21"/>
                <a:gd name="T7" fmla="*/ 55 h 55"/>
                <a:gd name="T8" fmla="*/ 0 w 21"/>
                <a:gd name="T9" fmla="*/ 55 h 55"/>
                <a:gd name="T10" fmla="*/ 0 w 21"/>
                <a:gd name="T11" fmla="*/ 49 h 55"/>
                <a:gd name="T12" fmla="*/ 0 w 21"/>
                <a:gd name="T13" fmla="*/ 7 h 55"/>
                <a:gd name="T14" fmla="*/ 0 w 21"/>
                <a:gd name="T15" fmla="*/ 0 h 55"/>
                <a:gd name="T16" fmla="*/ 7 w 21"/>
                <a:gd name="T17" fmla="*/ 0 h 55"/>
                <a:gd name="T18" fmla="*/ 7 w 21"/>
                <a:gd name="T19" fmla="*/ 0 h 55"/>
                <a:gd name="T20" fmla="*/ 14 w 21"/>
                <a:gd name="T21" fmla="*/ 0 h 55"/>
                <a:gd name="T22" fmla="*/ 21 w 21"/>
                <a:gd name="T23" fmla="*/ 7 h 55"/>
                <a:gd name="T24" fmla="*/ 21 w 21"/>
                <a:gd name="T25" fmla="*/ 4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55">
                  <a:moveTo>
                    <a:pt x="21" y="49"/>
                  </a:moveTo>
                  <a:lnTo>
                    <a:pt x="14" y="55"/>
                  </a:lnTo>
                  <a:lnTo>
                    <a:pt x="7" y="55"/>
                  </a:lnTo>
                  <a:lnTo>
                    <a:pt x="7" y="55"/>
                  </a:lnTo>
                  <a:lnTo>
                    <a:pt x="0" y="55"/>
                  </a:lnTo>
                  <a:lnTo>
                    <a:pt x="0" y="49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4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4" name="Freeform 239"/>
            <p:cNvSpPr>
              <a:spLocks/>
            </p:cNvSpPr>
            <p:nvPr/>
          </p:nvSpPr>
          <p:spPr bwMode="auto">
            <a:xfrm>
              <a:off x="3585" y="1796"/>
              <a:ext cx="21" cy="21"/>
            </a:xfrm>
            <a:custGeom>
              <a:avLst/>
              <a:gdLst>
                <a:gd name="T0" fmla="*/ 7 w 21"/>
                <a:gd name="T1" fmla="*/ 21 h 21"/>
                <a:gd name="T2" fmla="*/ 0 w 21"/>
                <a:gd name="T3" fmla="*/ 14 h 21"/>
                <a:gd name="T4" fmla="*/ 0 w 21"/>
                <a:gd name="T5" fmla="*/ 7 h 21"/>
                <a:gd name="T6" fmla="*/ 0 w 21"/>
                <a:gd name="T7" fmla="*/ 7 h 21"/>
                <a:gd name="T8" fmla="*/ 0 w 21"/>
                <a:gd name="T9" fmla="*/ 0 h 21"/>
                <a:gd name="T10" fmla="*/ 7 w 21"/>
                <a:gd name="T11" fmla="*/ 0 h 21"/>
                <a:gd name="T12" fmla="*/ 14 w 21"/>
                <a:gd name="T13" fmla="*/ 0 h 21"/>
                <a:gd name="T14" fmla="*/ 21 w 21"/>
                <a:gd name="T15" fmla="*/ 0 h 21"/>
                <a:gd name="T16" fmla="*/ 21 w 21"/>
                <a:gd name="T17" fmla="*/ 7 h 21"/>
                <a:gd name="T18" fmla="*/ 21 w 21"/>
                <a:gd name="T19" fmla="*/ 7 h 21"/>
                <a:gd name="T20" fmla="*/ 21 w 21"/>
                <a:gd name="T21" fmla="*/ 14 h 21"/>
                <a:gd name="T22" fmla="*/ 14 w 21"/>
                <a:gd name="T23" fmla="*/ 21 h 21"/>
                <a:gd name="T24" fmla="*/ 7 w 2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1" y="14"/>
                  </a:lnTo>
                  <a:lnTo>
                    <a:pt x="1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5" name="Freeform 240"/>
            <p:cNvSpPr>
              <a:spLocks/>
            </p:cNvSpPr>
            <p:nvPr/>
          </p:nvSpPr>
          <p:spPr bwMode="auto">
            <a:xfrm>
              <a:off x="3592" y="1754"/>
              <a:ext cx="21" cy="56"/>
            </a:xfrm>
            <a:custGeom>
              <a:avLst/>
              <a:gdLst>
                <a:gd name="T0" fmla="*/ 21 w 21"/>
                <a:gd name="T1" fmla="*/ 49 h 56"/>
                <a:gd name="T2" fmla="*/ 14 w 21"/>
                <a:gd name="T3" fmla="*/ 56 h 56"/>
                <a:gd name="T4" fmla="*/ 7 w 21"/>
                <a:gd name="T5" fmla="*/ 56 h 56"/>
                <a:gd name="T6" fmla="*/ 7 w 21"/>
                <a:gd name="T7" fmla="*/ 56 h 56"/>
                <a:gd name="T8" fmla="*/ 0 w 21"/>
                <a:gd name="T9" fmla="*/ 56 h 56"/>
                <a:gd name="T10" fmla="*/ 0 w 21"/>
                <a:gd name="T11" fmla="*/ 49 h 56"/>
                <a:gd name="T12" fmla="*/ 0 w 21"/>
                <a:gd name="T13" fmla="*/ 7 h 56"/>
                <a:gd name="T14" fmla="*/ 0 w 21"/>
                <a:gd name="T15" fmla="*/ 0 h 56"/>
                <a:gd name="T16" fmla="*/ 7 w 21"/>
                <a:gd name="T17" fmla="*/ 0 h 56"/>
                <a:gd name="T18" fmla="*/ 7 w 21"/>
                <a:gd name="T19" fmla="*/ 0 h 56"/>
                <a:gd name="T20" fmla="*/ 14 w 21"/>
                <a:gd name="T21" fmla="*/ 0 h 56"/>
                <a:gd name="T22" fmla="*/ 21 w 21"/>
                <a:gd name="T23" fmla="*/ 7 h 56"/>
                <a:gd name="T24" fmla="*/ 21 w 21"/>
                <a:gd name="T25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56">
                  <a:moveTo>
                    <a:pt x="21" y="49"/>
                  </a:moveTo>
                  <a:lnTo>
                    <a:pt x="14" y="56"/>
                  </a:lnTo>
                  <a:lnTo>
                    <a:pt x="7" y="56"/>
                  </a:lnTo>
                  <a:lnTo>
                    <a:pt x="7" y="56"/>
                  </a:lnTo>
                  <a:lnTo>
                    <a:pt x="0" y="56"/>
                  </a:lnTo>
                  <a:lnTo>
                    <a:pt x="0" y="49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4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6" name="Freeform 241"/>
            <p:cNvSpPr>
              <a:spLocks/>
            </p:cNvSpPr>
            <p:nvPr/>
          </p:nvSpPr>
          <p:spPr bwMode="auto">
            <a:xfrm>
              <a:off x="3592" y="1754"/>
              <a:ext cx="35" cy="21"/>
            </a:xfrm>
            <a:custGeom>
              <a:avLst/>
              <a:gdLst>
                <a:gd name="T0" fmla="*/ 7 w 35"/>
                <a:gd name="T1" fmla="*/ 21 h 21"/>
                <a:gd name="T2" fmla="*/ 0 w 35"/>
                <a:gd name="T3" fmla="*/ 14 h 21"/>
                <a:gd name="T4" fmla="*/ 0 w 35"/>
                <a:gd name="T5" fmla="*/ 7 h 21"/>
                <a:gd name="T6" fmla="*/ 0 w 35"/>
                <a:gd name="T7" fmla="*/ 7 h 21"/>
                <a:gd name="T8" fmla="*/ 0 w 35"/>
                <a:gd name="T9" fmla="*/ 0 h 21"/>
                <a:gd name="T10" fmla="*/ 7 w 35"/>
                <a:gd name="T11" fmla="*/ 0 h 21"/>
                <a:gd name="T12" fmla="*/ 28 w 35"/>
                <a:gd name="T13" fmla="*/ 0 h 21"/>
                <a:gd name="T14" fmla="*/ 35 w 35"/>
                <a:gd name="T15" fmla="*/ 0 h 21"/>
                <a:gd name="T16" fmla="*/ 35 w 35"/>
                <a:gd name="T17" fmla="*/ 7 h 21"/>
                <a:gd name="T18" fmla="*/ 35 w 35"/>
                <a:gd name="T19" fmla="*/ 7 h 21"/>
                <a:gd name="T20" fmla="*/ 35 w 35"/>
                <a:gd name="T21" fmla="*/ 14 h 21"/>
                <a:gd name="T22" fmla="*/ 28 w 35"/>
                <a:gd name="T23" fmla="*/ 21 h 21"/>
                <a:gd name="T24" fmla="*/ 7 w 35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14"/>
                  </a:lnTo>
                  <a:lnTo>
                    <a:pt x="28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" name="Freeform 242"/>
            <p:cNvSpPr>
              <a:spLocks/>
            </p:cNvSpPr>
            <p:nvPr/>
          </p:nvSpPr>
          <p:spPr bwMode="auto">
            <a:xfrm>
              <a:off x="3613" y="1713"/>
              <a:ext cx="20" cy="55"/>
            </a:xfrm>
            <a:custGeom>
              <a:avLst/>
              <a:gdLst>
                <a:gd name="T0" fmla="*/ 20 w 20"/>
                <a:gd name="T1" fmla="*/ 48 h 55"/>
                <a:gd name="T2" fmla="*/ 14 w 20"/>
                <a:gd name="T3" fmla="*/ 55 h 55"/>
                <a:gd name="T4" fmla="*/ 7 w 20"/>
                <a:gd name="T5" fmla="*/ 55 h 55"/>
                <a:gd name="T6" fmla="*/ 7 w 20"/>
                <a:gd name="T7" fmla="*/ 55 h 55"/>
                <a:gd name="T8" fmla="*/ 0 w 20"/>
                <a:gd name="T9" fmla="*/ 55 h 55"/>
                <a:gd name="T10" fmla="*/ 0 w 20"/>
                <a:gd name="T11" fmla="*/ 48 h 55"/>
                <a:gd name="T12" fmla="*/ 0 w 20"/>
                <a:gd name="T13" fmla="*/ 7 h 55"/>
                <a:gd name="T14" fmla="*/ 0 w 20"/>
                <a:gd name="T15" fmla="*/ 0 h 55"/>
                <a:gd name="T16" fmla="*/ 7 w 20"/>
                <a:gd name="T17" fmla="*/ 0 h 55"/>
                <a:gd name="T18" fmla="*/ 7 w 20"/>
                <a:gd name="T19" fmla="*/ 0 h 55"/>
                <a:gd name="T20" fmla="*/ 14 w 20"/>
                <a:gd name="T21" fmla="*/ 0 h 55"/>
                <a:gd name="T22" fmla="*/ 20 w 20"/>
                <a:gd name="T23" fmla="*/ 7 h 55"/>
                <a:gd name="T24" fmla="*/ 20 w 20"/>
                <a:gd name="T25" fmla="*/ 4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55">
                  <a:moveTo>
                    <a:pt x="20" y="48"/>
                  </a:moveTo>
                  <a:lnTo>
                    <a:pt x="14" y="55"/>
                  </a:lnTo>
                  <a:lnTo>
                    <a:pt x="7" y="55"/>
                  </a:lnTo>
                  <a:lnTo>
                    <a:pt x="7" y="55"/>
                  </a:lnTo>
                  <a:lnTo>
                    <a:pt x="0" y="55"/>
                  </a:lnTo>
                  <a:lnTo>
                    <a:pt x="0" y="4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0" y="7"/>
                  </a:lnTo>
                  <a:lnTo>
                    <a:pt x="20" y="4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8" name="Freeform 243"/>
            <p:cNvSpPr>
              <a:spLocks/>
            </p:cNvSpPr>
            <p:nvPr/>
          </p:nvSpPr>
          <p:spPr bwMode="auto">
            <a:xfrm>
              <a:off x="3613" y="1713"/>
              <a:ext cx="20" cy="21"/>
            </a:xfrm>
            <a:custGeom>
              <a:avLst/>
              <a:gdLst>
                <a:gd name="T0" fmla="*/ 7 w 20"/>
                <a:gd name="T1" fmla="*/ 21 h 21"/>
                <a:gd name="T2" fmla="*/ 0 w 20"/>
                <a:gd name="T3" fmla="*/ 14 h 21"/>
                <a:gd name="T4" fmla="*/ 0 w 20"/>
                <a:gd name="T5" fmla="*/ 7 h 21"/>
                <a:gd name="T6" fmla="*/ 0 w 20"/>
                <a:gd name="T7" fmla="*/ 7 h 21"/>
                <a:gd name="T8" fmla="*/ 0 w 20"/>
                <a:gd name="T9" fmla="*/ 0 h 21"/>
                <a:gd name="T10" fmla="*/ 7 w 20"/>
                <a:gd name="T11" fmla="*/ 0 h 21"/>
                <a:gd name="T12" fmla="*/ 14 w 20"/>
                <a:gd name="T13" fmla="*/ 0 h 21"/>
                <a:gd name="T14" fmla="*/ 20 w 20"/>
                <a:gd name="T15" fmla="*/ 0 h 21"/>
                <a:gd name="T16" fmla="*/ 20 w 20"/>
                <a:gd name="T17" fmla="*/ 7 h 21"/>
                <a:gd name="T18" fmla="*/ 20 w 20"/>
                <a:gd name="T19" fmla="*/ 7 h 21"/>
                <a:gd name="T20" fmla="*/ 20 w 20"/>
                <a:gd name="T21" fmla="*/ 14 h 21"/>
                <a:gd name="T22" fmla="*/ 14 w 20"/>
                <a:gd name="T23" fmla="*/ 21 h 21"/>
                <a:gd name="T24" fmla="*/ 7 w 20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0" y="7"/>
                  </a:lnTo>
                  <a:lnTo>
                    <a:pt x="20" y="7"/>
                  </a:lnTo>
                  <a:lnTo>
                    <a:pt x="20" y="14"/>
                  </a:lnTo>
                  <a:lnTo>
                    <a:pt x="1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9" name="Freeform 244"/>
            <p:cNvSpPr>
              <a:spLocks/>
            </p:cNvSpPr>
            <p:nvPr/>
          </p:nvSpPr>
          <p:spPr bwMode="auto">
            <a:xfrm>
              <a:off x="3620" y="1713"/>
              <a:ext cx="20" cy="21"/>
            </a:xfrm>
            <a:custGeom>
              <a:avLst/>
              <a:gdLst>
                <a:gd name="T0" fmla="*/ 7 w 20"/>
                <a:gd name="T1" fmla="*/ 21 h 21"/>
                <a:gd name="T2" fmla="*/ 0 w 20"/>
                <a:gd name="T3" fmla="*/ 14 h 21"/>
                <a:gd name="T4" fmla="*/ 0 w 20"/>
                <a:gd name="T5" fmla="*/ 7 h 21"/>
                <a:gd name="T6" fmla="*/ 0 w 20"/>
                <a:gd name="T7" fmla="*/ 7 h 21"/>
                <a:gd name="T8" fmla="*/ 0 w 20"/>
                <a:gd name="T9" fmla="*/ 0 h 21"/>
                <a:gd name="T10" fmla="*/ 7 w 20"/>
                <a:gd name="T11" fmla="*/ 0 h 21"/>
                <a:gd name="T12" fmla="*/ 13 w 20"/>
                <a:gd name="T13" fmla="*/ 0 h 21"/>
                <a:gd name="T14" fmla="*/ 20 w 20"/>
                <a:gd name="T15" fmla="*/ 0 h 21"/>
                <a:gd name="T16" fmla="*/ 20 w 20"/>
                <a:gd name="T17" fmla="*/ 7 h 21"/>
                <a:gd name="T18" fmla="*/ 20 w 20"/>
                <a:gd name="T19" fmla="*/ 7 h 21"/>
                <a:gd name="T20" fmla="*/ 20 w 20"/>
                <a:gd name="T21" fmla="*/ 14 h 21"/>
                <a:gd name="T22" fmla="*/ 13 w 20"/>
                <a:gd name="T23" fmla="*/ 21 h 21"/>
                <a:gd name="T24" fmla="*/ 7 w 20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20" y="0"/>
                  </a:lnTo>
                  <a:lnTo>
                    <a:pt x="20" y="7"/>
                  </a:lnTo>
                  <a:lnTo>
                    <a:pt x="20" y="7"/>
                  </a:lnTo>
                  <a:lnTo>
                    <a:pt x="20" y="14"/>
                  </a:lnTo>
                  <a:lnTo>
                    <a:pt x="13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0" name="Freeform 245"/>
            <p:cNvSpPr>
              <a:spLocks/>
            </p:cNvSpPr>
            <p:nvPr/>
          </p:nvSpPr>
          <p:spPr bwMode="auto">
            <a:xfrm>
              <a:off x="3627" y="1671"/>
              <a:ext cx="20" cy="56"/>
            </a:xfrm>
            <a:custGeom>
              <a:avLst/>
              <a:gdLst>
                <a:gd name="T0" fmla="*/ 20 w 20"/>
                <a:gd name="T1" fmla="*/ 49 h 56"/>
                <a:gd name="T2" fmla="*/ 13 w 20"/>
                <a:gd name="T3" fmla="*/ 56 h 56"/>
                <a:gd name="T4" fmla="*/ 6 w 20"/>
                <a:gd name="T5" fmla="*/ 56 h 56"/>
                <a:gd name="T6" fmla="*/ 6 w 20"/>
                <a:gd name="T7" fmla="*/ 56 h 56"/>
                <a:gd name="T8" fmla="*/ 0 w 20"/>
                <a:gd name="T9" fmla="*/ 56 h 56"/>
                <a:gd name="T10" fmla="*/ 0 w 20"/>
                <a:gd name="T11" fmla="*/ 49 h 56"/>
                <a:gd name="T12" fmla="*/ 0 w 20"/>
                <a:gd name="T13" fmla="*/ 7 h 56"/>
                <a:gd name="T14" fmla="*/ 0 w 20"/>
                <a:gd name="T15" fmla="*/ 0 h 56"/>
                <a:gd name="T16" fmla="*/ 6 w 20"/>
                <a:gd name="T17" fmla="*/ 0 h 56"/>
                <a:gd name="T18" fmla="*/ 6 w 20"/>
                <a:gd name="T19" fmla="*/ 0 h 56"/>
                <a:gd name="T20" fmla="*/ 13 w 20"/>
                <a:gd name="T21" fmla="*/ 0 h 56"/>
                <a:gd name="T22" fmla="*/ 20 w 20"/>
                <a:gd name="T23" fmla="*/ 7 h 56"/>
                <a:gd name="T24" fmla="*/ 20 w 20"/>
                <a:gd name="T25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56">
                  <a:moveTo>
                    <a:pt x="20" y="49"/>
                  </a:moveTo>
                  <a:lnTo>
                    <a:pt x="13" y="56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0" y="56"/>
                  </a:lnTo>
                  <a:lnTo>
                    <a:pt x="0" y="49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13" y="0"/>
                  </a:lnTo>
                  <a:lnTo>
                    <a:pt x="20" y="7"/>
                  </a:lnTo>
                  <a:lnTo>
                    <a:pt x="20" y="4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1" name="Freeform 246"/>
            <p:cNvSpPr>
              <a:spLocks/>
            </p:cNvSpPr>
            <p:nvPr/>
          </p:nvSpPr>
          <p:spPr bwMode="auto">
            <a:xfrm>
              <a:off x="3627" y="1671"/>
              <a:ext cx="20" cy="21"/>
            </a:xfrm>
            <a:custGeom>
              <a:avLst/>
              <a:gdLst>
                <a:gd name="T0" fmla="*/ 6 w 20"/>
                <a:gd name="T1" fmla="*/ 21 h 21"/>
                <a:gd name="T2" fmla="*/ 0 w 20"/>
                <a:gd name="T3" fmla="*/ 14 h 21"/>
                <a:gd name="T4" fmla="*/ 0 w 20"/>
                <a:gd name="T5" fmla="*/ 7 h 21"/>
                <a:gd name="T6" fmla="*/ 0 w 20"/>
                <a:gd name="T7" fmla="*/ 7 h 21"/>
                <a:gd name="T8" fmla="*/ 0 w 20"/>
                <a:gd name="T9" fmla="*/ 0 h 21"/>
                <a:gd name="T10" fmla="*/ 6 w 20"/>
                <a:gd name="T11" fmla="*/ 0 h 21"/>
                <a:gd name="T12" fmla="*/ 13 w 20"/>
                <a:gd name="T13" fmla="*/ 0 h 21"/>
                <a:gd name="T14" fmla="*/ 20 w 20"/>
                <a:gd name="T15" fmla="*/ 0 h 21"/>
                <a:gd name="T16" fmla="*/ 20 w 20"/>
                <a:gd name="T17" fmla="*/ 7 h 21"/>
                <a:gd name="T18" fmla="*/ 20 w 20"/>
                <a:gd name="T19" fmla="*/ 7 h 21"/>
                <a:gd name="T20" fmla="*/ 20 w 20"/>
                <a:gd name="T21" fmla="*/ 14 h 21"/>
                <a:gd name="T22" fmla="*/ 13 w 20"/>
                <a:gd name="T23" fmla="*/ 21 h 21"/>
                <a:gd name="T24" fmla="*/ 6 w 20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21">
                  <a:moveTo>
                    <a:pt x="6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13" y="0"/>
                  </a:lnTo>
                  <a:lnTo>
                    <a:pt x="20" y="0"/>
                  </a:lnTo>
                  <a:lnTo>
                    <a:pt x="20" y="7"/>
                  </a:lnTo>
                  <a:lnTo>
                    <a:pt x="20" y="7"/>
                  </a:lnTo>
                  <a:lnTo>
                    <a:pt x="20" y="14"/>
                  </a:lnTo>
                  <a:lnTo>
                    <a:pt x="13" y="21"/>
                  </a:lnTo>
                  <a:lnTo>
                    <a:pt x="6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2" name="Freeform 247"/>
            <p:cNvSpPr>
              <a:spLocks/>
            </p:cNvSpPr>
            <p:nvPr/>
          </p:nvSpPr>
          <p:spPr bwMode="auto">
            <a:xfrm>
              <a:off x="3633" y="1630"/>
              <a:ext cx="21" cy="55"/>
            </a:xfrm>
            <a:custGeom>
              <a:avLst/>
              <a:gdLst>
                <a:gd name="T0" fmla="*/ 21 w 21"/>
                <a:gd name="T1" fmla="*/ 48 h 55"/>
                <a:gd name="T2" fmla="*/ 14 w 21"/>
                <a:gd name="T3" fmla="*/ 55 h 55"/>
                <a:gd name="T4" fmla="*/ 7 w 21"/>
                <a:gd name="T5" fmla="*/ 55 h 55"/>
                <a:gd name="T6" fmla="*/ 7 w 21"/>
                <a:gd name="T7" fmla="*/ 55 h 55"/>
                <a:gd name="T8" fmla="*/ 0 w 21"/>
                <a:gd name="T9" fmla="*/ 55 h 55"/>
                <a:gd name="T10" fmla="*/ 0 w 21"/>
                <a:gd name="T11" fmla="*/ 48 h 55"/>
                <a:gd name="T12" fmla="*/ 0 w 21"/>
                <a:gd name="T13" fmla="*/ 6 h 55"/>
                <a:gd name="T14" fmla="*/ 0 w 21"/>
                <a:gd name="T15" fmla="*/ 0 h 55"/>
                <a:gd name="T16" fmla="*/ 7 w 21"/>
                <a:gd name="T17" fmla="*/ 0 h 55"/>
                <a:gd name="T18" fmla="*/ 7 w 21"/>
                <a:gd name="T19" fmla="*/ 0 h 55"/>
                <a:gd name="T20" fmla="*/ 14 w 21"/>
                <a:gd name="T21" fmla="*/ 0 h 55"/>
                <a:gd name="T22" fmla="*/ 21 w 21"/>
                <a:gd name="T23" fmla="*/ 6 h 55"/>
                <a:gd name="T24" fmla="*/ 21 w 21"/>
                <a:gd name="T25" fmla="*/ 4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55">
                  <a:moveTo>
                    <a:pt x="21" y="48"/>
                  </a:moveTo>
                  <a:lnTo>
                    <a:pt x="14" y="55"/>
                  </a:lnTo>
                  <a:lnTo>
                    <a:pt x="7" y="55"/>
                  </a:lnTo>
                  <a:lnTo>
                    <a:pt x="7" y="55"/>
                  </a:lnTo>
                  <a:lnTo>
                    <a:pt x="0" y="55"/>
                  </a:lnTo>
                  <a:lnTo>
                    <a:pt x="0" y="48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6"/>
                  </a:lnTo>
                  <a:lnTo>
                    <a:pt x="21" y="4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" name="Freeform 248"/>
            <p:cNvSpPr>
              <a:spLocks/>
            </p:cNvSpPr>
            <p:nvPr/>
          </p:nvSpPr>
          <p:spPr bwMode="auto">
            <a:xfrm>
              <a:off x="3633" y="1630"/>
              <a:ext cx="21" cy="20"/>
            </a:xfrm>
            <a:custGeom>
              <a:avLst/>
              <a:gdLst>
                <a:gd name="T0" fmla="*/ 7 w 21"/>
                <a:gd name="T1" fmla="*/ 20 h 20"/>
                <a:gd name="T2" fmla="*/ 0 w 21"/>
                <a:gd name="T3" fmla="*/ 13 h 20"/>
                <a:gd name="T4" fmla="*/ 0 w 21"/>
                <a:gd name="T5" fmla="*/ 6 h 20"/>
                <a:gd name="T6" fmla="*/ 0 w 21"/>
                <a:gd name="T7" fmla="*/ 6 h 20"/>
                <a:gd name="T8" fmla="*/ 0 w 21"/>
                <a:gd name="T9" fmla="*/ 0 h 20"/>
                <a:gd name="T10" fmla="*/ 7 w 21"/>
                <a:gd name="T11" fmla="*/ 0 h 20"/>
                <a:gd name="T12" fmla="*/ 14 w 21"/>
                <a:gd name="T13" fmla="*/ 0 h 20"/>
                <a:gd name="T14" fmla="*/ 21 w 21"/>
                <a:gd name="T15" fmla="*/ 0 h 20"/>
                <a:gd name="T16" fmla="*/ 21 w 21"/>
                <a:gd name="T17" fmla="*/ 6 h 20"/>
                <a:gd name="T18" fmla="*/ 21 w 21"/>
                <a:gd name="T19" fmla="*/ 6 h 20"/>
                <a:gd name="T20" fmla="*/ 21 w 21"/>
                <a:gd name="T21" fmla="*/ 13 h 20"/>
                <a:gd name="T22" fmla="*/ 14 w 21"/>
                <a:gd name="T23" fmla="*/ 20 h 20"/>
                <a:gd name="T24" fmla="*/ 7 w 21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0">
                  <a:moveTo>
                    <a:pt x="7" y="20"/>
                  </a:moveTo>
                  <a:lnTo>
                    <a:pt x="0" y="13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21" y="13"/>
                  </a:lnTo>
                  <a:lnTo>
                    <a:pt x="14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" name="Freeform 249"/>
            <p:cNvSpPr>
              <a:spLocks/>
            </p:cNvSpPr>
            <p:nvPr/>
          </p:nvSpPr>
          <p:spPr bwMode="auto">
            <a:xfrm>
              <a:off x="3640" y="1630"/>
              <a:ext cx="28" cy="20"/>
            </a:xfrm>
            <a:custGeom>
              <a:avLst/>
              <a:gdLst>
                <a:gd name="T0" fmla="*/ 7 w 28"/>
                <a:gd name="T1" fmla="*/ 20 h 20"/>
                <a:gd name="T2" fmla="*/ 0 w 28"/>
                <a:gd name="T3" fmla="*/ 13 h 20"/>
                <a:gd name="T4" fmla="*/ 0 w 28"/>
                <a:gd name="T5" fmla="*/ 6 h 20"/>
                <a:gd name="T6" fmla="*/ 0 w 28"/>
                <a:gd name="T7" fmla="*/ 6 h 20"/>
                <a:gd name="T8" fmla="*/ 0 w 28"/>
                <a:gd name="T9" fmla="*/ 0 h 20"/>
                <a:gd name="T10" fmla="*/ 7 w 28"/>
                <a:gd name="T11" fmla="*/ 0 h 20"/>
                <a:gd name="T12" fmla="*/ 21 w 28"/>
                <a:gd name="T13" fmla="*/ 0 h 20"/>
                <a:gd name="T14" fmla="*/ 28 w 28"/>
                <a:gd name="T15" fmla="*/ 0 h 20"/>
                <a:gd name="T16" fmla="*/ 28 w 28"/>
                <a:gd name="T17" fmla="*/ 6 h 20"/>
                <a:gd name="T18" fmla="*/ 28 w 28"/>
                <a:gd name="T19" fmla="*/ 6 h 20"/>
                <a:gd name="T20" fmla="*/ 28 w 28"/>
                <a:gd name="T21" fmla="*/ 13 h 20"/>
                <a:gd name="T22" fmla="*/ 21 w 28"/>
                <a:gd name="T23" fmla="*/ 20 h 20"/>
                <a:gd name="T24" fmla="*/ 7 w 28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" h="20">
                  <a:moveTo>
                    <a:pt x="7" y="20"/>
                  </a:moveTo>
                  <a:lnTo>
                    <a:pt x="0" y="13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21" y="0"/>
                  </a:lnTo>
                  <a:lnTo>
                    <a:pt x="28" y="0"/>
                  </a:lnTo>
                  <a:lnTo>
                    <a:pt x="28" y="6"/>
                  </a:lnTo>
                  <a:lnTo>
                    <a:pt x="28" y="6"/>
                  </a:lnTo>
                  <a:lnTo>
                    <a:pt x="28" y="13"/>
                  </a:lnTo>
                  <a:lnTo>
                    <a:pt x="21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" name="Freeform 250"/>
            <p:cNvSpPr>
              <a:spLocks/>
            </p:cNvSpPr>
            <p:nvPr/>
          </p:nvSpPr>
          <p:spPr bwMode="auto">
            <a:xfrm>
              <a:off x="3654" y="1581"/>
              <a:ext cx="21" cy="62"/>
            </a:xfrm>
            <a:custGeom>
              <a:avLst/>
              <a:gdLst>
                <a:gd name="T0" fmla="*/ 21 w 21"/>
                <a:gd name="T1" fmla="*/ 55 h 62"/>
                <a:gd name="T2" fmla="*/ 14 w 21"/>
                <a:gd name="T3" fmla="*/ 62 h 62"/>
                <a:gd name="T4" fmla="*/ 7 w 21"/>
                <a:gd name="T5" fmla="*/ 62 h 62"/>
                <a:gd name="T6" fmla="*/ 7 w 21"/>
                <a:gd name="T7" fmla="*/ 62 h 62"/>
                <a:gd name="T8" fmla="*/ 0 w 21"/>
                <a:gd name="T9" fmla="*/ 62 h 62"/>
                <a:gd name="T10" fmla="*/ 0 w 21"/>
                <a:gd name="T11" fmla="*/ 55 h 62"/>
                <a:gd name="T12" fmla="*/ 0 w 21"/>
                <a:gd name="T13" fmla="*/ 7 h 62"/>
                <a:gd name="T14" fmla="*/ 0 w 21"/>
                <a:gd name="T15" fmla="*/ 0 h 62"/>
                <a:gd name="T16" fmla="*/ 7 w 21"/>
                <a:gd name="T17" fmla="*/ 0 h 62"/>
                <a:gd name="T18" fmla="*/ 7 w 21"/>
                <a:gd name="T19" fmla="*/ 0 h 62"/>
                <a:gd name="T20" fmla="*/ 14 w 21"/>
                <a:gd name="T21" fmla="*/ 0 h 62"/>
                <a:gd name="T22" fmla="*/ 21 w 21"/>
                <a:gd name="T23" fmla="*/ 7 h 62"/>
                <a:gd name="T24" fmla="*/ 21 w 21"/>
                <a:gd name="T25" fmla="*/ 55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62">
                  <a:moveTo>
                    <a:pt x="21" y="55"/>
                  </a:moveTo>
                  <a:lnTo>
                    <a:pt x="14" y="62"/>
                  </a:lnTo>
                  <a:lnTo>
                    <a:pt x="7" y="62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5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" name="Freeform 251"/>
            <p:cNvSpPr>
              <a:spLocks/>
            </p:cNvSpPr>
            <p:nvPr/>
          </p:nvSpPr>
          <p:spPr bwMode="auto">
            <a:xfrm>
              <a:off x="3654" y="1581"/>
              <a:ext cx="28" cy="21"/>
            </a:xfrm>
            <a:custGeom>
              <a:avLst/>
              <a:gdLst>
                <a:gd name="T0" fmla="*/ 7 w 28"/>
                <a:gd name="T1" fmla="*/ 21 h 21"/>
                <a:gd name="T2" fmla="*/ 0 w 28"/>
                <a:gd name="T3" fmla="*/ 14 h 21"/>
                <a:gd name="T4" fmla="*/ 0 w 28"/>
                <a:gd name="T5" fmla="*/ 7 h 21"/>
                <a:gd name="T6" fmla="*/ 0 w 28"/>
                <a:gd name="T7" fmla="*/ 7 h 21"/>
                <a:gd name="T8" fmla="*/ 0 w 28"/>
                <a:gd name="T9" fmla="*/ 0 h 21"/>
                <a:gd name="T10" fmla="*/ 7 w 28"/>
                <a:gd name="T11" fmla="*/ 0 h 21"/>
                <a:gd name="T12" fmla="*/ 21 w 28"/>
                <a:gd name="T13" fmla="*/ 0 h 21"/>
                <a:gd name="T14" fmla="*/ 28 w 28"/>
                <a:gd name="T15" fmla="*/ 0 h 21"/>
                <a:gd name="T16" fmla="*/ 28 w 28"/>
                <a:gd name="T17" fmla="*/ 7 h 21"/>
                <a:gd name="T18" fmla="*/ 28 w 28"/>
                <a:gd name="T19" fmla="*/ 7 h 21"/>
                <a:gd name="T20" fmla="*/ 28 w 28"/>
                <a:gd name="T21" fmla="*/ 14 h 21"/>
                <a:gd name="T22" fmla="*/ 21 w 28"/>
                <a:gd name="T23" fmla="*/ 21 h 21"/>
                <a:gd name="T24" fmla="*/ 7 w 28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1" y="0"/>
                  </a:lnTo>
                  <a:lnTo>
                    <a:pt x="28" y="0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14"/>
                  </a:lnTo>
                  <a:lnTo>
                    <a:pt x="21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" name="Freeform 252"/>
            <p:cNvSpPr>
              <a:spLocks/>
            </p:cNvSpPr>
            <p:nvPr/>
          </p:nvSpPr>
          <p:spPr bwMode="auto">
            <a:xfrm>
              <a:off x="3668" y="1539"/>
              <a:ext cx="21" cy="56"/>
            </a:xfrm>
            <a:custGeom>
              <a:avLst/>
              <a:gdLst>
                <a:gd name="T0" fmla="*/ 21 w 21"/>
                <a:gd name="T1" fmla="*/ 49 h 56"/>
                <a:gd name="T2" fmla="*/ 14 w 21"/>
                <a:gd name="T3" fmla="*/ 56 h 56"/>
                <a:gd name="T4" fmla="*/ 7 w 21"/>
                <a:gd name="T5" fmla="*/ 56 h 56"/>
                <a:gd name="T6" fmla="*/ 7 w 21"/>
                <a:gd name="T7" fmla="*/ 56 h 56"/>
                <a:gd name="T8" fmla="*/ 0 w 21"/>
                <a:gd name="T9" fmla="*/ 56 h 56"/>
                <a:gd name="T10" fmla="*/ 0 w 21"/>
                <a:gd name="T11" fmla="*/ 49 h 56"/>
                <a:gd name="T12" fmla="*/ 0 w 21"/>
                <a:gd name="T13" fmla="*/ 7 h 56"/>
                <a:gd name="T14" fmla="*/ 0 w 21"/>
                <a:gd name="T15" fmla="*/ 0 h 56"/>
                <a:gd name="T16" fmla="*/ 7 w 21"/>
                <a:gd name="T17" fmla="*/ 0 h 56"/>
                <a:gd name="T18" fmla="*/ 7 w 21"/>
                <a:gd name="T19" fmla="*/ 0 h 56"/>
                <a:gd name="T20" fmla="*/ 14 w 21"/>
                <a:gd name="T21" fmla="*/ 0 h 56"/>
                <a:gd name="T22" fmla="*/ 21 w 21"/>
                <a:gd name="T23" fmla="*/ 7 h 56"/>
                <a:gd name="T24" fmla="*/ 21 w 21"/>
                <a:gd name="T25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56">
                  <a:moveTo>
                    <a:pt x="21" y="49"/>
                  </a:moveTo>
                  <a:lnTo>
                    <a:pt x="14" y="56"/>
                  </a:lnTo>
                  <a:lnTo>
                    <a:pt x="7" y="56"/>
                  </a:lnTo>
                  <a:lnTo>
                    <a:pt x="7" y="56"/>
                  </a:lnTo>
                  <a:lnTo>
                    <a:pt x="0" y="56"/>
                  </a:lnTo>
                  <a:lnTo>
                    <a:pt x="0" y="49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4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" name="Freeform 253"/>
            <p:cNvSpPr>
              <a:spLocks/>
            </p:cNvSpPr>
            <p:nvPr/>
          </p:nvSpPr>
          <p:spPr bwMode="auto">
            <a:xfrm>
              <a:off x="3668" y="1498"/>
              <a:ext cx="21" cy="55"/>
            </a:xfrm>
            <a:custGeom>
              <a:avLst/>
              <a:gdLst>
                <a:gd name="T0" fmla="*/ 21 w 21"/>
                <a:gd name="T1" fmla="*/ 48 h 55"/>
                <a:gd name="T2" fmla="*/ 14 w 21"/>
                <a:gd name="T3" fmla="*/ 55 h 55"/>
                <a:gd name="T4" fmla="*/ 7 w 21"/>
                <a:gd name="T5" fmla="*/ 55 h 55"/>
                <a:gd name="T6" fmla="*/ 7 w 21"/>
                <a:gd name="T7" fmla="*/ 55 h 55"/>
                <a:gd name="T8" fmla="*/ 0 w 21"/>
                <a:gd name="T9" fmla="*/ 55 h 55"/>
                <a:gd name="T10" fmla="*/ 0 w 21"/>
                <a:gd name="T11" fmla="*/ 48 h 55"/>
                <a:gd name="T12" fmla="*/ 0 w 21"/>
                <a:gd name="T13" fmla="*/ 7 h 55"/>
                <a:gd name="T14" fmla="*/ 0 w 21"/>
                <a:gd name="T15" fmla="*/ 0 h 55"/>
                <a:gd name="T16" fmla="*/ 7 w 21"/>
                <a:gd name="T17" fmla="*/ 0 h 55"/>
                <a:gd name="T18" fmla="*/ 7 w 21"/>
                <a:gd name="T19" fmla="*/ 0 h 55"/>
                <a:gd name="T20" fmla="*/ 14 w 21"/>
                <a:gd name="T21" fmla="*/ 0 h 55"/>
                <a:gd name="T22" fmla="*/ 21 w 21"/>
                <a:gd name="T23" fmla="*/ 7 h 55"/>
                <a:gd name="T24" fmla="*/ 21 w 21"/>
                <a:gd name="T25" fmla="*/ 4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55">
                  <a:moveTo>
                    <a:pt x="21" y="48"/>
                  </a:moveTo>
                  <a:lnTo>
                    <a:pt x="14" y="55"/>
                  </a:lnTo>
                  <a:lnTo>
                    <a:pt x="7" y="55"/>
                  </a:lnTo>
                  <a:lnTo>
                    <a:pt x="7" y="55"/>
                  </a:lnTo>
                  <a:lnTo>
                    <a:pt x="0" y="55"/>
                  </a:lnTo>
                  <a:lnTo>
                    <a:pt x="0" y="4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4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0" name="Freeform 254"/>
            <p:cNvSpPr>
              <a:spLocks/>
            </p:cNvSpPr>
            <p:nvPr/>
          </p:nvSpPr>
          <p:spPr bwMode="auto">
            <a:xfrm>
              <a:off x="3668" y="1498"/>
              <a:ext cx="35" cy="21"/>
            </a:xfrm>
            <a:custGeom>
              <a:avLst/>
              <a:gdLst>
                <a:gd name="T0" fmla="*/ 7 w 35"/>
                <a:gd name="T1" fmla="*/ 21 h 21"/>
                <a:gd name="T2" fmla="*/ 0 w 35"/>
                <a:gd name="T3" fmla="*/ 14 h 21"/>
                <a:gd name="T4" fmla="*/ 0 w 35"/>
                <a:gd name="T5" fmla="*/ 7 h 21"/>
                <a:gd name="T6" fmla="*/ 0 w 35"/>
                <a:gd name="T7" fmla="*/ 7 h 21"/>
                <a:gd name="T8" fmla="*/ 0 w 35"/>
                <a:gd name="T9" fmla="*/ 0 h 21"/>
                <a:gd name="T10" fmla="*/ 7 w 35"/>
                <a:gd name="T11" fmla="*/ 0 h 21"/>
                <a:gd name="T12" fmla="*/ 28 w 35"/>
                <a:gd name="T13" fmla="*/ 0 h 21"/>
                <a:gd name="T14" fmla="*/ 35 w 35"/>
                <a:gd name="T15" fmla="*/ 0 h 21"/>
                <a:gd name="T16" fmla="*/ 35 w 35"/>
                <a:gd name="T17" fmla="*/ 7 h 21"/>
                <a:gd name="T18" fmla="*/ 35 w 35"/>
                <a:gd name="T19" fmla="*/ 7 h 21"/>
                <a:gd name="T20" fmla="*/ 35 w 35"/>
                <a:gd name="T21" fmla="*/ 14 h 21"/>
                <a:gd name="T22" fmla="*/ 28 w 35"/>
                <a:gd name="T23" fmla="*/ 21 h 21"/>
                <a:gd name="T24" fmla="*/ 7 w 35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14"/>
                  </a:lnTo>
                  <a:lnTo>
                    <a:pt x="28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1" name="Freeform 255"/>
            <p:cNvSpPr>
              <a:spLocks/>
            </p:cNvSpPr>
            <p:nvPr/>
          </p:nvSpPr>
          <p:spPr bwMode="auto">
            <a:xfrm>
              <a:off x="3689" y="1456"/>
              <a:ext cx="21" cy="56"/>
            </a:xfrm>
            <a:custGeom>
              <a:avLst/>
              <a:gdLst>
                <a:gd name="T0" fmla="*/ 21 w 21"/>
                <a:gd name="T1" fmla="*/ 49 h 56"/>
                <a:gd name="T2" fmla="*/ 14 w 21"/>
                <a:gd name="T3" fmla="*/ 56 h 56"/>
                <a:gd name="T4" fmla="*/ 7 w 21"/>
                <a:gd name="T5" fmla="*/ 56 h 56"/>
                <a:gd name="T6" fmla="*/ 7 w 21"/>
                <a:gd name="T7" fmla="*/ 56 h 56"/>
                <a:gd name="T8" fmla="*/ 0 w 21"/>
                <a:gd name="T9" fmla="*/ 56 h 56"/>
                <a:gd name="T10" fmla="*/ 0 w 21"/>
                <a:gd name="T11" fmla="*/ 49 h 56"/>
                <a:gd name="T12" fmla="*/ 0 w 21"/>
                <a:gd name="T13" fmla="*/ 7 h 56"/>
                <a:gd name="T14" fmla="*/ 0 w 21"/>
                <a:gd name="T15" fmla="*/ 0 h 56"/>
                <a:gd name="T16" fmla="*/ 7 w 21"/>
                <a:gd name="T17" fmla="*/ 0 h 56"/>
                <a:gd name="T18" fmla="*/ 7 w 21"/>
                <a:gd name="T19" fmla="*/ 0 h 56"/>
                <a:gd name="T20" fmla="*/ 14 w 21"/>
                <a:gd name="T21" fmla="*/ 0 h 56"/>
                <a:gd name="T22" fmla="*/ 21 w 21"/>
                <a:gd name="T23" fmla="*/ 7 h 56"/>
                <a:gd name="T24" fmla="*/ 21 w 21"/>
                <a:gd name="T25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56">
                  <a:moveTo>
                    <a:pt x="21" y="49"/>
                  </a:moveTo>
                  <a:lnTo>
                    <a:pt x="14" y="56"/>
                  </a:lnTo>
                  <a:lnTo>
                    <a:pt x="7" y="56"/>
                  </a:lnTo>
                  <a:lnTo>
                    <a:pt x="7" y="56"/>
                  </a:lnTo>
                  <a:lnTo>
                    <a:pt x="0" y="56"/>
                  </a:lnTo>
                  <a:lnTo>
                    <a:pt x="0" y="49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4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2" name="Freeform 256"/>
            <p:cNvSpPr>
              <a:spLocks/>
            </p:cNvSpPr>
            <p:nvPr/>
          </p:nvSpPr>
          <p:spPr bwMode="auto">
            <a:xfrm>
              <a:off x="3689" y="1408"/>
              <a:ext cx="21" cy="62"/>
            </a:xfrm>
            <a:custGeom>
              <a:avLst/>
              <a:gdLst>
                <a:gd name="T0" fmla="*/ 21 w 21"/>
                <a:gd name="T1" fmla="*/ 55 h 62"/>
                <a:gd name="T2" fmla="*/ 14 w 21"/>
                <a:gd name="T3" fmla="*/ 62 h 62"/>
                <a:gd name="T4" fmla="*/ 7 w 21"/>
                <a:gd name="T5" fmla="*/ 62 h 62"/>
                <a:gd name="T6" fmla="*/ 7 w 21"/>
                <a:gd name="T7" fmla="*/ 62 h 62"/>
                <a:gd name="T8" fmla="*/ 0 w 21"/>
                <a:gd name="T9" fmla="*/ 62 h 62"/>
                <a:gd name="T10" fmla="*/ 0 w 21"/>
                <a:gd name="T11" fmla="*/ 55 h 62"/>
                <a:gd name="T12" fmla="*/ 0 w 21"/>
                <a:gd name="T13" fmla="*/ 7 h 62"/>
                <a:gd name="T14" fmla="*/ 0 w 21"/>
                <a:gd name="T15" fmla="*/ 0 h 62"/>
                <a:gd name="T16" fmla="*/ 7 w 21"/>
                <a:gd name="T17" fmla="*/ 0 h 62"/>
                <a:gd name="T18" fmla="*/ 7 w 21"/>
                <a:gd name="T19" fmla="*/ 0 h 62"/>
                <a:gd name="T20" fmla="*/ 14 w 21"/>
                <a:gd name="T21" fmla="*/ 0 h 62"/>
                <a:gd name="T22" fmla="*/ 21 w 21"/>
                <a:gd name="T23" fmla="*/ 7 h 62"/>
                <a:gd name="T24" fmla="*/ 21 w 21"/>
                <a:gd name="T25" fmla="*/ 55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62">
                  <a:moveTo>
                    <a:pt x="21" y="55"/>
                  </a:moveTo>
                  <a:lnTo>
                    <a:pt x="14" y="62"/>
                  </a:lnTo>
                  <a:lnTo>
                    <a:pt x="7" y="62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5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" name="Freeform 257"/>
            <p:cNvSpPr>
              <a:spLocks/>
            </p:cNvSpPr>
            <p:nvPr/>
          </p:nvSpPr>
          <p:spPr bwMode="auto">
            <a:xfrm>
              <a:off x="3689" y="1408"/>
              <a:ext cx="28" cy="20"/>
            </a:xfrm>
            <a:custGeom>
              <a:avLst/>
              <a:gdLst>
                <a:gd name="T0" fmla="*/ 7 w 28"/>
                <a:gd name="T1" fmla="*/ 20 h 20"/>
                <a:gd name="T2" fmla="*/ 0 w 28"/>
                <a:gd name="T3" fmla="*/ 14 h 20"/>
                <a:gd name="T4" fmla="*/ 0 w 28"/>
                <a:gd name="T5" fmla="*/ 7 h 20"/>
                <a:gd name="T6" fmla="*/ 0 w 28"/>
                <a:gd name="T7" fmla="*/ 7 h 20"/>
                <a:gd name="T8" fmla="*/ 0 w 28"/>
                <a:gd name="T9" fmla="*/ 0 h 20"/>
                <a:gd name="T10" fmla="*/ 7 w 28"/>
                <a:gd name="T11" fmla="*/ 0 h 20"/>
                <a:gd name="T12" fmla="*/ 21 w 28"/>
                <a:gd name="T13" fmla="*/ 0 h 20"/>
                <a:gd name="T14" fmla="*/ 28 w 28"/>
                <a:gd name="T15" fmla="*/ 0 h 20"/>
                <a:gd name="T16" fmla="*/ 28 w 28"/>
                <a:gd name="T17" fmla="*/ 7 h 20"/>
                <a:gd name="T18" fmla="*/ 28 w 28"/>
                <a:gd name="T19" fmla="*/ 7 h 20"/>
                <a:gd name="T20" fmla="*/ 28 w 28"/>
                <a:gd name="T21" fmla="*/ 14 h 20"/>
                <a:gd name="T22" fmla="*/ 21 w 28"/>
                <a:gd name="T23" fmla="*/ 20 h 20"/>
                <a:gd name="T24" fmla="*/ 7 w 28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" h="20">
                  <a:moveTo>
                    <a:pt x="7" y="20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1" y="0"/>
                  </a:lnTo>
                  <a:lnTo>
                    <a:pt x="28" y="0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14"/>
                  </a:lnTo>
                  <a:lnTo>
                    <a:pt x="21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" name="Freeform 258"/>
            <p:cNvSpPr>
              <a:spLocks/>
            </p:cNvSpPr>
            <p:nvPr/>
          </p:nvSpPr>
          <p:spPr bwMode="auto">
            <a:xfrm>
              <a:off x="3703" y="1366"/>
              <a:ext cx="21" cy="56"/>
            </a:xfrm>
            <a:custGeom>
              <a:avLst/>
              <a:gdLst>
                <a:gd name="T0" fmla="*/ 21 w 21"/>
                <a:gd name="T1" fmla="*/ 49 h 56"/>
                <a:gd name="T2" fmla="*/ 14 w 21"/>
                <a:gd name="T3" fmla="*/ 56 h 56"/>
                <a:gd name="T4" fmla="*/ 7 w 21"/>
                <a:gd name="T5" fmla="*/ 56 h 56"/>
                <a:gd name="T6" fmla="*/ 7 w 21"/>
                <a:gd name="T7" fmla="*/ 56 h 56"/>
                <a:gd name="T8" fmla="*/ 0 w 21"/>
                <a:gd name="T9" fmla="*/ 56 h 56"/>
                <a:gd name="T10" fmla="*/ 0 w 21"/>
                <a:gd name="T11" fmla="*/ 49 h 56"/>
                <a:gd name="T12" fmla="*/ 0 w 21"/>
                <a:gd name="T13" fmla="*/ 7 h 56"/>
                <a:gd name="T14" fmla="*/ 0 w 21"/>
                <a:gd name="T15" fmla="*/ 0 h 56"/>
                <a:gd name="T16" fmla="*/ 7 w 21"/>
                <a:gd name="T17" fmla="*/ 0 h 56"/>
                <a:gd name="T18" fmla="*/ 7 w 21"/>
                <a:gd name="T19" fmla="*/ 0 h 56"/>
                <a:gd name="T20" fmla="*/ 14 w 21"/>
                <a:gd name="T21" fmla="*/ 0 h 56"/>
                <a:gd name="T22" fmla="*/ 21 w 21"/>
                <a:gd name="T23" fmla="*/ 7 h 56"/>
                <a:gd name="T24" fmla="*/ 21 w 21"/>
                <a:gd name="T25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56">
                  <a:moveTo>
                    <a:pt x="21" y="49"/>
                  </a:moveTo>
                  <a:lnTo>
                    <a:pt x="14" y="56"/>
                  </a:lnTo>
                  <a:lnTo>
                    <a:pt x="7" y="56"/>
                  </a:lnTo>
                  <a:lnTo>
                    <a:pt x="7" y="56"/>
                  </a:lnTo>
                  <a:lnTo>
                    <a:pt x="0" y="56"/>
                  </a:lnTo>
                  <a:lnTo>
                    <a:pt x="0" y="49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4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" name="Freeform 259"/>
            <p:cNvSpPr>
              <a:spLocks/>
            </p:cNvSpPr>
            <p:nvPr/>
          </p:nvSpPr>
          <p:spPr bwMode="auto">
            <a:xfrm>
              <a:off x="3703" y="1324"/>
              <a:ext cx="21" cy="56"/>
            </a:xfrm>
            <a:custGeom>
              <a:avLst/>
              <a:gdLst>
                <a:gd name="T0" fmla="*/ 21 w 21"/>
                <a:gd name="T1" fmla="*/ 49 h 56"/>
                <a:gd name="T2" fmla="*/ 14 w 21"/>
                <a:gd name="T3" fmla="*/ 56 h 56"/>
                <a:gd name="T4" fmla="*/ 7 w 21"/>
                <a:gd name="T5" fmla="*/ 56 h 56"/>
                <a:gd name="T6" fmla="*/ 7 w 21"/>
                <a:gd name="T7" fmla="*/ 56 h 56"/>
                <a:gd name="T8" fmla="*/ 0 w 21"/>
                <a:gd name="T9" fmla="*/ 56 h 56"/>
                <a:gd name="T10" fmla="*/ 0 w 21"/>
                <a:gd name="T11" fmla="*/ 49 h 56"/>
                <a:gd name="T12" fmla="*/ 0 w 21"/>
                <a:gd name="T13" fmla="*/ 7 h 56"/>
                <a:gd name="T14" fmla="*/ 0 w 21"/>
                <a:gd name="T15" fmla="*/ 0 h 56"/>
                <a:gd name="T16" fmla="*/ 7 w 21"/>
                <a:gd name="T17" fmla="*/ 0 h 56"/>
                <a:gd name="T18" fmla="*/ 7 w 21"/>
                <a:gd name="T19" fmla="*/ 0 h 56"/>
                <a:gd name="T20" fmla="*/ 14 w 21"/>
                <a:gd name="T21" fmla="*/ 0 h 56"/>
                <a:gd name="T22" fmla="*/ 21 w 21"/>
                <a:gd name="T23" fmla="*/ 7 h 56"/>
                <a:gd name="T24" fmla="*/ 21 w 21"/>
                <a:gd name="T25" fmla="*/ 4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56">
                  <a:moveTo>
                    <a:pt x="21" y="49"/>
                  </a:moveTo>
                  <a:lnTo>
                    <a:pt x="14" y="56"/>
                  </a:lnTo>
                  <a:lnTo>
                    <a:pt x="7" y="56"/>
                  </a:lnTo>
                  <a:lnTo>
                    <a:pt x="7" y="56"/>
                  </a:lnTo>
                  <a:lnTo>
                    <a:pt x="0" y="56"/>
                  </a:lnTo>
                  <a:lnTo>
                    <a:pt x="0" y="49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4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" name="Freeform 260"/>
            <p:cNvSpPr>
              <a:spLocks/>
            </p:cNvSpPr>
            <p:nvPr/>
          </p:nvSpPr>
          <p:spPr bwMode="auto">
            <a:xfrm>
              <a:off x="3703" y="1324"/>
              <a:ext cx="69" cy="21"/>
            </a:xfrm>
            <a:custGeom>
              <a:avLst/>
              <a:gdLst>
                <a:gd name="T0" fmla="*/ 7 w 69"/>
                <a:gd name="T1" fmla="*/ 21 h 21"/>
                <a:gd name="T2" fmla="*/ 0 w 69"/>
                <a:gd name="T3" fmla="*/ 14 h 21"/>
                <a:gd name="T4" fmla="*/ 0 w 69"/>
                <a:gd name="T5" fmla="*/ 7 h 21"/>
                <a:gd name="T6" fmla="*/ 0 w 69"/>
                <a:gd name="T7" fmla="*/ 7 h 21"/>
                <a:gd name="T8" fmla="*/ 0 w 69"/>
                <a:gd name="T9" fmla="*/ 0 h 21"/>
                <a:gd name="T10" fmla="*/ 7 w 69"/>
                <a:gd name="T11" fmla="*/ 0 h 21"/>
                <a:gd name="T12" fmla="*/ 62 w 69"/>
                <a:gd name="T13" fmla="*/ 0 h 21"/>
                <a:gd name="T14" fmla="*/ 69 w 69"/>
                <a:gd name="T15" fmla="*/ 0 h 21"/>
                <a:gd name="T16" fmla="*/ 69 w 69"/>
                <a:gd name="T17" fmla="*/ 7 h 21"/>
                <a:gd name="T18" fmla="*/ 69 w 69"/>
                <a:gd name="T19" fmla="*/ 7 h 21"/>
                <a:gd name="T20" fmla="*/ 69 w 69"/>
                <a:gd name="T21" fmla="*/ 14 h 21"/>
                <a:gd name="T22" fmla="*/ 62 w 69"/>
                <a:gd name="T23" fmla="*/ 21 h 21"/>
                <a:gd name="T24" fmla="*/ 7 w 69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9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62" y="0"/>
                  </a:lnTo>
                  <a:lnTo>
                    <a:pt x="69" y="0"/>
                  </a:lnTo>
                  <a:lnTo>
                    <a:pt x="69" y="7"/>
                  </a:lnTo>
                  <a:lnTo>
                    <a:pt x="69" y="7"/>
                  </a:lnTo>
                  <a:lnTo>
                    <a:pt x="69" y="14"/>
                  </a:lnTo>
                  <a:lnTo>
                    <a:pt x="62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" name="Freeform 261"/>
            <p:cNvSpPr>
              <a:spLocks/>
            </p:cNvSpPr>
            <p:nvPr/>
          </p:nvSpPr>
          <p:spPr bwMode="auto">
            <a:xfrm>
              <a:off x="3758" y="1324"/>
              <a:ext cx="49" cy="21"/>
            </a:xfrm>
            <a:custGeom>
              <a:avLst/>
              <a:gdLst>
                <a:gd name="T0" fmla="*/ 7 w 49"/>
                <a:gd name="T1" fmla="*/ 21 h 21"/>
                <a:gd name="T2" fmla="*/ 0 w 49"/>
                <a:gd name="T3" fmla="*/ 14 h 21"/>
                <a:gd name="T4" fmla="*/ 0 w 49"/>
                <a:gd name="T5" fmla="*/ 7 h 21"/>
                <a:gd name="T6" fmla="*/ 0 w 49"/>
                <a:gd name="T7" fmla="*/ 7 h 21"/>
                <a:gd name="T8" fmla="*/ 0 w 49"/>
                <a:gd name="T9" fmla="*/ 0 h 21"/>
                <a:gd name="T10" fmla="*/ 7 w 49"/>
                <a:gd name="T11" fmla="*/ 0 h 21"/>
                <a:gd name="T12" fmla="*/ 42 w 49"/>
                <a:gd name="T13" fmla="*/ 0 h 21"/>
                <a:gd name="T14" fmla="*/ 49 w 49"/>
                <a:gd name="T15" fmla="*/ 0 h 21"/>
                <a:gd name="T16" fmla="*/ 49 w 49"/>
                <a:gd name="T17" fmla="*/ 7 h 21"/>
                <a:gd name="T18" fmla="*/ 49 w 49"/>
                <a:gd name="T19" fmla="*/ 7 h 21"/>
                <a:gd name="T20" fmla="*/ 49 w 49"/>
                <a:gd name="T21" fmla="*/ 14 h 21"/>
                <a:gd name="T22" fmla="*/ 42 w 49"/>
                <a:gd name="T23" fmla="*/ 21 h 21"/>
                <a:gd name="T24" fmla="*/ 7 w 49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9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2" y="0"/>
                  </a:lnTo>
                  <a:lnTo>
                    <a:pt x="49" y="0"/>
                  </a:lnTo>
                  <a:lnTo>
                    <a:pt x="49" y="7"/>
                  </a:lnTo>
                  <a:lnTo>
                    <a:pt x="49" y="7"/>
                  </a:lnTo>
                  <a:lnTo>
                    <a:pt x="49" y="14"/>
                  </a:lnTo>
                  <a:lnTo>
                    <a:pt x="42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2" name="Freeform 262"/>
            <p:cNvSpPr>
              <a:spLocks/>
            </p:cNvSpPr>
            <p:nvPr/>
          </p:nvSpPr>
          <p:spPr bwMode="auto">
            <a:xfrm>
              <a:off x="3793" y="1324"/>
              <a:ext cx="97" cy="21"/>
            </a:xfrm>
            <a:custGeom>
              <a:avLst/>
              <a:gdLst>
                <a:gd name="T0" fmla="*/ 7 w 97"/>
                <a:gd name="T1" fmla="*/ 21 h 21"/>
                <a:gd name="T2" fmla="*/ 0 w 97"/>
                <a:gd name="T3" fmla="*/ 14 h 21"/>
                <a:gd name="T4" fmla="*/ 0 w 97"/>
                <a:gd name="T5" fmla="*/ 7 h 21"/>
                <a:gd name="T6" fmla="*/ 0 w 97"/>
                <a:gd name="T7" fmla="*/ 7 h 21"/>
                <a:gd name="T8" fmla="*/ 0 w 97"/>
                <a:gd name="T9" fmla="*/ 0 h 21"/>
                <a:gd name="T10" fmla="*/ 7 w 97"/>
                <a:gd name="T11" fmla="*/ 0 h 21"/>
                <a:gd name="T12" fmla="*/ 90 w 97"/>
                <a:gd name="T13" fmla="*/ 0 h 21"/>
                <a:gd name="T14" fmla="*/ 97 w 97"/>
                <a:gd name="T15" fmla="*/ 0 h 21"/>
                <a:gd name="T16" fmla="*/ 97 w 97"/>
                <a:gd name="T17" fmla="*/ 7 h 21"/>
                <a:gd name="T18" fmla="*/ 97 w 97"/>
                <a:gd name="T19" fmla="*/ 7 h 21"/>
                <a:gd name="T20" fmla="*/ 97 w 97"/>
                <a:gd name="T21" fmla="*/ 14 h 21"/>
                <a:gd name="T22" fmla="*/ 90 w 97"/>
                <a:gd name="T23" fmla="*/ 21 h 21"/>
                <a:gd name="T24" fmla="*/ 7 w 97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7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90" y="0"/>
                  </a:lnTo>
                  <a:lnTo>
                    <a:pt x="97" y="0"/>
                  </a:lnTo>
                  <a:lnTo>
                    <a:pt x="97" y="7"/>
                  </a:lnTo>
                  <a:lnTo>
                    <a:pt x="97" y="7"/>
                  </a:lnTo>
                  <a:lnTo>
                    <a:pt x="97" y="14"/>
                  </a:lnTo>
                  <a:lnTo>
                    <a:pt x="90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3" name="Freeform 263"/>
            <p:cNvSpPr>
              <a:spLocks/>
            </p:cNvSpPr>
            <p:nvPr/>
          </p:nvSpPr>
          <p:spPr bwMode="auto">
            <a:xfrm>
              <a:off x="3877" y="1324"/>
              <a:ext cx="20" cy="21"/>
            </a:xfrm>
            <a:custGeom>
              <a:avLst/>
              <a:gdLst>
                <a:gd name="T0" fmla="*/ 6 w 20"/>
                <a:gd name="T1" fmla="*/ 21 h 21"/>
                <a:gd name="T2" fmla="*/ 0 w 20"/>
                <a:gd name="T3" fmla="*/ 14 h 21"/>
                <a:gd name="T4" fmla="*/ 0 w 20"/>
                <a:gd name="T5" fmla="*/ 7 h 21"/>
                <a:gd name="T6" fmla="*/ 0 w 20"/>
                <a:gd name="T7" fmla="*/ 7 h 21"/>
                <a:gd name="T8" fmla="*/ 0 w 20"/>
                <a:gd name="T9" fmla="*/ 0 h 21"/>
                <a:gd name="T10" fmla="*/ 6 w 20"/>
                <a:gd name="T11" fmla="*/ 0 h 21"/>
                <a:gd name="T12" fmla="*/ 13 w 20"/>
                <a:gd name="T13" fmla="*/ 0 h 21"/>
                <a:gd name="T14" fmla="*/ 20 w 20"/>
                <a:gd name="T15" fmla="*/ 0 h 21"/>
                <a:gd name="T16" fmla="*/ 20 w 20"/>
                <a:gd name="T17" fmla="*/ 7 h 21"/>
                <a:gd name="T18" fmla="*/ 20 w 20"/>
                <a:gd name="T19" fmla="*/ 7 h 21"/>
                <a:gd name="T20" fmla="*/ 20 w 20"/>
                <a:gd name="T21" fmla="*/ 14 h 21"/>
                <a:gd name="T22" fmla="*/ 13 w 20"/>
                <a:gd name="T23" fmla="*/ 21 h 21"/>
                <a:gd name="T24" fmla="*/ 6 w 20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21">
                  <a:moveTo>
                    <a:pt x="6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13" y="0"/>
                  </a:lnTo>
                  <a:lnTo>
                    <a:pt x="20" y="0"/>
                  </a:lnTo>
                  <a:lnTo>
                    <a:pt x="20" y="7"/>
                  </a:lnTo>
                  <a:lnTo>
                    <a:pt x="20" y="7"/>
                  </a:lnTo>
                  <a:lnTo>
                    <a:pt x="20" y="14"/>
                  </a:lnTo>
                  <a:lnTo>
                    <a:pt x="13" y="21"/>
                  </a:lnTo>
                  <a:lnTo>
                    <a:pt x="6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4" name="Freeform 264"/>
            <p:cNvSpPr>
              <a:spLocks/>
            </p:cNvSpPr>
            <p:nvPr/>
          </p:nvSpPr>
          <p:spPr bwMode="auto">
            <a:xfrm>
              <a:off x="3883" y="1276"/>
              <a:ext cx="21" cy="62"/>
            </a:xfrm>
            <a:custGeom>
              <a:avLst/>
              <a:gdLst>
                <a:gd name="T0" fmla="*/ 21 w 21"/>
                <a:gd name="T1" fmla="*/ 55 h 62"/>
                <a:gd name="T2" fmla="*/ 14 w 21"/>
                <a:gd name="T3" fmla="*/ 62 h 62"/>
                <a:gd name="T4" fmla="*/ 7 w 21"/>
                <a:gd name="T5" fmla="*/ 62 h 62"/>
                <a:gd name="T6" fmla="*/ 7 w 21"/>
                <a:gd name="T7" fmla="*/ 62 h 62"/>
                <a:gd name="T8" fmla="*/ 0 w 21"/>
                <a:gd name="T9" fmla="*/ 62 h 62"/>
                <a:gd name="T10" fmla="*/ 0 w 21"/>
                <a:gd name="T11" fmla="*/ 55 h 62"/>
                <a:gd name="T12" fmla="*/ 0 w 21"/>
                <a:gd name="T13" fmla="*/ 7 h 62"/>
                <a:gd name="T14" fmla="*/ 0 w 21"/>
                <a:gd name="T15" fmla="*/ 0 h 62"/>
                <a:gd name="T16" fmla="*/ 7 w 21"/>
                <a:gd name="T17" fmla="*/ 0 h 62"/>
                <a:gd name="T18" fmla="*/ 7 w 21"/>
                <a:gd name="T19" fmla="*/ 0 h 62"/>
                <a:gd name="T20" fmla="*/ 14 w 21"/>
                <a:gd name="T21" fmla="*/ 0 h 62"/>
                <a:gd name="T22" fmla="*/ 21 w 21"/>
                <a:gd name="T23" fmla="*/ 7 h 62"/>
                <a:gd name="T24" fmla="*/ 21 w 21"/>
                <a:gd name="T25" fmla="*/ 55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62">
                  <a:moveTo>
                    <a:pt x="21" y="55"/>
                  </a:moveTo>
                  <a:lnTo>
                    <a:pt x="14" y="62"/>
                  </a:lnTo>
                  <a:lnTo>
                    <a:pt x="7" y="62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5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5" name="Freeform 265"/>
            <p:cNvSpPr>
              <a:spLocks/>
            </p:cNvSpPr>
            <p:nvPr/>
          </p:nvSpPr>
          <p:spPr bwMode="auto">
            <a:xfrm>
              <a:off x="3883" y="1276"/>
              <a:ext cx="521" cy="21"/>
            </a:xfrm>
            <a:custGeom>
              <a:avLst/>
              <a:gdLst>
                <a:gd name="T0" fmla="*/ 7 w 521"/>
                <a:gd name="T1" fmla="*/ 21 h 21"/>
                <a:gd name="T2" fmla="*/ 0 w 521"/>
                <a:gd name="T3" fmla="*/ 14 h 21"/>
                <a:gd name="T4" fmla="*/ 0 w 521"/>
                <a:gd name="T5" fmla="*/ 7 h 21"/>
                <a:gd name="T6" fmla="*/ 0 w 521"/>
                <a:gd name="T7" fmla="*/ 7 h 21"/>
                <a:gd name="T8" fmla="*/ 0 w 521"/>
                <a:gd name="T9" fmla="*/ 0 h 21"/>
                <a:gd name="T10" fmla="*/ 7 w 521"/>
                <a:gd name="T11" fmla="*/ 0 h 21"/>
                <a:gd name="T12" fmla="*/ 514 w 521"/>
                <a:gd name="T13" fmla="*/ 0 h 21"/>
                <a:gd name="T14" fmla="*/ 521 w 521"/>
                <a:gd name="T15" fmla="*/ 0 h 21"/>
                <a:gd name="T16" fmla="*/ 521 w 521"/>
                <a:gd name="T17" fmla="*/ 7 h 21"/>
                <a:gd name="T18" fmla="*/ 521 w 521"/>
                <a:gd name="T19" fmla="*/ 7 h 21"/>
                <a:gd name="T20" fmla="*/ 521 w 521"/>
                <a:gd name="T21" fmla="*/ 14 h 21"/>
                <a:gd name="T22" fmla="*/ 514 w 521"/>
                <a:gd name="T23" fmla="*/ 21 h 21"/>
                <a:gd name="T24" fmla="*/ 7 w 52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514" y="0"/>
                  </a:lnTo>
                  <a:lnTo>
                    <a:pt x="521" y="0"/>
                  </a:lnTo>
                  <a:lnTo>
                    <a:pt x="521" y="7"/>
                  </a:lnTo>
                  <a:lnTo>
                    <a:pt x="521" y="7"/>
                  </a:lnTo>
                  <a:lnTo>
                    <a:pt x="521" y="14"/>
                  </a:lnTo>
                  <a:lnTo>
                    <a:pt x="51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113194" y="2962393"/>
            <a:ext cx="2906923" cy="2237506"/>
            <a:chOff x="6113194" y="2962393"/>
            <a:chExt cx="2906923" cy="2237506"/>
          </a:xfrm>
        </p:grpSpPr>
        <p:sp>
          <p:nvSpPr>
            <p:cNvPr id="501" name="Rectangle 500"/>
            <p:cNvSpPr>
              <a:spLocks noChangeArrowheads="1"/>
            </p:cNvSpPr>
            <p:nvPr/>
          </p:nvSpPr>
          <p:spPr bwMode="auto">
            <a:xfrm>
              <a:off x="6419381" y="3060016"/>
              <a:ext cx="10933" cy="183926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" name="Line 8"/>
            <p:cNvSpPr>
              <a:spLocks noChangeShapeType="1"/>
            </p:cNvSpPr>
            <p:nvPr/>
          </p:nvSpPr>
          <p:spPr bwMode="auto">
            <a:xfrm flipH="1">
              <a:off x="6370963" y="4899276"/>
              <a:ext cx="53883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503" name="Line 9"/>
            <p:cNvSpPr>
              <a:spLocks noChangeShapeType="1"/>
            </p:cNvSpPr>
            <p:nvPr/>
          </p:nvSpPr>
          <p:spPr bwMode="auto">
            <a:xfrm flipH="1">
              <a:off x="6370963" y="4592579"/>
              <a:ext cx="53883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504" name="Line 10"/>
            <p:cNvSpPr>
              <a:spLocks noChangeShapeType="1"/>
            </p:cNvSpPr>
            <p:nvPr/>
          </p:nvSpPr>
          <p:spPr bwMode="auto">
            <a:xfrm flipH="1">
              <a:off x="6370963" y="4285882"/>
              <a:ext cx="53883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505" name="Line 11"/>
            <p:cNvSpPr>
              <a:spLocks noChangeShapeType="1"/>
            </p:cNvSpPr>
            <p:nvPr/>
          </p:nvSpPr>
          <p:spPr bwMode="auto">
            <a:xfrm flipH="1">
              <a:off x="6370963" y="3980107"/>
              <a:ext cx="53883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6" name="Line 12"/>
            <p:cNvSpPr>
              <a:spLocks noChangeShapeType="1"/>
            </p:cNvSpPr>
            <p:nvPr/>
          </p:nvSpPr>
          <p:spPr bwMode="auto">
            <a:xfrm flipH="1">
              <a:off x="6370963" y="3673410"/>
              <a:ext cx="53883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7" name="Line 13"/>
            <p:cNvSpPr>
              <a:spLocks noChangeShapeType="1"/>
            </p:cNvSpPr>
            <p:nvPr/>
          </p:nvSpPr>
          <p:spPr bwMode="auto">
            <a:xfrm flipH="1">
              <a:off x="6370963" y="3366713"/>
              <a:ext cx="53883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8" name="Line 14"/>
            <p:cNvSpPr>
              <a:spLocks noChangeShapeType="1"/>
            </p:cNvSpPr>
            <p:nvPr/>
          </p:nvSpPr>
          <p:spPr bwMode="auto">
            <a:xfrm flipH="1">
              <a:off x="6370963" y="3060016"/>
              <a:ext cx="53883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9" name="Rectangle 508"/>
            <p:cNvSpPr>
              <a:spLocks noChangeArrowheads="1"/>
            </p:cNvSpPr>
            <p:nvPr/>
          </p:nvSpPr>
          <p:spPr bwMode="auto">
            <a:xfrm>
              <a:off x="6160822" y="4785996"/>
              <a:ext cx="187711" cy="185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 0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0" name="Rectangle 509"/>
            <p:cNvSpPr>
              <a:spLocks noChangeArrowheads="1"/>
            </p:cNvSpPr>
            <p:nvPr/>
          </p:nvSpPr>
          <p:spPr bwMode="auto">
            <a:xfrm>
              <a:off x="6160822" y="4494957"/>
              <a:ext cx="187711" cy="185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 5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1" name="Rectangle 510"/>
            <p:cNvSpPr>
              <a:spLocks noChangeArrowheads="1"/>
            </p:cNvSpPr>
            <p:nvPr/>
          </p:nvSpPr>
          <p:spPr bwMode="auto">
            <a:xfrm>
              <a:off x="6124401" y="4188260"/>
              <a:ext cx="224133" cy="185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10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2" name="Rectangle 511"/>
            <p:cNvSpPr>
              <a:spLocks noChangeArrowheads="1"/>
            </p:cNvSpPr>
            <p:nvPr/>
          </p:nvSpPr>
          <p:spPr bwMode="auto">
            <a:xfrm>
              <a:off x="6124401" y="3881563"/>
              <a:ext cx="224133" cy="185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15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3" name="Rectangle 512"/>
            <p:cNvSpPr>
              <a:spLocks noChangeArrowheads="1"/>
            </p:cNvSpPr>
            <p:nvPr/>
          </p:nvSpPr>
          <p:spPr bwMode="auto">
            <a:xfrm>
              <a:off x="6113194" y="3574866"/>
              <a:ext cx="235339" cy="216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</a:t>
              </a: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20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4" name="Rectangle 513"/>
            <p:cNvSpPr>
              <a:spLocks noChangeArrowheads="1"/>
            </p:cNvSpPr>
            <p:nvPr/>
          </p:nvSpPr>
          <p:spPr bwMode="auto">
            <a:xfrm>
              <a:off x="6124401" y="3269090"/>
              <a:ext cx="224133" cy="185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25</a:t>
              </a:r>
              <a:endPara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5" name="Rectangle 514"/>
            <p:cNvSpPr>
              <a:spLocks noChangeArrowheads="1"/>
            </p:cNvSpPr>
            <p:nvPr/>
          </p:nvSpPr>
          <p:spPr bwMode="auto">
            <a:xfrm>
              <a:off x="6124401" y="2962393"/>
              <a:ext cx="224133" cy="185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30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6" name="Rectangle 515"/>
            <p:cNvSpPr>
              <a:spLocks noChangeArrowheads="1"/>
            </p:cNvSpPr>
            <p:nvPr/>
          </p:nvSpPr>
          <p:spPr bwMode="auto">
            <a:xfrm>
              <a:off x="6430313" y="4899276"/>
              <a:ext cx="2440384" cy="1289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517" name="Line 24"/>
            <p:cNvSpPr>
              <a:spLocks noChangeShapeType="1"/>
            </p:cNvSpPr>
            <p:nvPr/>
          </p:nvSpPr>
          <p:spPr bwMode="auto">
            <a:xfrm>
              <a:off x="6430313" y="4905724"/>
              <a:ext cx="0" cy="5710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518" name="Line 25"/>
            <p:cNvSpPr>
              <a:spLocks noChangeShapeType="1"/>
            </p:cNvSpPr>
            <p:nvPr/>
          </p:nvSpPr>
          <p:spPr bwMode="auto">
            <a:xfrm>
              <a:off x="7244035" y="4905724"/>
              <a:ext cx="0" cy="5710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519" name="Line 26"/>
            <p:cNvSpPr>
              <a:spLocks noChangeShapeType="1"/>
            </p:cNvSpPr>
            <p:nvPr/>
          </p:nvSpPr>
          <p:spPr bwMode="auto">
            <a:xfrm>
              <a:off x="8057756" y="4905724"/>
              <a:ext cx="0" cy="5710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520" name="Line 27"/>
            <p:cNvSpPr>
              <a:spLocks noChangeShapeType="1"/>
            </p:cNvSpPr>
            <p:nvPr/>
          </p:nvSpPr>
          <p:spPr bwMode="auto">
            <a:xfrm>
              <a:off x="8870696" y="4905724"/>
              <a:ext cx="0" cy="5710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521" name="Rectangle 520"/>
            <p:cNvSpPr>
              <a:spLocks noChangeArrowheads="1"/>
            </p:cNvSpPr>
            <p:nvPr/>
          </p:nvSpPr>
          <p:spPr bwMode="auto">
            <a:xfrm>
              <a:off x="6282757" y="5014403"/>
              <a:ext cx="287002" cy="185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1152</a:t>
              </a:r>
              <a:endPara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2" name="Rectangle 521"/>
            <p:cNvSpPr>
              <a:spLocks noChangeArrowheads="1"/>
            </p:cNvSpPr>
            <p:nvPr/>
          </p:nvSpPr>
          <p:spPr bwMode="auto">
            <a:xfrm>
              <a:off x="7096478" y="5014403"/>
              <a:ext cx="296977" cy="185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1260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3" name="Rectangle 522"/>
            <p:cNvSpPr>
              <a:spLocks noChangeArrowheads="1"/>
            </p:cNvSpPr>
            <p:nvPr/>
          </p:nvSpPr>
          <p:spPr bwMode="auto">
            <a:xfrm>
              <a:off x="7910200" y="5014403"/>
              <a:ext cx="296977" cy="185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1440</a:t>
              </a:r>
              <a:endPara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4" name="Rectangle 523"/>
            <p:cNvSpPr>
              <a:spLocks noChangeArrowheads="1"/>
            </p:cNvSpPr>
            <p:nvPr/>
          </p:nvSpPr>
          <p:spPr bwMode="auto">
            <a:xfrm>
              <a:off x="8723140" y="5014403"/>
              <a:ext cx="296977" cy="185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1620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5" name="Rectangle 524"/>
            <p:cNvSpPr>
              <a:spLocks noChangeArrowheads="1"/>
            </p:cNvSpPr>
            <p:nvPr/>
          </p:nvSpPr>
          <p:spPr bwMode="auto">
            <a:xfrm>
              <a:off x="6603579" y="3363656"/>
              <a:ext cx="1870112" cy="185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HR [95% CI]= 3.14 [0.71,13.93]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6" name="Rectangle 525"/>
            <p:cNvSpPr>
              <a:spLocks noChangeArrowheads="1"/>
            </p:cNvSpPr>
            <p:nvPr/>
          </p:nvSpPr>
          <p:spPr bwMode="auto">
            <a:xfrm>
              <a:off x="6777725" y="3587934"/>
              <a:ext cx="1306809" cy="185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p=0.11 (Log rank test)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7" name="Rectangle 526"/>
            <p:cNvSpPr>
              <a:spLocks noChangeArrowheads="1"/>
            </p:cNvSpPr>
            <p:nvPr/>
          </p:nvSpPr>
          <p:spPr bwMode="auto">
            <a:xfrm>
              <a:off x="8301404" y="4503860"/>
              <a:ext cx="260048" cy="14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4.3%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8" name="Rectangle 527"/>
            <p:cNvSpPr>
              <a:spLocks noChangeArrowheads="1"/>
            </p:cNvSpPr>
            <p:nvPr/>
          </p:nvSpPr>
          <p:spPr bwMode="auto">
            <a:xfrm>
              <a:off x="8301404" y="4682537"/>
              <a:ext cx="260048" cy="1409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1.4%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3" name="Freeform 41"/>
            <p:cNvSpPr>
              <a:spLocks/>
            </p:cNvSpPr>
            <p:nvPr/>
          </p:nvSpPr>
          <p:spPr bwMode="auto">
            <a:xfrm>
              <a:off x="6495911" y="4892829"/>
              <a:ext cx="64817" cy="19342"/>
            </a:xfrm>
            <a:custGeom>
              <a:avLst/>
              <a:gdLst>
                <a:gd name="T0" fmla="*/ 7 w 83"/>
                <a:gd name="T1" fmla="*/ 21 h 21"/>
                <a:gd name="T2" fmla="*/ 0 w 83"/>
                <a:gd name="T3" fmla="*/ 14 h 21"/>
                <a:gd name="T4" fmla="*/ 0 w 83"/>
                <a:gd name="T5" fmla="*/ 7 h 21"/>
                <a:gd name="T6" fmla="*/ 0 w 83"/>
                <a:gd name="T7" fmla="*/ 7 h 21"/>
                <a:gd name="T8" fmla="*/ 0 w 83"/>
                <a:gd name="T9" fmla="*/ 0 h 21"/>
                <a:gd name="T10" fmla="*/ 7 w 83"/>
                <a:gd name="T11" fmla="*/ 0 h 21"/>
                <a:gd name="T12" fmla="*/ 76 w 83"/>
                <a:gd name="T13" fmla="*/ 0 h 21"/>
                <a:gd name="T14" fmla="*/ 83 w 83"/>
                <a:gd name="T15" fmla="*/ 0 h 21"/>
                <a:gd name="T16" fmla="*/ 83 w 83"/>
                <a:gd name="T17" fmla="*/ 7 h 21"/>
                <a:gd name="T18" fmla="*/ 83 w 83"/>
                <a:gd name="T19" fmla="*/ 7 h 21"/>
                <a:gd name="T20" fmla="*/ 83 w 83"/>
                <a:gd name="T21" fmla="*/ 14 h 21"/>
                <a:gd name="T22" fmla="*/ 76 w 83"/>
                <a:gd name="T23" fmla="*/ 21 h 21"/>
                <a:gd name="T24" fmla="*/ 7 w 83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3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6" y="0"/>
                  </a:lnTo>
                  <a:lnTo>
                    <a:pt x="83" y="0"/>
                  </a:lnTo>
                  <a:lnTo>
                    <a:pt x="83" y="7"/>
                  </a:lnTo>
                  <a:lnTo>
                    <a:pt x="83" y="7"/>
                  </a:lnTo>
                  <a:lnTo>
                    <a:pt x="83" y="14"/>
                  </a:lnTo>
                  <a:lnTo>
                    <a:pt x="76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534" name="Freeform 42"/>
            <p:cNvSpPr>
              <a:spLocks/>
            </p:cNvSpPr>
            <p:nvPr/>
          </p:nvSpPr>
          <p:spPr bwMode="auto">
            <a:xfrm>
              <a:off x="6549794" y="4873488"/>
              <a:ext cx="16399" cy="32236"/>
            </a:xfrm>
            <a:custGeom>
              <a:avLst/>
              <a:gdLst>
                <a:gd name="T0" fmla="*/ 21 w 21"/>
                <a:gd name="T1" fmla="*/ 28 h 35"/>
                <a:gd name="T2" fmla="*/ 14 w 21"/>
                <a:gd name="T3" fmla="*/ 35 h 35"/>
                <a:gd name="T4" fmla="*/ 7 w 21"/>
                <a:gd name="T5" fmla="*/ 35 h 35"/>
                <a:gd name="T6" fmla="*/ 7 w 21"/>
                <a:gd name="T7" fmla="*/ 35 h 35"/>
                <a:gd name="T8" fmla="*/ 0 w 21"/>
                <a:gd name="T9" fmla="*/ 35 h 35"/>
                <a:gd name="T10" fmla="*/ 0 w 21"/>
                <a:gd name="T11" fmla="*/ 28 h 35"/>
                <a:gd name="T12" fmla="*/ 0 w 21"/>
                <a:gd name="T13" fmla="*/ 7 h 35"/>
                <a:gd name="T14" fmla="*/ 0 w 21"/>
                <a:gd name="T15" fmla="*/ 0 h 35"/>
                <a:gd name="T16" fmla="*/ 7 w 21"/>
                <a:gd name="T17" fmla="*/ 0 h 35"/>
                <a:gd name="T18" fmla="*/ 7 w 21"/>
                <a:gd name="T19" fmla="*/ 0 h 35"/>
                <a:gd name="T20" fmla="*/ 14 w 21"/>
                <a:gd name="T21" fmla="*/ 0 h 35"/>
                <a:gd name="T22" fmla="*/ 21 w 21"/>
                <a:gd name="T23" fmla="*/ 7 h 35"/>
                <a:gd name="T24" fmla="*/ 21 w 21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5">
                  <a:moveTo>
                    <a:pt x="21" y="28"/>
                  </a:moveTo>
                  <a:lnTo>
                    <a:pt x="14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2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5" name="Freeform 43"/>
            <p:cNvSpPr>
              <a:spLocks/>
            </p:cNvSpPr>
            <p:nvPr/>
          </p:nvSpPr>
          <p:spPr bwMode="auto">
            <a:xfrm>
              <a:off x="6549794" y="4873488"/>
              <a:ext cx="265514" cy="19342"/>
            </a:xfrm>
            <a:custGeom>
              <a:avLst/>
              <a:gdLst>
                <a:gd name="T0" fmla="*/ 7 w 340"/>
                <a:gd name="T1" fmla="*/ 21 h 21"/>
                <a:gd name="T2" fmla="*/ 0 w 340"/>
                <a:gd name="T3" fmla="*/ 14 h 21"/>
                <a:gd name="T4" fmla="*/ 0 w 340"/>
                <a:gd name="T5" fmla="*/ 7 h 21"/>
                <a:gd name="T6" fmla="*/ 0 w 340"/>
                <a:gd name="T7" fmla="*/ 7 h 21"/>
                <a:gd name="T8" fmla="*/ 0 w 340"/>
                <a:gd name="T9" fmla="*/ 0 h 21"/>
                <a:gd name="T10" fmla="*/ 7 w 340"/>
                <a:gd name="T11" fmla="*/ 0 h 21"/>
                <a:gd name="T12" fmla="*/ 333 w 340"/>
                <a:gd name="T13" fmla="*/ 0 h 21"/>
                <a:gd name="T14" fmla="*/ 340 w 340"/>
                <a:gd name="T15" fmla="*/ 0 h 21"/>
                <a:gd name="T16" fmla="*/ 340 w 340"/>
                <a:gd name="T17" fmla="*/ 7 h 21"/>
                <a:gd name="T18" fmla="*/ 340 w 340"/>
                <a:gd name="T19" fmla="*/ 7 h 21"/>
                <a:gd name="T20" fmla="*/ 340 w 340"/>
                <a:gd name="T21" fmla="*/ 14 h 21"/>
                <a:gd name="T22" fmla="*/ 333 w 340"/>
                <a:gd name="T23" fmla="*/ 21 h 21"/>
                <a:gd name="T24" fmla="*/ 7 w 340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0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333" y="0"/>
                  </a:lnTo>
                  <a:lnTo>
                    <a:pt x="340" y="0"/>
                  </a:lnTo>
                  <a:lnTo>
                    <a:pt x="340" y="7"/>
                  </a:lnTo>
                  <a:lnTo>
                    <a:pt x="340" y="7"/>
                  </a:lnTo>
                  <a:lnTo>
                    <a:pt x="340" y="14"/>
                  </a:lnTo>
                  <a:lnTo>
                    <a:pt x="333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6" name="Freeform 44"/>
            <p:cNvSpPr>
              <a:spLocks/>
            </p:cNvSpPr>
            <p:nvPr/>
          </p:nvSpPr>
          <p:spPr bwMode="auto">
            <a:xfrm>
              <a:off x="6805156" y="4848621"/>
              <a:ext cx="15619" cy="37762"/>
            </a:xfrm>
            <a:custGeom>
              <a:avLst/>
              <a:gdLst>
                <a:gd name="T0" fmla="*/ 20 w 20"/>
                <a:gd name="T1" fmla="*/ 34 h 41"/>
                <a:gd name="T2" fmla="*/ 13 w 20"/>
                <a:gd name="T3" fmla="*/ 41 h 41"/>
                <a:gd name="T4" fmla="*/ 6 w 20"/>
                <a:gd name="T5" fmla="*/ 41 h 41"/>
                <a:gd name="T6" fmla="*/ 6 w 20"/>
                <a:gd name="T7" fmla="*/ 41 h 41"/>
                <a:gd name="T8" fmla="*/ 0 w 20"/>
                <a:gd name="T9" fmla="*/ 41 h 41"/>
                <a:gd name="T10" fmla="*/ 0 w 20"/>
                <a:gd name="T11" fmla="*/ 34 h 41"/>
                <a:gd name="T12" fmla="*/ 0 w 20"/>
                <a:gd name="T13" fmla="*/ 7 h 41"/>
                <a:gd name="T14" fmla="*/ 0 w 20"/>
                <a:gd name="T15" fmla="*/ 0 h 41"/>
                <a:gd name="T16" fmla="*/ 6 w 20"/>
                <a:gd name="T17" fmla="*/ 0 h 41"/>
                <a:gd name="T18" fmla="*/ 6 w 20"/>
                <a:gd name="T19" fmla="*/ 0 h 41"/>
                <a:gd name="T20" fmla="*/ 13 w 20"/>
                <a:gd name="T21" fmla="*/ 0 h 41"/>
                <a:gd name="T22" fmla="*/ 20 w 20"/>
                <a:gd name="T23" fmla="*/ 7 h 41"/>
                <a:gd name="T24" fmla="*/ 20 w 20"/>
                <a:gd name="T25" fmla="*/ 3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41">
                  <a:moveTo>
                    <a:pt x="20" y="34"/>
                  </a:moveTo>
                  <a:lnTo>
                    <a:pt x="13" y="41"/>
                  </a:lnTo>
                  <a:lnTo>
                    <a:pt x="6" y="41"/>
                  </a:lnTo>
                  <a:lnTo>
                    <a:pt x="6" y="41"/>
                  </a:lnTo>
                  <a:lnTo>
                    <a:pt x="0" y="41"/>
                  </a:lnTo>
                  <a:lnTo>
                    <a:pt x="0" y="34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13" y="0"/>
                  </a:lnTo>
                  <a:lnTo>
                    <a:pt x="20" y="7"/>
                  </a:lnTo>
                  <a:lnTo>
                    <a:pt x="20" y="34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7" name="Freeform 45"/>
            <p:cNvSpPr>
              <a:spLocks/>
            </p:cNvSpPr>
            <p:nvPr/>
          </p:nvSpPr>
          <p:spPr bwMode="auto">
            <a:xfrm>
              <a:off x="6805156" y="4848621"/>
              <a:ext cx="59350" cy="18420"/>
            </a:xfrm>
            <a:custGeom>
              <a:avLst/>
              <a:gdLst>
                <a:gd name="T0" fmla="*/ 6 w 76"/>
                <a:gd name="T1" fmla="*/ 20 h 20"/>
                <a:gd name="T2" fmla="*/ 0 w 76"/>
                <a:gd name="T3" fmla="*/ 14 h 20"/>
                <a:gd name="T4" fmla="*/ 0 w 76"/>
                <a:gd name="T5" fmla="*/ 7 h 20"/>
                <a:gd name="T6" fmla="*/ 0 w 76"/>
                <a:gd name="T7" fmla="*/ 7 h 20"/>
                <a:gd name="T8" fmla="*/ 0 w 76"/>
                <a:gd name="T9" fmla="*/ 0 h 20"/>
                <a:gd name="T10" fmla="*/ 6 w 76"/>
                <a:gd name="T11" fmla="*/ 0 h 20"/>
                <a:gd name="T12" fmla="*/ 69 w 76"/>
                <a:gd name="T13" fmla="*/ 0 h 20"/>
                <a:gd name="T14" fmla="*/ 76 w 76"/>
                <a:gd name="T15" fmla="*/ 0 h 20"/>
                <a:gd name="T16" fmla="*/ 76 w 76"/>
                <a:gd name="T17" fmla="*/ 7 h 20"/>
                <a:gd name="T18" fmla="*/ 76 w 76"/>
                <a:gd name="T19" fmla="*/ 7 h 20"/>
                <a:gd name="T20" fmla="*/ 76 w 76"/>
                <a:gd name="T21" fmla="*/ 14 h 20"/>
                <a:gd name="T22" fmla="*/ 69 w 76"/>
                <a:gd name="T23" fmla="*/ 20 h 20"/>
                <a:gd name="T24" fmla="*/ 6 w 76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6" h="20">
                  <a:moveTo>
                    <a:pt x="6" y="20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69" y="0"/>
                  </a:lnTo>
                  <a:lnTo>
                    <a:pt x="76" y="0"/>
                  </a:lnTo>
                  <a:lnTo>
                    <a:pt x="76" y="7"/>
                  </a:lnTo>
                  <a:lnTo>
                    <a:pt x="76" y="7"/>
                  </a:lnTo>
                  <a:lnTo>
                    <a:pt x="76" y="14"/>
                  </a:lnTo>
                  <a:lnTo>
                    <a:pt x="69" y="20"/>
                  </a:lnTo>
                  <a:lnTo>
                    <a:pt x="6" y="20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" name="Freeform 46"/>
            <p:cNvSpPr>
              <a:spLocks/>
            </p:cNvSpPr>
            <p:nvPr/>
          </p:nvSpPr>
          <p:spPr bwMode="auto">
            <a:xfrm>
              <a:off x="6853573" y="4829279"/>
              <a:ext cx="16399" cy="32236"/>
            </a:xfrm>
            <a:custGeom>
              <a:avLst/>
              <a:gdLst>
                <a:gd name="T0" fmla="*/ 21 w 21"/>
                <a:gd name="T1" fmla="*/ 28 h 35"/>
                <a:gd name="T2" fmla="*/ 14 w 21"/>
                <a:gd name="T3" fmla="*/ 35 h 35"/>
                <a:gd name="T4" fmla="*/ 7 w 21"/>
                <a:gd name="T5" fmla="*/ 35 h 35"/>
                <a:gd name="T6" fmla="*/ 7 w 21"/>
                <a:gd name="T7" fmla="*/ 35 h 35"/>
                <a:gd name="T8" fmla="*/ 0 w 21"/>
                <a:gd name="T9" fmla="*/ 35 h 35"/>
                <a:gd name="T10" fmla="*/ 0 w 21"/>
                <a:gd name="T11" fmla="*/ 28 h 35"/>
                <a:gd name="T12" fmla="*/ 0 w 21"/>
                <a:gd name="T13" fmla="*/ 7 h 35"/>
                <a:gd name="T14" fmla="*/ 0 w 21"/>
                <a:gd name="T15" fmla="*/ 0 h 35"/>
                <a:gd name="T16" fmla="*/ 7 w 21"/>
                <a:gd name="T17" fmla="*/ 0 h 35"/>
                <a:gd name="T18" fmla="*/ 7 w 21"/>
                <a:gd name="T19" fmla="*/ 0 h 35"/>
                <a:gd name="T20" fmla="*/ 14 w 21"/>
                <a:gd name="T21" fmla="*/ 0 h 35"/>
                <a:gd name="T22" fmla="*/ 21 w 21"/>
                <a:gd name="T23" fmla="*/ 7 h 35"/>
                <a:gd name="T24" fmla="*/ 21 w 21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5">
                  <a:moveTo>
                    <a:pt x="21" y="28"/>
                  </a:moveTo>
                  <a:lnTo>
                    <a:pt x="14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28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" name="Freeform 47"/>
            <p:cNvSpPr>
              <a:spLocks/>
            </p:cNvSpPr>
            <p:nvPr/>
          </p:nvSpPr>
          <p:spPr bwMode="auto">
            <a:xfrm>
              <a:off x="6853573" y="4829279"/>
              <a:ext cx="53883" cy="19342"/>
            </a:xfrm>
            <a:custGeom>
              <a:avLst/>
              <a:gdLst>
                <a:gd name="T0" fmla="*/ 7 w 69"/>
                <a:gd name="T1" fmla="*/ 21 h 21"/>
                <a:gd name="T2" fmla="*/ 0 w 69"/>
                <a:gd name="T3" fmla="*/ 14 h 21"/>
                <a:gd name="T4" fmla="*/ 0 w 69"/>
                <a:gd name="T5" fmla="*/ 7 h 21"/>
                <a:gd name="T6" fmla="*/ 0 w 69"/>
                <a:gd name="T7" fmla="*/ 7 h 21"/>
                <a:gd name="T8" fmla="*/ 0 w 69"/>
                <a:gd name="T9" fmla="*/ 0 h 21"/>
                <a:gd name="T10" fmla="*/ 7 w 69"/>
                <a:gd name="T11" fmla="*/ 0 h 21"/>
                <a:gd name="T12" fmla="*/ 63 w 69"/>
                <a:gd name="T13" fmla="*/ 0 h 21"/>
                <a:gd name="T14" fmla="*/ 69 w 69"/>
                <a:gd name="T15" fmla="*/ 0 h 21"/>
                <a:gd name="T16" fmla="*/ 69 w 69"/>
                <a:gd name="T17" fmla="*/ 7 h 21"/>
                <a:gd name="T18" fmla="*/ 69 w 69"/>
                <a:gd name="T19" fmla="*/ 7 h 21"/>
                <a:gd name="T20" fmla="*/ 69 w 69"/>
                <a:gd name="T21" fmla="*/ 14 h 21"/>
                <a:gd name="T22" fmla="*/ 63 w 69"/>
                <a:gd name="T23" fmla="*/ 21 h 21"/>
                <a:gd name="T24" fmla="*/ 7 w 69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9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63" y="0"/>
                  </a:lnTo>
                  <a:lnTo>
                    <a:pt x="69" y="0"/>
                  </a:lnTo>
                  <a:lnTo>
                    <a:pt x="69" y="7"/>
                  </a:lnTo>
                  <a:lnTo>
                    <a:pt x="69" y="7"/>
                  </a:lnTo>
                  <a:lnTo>
                    <a:pt x="69" y="14"/>
                  </a:lnTo>
                  <a:lnTo>
                    <a:pt x="63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0" name="Freeform 48"/>
            <p:cNvSpPr>
              <a:spLocks/>
            </p:cNvSpPr>
            <p:nvPr/>
          </p:nvSpPr>
          <p:spPr bwMode="auto">
            <a:xfrm>
              <a:off x="6897305" y="4829279"/>
              <a:ext cx="48417" cy="19342"/>
            </a:xfrm>
            <a:custGeom>
              <a:avLst/>
              <a:gdLst>
                <a:gd name="T0" fmla="*/ 7 w 62"/>
                <a:gd name="T1" fmla="*/ 21 h 21"/>
                <a:gd name="T2" fmla="*/ 0 w 62"/>
                <a:gd name="T3" fmla="*/ 14 h 21"/>
                <a:gd name="T4" fmla="*/ 0 w 62"/>
                <a:gd name="T5" fmla="*/ 7 h 21"/>
                <a:gd name="T6" fmla="*/ 0 w 62"/>
                <a:gd name="T7" fmla="*/ 7 h 21"/>
                <a:gd name="T8" fmla="*/ 0 w 62"/>
                <a:gd name="T9" fmla="*/ 0 h 21"/>
                <a:gd name="T10" fmla="*/ 7 w 62"/>
                <a:gd name="T11" fmla="*/ 0 h 21"/>
                <a:gd name="T12" fmla="*/ 55 w 62"/>
                <a:gd name="T13" fmla="*/ 0 h 21"/>
                <a:gd name="T14" fmla="*/ 62 w 62"/>
                <a:gd name="T15" fmla="*/ 0 h 21"/>
                <a:gd name="T16" fmla="*/ 62 w 62"/>
                <a:gd name="T17" fmla="*/ 7 h 21"/>
                <a:gd name="T18" fmla="*/ 62 w 62"/>
                <a:gd name="T19" fmla="*/ 7 h 21"/>
                <a:gd name="T20" fmla="*/ 62 w 62"/>
                <a:gd name="T21" fmla="*/ 14 h 21"/>
                <a:gd name="T22" fmla="*/ 55 w 62"/>
                <a:gd name="T23" fmla="*/ 21 h 21"/>
                <a:gd name="T24" fmla="*/ 7 w 6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55" y="0"/>
                  </a:lnTo>
                  <a:lnTo>
                    <a:pt x="62" y="0"/>
                  </a:lnTo>
                  <a:lnTo>
                    <a:pt x="62" y="7"/>
                  </a:lnTo>
                  <a:lnTo>
                    <a:pt x="62" y="7"/>
                  </a:lnTo>
                  <a:lnTo>
                    <a:pt x="62" y="14"/>
                  </a:lnTo>
                  <a:lnTo>
                    <a:pt x="5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1" name="Freeform 49"/>
            <p:cNvSpPr>
              <a:spLocks/>
            </p:cNvSpPr>
            <p:nvPr/>
          </p:nvSpPr>
          <p:spPr bwMode="auto">
            <a:xfrm>
              <a:off x="6934789" y="4829279"/>
              <a:ext cx="32798" cy="19342"/>
            </a:xfrm>
            <a:custGeom>
              <a:avLst/>
              <a:gdLst>
                <a:gd name="T0" fmla="*/ 7 w 42"/>
                <a:gd name="T1" fmla="*/ 21 h 21"/>
                <a:gd name="T2" fmla="*/ 0 w 42"/>
                <a:gd name="T3" fmla="*/ 14 h 21"/>
                <a:gd name="T4" fmla="*/ 0 w 42"/>
                <a:gd name="T5" fmla="*/ 7 h 21"/>
                <a:gd name="T6" fmla="*/ 0 w 42"/>
                <a:gd name="T7" fmla="*/ 7 h 21"/>
                <a:gd name="T8" fmla="*/ 0 w 42"/>
                <a:gd name="T9" fmla="*/ 0 h 21"/>
                <a:gd name="T10" fmla="*/ 7 w 42"/>
                <a:gd name="T11" fmla="*/ 0 h 21"/>
                <a:gd name="T12" fmla="*/ 35 w 42"/>
                <a:gd name="T13" fmla="*/ 0 h 21"/>
                <a:gd name="T14" fmla="*/ 42 w 42"/>
                <a:gd name="T15" fmla="*/ 0 h 21"/>
                <a:gd name="T16" fmla="*/ 42 w 42"/>
                <a:gd name="T17" fmla="*/ 7 h 21"/>
                <a:gd name="T18" fmla="*/ 42 w 42"/>
                <a:gd name="T19" fmla="*/ 7 h 21"/>
                <a:gd name="T20" fmla="*/ 42 w 42"/>
                <a:gd name="T21" fmla="*/ 14 h 21"/>
                <a:gd name="T22" fmla="*/ 35 w 42"/>
                <a:gd name="T23" fmla="*/ 21 h 21"/>
                <a:gd name="T24" fmla="*/ 7 w 4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35" y="0"/>
                  </a:lnTo>
                  <a:lnTo>
                    <a:pt x="42" y="0"/>
                  </a:lnTo>
                  <a:lnTo>
                    <a:pt x="42" y="7"/>
                  </a:lnTo>
                  <a:lnTo>
                    <a:pt x="42" y="7"/>
                  </a:lnTo>
                  <a:lnTo>
                    <a:pt x="42" y="14"/>
                  </a:lnTo>
                  <a:lnTo>
                    <a:pt x="3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" name="Freeform 50"/>
            <p:cNvSpPr>
              <a:spLocks/>
            </p:cNvSpPr>
            <p:nvPr/>
          </p:nvSpPr>
          <p:spPr bwMode="auto">
            <a:xfrm>
              <a:off x="6956656" y="4809939"/>
              <a:ext cx="16399" cy="32236"/>
            </a:xfrm>
            <a:custGeom>
              <a:avLst/>
              <a:gdLst>
                <a:gd name="T0" fmla="*/ 21 w 21"/>
                <a:gd name="T1" fmla="*/ 28 h 35"/>
                <a:gd name="T2" fmla="*/ 14 w 21"/>
                <a:gd name="T3" fmla="*/ 35 h 35"/>
                <a:gd name="T4" fmla="*/ 7 w 21"/>
                <a:gd name="T5" fmla="*/ 35 h 35"/>
                <a:gd name="T6" fmla="*/ 7 w 21"/>
                <a:gd name="T7" fmla="*/ 35 h 35"/>
                <a:gd name="T8" fmla="*/ 0 w 21"/>
                <a:gd name="T9" fmla="*/ 35 h 35"/>
                <a:gd name="T10" fmla="*/ 0 w 21"/>
                <a:gd name="T11" fmla="*/ 28 h 35"/>
                <a:gd name="T12" fmla="*/ 0 w 21"/>
                <a:gd name="T13" fmla="*/ 7 h 35"/>
                <a:gd name="T14" fmla="*/ 0 w 21"/>
                <a:gd name="T15" fmla="*/ 0 h 35"/>
                <a:gd name="T16" fmla="*/ 7 w 21"/>
                <a:gd name="T17" fmla="*/ 0 h 35"/>
                <a:gd name="T18" fmla="*/ 7 w 21"/>
                <a:gd name="T19" fmla="*/ 0 h 35"/>
                <a:gd name="T20" fmla="*/ 14 w 21"/>
                <a:gd name="T21" fmla="*/ 0 h 35"/>
                <a:gd name="T22" fmla="*/ 21 w 21"/>
                <a:gd name="T23" fmla="*/ 7 h 35"/>
                <a:gd name="T24" fmla="*/ 21 w 21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5">
                  <a:moveTo>
                    <a:pt x="21" y="28"/>
                  </a:moveTo>
                  <a:lnTo>
                    <a:pt x="14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28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" name="Freeform 51"/>
            <p:cNvSpPr>
              <a:spLocks/>
            </p:cNvSpPr>
            <p:nvPr/>
          </p:nvSpPr>
          <p:spPr bwMode="auto">
            <a:xfrm>
              <a:off x="6956656" y="4809939"/>
              <a:ext cx="27332" cy="19342"/>
            </a:xfrm>
            <a:custGeom>
              <a:avLst/>
              <a:gdLst>
                <a:gd name="T0" fmla="*/ 7 w 35"/>
                <a:gd name="T1" fmla="*/ 21 h 21"/>
                <a:gd name="T2" fmla="*/ 0 w 35"/>
                <a:gd name="T3" fmla="*/ 14 h 21"/>
                <a:gd name="T4" fmla="*/ 0 w 35"/>
                <a:gd name="T5" fmla="*/ 7 h 21"/>
                <a:gd name="T6" fmla="*/ 0 w 35"/>
                <a:gd name="T7" fmla="*/ 7 h 21"/>
                <a:gd name="T8" fmla="*/ 0 w 35"/>
                <a:gd name="T9" fmla="*/ 0 h 21"/>
                <a:gd name="T10" fmla="*/ 7 w 35"/>
                <a:gd name="T11" fmla="*/ 0 h 21"/>
                <a:gd name="T12" fmla="*/ 28 w 35"/>
                <a:gd name="T13" fmla="*/ 0 h 21"/>
                <a:gd name="T14" fmla="*/ 35 w 35"/>
                <a:gd name="T15" fmla="*/ 0 h 21"/>
                <a:gd name="T16" fmla="*/ 35 w 35"/>
                <a:gd name="T17" fmla="*/ 7 h 21"/>
                <a:gd name="T18" fmla="*/ 35 w 35"/>
                <a:gd name="T19" fmla="*/ 7 h 21"/>
                <a:gd name="T20" fmla="*/ 35 w 35"/>
                <a:gd name="T21" fmla="*/ 14 h 21"/>
                <a:gd name="T22" fmla="*/ 28 w 35"/>
                <a:gd name="T23" fmla="*/ 21 h 21"/>
                <a:gd name="T24" fmla="*/ 7 w 35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14"/>
                  </a:lnTo>
                  <a:lnTo>
                    <a:pt x="28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4" name="Freeform 52"/>
            <p:cNvSpPr>
              <a:spLocks/>
            </p:cNvSpPr>
            <p:nvPr/>
          </p:nvSpPr>
          <p:spPr bwMode="auto">
            <a:xfrm>
              <a:off x="6973054" y="4790597"/>
              <a:ext cx="16399" cy="32236"/>
            </a:xfrm>
            <a:custGeom>
              <a:avLst/>
              <a:gdLst>
                <a:gd name="T0" fmla="*/ 21 w 21"/>
                <a:gd name="T1" fmla="*/ 28 h 35"/>
                <a:gd name="T2" fmla="*/ 14 w 21"/>
                <a:gd name="T3" fmla="*/ 35 h 35"/>
                <a:gd name="T4" fmla="*/ 7 w 21"/>
                <a:gd name="T5" fmla="*/ 35 h 35"/>
                <a:gd name="T6" fmla="*/ 7 w 21"/>
                <a:gd name="T7" fmla="*/ 35 h 35"/>
                <a:gd name="T8" fmla="*/ 0 w 21"/>
                <a:gd name="T9" fmla="*/ 35 h 35"/>
                <a:gd name="T10" fmla="*/ 0 w 21"/>
                <a:gd name="T11" fmla="*/ 28 h 35"/>
                <a:gd name="T12" fmla="*/ 0 w 21"/>
                <a:gd name="T13" fmla="*/ 7 h 35"/>
                <a:gd name="T14" fmla="*/ 0 w 21"/>
                <a:gd name="T15" fmla="*/ 0 h 35"/>
                <a:gd name="T16" fmla="*/ 7 w 21"/>
                <a:gd name="T17" fmla="*/ 0 h 35"/>
                <a:gd name="T18" fmla="*/ 7 w 21"/>
                <a:gd name="T19" fmla="*/ 0 h 35"/>
                <a:gd name="T20" fmla="*/ 14 w 21"/>
                <a:gd name="T21" fmla="*/ 0 h 35"/>
                <a:gd name="T22" fmla="*/ 21 w 21"/>
                <a:gd name="T23" fmla="*/ 7 h 35"/>
                <a:gd name="T24" fmla="*/ 21 w 21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5">
                  <a:moveTo>
                    <a:pt x="21" y="28"/>
                  </a:moveTo>
                  <a:lnTo>
                    <a:pt x="14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28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5" name="Freeform 53"/>
            <p:cNvSpPr>
              <a:spLocks/>
            </p:cNvSpPr>
            <p:nvPr/>
          </p:nvSpPr>
          <p:spPr bwMode="auto">
            <a:xfrm>
              <a:off x="6973054" y="4790597"/>
              <a:ext cx="48417" cy="19342"/>
            </a:xfrm>
            <a:custGeom>
              <a:avLst/>
              <a:gdLst>
                <a:gd name="T0" fmla="*/ 7 w 62"/>
                <a:gd name="T1" fmla="*/ 21 h 21"/>
                <a:gd name="T2" fmla="*/ 0 w 62"/>
                <a:gd name="T3" fmla="*/ 14 h 21"/>
                <a:gd name="T4" fmla="*/ 0 w 62"/>
                <a:gd name="T5" fmla="*/ 7 h 21"/>
                <a:gd name="T6" fmla="*/ 0 w 62"/>
                <a:gd name="T7" fmla="*/ 7 h 21"/>
                <a:gd name="T8" fmla="*/ 0 w 62"/>
                <a:gd name="T9" fmla="*/ 0 h 21"/>
                <a:gd name="T10" fmla="*/ 7 w 62"/>
                <a:gd name="T11" fmla="*/ 0 h 21"/>
                <a:gd name="T12" fmla="*/ 55 w 62"/>
                <a:gd name="T13" fmla="*/ 0 h 21"/>
                <a:gd name="T14" fmla="*/ 62 w 62"/>
                <a:gd name="T15" fmla="*/ 0 h 21"/>
                <a:gd name="T16" fmla="*/ 62 w 62"/>
                <a:gd name="T17" fmla="*/ 7 h 21"/>
                <a:gd name="T18" fmla="*/ 62 w 62"/>
                <a:gd name="T19" fmla="*/ 7 h 21"/>
                <a:gd name="T20" fmla="*/ 62 w 62"/>
                <a:gd name="T21" fmla="*/ 14 h 21"/>
                <a:gd name="T22" fmla="*/ 55 w 62"/>
                <a:gd name="T23" fmla="*/ 21 h 21"/>
                <a:gd name="T24" fmla="*/ 7 w 6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55" y="0"/>
                  </a:lnTo>
                  <a:lnTo>
                    <a:pt x="62" y="0"/>
                  </a:lnTo>
                  <a:lnTo>
                    <a:pt x="62" y="7"/>
                  </a:lnTo>
                  <a:lnTo>
                    <a:pt x="62" y="7"/>
                  </a:lnTo>
                  <a:lnTo>
                    <a:pt x="62" y="14"/>
                  </a:lnTo>
                  <a:lnTo>
                    <a:pt x="5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6" name="Freeform 54"/>
            <p:cNvSpPr>
              <a:spLocks/>
            </p:cNvSpPr>
            <p:nvPr/>
          </p:nvSpPr>
          <p:spPr bwMode="auto">
            <a:xfrm>
              <a:off x="7010538" y="4771256"/>
              <a:ext cx="16399" cy="32236"/>
            </a:xfrm>
            <a:custGeom>
              <a:avLst/>
              <a:gdLst>
                <a:gd name="T0" fmla="*/ 21 w 21"/>
                <a:gd name="T1" fmla="*/ 28 h 35"/>
                <a:gd name="T2" fmla="*/ 14 w 21"/>
                <a:gd name="T3" fmla="*/ 35 h 35"/>
                <a:gd name="T4" fmla="*/ 7 w 21"/>
                <a:gd name="T5" fmla="*/ 35 h 35"/>
                <a:gd name="T6" fmla="*/ 7 w 21"/>
                <a:gd name="T7" fmla="*/ 35 h 35"/>
                <a:gd name="T8" fmla="*/ 0 w 21"/>
                <a:gd name="T9" fmla="*/ 35 h 35"/>
                <a:gd name="T10" fmla="*/ 0 w 21"/>
                <a:gd name="T11" fmla="*/ 28 h 35"/>
                <a:gd name="T12" fmla="*/ 0 w 21"/>
                <a:gd name="T13" fmla="*/ 7 h 35"/>
                <a:gd name="T14" fmla="*/ 0 w 21"/>
                <a:gd name="T15" fmla="*/ 0 h 35"/>
                <a:gd name="T16" fmla="*/ 7 w 21"/>
                <a:gd name="T17" fmla="*/ 0 h 35"/>
                <a:gd name="T18" fmla="*/ 7 w 21"/>
                <a:gd name="T19" fmla="*/ 0 h 35"/>
                <a:gd name="T20" fmla="*/ 14 w 21"/>
                <a:gd name="T21" fmla="*/ 0 h 35"/>
                <a:gd name="T22" fmla="*/ 21 w 21"/>
                <a:gd name="T23" fmla="*/ 7 h 35"/>
                <a:gd name="T24" fmla="*/ 21 w 21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5">
                  <a:moveTo>
                    <a:pt x="21" y="28"/>
                  </a:moveTo>
                  <a:lnTo>
                    <a:pt x="14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28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7" name="Freeform 55"/>
            <p:cNvSpPr>
              <a:spLocks/>
            </p:cNvSpPr>
            <p:nvPr/>
          </p:nvSpPr>
          <p:spPr bwMode="auto">
            <a:xfrm>
              <a:off x="7010538" y="4771256"/>
              <a:ext cx="189764" cy="19342"/>
            </a:xfrm>
            <a:custGeom>
              <a:avLst/>
              <a:gdLst>
                <a:gd name="T0" fmla="*/ 7 w 243"/>
                <a:gd name="T1" fmla="*/ 21 h 21"/>
                <a:gd name="T2" fmla="*/ 0 w 243"/>
                <a:gd name="T3" fmla="*/ 14 h 21"/>
                <a:gd name="T4" fmla="*/ 0 w 243"/>
                <a:gd name="T5" fmla="*/ 7 h 21"/>
                <a:gd name="T6" fmla="*/ 0 w 243"/>
                <a:gd name="T7" fmla="*/ 7 h 21"/>
                <a:gd name="T8" fmla="*/ 0 w 243"/>
                <a:gd name="T9" fmla="*/ 0 h 21"/>
                <a:gd name="T10" fmla="*/ 7 w 243"/>
                <a:gd name="T11" fmla="*/ 0 h 21"/>
                <a:gd name="T12" fmla="*/ 236 w 243"/>
                <a:gd name="T13" fmla="*/ 0 h 21"/>
                <a:gd name="T14" fmla="*/ 243 w 243"/>
                <a:gd name="T15" fmla="*/ 0 h 21"/>
                <a:gd name="T16" fmla="*/ 243 w 243"/>
                <a:gd name="T17" fmla="*/ 7 h 21"/>
                <a:gd name="T18" fmla="*/ 243 w 243"/>
                <a:gd name="T19" fmla="*/ 7 h 21"/>
                <a:gd name="T20" fmla="*/ 243 w 243"/>
                <a:gd name="T21" fmla="*/ 14 h 21"/>
                <a:gd name="T22" fmla="*/ 236 w 243"/>
                <a:gd name="T23" fmla="*/ 21 h 21"/>
                <a:gd name="T24" fmla="*/ 7 w 243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3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36" y="0"/>
                  </a:lnTo>
                  <a:lnTo>
                    <a:pt x="243" y="0"/>
                  </a:lnTo>
                  <a:lnTo>
                    <a:pt x="243" y="7"/>
                  </a:lnTo>
                  <a:lnTo>
                    <a:pt x="243" y="7"/>
                  </a:lnTo>
                  <a:lnTo>
                    <a:pt x="243" y="14"/>
                  </a:lnTo>
                  <a:lnTo>
                    <a:pt x="236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8" name="Freeform 56"/>
            <p:cNvSpPr>
              <a:spLocks/>
            </p:cNvSpPr>
            <p:nvPr/>
          </p:nvSpPr>
          <p:spPr bwMode="auto">
            <a:xfrm>
              <a:off x="7190151" y="4746388"/>
              <a:ext cx="15619" cy="37762"/>
            </a:xfrm>
            <a:custGeom>
              <a:avLst/>
              <a:gdLst>
                <a:gd name="T0" fmla="*/ 20 w 20"/>
                <a:gd name="T1" fmla="*/ 34 h 41"/>
                <a:gd name="T2" fmla="*/ 13 w 20"/>
                <a:gd name="T3" fmla="*/ 41 h 41"/>
                <a:gd name="T4" fmla="*/ 6 w 20"/>
                <a:gd name="T5" fmla="*/ 41 h 41"/>
                <a:gd name="T6" fmla="*/ 6 w 20"/>
                <a:gd name="T7" fmla="*/ 41 h 41"/>
                <a:gd name="T8" fmla="*/ 0 w 20"/>
                <a:gd name="T9" fmla="*/ 41 h 41"/>
                <a:gd name="T10" fmla="*/ 0 w 20"/>
                <a:gd name="T11" fmla="*/ 34 h 41"/>
                <a:gd name="T12" fmla="*/ 0 w 20"/>
                <a:gd name="T13" fmla="*/ 7 h 41"/>
                <a:gd name="T14" fmla="*/ 0 w 20"/>
                <a:gd name="T15" fmla="*/ 0 h 41"/>
                <a:gd name="T16" fmla="*/ 6 w 20"/>
                <a:gd name="T17" fmla="*/ 0 h 41"/>
                <a:gd name="T18" fmla="*/ 6 w 20"/>
                <a:gd name="T19" fmla="*/ 0 h 41"/>
                <a:gd name="T20" fmla="*/ 13 w 20"/>
                <a:gd name="T21" fmla="*/ 0 h 41"/>
                <a:gd name="T22" fmla="*/ 20 w 20"/>
                <a:gd name="T23" fmla="*/ 7 h 41"/>
                <a:gd name="T24" fmla="*/ 20 w 20"/>
                <a:gd name="T25" fmla="*/ 3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41">
                  <a:moveTo>
                    <a:pt x="20" y="34"/>
                  </a:moveTo>
                  <a:lnTo>
                    <a:pt x="13" y="41"/>
                  </a:lnTo>
                  <a:lnTo>
                    <a:pt x="6" y="41"/>
                  </a:lnTo>
                  <a:lnTo>
                    <a:pt x="6" y="41"/>
                  </a:lnTo>
                  <a:lnTo>
                    <a:pt x="0" y="41"/>
                  </a:lnTo>
                  <a:lnTo>
                    <a:pt x="0" y="34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13" y="0"/>
                  </a:lnTo>
                  <a:lnTo>
                    <a:pt x="20" y="7"/>
                  </a:lnTo>
                  <a:lnTo>
                    <a:pt x="20" y="34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9" name="Freeform 57"/>
            <p:cNvSpPr>
              <a:spLocks/>
            </p:cNvSpPr>
            <p:nvPr/>
          </p:nvSpPr>
          <p:spPr bwMode="auto">
            <a:xfrm>
              <a:off x="7190151" y="4746388"/>
              <a:ext cx="97616" cy="19342"/>
            </a:xfrm>
            <a:custGeom>
              <a:avLst/>
              <a:gdLst>
                <a:gd name="T0" fmla="*/ 6 w 125"/>
                <a:gd name="T1" fmla="*/ 21 h 21"/>
                <a:gd name="T2" fmla="*/ 0 w 125"/>
                <a:gd name="T3" fmla="*/ 14 h 21"/>
                <a:gd name="T4" fmla="*/ 0 w 125"/>
                <a:gd name="T5" fmla="*/ 7 h 21"/>
                <a:gd name="T6" fmla="*/ 0 w 125"/>
                <a:gd name="T7" fmla="*/ 7 h 21"/>
                <a:gd name="T8" fmla="*/ 0 w 125"/>
                <a:gd name="T9" fmla="*/ 0 h 21"/>
                <a:gd name="T10" fmla="*/ 6 w 125"/>
                <a:gd name="T11" fmla="*/ 0 h 21"/>
                <a:gd name="T12" fmla="*/ 118 w 125"/>
                <a:gd name="T13" fmla="*/ 0 h 21"/>
                <a:gd name="T14" fmla="*/ 125 w 125"/>
                <a:gd name="T15" fmla="*/ 0 h 21"/>
                <a:gd name="T16" fmla="*/ 125 w 125"/>
                <a:gd name="T17" fmla="*/ 7 h 21"/>
                <a:gd name="T18" fmla="*/ 125 w 125"/>
                <a:gd name="T19" fmla="*/ 7 h 21"/>
                <a:gd name="T20" fmla="*/ 125 w 125"/>
                <a:gd name="T21" fmla="*/ 14 h 21"/>
                <a:gd name="T22" fmla="*/ 118 w 125"/>
                <a:gd name="T23" fmla="*/ 21 h 21"/>
                <a:gd name="T24" fmla="*/ 6 w 125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5" h="21">
                  <a:moveTo>
                    <a:pt x="6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118" y="0"/>
                  </a:lnTo>
                  <a:lnTo>
                    <a:pt x="125" y="0"/>
                  </a:lnTo>
                  <a:lnTo>
                    <a:pt x="125" y="7"/>
                  </a:lnTo>
                  <a:lnTo>
                    <a:pt x="125" y="7"/>
                  </a:lnTo>
                  <a:lnTo>
                    <a:pt x="125" y="14"/>
                  </a:lnTo>
                  <a:lnTo>
                    <a:pt x="118" y="21"/>
                  </a:lnTo>
                  <a:lnTo>
                    <a:pt x="6" y="21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0" name="Freeform 58"/>
            <p:cNvSpPr>
              <a:spLocks/>
            </p:cNvSpPr>
            <p:nvPr/>
          </p:nvSpPr>
          <p:spPr bwMode="auto">
            <a:xfrm>
              <a:off x="7276833" y="4727048"/>
              <a:ext cx="15619" cy="32236"/>
            </a:xfrm>
            <a:custGeom>
              <a:avLst/>
              <a:gdLst>
                <a:gd name="T0" fmla="*/ 20 w 20"/>
                <a:gd name="T1" fmla="*/ 28 h 35"/>
                <a:gd name="T2" fmla="*/ 14 w 20"/>
                <a:gd name="T3" fmla="*/ 35 h 35"/>
                <a:gd name="T4" fmla="*/ 7 w 20"/>
                <a:gd name="T5" fmla="*/ 35 h 35"/>
                <a:gd name="T6" fmla="*/ 7 w 20"/>
                <a:gd name="T7" fmla="*/ 35 h 35"/>
                <a:gd name="T8" fmla="*/ 0 w 20"/>
                <a:gd name="T9" fmla="*/ 35 h 35"/>
                <a:gd name="T10" fmla="*/ 0 w 20"/>
                <a:gd name="T11" fmla="*/ 28 h 35"/>
                <a:gd name="T12" fmla="*/ 0 w 20"/>
                <a:gd name="T13" fmla="*/ 7 h 35"/>
                <a:gd name="T14" fmla="*/ 0 w 20"/>
                <a:gd name="T15" fmla="*/ 0 h 35"/>
                <a:gd name="T16" fmla="*/ 7 w 20"/>
                <a:gd name="T17" fmla="*/ 0 h 35"/>
                <a:gd name="T18" fmla="*/ 7 w 20"/>
                <a:gd name="T19" fmla="*/ 0 h 35"/>
                <a:gd name="T20" fmla="*/ 14 w 20"/>
                <a:gd name="T21" fmla="*/ 0 h 35"/>
                <a:gd name="T22" fmla="*/ 20 w 20"/>
                <a:gd name="T23" fmla="*/ 7 h 35"/>
                <a:gd name="T24" fmla="*/ 20 w 20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35">
                  <a:moveTo>
                    <a:pt x="20" y="28"/>
                  </a:moveTo>
                  <a:lnTo>
                    <a:pt x="14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0" y="7"/>
                  </a:lnTo>
                  <a:lnTo>
                    <a:pt x="20" y="2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1" name="Freeform 59"/>
            <p:cNvSpPr>
              <a:spLocks/>
            </p:cNvSpPr>
            <p:nvPr/>
          </p:nvSpPr>
          <p:spPr bwMode="auto">
            <a:xfrm>
              <a:off x="7276833" y="4727048"/>
              <a:ext cx="162432" cy="19342"/>
            </a:xfrm>
            <a:custGeom>
              <a:avLst/>
              <a:gdLst>
                <a:gd name="T0" fmla="*/ 7 w 208"/>
                <a:gd name="T1" fmla="*/ 21 h 21"/>
                <a:gd name="T2" fmla="*/ 0 w 208"/>
                <a:gd name="T3" fmla="*/ 14 h 21"/>
                <a:gd name="T4" fmla="*/ 0 w 208"/>
                <a:gd name="T5" fmla="*/ 7 h 21"/>
                <a:gd name="T6" fmla="*/ 0 w 208"/>
                <a:gd name="T7" fmla="*/ 7 h 21"/>
                <a:gd name="T8" fmla="*/ 0 w 208"/>
                <a:gd name="T9" fmla="*/ 0 h 21"/>
                <a:gd name="T10" fmla="*/ 7 w 208"/>
                <a:gd name="T11" fmla="*/ 0 h 21"/>
                <a:gd name="T12" fmla="*/ 201 w 208"/>
                <a:gd name="T13" fmla="*/ 0 h 21"/>
                <a:gd name="T14" fmla="*/ 208 w 208"/>
                <a:gd name="T15" fmla="*/ 0 h 21"/>
                <a:gd name="T16" fmla="*/ 208 w 208"/>
                <a:gd name="T17" fmla="*/ 7 h 21"/>
                <a:gd name="T18" fmla="*/ 208 w 208"/>
                <a:gd name="T19" fmla="*/ 7 h 21"/>
                <a:gd name="T20" fmla="*/ 208 w 208"/>
                <a:gd name="T21" fmla="*/ 14 h 21"/>
                <a:gd name="T22" fmla="*/ 201 w 208"/>
                <a:gd name="T23" fmla="*/ 21 h 21"/>
                <a:gd name="T24" fmla="*/ 7 w 208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8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01" y="0"/>
                  </a:lnTo>
                  <a:lnTo>
                    <a:pt x="208" y="0"/>
                  </a:lnTo>
                  <a:lnTo>
                    <a:pt x="208" y="7"/>
                  </a:lnTo>
                  <a:lnTo>
                    <a:pt x="208" y="7"/>
                  </a:lnTo>
                  <a:lnTo>
                    <a:pt x="208" y="14"/>
                  </a:lnTo>
                  <a:lnTo>
                    <a:pt x="201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2" name="Freeform 60"/>
            <p:cNvSpPr>
              <a:spLocks/>
            </p:cNvSpPr>
            <p:nvPr/>
          </p:nvSpPr>
          <p:spPr bwMode="auto">
            <a:xfrm>
              <a:off x="7428332" y="4707706"/>
              <a:ext cx="16399" cy="32236"/>
            </a:xfrm>
            <a:custGeom>
              <a:avLst/>
              <a:gdLst>
                <a:gd name="T0" fmla="*/ 21 w 21"/>
                <a:gd name="T1" fmla="*/ 28 h 35"/>
                <a:gd name="T2" fmla="*/ 14 w 21"/>
                <a:gd name="T3" fmla="*/ 35 h 35"/>
                <a:gd name="T4" fmla="*/ 7 w 21"/>
                <a:gd name="T5" fmla="*/ 35 h 35"/>
                <a:gd name="T6" fmla="*/ 7 w 21"/>
                <a:gd name="T7" fmla="*/ 35 h 35"/>
                <a:gd name="T8" fmla="*/ 0 w 21"/>
                <a:gd name="T9" fmla="*/ 35 h 35"/>
                <a:gd name="T10" fmla="*/ 0 w 21"/>
                <a:gd name="T11" fmla="*/ 28 h 35"/>
                <a:gd name="T12" fmla="*/ 0 w 21"/>
                <a:gd name="T13" fmla="*/ 7 h 35"/>
                <a:gd name="T14" fmla="*/ 0 w 21"/>
                <a:gd name="T15" fmla="*/ 0 h 35"/>
                <a:gd name="T16" fmla="*/ 7 w 21"/>
                <a:gd name="T17" fmla="*/ 0 h 35"/>
                <a:gd name="T18" fmla="*/ 7 w 21"/>
                <a:gd name="T19" fmla="*/ 0 h 35"/>
                <a:gd name="T20" fmla="*/ 14 w 21"/>
                <a:gd name="T21" fmla="*/ 0 h 35"/>
                <a:gd name="T22" fmla="*/ 21 w 21"/>
                <a:gd name="T23" fmla="*/ 7 h 35"/>
                <a:gd name="T24" fmla="*/ 21 w 21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5">
                  <a:moveTo>
                    <a:pt x="21" y="28"/>
                  </a:moveTo>
                  <a:lnTo>
                    <a:pt x="14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2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3" name="Freeform 61"/>
            <p:cNvSpPr>
              <a:spLocks/>
            </p:cNvSpPr>
            <p:nvPr/>
          </p:nvSpPr>
          <p:spPr bwMode="auto">
            <a:xfrm>
              <a:off x="7428332" y="4707706"/>
              <a:ext cx="357663" cy="19342"/>
            </a:xfrm>
            <a:custGeom>
              <a:avLst/>
              <a:gdLst>
                <a:gd name="T0" fmla="*/ 7 w 458"/>
                <a:gd name="T1" fmla="*/ 21 h 21"/>
                <a:gd name="T2" fmla="*/ 0 w 458"/>
                <a:gd name="T3" fmla="*/ 14 h 21"/>
                <a:gd name="T4" fmla="*/ 0 w 458"/>
                <a:gd name="T5" fmla="*/ 7 h 21"/>
                <a:gd name="T6" fmla="*/ 0 w 458"/>
                <a:gd name="T7" fmla="*/ 7 h 21"/>
                <a:gd name="T8" fmla="*/ 0 w 458"/>
                <a:gd name="T9" fmla="*/ 0 h 21"/>
                <a:gd name="T10" fmla="*/ 7 w 458"/>
                <a:gd name="T11" fmla="*/ 0 h 21"/>
                <a:gd name="T12" fmla="*/ 451 w 458"/>
                <a:gd name="T13" fmla="*/ 0 h 21"/>
                <a:gd name="T14" fmla="*/ 458 w 458"/>
                <a:gd name="T15" fmla="*/ 0 h 21"/>
                <a:gd name="T16" fmla="*/ 458 w 458"/>
                <a:gd name="T17" fmla="*/ 7 h 21"/>
                <a:gd name="T18" fmla="*/ 458 w 458"/>
                <a:gd name="T19" fmla="*/ 7 h 21"/>
                <a:gd name="T20" fmla="*/ 458 w 458"/>
                <a:gd name="T21" fmla="*/ 14 h 21"/>
                <a:gd name="T22" fmla="*/ 451 w 458"/>
                <a:gd name="T23" fmla="*/ 21 h 21"/>
                <a:gd name="T24" fmla="*/ 7 w 458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58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51" y="0"/>
                  </a:lnTo>
                  <a:lnTo>
                    <a:pt x="458" y="0"/>
                  </a:lnTo>
                  <a:lnTo>
                    <a:pt x="458" y="7"/>
                  </a:lnTo>
                  <a:lnTo>
                    <a:pt x="458" y="7"/>
                  </a:lnTo>
                  <a:lnTo>
                    <a:pt x="458" y="14"/>
                  </a:lnTo>
                  <a:lnTo>
                    <a:pt x="451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4" name="Freeform 62"/>
            <p:cNvSpPr>
              <a:spLocks/>
            </p:cNvSpPr>
            <p:nvPr/>
          </p:nvSpPr>
          <p:spPr bwMode="auto">
            <a:xfrm>
              <a:off x="7775842" y="4688365"/>
              <a:ext cx="15619" cy="32236"/>
            </a:xfrm>
            <a:custGeom>
              <a:avLst/>
              <a:gdLst>
                <a:gd name="T0" fmla="*/ 20 w 20"/>
                <a:gd name="T1" fmla="*/ 28 h 35"/>
                <a:gd name="T2" fmla="*/ 13 w 20"/>
                <a:gd name="T3" fmla="*/ 35 h 35"/>
                <a:gd name="T4" fmla="*/ 6 w 20"/>
                <a:gd name="T5" fmla="*/ 35 h 35"/>
                <a:gd name="T6" fmla="*/ 6 w 20"/>
                <a:gd name="T7" fmla="*/ 35 h 35"/>
                <a:gd name="T8" fmla="*/ 0 w 20"/>
                <a:gd name="T9" fmla="*/ 35 h 35"/>
                <a:gd name="T10" fmla="*/ 0 w 20"/>
                <a:gd name="T11" fmla="*/ 28 h 35"/>
                <a:gd name="T12" fmla="*/ 0 w 20"/>
                <a:gd name="T13" fmla="*/ 7 h 35"/>
                <a:gd name="T14" fmla="*/ 0 w 20"/>
                <a:gd name="T15" fmla="*/ 0 h 35"/>
                <a:gd name="T16" fmla="*/ 6 w 20"/>
                <a:gd name="T17" fmla="*/ 0 h 35"/>
                <a:gd name="T18" fmla="*/ 6 w 20"/>
                <a:gd name="T19" fmla="*/ 0 h 35"/>
                <a:gd name="T20" fmla="*/ 13 w 20"/>
                <a:gd name="T21" fmla="*/ 0 h 35"/>
                <a:gd name="T22" fmla="*/ 20 w 20"/>
                <a:gd name="T23" fmla="*/ 7 h 35"/>
                <a:gd name="T24" fmla="*/ 20 w 20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35">
                  <a:moveTo>
                    <a:pt x="20" y="28"/>
                  </a:moveTo>
                  <a:lnTo>
                    <a:pt x="13" y="35"/>
                  </a:lnTo>
                  <a:lnTo>
                    <a:pt x="6" y="35"/>
                  </a:lnTo>
                  <a:lnTo>
                    <a:pt x="6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13" y="0"/>
                  </a:lnTo>
                  <a:lnTo>
                    <a:pt x="20" y="7"/>
                  </a:lnTo>
                  <a:lnTo>
                    <a:pt x="20" y="28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5" name="Freeform 63"/>
            <p:cNvSpPr>
              <a:spLocks/>
            </p:cNvSpPr>
            <p:nvPr/>
          </p:nvSpPr>
          <p:spPr bwMode="auto">
            <a:xfrm>
              <a:off x="7775842" y="4688365"/>
              <a:ext cx="156966" cy="19342"/>
            </a:xfrm>
            <a:custGeom>
              <a:avLst/>
              <a:gdLst>
                <a:gd name="T0" fmla="*/ 6 w 201"/>
                <a:gd name="T1" fmla="*/ 21 h 21"/>
                <a:gd name="T2" fmla="*/ 0 w 201"/>
                <a:gd name="T3" fmla="*/ 14 h 21"/>
                <a:gd name="T4" fmla="*/ 0 w 201"/>
                <a:gd name="T5" fmla="*/ 7 h 21"/>
                <a:gd name="T6" fmla="*/ 0 w 201"/>
                <a:gd name="T7" fmla="*/ 7 h 21"/>
                <a:gd name="T8" fmla="*/ 0 w 201"/>
                <a:gd name="T9" fmla="*/ 0 h 21"/>
                <a:gd name="T10" fmla="*/ 6 w 201"/>
                <a:gd name="T11" fmla="*/ 0 h 21"/>
                <a:gd name="T12" fmla="*/ 194 w 201"/>
                <a:gd name="T13" fmla="*/ 0 h 21"/>
                <a:gd name="T14" fmla="*/ 201 w 201"/>
                <a:gd name="T15" fmla="*/ 0 h 21"/>
                <a:gd name="T16" fmla="*/ 201 w 201"/>
                <a:gd name="T17" fmla="*/ 7 h 21"/>
                <a:gd name="T18" fmla="*/ 201 w 201"/>
                <a:gd name="T19" fmla="*/ 7 h 21"/>
                <a:gd name="T20" fmla="*/ 201 w 201"/>
                <a:gd name="T21" fmla="*/ 14 h 21"/>
                <a:gd name="T22" fmla="*/ 194 w 201"/>
                <a:gd name="T23" fmla="*/ 21 h 21"/>
                <a:gd name="T24" fmla="*/ 6 w 20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1" h="21">
                  <a:moveTo>
                    <a:pt x="6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194" y="0"/>
                  </a:lnTo>
                  <a:lnTo>
                    <a:pt x="201" y="0"/>
                  </a:lnTo>
                  <a:lnTo>
                    <a:pt x="201" y="7"/>
                  </a:lnTo>
                  <a:lnTo>
                    <a:pt x="201" y="7"/>
                  </a:lnTo>
                  <a:lnTo>
                    <a:pt x="201" y="14"/>
                  </a:lnTo>
                  <a:lnTo>
                    <a:pt x="194" y="21"/>
                  </a:lnTo>
                  <a:lnTo>
                    <a:pt x="6" y="21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6" name="Freeform 64"/>
            <p:cNvSpPr>
              <a:spLocks/>
            </p:cNvSpPr>
            <p:nvPr/>
          </p:nvSpPr>
          <p:spPr bwMode="auto">
            <a:xfrm>
              <a:off x="7921876" y="4688365"/>
              <a:ext cx="43732" cy="19342"/>
            </a:xfrm>
            <a:custGeom>
              <a:avLst/>
              <a:gdLst>
                <a:gd name="T0" fmla="*/ 7 w 56"/>
                <a:gd name="T1" fmla="*/ 21 h 21"/>
                <a:gd name="T2" fmla="*/ 0 w 56"/>
                <a:gd name="T3" fmla="*/ 14 h 21"/>
                <a:gd name="T4" fmla="*/ 0 w 56"/>
                <a:gd name="T5" fmla="*/ 7 h 21"/>
                <a:gd name="T6" fmla="*/ 0 w 56"/>
                <a:gd name="T7" fmla="*/ 7 h 21"/>
                <a:gd name="T8" fmla="*/ 0 w 56"/>
                <a:gd name="T9" fmla="*/ 0 h 21"/>
                <a:gd name="T10" fmla="*/ 7 w 56"/>
                <a:gd name="T11" fmla="*/ 0 h 21"/>
                <a:gd name="T12" fmla="*/ 49 w 56"/>
                <a:gd name="T13" fmla="*/ 0 h 21"/>
                <a:gd name="T14" fmla="*/ 56 w 56"/>
                <a:gd name="T15" fmla="*/ 0 h 21"/>
                <a:gd name="T16" fmla="*/ 56 w 56"/>
                <a:gd name="T17" fmla="*/ 7 h 21"/>
                <a:gd name="T18" fmla="*/ 56 w 56"/>
                <a:gd name="T19" fmla="*/ 7 h 21"/>
                <a:gd name="T20" fmla="*/ 56 w 56"/>
                <a:gd name="T21" fmla="*/ 14 h 21"/>
                <a:gd name="T22" fmla="*/ 49 w 56"/>
                <a:gd name="T23" fmla="*/ 21 h 21"/>
                <a:gd name="T24" fmla="*/ 7 w 56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9" y="0"/>
                  </a:lnTo>
                  <a:lnTo>
                    <a:pt x="56" y="0"/>
                  </a:lnTo>
                  <a:lnTo>
                    <a:pt x="56" y="7"/>
                  </a:lnTo>
                  <a:lnTo>
                    <a:pt x="56" y="7"/>
                  </a:lnTo>
                  <a:lnTo>
                    <a:pt x="56" y="14"/>
                  </a:lnTo>
                  <a:lnTo>
                    <a:pt x="49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7" name="Freeform 65"/>
            <p:cNvSpPr>
              <a:spLocks/>
            </p:cNvSpPr>
            <p:nvPr/>
          </p:nvSpPr>
          <p:spPr bwMode="auto">
            <a:xfrm>
              <a:off x="7954674" y="4669944"/>
              <a:ext cx="16399" cy="31314"/>
            </a:xfrm>
            <a:custGeom>
              <a:avLst/>
              <a:gdLst>
                <a:gd name="T0" fmla="*/ 21 w 21"/>
                <a:gd name="T1" fmla="*/ 27 h 34"/>
                <a:gd name="T2" fmla="*/ 14 w 21"/>
                <a:gd name="T3" fmla="*/ 34 h 34"/>
                <a:gd name="T4" fmla="*/ 7 w 21"/>
                <a:gd name="T5" fmla="*/ 34 h 34"/>
                <a:gd name="T6" fmla="*/ 7 w 21"/>
                <a:gd name="T7" fmla="*/ 34 h 34"/>
                <a:gd name="T8" fmla="*/ 0 w 21"/>
                <a:gd name="T9" fmla="*/ 34 h 34"/>
                <a:gd name="T10" fmla="*/ 0 w 21"/>
                <a:gd name="T11" fmla="*/ 27 h 34"/>
                <a:gd name="T12" fmla="*/ 0 w 21"/>
                <a:gd name="T13" fmla="*/ 6 h 34"/>
                <a:gd name="T14" fmla="*/ 0 w 21"/>
                <a:gd name="T15" fmla="*/ 0 h 34"/>
                <a:gd name="T16" fmla="*/ 7 w 21"/>
                <a:gd name="T17" fmla="*/ 0 h 34"/>
                <a:gd name="T18" fmla="*/ 7 w 21"/>
                <a:gd name="T19" fmla="*/ 0 h 34"/>
                <a:gd name="T20" fmla="*/ 14 w 21"/>
                <a:gd name="T21" fmla="*/ 0 h 34"/>
                <a:gd name="T22" fmla="*/ 21 w 21"/>
                <a:gd name="T23" fmla="*/ 6 h 34"/>
                <a:gd name="T24" fmla="*/ 21 w 21"/>
                <a:gd name="T25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4">
                  <a:moveTo>
                    <a:pt x="21" y="27"/>
                  </a:moveTo>
                  <a:lnTo>
                    <a:pt x="14" y="34"/>
                  </a:lnTo>
                  <a:lnTo>
                    <a:pt x="7" y="34"/>
                  </a:lnTo>
                  <a:lnTo>
                    <a:pt x="7" y="34"/>
                  </a:lnTo>
                  <a:lnTo>
                    <a:pt x="0" y="34"/>
                  </a:lnTo>
                  <a:lnTo>
                    <a:pt x="0" y="27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6"/>
                  </a:lnTo>
                  <a:lnTo>
                    <a:pt x="21" y="27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8" name="Freeform 66"/>
            <p:cNvSpPr>
              <a:spLocks/>
            </p:cNvSpPr>
            <p:nvPr/>
          </p:nvSpPr>
          <p:spPr bwMode="auto">
            <a:xfrm>
              <a:off x="7954674" y="4669944"/>
              <a:ext cx="221782" cy="18420"/>
            </a:xfrm>
            <a:custGeom>
              <a:avLst/>
              <a:gdLst>
                <a:gd name="T0" fmla="*/ 7 w 284"/>
                <a:gd name="T1" fmla="*/ 20 h 20"/>
                <a:gd name="T2" fmla="*/ 0 w 284"/>
                <a:gd name="T3" fmla="*/ 13 h 20"/>
                <a:gd name="T4" fmla="*/ 0 w 284"/>
                <a:gd name="T5" fmla="*/ 6 h 20"/>
                <a:gd name="T6" fmla="*/ 0 w 284"/>
                <a:gd name="T7" fmla="*/ 6 h 20"/>
                <a:gd name="T8" fmla="*/ 0 w 284"/>
                <a:gd name="T9" fmla="*/ 0 h 20"/>
                <a:gd name="T10" fmla="*/ 7 w 284"/>
                <a:gd name="T11" fmla="*/ 0 h 20"/>
                <a:gd name="T12" fmla="*/ 277 w 284"/>
                <a:gd name="T13" fmla="*/ 0 h 20"/>
                <a:gd name="T14" fmla="*/ 284 w 284"/>
                <a:gd name="T15" fmla="*/ 0 h 20"/>
                <a:gd name="T16" fmla="*/ 284 w 284"/>
                <a:gd name="T17" fmla="*/ 6 h 20"/>
                <a:gd name="T18" fmla="*/ 284 w 284"/>
                <a:gd name="T19" fmla="*/ 6 h 20"/>
                <a:gd name="T20" fmla="*/ 284 w 284"/>
                <a:gd name="T21" fmla="*/ 13 h 20"/>
                <a:gd name="T22" fmla="*/ 277 w 284"/>
                <a:gd name="T23" fmla="*/ 20 h 20"/>
                <a:gd name="T24" fmla="*/ 7 w 284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4" h="20">
                  <a:moveTo>
                    <a:pt x="7" y="20"/>
                  </a:moveTo>
                  <a:lnTo>
                    <a:pt x="0" y="13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7" y="0"/>
                  </a:lnTo>
                  <a:lnTo>
                    <a:pt x="277" y="0"/>
                  </a:lnTo>
                  <a:lnTo>
                    <a:pt x="284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13"/>
                  </a:lnTo>
                  <a:lnTo>
                    <a:pt x="277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9" name="Freeform 67"/>
            <p:cNvSpPr>
              <a:spLocks/>
            </p:cNvSpPr>
            <p:nvPr/>
          </p:nvSpPr>
          <p:spPr bwMode="auto">
            <a:xfrm>
              <a:off x="8166304" y="4644156"/>
              <a:ext cx="15619" cy="37762"/>
            </a:xfrm>
            <a:custGeom>
              <a:avLst/>
              <a:gdLst>
                <a:gd name="T0" fmla="*/ 20 w 20"/>
                <a:gd name="T1" fmla="*/ 34 h 41"/>
                <a:gd name="T2" fmla="*/ 13 w 20"/>
                <a:gd name="T3" fmla="*/ 41 h 41"/>
                <a:gd name="T4" fmla="*/ 6 w 20"/>
                <a:gd name="T5" fmla="*/ 41 h 41"/>
                <a:gd name="T6" fmla="*/ 6 w 20"/>
                <a:gd name="T7" fmla="*/ 41 h 41"/>
                <a:gd name="T8" fmla="*/ 0 w 20"/>
                <a:gd name="T9" fmla="*/ 41 h 41"/>
                <a:gd name="T10" fmla="*/ 0 w 20"/>
                <a:gd name="T11" fmla="*/ 34 h 41"/>
                <a:gd name="T12" fmla="*/ 0 w 20"/>
                <a:gd name="T13" fmla="*/ 7 h 41"/>
                <a:gd name="T14" fmla="*/ 0 w 20"/>
                <a:gd name="T15" fmla="*/ 0 h 41"/>
                <a:gd name="T16" fmla="*/ 6 w 20"/>
                <a:gd name="T17" fmla="*/ 0 h 41"/>
                <a:gd name="T18" fmla="*/ 6 w 20"/>
                <a:gd name="T19" fmla="*/ 0 h 41"/>
                <a:gd name="T20" fmla="*/ 13 w 20"/>
                <a:gd name="T21" fmla="*/ 0 h 41"/>
                <a:gd name="T22" fmla="*/ 20 w 20"/>
                <a:gd name="T23" fmla="*/ 7 h 41"/>
                <a:gd name="T24" fmla="*/ 20 w 20"/>
                <a:gd name="T25" fmla="*/ 3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41">
                  <a:moveTo>
                    <a:pt x="20" y="34"/>
                  </a:moveTo>
                  <a:lnTo>
                    <a:pt x="13" y="41"/>
                  </a:lnTo>
                  <a:lnTo>
                    <a:pt x="6" y="41"/>
                  </a:lnTo>
                  <a:lnTo>
                    <a:pt x="6" y="41"/>
                  </a:lnTo>
                  <a:lnTo>
                    <a:pt x="0" y="41"/>
                  </a:lnTo>
                  <a:lnTo>
                    <a:pt x="0" y="34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13" y="0"/>
                  </a:lnTo>
                  <a:lnTo>
                    <a:pt x="20" y="7"/>
                  </a:lnTo>
                  <a:lnTo>
                    <a:pt x="20" y="34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0" name="Freeform 68"/>
            <p:cNvSpPr>
              <a:spLocks/>
            </p:cNvSpPr>
            <p:nvPr/>
          </p:nvSpPr>
          <p:spPr bwMode="auto">
            <a:xfrm>
              <a:off x="8166304" y="4644156"/>
              <a:ext cx="75750" cy="19342"/>
            </a:xfrm>
            <a:custGeom>
              <a:avLst/>
              <a:gdLst>
                <a:gd name="T0" fmla="*/ 6 w 97"/>
                <a:gd name="T1" fmla="*/ 21 h 21"/>
                <a:gd name="T2" fmla="*/ 0 w 97"/>
                <a:gd name="T3" fmla="*/ 14 h 21"/>
                <a:gd name="T4" fmla="*/ 0 w 97"/>
                <a:gd name="T5" fmla="*/ 7 h 21"/>
                <a:gd name="T6" fmla="*/ 0 w 97"/>
                <a:gd name="T7" fmla="*/ 7 h 21"/>
                <a:gd name="T8" fmla="*/ 0 w 97"/>
                <a:gd name="T9" fmla="*/ 0 h 21"/>
                <a:gd name="T10" fmla="*/ 6 w 97"/>
                <a:gd name="T11" fmla="*/ 0 h 21"/>
                <a:gd name="T12" fmla="*/ 90 w 97"/>
                <a:gd name="T13" fmla="*/ 0 h 21"/>
                <a:gd name="T14" fmla="*/ 97 w 97"/>
                <a:gd name="T15" fmla="*/ 0 h 21"/>
                <a:gd name="T16" fmla="*/ 97 w 97"/>
                <a:gd name="T17" fmla="*/ 7 h 21"/>
                <a:gd name="T18" fmla="*/ 97 w 97"/>
                <a:gd name="T19" fmla="*/ 7 h 21"/>
                <a:gd name="T20" fmla="*/ 97 w 97"/>
                <a:gd name="T21" fmla="*/ 14 h 21"/>
                <a:gd name="T22" fmla="*/ 90 w 97"/>
                <a:gd name="T23" fmla="*/ 21 h 21"/>
                <a:gd name="T24" fmla="*/ 6 w 97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7" h="21">
                  <a:moveTo>
                    <a:pt x="6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90" y="0"/>
                  </a:lnTo>
                  <a:lnTo>
                    <a:pt x="97" y="0"/>
                  </a:lnTo>
                  <a:lnTo>
                    <a:pt x="97" y="7"/>
                  </a:lnTo>
                  <a:lnTo>
                    <a:pt x="97" y="7"/>
                  </a:lnTo>
                  <a:lnTo>
                    <a:pt x="97" y="14"/>
                  </a:lnTo>
                  <a:lnTo>
                    <a:pt x="90" y="21"/>
                  </a:lnTo>
                  <a:lnTo>
                    <a:pt x="6" y="21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1" name="Freeform 69"/>
            <p:cNvSpPr>
              <a:spLocks/>
            </p:cNvSpPr>
            <p:nvPr/>
          </p:nvSpPr>
          <p:spPr bwMode="auto">
            <a:xfrm>
              <a:off x="8231121" y="4624814"/>
              <a:ext cx="16399" cy="32236"/>
            </a:xfrm>
            <a:custGeom>
              <a:avLst/>
              <a:gdLst>
                <a:gd name="T0" fmla="*/ 21 w 21"/>
                <a:gd name="T1" fmla="*/ 28 h 35"/>
                <a:gd name="T2" fmla="*/ 14 w 21"/>
                <a:gd name="T3" fmla="*/ 35 h 35"/>
                <a:gd name="T4" fmla="*/ 7 w 21"/>
                <a:gd name="T5" fmla="*/ 35 h 35"/>
                <a:gd name="T6" fmla="*/ 7 w 21"/>
                <a:gd name="T7" fmla="*/ 35 h 35"/>
                <a:gd name="T8" fmla="*/ 0 w 21"/>
                <a:gd name="T9" fmla="*/ 35 h 35"/>
                <a:gd name="T10" fmla="*/ 0 w 21"/>
                <a:gd name="T11" fmla="*/ 28 h 35"/>
                <a:gd name="T12" fmla="*/ 0 w 21"/>
                <a:gd name="T13" fmla="*/ 7 h 35"/>
                <a:gd name="T14" fmla="*/ 0 w 21"/>
                <a:gd name="T15" fmla="*/ 0 h 35"/>
                <a:gd name="T16" fmla="*/ 7 w 21"/>
                <a:gd name="T17" fmla="*/ 0 h 35"/>
                <a:gd name="T18" fmla="*/ 7 w 21"/>
                <a:gd name="T19" fmla="*/ 0 h 35"/>
                <a:gd name="T20" fmla="*/ 14 w 21"/>
                <a:gd name="T21" fmla="*/ 0 h 35"/>
                <a:gd name="T22" fmla="*/ 21 w 21"/>
                <a:gd name="T23" fmla="*/ 7 h 35"/>
                <a:gd name="T24" fmla="*/ 21 w 21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5">
                  <a:moveTo>
                    <a:pt x="21" y="28"/>
                  </a:moveTo>
                  <a:lnTo>
                    <a:pt x="14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28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2" name="Freeform 70"/>
            <p:cNvSpPr>
              <a:spLocks/>
            </p:cNvSpPr>
            <p:nvPr/>
          </p:nvSpPr>
          <p:spPr bwMode="auto">
            <a:xfrm>
              <a:off x="8231121" y="4624814"/>
              <a:ext cx="48417" cy="19342"/>
            </a:xfrm>
            <a:custGeom>
              <a:avLst/>
              <a:gdLst>
                <a:gd name="T0" fmla="*/ 7 w 62"/>
                <a:gd name="T1" fmla="*/ 21 h 21"/>
                <a:gd name="T2" fmla="*/ 0 w 62"/>
                <a:gd name="T3" fmla="*/ 14 h 21"/>
                <a:gd name="T4" fmla="*/ 0 w 62"/>
                <a:gd name="T5" fmla="*/ 7 h 21"/>
                <a:gd name="T6" fmla="*/ 0 w 62"/>
                <a:gd name="T7" fmla="*/ 7 h 21"/>
                <a:gd name="T8" fmla="*/ 0 w 62"/>
                <a:gd name="T9" fmla="*/ 0 h 21"/>
                <a:gd name="T10" fmla="*/ 7 w 62"/>
                <a:gd name="T11" fmla="*/ 0 h 21"/>
                <a:gd name="T12" fmla="*/ 55 w 62"/>
                <a:gd name="T13" fmla="*/ 0 h 21"/>
                <a:gd name="T14" fmla="*/ 62 w 62"/>
                <a:gd name="T15" fmla="*/ 0 h 21"/>
                <a:gd name="T16" fmla="*/ 62 w 62"/>
                <a:gd name="T17" fmla="*/ 7 h 21"/>
                <a:gd name="T18" fmla="*/ 62 w 62"/>
                <a:gd name="T19" fmla="*/ 7 h 21"/>
                <a:gd name="T20" fmla="*/ 62 w 62"/>
                <a:gd name="T21" fmla="*/ 14 h 21"/>
                <a:gd name="T22" fmla="*/ 55 w 62"/>
                <a:gd name="T23" fmla="*/ 21 h 21"/>
                <a:gd name="T24" fmla="*/ 7 w 6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55" y="0"/>
                  </a:lnTo>
                  <a:lnTo>
                    <a:pt x="62" y="0"/>
                  </a:lnTo>
                  <a:lnTo>
                    <a:pt x="62" y="7"/>
                  </a:lnTo>
                  <a:lnTo>
                    <a:pt x="62" y="7"/>
                  </a:lnTo>
                  <a:lnTo>
                    <a:pt x="62" y="14"/>
                  </a:lnTo>
                  <a:lnTo>
                    <a:pt x="5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 w="19050">
              <a:solidFill>
                <a:srgbClr val="0000FF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" name="Freeform 71"/>
            <p:cNvSpPr>
              <a:spLocks/>
            </p:cNvSpPr>
            <p:nvPr/>
          </p:nvSpPr>
          <p:spPr bwMode="auto">
            <a:xfrm>
              <a:off x="6468578" y="4892829"/>
              <a:ext cx="146032" cy="19342"/>
            </a:xfrm>
            <a:custGeom>
              <a:avLst/>
              <a:gdLst>
                <a:gd name="T0" fmla="*/ 7 w 187"/>
                <a:gd name="T1" fmla="*/ 21 h 21"/>
                <a:gd name="T2" fmla="*/ 0 w 187"/>
                <a:gd name="T3" fmla="*/ 14 h 21"/>
                <a:gd name="T4" fmla="*/ 0 w 187"/>
                <a:gd name="T5" fmla="*/ 7 h 21"/>
                <a:gd name="T6" fmla="*/ 0 w 187"/>
                <a:gd name="T7" fmla="*/ 7 h 21"/>
                <a:gd name="T8" fmla="*/ 0 w 187"/>
                <a:gd name="T9" fmla="*/ 0 h 21"/>
                <a:gd name="T10" fmla="*/ 7 w 187"/>
                <a:gd name="T11" fmla="*/ 0 h 21"/>
                <a:gd name="T12" fmla="*/ 181 w 187"/>
                <a:gd name="T13" fmla="*/ 0 h 21"/>
                <a:gd name="T14" fmla="*/ 187 w 187"/>
                <a:gd name="T15" fmla="*/ 0 h 21"/>
                <a:gd name="T16" fmla="*/ 187 w 187"/>
                <a:gd name="T17" fmla="*/ 7 h 21"/>
                <a:gd name="T18" fmla="*/ 187 w 187"/>
                <a:gd name="T19" fmla="*/ 7 h 21"/>
                <a:gd name="T20" fmla="*/ 187 w 187"/>
                <a:gd name="T21" fmla="*/ 14 h 21"/>
                <a:gd name="T22" fmla="*/ 181 w 187"/>
                <a:gd name="T23" fmla="*/ 21 h 21"/>
                <a:gd name="T24" fmla="*/ 7 w 187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7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81" y="0"/>
                  </a:lnTo>
                  <a:lnTo>
                    <a:pt x="187" y="0"/>
                  </a:lnTo>
                  <a:lnTo>
                    <a:pt x="187" y="7"/>
                  </a:lnTo>
                  <a:lnTo>
                    <a:pt x="187" y="7"/>
                  </a:lnTo>
                  <a:lnTo>
                    <a:pt x="187" y="14"/>
                  </a:lnTo>
                  <a:lnTo>
                    <a:pt x="181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564" name="Freeform 72"/>
            <p:cNvSpPr>
              <a:spLocks/>
            </p:cNvSpPr>
            <p:nvPr/>
          </p:nvSpPr>
          <p:spPr bwMode="auto">
            <a:xfrm>
              <a:off x="6604459" y="4892829"/>
              <a:ext cx="357663" cy="19342"/>
            </a:xfrm>
            <a:custGeom>
              <a:avLst/>
              <a:gdLst>
                <a:gd name="T0" fmla="*/ 7 w 458"/>
                <a:gd name="T1" fmla="*/ 21 h 21"/>
                <a:gd name="T2" fmla="*/ 0 w 458"/>
                <a:gd name="T3" fmla="*/ 14 h 21"/>
                <a:gd name="T4" fmla="*/ 0 w 458"/>
                <a:gd name="T5" fmla="*/ 7 h 21"/>
                <a:gd name="T6" fmla="*/ 0 w 458"/>
                <a:gd name="T7" fmla="*/ 7 h 21"/>
                <a:gd name="T8" fmla="*/ 0 w 458"/>
                <a:gd name="T9" fmla="*/ 0 h 21"/>
                <a:gd name="T10" fmla="*/ 7 w 458"/>
                <a:gd name="T11" fmla="*/ 0 h 21"/>
                <a:gd name="T12" fmla="*/ 451 w 458"/>
                <a:gd name="T13" fmla="*/ 0 h 21"/>
                <a:gd name="T14" fmla="*/ 458 w 458"/>
                <a:gd name="T15" fmla="*/ 0 h 21"/>
                <a:gd name="T16" fmla="*/ 458 w 458"/>
                <a:gd name="T17" fmla="*/ 7 h 21"/>
                <a:gd name="T18" fmla="*/ 458 w 458"/>
                <a:gd name="T19" fmla="*/ 7 h 21"/>
                <a:gd name="T20" fmla="*/ 458 w 458"/>
                <a:gd name="T21" fmla="*/ 14 h 21"/>
                <a:gd name="T22" fmla="*/ 451 w 458"/>
                <a:gd name="T23" fmla="*/ 21 h 21"/>
                <a:gd name="T24" fmla="*/ 7 w 458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58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51" y="0"/>
                  </a:lnTo>
                  <a:lnTo>
                    <a:pt x="458" y="0"/>
                  </a:lnTo>
                  <a:lnTo>
                    <a:pt x="458" y="7"/>
                  </a:lnTo>
                  <a:lnTo>
                    <a:pt x="458" y="7"/>
                  </a:lnTo>
                  <a:lnTo>
                    <a:pt x="458" y="14"/>
                  </a:lnTo>
                  <a:lnTo>
                    <a:pt x="451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565" name="Freeform 73"/>
            <p:cNvSpPr>
              <a:spLocks/>
            </p:cNvSpPr>
            <p:nvPr/>
          </p:nvSpPr>
          <p:spPr bwMode="auto">
            <a:xfrm>
              <a:off x="6951189" y="4892829"/>
              <a:ext cx="16399" cy="19342"/>
            </a:xfrm>
            <a:custGeom>
              <a:avLst/>
              <a:gdLst>
                <a:gd name="T0" fmla="*/ 7 w 21"/>
                <a:gd name="T1" fmla="*/ 21 h 21"/>
                <a:gd name="T2" fmla="*/ 0 w 21"/>
                <a:gd name="T3" fmla="*/ 14 h 21"/>
                <a:gd name="T4" fmla="*/ 0 w 21"/>
                <a:gd name="T5" fmla="*/ 7 h 21"/>
                <a:gd name="T6" fmla="*/ 0 w 21"/>
                <a:gd name="T7" fmla="*/ 7 h 21"/>
                <a:gd name="T8" fmla="*/ 0 w 21"/>
                <a:gd name="T9" fmla="*/ 0 h 21"/>
                <a:gd name="T10" fmla="*/ 7 w 21"/>
                <a:gd name="T11" fmla="*/ 0 h 21"/>
                <a:gd name="T12" fmla="*/ 14 w 21"/>
                <a:gd name="T13" fmla="*/ 0 h 21"/>
                <a:gd name="T14" fmla="*/ 21 w 21"/>
                <a:gd name="T15" fmla="*/ 0 h 21"/>
                <a:gd name="T16" fmla="*/ 21 w 21"/>
                <a:gd name="T17" fmla="*/ 7 h 21"/>
                <a:gd name="T18" fmla="*/ 21 w 21"/>
                <a:gd name="T19" fmla="*/ 7 h 21"/>
                <a:gd name="T20" fmla="*/ 21 w 21"/>
                <a:gd name="T21" fmla="*/ 14 h 21"/>
                <a:gd name="T22" fmla="*/ 14 w 21"/>
                <a:gd name="T23" fmla="*/ 21 h 21"/>
                <a:gd name="T24" fmla="*/ 7 w 2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1" y="14"/>
                  </a:lnTo>
                  <a:lnTo>
                    <a:pt x="1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566" name="Freeform 74"/>
            <p:cNvSpPr>
              <a:spLocks/>
            </p:cNvSpPr>
            <p:nvPr/>
          </p:nvSpPr>
          <p:spPr bwMode="auto">
            <a:xfrm>
              <a:off x="6956656" y="4848621"/>
              <a:ext cx="16399" cy="57102"/>
            </a:xfrm>
            <a:custGeom>
              <a:avLst/>
              <a:gdLst>
                <a:gd name="T0" fmla="*/ 21 w 21"/>
                <a:gd name="T1" fmla="*/ 55 h 62"/>
                <a:gd name="T2" fmla="*/ 14 w 21"/>
                <a:gd name="T3" fmla="*/ 62 h 62"/>
                <a:gd name="T4" fmla="*/ 7 w 21"/>
                <a:gd name="T5" fmla="*/ 62 h 62"/>
                <a:gd name="T6" fmla="*/ 7 w 21"/>
                <a:gd name="T7" fmla="*/ 62 h 62"/>
                <a:gd name="T8" fmla="*/ 0 w 21"/>
                <a:gd name="T9" fmla="*/ 62 h 62"/>
                <a:gd name="T10" fmla="*/ 0 w 21"/>
                <a:gd name="T11" fmla="*/ 55 h 62"/>
                <a:gd name="T12" fmla="*/ 0 w 21"/>
                <a:gd name="T13" fmla="*/ 7 h 62"/>
                <a:gd name="T14" fmla="*/ 0 w 21"/>
                <a:gd name="T15" fmla="*/ 0 h 62"/>
                <a:gd name="T16" fmla="*/ 7 w 21"/>
                <a:gd name="T17" fmla="*/ 0 h 62"/>
                <a:gd name="T18" fmla="*/ 7 w 21"/>
                <a:gd name="T19" fmla="*/ 0 h 62"/>
                <a:gd name="T20" fmla="*/ 14 w 21"/>
                <a:gd name="T21" fmla="*/ 0 h 62"/>
                <a:gd name="T22" fmla="*/ 21 w 21"/>
                <a:gd name="T23" fmla="*/ 7 h 62"/>
                <a:gd name="T24" fmla="*/ 21 w 21"/>
                <a:gd name="T25" fmla="*/ 55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62">
                  <a:moveTo>
                    <a:pt x="21" y="55"/>
                  </a:moveTo>
                  <a:lnTo>
                    <a:pt x="14" y="62"/>
                  </a:lnTo>
                  <a:lnTo>
                    <a:pt x="7" y="62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5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55"/>
                  </a:lnTo>
                  <a:close/>
                </a:path>
              </a:pathLst>
            </a:cu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7" name="Freeform 75"/>
            <p:cNvSpPr>
              <a:spLocks/>
            </p:cNvSpPr>
            <p:nvPr/>
          </p:nvSpPr>
          <p:spPr bwMode="auto">
            <a:xfrm>
              <a:off x="6956656" y="4848621"/>
              <a:ext cx="135881" cy="18420"/>
            </a:xfrm>
            <a:custGeom>
              <a:avLst/>
              <a:gdLst>
                <a:gd name="T0" fmla="*/ 7 w 174"/>
                <a:gd name="T1" fmla="*/ 20 h 20"/>
                <a:gd name="T2" fmla="*/ 0 w 174"/>
                <a:gd name="T3" fmla="*/ 14 h 20"/>
                <a:gd name="T4" fmla="*/ 0 w 174"/>
                <a:gd name="T5" fmla="*/ 7 h 20"/>
                <a:gd name="T6" fmla="*/ 0 w 174"/>
                <a:gd name="T7" fmla="*/ 7 h 20"/>
                <a:gd name="T8" fmla="*/ 0 w 174"/>
                <a:gd name="T9" fmla="*/ 0 h 20"/>
                <a:gd name="T10" fmla="*/ 7 w 174"/>
                <a:gd name="T11" fmla="*/ 0 h 20"/>
                <a:gd name="T12" fmla="*/ 167 w 174"/>
                <a:gd name="T13" fmla="*/ 0 h 20"/>
                <a:gd name="T14" fmla="*/ 174 w 174"/>
                <a:gd name="T15" fmla="*/ 0 h 20"/>
                <a:gd name="T16" fmla="*/ 174 w 174"/>
                <a:gd name="T17" fmla="*/ 7 h 20"/>
                <a:gd name="T18" fmla="*/ 174 w 174"/>
                <a:gd name="T19" fmla="*/ 7 h 20"/>
                <a:gd name="T20" fmla="*/ 174 w 174"/>
                <a:gd name="T21" fmla="*/ 14 h 20"/>
                <a:gd name="T22" fmla="*/ 167 w 174"/>
                <a:gd name="T23" fmla="*/ 20 h 20"/>
                <a:gd name="T24" fmla="*/ 7 w 174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4" h="20">
                  <a:moveTo>
                    <a:pt x="7" y="20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67" y="0"/>
                  </a:lnTo>
                  <a:lnTo>
                    <a:pt x="174" y="0"/>
                  </a:lnTo>
                  <a:lnTo>
                    <a:pt x="174" y="7"/>
                  </a:lnTo>
                  <a:lnTo>
                    <a:pt x="174" y="7"/>
                  </a:lnTo>
                  <a:lnTo>
                    <a:pt x="174" y="14"/>
                  </a:lnTo>
                  <a:lnTo>
                    <a:pt x="167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8" name="Freeform 76"/>
            <p:cNvSpPr>
              <a:spLocks/>
            </p:cNvSpPr>
            <p:nvPr/>
          </p:nvSpPr>
          <p:spPr bwMode="auto">
            <a:xfrm>
              <a:off x="7081603" y="4803491"/>
              <a:ext cx="16399" cy="58024"/>
            </a:xfrm>
            <a:custGeom>
              <a:avLst/>
              <a:gdLst>
                <a:gd name="T0" fmla="*/ 21 w 21"/>
                <a:gd name="T1" fmla="*/ 56 h 63"/>
                <a:gd name="T2" fmla="*/ 14 w 21"/>
                <a:gd name="T3" fmla="*/ 63 h 63"/>
                <a:gd name="T4" fmla="*/ 7 w 21"/>
                <a:gd name="T5" fmla="*/ 63 h 63"/>
                <a:gd name="T6" fmla="*/ 7 w 21"/>
                <a:gd name="T7" fmla="*/ 63 h 63"/>
                <a:gd name="T8" fmla="*/ 0 w 21"/>
                <a:gd name="T9" fmla="*/ 63 h 63"/>
                <a:gd name="T10" fmla="*/ 0 w 21"/>
                <a:gd name="T11" fmla="*/ 56 h 63"/>
                <a:gd name="T12" fmla="*/ 0 w 21"/>
                <a:gd name="T13" fmla="*/ 7 h 63"/>
                <a:gd name="T14" fmla="*/ 0 w 21"/>
                <a:gd name="T15" fmla="*/ 0 h 63"/>
                <a:gd name="T16" fmla="*/ 7 w 21"/>
                <a:gd name="T17" fmla="*/ 0 h 63"/>
                <a:gd name="T18" fmla="*/ 7 w 21"/>
                <a:gd name="T19" fmla="*/ 0 h 63"/>
                <a:gd name="T20" fmla="*/ 14 w 21"/>
                <a:gd name="T21" fmla="*/ 0 h 63"/>
                <a:gd name="T22" fmla="*/ 21 w 21"/>
                <a:gd name="T23" fmla="*/ 7 h 63"/>
                <a:gd name="T24" fmla="*/ 21 w 21"/>
                <a:gd name="T25" fmla="*/ 56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63">
                  <a:moveTo>
                    <a:pt x="21" y="56"/>
                  </a:moveTo>
                  <a:lnTo>
                    <a:pt x="14" y="63"/>
                  </a:lnTo>
                  <a:lnTo>
                    <a:pt x="7" y="63"/>
                  </a:lnTo>
                  <a:lnTo>
                    <a:pt x="7" y="63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56"/>
                  </a:lnTo>
                  <a:close/>
                </a:path>
              </a:pathLst>
            </a:cu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9" name="Freeform 77"/>
            <p:cNvSpPr>
              <a:spLocks/>
            </p:cNvSpPr>
            <p:nvPr/>
          </p:nvSpPr>
          <p:spPr bwMode="auto">
            <a:xfrm>
              <a:off x="7081603" y="4803491"/>
              <a:ext cx="1197935" cy="19342"/>
            </a:xfrm>
            <a:custGeom>
              <a:avLst/>
              <a:gdLst>
                <a:gd name="T0" fmla="*/ 7 w 1534"/>
                <a:gd name="T1" fmla="*/ 21 h 21"/>
                <a:gd name="T2" fmla="*/ 0 w 1534"/>
                <a:gd name="T3" fmla="*/ 14 h 21"/>
                <a:gd name="T4" fmla="*/ 0 w 1534"/>
                <a:gd name="T5" fmla="*/ 7 h 21"/>
                <a:gd name="T6" fmla="*/ 0 w 1534"/>
                <a:gd name="T7" fmla="*/ 7 h 21"/>
                <a:gd name="T8" fmla="*/ 0 w 1534"/>
                <a:gd name="T9" fmla="*/ 0 h 21"/>
                <a:gd name="T10" fmla="*/ 7 w 1534"/>
                <a:gd name="T11" fmla="*/ 0 h 21"/>
                <a:gd name="T12" fmla="*/ 1527 w 1534"/>
                <a:gd name="T13" fmla="*/ 0 h 21"/>
                <a:gd name="T14" fmla="*/ 1534 w 1534"/>
                <a:gd name="T15" fmla="*/ 0 h 21"/>
                <a:gd name="T16" fmla="*/ 1534 w 1534"/>
                <a:gd name="T17" fmla="*/ 7 h 21"/>
                <a:gd name="T18" fmla="*/ 1534 w 1534"/>
                <a:gd name="T19" fmla="*/ 7 h 21"/>
                <a:gd name="T20" fmla="*/ 1534 w 1534"/>
                <a:gd name="T21" fmla="*/ 14 h 21"/>
                <a:gd name="T22" fmla="*/ 1527 w 1534"/>
                <a:gd name="T23" fmla="*/ 21 h 21"/>
                <a:gd name="T24" fmla="*/ 7 w 1534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4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527" y="0"/>
                  </a:lnTo>
                  <a:lnTo>
                    <a:pt x="1534" y="0"/>
                  </a:lnTo>
                  <a:lnTo>
                    <a:pt x="1534" y="7"/>
                  </a:lnTo>
                  <a:lnTo>
                    <a:pt x="1534" y="7"/>
                  </a:lnTo>
                  <a:lnTo>
                    <a:pt x="1534" y="14"/>
                  </a:lnTo>
                  <a:lnTo>
                    <a:pt x="1527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0" name="TextBox 569"/>
            <p:cNvSpPr txBox="1"/>
            <p:nvPr/>
          </p:nvSpPr>
          <p:spPr>
            <a:xfrm>
              <a:off x="8019461" y="4201495"/>
              <a:ext cx="895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 </a:t>
              </a:r>
              <a:r>
                <a:rPr lang="el-GR" sz="1200" b="1" dirty="0">
                  <a:latin typeface="Arial" panose="020B0604020202020204" pitchFamily="34" charset="0"/>
                  <a:ea typeface="NSimSun" panose="02010609030101010101" pitchFamily="49" charset="-122"/>
                  <a:cs typeface="Arial" panose="020B0604020202020204" pitchFamily="34" charset="0"/>
                </a:rPr>
                <a:t>Δ</a:t>
              </a:r>
              <a:r>
                <a:rPr lang="en-US" sz="1200" b="1" dirty="0">
                  <a:latin typeface="Arial" panose="020B0604020202020204" pitchFamily="34" charset="0"/>
                  <a:ea typeface="NSimSun" panose="02010609030101010101" pitchFamily="49" charset="-122"/>
                  <a:cs typeface="Arial" panose="020B0604020202020204" pitchFamily="34" charset="0"/>
                </a:rPr>
                <a:t> = 2.9%</a:t>
              </a:r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074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3600" dirty="0"/>
              <a:t>Clinical Outcomes Non Hierarchical Events</a:t>
            </a:r>
            <a:endParaRPr lang="en-GB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541789"/>
              </p:ext>
            </p:extLst>
          </p:nvPr>
        </p:nvGraphicFramePr>
        <p:xfrm>
          <a:off x="1145404" y="1308351"/>
          <a:ext cx="7194554" cy="5067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08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2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20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20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23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800" b="1" dirty="0"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3-4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26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800" b="1" dirty="0"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Absorb BVS</a:t>
                      </a:r>
                    </a:p>
                    <a:p>
                      <a:pPr algn="ctr"/>
                      <a:r>
                        <a:rPr lang="en-US" sz="1600" b="0" dirty="0"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N=335</a:t>
                      </a:r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600" b="0" dirty="0"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XIENCE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N=166</a:t>
                      </a:r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600" b="0" dirty="0"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1" baseline="0" dirty="0"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600" b="0" baseline="0" dirty="0"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 value</a:t>
                      </a:r>
                      <a:endParaRPr lang="en-US" sz="1600" b="0" dirty="0"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Death* n(%)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2(0.7)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1(0.7)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1.0000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Cardiac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1(0.3)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1(0.7)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0.5408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Vascular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0(0.0)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0(0.0)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1.0000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Non-cardiovascular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1(0.3)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0(0.0)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1.0000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Myocardial</a:t>
                      </a:r>
                      <a:r>
                        <a:rPr lang="en-US" sz="2000" b="1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 Infarction  n(%)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                                                                           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1(0.3)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0(0.0)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1.0000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Q-wave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0(0.0)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0(0.0)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1.0000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Non Q-wave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1(0.3)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0(0.0)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1.0000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All</a:t>
                      </a:r>
                      <a:r>
                        <a:rPr lang="en-US" sz="2000" b="1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 Revascularization*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  n(%)                                                        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10(3.3)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1(0.7)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0.1142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All TLR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2(0.7)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0(0.0)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1.0000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All</a:t>
                      </a:r>
                      <a:r>
                        <a:rPr lang="en-US" sz="1800" b="0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 NTL-TVR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4(1.3)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0(0.0)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0.3102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All NTVR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6(2.0)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1(0.7)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0.4373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29057" y="6455862"/>
            <a:ext cx="4931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>
                <a:solidFill>
                  <a:schemeClr val="bg1"/>
                </a:solidFill>
              </a:rPr>
              <a:t>*Per ARC. </a:t>
            </a:r>
            <a:r>
              <a:rPr lang="en-GB" sz="1400" dirty="0" err="1">
                <a:solidFill>
                  <a:schemeClr val="bg1"/>
                </a:solidFill>
              </a:rPr>
              <a:t>Cutlip</a:t>
            </a:r>
            <a:r>
              <a:rPr lang="en-GB" sz="1400" dirty="0">
                <a:solidFill>
                  <a:schemeClr val="bg1"/>
                </a:solidFill>
              </a:rPr>
              <a:t>  </a:t>
            </a:r>
            <a:r>
              <a:rPr lang="en-GB" sz="1400" i="1" dirty="0">
                <a:solidFill>
                  <a:schemeClr val="bg1"/>
                </a:solidFill>
              </a:rPr>
              <a:t>et al.</a:t>
            </a:r>
            <a:r>
              <a:rPr lang="en-GB" sz="1400" dirty="0">
                <a:solidFill>
                  <a:schemeClr val="bg1"/>
                </a:solidFill>
              </a:rPr>
              <a:t>, </a:t>
            </a:r>
            <a:r>
              <a:rPr lang="en-GB" sz="1400" i="1" dirty="0">
                <a:solidFill>
                  <a:schemeClr val="bg1"/>
                </a:solidFill>
              </a:rPr>
              <a:t>Circulation</a:t>
            </a:r>
            <a:r>
              <a:rPr lang="en-GB" sz="1400" dirty="0">
                <a:solidFill>
                  <a:schemeClr val="bg1"/>
                </a:solidFill>
              </a:rPr>
              <a:t>. 2007;115:2344-2351</a:t>
            </a:r>
          </a:p>
        </p:txBody>
      </p:sp>
    </p:spTree>
    <p:extLst>
      <p:ext uri="{BB962C8B-B14F-4D97-AF65-F5344CB8AC3E}">
        <p14:creationId xmlns:p14="http://schemas.microsoft.com/office/powerpoint/2010/main" val="1404088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1180"/>
          <p:cNvSpPr>
            <a:spLocks noGrp="1"/>
          </p:cNvSpPr>
          <p:nvPr>
            <p:ph type="title"/>
          </p:nvPr>
        </p:nvSpPr>
        <p:spPr>
          <a:xfrm>
            <a:off x="457200" y="3916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Definite/Probable Scaffold/Stent Thrombosis*</a:t>
            </a:r>
            <a:endParaRPr lang="en-GB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1674956" y="6463619"/>
            <a:ext cx="5453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>
                <a:solidFill>
                  <a:schemeClr val="bg1"/>
                </a:solidFill>
              </a:rPr>
              <a:t>*Per ARC. </a:t>
            </a:r>
            <a:r>
              <a:rPr lang="en-GB" dirty="0" err="1">
                <a:solidFill>
                  <a:schemeClr val="bg1"/>
                </a:solidFill>
              </a:rPr>
              <a:t>Cutlip</a:t>
            </a:r>
            <a:r>
              <a:rPr lang="en-GB" dirty="0">
                <a:solidFill>
                  <a:schemeClr val="bg1"/>
                </a:solidFill>
              </a:rPr>
              <a:t>  </a:t>
            </a:r>
            <a:r>
              <a:rPr lang="en-GB" i="1" dirty="0">
                <a:solidFill>
                  <a:schemeClr val="bg1"/>
                </a:solidFill>
              </a:rPr>
              <a:t>et al.</a:t>
            </a:r>
            <a:r>
              <a:rPr lang="en-GB" dirty="0">
                <a:solidFill>
                  <a:schemeClr val="bg1"/>
                </a:solidFill>
              </a:rPr>
              <a:t>, </a:t>
            </a:r>
            <a:r>
              <a:rPr lang="en-GB" i="1" dirty="0">
                <a:solidFill>
                  <a:schemeClr val="bg1"/>
                </a:solidFill>
              </a:rPr>
              <a:t>Circulation</a:t>
            </a:r>
            <a:r>
              <a:rPr lang="en-GB" dirty="0">
                <a:solidFill>
                  <a:schemeClr val="bg1"/>
                </a:solidFill>
              </a:rPr>
              <a:t>. 2007;115:2344-2351</a:t>
            </a: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374072" y="812800"/>
            <a:ext cx="8182561" cy="5623267"/>
            <a:chOff x="953" y="839"/>
            <a:chExt cx="3875" cy="2663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953" y="839"/>
              <a:ext cx="3875" cy="2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953" y="839"/>
              <a:ext cx="3875" cy="2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953" y="839"/>
              <a:ext cx="3875" cy="2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515" y="943"/>
              <a:ext cx="14" cy="199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 flipH="1">
              <a:off x="1453" y="2940"/>
              <a:ext cx="69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H="1">
              <a:off x="1453" y="2538"/>
              <a:ext cx="69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H="1">
              <a:off x="1453" y="2143"/>
              <a:ext cx="69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H="1">
              <a:off x="1453" y="1741"/>
              <a:ext cx="69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 flipH="1">
              <a:off x="1453" y="1345"/>
              <a:ext cx="69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 flipH="1">
              <a:off x="1453" y="943"/>
              <a:ext cx="69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 rot="16200000">
              <a:off x="412" y="1788"/>
              <a:ext cx="131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Rounded MT Bold" panose="020F0704030504030204" pitchFamily="34" charset="0"/>
                </a:rPr>
                <a:t>ARCST DPr (%)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279" y="2885"/>
              <a:ext cx="201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 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1279" y="2483"/>
              <a:ext cx="201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 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245" y="2087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10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245" y="1685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15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1245" y="1290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20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245" y="888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25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1529" y="2940"/>
              <a:ext cx="3125" cy="1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1529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1877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2224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2571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2918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3265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3613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3960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4307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4654" y="2947"/>
              <a:ext cx="0" cy="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1731" y="3273"/>
              <a:ext cx="2833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Rounded MT Bold" panose="020F0704030504030204" pitchFamily="34" charset="0"/>
                </a:rPr>
                <a:t>Time Post Index Procedure (Days)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1502" y="3065"/>
              <a:ext cx="111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1786" y="3065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180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2134" y="3065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360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2481" y="3065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540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828" y="3065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720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3175" y="3065"/>
              <a:ext cx="236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900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3488" y="3065"/>
              <a:ext cx="29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1080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3835" y="3065"/>
              <a:ext cx="29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1260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4182" y="3065"/>
              <a:ext cx="29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1440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4529" y="3065"/>
              <a:ext cx="299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1620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3"/>
            <p:cNvSpPr>
              <a:spLocks noChangeArrowheads="1"/>
            </p:cNvSpPr>
            <p:nvPr/>
          </p:nvSpPr>
          <p:spPr bwMode="auto">
            <a:xfrm>
              <a:off x="1940" y="1144"/>
              <a:ext cx="116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HR [95% CI]= NA [NA]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1913" y="1283"/>
              <a:ext cx="1201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p=0.033 (Log rank test)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4397" y="2621"/>
              <a:ext cx="33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2.8%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4397" y="2802"/>
              <a:ext cx="333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0.0%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1925" y="992"/>
              <a:ext cx="285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Rounded MT Bold" panose="020F0704030504030204" pitchFamily="34" charset="0"/>
                </a:rPr>
                <a:t>BVS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8"/>
            <p:cNvSpPr>
              <a:spLocks noChangeArrowheads="1"/>
            </p:cNvSpPr>
            <p:nvPr/>
          </p:nvSpPr>
          <p:spPr bwMode="auto">
            <a:xfrm>
              <a:off x="2883" y="992"/>
              <a:ext cx="472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Rounded MT Bold" panose="020F0704030504030204" pitchFamily="34" charset="0"/>
                </a:rPr>
                <a:t>XIENCE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1592" y="1033"/>
              <a:ext cx="278" cy="2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2543" y="1033"/>
              <a:ext cx="285" cy="2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51"/>
            <p:cNvSpPr>
              <a:spLocks/>
            </p:cNvSpPr>
            <p:nvPr/>
          </p:nvSpPr>
          <p:spPr bwMode="auto">
            <a:xfrm>
              <a:off x="1522" y="2905"/>
              <a:ext cx="21" cy="42"/>
            </a:xfrm>
            <a:custGeom>
              <a:avLst/>
              <a:gdLst>
                <a:gd name="T0" fmla="*/ 21 w 21"/>
                <a:gd name="T1" fmla="*/ 35 h 42"/>
                <a:gd name="T2" fmla="*/ 14 w 21"/>
                <a:gd name="T3" fmla="*/ 42 h 42"/>
                <a:gd name="T4" fmla="*/ 7 w 21"/>
                <a:gd name="T5" fmla="*/ 42 h 42"/>
                <a:gd name="T6" fmla="*/ 7 w 21"/>
                <a:gd name="T7" fmla="*/ 42 h 42"/>
                <a:gd name="T8" fmla="*/ 0 w 21"/>
                <a:gd name="T9" fmla="*/ 42 h 42"/>
                <a:gd name="T10" fmla="*/ 0 w 21"/>
                <a:gd name="T11" fmla="*/ 35 h 42"/>
                <a:gd name="T12" fmla="*/ 0 w 21"/>
                <a:gd name="T13" fmla="*/ 7 h 42"/>
                <a:gd name="T14" fmla="*/ 0 w 21"/>
                <a:gd name="T15" fmla="*/ 0 h 42"/>
                <a:gd name="T16" fmla="*/ 7 w 21"/>
                <a:gd name="T17" fmla="*/ 0 h 42"/>
                <a:gd name="T18" fmla="*/ 7 w 21"/>
                <a:gd name="T19" fmla="*/ 0 h 42"/>
                <a:gd name="T20" fmla="*/ 14 w 21"/>
                <a:gd name="T21" fmla="*/ 0 h 42"/>
                <a:gd name="T22" fmla="*/ 21 w 21"/>
                <a:gd name="T23" fmla="*/ 7 h 42"/>
                <a:gd name="T24" fmla="*/ 21 w 21"/>
                <a:gd name="T25" fmla="*/ 35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2">
                  <a:moveTo>
                    <a:pt x="21" y="35"/>
                  </a:moveTo>
                  <a:lnTo>
                    <a:pt x="14" y="42"/>
                  </a:lnTo>
                  <a:lnTo>
                    <a:pt x="7" y="42"/>
                  </a:lnTo>
                  <a:lnTo>
                    <a:pt x="7" y="42"/>
                  </a:lnTo>
                  <a:lnTo>
                    <a:pt x="0" y="42"/>
                  </a:lnTo>
                  <a:lnTo>
                    <a:pt x="0" y="3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52"/>
            <p:cNvSpPr>
              <a:spLocks/>
            </p:cNvSpPr>
            <p:nvPr/>
          </p:nvSpPr>
          <p:spPr bwMode="auto">
            <a:xfrm>
              <a:off x="1522" y="2885"/>
              <a:ext cx="21" cy="34"/>
            </a:xfrm>
            <a:custGeom>
              <a:avLst/>
              <a:gdLst>
                <a:gd name="T0" fmla="*/ 21 w 21"/>
                <a:gd name="T1" fmla="*/ 27 h 34"/>
                <a:gd name="T2" fmla="*/ 14 w 21"/>
                <a:gd name="T3" fmla="*/ 34 h 34"/>
                <a:gd name="T4" fmla="*/ 7 w 21"/>
                <a:gd name="T5" fmla="*/ 34 h 34"/>
                <a:gd name="T6" fmla="*/ 7 w 21"/>
                <a:gd name="T7" fmla="*/ 34 h 34"/>
                <a:gd name="T8" fmla="*/ 0 w 21"/>
                <a:gd name="T9" fmla="*/ 34 h 34"/>
                <a:gd name="T10" fmla="*/ 0 w 21"/>
                <a:gd name="T11" fmla="*/ 27 h 34"/>
                <a:gd name="T12" fmla="*/ 0 w 21"/>
                <a:gd name="T13" fmla="*/ 7 h 34"/>
                <a:gd name="T14" fmla="*/ 0 w 21"/>
                <a:gd name="T15" fmla="*/ 0 h 34"/>
                <a:gd name="T16" fmla="*/ 7 w 21"/>
                <a:gd name="T17" fmla="*/ 0 h 34"/>
                <a:gd name="T18" fmla="*/ 7 w 21"/>
                <a:gd name="T19" fmla="*/ 0 h 34"/>
                <a:gd name="T20" fmla="*/ 14 w 21"/>
                <a:gd name="T21" fmla="*/ 0 h 34"/>
                <a:gd name="T22" fmla="*/ 21 w 21"/>
                <a:gd name="T23" fmla="*/ 7 h 34"/>
                <a:gd name="T24" fmla="*/ 21 w 21"/>
                <a:gd name="T25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4">
                  <a:moveTo>
                    <a:pt x="21" y="27"/>
                  </a:moveTo>
                  <a:lnTo>
                    <a:pt x="14" y="34"/>
                  </a:lnTo>
                  <a:lnTo>
                    <a:pt x="7" y="34"/>
                  </a:lnTo>
                  <a:lnTo>
                    <a:pt x="7" y="34"/>
                  </a:lnTo>
                  <a:lnTo>
                    <a:pt x="0" y="34"/>
                  </a:lnTo>
                  <a:lnTo>
                    <a:pt x="0" y="2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27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53"/>
            <p:cNvSpPr>
              <a:spLocks/>
            </p:cNvSpPr>
            <p:nvPr/>
          </p:nvSpPr>
          <p:spPr bwMode="auto">
            <a:xfrm>
              <a:off x="1522" y="2885"/>
              <a:ext cx="49" cy="20"/>
            </a:xfrm>
            <a:custGeom>
              <a:avLst/>
              <a:gdLst>
                <a:gd name="T0" fmla="*/ 7 w 49"/>
                <a:gd name="T1" fmla="*/ 20 h 20"/>
                <a:gd name="T2" fmla="*/ 0 w 49"/>
                <a:gd name="T3" fmla="*/ 14 h 20"/>
                <a:gd name="T4" fmla="*/ 0 w 49"/>
                <a:gd name="T5" fmla="*/ 7 h 20"/>
                <a:gd name="T6" fmla="*/ 0 w 49"/>
                <a:gd name="T7" fmla="*/ 7 h 20"/>
                <a:gd name="T8" fmla="*/ 0 w 49"/>
                <a:gd name="T9" fmla="*/ 0 h 20"/>
                <a:gd name="T10" fmla="*/ 7 w 49"/>
                <a:gd name="T11" fmla="*/ 0 h 20"/>
                <a:gd name="T12" fmla="*/ 42 w 49"/>
                <a:gd name="T13" fmla="*/ 0 h 20"/>
                <a:gd name="T14" fmla="*/ 49 w 49"/>
                <a:gd name="T15" fmla="*/ 0 h 20"/>
                <a:gd name="T16" fmla="*/ 49 w 49"/>
                <a:gd name="T17" fmla="*/ 7 h 20"/>
                <a:gd name="T18" fmla="*/ 49 w 49"/>
                <a:gd name="T19" fmla="*/ 7 h 20"/>
                <a:gd name="T20" fmla="*/ 49 w 49"/>
                <a:gd name="T21" fmla="*/ 14 h 20"/>
                <a:gd name="T22" fmla="*/ 42 w 49"/>
                <a:gd name="T23" fmla="*/ 20 h 20"/>
                <a:gd name="T24" fmla="*/ 7 w 49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9" h="20">
                  <a:moveTo>
                    <a:pt x="7" y="20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2" y="0"/>
                  </a:lnTo>
                  <a:lnTo>
                    <a:pt x="49" y="0"/>
                  </a:lnTo>
                  <a:lnTo>
                    <a:pt x="49" y="7"/>
                  </a:lnTo>
                  <a:lnTo>
                    <a:pt x="49" y="7"/>
                  </a:lnTo>
                  <a:lnTo>
                    <a:pt x="49" y="14"/>
                  </a:lnTo>
                  <a:lnTo>
                    <a:pt x="42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54"/>
            <p:cNvSpPr>
              <a:spLocks/>
            </p:cNvSpPr>
            <p:nvPr/>
          </p:nvSpPr>
          <p:spPr bwMode="auto">
            <a:xfrm>
              <a:off x="1557" y="2885"/>
              <a:ext cx="28" cy="20"/>
            </a:xfrm>
            <a:custGeom>
              <a:avLst/>
              <a:gdLst>
                <a:gd name="T0" fmla="*/ 7 w 28"/>
                <a:gd name="T1" fmla="*/ 20 h 20"/>
                <a:gd name="T2" fmla="*/ 0 w 28"/>
                <a:gd name="T3" fmla="*/ 14 h 20"/>
                <a:gd name="T4" fmla="*/ 0 w 28"/>
                <a:gd name="T5" fmla="*/ 7 h 20"/>
                <a:gd name="T6" fmla="*/ 0 w 28"/>
                <a:gd name="T7" fmla="*/ 7 h 20"/>
                <a:gd name="T8" fmla="*/ 0 w 28"/>
                <a:gd name="T9" fmla="*/ 0 h 20"/>
                <a:gd name="T10" fmla="*/ 7 w 28"/>
                <a:gd name="T11" fmla="*/ 0 h 20"/>
                <a:gd name="T12" fmla="*/ 21 w 28"/>
                <a:gd name="T13" fmla="*/ 0 h 20"/>
                <a:gd name="T14" fmla="*/ 28 w 28"/>
                <a:gd name="T15" fmla="*/ 0 h 20"/>
                <a:gd name="T16" fmla="*/ 28 w 28"/>
                <a:gd name="T17" fmla="*/ 7 h 20"/>
                <a:gd name="T18" fmla="*/ 28 w 28"/>
                <a:gd name="T19" fmla="*/ 7 h 20"/>
                <a:gd name="T20" fmla="*/ 28 w 28"/>
                <a:gd name="T21" fmla="*/ 14 h 20"/>
                <a:gd name="T22" fmla="*/ 21 w 28"/>
                <a:gd name="T23" fmla="*/ 20 h 20"/>
                <a:gd name="T24" fmla="*/ 7 w 28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" h="20">
                  <a:moveTo>
                    <a:pt x="7" y="20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1" y="0"/>
                  </a:lnTo>
                  <a:lnTo>
                    <a:pt x="28" y="0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14"/>
                  </a:lnTo>
                  <a:lnTo>
                    <a:pt x="21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55"/>
            <p:cNvSpPr>
              <a:spLocks/>
            </p:cNvSpPr>
            <p:nvPr/>
          </p:nvSpPr>
          <p:spPr bwMode="auto">
            <a:xfrm>
              <a:off x="1571" y="2885"/>
              <a:ext cx="28" cy="20"/>
            </a:xfrm>
            <a:custGeom>
              <a:avLst/>
              <a:gdLst>
                <a:gd name="T0" fmla="*/ 7 w 28"/>
                <a:gd name="T1" fmla="*/ 20 h 20"/>
                <a:gd name="T2" fmla="*/ 0 w 28"/>
                <a:gd name="T3" fmla="*/ 14 h 20"/>
                <a:gd name="T4" fmla="*/ 0 w 28"/>
                <a:gd name="T5" fmla="*/ 7 h 20"/>
                <a:gd name="T6" fmla="*/ 0 w 28"/>
                <a:gd name="T7" fmla="*/ 7 h 20"/>
                <a:gd name="T8" fmla="*/ 0 w 28"/>
                <a:gd name="T9" fmla="*/ 0 h 20"/>
                <a:gd name="T10" fmla="*/ 7 w 28"/>
                <a:gd name="T11" fmla="*/ 0 h 20"/>
                <a:gd name="T12" fmla="*/ 21 w 28"/>
                <a:gd name="T13" fmla="*/ 0 h 20"/>
                <a:gd name="T14" fmla="*/ 28 w 28"/>
                <a:gd name="T15" fmla="*/ 0 h 20"/>
                <a:gd name="T16" fmla="*/ 28 w 28"/>
                <a:gd name="T17" fmla="*/ 7 h 20"/>
                <a:gd name="T18" fmla="*/ 28 w 28"/>
                <a:gd name="T19" fmla="*/ 7 h 20"/>
                <a:gd name="T20" fmla="*/ 28 w 28"/>
                <a:gd name="T21" fmla="*/ 14 h 20"/>
                <a:gd name="T22" fmla="*/ 21 w 28"/>
                <a:gd name="T23" fmla="*/ 20 h 20"/>
                <a:gd name="T24" fmla="*/ 7 w 28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" h="20">
                  <a:moveTo>
                    <a:pt x="7" y="20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1" y="0"/>
                  </a:lnTo>
                  <a:lnTo>
                    <a:pt x="28" y="0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14"/>
                  </a:lnTo>
                  <a:lnTo>
                    <a:pt x="21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56"/>
            <p:cNvSpPr>
              <a:spLocks/>
            </p:cNvSpPr>
            <p:nvPr/>
          </p:nvSpPr>
          <p:spPr bwMode="auto">
            <a:xfrm>
              <a:off x="1585" y="2885"/>
              <a:ext cx="535" cy="20"/>
            </a:xfrm>
            <a:custGeom>
              <a:avLst/>
              <a:gdLst>
                <a:gd name="T0" fmla="*/ 7 w 535"/>
                <a:gd name="T1" fmla="*/ 20 h 20"/>
                <a:gd name="T2" fmla="*/ 0 w 535"/>
                <a:gd name="T3" fmla="*/ 14 h 20"/>
                <a:gd name="T4" fmla="*/ 0 w 535"/>
                <a:gd name="T5" fmla="*/ 7 h 20"/>
                <a:gd name="T6" fmla="*/ 0 w 535"/>
                <a:gd name="T7" fmla="*/ 7 h 20"/>
                <a:gd name="T8" fmla="*/ 0 w 535"/>
                <a:gd name="T9" fmla="*/ 0 h 20"/>
                <a:gd name="T10" fmla="*/ 7 w 535"/>
                <a:gd name="T11" fmla="*/ 0 h 20"/>
                <a:gd name="T12" fmla="*/ 528 w 535"/>
                <a:gd name="T13" fmla="*/ 0 h 20"/>
                <a:gd name="T14" fmla="*/ 535 w 535"/>
                <a:gd name="T15" fmla="*/ 0 h 20"/>
                <a:gd name="T16" fmla="*/ 535 w 535"/>
                <a:gd name="T17" fmla="*/ 7 h 20"/>
                <a:gd name="T18" fmla="*/ 535 w 535"/>
                <a:gd name="T19" fmla="*/ 7 h 20"/>
                <a:gd name="T20" fmla="*/ 535 w 535"/>
                <a:gd name="T21" fmla="*/ 14 h 20"/>
                <a:gd name="T22" fmla="*/ 528 w 535"/>
                <a:gd name="T23" fmla="*/ 20 h 20"/>
                <a:gd name="T24" fmla="*/ 7 w 535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35" h="20">
                  <a:moveTo>
                    <a:pt x="7" y="20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528" y="0"/>
                  </a:lnTo>
                  <a:lnTo>
                    <a:pt x="535" y="0"/>
                  </a:lnTo>
                  <a:lnTo>
                    <a:pt x="535" y="7"/>
                  </a:lnTo>
                  <a:lnTo>
                    <a:pt x="535" y="7"/>
                  </a:lnTo>
                  <a:lnTo>
                    <a:pt x="535" y="14"/>
                  </a:lnTo>
                  <a:lnTo>
                    <a:pt x="528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57"/>
            <p:cNvSpPr>
              <a:spLocks/>
            </p:cNvSpPr>
            <p:nvPr/>
          </p:nvSpPr>
          <p:spPr bwMode="auto">
            <a:xfrm>
              <a:off x="2106" y="2885"/>
              <a:ext cx="69" cy="20"/>
            </a:xfrm>
            <a:custGeom>
              <a:avLst/>
              <a:gdLst>
                <a:gd name="T0" fmla="*/ 7 w 69"/>
                <a:gd name="T1" fmla="*/ 20 h 20"/>
                <a:gd name="T2" fmla="*/ 0 w 69"/>
                <a:gd name="T3" fmla="*/ 14 h 20"/>
                <a:gd name="T4" fmla="*/ 0 w 69"/>
                <a:gd name="T5" fmla="*/ 7 h 20"/>
                <a:gd name="T6" fmla="*/ 0 w 69"/>
                <a:gd name="T7" fmla="*/ 7 h 20"/>
                <a:gd name="T8" fmla="*/ 0 w 69"/>
                <a:gd name="T9" fmla="*/ 0 h 20"/>
                <a:gd name="T10" fmla="*/ 7 w 69"/>
                <a:gd name="T11" fmla="*/ 0 h 20"/>
                <a:gd name="T12" fmla="*/ 62 w 69"/>
                <a:gd name="T13" fmla="*/ 0 h 20"/>
                <a:gd name="T14" fmla="*/ 69 w 69"/>
                <a:gd name="T15" fmla="*/ 0 h 20"/>
                <a:gd name="T16" fmla="*/ 69 w 69"/>
                <a:gd name="T17" fmla="*/ 7 h 20"/>
                <a:gd name="T18" fmla="*/ 69 w 69"/>
                <a:gd name="T19" fmla="*/ 7 h 20"/>
                <a:gd name="T20" fmla="*/ 69 w 69"/>
                <a:gd name="T21" fmla="*/ 14 h 20"/>
                <a:gd name="T22" fmla="*/ 62 w 69"/>
                <a:gd name="T23" fmla="*/ 20 h 20"/>
                <a:gd name="T24" fmla="*/ 7 w 69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9" h="20">
                  <a:moveTo>
                    <a:pt x="7" y="20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62" y="0"/>
                  </a:lnTo>
                  <a:lnTo>
                    <a:pt x="69" y="0"/>
                  </a:lnTo>
                  <a:lnTo>
                    <a:pt x="69" y="7"/>
                  </a:lnTo>
                  <a:lnTo>
                    <a:pt x="69" y="7"/>
                  </a:lnTo>
                  <a:lnTo>
                    <a:pt x="69" y="14"/>
                  </a:lnTo>
                  <a:lnTo>
                    <a:pt x="62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58"/>
            <p:cNvSpPr>
              <a:spLocks/>
            </p:cNvSpPr>
            <p:nvPr/>
          </p:nvSpPr>
          <p:spPr bwMode="auto">
            <a:xfrm>
              <a:off x="2161" y="2885"/>
              <a:ext cx="21" cy="20"/>
            </a:xfrm>
            <a:custGeom>
              <a:avLst/>
              <a:gdLst>
                <a:gd name="T0" fmla="*/ 7 w 21"/>
                <a:gd name="T1" fmla="*/ 20 h 20"/>
                <a:gd name="T2" fmla="*/ 0 w 21"/>
                <a:gd name="T3" fmla="*/ 14 h 20"/>
                <a:gd name="T4" fmla="*/ 0 w 21"/>
                <a:gd name="T5" fmla="*/ 7 h 20"/>
                <a:gd name="T6" fmla="*/ 0 w 21"/>
                <a:gd name="T7" fmla="*/ 7 h 20"/>
                <a:gd name="T8" fmla="*/ 0 w 21"/>
                <a:gd name="T9" fmla="*/ 0 h 20"/>
                <a:gd name="T10" fmla="*/ 7 w 21"/>
                <a:gd name="T11" fmla="*/ 0 h 20"/>
                <a:gd name="T12" fmla="*/ 14 w 21"/>
                <a:gd name="T13" fmla="*/ 0 h 20"/>
                <a:gd name="T14" fmla="*/ 21 w 21"/>
                <a:gd name="T15" fmla="*/ 0 h 20"/>
                <a:gd name="T16" fmla="*/ 21 w 21"/>
                <a:gd name="T17" fmla="*/ 7 h 20"/>
                <a:gd name="T18" fmla="*/ 21 w 21"/>
                <a:gd name="T19" fmla="*/ 7 h 20"/>
                <a:gd name="T20" fmla="*/ 21 w 21"/>
                <a:gd name="T21" fmla="*/ 14 h 20"/>
                <a:gd name="T22" fmla="*/ 14 w 21"/>
                <a:gd name="T23" fmla="*/ 20 h 20"/>
                <a:gd name="T24" fmla="*/ 7 w 21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0">
                  <a:moveTo>
                    <a:pt x="7" y="20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1" y="14"/>
                  </a:lnTo>
                  <a:lnTo>
                    <a:pt x="14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59"/>
            <p:cNvSpPr>
              <a:spLocks/>
            </p:cNvSpPr>
            <p:nvPr/>
          </p:nvSpPr>
          <p:spPr bwMode="auto">
            <a:xfrm>
              <a:off x="2168" y="2857"/>
              <a:ext cx="21" cy="42"/>
            </a:xfrm>
            <a:custGeom>
              <a:avLst/>
              <a:gdLst>
                <a:gd name="T0" fmla="*/ 21 w 21"/>
                <a:gd name="T1" fmla="*/ 35 h 42"/>
                <a:gd name="T2" fmla="*/ 14 w 21"/>
                <a:gd name="T3" fmla="*/ 42 h 42"/>
                <a:gd name="T4" fmla="*/ 7 w 21"/>
                <a:gd name="T5" fmla="*/ 42 h 42"/>
                <a:gd name="T6" fmla="*/ 7 w 21"/>
                <a:gd name="T7" fmla="*/ 42 h 42"/>
                <a:gd name="T8" fmla="*/ 0 w 21"/>
                <a:gd name="T9" fmla="*/ 42 h 42"/>
                <a:gd name="T10" fmla="*/ 0 w 21"/>
                <a:gd name="T11" fmla="*/ 35 h 42"/>
                <a:gd name="T12" fmla="*/ 0 w 21"/>
                <a:gd name="T13" fmla="*/ 7 h 42"/>
                <a:gd name="T14" fmla="*/ 0 w 21"/>
                <a:gd name="T15" fmla="*/ 0 h 42"/>
                <a:gd name="T16" fmla="*/ 7 w 21"/>
                <a:gd name="T17" fmla="*/ 0 h 42"/>
                <a:gd name="T18" fmla="*/ 7 w 21"/>
                <a:gd name="T19" fmla="*/ 0 h 42"/>
                <a:gd name="T20" fmla="*/ 14 w 21"/>
                <a:gd name="T21" fmla="*/ 0 h 42"/>
                <a:gd name="T22" fmla="*/ 21 w 21"/>
                <a:gd name="T23" fmla="*/ 7 h 42"/>
                <a:gd name="T24" fmla="*/ 21 w 21"/>
                <a:gd name="T25" fmla="*/ 35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2">
                  <a:moveTo>
                    <a:pt x="21" y="35"/>
                  </a:moveTo>
                  <a:lnTo>
                    <a:pt x="14" y="42"/>
                  </a:lnTo>
                  <a:lnTo>
                    <a:pt x="7" y="42"/>
                  </a:lnTo>
                  <a:lnTo>
                    <a:pt x="7" y="42"/>
                  </a:lnTo>
                  <a:lnTo>
                    <a:pt x="0" y="42"/>
                  </a:lnTo>
                  <a:lnTo>
                    <a:pt x="0" y="3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60"/>
            <p:cNvSpPr>
              <a:spLocks/>
            </p:cNvSpPr>
            <p:nvPr/>
          </p:nvSpPr>
          <p:spPr bwMode="auto">
            <a:xfrm>
              <a:off x="2168" y="2857"/>
              <a:ext cx="56" cy="21"/>
            </a:xfrm>
            <a:custGeom>
              <a:avLst/>
              <a:gdLst>
                <a:gd name="T0" fmla="*/ 7 w 56"/>
                <a:gd name="T1" fmla="*/ 21 h 21"/>
                <a:gd name="T2" fmla="*/ 0 w 56"/>
                <a:gd name="T3" fmla="*/ 14 h 21"/>
                <a:gd name="T4" fmla="*/ 0 w 56"/>
                <a:gd name="T5" fmla="*/ 7 h 21"/>
                <a:gd name="T6" fmla="*/ 0 w 56"/>
                <a:gd name="T7" fmla="*/ 7 h 21"/>
                <a:gd name="T8" fmla="*/ 0 w 56"/>
                <a:gd name="T9" fmla="*/ 0 h 21"/>
                <a:gd name="T10" fmla="*/ 7 w 56"/>
                <a:gd name="T11" fmla="*/ 0 h 21"/>
                <a:gd name="T12" fmla="*/ 49 w 56"/>
                <a:gd name="T13" fmla="*/ 0 h 21"/>
                <a:gd name="T14" fmla="*/ 56 w 56"/>
                <a:gd name="T15" fmla="*/ 0 h 21"/>
                <a:gd name="T16" fmla="*/ 56 w 56"/>
                <a:gd name="T17" fmla="*/ 7 h 21"/>
                <a:gd name="T18" fmla="*/ 56 w 56"/>
                <a:gd name="T19" fmla="*/ 7 h 21"/>
                <a:gd name="T20" fmla="*/ 56 w 56"/>
                <a:gd name="T21" fmla="*/ 14 h 21"/>
                <a:gd name="T22" fmla="*/ 49 w 56"/>
                <a:gd name="T23" fmla="*/ 21 h 21"/>
                <a:gd name="T24" fmla="*/ 7 w 56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9" y="0"/>
                  </a:lnTo>
                  <a:lnTo>
                    <a:pt x="56" y="0"/>
                  </a:lnTo>
                  <a:lnTo>
                    <a:pt x="56" y="7"/>
                  </a:lnTo>
                  <a:lnTo>
                    <a:pt x="56" y="7"/>
                  </a:lnTo>
                  <a:lnTo>
                    <a:pt x="56" y="14"/>
                  </a:lnTo>
                  <a:lnTo>
                    <a:pt x="49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6" name="Freeform 61"/>
            <p:cNvSpPr>
              <a:spLocks/>
            </p:cNvSpPr>
            <p:nvPr/>
          </p:nvSpPr>
          <p:spPr bwMode="auto">
            <a:xfrm>
              <a:off x="2210" y="2857"/>
              <a:ext cx="55" cy="21"/>
            </a:xfrm>
            <a:custGeom>
              <a:avLst/>
              <a:gdLst>
                <a:gd name="T0" fmla="*/ 7 w 55"/>
                <a:gd name="T1" fmla="*/ 21 h 21"/>
                <a:gd name="T2" fmla="*/ 0 w 55"/>
                <a:gd name="T3" fmla="*/ 14 h 21"/>
                <a:gd name="T4" fmla="*/ 0 w 55"/>
                <a:gd name="T5" fmla="*/ 7 h 21"/>
                <a:gd name="T6" fmla="*/ 0 w 55"/>
                <a:gd name="T7" fmla="*/ 7 h 21"/>
                <a:gd name="T8" fmla="*/ 0 w 55"/>
                <a:gd name="T9" fmla="*/ 0 h 21"/>
                <a:gd name="T10" fmla="*/ 7 w 55"/>
                <a:gd name="T11" fmla="*/ 0 h 21"/>
                <a:gd name="T12" fmla="*/ 49 w 55"/>
                <a:gd name="T13" fmla="*/ 0 h 21"/>
                <a:gd name="T14" fmla="*/ 55 w 55"/>
                <a:gd name="T15" fmla="*/ 0 h 21"/>
                <a:gd name="T16" fmla="*/ 55 w 55"/>
                <a:gd name="T17" fmla="*/ 7 h 21"/>
                <a:gd name="T18" fmla="*/ 55 w 55"/>
                <a:gd name="T19" fmla="*/ 7 h 21"/>
                <a:gd name="T20" fmla="*/ 55 w 55"/>
                <a:gd name="T21" fmla="*/ 14 h 21"/>
                <a:gd name="T22" fmla="*/ 49 w 55"/>
                <a:gd name="T23" fmla="*/ 21 h 21"/>
                <a:gd name="T24" fmla="*/ 7 w 55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9" y="0"/>
                  </a:lnTo>
                  <a:lnTo>
                    <a:pt x="55" y="0"/>
                  </a:lnTo>
                  <a:lnTo>
                    <a:pt x="55" y="7"/>
                  </a:lnTo>
                  <a:lnTo>
                    <a:pt x="55" y="7"/>
                  </a:lnTo>
                  <a:lnTo>
                    <a:pt x="55" y="14"/>
                  </a:lnTo>
                  <a:lnTo>
                    <a:pt x="49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7" name="Freeform 62"/>
            <p:cNvSpPr>
              <a:spLocks/>
            </p:cNvSpPr>
            <p:nvPr/>
          </p:nvSpPr>
          <p:spPr bwMode="auto">
            <a:xfrm>
              <a:off x="2252" y="2857"/>
              <a:ext cx="125" cy="21"/>
            </a:xfrm>
            <a:custGeom>
              <a:avLst/>
              <a:gdLst>
                <a:gd name="T0" fmla="*/ 7 w 125"/>
                <a:gd name="T1" fmla="*/ 21 h 21"/>
                <a:gd name="T2" fmla="*/ 0 w 125"/>
                <a:gd name="T3" fmla="*/ 14 h 21"/>
                <a:gd name="T4" fmla="*/ 0 w 125"/>
                <a:gd name="T5" fmla="*/ 7 h 21"/>
                <a:gd name="T6" fmla="*/ 0 w 125"/>
                <a:gd name="T7" fmla="*/ 7 h 21"/>
                <a:gd name="T8" fmla="*/ 0 w 125"/>
                <a:gd name="T9" fmla="*/ 0 h 21"/>
                <a:gd name="T10" fmla="*/ 7 w 125"/>
                <a:gd name="T11" fmla="*/ 0 h 21"/>
                <a:gd name="T12" fmla="*/ 118 w 125"/>
                <a:gd name="T13" fmla="*/ 0 h 21"/>
                <a:gd name="T14" fmla="*/ 125 w 125"/>
                <a:gd name="T15" fmla="*/ 0 h 21"/>
                <a:gd name="T16" fmla="*/ 125 w 125"/>
                <a:gd name="T17" fmla="*/ 7 h 21"/>
                <a:gd name="T18" fmla="*/ 125 w 125"/>
                <a:gd name="T19" fmla="*/ 7 h 21"/>
                <a:gd name="T20" fmla="*/ 125 w 125"/>
                <a:gd name="T21" fmla="*/ 14 h 21"/>
                <a:gd name="T22" fmla="*/ 118 w 125"/>
                <a:gd name="T23" fmla="*/ 21 h 21"/>
                <a:gd name="T24" fmla="*/ 7 w 125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5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18" y="0"/>
                  </a:lnTo>
                  <a:lnTo>
                    <a:pt x="125" y="0"/>
                  </a:lnTo>
                  <a:lnTo>
                    <a:pt x="125" y="7"/>
                  </a:lnTo>
                  <a:lnTo>
                    <a:pt x="125" y="7"/>
                  </a:lnTo>
                  <a:lnTo>
                    <a:pt x="125" y="14"/>
                  </a:lnTo>
                  <a:lnTo>
                    <a:pt x="118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9" name="Freeform 63"/>
            <p:cNvSpPr>
              <a:spLocks/>
            </p:cNvSpPr>
            <p:nvPr/>
          </p:nvSpPr>
          <p:spPr bwMode="auto">
            <a:xfrm>
              <a:off x="2363" y="2857"/>
              <a:ext cx="34" cy="21"/>
            </a:xfrm>
            <a:custGeom>
              <a:avLst/>
              <a:gdLst>
                <a:gd name="T0" fmla="*/ 7 w 34"/>
                <a:gd name="T1" fmla="*/ 21 h 21"/>
                <a:gd name="T2" fmla="*/ 0 w 34"/>
                <a:gd name="T3" fmla="*/ 14 h 21"/>
                <a:gd name="T4" fmla="*/ 0 w 34"/>
                <a:gd name="T5" fmla="*/ 7 h 21"/>
                <a:gd name="T6" fmla="*/ 0 w 34"/>
                <a:gd name="T7" fmla="*/ 7 h 21"/>
                <a:gd name="T8" fmla="*/ 0 w 34"/>
                <a:gd name="T9" fmla="*/ 0 h 21"/>
                <a:gd name="T10" fmla="*/ 7 w 34"/>
                <a:gd name="T11" fmla="*/ 0 h 21"/>
                <a:gd name="T12" fmla="*/ 27 w 34"/>
                <a:gd name="T13" fmla="*/ 0 h 21"/>
                <a:gd name="T14" fmla="*/ 34 w 34"/>
                <a:gd name="T15" fmla="*/ 0 h 21"/>
                <a:gd name="T16" fmla="*/ 34 w 34"/>
                <a:gd name="T17" fmla="*/ 7 h 21"/>
                <a:gd name="T18" fmla="*/ 34 w 34"/>
                <a:gd name="T19" fmla="*/ 7 h 21"/>
                <a:gd name="T20" fmla="*/ 34 w 34"/>
                <a:gd name="T21" fmla="*/ 14 h 21"/>
                <a:gd name="T22" fmla="*/ 27 w 34"/>
                <a:gd name="T23" fmla="*/ 21 h 21"/>
                <a:gd name="T24" fmla="*/ 7 w 34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7" y="0"/>
                  </a:lnTo>
                  <a:lnTo>
                    <a:pt x="34" y="0"/>
                  </a:lnTo>
                  <a:lnTo>
                    <a:pt x="34" y="7"/>
                  </a:lnTo>
                  <a:lnTo>
                    <a:pt x="34" y="7"/>
                  </a:lnTo>
                  <a:lnTo>
                    <a:pt x="34" y="14"/>
                  </a:lnTo>
                  <a:lnTo>
                    <a:pt x="27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0" name="Freeform 64"/>
            <p:cNvSpPr>
              <a:spLocks/>
            </p:cNvSpPr>
            <p:nvPr/>
          </p:nvSpPr>
          <p:spPr bwMode="auto">
            <a:xfrm>
              <a:off x="2384" y="2836"/>
              <a:ext cx="20" cy="35"/>
            </a:xfrm>
            <a:custGeom>
              <a:avLst/>
              <a:gdLst>
                <a:gd name="T0" fmla="*/ 20 w 20"/>
                <a:gd name="T1" fmla="*/ 28 h 35"/>
                <a:gd name="T2" fmla="*/ 13 w 20"/>
                <a:gd name="T3" fmla="*/ 35 h 35"/>
                <a:gd name="T4" fmla="*/ 6 w 20"/>
                <a:gd name="T5" fmla="*/ 35 h 35"/>
                <a:gd name="T6" fmla="*/ 6 w 20"/>
                <a:gd name="T7" fmla="*/ 35 h 35"/>
                <a:gd name="T8" fmla="*/ 0 w 20"/>
                <a:gd name="T9" fmla="*/ 35 h 35"/>
                <a:gd name="T10" fmla="*/ 0 w 20"/>
                <a:gd name="T11" fmla="*/ 28 h 35"/>
                <a:gd name="T12" fmla="*/ 0 w 20"/>
                <a:gd name="T13" fmla="*/ 7 h 35"/>
                <a:gd name="T14" fmla="*/ 0 w 20"/>
                <a:gd name="T15" fmla="*/ 0 h 35"/>
                <a:gd name="T16" fmla="*/ 6 w 20"/>
                <a:gd name="T17" fmla="*/ 0 h 35"/>
                <a:gd name="T18" fmla="*/ 6 w 20"/>
                <a:gd name="T19" fmla="*/ 0 h 35"/>
                <a:gd name="T20" fmla="*/ 13 w 20"/>
                <a:gd name="T21" fmla="*/ 0 h 35"/>
                <a:gd name="T22" fmla="*/ 20 w 20"/>
                <a:gd name="T23" fmla="*/ 7 h 35"/>
                <a:gd name="T24" fmla="*/ 20 w 20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35">
                  <a:moveTo>
                    <a:pt x="20" y="28"/>
                  </a:moveTo>
                  <a:lnTo>
                    <a:pt x="13" y="35"/>
                  </a:lnTo>
                  <a:lnTo>
                    <a:pt x="6" y="35"/>
                  </a:lnTo>
                  <a:lnTo>
                    <a:pt x="6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13" y="0"/>
                  </a:lnTo>
                  <a:lnTo>
                    <a:pt x="20" y="7"/>
                  </a:lnTo>
                  <a:lnTo>
                    <a:pt x="20" y="2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1" name="Freeform 65"/>
            <p:cNvSpPr>
              <a:spLocks/>
            </p:cNvSpPr>
            <p:nvPr/>
          </p:nvSpPr>
          <p:spPr bwMode="auto">
            <a:xfrm>
              <a:off x="2384" y="2836"/>
              <a:ext cx="305" cy="21"/>
            </a:xfrm>
            <a:custGeom>
              <a:avLst/>
              <a:gdLst>
                <a:gd name="T0" fmla="*/ 6 w 305"/>
                <a:gd name="T1" fmla="*/ 21 h 21"/>
                <a:gd name="T2" fmla="*/ 0 w 305"/>
                <a:gd name="T3" fmla="*/ 14 h 21"/>
                <a:gd name="T4" fmla="*/ 0 w 305"/>
                <a:gd name="T5" fmla="*/ 7 h 21"/>
                <a:gd name="T6" fmla="*/ 0 w 305"/>
                <a:gd name="T7" fmla="*/ 7 h 21"/>
                <a:gd name="T8" fmla="*/ 0 w 305"/>
                <a:gd name="T9" fmla="*/ 0 h 21"/>
                <a:gd name="T10" fmla="*/ 6 w 305"/>
                <a:gd name="T11" fmla="*/ 0 h 21"/>
                <a:gd name="T12" fmla="*/ 298 w 305"/>
                <a:gd name="T13" fmla="*/ 0 h 21"/>
                <a:gd name="T14" fmla="*/ 305 w 305"/>
                <a:gd name="T15" fmla="*/ 0 h 21"/>
                <a:gd name="T16" fmla="*/ 305 w 305"/>
                <a:gd name="T17" fmla="*/ 7 h 21"/>
                <a:gd name="T18" fmla="*/ 305 w 305"/>
                <a:gd name="T19" fmla="*/ 7 h 21"/>
                <a:gd name="T20" fmla="*/ 305 w 305"/>
                <a:gd name="T21" fmla="*/ 14 h 21"/>
                <a:gd name="T22" fmla="*/ 298 w 305"/>
                <a:gd name="T23" fmla="*/ 21 h 21"/>
                <a:gd name="T24" fmla="*/ 6 w 305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5" h="21">
                  <a:moveTo>
                    <a:pt x="6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6" y="0"/>
                  </a:lnTo>
                  <a:lnTo>
                    <a:pt x="298" y="0"/>
                  </a:lnTo>
                  <a:lnTo>
                    <a:pt x="305" y="0"/>
                  </a:lnTo>
                  <a:lnTo>
                    <a:pt x="305" y="7"/>
                  </a:lnTo>
                  <a:lnTo>
                    <a:pt x="305" y="7"/>
                  </a:lnTo>
                  <a:lnTo>
                    <a:pt x="305" y="14"/>
                  </a:lnTo>
                  <a:lnTo>
                    <a:pt x="298" y="21"/>
                  </a:lnTo>
                  <a:lnTo>
                    <a:pt x="6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2" name="Freeform 66"/>
            <p:cNvSpPr>
              <a:spLocks/>
            </p:cNvSpPr>
            <p:nvPr/>
          </p:nvSpPr>
          <p:spPr bwMode="auto">
            <a:xfrm>
              <a:off x="2675" y="2808"/>
              <a:ext cx="21" cy="42"/>
            </a:xfrm>
            <a:custGeom>
              <a:avLst/>
              <a:gdLst>
                <a:gd name="T0" fmla="*/ 21 w 21"/>
                <a:gd name="T1" fmla="*/ 35 h 42"/>
                <a:gd name="T2" fmla="*/ 14 w 21"/>
                <a:gd name="T3" fmla="*/ 42 h 42"/>
                <a:gd name="T4" fmla="*/ 7 w 21"/>
                <a:gd name="T5" fmla="*/ 42 h 42"/>
                <a:gd name="T6" fmla="*/ 7 w 21"/>
                <a:gd name="T7" fmla="*/ 42 h 42"/>
                <a:gd name="T8" fmla="*/ 0 w 21"/>
                <a:gd name="T9" fmla="*/ 42 h 42"/>
                <a:gd name="T10" fmla="*/ 0 w 21"/>
                <a:gd name="T11" fmla="*/ 35 h 42"/>
                <a:gd name="T12" fmla="*/ 0 w 21"/>
                <a:gd name="T13" fmla="*/ 7 h 42"/>
                <a:gd name="T14" fmla="*/ 0 w 21"/>
                <a:gd name="T15" fmla="*/ 0 h 42"/>
                <a:gd name="T16" fmla="*/ 7 w 21"/>
                <a:gd name="T17" fmla="*/ 0 h 42"/>
                <a:gd name="T18" fmla="*/ 7 w 21"/>
                <a:gd name="T19" fmla="*/ 0 h 42"/>
                <a:gd name="T20" fmla="*/ 14 w 21"/>
                <a:gd name="T21" fmla="*/ 0 h 42"/>
                <a:gd name="T22" fmla="*/ 21 w 21"/>
                <a:gd name="T23" fmla="*/ 7 h 42"/>
                <a:gd name="T24" fmla="*/ 21 w 21"/>
                <a:gd name="T25" fmla="*/ 35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2">
                  <a:moveTo>
                    <a:pt x="21" y="35"/>
                  </a:moveTo>
                  <a:lnTo>
                    <a:pt x="14" y="42"/>
                  </a:lnTo>
                  <a:lnTo>
                    <a:pt x="7" y="42"/>
                  </a:lnTo>
                  <a:lnTo>
                    <a:pt x="7" y="42"/>
                  </a:lnTo>
                  <a:lnTo>
                    <a:pt x="0" y="42"/>
                  </a:lnTo>
                  <a:lnTo>
                    <a:pt x="0" y="3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3" name="Freeform 67"/>
            <p:cNvSpPr>
              <a:spLocks/>
            </p:cNvSpPr>
            <p:nvPr/>
          </p:nvSpPr>
          <p:spPr bwMode="auto">
            <a:xfrm>
              <a:off x="2675" y="2808"/>
              <a:ext cx="167" cy="21"/>
            </a:xfrm>
            <a:custGeom>
              <a:avLst/>
              <a:gdLst>
                <a:gd name="T0" fmla="*/ 7 w 167"/>
                <a:gd name="T1" fmla="*/ 21 h 21"/>
                <a:gd name="T2" fmla="*/ 0 w 167"/>
                <a:gd name="T3" fmla="*/ 14 h 21"/>
                <a:gd name="T4" fmla="*/ 0 w 167"/>
                <a:gd name="T5" fmla="*/ 7 h 21"/>
                <a:gd name="T6" fmla="*/ 0 w 167"/>
                <a:gd name="T7" fmla="*/ 7 h 21"/>
                <a:gd name="T8" fmla="*/ 0 w 167"/>
                <a:gd name="T9" fmla="*/ 0 h 21"/>
                <a:gd name="T10" fmla="*/ 7 w 167"/>
                <a:gd name="T11" fmla="*/ 0 h 21"/>
                <a:gd name="T12" fmla="*/ 160 w 167"/>
                <a:gd name="T13" fmla="*/ 0 h 21"/>
                <a:gd name="T14" fmla="*/ 167 w 167"/>
                <a:gd name="T15" fmla="*/ 0 h 21"/>
                <a:gd name="T16" fmla="*/ 167 w 167"/>
                <a:gd name="T17" fmla="*/ 7 h 21"/>
                <a:gd name="T18" fmla="*/ 167 w 167"/>
                <a:gd name="T19" fmla="*/ 7 h 21"/>
                <a:gd name="T20" fmla="*/ 167 w 167"/>
                <a:gd name="T21" fmla="*/ 14 h 21"/>
                <a:gd name="T22" fmla="*/ 160 w 167"/>
                <a:gd name="T23" fmla="*/ 21 h 21"/>
                <a:gd name="T24" fmla="*/ 7 w 167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7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60" y="0"/>
                  </a:lnTo>
                  <a:lnTo>
                    <a:pt x="167" y="0"/>
                  </a:lnTo>
                  <a:lnTo>
                    <a:pt x="167" y="7"/>
                  </a:lnTo>
                  <a:lnTo>
                    <a:pt x="167" y="7"/>
                  </a:lnTo>
                  <a:lnTo>
                    <a:pt x="167" y="14"/>
                  </a:lnTo>
                  <a:lnTo>
                    <a:pt x="160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4" name="Freeform 68"/>
            <p:cNvSpPr>
              <a:spLocks/>
            </p:cNvSpPr>
            <p:nvPr/>
          </p:nvSpPr>
          <p:spPr bwMode="auto">
            <a:xfrm>
              <a:off x="2828" y="2808"/>
              <a:ext cx="21" cy="21"/>
            </a:xfrm>
            <a:custGeom>
              <a:avLst/>
              <a:gdLst>
                <a:gd name="T0" fmla="*/ 7 w 21"/>
                <a:gd name="T1" fmla="*/ 21 h 21"/>
                <a:gd name="T2" fmla="*/ 0 w 21"/>
                <a:gd name="T3" fmla="*/ 14 h 21"/>
                <a:gd name="T4" fmla="*/ 0 w 21"/>
                <a:gd name="T5" fmla="*/ 7 h 21"/>
                <a:gd name="T6" fmla="*/ 0 w 21"/>
                <a:gd name="T7" fmla="*/ 7 h 21"/>
                <a:gd name="T8" fmla="*/ 0 w 21"/>
                <a:gd name="T9" fmla="*/ 0 h 21"/>
                <a:gd name="T10" fmla="*/ 7 w 21"/>
                <a:gd name="T11" fmla="*/ 0 h 21"/>
                <a:gd name="T12" fmla="*/ 14 w 21"/>
                <a:gd name="T13" fmla="*/ 0 h 21"/>
                <a:gd name="T14" fmla="*/ 21 w 21"/>
                <a:gd name="T15" fmla="*/ 0 h 21"/>
                <a:gd name="T16" fmla="*/ 21 w 21"/>
                <a:gd name="T17" fmla="*/ 7 h 21"/>
                <a:gd name="T18" fmla="*/ 21 w 21"/>
                <a:gd name="T19" fmla="*/ 7 h 21"/>
                <a:gd name="T20" fmla="*/ 21 w 21"/>
                <a:gd name="T21" fmla="*/ 14 h 21"/>
                <a:gd name="T22" fmla="*/ 14 w 21"/>
                <a:gd name="T23" fmla="*/ 21 h 21"/>
                <a:gd name="T24" fmla="*/ 7 w 2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1" y="14"/>
                  </a:lnTo>
                  <a:lnTo>
                    <a:pt x="1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5" name="Freeform 69"/>
            <p:cNvSpPr>
              <a:spLocks/>
            </p:cNvSpPr>
            <p:nvPr/>
          </p:nvSpPr>
          <p:spPr bwMode="auto">
            <a:xfrm>
              <a:off x="2835" y="2808"/>
              <a:ext cx="62" cy="21"/>
            </a:xfrm>
            <a:custGeom>
              <a:avLst/>
              <a:gdLst>
                <a:gd name="T0" fmla="*/ 7 w 62"/>
                <a:gd name="T1" fmla="*/ 21 h 21"/>
                <a:gd name="T2" fmla="*/ 0 w 62"/>
                <a:gd name="T3" fmla="*/ 14 h 21"/>
                <a:gd name="T4" fmla="*/ 0 w 62"/>
                <a:gd name="T5" fmla="*/ 7 h 21"/>
                <a:gd name="T6" fmla="*/ 0 w 62"/>
                <a:gd name="T7" fmla="*/ 7 h 21"/>
                <a:gd name="T8" fmla="*/ 0 w 62"/>
                <a:gd name="T9" fmla="*/ 0 h 21"/>
                <a:gd name="T10" fmla="*/ 7 w 62"/>
                <a:gd name="T11" fmla="*/ 0 h 21"/>
                <a:gd name="T12" fmla="*/ 55 w 62"/>
                <a:gd name="T13" fmla="*/ 0 h 21"/>
                <a:gd name="T14" fmla="*/ 62 w 62"/>
                <a:gd name="T15" fmla="*/ 0 h 21"/>
                <a:gd name="T16" fmla="*/ 62 w 62"/>
                <a:gd name="T17" fmla="*/ 7 h 21"/>
                <a:gd name="T18" fmla="*/ 62 w 62"/>
                <a:gd name="T19" fmla="*/ 7 h 21"/>
                <a:gd name="T20" fmla="*/ 62 w 62"/>
                <a:gd name="T21" fmla="*/ 14 h 21"/>
                <a:gd name="T22" fmla="*/ 55 w 62"/>
                <a:gd name="T23" fmla="*/ 21 h 21"/>
                <a:gd name="T24" fmla="*/ 7 w 6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55" y="0"/>
                  </a:lnTo>
                  <a:lnTo>
                    <a:pt x="62" y="0"/>
                  </a:lnTo>
                  <a:lnTo>
                    <a:pt x="62" y="7"/>
                  </a:lnTo>
                  <a:lnTo>
                    <a:pt x="62" y="7"/>
                  </a:lnTo>
                  <a:lnTo>
                    <a:pt x="62" y="14"/>
                  </a:lnTo>
                  <a:lnTo>
                    <a:pt x="5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6" name="Freeform 70"/>
            <p:cNvSpPr>
              <a:spLocks/>
            </p:cNvSpPr>
            <p:nvPr/>
          </p:nvSpPr>
          <p:spPr bwMode="auto">
            <a:xfrm>
              <a:off x="2883" y="2808"/>
              <a:ext cx="56" cy="21"/>
            </a:xfrm>
            <a:custGeom>
              <a:avLst/>
              <a:gdLst>
                <a:gd name="T0" fmla="*/ 7 w 56"/>
                <a:gd name="T1" fmla="*/ 21 h 21"/>
                <a:gd name="T2" fmla="*/ 0 w 56"/>
                <a:gd name="T3" fmla="*/ 14 h 21"/>
                <a:gd name="T4" fmla="*/ 0 w 56"/>
                <a:gd name="T5" fmla="*/ 7 h 21"/>
                <a:gd name="T6" fmla="*/ 0 w 56"/>
                <a:gd name="T7" fmla="*/ 7 h 21"/>
                <a:gd name="T8" fmla="*/ 0 w 56"/>
                <a:gd name="T9" fmla="*/ 0 h 21"/>
                <a:gd name="T10" fmla="*/ 7 w 56"/>
                <a:gd name="T11" fmla="*/ 0 h 21"/>
                <a:gd name="T12" fmla="*/ 49 w 56"/>
                <a:gd name="T13" fmla="*/ 0 h 21"/>
                <a:gd name="T14" fmla="*/ 56 w 56"/>
                <a:gd name="T15" fmla="*/ 0 h 21"/>
                <a:gd name="T16" fmla="*/ 56 w 56"/>
                <a:gd name="T17" fmla="*/ 7 h 21"/>
                <a:gd name="T18" fmla="*/ 56 w 56"/>
                <a:gd name="T19" fmla="*/ 7 h 21"/>
                <a:gd name="T20" fmla="*/ 56 w 56"/>
                <a:gd name="T21" fmla="*/ 14 h 21"/>
                <a:gd name="T22" fmla="*/ 49 w 56"/>
                <a:gd name="T23" fmla="*/ 21 h 21"/>
                <a:gd name="T24" fmla="*/ 7 w 56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9" y="0"/>
                  </a:lnTo>
                  <a:lnTo>
                    <a:pt x="56" y="0"/>
                  </a:lnTo>
                  <a:lnTo>
                    <a:pt x="56" y="7"/>
                  </a:lnTo>
                  <a:lnTo>
                    <a:pt x="56" y="7"/>
                  </a:lnTo>
                  <a:lnTo>
                    <a:pt x="56" y="14"/>
                  </a:lnTo>
                  <a:lnTo>
                    <a:pt x="49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7" name="Freeform 71"/>
            <p:cNvSpPr>
              <a:spLocks/>
            </p:cNvSpPr>
            <p:nvPr/>
          </p:nvSpPr>
          <p:spPr bwMode="auto">
            <a:xfrm>
              <a:off x="2925" y="2808"/>
              <a:ext cx="35" cy="21"/>
            </a:xfrm>
            <a:custGeom>
              <a:avLst/>
              <a:gdLst>
                <a:gd name="T0" fmla="*/ 7 w 35"/>
                <a:gd name="T1" fmla="*/ 21 h 21"/>
                <a:gd name="T2" fmla="*/ 0 w 35"/>
                <a:gd name="T3" fmla="*/ 14 h 21"/>
                <a:gd name="T4" fmla="*/ 0 w 35"/>
                <a:gd name="T5" fmla="*/ 7 h 21"/>
                <a:gd name="T6" fmla="*/ 0 w 35"/>
                <a:gd name="T7" fmla="*/ 7 h 21"/>
                <a:gd name="T8" fmla="*/ 0 w 35"/>
                <a:gd name="T9" fmla="*/ 0 h 21"/>
                <a:gd name="T10" fmla="*/ 7 w 35"/>
                <a:gd name="T11" fmla="*/ 0 h 21"/>
                <a:gd name="T12" fmla="*/ 28 w 35"/>
                <a:gd name="T13" fmla="*/ 0 h 21"/>
                <a:gd name="T14" fmla="*/ 35 w 35"/>
                <a:gd name="T15" fmla="*/ 0 h 21"/>
                <a:gd name="T16" fmla="*/ 35 w 35"/>
                <a:gd name="T17" fmla="*/ 7 h 21"/>
                <a:gd name="T18" fmla="*/ 35 w 35"/>
                <a:gd name="T19" fmla="*/ 7 h 21"/>
                <a:gd name="T20" fmla="*/ 35 w 35"/>
                <a:gd name="T21" fmla="*/ 14 h 21"/>
                <a:gd name="T22" fmla="*/ 28 w 35"/>
                <a:gd name="T23" fmla="*/ 21 h 21"/>
                <a:gd name="T24" fmla="*/ 7 w 35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14"/>
                  </a:lnTo>
                  <a:lnTo>
                    <a:pt x="28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8" name="Freeform 72"/>
            <p:cNvSpPr>
              <a:spLocks/>
            </p:cNvSpPr>
            <p:nvPr/>
          </p:nvSpPr>
          <p:spPr bwMode="auto">
            <a:xfrm>
              <a:off x="2946" y="2808"/>
              <a:ext cx="208" cy="21"/>
            </a:xfrm>
            <a:custGeom>
              <a:avLst/>
              <a:gdLst>
                <a:gd name="T0" fmla="*/ 7 w 208"/>
                <a:gd name="T1" fmla="*/ 21 h 21"/>
                <a:gd name="T2" fmla="*/ 0 w 208"/>
                <a:gd name="T3" fmla="*/ 14 h 21"/>
                <a:gd name="T4" fmla="*/ 0 w 208"/>
                <a:gd name="T5" fmla="*/ 7 h 21"/>
                <a:gd name="T6" fmla="*/ 0 w 208"/>
                <a:gd name="T7" fmla="*/ 7 h 21"/>
                <a:gd name="T8" fmla="*/ 0 w 208"/>
                <a:gd name="T9" fmla="*/ 0 h 21"/>
                <a:gd name="T10" fmla="*/ 7 w 208"/>
                <a:gd name="T11" fmla="*/ 0 h 21"/>
                <a:gd name="T12" fmla="*/ 201 w 208"/>
                <a:gd name="T13" fmla="*/ 0 h 21"/>
                <a:gd name="T14" fmla="*/ 208 w 208"/>
                <a:gd name="T15" fmla="*/ 0 h 21"/>
                <a:gd name="T16" fmla="*/ 208 w 208"/>
                <a:gd name="T17" fmla="*/ 7 h 21"/>
                <a:gd name="T18" fmla="*/ 208 w 208"/>
                <a:gd name="T19" fmla="*/ 7 h 21"/>
                <a:gd name="T20" fmla="*/ 208 w 208"/>
                <a:gd name="T21" fmla="*/ 14 h 21"/>
                <a:gd name="T22" fmla="*/ 201 w 208"/>
                <a:gd name="T23" fmla="*/ 21 h 21"/>
                <a:gd name="T24" fmla="*/ 7 w 208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8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01" y="0"/>
                  </a:lnTo>
                  <a:lnTo>
                    <a:pt x="208" y="0"/>
                  </a:lnTo>
                  <a:lnTo>
                    <a:pt x="208" y="7"/>
                  </a:lnTo>
                  <a:lnTo>
                    <a:pt x="208" y="7"/>
                  </a:lnTo>
                  <a:lnTo>
                    <a:pt x="208" y="14"/>
                  </a:lnTo>
                  <a:lnTo>
                    <a:pt x="201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9" name="Freeform 73"/>
            <p:cNvSpPr>
              <a:spLocks/>
            </p:cNvSpPr>
            <p:nvPr/>
          </p:nvSpPr>
          <p:spPr bwMode="auto">
            <a:xfrm>
              <a:off x="3140" y="2808"/>
              <a:ext cx="56" cy="21"/>
            </a:xfrm>
            <a:custGeom>
              <a:avLst/>
              <a:gdLst>
                <a:gd name="T0" fmla="*/ 7 w 56"/>
                <a:gd name="T1" fmla="*/ 21 h 21"/>
                <a:gd name="T2" fmla="*/ 0 w 56"/>
                <a:gd name="T3" fmla="*/ 14 h 21"/>
                <a:gd name="T4" fmla="*/ 0 w 56"/>
                <a:gd name="T5" fmla="*/ 7 h 21"/>
                <a:gd name="T6" fmla="*/ 0 w 56"/>
                <a:gd name="T7" fmla="*/ 7 h 21"/>
                <a:gd name="T8" fmla="*/ 0 w 56"/>
                <a:gd name="T9" fmla="*/ 0 h 21"/>
                <a:gd name="T10" fmla="*/ 7 w 56"/>
                <a:gd name="T11" fmla="*/ 0 h 21"/>
                <a:gd name="T12" fmla="*/ 49 w 56"/>
                <a:gd name="T13" fmla="*/ 0 h 21"/>
                <a:gd name="T14" fmla="*/ 56 w 56"/>
                <a:gd name="T15" fmla="*/ 0 h 21"/>
                <a:gd name="T16" fmla="*/ 56 w 56"/>
                <a:gd name="T17" fmla="*/ 7 h 21"/>
                <a:gd name="T18" fmla="*/ 56 w 56"/>
                <a:gd name="T19" fmla="*/ 7 h 21"/>
                <a:gd name="T20" fmla="*/ 56 w 56"/>
                <a:gd name="T21" fmla="*/ 14 h 21"/>
                <a:gd name="T22" fmla="*/ 49 w 56"/>
                <a:gd name="T23" fmla="*/ 21 h 21"/>
                <a:gd name="T24" fmla="*/ 7 w 56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49" y="0"/>
                  </a:lnTo>
                  <a:lnTo>
                    <a:pt x="56" y="0"/>
                  </a:lnTo>
                  <a:lnTo>
                    <a:pt x="56" y="7"/>
                  </a:lnTo>
                  <a:lnTo>
                    <a:pt x="56" y="7"/>
                  </a:lnTo>
                  <a:lnTo>
                    <a:pt x="56" y="14"/>
                  </a:lnTo>
                  <a:lnTo>
                    <a:pt x="49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0" name="Freeform 74"/>
            <p:cNvSpPr>
              <a:spLocks/>
            </p:cNvSpPr>
            <p:nvPr/>
          </p:nvSpPr>
          <p:spPr bwMode="auto">
            <a:xfrm>
              <a:off x="3182" y="2808"/>
              <a:ext cx="222" cy="21"/>
            </a:xfrm>
            <a:custGeom>
              <a:avLst/>
              <a:gdLst>
                <a:gd name="T0" fmla="*/ 7 w 222"/>
                <a:gd name="T1" fmla="*/ 21 h 21"/>
                <a:gd name="T2" fmla="*/ 0 w 222"/>
                <a:gd name="T3" fmla="*/ 14 h 21"/>
                <a:gd name="T4" fmla="*/ 0 w 222"/>
                <a:gd name="T5" fmla="*/ 7 h 21"/>
                <a:gd name="T6" fmla="*/ 0 w 222"/>
                <a:gd name="T7" fmla="*/ 7 h 21"/>
                <a:gd name="T8" fmla="*/ 0 w 222"/>
                <a:gd name="T9" fmla="*/ 0 h 21"/>
                <a:gd name="T10" fmla="*/ 7 w 222"/>
                <a:gd name="T11" fmla="*/ 0 h 21"/>
                <a:gd name="T12" fmla="*/ 215 w 222"/>
                <a:gd name="T13" fmla="*/ 0 h 21"/>
                <a:gd name="T14" fmla="*/ 222 w 222"/>
                <a:gd name="T15" fmla="*/ 0 h 21"/>
                <a:gd name="T16" fmla="*/ 222 w 222"/>
                <a:gd name="T17" fmla="*/ 7 h 21"/>
                <a:gd name="T18" fmla="*/ 222 w 222"/>
                <a:gd name="T19" fmla="*/ 7 h 21"/>
                <a:gd name="T20" fmla="*/ 222 w 222"/>
                <a:gd name="T21" fmla="*/ 14 h 21"/>
                <a:gd name="T22" fmla="*/ 215 w 222"/>
                <a:gd name="T23" fmla="*/ 21 h 21"/>
                <a:gd name="T24" fmla="*/ 7 w 22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15" y="0"/>
                  </a:lnTo>
                  <a:lnTo>
                    <a:pt x="222" y="0"/>
                  </a:lnTo>
                  <a:lnTo>
                    <a:pt x="222" y="7"/>
                  </a:lnTo>
                  <a:lnTo>
                    <a:pt x="222" y="7"/>
                  </a:lnTo>
                  <a:lnTo>
                    <a:pt x="222" y="14"/>
                  </a:lnTo>
                  <a:lnTo>
                    <a:pt x="21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1" name="Freeform 75"/>
            <p:cNvSpPr>
              <a:spLocks/>
            </p:cNvSpPr>
            <p:nvPr/>
          </p:nvSpPr>
          <p:spPr bwMode="auto">
            <a:xfrm>
              <a:off x="3390" y="2788"/>
              <a:ext cx="21" cy="34"/>
            </a:xfrm>
            <a:custGeom>
              <a:avLst/>
              <a:gdLst>
                <a:gd name="T0" fmla="*/ 21 w 21"/>
                <a:gd name="T1" fmla="*/ 27 h 34"/>
                <a:gd name="T2" fmla="*/ 14 w 21"/>
                <a:gd name="T3" fmla="*/ 34 h 34"/>
                <a:gd name="T4" fmla="*/ 7 w 21"/>
                <a:gd name="T5" fmla="*/ 34 h 34"/>
                <a:gd name="T6" fmla="*/ 7 w 21"/>
                <a:gd name="T7" fmla="*/ 34 h 34"/>
                <a:gd name="T8" fmla="*/ 0 w 21"/>
                <a:gd name="T9" fmla="*/ 34 h 34"/>
                <a:gd name="T10" fmla="*/ 0 w 21"/>
                <a:gd name="T11" fmla="*/ 27 h 34"/>
                <a:gd name="T12" fmla="*/ 0 w 21"/>
                <a:gd name="T13" fmla="*/ 7 h 34"/>
                <a:gd name="T14" fmla="*/ 0 w 21"/>
                <a:gd name="T15" fmla="*/ 0 h 34"/>
                <a:gd name="T16" fmla="*/ 7 w 21"/>
                <a:gd name="T17" fmla="*/ 0 h 34"/>
                <a:gd name="T18" fmla="*/ 7 w 21"/>
                <a:gd name="T19" fmla="*/ 0 h 34"/>
                <a:gd name="T20" fmla="*/ 14 w 21"/>
                <a:gd name="T21" fmla="*/ 0 h 34"/>
                <a:gd name="T22" fmla="*/ 21 w 21"/>
                <a:gd name="T23" fmla="*/ 7 h 34"/>
                <a:gd name="T24" fmla="*/ 21 w 21"/>
                <a:gd name="T25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34">
                  <a:moveTo>
                    <a:pt x="21" y="27"/>
                  </a:moveTo>
                  <a:lnTo>
                    <a:pt x="14" y="34"/>
                  </a:lnTo>
                  <a:lnTo>
                    <a:pt x="7" y="34"/>
                  </a:lnTo>
                  <a:lnTo>
                    <a:pt x="7" y="34"/>
                  </a:lnTo>
                  <a:lnTo>
                    <a:pt x="0" y="34"/>
                  </a:lnTo>
                  <a:lnTo>
                    <a:pt x="0" y="2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27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2" name="Freeform 76"/>
            <p:cNvSpPr>
              <a:spLocks/>
            </p:cNvSpPr>
            <p:nvPr/>
          </p:nvSpPr>
          <p:spPr bwMode="auto">
            <a:xfrm>
              <a:off x="3390" y="2788"/>
              <a:ext cx="35" cy="20"/>
            </a:xfrm>
            <a:custGeom>
              <a:avLst/>
              <a:gdLst>
                <a:gd name="T0" fmla="*/ 7 w 35"/>
                <a:gd name="T1" fmla="*/ 20 h 20"/>
                <a:gd name="T2" fmla="*/ 0 w 35"/>
                <a:gd name="T3" fmla="*/ 13 h 20"/>
                <a:gd name="T4" fmla="*/ 0 w 35"/>
                <a:gd name="T5" fmla="*/ 7 h 20"/>
                <a:gd name="T6" fmla="*/ 0 w 35"/>
                <a:gd name="T7" fmla="*/ 7 h 20"/>
                <a:gd name="T8" fmla="*/ 0 w 35"/>
                <a:gd name="T9" fmla="*/ 0 h 20"/>
                <a:gd name="T10" fmla="*/ 7 w 35"/>
                <a:gd name="T11" fmla="*/ 0 h 20"/>
                <a:gd name="T12" fmla="*/ 28 w 35"/>
                <a:gd name="T13" fmla="*/ 0 h 20"/>
                <a:gd name="T14" fmla="*/ 35 w 35"/>
                <a:gd name="T15" fmla="*/ 0 h 20"/>
                <a:gd name="T16" fmla="*/ 35 w 35"/>
                <a:gd name="T17" fmla="*/ 7 h 20"/>
                <a:gd name="T18" fmla="*/ 35 w 35"/>
                <a:gd name="T19" fmla="*/ 7 h 20"/>
                <a:gd name="T20" fmla="*/ 35 w 35"/>
                <a:gd name="T21" fmla="*/ 13 h 20"/>
                <a:gd name="T22" fmla="*/ 28 w 35"/>
                <a:gd name="T23" fmla="*/ 20 h 20"/>
                <a:gd name="T24" fmla="*/ 7 w 35"/>
                <a:gd name="T2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20">
                  <a:moveTo>
                    <a:pt x="7" y="20"/>
                  </a:moveTo>
                  <a:lnTo>
                    <a:pt x="0" y="1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13"/>
                  </a:lnTo>
                  <a:lnTo>
                    <a:pt x="28" y="20"/>
                  </a:lnTo>
                  <a:lnTo>
                    <a:pt x="7" y="2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3" name="Freeform 77"/>
            <p:cNvSpPr>
              <a:spLocks/>
            </p:cNvSpPr>
            <p:nvPr/>
          </p:nvSpPr>
          <p:spPr bwMode="auto">
            <a:xfrm>
              <a:off x="3411" y="2760"/>
              <a:ext cx="21" cy="41"/>
            </a:xfrm>
            <a:custGeom>
              <a:avLst/>
              <a:gdLst>
                <a:gd name="T0" fmla="*/ 21 w 21"/>
                <a:gd name="T1" fmla="*/ 35 h 41"/>
                <a:gd name="T2" fmla="*/ 14 w 21"/>
                <a:gd name="T3" fmla="*/ 41 h 41"/>
                <a:gd name="T4" fmla="*/ 7 w 21"/>
                <a:gd name="T5" fmla="*/ 41 h 41"/>
                <a:gd name="T6" fmla="*/ 7 w 21"/>
                <a:gd name="T7" fmla="*/ 41 h 41"/>
                <a:gd name="T8" fmla="*/ 0 w 21"/>
                <a:gd name="T9" fmla="*/ 41 h 41"/>
                <a:gd name="T10" fmla="*/ 0 w 21"/>
                <a:gd name="T11" fmla="*/ 35 h 41"/>
                <a:gd name="T12" fmla="*/ 0 w 21"/>
                <a:gd name="T13" fmla="*/ 7 h 41"/>
                <a:gd name="T14" fmla="*/ 0 w 21"/>
                <a:gd name="T15" fmla="*/ 0 h 41"/>
                <a:gd name="T16" fmla="*/ 7 w 21"/>
                <a:gd name="T17" fmla="*/ 0 h 41"/>
                <a:gd name="T18" fmla="*/ 7 w 21"/>
                <a:gd name="T19" fmla="*/ 0 h 41"/>
                <a:gd name="T20" fmla="*/ 14 w 21"/>
                <a:gd name="T21" fmla="*/ 0 h 41"/>
                <a:gd name="T22" fmla="*/ 21 w 21"/>
                <a:gd name="T23" fmla="*/ 7 h 41"/>
                <a:gd name="T24" fmla="*/ 21 w 21"/>
                <a:gd name="T25" fmla="*/ 35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41">
                  <a:moveTo>
                    <a:pt x="21" y="35"/>
                  </a:moveTo>
                  <a:lnTo>
                    <a:pt x="14" y="41"/>
                  </a:lnTo>
                  <a:lnTo>
                    <a:pt x="7" y="41"/>
                  </a:lnTo>
                  <a:lnTo>
                    <a:pt x="7" y="41"/>
                  </a:lnTo>
                  <a:lnTo>
                    <a:pt x="0" y="41"/>
                  </a:lnTo>
                  <a:lnTo>
                    <a:pt x="0" y="3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7"/>
                  </a:lnTo>
                  <a:lnTo>
                    <a:pt x="21" y="3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4" name="Freeform 78"/>
            <p:cNvSpPr>
              <a:spLocks/>
            </p:cNvSpPr>
            <p:nvPr/>
          </p:nvSpPr>
          <p:spPr bwMode="auto">
            <a:xfrm>
              <a:off x="3411" y="2760"/>
              <a:ext cx="97" cy="21"/>
            </a:xfrm>
            <a:custGeom>
              <a:avLst/>
              <a:gdLst>
                <a:gd name="T0" fmla="*/ 7 w 97"/>
                <a:gd name="T1" fmla="*/ 21 h 21"/>
                <a:gd name="T2" fmla="*/ 0 w 97"/>
                <a:gd name="T3" fmla="*/ 14 h 21"/>
                <a:gd name="T4" fmla="*/ 0 w 97"/>
                <a:gd name="T5" fmla="*/ 7 h 21"/>
                <a:gd name="T6" fmla="*/ 0 w 97"/>
                <a:gd name="T7" fmla="*/ 7 h 21"/>
                <a:gd name="T8" fmla="*/ 0 w 97"/>
                <a:gd name="T9" fmla="*/ 0 h 21"/>
                <a:gd name="T10" fmla="*/ 7 w 97"/>
                <a:gd name="T11" fmla="*/ 0 h 21"/>
                <a:gd name="T12" fmla="*/ 91 w 97"/>
                <a:gd name="T13" fmla="*/ 0 h 21"/>
                <a:gd name="T14" fmla="*/ 97 w 97"/>
                <a:gd name="T15" fmla="*/ 0 h 21"/>
                <a:gd name="T16" fmla="*/ 97 w 97"/>
                <a:gd name="T17" fmla="*/ 7 h 21"/>
                <a:gd name="T18" fmla="*/ 97 w 97"/>
                <a:gd name="T19" fmla="*/ 7 h 21"/>
                <a:gd name="T20" fmla="*/ 97 w 97"/>
                <a:gd name="T21" fmla="*/ 14 h 21"/>
                <a:gd name="T22" fmla="*/ 91 w 97"/>
                <a:gd name="T23" fmla="*/ 21 h 21"/>
                <a:gd name="T24" fmla="*/ 7 w 97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7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91" y="0"/>
                  </a:lnTo>
                  <a:lnTo>
                    <a:pt x="97" y="0"/>
                  </a:lnTo>
                  <a:lnTo>
                    <a:pt x="97" y="7"/>
                  </a:lnTo>
                  <a:lnTo>
                    <a:pt x="97" y="7"/>
                  </a:lnTo>
                  <a:lnTo>
                    <a:pt x="97" y="14"/>
                  </a:lnTo>
                  <a:lnTo>
                    <a:pt x="91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5" name="Freeform 79"/>
            <p:cNvSpPr>
              <a:spLocks/>
            </p:cNvSpPr>
            <p:nvPr/>
          </p:nvSpPr>
          <p:spPr bwMode="auto">
            <a:xfrm>
              <a:off x="3495" y="2732"/>
              <a:ext cx="20" cy="42"/>
            </a:xfrm>
            <a:custGeom>
              <a:avLst/>
              <a:gdLst>
                <a:gd name="T0" fmla="*/ 20 w 20"/>
                <a:gd name="T1" fmla="*/ 35 h 42"/>
                <a:gd name="T2" fmla="*/ 13 w 20"/>
                <a:gd name="T3" fmla="*/ 42 h 42"/>
                <a:gd name="T4" fmla="*/ 7 w 20"/>
                <a:gd name="T5" fmla="*/ 42 h 42"/>
                <a:gd name="T6" fmla="*/ 7 w 20"/>
                <a:gd name="T7" fmla="*/ 42 h 42"/>
                <a:gd name="T8" fmla="*/ 0 w 20"/>
                <a:gd name="T9" fmla="*/ 42 h 42"/>
                <a:gd name="T10" fmla="*/ 0 w 20"/>
                <a:gd name="T11" fmla="*/ 35 h 42"/>
                <a:gd name="T12" fmla="*/ 0 w 20"/>
                <a:gd name="T13" fmla="*/ 7 h 42"/>
                <a:gd name="T14" fmla="*/ 0 w 20"/>
                <a:gd name="T15" fmla="*/ 0 h 42"/>
                <a:gd name="T16" fmla="*/ 7 w 20"/>
                <a:gd name="T17" fmla="*/ 0 h 42"/>
                <a:gd name="T18" fmla="*/ 7 w 20"/>
                <a:gd name="T19" fmla="*/ 0 h 42"/>
                <a:gd name="T20" fmla="*/ 13 w 20"/>
                <a:gd name="T21" fmla="*/ 0 h 42"/>
                <a:gd name="T22" fmla="*/ 20 w 20"/>
                <a:gd name="T23" fmla="*/ 7 h 42"/>
                <a:gd name="T24" fmla="*/ 20 w 20"/>
                <a:gd name="T25" fmla="*/ 35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42">
                  <a:moveTo>
                    <a:pt x="20" y="35"/>
                  </a:moveTo>
                  <a:lnTo>
                    <a:pt x="13" y="42"/>
                  </a:lnTo>
                  <a:lnTo>
                    <a:pt x="7" y="42"/>
                  </a:lnTo>
                  <a:lnTo>
                    <a:pt x="7" y="42"/>
                  </a:lnTo>
                  <a:lnTo>
                    <a:pt x="0" y="42"/>
                  </a:lnTo>
                  <a:lnTo>
                    <a:pt x="0" y="35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20" y="7"/>
                  </a:lnTo>
                  <a:lnTo>
                    <a:pt x="20" y="35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6" name="Freeform 80"/>
            <p:cNvSpPr>
              <a:spLocks/>
            </p:cNvSpPr>
            <p:nvPr/>
          </p:nvSpPr>
          <p:spPr bwMode="auto">
            <a:xfrm>
              <a:off x="3495" y="2732"/>
              <a:ext cx="69" cy="21"/>
            </a:xfrm>
            <a:custGeom>
              <a:avLst/>
              <a:gdLst>
                <a:gd name="T0" fmla="*/ 7 w 69"/>
                <a:gd name="T1" fmla="*/ 21 h 21"/>
                <a:gd name="T2" fmla="*/ 0 w 69"/>
                <a:gd name="T3" fmla="*/ 14 h 21"/>
                <a:gd name="T4" fmla="*/ 0 w 69"/>
                <a:gd name="T5" fmla="*/ 7 h 21"/>
                <a:gd name="T6" fmla="*/ 0 w 69"/>
                <a:gd name="T7" fmla="*/ 7 h 21"/>
                <a:gd name="T8" fmla="*/ 0 w 69"/>
                <a:gd name="T9" fmla="*/ 0 h 21"/>
                <a:gd name="T10" fmla="*/ 7 w 69"/>
                <a:gd name="T11" fmla="*/ 0 h 21"/>
                <a:gd name="T12" fmla="*/ 62 w 69"/>
                <a:gd name="T13" fmla="*/ 0 h 21"/>
                <a:gd name="T14" fmla="*/ 69 w 69"/>
                <a:gd name="T15" fmla="*/ 0 h 21"/>
                <a:gd name="T16" fmla="*/ 69 w 69"/>
                <a:gd name="T17" fmla="*/ 7 h 21"/>
                <a:gd name="T18" fmla="*/ 69 w 69"/>
                <a:gd name="T19" fmla="*/ 7 h 21"/>
                <a:gd name="T20" fmla="*/ 69 w 69"/>
                <a:gd name="T21" fmla="*/ 14 h 21"/>
                <a:gd name="T22" fmla="*/ 62 w 69"/>
                <a:gd name="T23" fmla="*/ 21 h 21"/>
                <a:gd name="T24" fmla="*/ 7 w 69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9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62" y="0"/>
                  </a:lnTo>
                  <a:lnTo>
                    <a:pt x="69" y="0"/>
                  </a:lnTo>
                  <a:lnTo>
                    <a:pt x="69" y="7"/>
                  </a:lnTo>
                  <a:lnTo>
                    <a:pt x="69" y="7"/>
                  </a:lnTo>
                  <a:lnTo>
                    <a:pt x="69" y="14"/>
                  </a:lnTo>
                  <a:lnTo>
                    <a:pt x="62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7" name="Freeform 81"/>
            <p:cNvSpPr>
              <a:spLocks/>
            </p:cNvSpPr>
            <p:nvPr/>
          </p:nvSpPr>
          <p:spPr bwMode="auto">
            <a:xfrm>
              <a:off x="3550" y="2732"/>
              <a:ext cx="21" cy="21"/>
            </a:xfrm>
            <a:custGeom>
              <a:avLst/>
              <a:gdLst>
                <a:gd name="T0" fmla="*/ 7 w 21"/>
                <a:gd name="T1" fmla="*/ 21 h 21"/>
                <a:gd name="T2" fmla="*/ 0 w 21"/>
                <a:gd name="T3" fmla="*/ 14 h 21"/>
                <a:gd name="T4" fmla="*/ 0 w 21"/>
                <a:gd name="T5" fmla="*/ 7 h 21"/>
                <a:gd name="T6" fmla="*/ 0 w 21"/>
                <a:gd name="T7" fmla="*/ 7 h 21"/>
                <a:gd name="T8" fmla="*/ 0 w 21"/>
                <a:gd name="T9" fmla="*/ 0 h 21"/>
                <a:gd name="T10" fmla="*/ 7 w 21"/>
                <a:gd name="T11" fmla="*/ 0 h 21"/>
                <a:gd name="T12" fmla="*/ 14 w 21"/>
                <a:gd name="T13" fmla="*/ 0 h 21"/>
                <a:gd name="T14" fmla="*/ 21 w 21"/>
                <a:gd name="T15" fmla="*/ 0 h 21"/>
                <a:gd name="T16" fmla="*/ 21 w 21"/>
                <a:gd name="T17" fmla="*/ 7 h 21"/>
                <a:gd name="T18" fmla="*/ 21 w 21"/>
                <a:gd name="T19" fmla="*/ 7 h 21"/>
                <a:gd name="T20" fmla="*/ 21 w 21"/>
                <a:gd name="T21" fmla="*/ 14 h 21"/>
                <a:gd name="T22" fmla="*/ 14 w 21"/>
                <a:gd name="T23" fmla="*/ 21 h 21"/>
                <a:gd name="T24" fmla="*/ 7 w 2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1" y="14"/>
                  </a:lnTo>
                  <a:lnTo>
                    <a:pt x="1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8" name="Freeform 82"/>
            <p:cNvSpPr>
              <a:spLocks/>
            </p:cNvSpPr>
            <p:nvPr/>
          </p:nvSpPr>
          <p:spPr bwMode="auto">
            <a:xfrm>
              <a:off x="3557" y="2732"/>
              <a:ext cx="42" cy="21"/>
            </a:xfrm>
            <a:custGeom>
              <a:avLst/>
              <a:gdLst>
                <a:gd name="T0" fmla="*/ 7 w 42"/>
                <a:gd name="T1" fmla="*/ 21 h 21"/>
                <a:gd name="T2" fmla="*/ 0 w 42"/>
                <a:gd name="T3" fmla="*/ 14 h 21"/>
                <a:gd name="T4" fmla="*/ 0 w 42"/>
                <a:gd name="T5" fmla="*/ 7 h 21"/>
                <a:gd name="T6" fmla="*/ 0 w 42"/>
                <a:gd name="T7" fmla="*/ 7 h 21"/>
                <a:gd name="T8" fmla="*/ 0 w 42"/>
                <a:gd name="T9" fmla="*/ 0 h 21"/>
                <a:gd name="T10" fmla="*/ 7 w 42"/>
                <a:gd name="T11" fmla="*/ 0 h 21"/>
                <a:gd name="T12" fmla="*/ 35 w 42"/>
                <a:gd name="T13" fmla="*/ 0 h 21"/>
                <a:gd name="T14" fmla="*/ 42 w 42"/>
                <a:gd name="T15" fmla="*/ 0 h 21"/>
                <a:gd name="T16" fmla="*/ 42 w 42"/>
                <a:gd name="T17" fmla="*/ 7 h 21"/>
                <a:gd name="T18" fmla="*/ 42 w 42"/>
                <a:gd name="T19" fmla="*/ 7 h 21"/>
                <a:gd name="T20" fmla="*/ 42 w 42"/>
                <a:gd name="T21" fmla="*/ 14 h 21"/>
                <a:gd name="T22" fmla="*/ 35 w 42"/>
                <a:gd name="T23" fmla="*/ 21 h 21"/>
                <a:gd name="T24" fmla="*/ 7 w 4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35" y="0"/>
                  </a:lnTo>
                  <a:lnTo>
                    <a:pt x="42" y="0"/>
                  </a:lnTo>
                  <a:lnTo>
                    <a:pt x="42" y="7"/>
                  </a:lnTo>
                  <a:lnTo>
                    <a:pt x="42" y="7"/>
                  </a:lnTo>
                  <a:lnTo>
                    <a:pt x="42" y="14"/>
                  </a:lnTo>
                  <a:lnTo>
                    <a:pt x="3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9" name="Freeform 83"/>
            <p:cNvSpPr>
              <a:spLocks/>
            </p:cNvSpPr>
            <p:nvPr/>
          </p:nvSpPr>
          <p:spPr bwMode="auto">
            <a:xfrm>
              <a:off x="3585" y="2732"/>
              <a:ext cx="42" cy="21"/>
            </a:xfrm>
            <a:custGeom>
              <a:avLst/>
              <a:gdLst>
                <a:gd name="T0" fmla="*/ 7 w 42"/>
                <a:gd name="T1" fmla="*/ 21 h 21"/>
                <a:gd name="T2" fmla="*/ 0 w 42"/>
                <a:gd name="T3" fmla="*/ 14 h 21"/>
                <a:gd name="T4" fmla="*/ 0 w 42"/>
                <a:gd name="T5" fmla="*/ 7 h 21"/>
                <a:gd name="T6" fmla="*/ 0 w 42"/>
                <a:gd name="T7" fmla="*/ 7 h 21"/>
                <a:gd name="T8" fmla="*/ 0 w 42"/>
                <a:gd name="T9" fmla="*/ 0 h 21"/>
                <a:gd name="T10" fmla="*/ 7 w 42"/>
                <a:gd name="T11" fmla="*/ 0 h 21"/>
                <a:gd name="T12" fmla="*/ 35 w 42"/>
                <a:gd name="T13" fmla="*/ 0 h 21"/>
                <a:gd name="T14" fmla="*/ 42 w 42"/>
                <a:gd name="T15" fmla="*/ 0 h 21"/>
                <a:gd name="T16" fmla="*/ 42 w 42"/>
                <a:gd name="T17" fmla="*/ 7 h 21"/>
                <a:gd name="T18" fmla="*/ 42 w 42"/>
                <a:gd name="T19" fmla="*/ 7 h 21"/>
                <a:gd name="T20" fmla="*/ 42 w 42"/>
                <a:gd name="T21" fmla="*/ 14 h 21"/>
                <a:gd name="T22" fmla="*/ 35 w 42"/>
                <a:gd name="T23" fmla="*/ 21 h 21"/>
                <a:gd name="T24" fmla="*/ 7 w 4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35" y="0"/>
                  </a:lnTo>
                  <a:lnTo>
                    <a:pt x="42" y="0"/>
                  </a:lnTo>
                  <a:lnTo>
                    <a:pt x="42" y="7"/>
                  </a:lnTo>
                  <a:lnTo>
                    <a:pt x="42" y="7"/>
                  </a:lnTo>
                  <a:lnTo>
                    <a:pt x="42" y="14"/>
                  </a:lnTo>
                  <a:lnTo>
                    <a:pt x="3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20" name="Freeform 84"/>
            <p:cNvSpPr>
              <a:spLocks/>
            </p:cNvSpPr>
            <p:nvPr/>
          </p:nvSpPr>
          <p:spPr bwMode="auto">
            <a:xfrm>
              <a:off x="3613" y="2711"/>
              <a:ext cx="20" cy="35"/>
            </a:xfrm>
            <a:custGeom>
              <a:avLst/>
              <a:gdLst>
                <a:gd name="T0" fmla="*/ 20 w 20"/>
                <a:gd name="T1" fmla="*/ 28 h 35"/>
                <a:gd name="T2" fmla="*/ 14 w 20"/>
                <a:gd name="T3" fmla="*/ 35 h 35"/>
                <a:gd name="T4" fmla="*/ 7 w 20"/>
                <a:gd name="T5" fmla="*/ 35 h 35"/>
                <a:gd name="T6" fmla="*/ 7 w 20"/>
                <a:gd name="T7" fmla="*/ 35 h 35"/>
                <a:gd name="T8" fmla="*/ 0 w 20"/>
                <a:gd name="T9" fmla="*/ 35 h 35"/>
                <a:gd name="T10" fmla="*/ 0 w 20"/>
                <a:gd name="T11" fmla="*/ 28 h 35"/>
                <a:gd name="T12" fmla="*/ 0 w 20"/>
                <a:gd name="T13" fmla="*/ 7 h 35"/>
                <a:gd name="T14" fmla="*/ 0 w 20"/>
                <a:gd name="T15" fmla="*/ 0 h 35"/>
                <a:gd name="T16" fmla="*/ 7 w 20"/>
                <a:gd name="T17" fmla="*/ 0 h 35"/>
                <a:gd name="T18" fmla="*/ 7 w 20"/>
                <a:gd name="T19" fmla="*/ 0 h 35"/>
                <a:gd name="T20" fmla="*/ 14 w 20"/>
                <a:gd name="T21" fmla="*/ 0 h 35"/>
                <a:gd name="T22" fmla="*/ 20 w 20"/>
                <a:gd name="T23" fmla="*/ 7 h 35"/>
                <a:gd name="T24" fmla="*/ 20 w 20"/>
                <a:gd name="T2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35">
                  <a:moveTo>
                    <a:pt x="20" y="28"/>
                  </a:moveTo>
                  <a:lnTo>
                    <a:pt x="14" y="35"/>
                  </a:lnTo>
                  <a:lnTo>
                    <a:pt x="7" y="35"/>
                  </a:lnTo>
                  <a:lnTo>
                    <a:pt x="7" y="35"/>
                  </a:lnTo>
                  <a:lnTo>
                    <a:pt x="0" y="35"/>
                  </a:lnTo>
                  <a:lnTo>
                    <a:pt x="0" y="28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0" y="7"/>
                  </a:lnTo>
                  <a:lnTo>
                    <a:pt x="20" y="28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21" name="Freeform 85"/>
            <p:cNvSpPr>
              <a:spLocks/>
            </p:cNvSpPr>
            <p:nvPr/>
          </p:nvSpPr>
          <p:spPr bwMode="auto">
            <a:xfrm>
              <a:off x="3613" y="2711"/>
              <a:ext cx="791" cy="21"/>
            </a:xfrm>
            <a:custGeom>
              <a:avLst/>
              <a:gdLst>
                <a:gd name="T0" fmla="*/ 7 w 791"/>
                <a:gd name="T1" fmla="*/ 21 h 21"/>
                <a:gd name="T2" fmla="*/ 0 w 791"/>
                <a:gd name="T3" fmla="*/ 14 h 21"/>
                <a:gd name="T4" fmla="*/ 0 w 791"/>
                <a:gd name="T5" fmla="*/ 7 h 21"/>
                <a:gd name="T6" fmla="*/ 0 w 791"/>
                <a:gd name="T7" fmla="*/ 7 h 21"/>
                <a:gd name="T8" fmla="*/ 0 w 791"/>
                <a:gd name="T9" fmla="*/ 0 h 21"/>
                <a:gd name="T10" fmla="*/ 7 w 791"/>
                <a:gd name="T11" fmla="*/ 0 h 21"/>
                <a:gd name="T12" fmla="*/ 784 w 791"/>
                <a:gd name="T13" fmla="*/ 0 h 21"/>
                <a:gd name="T14" fmla="*/ 791 w 791"/>
                <a:gd name="T15" fmla="*/ 0 h 21"/>
                <a:gd name="T16" fmla="*/ 791 w 791"/>
                <a:gd name="T17" fmla="*/ 7 h 21"/>
                <a:gd name="T18" fmla="*/ 791 w 791"/>
                <a:gd name="T19" fmla="*/ 7 h 21"/>
                <a:gd name="T20" fmla="*/ 791 w 791"/>
                <a:gd name="T21" fmla="*/ 14 h 21"/>
                <a:gd name="T22" fmla="*/ 784 w 791"/>
                <a:gd name="T23" fmla="*/ 21 h 21"/>
                <a:gd name="T24" fmla="*/ 7 w 791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91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84" y="0"/>
                  </a:lnTo>
                  <a:lnTo>
                    <a:pt x="791" y="0"/>
                  </a:lnTo>
                  <a:lnTo>
                    <a:pt x="791" y="7"/>
                  </a:lnTo>
                  <a:lnTo>
                    <a:pt x="791" y="7"/>
                  </a:lnTo>
                  <a:lnTo>
                    <a:pt x="791" y="14"/>
                  </a:lnTo>
                  <a:lnTo>
                    <a:pt x="784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22" name="Freeform 86"/>
            <p:cNvSpPr>
              <a:spLocks/>
            </p:cNvSpPr>
            <p:nvPr/>
          </p:nvSpPr>
          <p:spPr bwMode="auto">
            <a:xfrm>
              <a:off x="1522" y="2933"/>
              <a:ext cx="2882" cy="21"/>
            </a:xfrm>
            <a:custGeom>
              <a:avLst/>
              <a:gdLst>
                <a:gd name="T0" fmla="*/ 7 w 2882"/>
                <a:gd name="T1" fmla="*/ 21 h 21"/>
                <a:gd name="T2" fmla="*/ 0 w 2882"/>
                <a:gd name="T3" fmla="*/ 14 h 21"/>
                <a:gd name="T4" fmla="*/ 0 w 2882"/>
                <a:gd name="T5" fmla="*/ 7 h 21"/>
                <a:gd name="T6" fmla="*/ 0 w 2882"/>
                <a:gd name="T7" fmla="*/ 7 h 21"/>
                <a:gd name="T8" fmla="*/ 0 w 2882"/>
                <a:gd name="T9" fmla="*/ 0 h 21"/>
                <a:gd name="T10" fmla="*/ 7 w 2882"/>
                <a:gd name="T11" fmla="*/ 0 h 21"/>
                <a:gd name="T12" fmla="*/ 2875 w 2882"/>
                <a:gd name="T13" fmla="*/ 0 h 21"/>
                <a:gd name="T14" fmla="*/ 2882 w 2882"/>
                <a:gd name="T15" fmla="*/ 0 h 21"/>
                <a:gd name="T16" fmla="*/ 2882 w 2882"/>
                <a:gd name="T17" fmla="*/ 7 h 21"/>
                <a:gd name="T18" fmla="*/ 2882 w 2882"/>
                <a:gd name="T19" fmla="*/ 7 h 21"/>
                <a:gd name="T20" fmla="*/ 2882 w 2882"/>
                <a:gd name="T21" fmla="*/ 14 h 21"/>
                <a:gd name="T22" fmla="*/ 2875 w 2882"/>
                <a:gd name="T23" fmla="*/ 21 h 21"/>
                <a:gd name="T24" fmla="*/ 7 w 2882"/>
                <a:gd name="T2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82" h="21">
                  <a:moveTo>
                    <a:pt x="7" y="21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2875" y="0"/>
                  </a:lnTo>
                  <a:lnTo>
                    <a:pt x="2882" y="0"/>
                  </a:lnTo>
                  <a:lnTo>
                    <a:pt x="2882" y="7"/>
                  </a:lnTo>
                  <a:lnTo>
                    <a:pt x="2882" y="7"/>
                  </a:lnTo>
                  <a:lnTo>
                    <a:pt x="2882" y="14"/>
                  </a:lnTo>
                  <a:lnTo>
                    <a:pt x="2875" y="21"/>
                  </a:lnTo>
                  <a:lnTo>
                    <a:pt x="7" y="2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4854400" y="1839051"/>
            <a:ext cx="3128961" cy="2085975"/>
            <a:chOff x="1852615" y="1314450"/>
            <a:chExt cx="3128961" cy="2085975"/>
          </a:xfrm>
        </p:grpSpPr>
        <p:sp>
          <p:nvSpPr>
            <p:cNvPr id="173" name="Rectangle 172"/>
            <p:cNvSpPr>
              <a:spLocks noChangeArrowheads="1"/>
            </p:cNvSpPr>
            <p:nvPr/>
          </p:nvSpPr>
          <p:spPr bwMode="auto">
            <a:xfrm>
              <a:off x="2187903" y="1410959"/>
              <a:ext cx="12447" cy="177497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74" name="Line 8"/>
            <p:cNvSpPr>
              <a:spLocks noChangeShapeType="1"/>
            </p:cNvSpPr>
            <p:nvPr/>
          </p:nvSpPr>
          <p:spPr bwMode="auto">
            <a:xfrm flipH="1">
              <a:off x="2132783" y="3185930"/>
              <a:ext cx="61344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75" name="Line 9"/>
            <p:cNvSpPr>
              <a:spLocks noChangeShapeType="1"/>
            </p:cNvSpPr>
            <p:nvPr/>
          </p:nvSpPr>
          <p:spPr bwMode="auto">
            <a:xfrm flipH="1">
              <a:off x="2132783" y="2828625"/>
              <a:ext cx="61344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76" name="Line 10"/>
            <p:cNvSpPr>
              <a:spLocks noChangeShapeType="1"/>
            </p:cNvSpPr>
            <p:nvPr/>
          </p:nvSpPr>
          <p:spPr bwMode="auto">
            <a:xfrm flipH="1">
              <a:off x="2132783" y="2477542"/>
              <a:ext cx="61344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77" name="Line 11"/>
            <p:cNvSpPr>
              <a:spLocks noChangeShapeType="1"/>
            </p:cNvSpPr>
            <p:nvPr/>
          </p:nvSpPr>
          <p:spPr bwMode="auto">
            <a:xfrm flipH="1">
              <a:off x="2132783" y="2120237"/>
              <a:ext cx="61344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78" name="Line 12"/>
            <p:cNvSpPr>
              <a:spLocks noChangeShapeType="1"/>
            </p:cNvSpPr>
            <p:nvPr/>
          </p:nvSpPr>
          <p:spPr bwMode="auto">
            <a:xfrm flipH="1">
              <a:off x="2132783" y="1768264"/>
              <a:ext cx="61344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79" name="Line 13"/>
            <p:cNvSpPr>
              <a:spLocks noChangeShapeType="1"/>
            </p:cNvSpPr>
            <p:nvPr/>
          </p:nvSpPr>
          <p:spPr bwMode="auto">
            <a:xfrm flipH="1">
              <a:off x="2132783" y="1410959"/>
              <a:ext cx="61344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1875956" y="3089421"/>
              <a:ext cx="120294" cy="103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 0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1875956" y="2741641"/>
              <a:ext cx="120294" cy="103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 5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2" name="Rectangle 181"/>
            <p:cNvSpPr>
              <a:spLocks noChangeArrowheads="1"/>
            </p:cNvSpPr>
            <p:nvPr/>
          </p:nvSpPr>
          <p:spPr bwMode="auto">
            <a:xfrm>
              <a:off x="1852615" y="2380144"/>
              <a:ext cx="143635" cy="103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10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1852615" y="2051413"/>
              <a:ext cx="143635" cy="103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15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>
              <a:off x="1852615" y="1662229"/>
              <a:ext cx="143635" cy="103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20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5" name="Rectangle 184"/>
            <p:cNvSpPr>
              <a:spLocks noChangeArrowheads="1"/>
            </p:cNvSpPr>
            <p:nvPr/>
          </p:nvSpPr>
          <p:spPr bwMode="auto">
            <a:xfrm>
              <a:off x="1852615" y="1314450"/>
              <a:ext cx="143635" cy="103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 25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6" name="Rectangle 185"/>
            <p:cNvSpPr>
              <a:spLocks noChangeArrowheads="1"/>
            </p:cNvSpPr>
            <p:nvPr/>
          </p:nvSpPr>
          <p:spPr bwMode="auto">
            <a:xfrm>
              <a:off x="2200350" y="3185930"/>
              <a:ext cx="2778238" cy="1244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87" name="Line 22"/>
            <p:cNvSpPr>
              <a:spLocks noChangeShapeType="1"/>
            </p:cNvSpPr>
            <p:nvPr/>
          </p:nvSpPr>
          <p:spPr bwMode="auto">
            <a:xfrm>
              <a:off x="2200350" y="3192152"/>
              <a:ext cx="0" cy="5510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88" name="Line 23"/>
            <p:cNvSpPr>
              <a:spLocks noChangeShapeType="1"/>
            </p:cNvSpPr>
            <p:nvPr/>
          </p:nvSpPr>
          <p:spPr bwMode="auto">
            <a:xfrm>
              <a:off x="3126726" y="3192152"/>
              <a:ext cx="0" cy="5510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89" name="Line 24"/>
            <p:cNvSpPr>
              <a:spLocks noChangeShapeType="1"/>
            </p:cNvSpPr>
            <p:nvPr/>
          </p:nvSpPr>
          <p:spPr bwMode="auto">
            <a:xfrm>
              <a:off x="4053101" y="3192152"/>
              <a:ext cx="0" cy="5510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90" name="Line 25"/>
            <p:cNvSpPr>
              <a:spLocks noChangeShapeType="1"/>
            </p:cNvSpPr>
            <p:nvPr/>
          </p:nvSpPr>
          <p:spPr bwMode="auto">
            <a:xfrm>
              <a:off x="4978588" y="3192152"/>
              <a:ext cx="0" cy="5510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91" name="Rectangle 190"/>
            <p:cNvSpPr>
              <a:spLocks noChangeArrowheads="1"/>
            </p:cNvSpPr>
            <p:nvPr/>
          </p:nvSpPr>
          <p:spPr bwMode="auto">
            <a:xfrm>
              <a:off x="2051120" y="3297033"/>
              <a:ext cx="183924" cy="103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1152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2958446" y="3297033"/>
              <a:ext cx="190317" cy="103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1260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3" name="Rectangle 192"/>
            <p:cNvSpPr>
              <a:spLocks noChangeArrowheads="1"/>
            </p:cNvSpPr>
            <p:nvPr/>
          </p:nvSpPr>
          <p:spPr bwMode="auto">
            <a:xfrm>
              <a:off x="3884822" y="3297033"/>
              <a:ext cx="190317" cy="103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1440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4" name="Rectangle 193"/>
            <p:cNvSpPr>
              <a:spLocks noChangeArrowheads="1"/>
            </p:cNvSpPr>
            <p:nvPr/>
          </p:nvSpPr>
          <p:spPr bwMode="auto">
            <a:xfrm>
              <a:off x="4791259" y="3297033"/>
              <a:ext cx="190317" cy="103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1620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5" name="Rectangle 194"/>
            <p:cNvSpPr>
              <a:spLocks noChangeArrowheads="1"/>
            </p:cNvSpPr>
            <p:nvPr/>
          </p:nvSpPr>
          <p:spPr bwMode="auto">
            <a:xfrm>
              <a:off x="2787113" y="1826578"/>
              <a:ext cx="1037505" cy="1359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HR [95% CI]= NA [NA]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6" name="Rectangle 195"/>
            <p:cNvSpPr>
              <a:spLocks noChangeArrowheads="1"/>
            </p:cNvSpPr>
            <p:nvPr/>
          </p:nvSpPr>
          <p:spPr bwMode="auto">
            <a:xfrm>
              <a:off x="2885797" y="2064424"/>
              <a:ext cx="821469" cy="1359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p= (Log rank test)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7" name="Rectangle 196"/>
            <p:cNvSpPr>
              <a:spLocks noChangeArrowheads="1"/>
            </p:cNvSpPr>
            <p:nvPr/>
          </p:nvSpPr>
          <p:spPr bwMode="auto">
            <a:xfrm>
              <a:off x="4330481" y="2920399"/>
              <a:ext cx="296049" cy="1359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0.0%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8" name="Rectangle 197"/>
            <p:cNvSpPr>
              <a:spLocks noChangeArrowheads="1"/>
            </p:cNvSpPr>
            <p:nvPr/>
          </p:nvSpPr>
          <p:spPr bwMode="auto">
            <a:xfrm>
              <a:off x="4330481" y="2749168"/>
              <a:ext cx="296049" cy="1359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0.0%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99" name="Rectangle 198"/>
          <p:cNvSpPr/>
          <p:nvPr/>
        </p:nvSpPr>
        <p:spPr>
          <a:xfrm>
            <a:off x="6278475" y="873396"/>
            <a:ext cx="2811626" cy="111902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highlight>
                  <a:srgbClr val="FFFF00"/>
                </a:highlight>
              </a:rPr>
              <a:t>No stent/scaffold thrombosis between 3 and 4 years”</a:t>
            </a:r>
          </a:p>
        </p:txBody>
      </p:sp>
    </p:spTree>
    <p:extLst>
      <p:ext uri="{BB962C8B-B14F-4D97-AF65-F5344CB8AC3E}">
        <p14:creationId xmlns:p14="http://schemas.microsoft.com/office/powerpoint/2010/main" val="4152785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/>
              <a:t>Post-Procedure Usage of Antiplatelet Medication through 4 years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593838"/>
              </p:ext>
            </p:extLst>
          </p:nvPr>
        </p:nvGraphicFramePr>
        <p:xfrm>
          <a:off x="1520791" y="1924369"/>
          <a:ext cx="6314670" cy="35326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54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9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9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98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26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800" b="1" dirty="0"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Absorb BVS </a:t>
                      </a:r>
                    </a:p>
                    <a:p>
                      <a:pPr algn="ctr"/>
                      <a:r>
                        <a:rPr lang="en-US" sz="1600" b="0" dirty="0"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N=335</a:t>
                      </a:r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600" b="0" dirty="0"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XIENCE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N=166</a:t>
                      </a:r>
                      <a:r>
                        <a:rPr lang="en-US" sz="1600" b="0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600" b="0" dirty="0"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1" baseline="0" dirty="0"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1600" b="0" baseline="0" dirty="0"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 value</a:t>
                      </a:r>
                      <a:endParaRPr lang="en-US" sz="1600" b="0" dirty="0"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On Aspirin </a:t>
                      </a:r>
                      <a:r>
                        <a:rPr lang="en-US" sz="2000" b="1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(%)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                                                                           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at 1 year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95.8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95.2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0.7473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at 4 years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84.4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81.3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0.3794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On DAPT (%)                                                            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at 1 year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81.0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80.7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0.9357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at</a:t>
                      </a:r>
                      <a:r>
                        <a:rPr lang="en-US" sz="1800" b="0" baseline="0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 2 years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28.6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28.9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0.9442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at 3 years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29.8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27.7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0.6254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at 4 years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25.9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21.1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0.2372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5809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4400</TotalTime>
  <Words>1036</Words>
  <Application>Microsoft Office PowerPoint</Application>
  <PresentationFormat>On-screen Show (4:3)</PresentationFormat>
  <Paragraphs>317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DFKai-SB</vt:lpstr>
      <vt:lpstr>MS PGothic</vt:lpstr>
      <vt:lpstr>MS PGothic</vt:lpstr>
      <vt:lpstr>NSimSun</vt:lpstr>
      <vt:lpstr>SimSun</vt:lpstr>
      <vt:lpstr>Arial</vt:lpstr>
      <vt:lpstr>Arial Rounded MT Bold</vt:lpstr>
      <vt:lpstr>Calibri</vt:lpstr>
      <vt:lpstr>Tahoma</vt:lpstr>
      <vt:lpstr>Wingdings</vt:lpstr>
      <vt:lpstr>Office Theme</vt:lpstr>
      <vt:lpstr>The 4-year Clinical Outcomes of the ABSORB II Trial: First Randomized Comparison between the Absorb Everolimus Eluting Bioresorbable Vascular Scaffold and the XIENCE Everolimus Eluting Stent</vt:lpstr>
      <vt:lpstr>Presentor Disclosures</vt:lpstr>
      <vt:lpstr>ABSORB II Study Design</vt:lpstr>
      <vt:lpstr>PowerPoint Presentation</vt:lpstr>
      <vt:lpstr>Device oriented Composite Endpoint (DOCE)/ Target Lesion Failure (TLF)</vt:lpstr>
      <vt:lpstr>Patient oriented Composite Endpoint (PoCE)/DMR </vt:lpstr>
      <vt:lpstr>Clinical Outcomes Non Hierarchical Events</vt:lpstr>
      <vt:lpstr>Definite/Probable Scaffold/Stent Thrombosis*</vt:lpstr>
      <vt:lpstr>Post-Procedure Usage of Antiplatelet Medication through 4 years</vt:lpstr>
      <vt:lpstr>Limitations</vt:lpstr>
      <vt:lpstr>Conclusions</vt:lpstr>
    </vt:vector>
  </TitlesOfParts>
  <Company>Abbott Laboratories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Wasungu, Luc</dc:creator>
  <cp:lastModifiedBy>Kristen Green</cp:lastModifiedBy>
  <cp:revision>301</cp:revision>
  <cp:lastPrinted>2017-08-01T10:04:39Z</cp:lastPrinted>
  <dcterms:created xsi:type="dcterms:W3CDTF">2015-09-03T12:39:44Z</dcterms:created>
  <dcterms:modified xsi:type="dcterms:W3CDTF">2017-10-24T19:39:14Z</dcterms:modified>
</cp:coreProperties>
</file>