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16" r:id="rId2"/>
    <p:sldId id="424" r:id="rId3"/>
    <p:sldId id="417" r:id="rId4"/>
    <p:sldId id="451" r:id="rId5"/>
    <p:sldId id="442" r:id="rId6"/>
    <p:sldId id="429" r:id="rId7"/>
    <p:sldId id="454" r:id="rId8"/>
    <p:sldId id="430" r:id="rId9"/>
    <p:sldId id="450" r:id="rId10"/>
    <p:sldId id="435" r:id="rId11"/>
    <p:sldId id="446" r:id="rId12"/>
    <p:sldId id="420" r:id="rId13"/>
    <p:sldId id="434" r:id="rId14"/>
    <p:sldId id="447" r:id="rId15"/>
    <p:sldId id="436" r:id="rId16"/>
    <p:sldId id="422" r:id="rId17"/>
    <p:sldId id="449" r:id="rId18"/>
    <p:sldId id="448" r:id="rId19"/>
    <p:sldId id="444" r:id="rId20"/>
    <p:sldId id="438" r:id="rId21"/>
    <p:sldId id="445" r:id="rId22"/>
    <p:sldId id="431" r:id="rId23"/>
    <p:sldId id="428" r:id="rId24"/>
    <p:sldId id="427" r:id="rId25"/>
  </p:sldIdLst>
  <p:sldSz cx="9144000" cy="6858000" type="screen4x3"/>
  <p:notesSz cx="7086600" cy="93726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47">
          <p15:clr>
            <a:srgbClr val="A4A3A4"/>
          </p15:clr>
        </p15:guide>
        <p15:guide id="3" pos="1179">
          <p15:clr>
            <a:srgbClr val="A4A3A4"/>
          </p15:clr>
        </p15:guide>
        <p15:guide id="4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763"/>
    <a:srgbClr val="FFFFFF"/>
    <a:srgbClr val="203864"/>
    <a:srgbClr val="002060"/>
    <a:srgbClr val="1C1C1C"/>
    <a:srgbClr val="009999"/>
    <a:srgbClr val="315575"/>
    <a:srgbClr val="0A2D74"/>
    <a:srgbClr val="17366C"/>
    <a:srgbClr val="395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7" autoAdjust="0"/>
    <p:restoredTop sz="93494"/>
  </p:normalViewPr>
  <p:slideViewPr>
    <p:cSldViewPr snapToGrid="0">
      <p:cViewPr varScale="1">
        <p:scale>
          <a:sx n="81" d="100"/>
          <a:sy n="81" d="100"/>
        </p:scale>
        <p:origin x="1493" y="62"/>
      </p:cViewPr>
      <p:guideLst>
        <p:guide orient="horz" pos="2160"/>
        <p:guide orient="horz" pos="3947"/>
        <p:guide pos="1179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nos\Desktop\Crossboss%20First%20tables%20for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Judit\Desktop\Crossboss%20First%20tables%2010.1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2334306722801"/>
          <c:y val="2.8965886489672899E-2"/>
          <c:w val="0.849546437074713"/>
          <c:h val="0.83213092850099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Sheet1!$A$161</c:f>
              <c:strCache>
                <c:ptCount val="1"/>
                <c:pt idx="0">
                  <c:v>MACE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39-4D8B-873E-46E85CCB403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39-4D8B-873E-46E85CCB40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Sheet1!$B$160:$C$160</c:f>
              <c:strCache>
                <c:ptCount val="2"/>
                <c:pt idx="0">
                  <c:v>Crossboss</c:v>
                </c:pt>
                <c:pt idx="1">
                  <c:v>Guidewire</c:v>
                </c:pt>
              </c:strCache>
            </c:strRef>
          </c:cat>
          <c:val>
            <c:numRef>
              <c:f>Sheet1!$B$161:$C$161</c:f>
              <c:numCache>
                <c:formatCode>0.00%</c:formatCode>
                <c:ptCount val="2"/>
                <c:pt idx="0">
                  <c:v>3.2800000000000003E-2</c:v>
                </c:pt>
                <c:pt idx="1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39-4D8B-873E-46E85CCB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3260248"/>
        <c:axId val="633261032"/>
      </c:barChart>
      <c:catAx>
        <c:axId val="63326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1032"/>
        <c:crosses val="autoZero"/>
        <c:auto val="1"/>
        <c:lblAlgn val="ctr"/>
        <c:lblOffset val="100"/>
        <c:noMultiLvlLbl val="0"/>
      </c:catAx>
      <c:valAx>
        <c:axId val="63326103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0248"/>
        <c:crosses val="autoZero"/>
        <c:crossBetween val="between"/>
        <c:majorUnit val="0.02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Sheet1!$A$279</c:f>
              <c:strCache>
                <c:ptCount val="1"/>
                <c:pt idx="0">
                  <c:v>MACE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60-4050-A789-F812ACB86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Sheet1!$B$278:$C$278</c:f>
              <c:strCache>
                <c:ptCount val="2"/>
                <c:pt idx="0">
                  <c:v>Crossboss</c:v>
                </c:pt>
                <c:pt idx="1">
                  <c:v>Guidewire</c:v>
                </c:pt>
              </c:strCache>
            </c:strRef>
          </c:cat>
          <c:val>
            <c:numRef>
              <c:f>Sheet1!$B$279:$C$279</c:f>
              <c:numCache>
                <c:formatCode>0.00%</c:formatCode>
                <c:ptCount val="2"/>
                <c:pt idx="0">
                  <c:v>0</c:v>
                </c:pt>
                <c:pt idx="1">
                  <c:v>4.1700000000000001E-2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60-4050-A789-F812ACB86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944168"/>
        <c:axId val="748941816"/>
      </c:barChart>
      <c:catAx>
        <c:axId val="74894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41816"/>
        <c:crosses val="autoZero"/>
        <c:auto val="1"/>
        <c:lblAlgn val="ctr"/>
        <c:lblOffset val="100"/>
        <c:noMultiLvlLbl val="0"/>
      </c:catAx>
      <c:valAx>
        <c:axId val="748941816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44168"/>
        <c:crosses val="autoZero"/>
        <c:crossBetween val="between"/>
        <c:min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8563" y="703263"/>
            <a:ext cx="4689475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0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15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4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16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24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5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234412-96E1-487B-ABC5-CB6F4107C034}" type="slidenum">
              <a:rPr lang="en-US" smtClean="0">
                <a:ea typeface="ヒラギノ角ゴ Pro W3"/>
                <a:cs typeface="ヒラギノ角ゴ Pro W3"/>
              </a:rPr>
              <a:pPr/>
              <a:t>21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2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FCD248-A9A1-424B-B1F4-46FAE91D7317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703263"/>
            <a:ext cx="4686300" cy="3514725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29709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10788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382941-7C40-4CCF-9B12-BC25BF45D4D4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4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43012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7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 dirty="0"/>
              <a:t>This is the </a:t>
            </a:r>
            <a:r>
              <a:rPr lang="en-US" b="1" dirty="0"/>
              <a:t>Bulleted List</a:t>
            </a:r>
            <a:r>
              <a:rPr lang="en-US" dirty="0"/>
              <a:t> slide.</a:t>
            </a:r>
          </a:p>
          <a:p>
            <a:pPr marL="228600" indent="-228600" eaLnBrk="1" hangingPunct="1"/>
            <a:r>
              <a:rPr lang="en-US" dirty="0"/>
              <a:t>To create this particular slide, click the </a:t>
            </a:r>
            <a:r>
              <a:rPr lang="en-US" b="1" i="1" dirty="0"/>
              <a:t>NEW SLIDE</a:t>
            </a:r>
            <a:r>
              <a:rPr lang="en-US" dirty="0"/>
              <a:t> button on your toolbar and choose the </a:t>
            </a:r>
            <a:r>
              <a:rPr lang="en-US" b="1" i="1" dirty="0"/>
              <a:t>BULLETED LIST</a:t>
            </a:r>
            <a:r>
              <a:rPr lang="en-US" dirty="0"/>
              <a:t> format. (Top row, second from left)</a:t>
            </a:r>
          </a:p>
          <a:p>
            <a:pPr marL="228600" indent="-228600" eaLnBrk="1" hangingPunct="1"/>
            <a:r>
              <a:rPr lang="en-US" dirty="0"/>
              <a:t>The </a:t>
            </a:r>
            <a:r>
              <a:rPr lang="en-US" b="1" dirty="0"/>
              <a:t>Sub-Heading</a:t>
            </a:r>
            <a:r>
              <a:rPr lang="en-US" dirty="0"/>
              <a:t> and </a:t>
            </a:r>
            <a:r>
              <a:rPr lang="en-US" b="1" dirty="0"/>
              <a:t>footnote</a:t>
            </a:r>
            <a:r>
              <a:rPr lang="en-US" dirty="0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 dirty="0"/>
              <a:t>If you choose not to use a </a:t>
            </a:r>
            <a:r>
              <a:rPr lang="en-US" b="1" dirty="0"/>
              <a:t>Sub-Heading</a:t>
            </a:r>
            <a:r>
              <a:rPr lang="en-US" dirty="0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 dirty="0"/>
              <a:t>Also, be sure to insert the presentation title onto the </a:t>
            </a:r>
            <a:r>
              <a:rPr lang="en-US" b="1" i="1" dirty="0"/>
              <a:t>BULLETED LIST</a:t>
            </a:r>
            <a:r>
              <a:rPr lang="en-US" dirty="0"/>
              <a:t> </a:t>
            </a:r>
            <a:r>
              <a:rPr lang="en-US" b="1" i="1" dirty="0"/>
              <a:t>MASTER</a:t>
            </a:r>
            <a:r>
              <a:rPr lang="en-US" dirty="0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Choose </a:t>
            </a:r>
            <a:r>
              <a:rPr lang="en-US" b="1" i="1" dirty="0"/>
              <a:t>View / Master / Slide Master</a:t>
            </a:r>
            <a:r>
              <a:rPr lang="en-US" dirty="0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 dirty="0"/>
              <a:t>Click the </a:t>
            </a:r>
            <a:r>
              <a:rPr lang="en-US" b="1" i="1" dirty="0"/>
              <a:t>SLIDE VIEW</a:t>
            </a:r>
            <a:r>
              <a:rPr lang="en-US" dirty="0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27482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9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10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7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3946525"/>
            <a:ext cx="8185150" cy="946150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3" y="1427163"/>
            <a:ext cx="7589837" cy="609600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5575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3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800" b="1">
          <a:solidFill>
            <a:srgbClr val="053763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rgbClr val="053763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rgbClr val="053763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rgbClr val="053763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256" y="1546638"/>
            <a:ext cx="8734034" cy="2185214"/>
          </a:xfrm>
        </p:spPr>
        <p:txBody>
          <a:bodyPr/>
          <a:lstStyle/>
          <a:p>
            <a:pPr eaLnBrk="1" hangingPunct="1"/>
            <a:r>
              <a:rPr lang="en-US" sz="3200" dirty="0"/>
              <a:t>Randomized Comparison of a </a:t>
            </a:r>
            <a:r>
              <a:rPr lang="en-US" sz="3200" dirty="0" err="1"/>
              <a:t>CrossBoss</a:t>
            </a:r>
            <a:r>
              <a:rPr lang="en-US" sz="3200" dirty="0"/>
              <a:t> First vs. Standard Wire Escalation Strategy for Crossing Coronary Chronic Total Occlusions: </a:t>
            </a:r>
            <a:br>
              <a:rPr lang="en-US" sz="3200" dirty="0"/>
            </a:br>
            <a:r>
              <a:rPr lang="en-US" sz="3200" dirty="0"/>
              <a:t>the “</a:t>
            </a:r>
            <a:r>
              <a:rPr lang="en-US" sz="3200" dirty="0" err="1"/>
              <a:t>CrossBoss</a:t>
            </a:r>
            <a:r>
              <a:rPr lang="en-US" sz="3200" dirty="0"/>
              <a:t> First” trial</a:t>
            </a:r>
            <a:endParaRPr lang="en-US" sz="3200" dirty="0">
              <a:solidFill>
                <a:srgbClr val="053763"/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44885"/>
            <a:ext cx="9144000" cy="889000"/>
          </a:xfrm>
        </p:spPr>
        <p:txBody>
          <a:bodyPr/>
          <a:lstStyle/>
          <a:p>
            <a:pPr eaLnBrk="1" hangingPunct="1"/>
            <a:r>
              <a:rPr lang="en-US" sz="3200" dirty="0" err="1"/>
              <a:t>Emmanouil</a:t>
            </a:r>
            <a:r>
              <a:rPr lang="en-US" sz="3200" dirty="0"/>
              <a:t> S. </a:t>
            </a:r>
            <a:r>
              <a:rPr lang="en-US" sz="3200" dirty="0" err="1"/>
              <a:t>Brilakis</a:t>
            </a:r>
            <a:r>
              <a:rPr lang="en-US" sz="3200" dirty="0"/>
              <a:t>, MD, PhD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320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on behalf of the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CrossBoss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First Trial Investigators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01"/>
            <a:ext cx="1185498" cy="83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r="28881"/>
          <a:stretch/>
        </p:blipFill>
        <p:spPr>
          <a:xfrm>
            <a:off x="7714423" y="5305173"/>
            <a:ext cx="1574800" cy="871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30"/>
          <a:stretch/>
        </p:blipFill>
        <p:spPr>
          <a:xfrm>
            <a:off x="4455472" y="5349244"/>
            <a:ext cx="1764046" cy="88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0" r="3176"/>
          <a:stretch/>
        </p:blipFill>
        <p:spPr>
          <a:xfrm>
            <a:off x="6138876" y="5269857"/>
            <a:ext cx="1575547" cy="1034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7" y="5497744"/>
            <a:ext cx="1740544" cy="592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85" y="11648"/>
            <a:ext cx="1547715" cy="1481761"/>
          </a:xfrm>
          <a:prstGeom prst="rect">
            <a:avLst/>
          </a:prstGeom>
        </p:spPr>
      </p:pic>
      <p:pic>
        <p:nvPicPr>
          <p:cNvPr id="10" name="Snagit_PPT5FB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124" y="461463"/>
            <a:ext cx="2190457" cy="877073"/>
          </a:xfrm>
          <a:prstGeom prst="rect">
            <a:avLst/>
          </a:prstGeom>
        </p:spPr>
      </p:pic>
      <p:pic>
        <p:nvPicPr>
          <p:cNvPr id="11" name="Picture 17" descr="C:\Users\ebrila\Desktop\Judit K\DVARC without backgroun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14703" r="21716" b="31272"/>
          <a:stretch/>
        </p:blipFill>
        <p:spPr bwMode="auto">
          <a:xfrm>
            <a:off x="1224801" y="5338355"/>
            <a:ext cx="1298902" cy="89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2350"/>
              </p:ext>
            </p:extLst>
          </p:nvPr>
        </p:nvGraphicFramePr>
        <p:xfrm>
          <a:off x="331561" y="852288"/>
          <a:ext cx="8474528" cy="5296488"/>
        </p:xfrm>
        <a:graphic>
          <a:graphicData uri="http://schemas.openxmlformats.org/drawingml/2006/table">
            <a:tbl>
              <a:tblPr/>
              <a:tblGrid>
                <a:gridCol w="4721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5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F497D"/>
                          </a:solidFill>
                          <a:effectLst/>
                          <a:latin typeface="arial" charset="0"/>
                        </a:rPr>
                        <a:t> 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40640" algn="ctr"/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Site PI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lang="en-US" b="1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andomize</a:t>
                      </a:r>
                      <a:r>
                        <a:rPr lang="en-US" b="1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lang="en-US" dirty="0"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 Central Heart/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Heart Hospital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Halligan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32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 err="1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Wellspan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Heart and Vascular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Nicholson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charset="0"/>
                        </a:rPr>
                        <a:t>            29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Missouri Heart 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Spaedy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charset="0"/>
                        </a:rPr>
                        <a:t>            28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Massachusetts General Hospital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Jaffer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St. Luke's Mid America Heart Institute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Grantham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24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Washington Medical 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Lombardi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21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Minneapolis Heart Institute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Burke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 19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Henry Ford Hospital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Alaswad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Deborah Heart and Lung Center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Sanghvi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 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Heart and Vascular Clinic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Murad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   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Dallas VA Medical Center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(Coordinating Center)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Dr. </a:t>
                      </a:r>
                      <a:r>
                        <a:rPr lang="en-US" dirty="0" err="1">
                          <a:effectLst/>
                          <a:latin typeface="arial" charset="0"/>
                        </a:rPr>
                        <a:t>Brilakis</a:t>
                      </a:r>
                      <a:endParaRPr lang="en-US" dirty="0"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latin typeface="arial" charset="0"/>
                        </a:rPr>
                        <a:t>            36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654">
                <a:tc gridSpan="2">
                  <a:txBody>
                    <a:bodyPr/>
                    <a:lstStyle/>
                    <a:p>
                      <a:pPr marL="457200" algn="r"/>
                      <a:r>
                        <a:rPr lang="en-US" b="1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Total Randomized</a:t>
                      </a:r>
                      <a:endParaRPr lang="en-US" baseline="0" dirty="0"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1F497D"/>
                          </a:solidFill>
                          <a:effectLst/>
                          <a:latin typeface="arial" charset="0"/>
                        </a:rPr>
                        <a:t>          </a:t>
                      </a:r>
                      <a:r>
                        <a:rPr lang="en-US" b="1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 246</a:t>
                      </a:r>
                      <a:endParaRPr lang="en-US" baseline="0" dirty="0">
                        <a:solidFill>
                          <a:srgbClr val="FFC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by centers</a:t>
            </a:r>
          </a:p>
        </p:txBody>
      </p:sp>
      <p:pic>
        <p:nvPicPr>
          <p:cNvPr id="4" name="Snagit_PPT5FB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2964"/>
            <a:ext cx="1689652" cy="6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1348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330994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Baseline clinical characteristics I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75614"/>
              </p:ext>
            </p:extLst>
          </p:nvPr>
        </p:nvGraphicFramePr>
        <p:xfrm>
          <a:off x="249382" y="1265062"/>
          <a:ext cx="8728362" cy="4824460"/>
        </p:xfrm>
        <a:graphic>
          <a:graphicData uri="http://schemas.openxmlformats.org/drawingml/2006/table">
            <a:tbl>
              <a:tblPr/>
              <a:tblGrid>
                <a:gridCol w="3075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235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baseline="0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800" b="1" i="0" u="none" strike="noStrike" baseline="0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baseline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41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Age (years)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65±11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66±10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0.269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41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Men,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0.244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41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BMI (kg/m2)</a:t>
                      </a:r>
                      <a:r>
                        <a:rPr lang="en-US" sz="28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en-US" sz="28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31±7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31±7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0.792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41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Diabetes Mellitus,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417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89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24661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330994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Baseline clinical characteristics II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60643"/>
              </p:ext>
            </p:extLst>
          </p:nvPr>
        </p:nvGraphicFramePr>
        <p:xfrm>
          <a:off x="504092" y="953912"/>
          <a:ext cx="8302625" cy="5408093"/>
        </p:xfrm>
        <a:graphic>
          <a:graphicData uri="http://schemas.openxmlformats.org/drawingml/2006/table">
            <a:tbl>
              <a:tblPr/>
              <a:tblGrid>
                <a:gridCol w="3257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8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343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baseline="0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400" b="1" i="0" u="none" strike="noStrike" baseline="0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LVEF (%)</a:t>
                      </a:r>
                      <a:r>
                        <a:rPr lang="en-US" sz="24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52±10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52±14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Congestive Heart Failure,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 Myocardial Infarction,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0.796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 CABG,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0.466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 CVD,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 PAD,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0.850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018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Baseline creatinine (mg/</a:t>
                      </a:r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dL</a:t>
                      </a:r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r>
                        <a:rPr lang="en-US" sz="24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(0.9, 1.2)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(0.9, 1,2)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8882" y="6455946"/>
            <a:ext cx="5966460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>
                <a:solidFill>
                  <a:srgbClr val="FFFFFF"/>
                </a:solidFill>
              </a:rPr>
              <a:t>a: mean</a:t>
            </a:r>
            <a:r>
              <a:rPr lang="en-US" sz="1400" b="0" i="0" dirty="0">
                <a:solidFill>
                  <a:srgbClr val="FFFFFF"/>
                </a:solidFill>
                <a:ea typeface="Arial" charset="0"/>
              </a:rPr>
              <a:t> ± standard deviation, b: median (interquartile ranges</a:t>
            </a:r>
            <a:r>
              <a:rPr lang="en-US" sz="1600" b="0" i="0" dirty="0">
                <a:solidFill>
                  <a:srgbClr val="FFFFFF"/>
                </a:solidFill>
                <a:ea typeface="Arial" charset="0"/>
              </a:rPr>
              <a:t>)</a:t>
            </a:r>
            <a:r>
              <a:rPr lang="en-US" sz="1600" i="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Angiographic characteristics I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77244"/>
              </p:ext>
            </p:extLst>
          </p:nvPr>
        </p:nvGraphicFramePr>
        <p:xfrm>
          <a:off x="417512" y="751203"/>
          <a:ext cx="8426450" cy="5600735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131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CTO Target Vessel,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548640" lvl="1"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RCA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548640" lvl="1"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LAD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548640" lvl="1"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LCX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548640" lvl="1" algn="l" fontAlgn="b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Other (LM)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Calcification (moderate/severe),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46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598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Proximal vessel tortuosity (moderate/severe),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24426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Angiographic characteristics II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52883"/>
              </p:ext>
            </p:extLst>
          </p:nvPr>
        </p:nvGraphicFramePr>
        <p:xfrm>
          <a:off x="417512" y="1155700"/>
          <a:ext cx="8302625" cy="4938716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450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Proximal cap ambiguity,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In-stent restenosis,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Proximal</a:t>
                      </a:r>
                      <a:r>
                        <a:rPr lang="en-US" sz="2400" b="1" i="0" u="none" strike="noStrike" baseline="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</a:t>
                      </a:r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essel diameter (mm)</a:t>
                      </a:r>
                      <a:r>
                        <a:rPr lang="en-US" sz="24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2.6 </a:t>
                      </a:r>
                    </a:p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(2.3, 3.1)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2.6 </a:t>
                      </a:r>
                    </a:p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(2.2, 2.9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0.384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Occlusion length (mm)</a:t>
                      </a:r>
                      <a:r>
                        <a:rPr lang="en-US" sz="24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(12, 35)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  <a:p>
                      <a:pPr algn="ctr" fontAlgn="b"/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(11, 37)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0.799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J-CTO </a:t>
                      </a:r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r>
                        <a:rPr lang="en-US" sz="2400" b="1" i="0" u="none" strike="noStrike" baseline="30000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2.02±1.10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2.12±1.22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0.511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84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Progress CTO </a:t>
                      </a:r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score</a:t>
                      </a:r>
                      <a:r>
                        <a:rPr lang="en-US" sz="2400" b="1" i="0" u="none" strike="noStrike" baseline="30000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0.91±0.94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0.95±0.96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2682" y="6470678"/>
            <a:ext cx="5966460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0" dirty="0">
                <a:solidFill>
                  <a:srgbClr val="FFFFFF"/>
                </a:solidFill>
              </a:rPr>
              <a:t>a: mean</a:t>
            </a:r>
            <a:r>
              <a:rPr lang="en-US" sz="1400" b="0" i="0" dirty="0">
                <a:solidFill>
                  <a:srgbClr val="FFFFFF"/>
                </a:solidFill>
                <a:ea typeface="Arial" charset="0"/>
              </a:rPr>
              <a:t> ± standard deviation, b: median (interquartile ranges</a:t>
            </a:r>
            <a:r>
              <a:rPr lang="en-US" sz="1600" b="0" i="0" dirty="0">
                <a:solidFill>
                  <a:srgbClr val="FFFFFF"/>
                </a:solidFill>
                <a:ea typeface="Arial" charset="0"/>
              </a:rPr>
              <a:t>)</a:t>
            </a:r>
            <a:r>
              <a:rPr lang="en-US" sz="1600" i="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451965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697916"/>
              </p:ext>
            </p:extLst>
          </p:nvPr>
        </p:nvGraphicFramePr>
        <p:xfrm>
          <a:off x="305218" y="1160051"/>
          <a:ext cx="8537258" cy="4902200"/>
        </p:xfrm>
        <a:graphic>
          <a:graphicData uri="http://schemas.openxmlformats.org/drawingml/2006/table">
            <a:tbl>
              <a:tblPr/>
              <a:tblGrid>
                <a:gridCol w="415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Technical Success,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88.5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87.1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First Crossing Strategy,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&lt;.0001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Antegrade wire escalation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Antegrade dissection and re-entry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Retrograde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Successful Crossing Strategy,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&lt;.0001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▪ Antegrade wire escalation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Antegrade dissection and re-entry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Retrograde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▪ None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1" y="364209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Crossing strategies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785100" y="2578100"/>
            <a:ext cx="1052352" cy="3441599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5" name="Snagit_PPT5FB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6702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04611" y="303532"/>
            <a:ext cx="8071167" cy="1290638"/>
          </a:xfrm>
        </p:spPr>
        <p:txBody>
          <a:bodyPr/>
          <a:lstStyle/>
          <a:p>
            <a:pPr eaLnBrk="1" hangingPunct="1"/>
            <a:r>
              <a:rPr lang="en-US" dirty="0"/>
              <a:t>Primary endpoints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1" y="1524398"/>
            <a:ext cx="4691547" cy="317432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28927" y="1974794"/>
            <a:ext cx="1762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</a:t>
            </a:r>
            <a:r>
              <a:rPr lang="en-US" sz="1600" b="1" i="0" dirty="0">
                <a:solidFill>
                  <a:srgbClr val="000000"/>
                </a:solidFill>
                <a:latin typeface="Calibri" panose="020F0502020204030204" pitchFamily="34" charset="0"/>
              </a:rPr>
              <a:t>1.000</a:t>
            </a:r>
            <a:r>
              <a:rPr lang="en-US" sz="1600" b="1" i="0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3442" y="1772224"/>
            <a:ext cx="999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= 0.323</a:t>
            </a:r>
            <a:r>
              <a:rPr lang="en-US" sz="1600" b="1" i="0" dirty="0"/>
              <a:t> 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614374"/>
              </p:ext>
            </p:extLst>
          </p:nvPr>
        </p:nvGraphicFramePr>
        <p:xfrm>
          <a:off x="4844428" y="1557691"/>
          <a:ext cx="4376460" cy="308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43085" y="1184317"/>
            <a:ext cx="376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Crossing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2713" y="1194060"/>
            <a:ext cx="281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Procedural MACE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45877"/>
              </p:ext>
            </p:extLst>
          </p:nvPr>
        </p:nvGraphicFramePr>
        <p:xfrm>
          <a:off x="207457" y="4760065"/>
          <a:ext cx="8720136" cy="1097280"/>
        </p:xfrm>
        <a:graphic>
          <a:graphicData uri="http://schemas.openxmlformats.org/drawingml/2006/table">
            <a:tbl>
              <a:tblPr/>
              <a:tblGrid>
                <a:gridCol w="397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Crossing time (min)</a:t>
                      </a:r>
                      <a:r>
                        <a:rPr lang="en-US" sz="20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56 (33, 93)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 (36, 105)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Snagit_PPT5FB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170" y="4505818"/>
            <a:ext cx="1718712" cy="2197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9020" y="6519446"/>
            <a:ext cx="2743200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FFFFFF"/>
                </a:solidFill>
                <a:ea typeface="Arial" charset="0"/>
              </a:rPr>
              <a:t>b: median (interquartile ranges</a:t>
            </a:r>
            <a:r>
              <a:rPr lang="en-US" sz="1600" b="0" i="0" dirty="0">
                <a:solidFill>
                  <a:srgbClr val="FFFFFF"/>
                </a:solidFill>
                <a:ea typeface="Arial" charset="0"/>
              </a:rPr>
              <a:t>)</a:t>
            </a:r>
            <a:r>
              <a:rPr lang="en-US" sz="1600" i="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5662" y="5918686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Standardized mean difference: 0.094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24986" y="183078"/>
            <a:ext cx="8071167" cy="1290638"/>
          </a:xfrm>
        </p:spPr>
        <p:txBody>
          <a:bodyPr/>
          <a:lstStyle/>
          <a:p>
            <a:pPr eaLnBrk="1" hangingPunct="1"/>
            <a:r>
              <a:rPr lang="en-US" dirty="0"/>
              <a:t>Primary endpoints: ISR cases</a:t>
            </a:r>
          </a:p>
        </p:txBody>
      </p:sp>
      <p:pic>
        <p:nvPicPr>
          <p:cNvPr id="3" name="Snagit_PPT5FB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20" y="357808"/>
            <a:ext cx="1326080" cy="5309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1632" y="1368511"/>
            <a:ext cx="4504212" cy="3098668"/>
            <a:chOff x="3822700" y="2286000"/>
            <a:chExt cx="3860800" cy="2686050"/>
          </a:xfrm>
        </p:grpSpPr>
        <p:grpSp>
          <p:nvGrpSpPr>
            <p:cNvPr id="5" name="Group 4"/>
            <p:cNvGrpSpPr/>
            <p:nvPr/>
          </p:nvGrpSpPr>
          <p:grpSpPr>
            <a:xfrm>
              <a:off x="3822700" y="2286000"/>
              <a:ext cx="3860800" cy="2686050"/>
              <a:chOff x="3822700" y="2286000"/>
              <a:chExt cx="3860800" cy="26860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8500" y="2286000"/>
                <a:ext cx="3175000" cy="2286000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2700" y="2336799"/>
                <a:ext cx="685800" cy="22860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8500" y="4572000"/>
                <a:ext cx="3175000" cy="1778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400" y="4781550"/>
                <a:ext cx="1473200" cy="190500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5505461" y="2460885"/>
              <a:ext cx="1181077" cy="293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p</a:t>
              </a:r>
              <a:r>
                <a:rPr lang="en-US" sz="1600" b="1" i="0" u="none" strike="noStrike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= 0.046</a:t>
              </a:r>
              <a:r>
                <a:rPr lang="en-US" sz="1600" b="1" i="0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300265"/>
              </p:ext>
            </p:extLst>
          </p:nvPr>
        </p:nvGraphicFramePr>
        <p:xfrm>
          <a:off x="4740729" y="1404276"/>
          <a:ext cx="4301147" cy="298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36442" y="911753"/>
            <a:ext cx="3765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Crossing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3088" y="981192"/>
            <a:ext cx="2813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Procedural MACE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44" y="4345849"/>
            <a:ext cx="1718712" cy="21976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21444"/>
              </p:ext>
            </p:extLst>
          </p:nvPr>
        </p:nvGraphicFramePr>
        <p:xfrm>
          <a:off x="181632" y="4672946"/>
          <a:ext cx="8860244" cy="1152819"/>
        </p:xfrm>
        <a:graphic>
          <a:graphicData uri="http://schemas.openxmlformats.org/drawingml/2006/table">
            <a:tbl>
              <a:tblPr/>
              <a:tblGrid>
                <a:gridCol w="403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4273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(n=25)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Crossing time (min)</a:t>
                      </a:r>
                      <a:r>
                        <a:rPr lang="en-US" sz="20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41</a:t>
                      </a:r>
                      <a:r>
                        <a:rPr lang="en-US" sz="20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(23, 58)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 (32, 111)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440014" y="1525176"/>
            <a:ext cx="1377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chemeClr val="bg2"/>
                </a:solidFill>
                <a:latin typeface="Calibri" panose="020F0502020204030204" pitchFamily="34" charset="0"/>
              </a:rPr>
              <a:t>p</a:t>
            </a:r>
            <a:r>
              <a:rPr lang="en-US" sz="1600" b="1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= 0.302</a:t>
            </a:r>
            <a:r>
              <a:rPr lang="en-US" sz="1600" b="1" i="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5662" y="5918686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Standardized mean difference: 0.534</a:t>
            </a:r>
          </a:p>
        </p:txBody>
      </p:sp>
    </p:spTree>
    <p:extLst>
      <p:ext uri="{BB962C8B-B14F-4D97-AF65-F5344CB8AC3E}">
        <p14:creationId xmlns:p14="http://schemas.microsoft.com/office/powerpoint/2010/main" val="33267794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08756" y="155574"/>
            <a:ext cx="8720136" cy="755650"/>
          </a:xfrm>
        </p:spPr>
        <p:txBody>
          <a:bodyPr/>
          <a:lstStyle/>
          <a:p>
            <a:pPr eaLnBrk="1" hangingPunct="1"/>
            <a:r>
              <a:rPr lang="en-US" sz="3200" dirty="0"/>
              <a:t>Procedural characteristics and outcomes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90343"/>
              </p:ext>
            </p:extLst>
          </p:nvPr>
        </p:nvGraphicFramePr>
        <p:xfrm>
          <a:off x="208756" y="793749"/>
          <a:ext cx="8720136" cy="5496870"/>
        </p:xfrm>
        <a:graphic>
          <a:graphicData uri="http://schemas.openxmlformats.org/drawingml/2006/table">
            <a:tbl>
              <a:tblPr/>
              <a:tblGrid>
                <a:gridCol w="397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914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Procedural Success, 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85.3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83.1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9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procedural time (min)</a:t>
                      </a:r>
                      <a:r>
                        <a:rPr lang="en-US" sz="20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109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(78, 185)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109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(75, 161)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0.670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9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fluoroscopy time (min)</a:t>
                      </a:r>
                      <a:r>
                        <a:rPr lang="en-US" sz="20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(28, 66)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(24, 65)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0.339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Total AK radiation dose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2.18 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(1.23, 3.56)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2.34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(1.23, 3.91)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9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Contrast </a:t>
                      </a:r>
                      <a:r>
                        <a:rPr lang="en-US" sz="20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volume</a:t>
                      </a:r>
                      <a:r>
                        <a:rPr lang="en-US" sz="2000" b="1" i="0" u="none" strike="noStrike" baseline="30000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endParaRPr lang="en-US" sz="2000" b="1" i="0" u="none" strike="noStrike" baseline="30000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260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(168, 350)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(155, 329)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Fluoroscopy time (min)</a:t>
                      </a:r>
                      <a:r>
                        <a:rPr lang="en-US" sz="2000" b="1" i="0" u="none" strike="noStrike" baseline="30000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at crossing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(11, 44)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(12, 48)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AK radiation dose at crossing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0.88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(0.48, 1.97)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1.08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(0.33, 2.44)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532" y="6443246"/>
            <a:ext cx="5966460" cy="338554"/>
          </a:xfrm>
          <a:prstGeom prst="rect">
            <a:avLst/>
          </a:prstGeom>
          <a:solidFill>
            <a:srgbClr val="2038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FFFFFF"/>
                </a:solidFill>
                <a:ea typeface="Arial" charset="0"/>
              </a:rPr>
              <a:t>b: median (interquartile ranges</a:t>
            </a:r>
            <a:r>
              <a:rPr lang="en-US" sz="1600" b="0" i="0" dirty="0">
                <a:solidFill>
                  <a:srgbClr val="FFFFFF"/>
                </a:solidFill>
                <a:ea typeface="Arial" charset="0"/>
              </a:rPr>
              <a:t>)</a:t>
            </a:r>
            <a:r>
              <a:rPr lang="en-US" sz="1600" i="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35151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430814" y="153914"/>
            <a:ext cx="8071167" cy="1290638"/>
          </a:xfrm>
        </p:spPr>
        <p:txBody>
          <a:bodyPr/>
          <a:lstStyle/>
          <a:p>
            <a:pPr eaLnBrk="1" hangingPunct="1"/>
            <a:r>
              <a:rPr lang="en-US" dirty="0"/>
              <a:t>Secondary endpoints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57" y="1148033"/>
            <a:ext cx="4039164" cy="2810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7772" y="840256"/>
            <a:ext cx="205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procedure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1496" y="1241452"/>
            <a:ext cx="91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p=0.670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7" y="1156981"/>
            <a:ext cx="3915321" cy="2810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8609" y="862251"/>
            <a:ext cx="278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Total air kerma radiation dose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5070" y="1241452"/>
            <a:ext cx="891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p=0.752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77" y="4333047"/>
            <a:ext cx="3731796" cy="25249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9429" y="4010657"/>
            <a:ext cx="3668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Fluoroscopy time at crossing or total fluoroscopy 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1682" y="4591899"/>
            <a:ext cx="111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p=0.638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639" y="4190389"/>
            <a:ext cx="4096322" cy="281026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21496" y="4614877"/>
            <a:ext cx="111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p=0.492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48001" y="3958300"/>
            <a:ext cx="180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Contrast volume</a:t>
            </a:r>
          </a:p>
        </p:txBody>
      </p:sp>
      <p:pic>
        <p:nvPicPr>
          <p:cNvPr id="21" name="Snagit_PPT5FB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7695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685800" y="5867400"/>
            <a:ext cx="7543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110000"/>
            </a:pPr>
            <a:endParaRPr lang="en-US" sz="900" b="0" i="0">
              <a:solidFill>
                <a:schemeClr val="tx1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4025" y="533399"/>
            <a:ext cx="8392795" cy="755650"/>
          </a:xfrm>
        </p:spPr>
        <p:txBody>
          <a:bodyPr/>
          <a:lstStyle/>
          <a:p>
            <a:pPr eaLnBrk="1" hangingPunct="1"/>
            <a:r>
              <a:rPr lang="en-US" sz="3200" dirty="0"/>
              <a:t>Disclosure Statement of Financial Interest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454025" y="1880988"/>
            <a:ext cx="8229600" cy="339447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4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8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40" indent="-285740" fontAlgn="auto">
              <a:spcBef>
                <a:spcPts val="800"/>
              </a:spcBef>
              <a:spcAft>
                <a:spcPts val="0"/>
              </a:spcAft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Consulting/speaker honoraria: </a:t>
            </a:r>
            <a:r>
              <a:rPr lang="en-US" sz="3200" i="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Abbott Vascular, Amgen, Asahi, CSI, Elsevier, GE Healthcare, </a:t>
            </a:r>
            <a:r>
              <a:rPr lang="en-US" sz="3200" i="0" kern="0" dirty="0" err="1">
                <a:solidFill>
                  <a:srgbClr val="000000"/>
                </a:solidFill>
                <a:latin typeface="Arial"/>
                <a:ea typeface="ＭＳ Ｐゴシック" pitchFamily="34"/>
              </a:rPr>
              <a:t>Medicure</a:t>
            </a:r>
            <a:endParaRPr lang="en-US" sz="3200" i="0" kern="0" dirty="0">
              <a:solidFill>
                <a:srgbClr val="000000"/>
              </a:solidFill>
              <a:latin typeface="Arial"/>
              <a:ea typeface="ＭＳ Ｐゴシック" pitchFamily="34"/>
            </a:endParaRPr>
          </a:p>
          <a:p>
            <a:pPr marL="285740" indent="-285740" fontAlgn="auto">
              <a:spcBef>
                <a:spcPts val="800"/>
              </a:spcBef>
              <a:spcAft>
                <a:spcPts val="0"/>
              </a:spcAft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Employment (spouse): </a:t>
            </a:r>
            <a:r>
              <a:rPr lang="en-US" sz="3200" i="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Medtronic</a:t>
            </a:r>
          </a:p>
          <a:p>
            <a:pPr marL="285740" indent="-285740" fontAlgn="auto">
              <a:spcBef>
                <a:spcPts val="800"/>
              </a:spcBef>
              <a:spcAft>
                <a:spcPts val="0"/>
              </a:spcAft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Grants:  	Boston Scientific, Osprey</a:t>
            </a:r>
          </a:p>
          <a:p>
            <a:pPr marL="285740" indent="-285740" fontAlgn="auto">
              <a:spcBef>
                <a:spcPts val="800"/>
              </a:spcBef>
              <a:spcAft>
                <a:spcPts val="0"/>
              </a:spcAft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i="0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			VA CSP#571			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2" y="284162"/>
            <a:ext cx="7769225" cy="755650"/>
          </a:xfrm>
        </p:spPr>
        <p:txBody>
          <a:bodyPr/>
          <a:lstStyle/>
          <a:p>
            <a:pPr eaLnBrk="1" hangingPunct="1"/>
            <a:r>
              <a:rPr lang="en-US" dirty="0"/>
              <a:t>Procedural MACE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07198"/>
              </p:ext>
            </p:extLst>
          </p:nvPr>
        </p:nvGraphicFramePr>
        <p:xfrm>
          <a:off x="208757" y="1233755"/>
          <a:ext cx="8720136" cy="4392344"/>
        </p:xfrm>
        <a:graphic>
          <a:graphicData uri="http://schemas.openxmlformats.org/drawingml/2006/table">
            <a:tbl>
              <a:tblPr/>
              <a:tblGrid>
                <a:gridCol w="424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304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Variable, %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 err="1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CrossBoss</a:t>
                      </a:r>
                      <a:endParaRPr lang="en-US" sz="2400" b="1" i="0" u="none" strike="noStrike" dirty="0">
                        <a:solidFill>
                          <a:srgbClr val="FFC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Guidewire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 value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(n=122)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(n=124)</a:t>
                      </a: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Procedural MACE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3.28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4.03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Death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1.64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0.620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Acute Q wave MI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0.82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0.496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Acute MI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2.46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0.368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Re-PCI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Stroke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0.81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1.000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Emergency CABG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Pericardiocentesis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0.00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3.23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304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24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Perforation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1.64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7.26</a:t>
                      </a: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0.122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39861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 noGrp="1" noChangeArrowheads="1"/>
          </p:cNvSpPr>
          <p:nvPr>
            <p:ph type="title"/>
          </p:nvPr>
        </p:nvSpPr>
        <p:spPr>
          <a:xfrm>
            <a:off x="282677" y="142813"/>
            <a:ext cx="8071167" cy="1290638"/>
          </a:xfrm>
        </p:spPr>
        <p:txBody>
          <a:bodyPr/>
          <a:lstStyle/>
          <a:p>
            <a:pPr eaLnBrk="1" hangingPunct="1"/>
            <a:r>
              <a:rPr lang="en-US" dirty="0"/>
              <a:t>Equipment utilization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64" y="4039402"/>
            <a:ext cx="3972479" cy="28102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303" y="967768"/>
            <a:ext cx="3972479" cy="281026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6697110" y="1336489"/>
            <a:ext cx="118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 0.274</a:t>
            </a: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29" y="944846"/>
            <a:ext cx="3915321" cy="281026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24057" y="1334125"/>
            <a:ext cx="179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p=0.761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48536" y="4421359"/>
            <a:ext cx="179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p=0.122</a:t>
            </a:r>
            <a:endParaRPr lang="en-US" sz="1600" i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8119" y="1033656"/>
            <a:ext cx="2150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Number of stents used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89381" y="1081102"/>
            <a:ext cx="2364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Number of balloons used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65656" y="4110579"/>
            <a:ext cx="295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Number of microcatheters used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504" y="4063018"/>
            <a:ext cx="3972479" cy="281026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043732" y="4110579"/>
            <a:ext cx="295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Number of guidewires used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97109" y="4395562"/>
            <a:ext cx="11810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p= 0.465</a:t>
            </a:r>
            <a:r>
              <a:rPr lang="en-US" sz="1600" i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5" name="Snagit_PPT5FB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44551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55575"/>
            <a:ext cx="8071167" cy="1290638"/>
          </a:xfrm>
        </p:spPr>
        <p:txBody>
          <a:bodyPr/>
          <a:lstStyle/>
          <a:p>
            <a:pPr eaLnBrk="1" hangingPunct="1"/>
            <a:r>
              <a:rPr lang="en-US" dirty="0"/>
              <a:t>Equipment costs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46"/>
            <a:ext cx="9144000" cy="5144907"/>
          </a:xfrm>
          <a:prstGeom prst="rect">
            <a:avLst/>
          </a:prstGeom>
        </p:spPr>
      </p:pic>
      <p:pic>
        <p:nvPicPr>
          <p:cNvPr id="4" name="Snagit_PPT5FB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7709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" y="1032648"/>
            <a:ext cx="8231188" cy="4114800"/>
          </a:xfrm>
        </p:spPr>
        <p:txBody>
          <a:bodyPr/>
          <a:lstStyle/>
          <a:p>
            <a:r>
              <a:rPr lang="en-US" sz="2800" dirty="0"/>
              <a:t>Operators experienced in CTO PCI</a:t>
            </a:r>
          </a:p>
          <a:p>
            <a:r>
              <a:rPr lang="en-US" sz="2800" dirty="0"/>
              <a:t>In 22% of patients randomized to the </a:t>
            </a:r>
            <a:r>
              <a:rPr lang="en-US" sz="2800" dirty="0" err="1"/>
              <a:t>CrossBoss</a:t>
            </a:r>
            <a:r>
              <a:rPr lang="en-US" sz="2800" dirty="0"/>
              <a:t> group crossing was achieved by advancing a guidewire through the </a:t>
            </a:r>
            <a:r>
              <a:rPr lang="en-US" sz="2800" dirty="0" err="1"/>
              <a:t>CrossBoss</a:t>
            </a:r>
            <a:r>
              <a:rPr lang="en-US" sz="2800" dirty="0"/>
              <a:t> catheter</a:t>
            </a:r>
          </a:p>
          <a:p>
            <a:r>
              <a:rPr lang="en-US" sz="2800" dirty="0"/>
              <a:t>Initially selected strategy was not used in 3 cases of the </a:t>
            </a:r>
            <a:r>
              <a:rPr lang="en-US" sz="2800" dirty="0" err="1"/>
              <a:t>CrossBoss</a:t>
            </a:r>
            <a:r>
              <a:rPr lang="en-US" sz="2800" dirty="0"/>
              <a:t> group and 2 cases of the guidewire group (repeat angiographic assessment with dual injection)</a:t>
            </a:r>
          </a:p>
          <a:p>
            <a:r>
              <a:rPr lang="en-US" sz="2800" dirty="0"/>
              <a:t>Subject to both type I and type II error – not powered for primary safety endpoint</a:t>
            </a:r>
          </a:p>
        </p:txBody>
      </p:sp>
      <p:pic>
        <p:nvPicPr>
          <p:cNvPr id="4" name="Snagit_PPT5FB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4175"/>
            <a:ext cx="7769225" cy="755650"/>
          </a:xfrm>
        </p:spPr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" y="1139825"/>
            <a:ext cx="8231188" cy="4114800"/>
          </a:xfrm>
        </p:spPr>
        <p:txBody>
          <a:bodyPr/>
          <a:lstStyle/>
          <a:p>
            <a:r>
              <a:rPr lang="en-US" sz="2400" dirty="0"/>
              <a:t>As compared with a primary wire escalation strategy, upfront use of the </a:t>
            </a:r>
            <a:r>
              <a:rPr lang="en-US" sz="2400" dirty="0" err="1"/>
              <a:t>CrossBoss</a:t>
            </a:r>
            <a:r>
              <a:rPr lang="en-US" sz="2400" dirty="0"/>
              <a:t> catheter for crossing CTOs was associated with: </a:t>
            </a:r>
          </a:p>
          <a:p>
            <a:pPr lvl="1"/>
            <a:r>
              <a:rPr lang="en-US" sz="2200" dirty="0"/>
              <a:t>similar crossing time</a:t>
            </a:r>
          </a:p>
          <a:p>
            <a:pPr lvl="1"/>
            <a:r>
              <a:rPr lang="en-US" sz="2200" dirty="0"/>
              <a:t>similar success and procedural MACE rates</a:t>
            </a:r>
          </a:p>
          <a:p>
            <a:pPr lvl="1"/>
            <a:r>
              <a:rPr lang="en-US" sz="2200" dirty="0"/>
              <a:t>similar equipment costs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Further studies are needed to determine whether some subgroups (such as in-stent occlusions) are better suited for crossing using the </a:t>
            </a:r>
            <a:r>
              <a:rPr lang="en-US" sz="2400" dirty="0" err="1"/>
              <a:t>CrossBoss</a:t>
            </a:r>
            <a:r>
              <a:rPr lang="en-US" sz="2400" dirty="0"/>
              <a:t> catheter. </a:t>
            </a:r>
          </a:p>
        </p:txBody>
      </p:sp>
      <p:pic>
        <p:nvPicPr>
          <p:cNvPr id="4" name="Snagit_PPT5FB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8595" y="0"/>
            <a:ext cx="7769225" cy="755650"/>
          </a:xfrm>
        </p:spPr>
        <p:txBody>
          <a:bodyPr/>
          <a:lstStyle/>
          <a:p>
            <a:r>
              <a:rPr lang="en-US" dirty="0"/>
              <a:t>Investigators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2987" y="577299"/>
            <a:ext cx="388023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0" dirty="0" err="1"/>
              <a:t>Judit</a:t>
            </a:r>
            <a:r>
              <a:rPr lang="en-US" sz="1600" b="0" dirty="0"/>
              <a:t> </a:t>
            </a:r>
            <a:r>
              <a:rPr lang="en-US" sz="1600" b="0" dirty="0" err="1"/>
              <a:t>Karacsonyi</a:t>
            </a:r>
            <a:r>
              <a:rPr lang="en-US" sz="1600" b="0" dirty="0"/>
              <a:t>, MD; </a:t>
            </a:r>
          </a:p>
          <a:p>
            <a:pPr marL="0" indent="0">
              <a:buNone/>
            </a:pPr>
            <a:r>
              <a:rPr lang="en-US" sz="1600" b="0" dirty="0"/>
              <a:t>Peter </a:t>
            </a:r>
            <a:r>
              <a:rPr lang="en-US" sz="1600" b="0" dirty="0" err="1"/>
              <a:t>Tajti</a:t>
            </a:r>
            <a:r>
              <a:rPr lang="en-US" sz="1600" b="0" dirty="0"/>
              <a:t>, MD; </a:t>
            </a:r>
          </a:p>
          <a:p>
            <a:pPr marL="0" indent="0">
              <a:buNone/>
            </a:pPr>
            <a:r>
              <a:rPr lang="en-US" sz="1600" b="0" dirty="0" err="1"/>
              <a:t>Bavana</a:t>
            </a:r>
            <a:r>
              <a:rPr lang="en-US" sz="1600" b="0" dirty="0"/>
              <a:t> V. </a:t>
            </a:r>
            <a:r>
              <a:rPr lang="en-US" sz="1600" b="0" dirty="0" err="1"/>
              <a:t>Rangan</a:t>
            </a:r>
            <a:r>
              <a:rPr lang="en-US" sz="1600" b="0" dirty="0"/>
              <a:t>, BDS, MPH; </a:t>
            </a:r>
          </a:p>
          <a:p>
            <a:pPr marL="0" indent="0">
              <a:buNone/>
            </a:pPr>
            <a:r>
              <a:rPr lang="en-US" sz="1600" b="0" dirty="0"/>
              <a:t>Sean C. </a:t>
            </a:r>
            <a:r>
              <a:rPr lang="en-US" sz="1600" b="0" dirty="0" err="1"/>
              <a:t>Halligan</a:t>
            </a:r>
            <a:r>
              <a:rPr lang="en-US" sz="1600" b="0" dirty="0"/>
              <a:t>, MD; </a:t>
            </a:r>
          </a:p>
          <a:p>
            <a:pPr marL="0" indent="0">
              <a:buNone/>
            </a:pPr>
            <a:r>
              <a:rPr lang="en-US" sz="1600" b="0" dirty="0"/>
              <a:t>Raymond H. Allen, MD; </a:t>
            </a:r>
          </a:p>
          <a:p>
            <a:pPr marL="0" indent="0">
              <a:buNone/>
            </a:pPr>
            <a:r>
              <a:rPr lang="en-US" sz="1600" b="0" dirty="0"/>
              <a:t>William J. Nicholson, MD; </a:t>
            </a:r>
          </a:p>
          <a:p>
            <a:pPr marL="0" indent="0">
              <a:buNone/>
            </a:pPr>
            <a:r>
              <a:rPr lang="en-US" sz="1600" b="0" dirty="0"/>
              <a:t>James E. Harvey, MD, MSc; </a:t>
            </a:r>
          </a:p>
          <a:p>
            <a:pPr marL="0" indent="0">
              <a:buNone/>
            </a:pPr>
            <a:r>
              <a:rPr lang="en-US" sz="1600" b="0" dirty="0"/>
              <a:t>Anthony J. </a:t>
            </a:r>
            <a:r>
              <a:rPr lang="en-US" sz="1600" b="0" dirty="0" err="1"/>
              <a:t>Spaedy</a:t>
            </a:r>
            <a:r>
              <a:rPr lang="en-US" sz="1600" b="0" dirty="0"/>
              <a:t>, MD; </a:t>
            </a:r>
          </a:p>
          <a:p>
            <a:pPr marL="0" indent="0">
              <a:buNone/>
            </a:pPr>
            <a:r>
              <a:rPr lang="en-US" sz="1600" b="0" dirty="0" err="1"/>
              <a:t>Farouc</a:t>
            </a:r>
            <a:r>
              <a:rPr lang="en-US" sz="1600" b="0" dirty="0"/>
              <a:t> A. </a:t>
            </a:r>
            <a:r>
              <a:rPr lang="en-US" sz="1600" b="0" dirty="0" err="1"/>
              <a:t>Jaffer</a:t>
            </a:r>
            <a:r>
              <a:rPr lang="en-US" sz="1600" b="0" dirty="0"/>
              <a:t>, MD, PhD; </a:t>
            </a:r>
          </a:p>
          <a:p>
            <a:pPr marL="0" indent="0">
              <a:buNone/>
            </a:pPr>
            <a:r>
              <a:rPr lang="en-US" sz="1600" b="0" dirty="0"/>
              <a:t>J. Aaron Grantham, MD; </a:t>
            </a:r>
          </a:p>
          <a:p>
            <a:pPr marL="0" indent="0">
              <a:buNone/>
            </a:pPr>
            <a:r>
              <a:rPr lang="en-US" sz="1600" b="0" dirty="0"/>
              <a:t>Adam Salisbury, MD; </a:t>
            </a:r>
          </a:p>
          <a:p>
            <a:pPr marL="0" indent="0">
              <a:buNone/>
            </a:pPr>
            <a:r>
              <a:rPr lang="en-US" sz="1600" b="0" dirty="0"/>
              <a:t>Anthony J. Hart, MD; </a:t>
            </a:r>
          </a:p>
          <a:p>
            <a:pPr marL="0" indent="0">
              <a:buNone/>
            </a:pPr>
            <a:r>
              <a:rPr lang="en-US" sz="1600" b="0" dirty="0"/>
              <a:t>David M. </a:t>
            </a:r>
            <a:r>
              <a:rPr lang="en-US" sz="1600" b="0" dirty="0" err="1"/>
              <a:t>Safley</a:t>
            </a:r>
            <a:r>
              <a:rPr lang="en-US" sz="1600" b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dirty="0"/>
              <a:t>William L. Lombardi, MD; </a:t>
            </a:r>
            <a:br>
              <a:rPr lang="en-US" sz="1600" b="0" dirty="0"/>
            </a:br>
            <a:r>
              <a:rPr lang="en-US" sz="1600" b="0" dirty="0"/>
              <a:t>Ravi </a:t>
            </a:r>
            <a:r>
              <a:rPr lang="en-US" sz="1600" b="0" dirty="0" err="1"/>
              <a:t>Hira</a:t>
            </a:r>
            <a:r>
              <a:rPr lang="en-US" sz="1600" b="0" dirty="0"/>
              <a:t>, MD;</a:t>
            </a:r>
          </a:p>
          <a:p>
            <a:pPr marL="0" indent="0">
              <a:buFontTx/>
              <a:buNone/>
            </a:pPr>
            <a:r>
              <a:rPr lang="en-US" sz="1600" b="0" dirty="0"/>
              <a:t>Creighton Don, MD; </a:t>
            </a:r>
          </a:p>
          <a:p>
            <a:pPr marL="0" indent="0">
              <a:buFontTx/>
              <a:buNone/>
            </a:pPr>
            <a:r>
              <a:rPr lang="en-US" sz="1600" b="0" dirty="0"/>
              <a:t>James M. McCabe, MD; </a:t>
            </a:r>
          </a:p>
          <a:p>
            <a:pPr marL="0" indent="0">
              <a:buFontTx/>
              <a:buNone/>
            </a:pPr>
            <a:r>
              <a:rPr lang="en-US" sz="1600" b="0" dirty="0"/>
              <a:t>M. Nicholas Burke, MD; </a:t>
            </a:r>
          </a:p>
          <a:p>
            <a:pPr marL="0" indent="0">
              <a:buNone/>
            </a:pPr>
            <a:endParaRPr lang="en-US" sz="1600" b="0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4577590" y="577299"/>
            <a:ext cx="388023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0" i="0" kern="0" dirty="0" err="1"/>
              <a:t>Khaldoon</a:t>
            </a:r>
            <a:r>
              <a:rPr lang="en-US" sz="1600" b="0" i="0" kern="0" dirty="0"/>
              <a:t> </a:t>
            </a:r>
            <a:r>
              <a:rPr lang="en-US" sz="1600" b="0" i="0" kern="0" dirty="0" err="1"/>
              <a:t>Alaswad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Gerald C. Koenig, MD, PhD; 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Kintur</a:t>
            </a:r>
            <a:r>
              <a:rPr lang="en-US" sz="1600" b="0" i="0" kern="0" dirty="0"/>
              <a:t> A. </a:t>
            </a:r>
            <a:r>
              <a:rPr lang="en-US" sz="1600" b="0" i="0" kern="0" dirty="0" err="1"/>
              <a:t>Sanghvi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Daniel Ice,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Richard C. Kovach,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Vincent Varghese, DO;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Bilal Murad,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Kenneth W. </a:t>
            </a:r>
            <a:r>
              <a:rPr lang="en-US" sz="1600" b="0" i="0" kern="0" dirty="0" err="1"/>
              <a:t>Baran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Erica </a:t>
            </a:r>
            <a:r>
              <a:rPr lang="en-US" sz="1600" b="0" i="0" kern="0" dirty="0" err="1"/>
              <a:t>Resendes</a:t>
            </a:r>
            <a:r>
              <a:rPr lang="en-US" sz="1600" b="0" i="0" kern="0" dirty="0"/>
              <a:t>, MS;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Jose R. Martinez-</a:t>
            </a:r>
            <a:r>
              <a:rPr lang="en-US" sz="1600" b="0" i="0" kern="0" dirty="0" err="1"/>
              <a:t>Parachini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Aris</a:t>
            </a:r>
            <a:r>
              <a:rPr lang="en-US" sz="1600" b="0" i="0" kern="0" dirty="0"/>
              <a:t> </a:t>
            </a:r>
            <a:r>
              <a:rPr lang="en-US" sz="1600" b="0" i="0" kern="0" dirty="0" err="1"/>
              <a:t>Karatasakis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Barbara A. </a:t>
            </a:r>
            <a:r>
              <a:rPr lang="en-US" sz="1600" b="0" i="0" kern="0" dirty="0" err="1"/>
              <a:t>Danek</a:t>
            </a:r>
            <a:r>
              <a:rPr lang="en-US" sz="1600" b="0" i="0" kern="0" dirty="0"/>
              <a:t>, MD; 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Rahel</a:t>
            </a:r>
            <a:r>
              <a:rPr lang="en-US" sz="1600" b="0" i="0" kern="0" dirty="0"/>
              <a:t> </a:t>
            </a:r>
            <a:r>
              <a:rPr lang="en-US" sz="1600" b="0" i="0" kern="0" dirty="0" err="1"/>
              <a:t>Iwnetu</a:t>
            </a:r>
            <a:r>
              <a:rPr lang="en-US" sz="1600" b="0" i="0" kern="0" dirty="0"/>
              <a:t>, MD;</a:t>
            </a:r>
          </a:p>
          <a:p>
            <a:pPr marL="0" indent="0">
              <a:buFontTx/>
              <a:buNone/>
            </a:pPr>
            <a:r>
              <a:rPr lang="en-US" sz="1600" b="0" i="0" kern="0" dirty="0"/>
              <a:t>Michele </a:t>
            </a:r>
            <a:r>
              <a:rPr lang="en-US" sz="1600" b="0" i="0" kern="0" dirty="0" err="1"/>
              <a:t>Roesle</a:t>
            </a:r>
            <a:r>
              <a:rPr lang="en-US" sz="1600" b="0" i="0" kern="0" dirty="0"/>
              <a:t>, RN, BSN; 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Houman</a:t>
            </a:r>
            <a:r>
              <a:rPr lang="en-US" sz="1600" b="0" i="0" kern="0" dirty="0"/>
              <a:t> </a:t>
            </a:r>
            <a:r>
              <a:rPr lang="en-US" sz="1600" b="0" i="0" kern="0" dirty="0" err="1"/>
              <a:t>Khalili</a:t>
            </a:r>
            <a:r>
              <a:rPr lang="en-US" sz="1600" b="0" i="0" kern="0" dirty="0"/>
              <a:t>, MD;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Subhash</a:t>
            </a:r>
            <a:r>
              <a:rPr lang="en-US" sz="1600" b="0" i="0" kern="0" dirty="0"/>
              <a:t> Banerjee, MD; </a:t>
            </a:r>
          </a:p>
          <a:p>
            <a:pPr marL="0" indent="0">
              <a:buFontTx/>
              <a:buNone/>
            </a:pPr>
            <a:r>
              <a:rPr lang="en-US" sz="1600" b="0" i="0" kern="0" dirty="0" err="1"/>
              <a:t>Emmanouil</a:t>
            </a:r>
            <a:r>
              <a:rPr lang="en-US" sz="1600" b="0" i="0" kern="0" dirty="0"/>
              <a:t> S. </a:t>
            </a:r>
            <a:r>
              <a:rPr lang="en-US" sz="1600" b="0" i="0" kern="0" dirty="0" err="1"/>
              <a:t>Brilakis</a:t>
            </a:r>
            <a:r>
              <a:rPr lang="en-US" sz="1600" b="0" i="0" kern="0" dirty="0"/>
              <a:t>, MD, PhD</a:t>
            </a:r>
            <a:endParaRPr lang="en-US" sz="1600" i="0" kern="0" dirty="0"/>
          </a:p>
        </p:txBody>
      </p:sp>
      <p:pic>
        <p:nvPicPr>
          <p:cNvPr id="5" name="Snagit_PPT5FB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37683"/>
            <a:ext cx="2190457" cy="8770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1607" y="888780"/>
            <a:ext cx="4024947" cy="1238093"/>
          </a:xfrm>
        </p:spPr>
        <p:txBody>
          <a:bodyPr/>
          <a:lstStyle/>
          <a:p>
            <a:pPr lvl="0"/>
            <a:r>
              <a:rPr lang="en-US" sz="2800" dirty="0"/>
              <a:t>Hybrid algorithm </a:t>
            </a:r>
            <a:br>
              <a:rPr lang="en-US" sz="2800" dirty="0"/>
            </a:br>
            <a:r>
              <a:rPr lang="en-US" sz="2400" b="0" dirty="0"/>
              <a:t>ADR as the initial crossing strategy</a:t>
            </a:r>
            <a:br>
              <a:rPr lang="en-US" sz="2400" b="0" dirty="0"/>
            </a:br>
            <a:r>
              <a:rPr lang="en-US" sz="2400" b="0" dirty="0"/>
              <a:t> ≥20 mm in length; clearly defined proximal cap; large size distal vessel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1519" r="1923" b="1"/>
          <a:stretch/>
        </p:blipFill>
        <p:spPr>
          <a:xfrm>
            <a:off x="0" y="3212432"/>
            <a:ext cx="4902789" cy="3173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2935" r="3484"/>
          <a:stretch/>
        </p:blipFill>
        <p:spPr>
          <a:xfrm>
            <a:off x="4902789" y="2598821"/>
            <a:ext cx="4241210" cy="3816149"/>
          </a:xfrm>
          <a:prstGeom prst="rect">
            <a:avLst/>
          </a:prstGeom>
        </p:spPr>
      </p:pic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902789" y="917354"/>
            <a:ext cx="4404563" cy="123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i="0" kern="0" dirty="0"/>
              <a:t>Asia-Pacific algorithm </a:t>
            </a:r>
            <a:br>
              <a:rPr lang="en-US" sz="2800" i="0" kern="0" dirty="0"/>
            </a:br>
            <a:r>
              <a:rPr lang="en-US" sz="2400" b="0" i="0" dirty="0"/>
              <a:t>parallel wiring and intravascular ultrasound-guided crossing </a:t>
            </a:r>
            <a:endParaRPr lang="en-US" sz="2800" i="0" kern="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98579" y="6414970"/>
            <a:ext cx="634049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0" i="0" dirty="0">
                <a:solidFill>
                  <a:srgbClr val="FFFFFF"/>
                </a:solidFill>
              </a:rPr>
              <a:t>Brilakis et al. JACC Cardiovascular Interventions 2012;5:367-79.; http://</a:t>
            </a:r>
            <a:r>
              <a:rPr lang="en-US" sz="1100" b="0" i="0" dirty="0" err="1">
                <a:solidFill>
                  <a:srgbClr val="FFFFFF"/>
                </a:solidFill>
              </a:rPr>
              <a:t>apcto.club</a:t>
            </a:r>
            <a:r>
              <a:rPr lang="en-US" sz="1100" b="0" i="0" dirty="0">
                <a:solidFill>
                  <a:srgbClr val="FFFFFF"/>
                </a:solidFill>
              </a:rPr>
              <a:t>/</a:t>
            </a:r>
            <a:r>
              <a:rPr lang="en-US" sz="1100" b="0" i="0" dirty="0" err="1">
                <a:solidFill>
                  <a:srgbClr val="FFFFFF"/>
                </a:solidFill>
              </a:rPr>
              <a:t>apcto</a:t>
            </a:r>
            <a:r>
              <a:rPr lang="en-US" sz="1100" b="0" i="0" dirty="0">
                <a:solidFill>
                  <a:srgbClr val="FFFFFF"/>
                </a:solidFill>
              </a:rPr>
              <a:t>-algorithm/ </a:t>
            </a:r>
            <a:endParaRPr lang="en-US" sz="1100" i="0" dirty="0">
              <a:solidFill>
                <a:srgbClr val="FFFFFF"/>
              </a:solidFill>
            </a:endParaRPr>
          </a:p>
        </p:txBody>
      </p:sp>
      <p:pic>
        <p:nvPicPr>
          <p:cNvPr id="11" name="Snagit_PPT5FB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6" y="30891"/>
            <a:ext cx="1688123" cy="6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807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hidden">
          <a:xfrm flipV="1">
            <a:off x="169863" y="884236"/>
            <a:ext cx="4413068" cy="5419765"/>
          </a:xfrm>
          <a:prstGeom prst="rect">
            <a:avLst/>
          </a:prstGeom>
          <a:solidFill>
            <a:srgbClr val="14202E"/>
          </a:solidFill>
          <a:ln w="19050" algn="ctr">
            <a:solidFill>
              <a:srgbClr val="39536E"/>
            </a:solidFill>
            <a:miter lim="800000"/>
            <a:headEnd type="none" w="sm" len="sm"/>
            <a:tailEnd type="none" w="sm" len="sm"/>
          </a:ln>
        </p:spPr>
        <p:txBody>
          <a:bodyPr rot="10800000" anchor="ctr"/>
          <a:lstStyle/>
          <a:p>
            <a:endParaRPr lang="pt-BR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708525" y="4816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pt-BR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96850" y="948690"/>
            <a:ext cx="455099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DESIGN: 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 Investigator-Initiated, multicenter, randomized-controlled, clinical trial. </a:t>
            </a:r>
          </a:p>
          <a:p>
            <a:pPr>
              <a:buClr>
                <a:schemeClr val="tx2"/>
              </a:buClr>
            </a:pPr>
            <a:endParaRPr lang="en-US" i="0" dirty="0">
              <a:solidFill>
                <a:schemeClr val="tx1"/>
              </a:solidFill>
              <a:cs typeface="ヒラギノ角ゴ Pro W3"/>
            </a:endParaRPr>
          </a:p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OBJECTIVE: </a:t>
            </a:r>
            <a:r>
              <a:rPr lang="en-US" i="0" dirty="0">
                <a:solidFill>
                  <a:srgbClr val="FFFFFF"/>
                </a:solidFill>
                <a:cs typeface="ヒラギノ角ゴ Pro W3"/>
              </a:rPr>
              <a:t>To c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ompare the upfront use of the </a:t>
            </a:r>
            <a:r>
              <a:rPr lang="en-US" i="0" dirty="0" err="1">
                <a:solidFill>
                  <a:schemeClr val="tx1"/>
                </a:solidFill>
                <a:cs typeface="ヒラギノ角ゴ Pro W3"/>
              </a:rPr>
              <a:t>CrossBoss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 catheter vs. antegrade wire escalation for antegrade crossing of coronary chronic total occlusions.</a:t>
            </a:r>
            <a:r>
              <a:rPr lang="en-US" b="0" i="0" dirty="0"/>
              <a:t> </a:t>
            </a:r>
          </a:p>
          <a:p>
            <a:pPr marL="284163" indent="-284163">
              <a:buClr>
                <a:schemeClr val="tx2"/>
              </a:buClr>
              <a:buFontTx/>
              <a:buChar char="•"/>
            </a:pPr>
            <a:endParaRPr lang="en-US" b="0" i="0" dirty="0"/>
          </a:p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SAMPLE SIZE: 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246</a:t>
            </a:r>
          </a:p>
          <a:p>
            <a:pPr marL="284163" indent="-284163">
              <a:buClr>
                <a:schemeClr val="tx2"/>
              </a:buClr>
              <a:buFontTx/>
              <a:buChar char="•"/>
            </a:pPr>
            <a:endParaRPr lang="en-US" i="0" dirty="0">
              <a:solidFill>
                <a:schemeClr val="tx1"/>
              </a:solidFill>
              <a:cs typeface="ヒラギノ角ゴ Pro W3"/>
            </a:endParaRPr>
          </a:p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SITES: 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11 US centers</a:t>
            </a:r>
          </a:p>
          <a:p>
            <a:pPr marL="284163" indent="-284163">
              <a:buClr>
                <a:schemeClr val="tx2"/>
              </a:buClr>
              <a:buFontTx/>
              <a:buChar char="•"/>
            </a:pPr>
            <a:endParaRPr lang="en-US" i="0" dirty="0">
              <a:solidFill>
                <a:schemeClr val="tx1"/>
              </a:solidFill>
              <a:cs typeface="ヒラギノ角ゴ Pro W3"/>
            </a:endParaRPr>
          </a:p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FUNDING: 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Boston Scientific Corporation</a:t>
            </a:r>
          </a:p>
          <a:p>
            <a:pPr>
              <a:buClr>
                <a:schemeClr val="tx2"/>
              </a:buClr>
            </a:pPr>
            <a:endParaRPr lang="en-US" i="0" dirty="0">
              <a:solidFill>
                <a:schemeClr val="tx2"/>
              </a:solidFill>
              <a:cs typeface="ヒラギノ角ゴ Pro W3"/>
            </a:endParaRPr>
          </a:p>
          <a:p>
            <a:pPr marL="284163" indent="-284163">
              <a:buClr>
                <a:schemeClr val="tx2"/>
              </a:buClr>
              <a:buFontTx/>
              <a:buChar char="•"/>
            </a:pPr>
            <a:r>
              <a:rPr lang="en-US" i="0" dirty="0">
                <a:solidFill>
                  <a:schemeClr val="tx2"/>
                </a:solidFill>
                <a:cs typeface="ヒラギノ角ゴ Pro W3"/>
              </a:rPr>
              <a:t>PRINCIPAL INVESTIGATOR</a:t>
            </a:r>
            <a:r>
              <a:rPr lang="en-US" i="0" dirty="0">
                <a:solidFill>
                  <a:schemeClr val="tx1"/>
                </a:solidFill>
                <a:cs typeface="ヒラギノ角ゴ Pro W3"/>
              </a:rPr>
              <a:t>      Emmanouil S. Brilakis, MD, PhD</a:t>
            </a:r>
          </a:p>
        </p:txBody>
      </p:sp>
      <p:sp>
        <p:nvSpPr>
          <p:cNvPr id="538636" name="Line 12"/>
          <p:cNvSpPr>
            <a:spLocks noChangeShapeType="1"/>
          </p:cNvSpPr>
          <p:nvPr/>
        </p:nvSpPr>
        <p:spPr bwMode="auto">
          <a:xfrm>
            <a:off x="6753225" y="2960688"/>
            <a:ext cx="0" cy="190500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38637" name="Line 13"/>
          <p:cNvSpPr>
            <a:spLocks noChangeShapeType="1"/>
          </p:cNvSpPr>
          <p:nvPr/>
        </p:nvSpPr>
        <p:spPr bwMode="auto">
          <a:xfrm>
            <a:off x="5534025" y="3151188"/>
            <a:ext cx="2390775" cy="0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38638" name="Line 14"/>
          <p:cNvSpPr>
            <a:spLocks noChangeShapeType="1"/>
          </p:cNvSpPr>
          <p:nvPr/>
        </p:nvSpPr>
        <p:spPr bwMode="auto">
          <a:xfrm flipH="1">
            <a:off x="7934325" y="3132138"/>
            <a:ext cx="0" cy="1704975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sp>
        <p:nvSpPr>
          <p:cNvPr id="538639" name="Line 15"/>
          <p:cNvSpPr>
            <a:spLocks noChangeShapeType="1"/>
          </p:cNvSpPr>
          <p:nvPr/>
        </p:nvSpPr>
        <p:spPr bwMode="auto">
          <a:xfrm>
            <a:off x="5514975" y="3132138"/>
            <a:ext cx="9525" cy="2143125"/>
          </a:xfrm>
          <a:prstGeom prst="line">
            <a:avLst/>
          </a:prstGeom>
          <a:noFill/>
          <a:ln w="44450">
            <a:solidFill>
              <a:srgbClr val="053763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-111" charset="-128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1775"/>
            <a:ext cx="4122920" cy="4141326"/>
          </a:xfrm>
          <a:prstGeom prst="rect">
            <a:avLst/>
          </a:prstGeom>
        </p:spPr>
      </p:pic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60400" y="132557"/>
            <a:ext cx="77692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kern="0"/>
              <a:t>Study design</a:t>
            </a:r>
            <a:endParaRPr lang="en-US" i="0" kern="0" dirty="0"/>
          </a:p>
        </p:txBody>
      </p:sp>
      <p:pic>
        <p:nvPicPr>
          <p:cNvPr id="13" name="Snagit_PPT5FB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391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32681"/>
            <a:ext cx="7769225" cy="5514520"/>
          </a:xfr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2" y="155575"/>
            <a:ext cx="7769225" cy="755650"/>
          </a:xfrm>
        </p:spPr>
        <p:txBody>
          <a:bodyPr/>
          <a:lstStyle/>
          <a:p>
            <a:r>
              <a:rPr lang="en-US" dirty="0"/>
              <a:t>Study design</a:t>
            </a:r>
          </a:p>
        </p:txBody>
      </p:sp>
      <p:pic>
        <p:nvPicPr>
          <p:cNvPr id="4" name="Snagit_PPT5FB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543" y="11707"/>
            <a:ext cx="2190457" cy="8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3888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918" y="1215952"/>
            <a:ext cx="8323814" cy="45155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t</a:t>
            </a:r>
            <a:r>
              <a:rPr lang="en-US" sz="3200" baseline="-25000" dirty="0" err="1"/>
              <a:t>t</a:t>
            </a:r>
            <a:r>
              <a:rPr lang="fr-FR" sz="3200" dirty="0"/>
              <a:t> = </a:t>
            </a:r>
            <a:r>
              <a:rPr lang="en-US" sz="3200" dirty="0"/>
              <a:t>66.0 ± 55 minutes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3200" dirty="0" err="1"/>
              <a:t>t</a:t>
            </a:r>
            <a:r>
              <a:rPr lang="en-US" sz="3200" baseline="-25000" dirty="0"/>
              <a:t>c </a:t>
            </a:r>
            <a:r>
              <a:rPr lang="fr-FR" sz="3200" dirty="0"/>
              <a:t>= </a:t>
            </a:r>
            <a:r>
              <a:rPr lang="en-US" sz="3200" dirty="0"/>
              <a:t>46.2  ± 55  minutes </a:t>
            </a:r>
          </a:p>
          <a:p>
            <a:pPr marL="0" indent="0">
              <a:buNone/>
            </a:pPr>
            <a:r>
              <a:rPr lang="en-US" sz="3200" dirty="0"/>
              <a:t>		(30% relative reduction)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sym typeface="Symbol" charset="2"/>
              </a:rPr>
              <a:t></a:t>
            </a:r>
            <a:r>
              <a:rPr lang="en-US" sz="3200" dirty="0"/>
              <a:t> = 0.05 (2-sided)</a:t>
            </a:r>
          </a:p>
          <a:p>
            <a:pPr marL="0" indent="0">
              <a:buNone/>
            </a:pPr>
            <a:r>
              <a:rPr lang="en-US" sz="3200" dirty="0"/>
              <a:t>	Power = 0.80</a:t>
            </a:r>
          </a:p>
          <a:p>
            <a:pPr marL="0" indent="0">
              <a:buNone/>
            </a:pPr>
            <a:r>
              <a:rPr lang="en-US" sz="3200" dirty="0"/>
              <a:t>	n per group = 123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dirty="0">
                <a:solidFill>
                  <a:srgbClr val="FF0000"/>
                </a:solidFill>
              </a:rPr>
              <a:t>total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N = 246 </a:t>
            </a:r>
            <a:endParaRPr lang="en-US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149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576259"/>
            <a:ext cx="8285954" cy="5595938"/>
          </a:xfrm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866003" y="155575"/>
            <a:ext cx="7769225" cy="755650"/>
          </a:xfrm>
        </p:spPr>
        <p:txBody>
          <a:bodyPr/>
          <a:lstStyle/>
          <a:p>
            <a:r>
              <a:rPr lang="en-US" dirty="0"/>
              <a:t>Study flowchart</a:t>
            </a:r>
          </a:p>
        </p:txBody>
      </p:sp>
      <p:pic>
        <p:nvPicPr>
          <p:cNvPr id="5" name="Snagit_PPT5FB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-12061"/>
            <a:ext cx="1785937" cy="7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839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726" y="1600207"/>
            <a:ext cx="8639662" cy="4622325"/>
            <a:chOff x="680550" y="2052095"/>
            <a:chExt cx="8277712" cy="442760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667383" y="4869476"/>
              <a:ext cx="1679566" cy="1610224"/>
            </a:xfrm>
            <a:custGeom>
              <a:avLst/>
              <a:gdLst>
                <a:gd name="T0" fmla="*/ 337 w 846"/>
                <a:gd name="T1" fmla="*/ 0 h 842"/>
                <a:gd name="T2" fmla="*/ 594 w 846"/>
                <a:gd name="T3" fmla="*/ 7 h 842"/>
                <a:gd name="T4" fmla="*/ 594 w 846"/>
                <a:gd name="T5" fmla="*/ 160 h 842"/>
                <a:gd name="T6" fmla="*/ 724 w 846"/>
                <a:gd name="T7" fmla="*/ 202 h 842"/>
                <a:gd name="T8" fmla="*/ 761 w 846"/>
                <a:gd name="T9" fmla="*/ 188 h 842"/>
                <a:gd name="T10" fmla="*/ 847 w 846"/>
                <a:gd name="T11" fmla="*/ 221 h 842"/>
                <a:gd name="T12" fmla="*/ 897 w 846"/>
                <a:gd name="T13" fmla="*/ 219 h 842"/>
                <a:gd name="T14" fmla="*/ 996 w 846"/>
                <a:gd name="T15" fmla="*/ 186 h 842"/>
                <a:gd name="T16" fmla="*/ 1054 w 846"/>
                <a:gd name="T17" fmla="*/ 218 h 842"/>
                <a:gd name="T18" fmla="*/ 1103 w 846"/>
                <a:gd name="T19" fmla="*/ 226 h 842"/>
                <a:gd name="T20" fmla="*/ 1103 w 846"/>
                <a:gd name="T21" fmla="*/ 350 h 842"/>
                <a:gd name="T22" fmla="*/ 1163 w 846"/>
                <a:gd name="T23" fmla="*/ 428 h 842"/>
                <a:gd name="T24" fmla="*/ 1149 w 846"/>
                <a:gd name="T25" fmla="*/ 534 h 842"/>
                <a:gd name="T26" fmla="*/ 1086 w 846"/>
                <a:gd name="T27" fmla="*/ 576 h 842"/>
                <a:gd name="T28" fmla="*/ 1073 w 846"/>
                <a:gd name="T29" fmla="*/ 537 h 842"/>
                <a:gd name="T30" fmla="*/ 1054 w 846"/>
                <a:gd name="T31" fmla="*/ 555 h 842"/>
                <a:gd name="T32" fmla="*/ 1068 w 846"/>
                <a:gd name="T33" fmla="*/ 580 h 842"/>
                <a:gd name="T34" fmla="*/ 955 w 846"/>
                <a:gd name="T35" fmla="*/ 643 h 842"/>
                <a:gd name="T36" fmla="*/ 927 w 846"/>
                <a:gd name="T37" fmla="*/ 647 h 842"/>
                <a:gd name="T38" fmla="*/ 868 w 846"/>
                <a:gd name="T39" fmla="*/ 678 h 842"/>
                <a:gd name="T40" fmla="*/ 868 w 846"/>
                <a:gd name="T41" fmla="*/ 696 h 842"/>
                <a:gd name="T42" fmla="*/ 850 w 846"/>
                <a:gd name="T43" fmla="*/ 700 h 842"/>
                <a:gd name="T44" fmla="*/ 864 w 846"/>
                <a:gd name="T45" fmla="*/ 721 h 842"/>
                <a:gd name="T46" fmla="*/ 833 w 846"/>
                <a:gd name="T47" fmla="*/ 752 h 842"/>
                <a:gd name="T48" fmla="*/ 850 w 846"/>
                <a:gd name="T49" fmla="*/ 798 h 842"/>
                <a:gd name="T50" fmla="*/ 868 w 846"/>
                <a:gd name="T51" fmla="*/ 814 h 842"/>
                <a:gd name="T52" fmla="*/ 864 w 846"/>
                <a:gd name="T53" fmla="*/ 842 h 842"/>
                <a:gd name="T54" fmla="*/ 819 w 846"/>
                <a:gd name="T55" fmla="*/ 842 h 842"/>
                <a:gd name="T56" fmla="*/ 780 w 846"/>
                <a:gd name="T57" fmla="*/ 828 h 842"/>
                <a:gd name="T58" fmla="*/ 751 w 846"/>
                <a:gd name="T59" fmla="*/ 831 h 842"/>
                <a:gd name="T60" fmla="*/ 662 w 846"/>
                <a:gd name="T61" fmla="*/ 807 h 842"/>
                <a:gd name="T62" fmla="*/ 620 w 846"/>
                <a:gd name="T63" fmla="*/ 710 h 842"/>
                <a:gd name="T64" fmla="*/ 558 w 846"/>
                <a:gd name="T65" fmla="*/ 664 h 842"/>
                <a:gd name="T66" fmla="*/ 501 w 846"/>
                <a:gd name="T67" fmla="*/ 580 h 842"/>
                <a:gd name="T68" fmla="*/ 477 w 846"/>
                <a:gd name="T69" fmla="*/ 571 h 842"/>
                <a:gd name="T70" fmla="*/ 447 w 846"/>
                <a:gd name="T71" fmla="*/ 550 h 842"/>
                <a:gd name="T72" fmla="*/ 417 w 846"/>
                <a:gd name="T73" fmla="*/ 550 h 842"/>
                <a:gd name="T74" fmla="*/ 374 w 846"/>
                <a:gd name="T75" fmla="*/ 543 h 842"/>
                <a:gd name="T76" fmla="*/ 341 w 846"/>
                <a:gd name="T77" fmla="*/ 550 h 842"/>
                <a:gd name="T78" fmla="*/ 319 w 846"/>
                <a:gd name="T79" fmla="*/ 593 h 842"/>
                <a:gd name="T80" fmla="*/ 285 w 846"/>
                <a:gd name="T81" fmla="*/ 600 h 842"/>
                <a:gd name="T82" fmla="*/ 211 w 846"/>
                <a:gd name="T83" fmla="*/ 567 h 842"/>
                <a:gd name="T84" fmla="*/ 167 w 846"/>
                <a:gd name="T85" fmla="*/ 527 h 842"/>
                <a:gd name="T86" fmla="*/ 159 w 846"/>
                <a:gd name="T87" fmla="*/ 479 h 842"/>
                <a:gd name="T88" fmla="*/ 128 w 846"/>
                <a:gd name="T89" fmla="*/ 446 h 842"/>
                <a:gd name="T90" fmla="*/ 53 w 846"/>
                <a:gd name="T91" fmla="*/ 400 h 842"/>
                <a:gd name="T92" fmla="*/ 0 w 846"/>
                <a:gd name="T93" fmla="*/ 352 h 842"/>
                <a:gd name="T94" fmla="*/ 0 w 846"/>
                <a:gd name="T95" fmla="*/ 332 h 842"/>
                <a:gd name="T96" fmla="*/ 176 w 846"/>
                <a:gd name="T97" fmla="*/ 333 h 842"/>
                <a:gd name="T98" fmla="*/ 319 w 846"/>
                <a:gd name="T99" fmla="*/ 342 h 842"/>
                <a:gd name="T100" fmla="*/ 337 w 846"/>
                <a:gd name="T101" fmla="*/ 0 h 8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6"/>
                <a:gd name="T154" fmla="*/ 0 h 842"/>
                <a:gd name="T155" fmla="*/ 846 w 846"/>
                <a:gd name="T156" fmla="*/ 842 h 8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6" h="842">
                  <a:moveTo>
                    <a:pt x="245" y="0"/>
                  </a:moveTo>
                  <a:lnTo>
                    <a:pt x="432" y="7"/>
                  </a:lnTo>
                  <a:lnTo>
                    <a:pt x="432" y="160"/>
                  </a:lnTo>
                  <a:lnTo>
                    <a:pt x="527" y="202"/>
                  </a:lnTo>
                  <a:lnTo>
                    <a:pt x="553" y="188"/>
                  </a:lnTo>
                  <a:lnTo>
                    <a:pt x="616" y="221"/>
                  </a:lnTo>
                  <a:lnTo>
                    <a:pt x="653" y="219"/>
                  </a:lnTo>
                  <a:lnTo>
                    <a:pt x="725" y="186"/>
                  </a:lnTo>
                  <a:lnTo>
                    <a:pt x="767" y="218"/>
                  </a:lnTo>
                  <a:lnTo>
                    <a:pt x="803" y="226"/>
                  </a:lnTo>
                  <a:lnTo>
                    <a:pt x="803" y="350"/>
                  </a:lnTo>
                  <a:lnTo>
                    <a:pt x="846" y="428"/>
                  </a:lnTo>
                  <a:lnTo>
                    <a:pt x="836" y="534"/>
                  </a:lnTo>
                  <a:lnTo>
                    <a:pt x="790" y="576"/>
                  </a:lnTo>
                  <a:lnTo>
                    <a:pt x="780" y="537"/>
                  </a:lnTo>
                  <a:lnTo>
                    <a:pt x="767" y="555"/>
                  </a:lnTo>
                  <a:lnTo>
                    <a:pt x="777" y="580"/>
                  </a:lnTo>
                  <a:lnTo>
                    <a:pt x="695" y="643"/>
                  </a:lnTo>
                  <a:lnTo>
                    <a:pt x="675" y="647"/>
                  </a:lnTo>
                  <a:lnTo>
                    <a:pt x="632" y="678"/>
                  </a:lnTo>
                  <a:lnTo>
                    <a:pt x="632" y="696"/>
                  </a:lnTo>
                  <a:lnTo>
                    <a:pt x="619" y="700"/>
                  </a:lnTo>
                  <a:lnTo>
                    <a:pt x="629" y="721"/>
                  </a:lnTo>
                  <a:lnTo>
                    <a:pt x="606" y="752"/>
                  </a:lnTo>
                  <a:lnTo>
                    <a:pt x="619" y="798"/>
                  </a:lnTo>
                  <a:lnTo>
                    <a:pt x="632" y="814"/>
                  </a:lnTo>
                  <a:lnTo>
                    <a:pt x="629" y="842"/>
                  </a:lnTo>
                  <a:lnTo>
                    <a:pt x="596" y="842"/>
                  </a:lnTo>
                  <a:lnTo>
                    <a:pt x="567" y="828"/>
                  </a:lnTo>
                  <a:lnTo>
                    <a:pt x="547" y="831"/>
                  </a:lnTo>
                  <a:lnTo>
                    <a:pt x="481" y="807"/>
                  </a:lnTo>
                  <a:lnTo>
                    <a:pt x="452" y="710"/>
                  </a:lnTo>
                  <a:lnTo>
                    <a:pt x="406" y="664"/>
                  </a:lnTo>
                  <a:lnTo>
                    <a:pt x="365" y="580"/>
                  </a:lnTo>
                  <a:lnTo>
                    <a:pt x="347" y="571"/>
                  </a:lnTo>
                  <a:lnTo>
                    <a:pt x="325" y="550"/>
                  </a:lnTo>
                  <a:lnTo>
                    <a:pt x="304" y="550"/>
                  </a:lnTo>
                  <a:lnTo>
                    <a:pt x="272" y="543"/>
                  </a:lnTo>
                  <a:lnTo>
                    <a:pt x="248" y="550"/>
                  </a:lnTo>
                  <a:lnTo>
                    <a:pt x="232" y="593"/>
                  </a:lnTo>
                  <a:lnTo>
                    <a:pt x="207" y="600"/>
                  </a:lnTo>
                  <a:lnTo>
                    <a:pt x="153" y="567"/>
                  </a:lnTo>
                  <a:lnTo>
                    <a:pt x="121" y="527"/>
                  </a:lnTo>
                  <a:lnTo>
                    <a:pt x="116" y="479"/>
                  </a:lnTo>
                  <a:lnTo>
                    <a:pt x="93" y="446"/>
                  </a:lnTo>
                  <a:lnTo>
                    <a:pt x="39" y="400"/>
                  </a:lnTo>
                  <a:lnTo>
                    <a:pt x="0" y="352"/>
                  </a:lnTo>
                  <a:lnTo>
                    <a:pt x="0" y="332"/>
                  </a:lnTo>
                  <a:lnTo>
                    <a:pt x="128" y="333"/>
                  </a:lnTo>
                  <a:lnTo>
                    <a:pt x="232" y="342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5pPr>
              <a:lvl6pPr marL="22860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6pPr>
              <a:lvl7pPr marL="27432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7pPr>
              <a:lvl8pPr marL="32004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8pPr>
              <a:lvl9pPr marL="3657600" algn="l" defTabSz="914400" rtl="0" eaLnBrk="1" latinLnBrk="0" hangingPunct="1">
                <a:defRPr b="1" i="1" kern="1200">
                  <a:solidFill>
                    <a:srgbClr val="FFCC99"/>
                  </a:solidFill>
                  <a:latin typeface="Arial" charset="0"/>
                  <a:ea typeface="ヒラギノ角ゴ Pro W3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b="0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0550" y="2052095"/>
              <a:ext cx="8277712" cy="4248754"/>
              <a:chOff x="680550" y="2052095"/>
              <a:chExt cx="8277712" cy="4248754"/>
            </a:xfrm>
          </p:grpSpPr>
          <p:sp>
            <p:nvSpPr>
              <p:cNvPr id="5" name="Freeform 4"/>
              <p:cNvSpPr>
                <a:spLocks/>
              </p:cNvSpPr>
              <p:nvPr/>
            </p:nvSpPr>
            <p:spPr bwMode="auto">
              <a:xfrm>
                <a:off x="7501427" y="2583476"/>
                <a:ext cx="456710" cy="719903"/>
              </a:xfrm>
              <a:custGeom>
                <a:avLst/>
                <a:gdLst>
                  <a:gd name="T0" fmla="*/ 74 w 230"/>
                  <a:gd name="T1" fmla="*/ 12 h 377"/>
                  <a:gd name="T2" fmla="*/ 28 w 230"/>
                  <a:gd name="T3" fmla="*/ 81 h 377"/>
                  <a:gd name="T4" fmla="*/ 49 w 230"/>
                  <a:gd name="T5" fmla="*/ 107 h 377"/>
                  <a:gd name="T6" fmla="*/ 28 w 230"/>
                  <a:gd name="T7" fmla="*/ 139 h 377"/>
                  <a:gd name="T8" fmla="*/ 41 w 230"/>
                  <a:gd name="T9" fmla="*/ 149 h 377"/>
                  <a:gd name="T10" fmla="*/ 31 w 230"/>
                  <a:gd name="T11" fmla="*/ 171 h 377"/>
                  <a:gd name="T12" fmla="*/ 31 w 230"/>
                  <a:gd name="T13" fmla="*/ 206 h 377"/>
                  <a:gd name="T14" fmla="*/ 0 w 230"/>
                  <a:gd name="T15" fmla="*/ 219 h 377"/>
                  <a:gd name="T16" fmla="*/ 13 w 230"/>
                  <a:gd name="T17" fmla="*/ 229 h 377"/>
                  <a:gd name="T18" fmla="*/ 79 w 230"/>
                  <a:gd name="T19" fmla="*/ 361 h 377"/>
                  <a:gd name="T20" fmla="*/ 131 w 230"/>
                  <a:gd name="T21" fmla="*/ 377 h 377"/>
                  <a:gd name="T22" fmla="*/ 128 w 230"/>
                  <a:gd name="T23" fmla="*/ 350 h 377"/>
                  <a:gd name="T24" fmla="*/ 154 w 230"/>
                  <a:gd name="T25" fmla="*/ 329 h 377"/>
                  <a:gd name="T26" fmla="*/ 144 w 230"/>
                  <a:gd name="T27" fmla="*/ 307 h 377"/>
                  <a:gd name="T28" fmla="*/ 210 w 230"/>
                  <a:gd name="T29" fmla="*/ 280 h 377"/>
                  <a:gd name="T30" fmla="*/ 212 w 230"/>
                  <a:gd name="T31" fmla="*/ 243 h 377"/>
                  <a:gd name="T32" fmla="*/ 250 w 230"/>
                  <a:gd name="T33" fmla="*/ 241 h 377"/>
                  <a:gd name="T34" fmla="*/ 280 w 230"/>
                  <a:gd name="T35" fmla="*/ 213 h 377"/>
                  <a:gd name="T36" fmla="*/ 316 w 230"/>
                  <a:gd name="T37" fmla="*/ 194 h 377"/>
                  <a:gd name="T38" fmla="*/ 316 w 230"/>
                  <a:gd name="T39" fmla="*/ 171 h 377"/>
                  <a:gd name="T40" fmla="*/ 266 w 230"/>
                  <a:gd name="T41" fmla="*/ 163 h 377"/>
                  <a:gd name="T42" fmla="*/ 257 w 230"/>
                  <a:gd name="T43" fmla="*/ 138 h 377"/>
                  <a:gd name="T44" fmla="*/ 207 w 230"/>
                  <a:gd name="T45" fmla="*/ 134 h 377"/>
                  <a:gd name="T46" fmla="*/ 168 w 230"/>
                  <a:gd name="T47" fmla="*/ 22 h 377"/>
                  <a:gd name="T48" fmla="*/ 148 w 230"/>
                  <a:gd name="T49" fmla="*/ 0 h 377"/>
                  <a:gd name="T50" fmla="*/ 99 w 230"/>
                  <a:gd name="T51" fmla="*/ 9 h 377"/>
                  <a:gd name="T52" fmla="*/ 90 w 230"/>
                  <a:gd name="T53" fmla="*/ 20 h 377"/>
                  <a:gd name="T54" fmla="*/ 74 w 230"/>
                  <a:gd name="T55" fmla="*/ 12 h 3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30"/>
                  <a:gd name="T85" fmla="*/ 0 h 377"/>
                  <a:gd name="T86" fmla="*/ 230 w 230"/>
                  <a:gd name="T87" fmla="*/ 377 h 37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30" h="377">
                    <a:moveTo>
                      <a:pt x="54" y="12"/>
                    </a:moveTo>
                    <a:lnTo>
                      <a:pt x="20" y="81"/>
                    </a:lnTo>
                    <a:lnTo>
                      <a:pt x="36" y="107"/>
                    </a:lnTo>
                    <a:lnTo>
                      <a:pt x="20" y="139"/>
                    </a:lnTo>
                    <a:lnTo>
                      <a:pt x="30" y="149"/>
                    </a:lnTo>
                    <a:lnTo>
                      <a:pt x="23" y="171"/>
                    </a:lnTo>
                    <a:lnTo>
                      <a:pt x="23" y="206"/>
                    </a:lnTo>
                    <a:lnTo>
                      <a:pt x="0" y="219"/>
                    </a:lnTo>
                    <a:lnTo>
                      <a:pt x="9" y="229"/>
                    </a:lnTo>
                    <a:lnTo>
                      <a:pt x="57" y="361"/>
                    </a:lnTo>
                    <a:lnTo>
                      <a:pt x="95" y="377"/>
                    </a:lnTo>
                    <a:lnTo>
                      <a:pt x="93" y="350"/>
                    </a:lnTo>
                    <a:lnTo>
                      <a:pt x="112" y="329"/>
                    </a:lnTo>
                    <a:lnTo>
                      <a:pt x="105" y="307"/>
                    </a:lnTo>
                    <a:lnTo>
                      <a:pt x="152" y="280"/>
                    </a:lnTo>
                    <a:lnTo>
                      <a:pt x="154" y="243"/>
                    </a:lnTo>
                    <a:lnTo>
                      <a:pt x="182" y="241"/>
                    </a:lnTo>
                    <a:lnTo>
                      <a:pt x="204" y="213"/>
                    </a:lnTo>
                    <a:lnTo>
                      <a:pt x="230" y="194"/>
                    </a:lnTo>
                    <a:lnTo>
                      <a:pt x="230" y="171"/>
                    </a:lnTo>
                    <a:lnTo>
                      <a:pt x="194" y="163"/>
                    </a:lnTo>
                    <a:lnTo>
                      <a:pt x="187" y="138"/>
                    </a:lnTo>
                    <a:lnTo>
                      <a:pt x="151" y="134"/>
                    </a:lnTo>
                    <a:lnTo>
                      <a:pt x="122" y="22"/>
                    </a:lnTo>
                    <a:lnTo>
                      <a:pt x="108" y="0"/>
                    </a:lnTo>
                    <a:lnTo>
                      <a:pt x="72" y="9"/>
                    </a:lnTo>
                    <a:lnTo>
                      <a:pt x="66" y="20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5171546" y="4793276"/>
                <a:ext cx="584126" cy="563818"/>
              </a:xfrm>
              <a:custGeom>
                <a:avLst/>
                <a:gdLst>
                  <a:gd name="T0" fmla="*/ 0 w 294"/>
                  <a:gd name="T1" fmla="*/ 27 h 295"/>
                  <a:gd name="T2" fmla="*/ 162 w 294"/>
                  <a:gd name="T3" fmla="*/ 12 h 295"/>
                  <a:gd name="T4" fmla="*/ 359 w 294"/>
                  <a:gd name="T5" fmla="*/ 0 h 295"/>
                  <a:gd name="T6" fmla="*/ 348 w 294"/>
                  <a:gd name="T7" fmla="*/ 39 h 295"/>
                  <a:gd name="T8" fmla="*/ 392 w 294"/>
                  <a:gd name="T9" fmla="*/ 30 h 295"/>
                  <a:gd name="T10" fmla="*/ 407 w 294"/>
                  <a:gd name="T11" fmla="*/ 56 h 295"/>
                  <a:gd name="T12" fmla="*/ 362 w 294"/>
                  <a:gd name="T13" fmla="*/ 80 h 295"/>
                  <a:gd name="T14" fmla="*/ 373 w 294"/>
                  <a:gd name="T15" fmla="*/ 121 h 295"/>
                  <a:gd name="T16" fmla="*/ 327 w 294"/>
                  <a:gd name="T17" fmla="*/ 189 h 295"/>
                  <a:gd name="T18" fmla="*/ 291 w 294"/>
                  <a:gd name="T19" fmla="*/ 231 h 295"/>
                  <a:gd name="T20" fmla="*/ 310 w 294"/>
                  <a:gd name="T21" fmla="*/ 285 h 295"/>
                  <a:gd name="T22" fmla="*/ 60 w 294"/>
                  <a:gd name="T23" fmla="*/ 295 h 295"/>
                  <a:gd name="T24" fmla="*/ 59 w 294"/>
                  <a:gd name="T25" fmla="*/ 262 h 295"/>
                  <a:gd name="T26" fmla="*/ 10 w 294"/>
                  <a:gd name="T27" fmla="*/ 255 h 295"/>
                  <a:gd name="T28" fmla="*/ 10 w 294"/>
                  <a:gd name="T29" fmla="*/ 80 h 295"/>
                  <a:gd name="T30" fmla="*/ 0 w 294"/>
                  <a:gd name="T31" fmla="*/ 27 h 2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94"/>
                  <a:gd name="T49" fmla="*/ 0 h 295"/>
                  <a:gd name="T50" fmla="*/ 294 w 294"/>
                  <a:gd name="T51" fmla="*/ 295 h 2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94" h="295">
                    <a:moveTo>
                      <a:pt x="0" y="27"/>
                    </a:moveTo>
                    <a:lnTo>
                      <a:pt x="116" y="12"/>
                    </a:lnTo>
                    <a:lnTo>
                      <a:pt x="259" y="0"/>
                    </a:lnTo>
                    <a:lnTo>
                      <a:pt x="252" y="39"/>
                    </a:lnTo>
                    <a:lnTo>
                      <a:pt x="283" y="30"/>
                    </a:lnTo>
                    <a:lnTo>
                      <a:pt x="294" y="56"/>
                    </a:lnTo>
                    <a:lnTo>
                      <a:pt x="262" y="80"/>
                    </a:lnTo>
                    <a:lnTo>
                      <a:pt x="269" y="121"/>
                    </a:lnTo>
                    <a:lnTo>
                      <a:pt x="235" y="189"/>
                    </a:lnTo>
                    <a:lnTo>
                      <a:pt x="210" y="231"/>
                    </a:lnTo>
                    <a:lnTo>
                      <a:pt x="224" y="285"/>
                    </a:lnTo>
                    <a:lnTo>
                      <a:pt x="43" y="295"/>
                    </a:lnTo>
                    <a:lnTo>
                      <a:pt x="42" y="262"/>
                    </a:lnTo>
                    <a:lnTo>
                      <a:pt x="6" y="255"/>
                    </a:lnTo>
                    <a:lnTo>
                      <a:pt x="6" y="8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5247664" y="5335670"/>
                <a:ext cx="713196" cy="590894"/>
              </a:xfrm>
              <a:custGeom>
                <a:avLst/>
                <a:gdLst>
                  <a:gd name="T0" fmla="*/ 0 w 359"/>
                  <a:gd name="T1" fmla="*/ 7 h 309"/>
                  <a:gd name="T2" fmla="*/ 247 w 359"/>
                  <a:gd name="T3" fmla="*/ 0 h 309"/>
                  <a:gd name="T4" fmla="*/ 291 w 359"/>
                  <a:gd name="T5" fmla="*/ 64 h 309"/>
                  <a:gd name="T6" fmla="*/ 254 w 359"/>
                  <a:gd name="T7" fmla="*/ 139 h 309"/>
                  <a:gd name="T8" fmla="*/ 242 w 359"/>
                  <a:gd name="T9" fmla="*/ 173 h 309"/>
                  <a:gd name="T10" fmla="*/ 407 w 359"/>
                  <a:gd name="T11" fmla="*/ 159 h 309"/>
                  <a:gd name="T12" fmla="*/ 417 w 359"/>
                  <a:gd name="T13" fmla="*/ 208 h 309"/>
                  <a:gd name="T14" fmla="*/ 367 w 359"/>
                  <a:gd name="T15" fmla="*/ 204 h 309"/>
                  <a:gd name="T16" fmla="*/ 346 w 359"/>
                  <a:gd name="T17" fmla="*/ 225 h 309"/>
                  <a:gd name="T18" fmla="*/ 369 w 359"/>
                  <a:gd name="T19" fmla="*/ 239 h 309"/>
                  <a:gd name="T20" fmla="*/ 416 w 359"/>
                  <a:gd name="T21" fmla="*/ 222 h 309"/>
                  <a:gd name="T22" fmla="*/ 417 w 359"/>
                  <a:gd name="T23" fmla="*/ 246 h 309"/>
                  <a:gd name="T24" fmla="*/ 444 w 359"/>
                  <a:gd name="T25" fmla="*/ 226 h 309"/>
                  <a:gd name="T26" fmla="*/ 463 w 359"/>
                  <a:gd name="T27" fmla="*/ 226 h 309"/>
                  <a:gd name="T28" fmla="*/ 441 w 359"/>
                  <a:gd name="T29" fmla="*/ 267 h 309"/>
                  <a:gd name="T30" fmla="*/ 482 w 359"/>
                  <a:gd name="T31" fmla="*/ 274 h 309"/>
                  <a:gd name="T32" fmla="*/ 495 w 359"/>
                  <a:gd name="T33" fmla="*/ 297 h 309"/>
                  <a:gd name="T34" fmla="*/ 476 w 359"/>
                  <a:gd name="T35" fmla="*/ 304 h 309"/>
                  <a:gd name="T36" fmla="*/ 451 w 359"/>
                  <a:gd name="T37" fmla="*/ 289 h 309"/>
                  <a:gd name="T38" fmla="*/ 402 w 359"/>
                  <a:gd name="T39" fmla="*/ 279 h 309"/>
                  <a:gd name="T40" fmla="*/ 412 w 359"/>
                  <a:gd name="T41" fmla="*/ 306 h 309"/>
                  <a:gd name="T42" fmla="*/ 390 w 359"/>
                  <a:gd name="T43" fmla="*/ 309 h 309"/>
                  <a:gd name="T44" fmla="*/ 368 w 359"/>
                  <a:gd name="T45" fmla="*/ 285 h 309"/>
                  <a:gd name="T46" fmla="*/ 356 w 359"/>
                  <a:gd name="T47" fmla="*/ 300 h 309"/>
                  <a:gd name="T48" fmla="*/ 284 w 359"/>
                  <a:gd name="T49" fmla="*/ 300 h 309"/>
                  <a:gd name="T50" fmla="*/ 284 w 359"/>
                  <a:gd name="T51" fmla="*/ 285 h 309"/>
                  <a:gd name="T52" fmla="*/ 258 w 359"/>
                  <a:gd name="T53" fmla="*/ 267 h 309"/>
                  <a:gd name="T54" fmla="*/ 202 w 359"/>
                  <a:gd name="T55" fmla="*/ 265 h 309"/>
                  <a:gd name="T56" fmla="*/ 248 w 359"/>
                  <a:gd name="T57" fmla="*/ 285 h 309"/>
                  <a:gd name="T58" fmla="*/ 184 w 359"/>
                  <a:gd name="T59" fmla="*/ 295 h 309"/>
                  <a:gd name="T60" fmla="*/ 86 w 359"/>
                  <a:gd name="T61" fmla="*/ 281 h 309"/>
                  <a:gd name="T62" fmla="*/ 48 w 359"/>
                  <a:gd name="T63" fmla="*/ 285 h 309"/>
                  <a:gd name="T64" fmla="*/ 62 w 359"/>
                  <a:gd name="T65" fmla="*/ 181 h 309"/>
                  <a:gd name="T66" fmla="*/ 1 w 359"/>
                  <a:gd name="T67" fmla="*/ 99 h 309"/>
                  <a:gd name="T68" fmla="*/ 0 w 359"/>
                  <a:gd name="T69" fmla="*/ 7 h 3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9"/>
                  <a:gd name="T106" fmla="*/ 0 h 309"/>
                  <a:gd name="T107" fmla="*/ 359 w 359"/>
                  <a:gd name="T108" fmla="*/ 309 h 3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9" h="309">
                    <a:moveTo>
                      <a:pt x="0" y="7"/>
                    </a:moveTo>
                    <a:lnTo>
                      <a:pt x="179" y="0"/>
                    </a:lnTo>
                    <a:lnTo>
                      <a:pt x="211" y="64"/>
                    </a:lnTo>
                    <a:lnTo>
                      <a:pt x="184" y="139"/>
                    </a:lnTo>
                    <a:lnTo>
                      <a:pt x="175" y="173"/>
                    </a:lnTo>
                    <a:lnTo>
                      <a:pt x="295" y="159"/>
                    </a:lnTo>
                    <a:lnTo>
                      <a:pt x="303" y="208"/>
                    </a:lnTo>
                    <a:lnTo>
                      <a:pt x="267" y="204"/>
                    </a:lnTo>
                    <a:lnTo>
                      <a:pt x="250" y="225"/>
                    </a:lnTo>
                    <a:lnTo>
                      <a:pt x="269" y="239"/>
                    </a:lnTo>
                    <a:lnTo>
                      <a:pt x="302" y="222"/>
                    </a:lnTo>
                    <a:lnTo>
                      <a:pt x="303" y="246"/>
                    </a:lnTo>
                    <a:lnTo>
                      <a:pt x="322" y="226"/>
                    </a:lnTo>
                    <a:lnTo>
                      <a:pt x="336" y="226"/>
                    </a:lnTo>
                    <a:lnTo>
                      <a:pt x="320" y="267"/>
                    </a:lnTo>
                    <a:lnTo>
                      <a:pt x="350" y="274"/>
                    </a:lnTo>
                    <a:lnTo>
                      <a:pt x="359" y="297"/>
                    </a:lnTo>
                    <a:lnTo>
                      <a:pt x="345" y="304"/>
                    </a:lnTo>
                    <a:lnTo>
                      <a:pt x="327" y="289"/>
                    </a:lnTo>
                    <a:lnTo>
                      <a:pt x="292" y="279"/>
                    </a:lnTo>
                    <a:lnTo>
                      <a:pt x="299" y="306"/>
                    </a:lnTo>
                    <a:lnTo>
                      <a:pt x="282" y="309"/>
                    </a:lnTo>
                    <a:lnTo>
                      <a:pt x="268" y="285"/>
                    </a:lnTo>
                    <a:lnTo>
                      <a:pt x="259" y="300"/>
                    </a:lnTo>
                    <a:lnTo>
                      <a:pt x="206" y="300"/>
                    </a:lnTo>
                    <a:lnTo>
                      <a:pt x="206" y="285"/>
                    </a:lnTo>
                    <a:lnTo>
                      <a:pt x="187" y="267"/>
                    </a:lnTo>
                    <a:lnTo>
                      <a:pt x="147" y="265"/>
                    </a:lnTo>
                    <a:lnTo>
                      <a:pt x="180" y="285"/>
                    </a:lnTo>
                    <a:lnTo>
                      <a:pt x="134" y="295"/>
                    </a:lnTo>
                    <a:lnTo>
                      <a:pt x="62" y="281"/>
                    </a:lnTo>
                    <a:lnTo>
                      <a:pt x="35" y="285"/>
                    </a:lnTo>
                    <a:lnTo>
                      <a:pt x="45" y="181"/>
                    </a:lnTo>
                    <a:lnTo>
                      <a:pt x="1" y="9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4769443" y="2841494"/>
                <a:ext cx="794278" cy="926954"/>
              </a:xfrm>
              <a:custGeom>
                <a:avLst/>
                <a:gdLst>
                  <a:gd name="T0" fmla="*/ 0 w 400"/>
                  <a:gd name="T1" fmla="*/ 38 h 485"/>
                  <a:gd name="T2" fmla="*/ 144 w 400"/>
                  <a:gd name="T3" fmla="*/ 38 h 485"/>
                  <a:gd name="T4" fmla="*/ 143 w 400"/>
                  <a:gd name="T5" fmla="*/ 0 h 485"/>
                  <a:gd name="T6" fmla="*/ 172 w 400"/>
                  <a:gd name="T7" fmla="*/ 11 h 485"/>
                  <a:gd name="T8" fmla="*/ 181 w 400"/>
                  <a:gd name="T9" fmla="*/ 40 h 485"/>
                  <a:gd name="T10" fmla="*/ 248 w 400"/>
                  <a:gd name="T11" fmla="*/ 72 h 485"/>
                  <a:gd name="T12" fmla="*/ 268 w 400"/>
                  <a:gd name="T13" fmla="*/ 58 h 485"/>
                  <a:gd name="T14" fmla="*/ 311 w 400"/>
                  <a:gd name="T15" fmla="*/ 58 h 485"/>
                  <a:gd name="T16" fmla="*/ 342 w 400"/>
                  <a:gd name="T17" fmla="*/ 86 h 485"/>
                  <a:gd name="T18" fmla="*/ 364 w 400"/>
                  <a:gd name="T19" fmla="*/ 76 h 485"/>
                  <a:gd name="T20" fmla="*/ 422 w 400"/>
                  <a:gd name="T21" fmla="*/ 87 h 485"/>
                  <a:gd name="T22" fmla="*/ 444 w 400"/>
                  <a:gd name="T23" fmla="*/ 66 h 485"/>
                  <a:gd name="T24" fmla="*/ 482 w 400"/>
                  <a:gd name="T25" fmla="*/ 83 h 485"/>
                  <a:gd name="T26" fmla="*/ 550 w 400"/>
                  <a:gd name="T27" fmla="*/ 80 h 485"/>
                  <a:gd name="T28" fmla="*/ 439 w 400"/>
                  <a:gd name="T29" fmla="*/ 140 h 485"/>
                  <a:gd name="T30" fmla="*/ 385 w 400"/>
                  <a:gd name="T31" fmla="*/ 193 h 485"/>
                  <a:gd name="T32" fmla="*/ 396 w 400"/>
                  <a:gd name="T33" fmla="*/ 269 h 485"/>
                  <a:gd name="T34" fmla="*/ 358 w 400"/>
                  <a:gd name="T35" fmla="*/ 301 h 485"/>
                  <a:gd name="T36" fmla="*/ 372 w 400"/>
                  <a:gd name="T37" fmla="*/ 324 h 485"/>
                  <a:gd name="T38" fmla="*/ 372 w 400"/>
                  <a:gd name="T39" fmla="*/ 380 h 485"/>
                  <a:gd name="T40" fmla="*/ 411 w 400"/>
                  <a:gd name="T41" fmla="*/ 380 h 485"/>
                  <a:gd name="T42" fmla="*/ 467 w 400"/>
                  <a:gd name="T43" fmla="*/ 421 h 485"/>
                  <a:gd name="T44" fmla="*/ 488 w 400"/>
                  <a:gd name="T45" fmla="*/ 471 h 485"/>
                  <a:gd name="T46" fmla="*/ 101 w 400"/>
                  <a:gd name="T47" fmla="*/ 485 h 485"/>
                  <a:gd name="T48" fmla="*/ 102 w 400"/>
                  <a:gd name="T49" fmla="*/ 351 h 485"/>
                  <a:gd name="T50" fmla="*/ 67 w 400"/>
                  <a:gd name="T51" fmla="*/ 321 h 485"/>
                  <a:gd name="T52" fmla="*/ 80 w 400"/>
                  <a:gd name="T53" fmla="*/ 286 h 485"/>
                  <a:gd name="T54" fmla="*/ 90 w 400"/>
                  <a:gd name="T55" fmla="*/ 266 h 485"/>
                  <a:gd name="T56" fmla="*/ 67 w 400"/>
                  <a:gd name="T57" fmla="*/ 173 h 485"/>
                  <a:gd name="T58" fmla="*/ 34 w 400"/>
                  <a:gd name="T59" fmla="*/ 112 h 485"/>
                  <a:gd name="T60" fmla="*/ 0 w 400"/>
                  <a:gd name="T61" fmla="*/ 38 h 48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00"/>
                  <a:gd name="T94" fmla="*/ 0 h 485"/>
                  <a:gd name="T95" fmla="*/ 400 w 400"/>
                  <a:gd name="T96" fmla="*/ 485 h 48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00" h="485">
                    <a:moveTo>
                      <a:pt x="0" y="38"/>
                    </a:moveTo>
                    <a:lnTo>
                      <a:pt x="105" y="38"/>
                    </a:lnTo>
                    <a:lnTo>
                      <a:pt x="104" y="0"/>
                    </a:lnTo>
                    <a:lnTo>
                      <a:pt x="126" y="11"/>
                    </a:lnTo>
                    <a:lnTo>
                      <a:pt x="131" y="40"/>
                    </a:lnTo>
                    <a:lnTo>
                      <a:pt x="181" y="72"/>
                    </a:lnTo>
                    <a:lnTo>
                      <a:pt x="196" y="58"/>
                    </a:lnTo>
                    <a:lnTo>
                      <a:pt x="226" y="58"/>
                    </a:lnTo>
                    <a:lnTo>
                      <a:pt x="249" y="86"/>
                    </a:lnTo>
                    <a:lnTo>
                      <a:pt x="264" y="76"/>
                    </a:lnTo>
                    <a:lnTo>
                      <a:pt x="308" y="87"/>
                    </a:lnTo>
                    <a:lnTo>
                      <a:pt x="323" y="66"/>
                    </a:lnTo>
                    <a:lnTo>
                      <a:pt x="351" y="83"/>
                    </a:lnTo>
                    <a:lnTo>
                      <a:pt x="400" y="80"/>
                    </a:lnTo>
                    <a:lnTo>
                      <a:pt x="320" y="140"/>
                    </a:lnTo>
                    <a:lnTo>
                      <a:pt x="281" y="193"/>
                    </a:lnTo>
                    <a:lnTo>
                      <a:pt x="288" y="269"/>
                    </a:lnTo>
                    <a:lnTo>
                      <a:pt x="261" y="301"/>
                    </a:lnTo>
                    <a:lnTo>
                      <a:pt x="272" y="324"/>
                    </a:lnTo>
                    <a:lnTo>
                      <a:pt x="272" y="380"/>
                    </a:lnTo>
                    <a:lnTo>
                      <a:pt x="299" y="380"/>
                    </a:lnTo>
                    <a:lnTo>
                      <a:pt x="340" y="421"/>
                    </a:lnTo>
                    <a:lnTo>
                      <a:pt x="356" y="471"/>
                    </a:lnTo>
                    <a:lnTo>
                      <a:pt x="73" y="485"/>
                    </a:lnTo>
                    <a:lnTo>
                      <a:pt x="74" y="351"/>
                    </a:lnTo>
                    <a:lnTo>
                      <a:pt x="49" y="321"/>
                    </a:lnTo>
                    <a:lnTo>
                      <a:pt x="58" y="286"/>
                    </a:lnTo>
                    <a:lnTo>
                      <a:pt x="66" y="266"/>
                    </a:lnTo>
                    <a:lnTo>
                      <a:pt x="49" y="173"/>
                    </a:lnTo>
                    <a:lnTo>
                      <a:pt x="25" y="112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519737" y="3055604"/>
                <a:ext cx="651969" cy="289872"/>
              </a:xfrm>
              <a:custGeom>
                <a:avLst/>
                <a:gdLst>
                  <a:gd name="T0" fmla="*/ 0 w 327"/>
                  <a:gd name="T1" fmla="*/ 84 h 152"/>
                  <a:gd name="T2" fmla="*/ 101 w 327"/>
                  <a:gd name="T3" fmla="*/ 0 h 152"/>
                  <a:gd name="T4" fmla="*/ 84 w 327"/>
                  <a:gd name="T5" fmla="*/ 34 h 152"/>
                  <a:gd name="T6" fmla="*/ 98 w 327"/>
                  <a:gd name="T7" fmla="*/ 45 h 152"/>
                  <a:gd name="T8" fmla="*/ 129 w 327"/>
                  <a:gd name="T9" fmla="*/ 31 h 152"/>
                  <a:gd name="T10" fmla="*/ 198 w 327"/>
                  <a:gd name="T11" fmla="*/ 52 h 152"/>
                  <a:gd name="T12" fmla="*/ 229 w 327"/>
                  <a:gd name="T13" fmla="*/ 34 h 152"/>
                  <a:gd name="T14" fmla="*/ 325 w 327"/>
                  <a:gd name="T15" fmla="*/ 25 h 152"/>
                  <a:gd name="T16" fmla="*/ 342 w 327"/>
                  <a:gd name="T17" fmla="*/ 46 h 152"/>
                  <a:gd name="T18" fmla="*/ 377 w 327"/>
                  <a:gd name="T19" fmla="*/ 41 h 152"/>
                  <a:gd name="T20" fmla="*/ 451 w 327"/>
                  <a:gd name="T21" fmla="*/ 64 h 152"/>
                  <a:gd name="T22" fmla="*/ 454 w 327"/>
                  <a:gd name="T23" fmla="*/ 80 h 152"/>
                  <a:gd name="T24" fmla="*/ 376 w 327"/>
                  <a:gd name="T25" fmla="*/ 94 h 152"/>
                  <a:gd name="T26" fmla="*/ 355 w 327"/>
                  <a:gd name="T27" fmla="*/ 84 h 152"/>
                  <a:gd name="T28" fmla="*/ 315 w 327"/>
                  <a:gd name="T29" fmla="*/ 87 h 152"/>
                  <a:gd name="T30" fmla="*/ 270 w 327"/>
                  <a:gd name="T31" fmla="*/ 108 h 152"/>
                  <a:gd name="T32" fmla="*/ 248 w 327"/>
                  <a:gd name="T33" fmla="*/ 109 h 152"/>
                  <a:gd name="T34" fmla="*/ 230 w 327"/>
                  <a:gd name="T35" fmla="*/ 94 h 152"/>
                  <a:gd name="T36" fmla="*/ 206 w 327"/>
                  <a:gd name="T37" fmla="*/ 151 h 152"/>
                  <a:gd name="T38" fmla="*/ 177 w 327"/>
                  <a:gd name="T39" fmla="*/ 152 h 152"/>
                  <a:gd name="T40" fmla="*/ 164 w 327"/>
                  <a:gd name="T41" fmla="*/ 129 h 152"/>
                  <a:gd name="T42" fmla="*/ 102 w 327"/>
                  <a:gd name="T43" fmla="*/ 119 h 152"/>
                  <a:gd name="T44" fmla="*/ 75 w 327"/>
                  <a:gd name="T45" fmla="*/ 102 h 152"/>
                  <a:gd name="T46" fmla="*/ 26 w 327"/>
                  <a:gd name="T47" fmla="*/ 108 h 152"/>
                  <a:gd name="T48" fmla="*/ 0 w 327"/>
                  <a:gd name="T49" fmla="*/ 84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27"/>
                  <a:gd name="T76" fmla="*/ 0 h 152"/>
                  <a:gd name="T77" fmla="*/ 327 w 327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27" h="152">
                    <a:moveTo>
                      <a:pt x="0" y="84"/>
                    </a:moveTo>
                    <a:lnTo>
                      <a:pt x="73" y="0"/>
                    </a:lnTo>
                    <a:lnTo>
                      <a:pt x="60" y="34"/>
                    </a:lnTo>
                    <a:lnTo>
                      <a:pt x="70" y="45"/>
                    </a:lnTo>
                    <a:lnTo>
                      <a:pt x="93" y="31"/>
                    </a:lnTo>
                    <a:lnTo>
                      <a:pt x="143" y="52"/>
                    </a:lnTo>
                    <a:lnTo>
                      <a:pt x="165" y="34"/>
                    </a:lnTo>
                    <a:lnTo>
                      <a:pt x="233" y="25"/>
                    </a:lnTo>
                    <a:lnTo>
                      <a:pt x="246" y="46"/>
                    </a:lnTo>
                    <a:lnTo>
                      <a:pt x="272" y="41"/>
                    </a:lnTo>
                    <a:lnTo>
                      <a:pt x="324" y="64"/>
                    </a:lnTo>
                    <a:lnTo>
                      <a:pt x="327" y="80"/>
                    </a:lnTo>
                    <a:lnTo>
                      <a:pt x="271" y="94"/>
                    </a:lnTo>
                    <a:lnTo>
                      <a:pt x="255" y="84"/>
                    </a:lnTo>
                    <a:lnTo>
                      <a:pt x="227" y="87"/>
                    </a:lnTo>
                    <a:lnTo>
                      <a:pt x="194" y="108"/>
                    </a:lnTo>
                    <a:lnTo>
                      <a:pt x="178" y="109"/>
                    </a:lnTo>
                    <a:lnTo>
                      <a:pt x="166" y="94"/>
                    </a:lnTo>
                    <a:lnTo>
                      <a:pt x="148" y="151"/>
                    </a:lnTo>
                    <a:lnTo>
                      <a:pt x="127" y="152"/>
                    </a:lnTo>
                    <a:lnTo>
                      <a:pt x="118" y="129"/>
                    </a:lnTo>
                    <a:lnTo>
                      <a:pt x="74" y="119"/>
                    </a:lnTo>
                    <a:lnTo>
                      <a:pt x="54" y="102"/>
                    </a:lnTo>
                    <a:lnTo>
                      <a:pt x="18" y="10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960860" y="3261968"/>
                <a:ext cx="463328" cy="651417"/>
              </a:xfrm>
              <a:custGeom>
                <a:avLst/>
                <a:gdLst>
                  <a:gd name="T0" fmla="*/ 81 w 234"/>
                  <a:gd name="T1" fmla="*/ 14 h 341"/>
                  <a:gd name="T2" fmla="*/ 91 w 234"/>
                  <a:gd name="T3" fmla="*/ 35 h 341"/>
                  <a:gd name="T4" fmla="*/ 69 w 234"/>
                  <a:gd name="T5" fmla="*/ 48 h 341"/>
                  <a:gd name="T6" fmla="*/ 68 w 234"/>
                  <a:gd name="T7" fmla="*/ 102 h 341"/>
                  <a:gd name="T8" fmla="*/ 56 w 234"/>
                  <a:gd name="T9" fmla="*/ 67 h 341"/>
                  <a:gd name="T10" fmla="*/ 11 w 234"/>
                  <a:gd name="T11" fmla="*/ 101 h 341"/>
                  <a:gd name="T12" fmla="*/ 0 w 234"/>
                  <a:gd name="T13" fmla="*/ 199 h 341"/>
                  <a:gd name="T14" fmla="*/ 29 w 234"/>
                  <a:gd name="T15" fmla="*/ 247 h 341"/>
                  <a:gd name="T16" fmla="*/ 32 w 234"/>
                  <a:gd name="T17" fmla="*/ 272 h 341"/>
                  <a:gd name="T18" fmla="*/ 34 w 234"/>
                  <a:gd name="T19" fmla="*/ 292 h 341"/>
                  <a:gd name="T20" fmla="*/ 32 w 234"/>
                  <a:gd name="T21" fmla="*/ 309 h 341"/>
                  <a:gd name="T22" fmla="*/ 27 w 234"/>
                  <a:gd name="T23" fmla="*/ 341 h 341"/>
                  <a:gd name="T24" fmla="*/ 152 w 234"/>
                  <a:gd name="T25" fmla="*/ 335 h 341"/>
                  <a:gd name="T26" fmla="*/ 318 w 234"/>
                  <a:gd name="T27" fmla="*/ 323 h 341"/>
                  <a:gd name="T28" fmla="*/ 289 w 234"/>
                  <a:gd name="T29" fmla="*/ 316 h 341"/>
                  <a:gd name="T30" fmla="*/ 271 w 234"/>
                  <a:gd name="T31" fmla="*/ 299 h 341"/>
                  <a:gd name="T32" fmla="*/ 297 w 234"/>
                  <a:gd name="T33" fmla="*/ 283 h 341"/>
                  <a:gd name="T34" fmla="*/ 297 w 234"/>
                  <a:gd name="T35" fmla="*/ 265 h 341"/>
                  <a:gd name="T36" fmla="*/ 284 w 234"/>
                  <a:gd name="T37" fmla="*/ 248 h 341"/>
                  <a:gd name="T38" fmla="*/ 297 w 234"/>
                  <a:gd name="T39" fmla="*/ 236 h 341"/>
                  <a:gd name="T40" fmla="*/ 320 w 234"/>
                  <a:gd name="T41" fmla="*/ 238 h 341"/>
                  <a:gd name="T42" fmla="*/ 315 w 234"/>
                  <a:gd name="T43" fmla="*/ 191 h 341"/>
                  <a:gd name="T44" fmla="*/ 308 w 234"/>
                  <a:gd name="T45" fmla="*/ 162 h 341"/>
                  <a:gd name="T46" fmla="*/ 296 w 234"/>
                  <a:gd name="T47" fmla="*/ 145 h 341"/>
                  <a:gd name="T48" fmla="*/ 282 w 234"/>
                  <a:gd name="T49" fmla="*/ 134 h 341"/>
                  <a:gd name="T50" fmla="*/ 262 w 234"/>
                  <a:gd name="T51" fmla="*/ 131 h 341"/>
                  <a:gd name="T52" fmla="*/ 242 w 234"/>
                  <a:gd name="T53" fmla="*/ 131 h 341"/>
                  <a:gd name="T54" fmla="*/ 219 w 234"/>
                  <a:gd name="T55" fmla="*/ 153 h 341"/>
                  <a:gd name="T56" fmla="*/ 207 w 234"/>
                  <a:gd name="T57" fmla="*/ 160 h 341"/>
                  <a:gd name="T58" fmla="*/ 199 w 234"/>
                  <a:gd name="T59" fmla="*/ 162 h 341"/>
                  <a:gd name="T60" fmla="*/ 187 w 234"/>
                  <a:gd name="T61" fmla="*/ 159 h 341"/>
                  <a:gd name="T62" fmla="*/ 185 w 234"/>
                  <a:gd name="T63" fmla="*/ 148 h 341"/>
                  <a:gd name="T64" fmla="*/ 187 w 234"/>
                  <a:gd name="T65" fmla="*/ 141 h 341"/>
                  <a:gd name="T66" fmla="*/ 198 w 234"/>
                  <a:gd name="T67" fmla="*/ 134 h 341"/>
                  <a:gd name="T68" fmla="*/ 205 w 234"/>
                  <a:gd name="T69" fmla="*/ 131 h 341"/>
                  <a:gd name="T70" fmla="*/ 215 w 234"/>
                  <a:gd name="T71" fmla="*/ 129 h 341"/>
                  <a:gd name="T72" fmla="*/ 215 w 234"/>
                  <a:gd name="T73" fmla="*/ 117 h 341"/>
                  <a:gd name="T74" fmla="*/ 239 w 234"/>
                  <a:gd name="T75" fmla="*/ 102 h 341"/>
                  <a:gd name="T76" fmla="*/ 215 w 234"/>
                  <a:gd name="T77" fmla="*/ 58 h 341"/>
                  <a:gd name="T78" fmla="*/ 215 w 234"/>
                  <a:gd name="T79" fmla="*/ 37 h 341"/>
                  <a:gd name="T80" fmla="*/ 174 w 234"/>
                  <a:gd name="T81" fmla="*/ 28 h 341"/>
                  <a:gd name="T82" fmla="*/ 116 w 234"/>
                  <a:gd name="T83" fmla="*/ 0 h 341"/>
                  <a:gd name="T84" fmla="*/ 81 w 234"/>
                  <a:gd name="T85" fmla="*/ 14 h 3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4"/>
                  <a:gd name="T130" fmla="*/ 0 h 341"/>
                  <a:gd name="T131" fmla="*/ 234 w 234"/>
                  <a:gd name="T132" fmla="*/ 341 h 3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4" h="341">
                    <a:moveTo>
                      <a:pt x="59" y="14"/>
                    </a:moveTo>
                    <a:lnTo>
                      <a:pt x="67" y="35"/>
                    </a:lnTo>
                    <a:lnTo>
                      <a:pt x="51" y="48"/>
                    </a:lnTo>
                    <a:lnTo>
                      <a:pt x="50" y="102"/>
                    </a:lnTo>
                    <a:lnTo>
                      <a:pt x="41" y="67"/>
                    </a:lnTo>
                    <a:lnTo>
                      <a:pt x="7" y="101"/>
                    </a:lnTo>
                    <a:lnTo>
                      <a:pt x="0" y="199"/>
                    </a:lnTo>
                    <a:lnTo>
                      <a:pt x="21" y="247"/>
                    </a:lnTo>
                    <a:lnTo>
                      <a:pt x="24" y="272"/>
                    </a:lnTo>
                    <a:lnTo>
                      <a:pt x="25" y="292"/>
                    </a:lnTo>
                    <a:lnTo>
                      <a:pt x="24" y="309"/>
                    </a:lnTo>
                    <a:lnTo>
                      <a:pt x="19" y="341"/>
                    </a:lnTo>
                    <a:lnTo>
                      <a:pt x="111" y="335"/>
                    </a:lnTo>
                    <a:lnTo>
                      <a:pt x="233" y="323"/>
                    </a:lnTo>
                    <a:lnTo>
                      <a:pt x="211" y="316"/>
                    </a:lnTo>
                    <a:lnTo>
                      <a:pt x="199" y="299"/>
                    </a:lnTo>
                    <a:lnTo>
                      <a:pt x="217" y="283"/>
                    </a:lnTo>
                    <a:lnTo>
                      <a:pt x="217" y="265"/>
                    </a:lnTo>
                    <a:lnTo>
                      <a:pt x="208" y="248"/>
                    </a:lnTo>
                    <a:lnTo>
                      <a:pt x="217" y="236"/>
                    </a:lnTo>
                    <a:lnTo>
                      <a:pt x="234" y="238"/>
                    </a:lnTo>
                    <a:lnTo>
                      <a:pt x="230" y="191"/>
                    </a:lnTo>
                    <a:lnTo>
                      <a:pt x="226" y="162"/>
                    </a:lnTo>
                    <a:lnTo>
                      <a:pt x="216" y="145"/>
                    </a:lnTo>
                    <a:lnTo>
                      <a:pt x="206" y="134"/>
                    </a:lnTo>
                    <a:lnTo>
                      <a:pt x="191" y="131"/>
                    </a:lnTo>
                    <a:lnTo>
                      <a:pt x="177" y="131"/>
                    </a:lnTo>
                    <a:lnTo>
                      <a:pt x="161" y="153"/>
                    </a:lnTo>
                    <a:lnTo>
                      <a:pt x="152" y="160"/>
                    </a:lnTo>
                    <a:lnTo>
                      <a:pt x="145" y="162"/>
                    </a:lnTo>
                    <a:lnTo>
                      <a:pt x="137" y="159"/>
                    </a:lnTo>
                    <a:lnTo>
                      <a:pt x="135" y="148"/>
                    </a:lnTo>
                    <a:lnTo>
                      <a:pt x="137" y="141"/>
                    </a:lnTo>
                    <a:lnTo>
                      <a:pt x="144" y="134"/>
                    </a:lnTo>
                    <a:lnTo>
                      <a:pt x="151" y="131"/>
                    </a:lnTo>
                    <a:lnTo>
                      <a:pt x="157" y="129"/>
                    </a:lnTo>
                    <a:lnTo>
                      <a:pt x="157" y="117"/>
                    </a:lnTo>
                    <a:lnTo>
                      <a:pt x="175" y="102"/>
                    </a:lnTo>
                    <a:lnTo>
                      <a:pt x="157" y="58"/>
                    </a:lnTo>
                    <a:lnTo>
                      <a:pt x="157" y="37"/>
                    </a:lnTo>
                    <a:lnTo>
                      <a:pt x="128" y="28"/>
                    </a:lnTo>
                    <a:lnTo>
                      <a:pt x="85" y="0"/>
                    </a:ln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6551603" y="4821227"/>
                <a:ext cx="595708" cy="487368"/>
              </a:xfrm>
              <a:custGeom>
                <a:avLst/>
                <a:gdLst>
                  <a:gd name="T0" fmla="*/ 15 w 300"/>
                  <a:gd name="T1" fmla="*/ 46 h 255"/>
                  <a:gd name="T2" fmla="*/ 48 w 300"/>
                  <a:gd name="T3" fmla="*/ 21 h 255"/>
                  <a:gd name="T4" fmla="*/ 171 w 300"/>
                  <a:gd name="T5" fmla="*/ 0 h 255"/>
                  <a:gd name="T6" fmla="*/ 210 w 300"/>
                  <a:gd name="T7" fmla="*/ 14 h 255"/>
                  <a:gd name="T8" fmla="*/ 288 w 300"/>
                  <a:gd name="T9" fmla="*/ 4 h 255"/>
                  <a:gd name="T10" fmla="*/ 353 w 300"/>
                  <a:gd name="T11" fmla="*/ 40 h 255"/>
                  <a:gd name="T12" fmla="*/ 413 w 300"/>
                  <a:gd name="T13" fmla="*/ 68 h 255"/>
                  <a:gd name="T14" fmla="*/ 380 w 300"/>
                  <a:gd name="T15" fmla="*/ 145 h 255"/>
                  <a:gd name="T16" fmla="*/ 331 w 300"/>
                  <a:gd name="T17" fmla="*/ 183 h 255"/>
                  <a:gd name="T18" fmla="*/ 276 w 300"/>
                  <a:gd name="T19" fmla="*/ 195 h 255"/>
                  <a:gd name="T20" fmla="*/ 286 w 300"/>
                  <a:gd name="T21" fmla="*/ 226 h 255"/>
                  <a:gd name="T22" fmla="*/ 253 w 300"/>
                  <a:gd name="T23" fmla="*/ 255 h 255"/>
                  <a:gd name="T24" fmla="*/ 192 w 300"/>
                  <a:gd name="T25" fmla="*/ 183 h 255"/>
                  <a:gd name="T26" fmla="*/ 28 w 300"/>
                  <a:gd name="T27" fmla="*/ 68 h 255"/>
                  <a:gd name="T28" fmla="*/ 0 w 300"/>
                  <a:gd name="T29" fmla="*/ 68 h 255"/>
                  <a:gd name="T30" fmla="*/ 15 w 300"/>
                  <a:gd name="T31" fmla="*/ 46 h 2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255"/>
                  <a:gd name="T50" fmla="*/ 300 w 300"/>
                  <a:gd name="T51" fmla="*/ 255 h 25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255">
                    <a:moveTo>
                      <a:pt x="11" y="46"/>
                    </a:moveTo>
                    <a:lnTo>
                      <a:pt x="35" y="21"/>
                    </a:lnTo>
                    <a:lnTo>
                      <a:pt x="125" y="0"/>
                    </a:lnTo>
                    <a:lnTo>
                      <a:pt x="152" y="14"/>
                    </a:lnTo>
                    <a:lnTo>
                      <a:pt x="210" y="4"/>
                    </a:lnTo>
                    <a:lnTo>
                      <a:pt x="257" y="40"/>
                    </a:lnTo>
                    <a:lnTo>
                      <a:pt x="300" y="68"/>
                    </a:lnTo>
                    <a:lnTo>
                      <a:pt x="276" y="145"/>
                    </a:lnTo>
                    <a:lnTo>
                      <a:pt x="240" y="183"/>
                    </a:lnTo>
                    <a:lnTo>
                      <a:pt x="200" y="195"/>
                    </a:lnTo>
                    <a:lnTo>
                      <a:pt x="208" y="226"/>
                    </a:lnTo>
                    <a:lnTo>
                      <a:pt x="184" y="255"/>
                    </a:lnTo>
                    <a:lnTo>
                      <a:pt x="138" y="183"/>
                    </a:lnTo>
                    <a:lnTo>
                      <a:pt x="20" y="68"/>
                    </a:lnTo>
                    <a:lnTo>
                      <a:pt x="0" y="68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475485" y="4102916"/>
                <a:ext cx="896872" cy="578152"/>
              </a:xfrm>
              <a:custGeom>
                <a:avLst/>
                <a:gdLst>
                  <a:gd name="T0" fmla="*/ 102 w 452"/>
                  <a:gd name="T1" fmla="*/ 211 h 302"/>
                  <a:gd name="T2" fmla="*/ 83 w 452"/>
                  <a:gd name="T3" fmla="*/ 242 h 302"/>
                  <a:gd name="T4" fmla="*/ 57 w 452"/>
                  <a:gd name="T5" fmla="*/ 250 h 302"/>
                  <a:gd name="T6" fmla="*/ 56 w 452"/>
                  <a:gd name="T7" fmla="*/ 270 h 302"/>
                  <a:gd name="T8" fmla="*/ 2 w 452"/>
                  <a:gd name="T9" fmla="*/ 286 h 302"/>
                  <a:gd name="T10" fmla="*/ 0 w 452"/>
                  <a:gd name="T11" fmla="*/ 302 h 302"/>
                  <a:gd name="T12" fmla="*/ 146 w 452"/>
                  <a:gd name="T13" fmla="*/ 282 h 302"/>
                  <a:gd name="T14" fmla="*/ 414 w 452"/>
                  <a:gd name="T15" fmla="*/ 238 h 302"/>
                  <a:gd name="T16" fmla="*/ 619 w 452"/>
                  <a:gd name="T17" fmla="*/ 200 h 302"/>
                  <a:gd name="T18" fmla="*/ 619 w 452"/>
                  <a:gd name="T19" fmla="*/ 169 h 302"/>
                  <a:gd name="T20" fmla="*/ 597 w 452"/>
                  <a:gd name="T21" fmla="*/ 160 h 302"/>
                  <a:gd name="T22" fmla="*/ 578 w 452"/>
                  <a:gd name="T23" fmla="*/ 175 h 302"/>
                  <a:gd name="T24" fmla="*/ 568 w 452"/>
                  <a:gd name="T25" fmla="*/ 134 h 302"/>
                  <a:gd name="T26" fmla="*/ 578 w 452"/>
                  <a:gd name="T27" fmla="*/ 97 h 302"/>
                  <a:gd name="T28" fmla="*/ 501 w 452"/>
                  <a:gd name="T29" fmla="*/ 70 h 302"/>
                  <a:gd name="T30" fmla="*/ 449 w 452"/>
                  <a:gd name="T31" fmla="*/ 77 h 302"/>
                  <a:gd name="T32" fmla="*/ 448 w 452"/>
                  <a:gd name="T33" fmla="*/ 21 h 302"/>
                  <a:gd name="T34" fmla="*/ 396 w 452"/>
                  <a:gd name="T35" fmla="*/ 0 h 302"/>
                  <a:gd name="T36" fmla="*/ 354 w 452"/>
                  <a:gd name="T37" fmla="*/ 13 h 302"/>
                  <a:gd name="T38" fmla="*/ 326 w 452"/>
                  <a:gd name="T39" fmla="*/ 66 h 302"/>
                  <a:gd name="T40" fmla="*/ 278 w 452"/>
                  <a:gd name="T41" fmla="*/ 87 h 302"/>
                  <a:gd name="T42" fmla="*/ 259 w 452"/>
                  <a:gd name="T43" fmla="*/ 170 h 302"/>
                  <a:gd name="T44" fmla="*/ 182 w 452"/>
                  <a:gd name="T45" fmla="*/ 211 h 302"/>
                  <a:gd name="T46" fmla="*/ 118 w 452"/>
                  <a:gd name="T47" fmla="*/ 228 h 302"/>
                  <a:gd name="T48" fmla="*/ 102 w 452"/>
                  <a:gd name="T49" fmla="*/ 211 h 3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2"/>
                  <a:gd name="T76" fmla="*/ 0 h 302"/>
                  <a:gd name="T77" fmla="*/ 452 w 452"/>
                  <a:gd name="T78" fmla="*/ 302 h 3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2" h="302">
                    <a:moveTo>
                      <a:pt x="74" y="211"/>
                    </a:moveTo>
                    <a:lnTo>
                      <a:pt x="61" y="242"/>
                    </a:lnTo>
                    <a:lnTo>
                      <a:pt x="42" y="250"/>
                    </a:lnTo>
                    <a:lnTo>
                      <a:pt x="41" y="270"/>
                    </a:lnTo>
                    <a:lnTo>
                      <a:pt x="2" y="286"/>
                    </a:lnTo>
                    <a:lnTo>
                      <a:pt x="0" y="302"/>
                    </a:lnTo>
                    <a:lnTo>
                      <a:pt x="107" y="282"/>
                    </a:lnTo>
                    <a:lnTo>
                      <a:pt x="302" y="238"/>
                    </a:lnTo>
                    <a:lnTo>
                      <a:pt x="452" y="200"/>
                    </a:lnTo>
                    <a:lnTo>
                      <a:pt x="452" y="169"/>
                    </a:lnTo>
                    <a:lnTo>
                      <a:pt x="435" y="160"/>
                    </a:lnTo>
                    <a:lnTo>
                      <a:pt x="422" y="175"/>
                    </a:lnTo>
                    <a:lnTo>
                      <a:pt x="414" y="134"/>
                    </a:lnTo>
                    <a:lnTo>
                      <a:pt x="422" y="97"/>
                    </a:lnTo>
                    <a:lnTo>
                      <a:pt x="366" y="70"/>
                    </a:lnTo>
                    <a:lnTo>
                      <a:pt x="328" y="77"/>
                    </a:lnTo>
                    <a:lnTo>
                      <a:pt x="327" y="21"/>
                    </a:lnTo>
                    <a:lnTo>
                      <a:pt x="288" y="0"/>
                    </a:lnTo>
                    <a:lnTo>
                      <a:pt x="258" y="13"/>
                    </a:lnTo>
                    <a:lnTo>
                      <a:pt x="238" y="66"/>
                    </a:lnTo>
                    <a:lnTo>
                      <a:pt x="203" y="87"/>
                    </a:lnTo>
                    <a:lnTo>
                      <a:pt x="189" y="170"/>
                    </a:lnTo>
                    <a:lnTo>
                      <a:pt x="132" y="211"/>
                    </a:lnTo>
                    <a:lnTo>
                      <a:pt x="86" y="228"/>
                    </a:lnTo>
                    <a:lnTo>
                      <a:pt x="74" y="211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50889" y="3634661"/>
                <a:ext cx="688374" cy="468255"/>
              </a:xfrm>
              <a:custGeom>
                <a:avLst/>
                <a:gdLst>
                  <a:gd name="T0" fmla="*/ 44 w 347"/>
                  <a:gd name="T1" fmla="*/ 36 h 245"/>
                  <a:gd name="T2" fmla="*/ 0 w 347"/>
                  <a:gd name="T3" fmla="*/ 68 h 245"/>
                  <a:gd name="T4" fmla="*/ 26 w 347"/>
                  <a:gd name="T5" fmla="*/ 187 h 245"/>
                  <a:gd name="T6" fmla="*/ 44 w 347"/>
                  <a:gd name="T7" fmla="*/ 245 h 245"/>
                  <a:gd name="T8" fmla="*/ 126 w 347"/>
                  <a:gd name="T9" fmla="*/ 240 h 245"/>
                  <a:gd name="T10" fmla="*/ 427 w 347"/>
                  <a:gd name="T11" fmla="*/ 195 h 245"/>
                  <a:gd name="T12" fmla="*/ 448 w 347"/>
                  <a:gd name="T13" fmla="*/ 188 h 245"/>
                  <a:gd name="T14" fmla="*/ 478 w 347"/>
                  <a:gd name="T15" fmla="*/ 133 h 245"/>
                  <a:gd name="T16" fmla="*/ 432 w 347"/>
                  <a:gd name="T17" fmla="*/ 103 h 245"/>
                  <a:gd name="T18" fmla="*/ 458 w 347"/>
                  <a:gd name="T19" fmla="*/ 32 h 245"/>
                  <a:gd name="T20" fmla="*/ 424 w 347"/>
                  <a:gd name="T21" fmla="*/ 25 h 245"/>
                  <a:gd name="T22" fmla="*/ 424 w 347"/>
                  <a:gd name="T23" fmla="*/ 7 h 245"/>
                  <a:gd name="T24" fmla="*/ 409 w 347"/>
                  <a:gd name="T25" fmla="*/ 0 h 245"/>
                  <a:gd name="T26" fmla="*/ 59 w 347"/>
                  <a:gd name="T27" fmla="*/ 51 h 245"/>
                  <a:gd name="T28" fmla="*/ 44 w 347"/>
                  <a:gd name="T29" fmla="*/ 36 h 2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7"/>
                  <a:gd name="T46" fmla="*/ 0 h 245"/>
                  <a:gd name="T47" fmla="*/ 347 w 347"/>
                  <a:gd name="T48" fmla="*/ 245 h 2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7" h="245">
                    <a:moveTo>
                      <a:pt x="32" y="36"/>
                    </a:moveTo>
                    <a:lnTo>
                      <a:pt x="0" y="68"/>
                    </a:lnTo>
                    <a:lnTo>
                      <a:pt x="18" y="187"/>
                    </a:lnTo>
                    <a:lnTo>
                      <a:pt x="32" y="245"/>
                    </a:lnTo>
                    <a:lnTo>
                      <a:pt x="91" y="240"/>
                    </a:lnTo>
                    <a:lnTo>
                      <a:pt x="310" y="195"/>
                    </a:lnTo>
                    <a:lnTo>
                      <a:pt x="325" y="188"/>
                    </a:lnTo>
                    <a:lnTo>
                      <a:pt x="347" y="133"/>
                    </a:lnTo>
                    <a:lnTo>
                      <a:pt x="314" y="103"/>
                    </a:lnTo>
                    <a:lnTo>
                      <a:pt x="332" y="32"/>
                    </a:lnTo>
                    <a:lnTo>
                      <a:pt x="307" y="25"/>
                    </a:lnTo>
                    <a:lnTo>
                      <a:pt x="307" y="7"/>
                    </a:lnTo>
                    <a:lnTo>
                      <a:pt x="296" y="0"/>
                    </a:lnTo>
                    <a:lnTo>
                      <a:pt x="42" y="51"/>
                    </a:lnTo>
                    <a:lnTo>
                      <a:pt x="32" y="36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821328" y="4007354"/>
                <a:ext cx="585780" cy="250055"/>
              </a:xfrm>
              <a:custGeom>
                <a:avLst/>
                <a:gdLst>
                  <a:gd name="T0" fmla="*/ 0 w 295"/>
                  <a:gd name="T1" fmla="*/ 45 h 131"/>
                  <a:gd name="T2" fmla="*/ 305 w 295"/>
                  <a:gd name="T3" fmla="*/ 0 h 131"/>
                  <a:gd name="T4" fmla="*/ 356 w 295"/>
                  <a:gd name="T5" fmla="*/ 90 h 131"/>
                  <a:gd name="T6" fmla="*/ 407 w 295"/>
                  <a:gd name="T7" fmla="*/ 80 h 131"/>
                  <a:gd name="T8" fmla="*/ 408 w 295"/>
                  <a:gd name="T9" fmla="*/ 125 h 131"/>
                  <a:gd name="T10" fmla="*/ 364 w 295"/>
                  <a:gd name="T11" fmla="*/ 131 h 131"/>
                  <a:gd name="T12" fmla="*/ 329 w 295"/>
                  <a:gd name="T13" fmla="*/ 102 h 131"/>
                  <a:gd name="T14" fmla="*/ 305 w 295"/>
                  <a:gd name="T15" fmla="*/ 66 h 131"/>
                  <a:gd name="T16" fmla="*/ 299 w 295"/>
                  <a:gd name="T17" fmla="*/ 17 h 131"/>
                  <a:gd name="T18" fmla="*/ 281 w 295"/>
                  <a:gd name="T19" fmla="*/ 42 h 131"/>
                  <a:gd name="T20" fmla="*/ 304 w 295"/>
                  <a:gd name="T21" fmla="*/ 116 h 131"/>
                  <a:gd name="T22" fmla="*/ 213 w 295"/>
                  <a:gd name="T23" fmla="*/ 126 h 131"/>
                  <a:gd name="T24" fmla="*/ 210 w 295"/>
                  <a:gd name="T25" fmla="*/ 72 h 131"/>
                  <a:gd name="T26" fmla="*/ 154 w 295"/>
                  <a:gd name="T27" fmla="*/ 49 h 131"/>
                  <a:gd name="T28" fmla="*/ 110 w 295"/>
                  <a:gd name="T29" fmla="*/ 43 h 131"/>
                  <a:gd name="T30" fmla="*/ 12 w 295"/>
                  <a:gd name="T31" fmla="*/ 80 h 131"/>
                  <a:gd name="T32" fmla="*/ 0 w 295"/>
                  <a:gd name="T33" fmla="*/ 45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5"/>
                  <a:gd name="T52" fmla="*/ 0 h 131"/>
                  <a:gd name="T53" fmla="*/ 295 w 295"/>
                  <a:gd name="T54" fmla="*/ 131 h 1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5" h="131">
                    <a:moveTo>
                      <a:pt x="0" y="45"/>
                    </a:moveTo>
                    <a:lnTo>
                      <a:pt x="220" y="0"/>
                    </a:lnTo>
                    <a:lnTo>
                      <a:pt x="256" y="90"/>
                    </a:lnTo>
                    <a:lnTo>
                      <a:pt x="294" y="80"/>
                    </a:lnTo>
                    <a:lnTo>
                      <a:pt x="295" y="125"/>
                    </a:lnTo>
                    <a:lnTo>
                      <a:pt x="264" y="131"/>
                    </a:lnTo>
                    <a:lnTo>
                      <a:pt x="237" y="102"/>
                    </a:lnTo>
                    <a:lnTo>
                      <a:pt x="220" y="66"/>
                    </a:lnTo>
                    <a:lnTo>
                      <a:pt x="216" y="17"/>
                    </a:lnTo>
                    <a:lnTo>
                      <a:pt x="203" y="42"/>
                    </a:lnTo>
                    <a:lnTo>
                      <a:pt x="219" y="116"/>
                    </a:lnTo>
                    <a:lnTo>
                      <a:pt x="154" y="126"/>
                    </a:lnTo>
                    <a:lnTo>
                      <a:pt x="152" y="72"/>
                    </a:lnTo>
                    <a:lnTo>
                      <a:pt x="112" y="49"/>
                    </a:lnTo>
                    <a:lnTo>
                      <a:pt x="79" y="43"/>
                    </a:lnTo>
                    <a:lnTo>
                      <a:pt x="8" y="8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897925" y="2804174"/>
                <a:ext cx="1204654" cy="778832"/>
              </a:xfrm>
              <a:custGeom>
                <a:avLst/>
                <a:gdLst>
                  <a:gd name="T0" fmla="*/ 14 w 607"/>
                  <a:gd name="T1" fmla="*/ 0 h 407"/>
                  <a:gd name="T2" fmla="*/ 179 w 607"/>
                  <a:gd name="T3" fmla="*/ 17 h 407"/>
                  <a:gd name="T4" fmla="*/ 278 w 607"/>
                  <a:gd name="T5" fmla="*/ 27 h 407"/>
                  <a:gd name="T6" fmla="*/ 407 w 607"/>
                  <a:gd name="T7" fmla="*/ 38 h 407"/>
                  <a:gd name="T8" fmla="*/ 527 w 607"/>
                  <a:gd name="T9" fmla="*/ 47 h 407"/>
                  <a:gd name="T10" fmla="*/ 736 w 607"/>
                  <a:gd name="T11" fmla="*/ 59 h 407"/>
                  <a:gd name="T12" fmla="*/ 833 w 607"/>
                  <a:gd name="T13" fmla="*/ 65 h 407"/>
                  <a:gd name="T14" fmla="*/ 830 w 607"/>
                  <a:gd name="T15" fmla="*/ 396 h 407"/>
                  <a:gd name="T16" fmla="*/ 319 w 607"/>
                  <a:gd name="T17" fmla="*/ 362 h 407"/>
                  <a:gd name="T18" fmla="*/ 311 w 607"/>
                  <a:gd name="T19" fmla="*/ 407 h 407"/>
                  <a:gd name="T20" fmla="*/ 289 w 607"/>
                  <a:gd name="T21" fmla="*/ 386 h 407"/>
                  <a:gd name="T22" fmla="*/ 245 w 607"/>
                  <a:gd name="T23" fmla="*/ 389 h 407"/>
                  <a:gd name="T24" fmla="*/ 175 w 607"/>
                  <a:gd name="T25" fmla="*/ 398 h 407"/>
                  <a:gd name="T26" fmla="*/ 166 w 607"/>
                  <a:gd name="T27" fmla="*/ 340 h 407"/>
                  <a:gd name="T28" fmla="*/ 86 w 607"/>
                  <a:gd name="T29" fmla="*/ 294 h 407"/>
                  <a:gd name="T30" fmla="*/ 96 w 607"/>
                  <a:gd name="T31" fmla="*/ 251 h 407"/>
                  <a:gd name="T32" fmla="*/ 104 w 607"/>
                  <a:gd name="T33" fmla="*/ 215 h 407"/>
                  <a:gd name="T34" fmla="*/ 0 w 607"/>
                  <a:gd name="T35" fmla="*/ 101 h 407"/>
                  <a:gd name="T36" fmla="*/ 14 w 607"/>
                  <a:gd name="T37" fmla="*/ 0 h 4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7"/>
                  <a:gd name="T58" fmla="*/ 0 h 407"/>
                  <a:gd name="T59" fmla="*/ 607 w 607"/>
                  <a:gd name="T60" fmla="*/ 407 h 4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7" h="407">
                    <a:moveTo>
                      <a:pt x="10" y="0"/>
                    </a:moveTo>
                    <a:lnTo>
                      <a:pt x="129" y="17"/>
                    </a:lnTo>
                    <a:lnTo>
                      <a:pt x="202" y="27"/>
                    </a:lnTo>
                    <a:lnTo>
                      <a:pt x="297" y="38"/>
                    </a:lnTo>
                    <a:lnTo>
                      <a:pt x="384" y="47"/>
                    </a:lnTo>
                    <a:lnTo>
                      <a:pt x="536" y="59"/>
                    </a:lnTo>
                    <a:lnTo>
                      <a:pt x="607" y="65"/>
                    </a:lnTo>
                    <a:lnTo>
                      <a:pt x="605" y="396"/>
                    </a:lnTo>
                    <a:lnTo>
                      <a:pt x="233" y="362"/>
                    </a:lnTo>
                    <a:lnTo>
                      <a:pt x="226" y="407"/>
                    </a:lnTo>
                    <a:lnTo>
                      <a:pt x="211" y="386"/>
                    </a:lnTo>
                    <a:lnTo>
                      <a:pt x="178" y="389"/>
                    </a:lnTo>
                    <a:lnTo>
                      <a:pt x="128" y="398"/>
                    </a:lnTo>
                    <a:lnTo>
                      <a:pt x="120" y="340"/>
                    </a:lnTo>
                    <a:lnTo>
                      <a:pt x="62" y="294"/>
                    </a:lnTo>
                    <a:lnTo>
                      <a:pt x="70" y="251"/>
                    </a:lnTo>
                    <a:lnTo>
                      <a:pt x="76" y="215"/>
                    </a:lnTo>
                    <a:lnTo>
                      <a:pt x="0" y="10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004418" y="4187330"/>
                <a:ext cx="800897" cy="681678"/>
              </a:xfrm>
              <a:custGeom>
                <a:avLst/>
                <a:gdLst>
                  <a:gd name="T0" fmla="*/ 0 w 403"/>
                  <a:gd name="T1" fmla="*/ 12 h 357"/>
                  <a:gd name="T2" fmla="*/ 241 w 403"/>
                  <a:gd name="T3" fmla="*/ 0 h 357"/>
                  <a:gd name="T4" fmla="*/ 294 w 403"/>
                  <a:gd name="T5" fmla="*/ 0 h 357"/>
                  <a:gd name="T6" fmla="*/ 331 w 403"/>
                  <a:gd name="T7" fmla="*/ 11 h 357"/>
                  <a:gd name="T8" fmla="*/ 312 w 403"/>
                  <a:gd name="T9" fmla="*/ 42 h 357"/>
                  <a:gd name="T10" fmla="*/ 382 w 403"/>
                  <a:gd name="T11" fmla="*/ 92 h 357"/>
                  <a:gd name="T12" fmla="*/ 404 w 403"/>
                  <a:gd name="T13" fmla="*/ 135 h 357"/>
                  <a:gd name="T14" fmla="*/ 446 w 403"/>
                  <a:gd name="T15" fmla="*/ 124 h 357"/>
                  <a:gd name="T16" fmla="*/ 445 w 403"/>
                  <a:gd name="T17" fmla="*/ 184 h 357"/>
                  <a:gd name="T18" fmla="*/ 486 w 403"/>
                  <a:gd name="T19" fmla="*/ 202 h 357"/>
                  <a:gd name="T20" fmla="*/ 505 w 403"/>
                  <a:gd name="T21" fmla="*/ 254 h 357"/>
                  <a:gd name="T22" fmla="*/ 537 w 403"/>
                  <a:gd name="T23" fmla="*/ 259 h 357"/>
                  <a:gd name="T24" fmla="*/ 553 w 403"/>
                  <a:gd name="T25" fmla="*/ 281 h 357"/>
                  <a:gd name="T26" fmla="*/ 515 w 403"/>
                  <a:gd name="T27" fmla="*/ 312 h 357"/>
                  <a:gd name="T28" fmla="*/ 503 w 403"/>
                  <a:gd name="T29" fmla="*/ 347 h 357"/>
                  <a:gd name="T30" fmla="*/ 449 w 403"/>
                  <a:gd name="T31" fmla="*/ 357 h 357"/>
                  <a:gd name="T32" fmla="*/ 463 w 403"/>
                  <a:gd name="T33" fmla="*/ 318 h 357"/>
                  <a:gd name="T34" fmla="*/ 256 w 403"/>
                  <a:gd name="T35" fmla="*/ 332 h 357"/>
                  <a:gd name="T36" fmla="*/ 108 w 403"/>
                  <a:gd name="T37" fmla="*/ 346 h 357"/>
                  <a:gd name="T38" fmla="*/ 98 w 403"/>
                  <a:gd name="T39" fmla="*/ 309 h 357"/>
                  <a:gd name="T40" fmla="*/ 89 w 403"/>
                  <a:gd name="T41" fmla="*/ 194 h 357"/>
                  <a:gd name="T42" fmla="*/ 88 w 403"/>
                  <a:gd name="T43" fmla="*/ 132 h 357"/>
                  <a:gd name="T44" fmla="*/ 38 w 403"/>
                  <a:gd name="T45" fmla="*/ 104 h 357"/>
                  <a:gd name="T46" fmla="*/ 56 w 403"/>
                  <a:gd name="T47" fmla="*/ 78 h 357"/>
                  <a:gd name="T48" fmla="*/ 31 w 403"/>
                  <a:gd name="T49" fmla="*/ 64 h 357"/>
                  <a:gd name="T50" fmla="*/ 0 w 403"/>
                  <a:gd name="T51" fmla="*/ 12 h 35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3"/>
                  <a:gd name="T79" fmla="*/ 0 h 357"/>
                  <a:gd name="T80" fmla="*/ 403 w 403"/>
                  <a:gd name="T81" fmla="*/ 357 h 35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3" h="357">
                    <a:moveTo>
                      <a:pt x="0" y="12"/>
                    </a:moveTo>
                    <a:lnTo>
                      <a:pt x="176" y="0"/>
                    </a:lnTo>
                    <a:lnTo>
                      <a:pt x="214" y="0"/>
                    </a:lnTo>
                    <a:lnTo>
                      <a:pt x="242" y="11"/>
                    </a:lnTo>
                    <a:lnTo>
                      <a:pt x="227" y="42"/>
                    </a:lnTo>
                    <a:lnTo>
                      <a:pt x="278" y="92"/>
                    </a:lnTo>
                    <a:lnTo>
                      <a:pt x="295" y="135"/>
                    </a:lnTo>
                    <a:lnTo>
                      <a:pt x="325" y="124"/>
                    </a:lnTo>
                    <a:lnTo>
                      <a:pt x="324" y="184"/>
                    </a:lnTo>
                    <a:lnTo>
                      <a:pt x="355" y="202"/>
                    </a:lnTo>
                    <a:lnTo>
                      <a:pt x="369" y="254"/>
                    </a:lnTo>
                    <a:lnTo>
                      <a:pt x="391" y="259"/>
                    </a:lnTo>
                    <a:lnTo>
                      <a:pt x="403" y="281"/>
                    </a:lnTo>
                    <a:lnTo>
                      <a:pt x="376" y="312"/>
                    </a:lnTo>
                    <a:lnTo>
                      <a:pt x="367" y="347"/>
                    </a:lnTo>
                    <a:lnTo>
                      <a:pt x="328" y="357"/>
                    </a:lnTo>
                    <a:lnTo>
                      <a:pt x="338" y="318"/>
                    </a:lnTo>
                    <a:lnTo>
                      <a:pt x="187" y="332"/>
                    </a:lnTo>
                    <a:lnTo>
                      <a:pt x="79" y="346"/>
                    </a:lnTo>
                    <a:lnTo>
                      <a:pt x="72" y="309"/>
                    </a:lnTo>
                    <a:lnTo>
                      <a:pt x="65" y="194"/>
                    </a:lnTo>
                    <a:lnTo>
                      <a:pt x="64" y="132"/>
                    </a:lnTo>
                    <a:lnTo>
                      <a:pt x="28" y="104"/>
                    </a:lnTo>
                    <a:lnTo>
                      <a:pt x="41" y="78"/>
                    </a:lnTo>
                    <a:lnTo>
                      <a:pt x="23" y="6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881432" y="3900643"/>
                <a:ext cx="390520" cy="665751"/>
              </a:xfrm>
              <a:custGeom>
                <a:avLst/>
                <a:gdLst>
                  <a:gd name="T0" fmla="*/ 0 w 197"/>
                  <a:gd name="T1" fmla="*/ 25 h 348"/>
                  <a:gd name="T2" fmla="*/ 31 w 197"/>
                  <a:gd name="T3" fmla="*/ 38 h 348"/>
                  <a:gd name="T4" fmla="*/ 62 w 197"/>
                  <a:gd name="T5" fmla="*/ 35 h 348"/>
                  <a:gd name="T6" fmla="*/ 72 w 197"/>
                  <a:gd name="T7" fmla="*/ 28 h 348"/>
                  <a:gd name="T8" fmla="*/ 80 w 197"/>
                  <a:gd name="T9" fmla="*/ 7 h 348"/>
                  <a:gd name="T10" fmla="*/ 208 w 197"/>
                  <a:gd name="T11" fmla="*/ 0 h 348"/>
                  <a:gd name="T12" fmla="*/ 269 w 197"/>
                  <a:gd name="T13" fmla="*/ 246 h 348"/>
                  <a:gd name="T14" fmla="*/ 265 w 197"/>
                  <a:gd name="T15" fmla="*/ 243 h 348"/>
                  <a:gd name="T16" fmla="*/ 219 w 197"/>
                  <a:gd name="T17" fmla="*/ 257 h 348"/>
                  <a:gd name="T18" fmla="*/ 188 w 197"/>
                  <a:gd name="T19" fmla="*/ 323 h 348"/>
                  <a:gd name="T20" fmla="*/ 142 w 197"/>
                  <a:gd name="T21" fmla="*/ 314 h 348"/>
                  <a:gd name="T22" fmla="*/ 89 w 197"/>
                  <a:gd name="T23" fmla="*/ 339 h 348"/>
                  <a:gd name="T24" fmla="*/ 17 w 197"/>
                  <a:gd name="T25" fmla="*/ 348 h 348"/>
                  <a:gd name="T26" fmla="*/ 49 w 197"/>
                  <a:gd name="T27" fmla="*/ 283 h 348"/>
                  <a:gd name="T28" fmla="*/ 35 w 197"/>
                  <a:gd name="T29" fmla="*/ 247 h 348"/>
                  <a:gd name="T30" fmla="*/ 0 w 197"/>
                  <a:gd name="T31" fmla="*/ 25 h 3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348"/>
                  <a:gd name="T50" fmla="*/ 197 w 197"/>
                  <a:gd name="T51" fmla="*/ 348 h 3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348">
                    <a:moveTo>
                      <a:pt x="0" y="25"/>
                    </a:moveTo>
                    <a:lnTo>
                      <a:pt x="23" y="38"/>
                    </a:lnTo>
                    <a:lnTo>
                      <a:pt x="45" y="35"/>
                    </a:lnTo>
                    <a:lnTo>
                      <a:pt x="53" y="28"/>
                    </a:lnTo>
                    <a:lnTo>
                      <a:pt x="58" y="7"/>
                    </a:lnTo>
                    <a:lnTo>
                      <a:pt x="153" y="0"/>
                    </a:lnTo>
                    <a:lnTo>
                      <a:pt x="197" y="246"/>
                    </a:lnTo>
                    <a:lnTo>
                      <a:pt x="194" y="243"/>
                    </a:lnTo>
                    <a:lnTo>
                      <a:pt x="161" y="257"/>
                    </a:lnTo>
                    <a:lnTo>
                      <a:pt x="138" y="323"/>
                    </a:lnTo>
                    <a:lnTo>
                      <a:pt x="104" y="314"/>
                    </a:lnTo>
                    <a:lnTo>
                      <a:pt x="65" y="339"/>
                    </a:lnTo>
                    <a:lnTo>
                      <a:pt x="13" y="348"/>
                    </a:lnTo>
                    <a:lnTo>
                      <a:pt x="36" y="283"/>
                    </a:lnTo>
                    <a:lnTo>
                      <a:pt x="26" y="24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6184250" y="3765263"/>
                <a:ext cx="503043" cy="600450"/>
              </a:xfrm>
              <a:custGeom>
                <a:avLst/>
                <a:gdLst>
                  <a:gd name="T0" fmla="*/ 0 w 253"/>
                  <a:gd name="T1" fmla="*/ 71 h 314"/>
                  <a:gd name="T2" fmla="*/ 156 w 253"/>
                  <a:gd name="T3" fmla="*/ 59 h 314"/>
                  <a:gd name="T4" fmla="*/ 188 w 253"/>
                  <a:gd name="T5" fmla="*/ 64 h 314"/>
                  <a:gd name="T6" fmla="*/ 264 w 253"/>
                  <a:gd name="T7" fmla="*/ 37 h 314"/>
                  <a:gd name="T8" fmla="*/ 280 w 253"/>
                  <a:gd name="T9" fmla="*/ 12 h 314"/>
                  <a:gd name="T10" fmla="*/ 325 w 253"/>
                  <a:gd name="T11" fmla="*/ 0 h 314"/>
                  <a:gd name="T12" fmla="*/ 349 w 253"/>
                  <a:gd name="T13" fmla="*/ 119 h 314"/>
                  <a:gd name="T14" fmla="*/ 330 w 253"/>
                  <a:gd name="T15" fmla="*/ 132 h 314"/>
                  <a:gd name="T16" fmla="*/ 335 w 253"/>
                  <a:gd name="T17" fmla="*/ 214 h 314"/>
                  <a:gd name="T18" fmla="*/ 300 w 253"/>
                  <a:gd name="T19" fmla="*/ 221 h 314"/>
                  <a:gd name="T20" fmla="*/ 280 w 253"/>
                  <a:gd name="T21" fmla="*/ 267 h 314"/>
                  <a:gd name="T22" fmla="*/ 253 w 253"/>
                  <a:gd name="T23" fmla="*/ 261 h 314"/>
                  <a:gd name="T24" fmla="*/ 245 w 253"/>
                  <a:gd name="T25" fmla="*/ 314 h 314"/>
                  <a:gd name="T26" fmla="*/ 204 w 253"/>
                  <a:gd name="T27" fmla="*/ 292 h 314"/>
                  <a:gd name="T28" fmla="*/ 128 w 253"/>
                  <a:gd name="T29" fmla="*/ 306 h 314"/>
                  <a:gd name="T30" fmla="*/ 95 w 253"/>
                  <a:gd name="T31" fmla="*/ 286 h 314"/>
                  <a:gd name="T32" fmla="*/ 52 w 253"/>
                  <a:gd name="T33" fmla="*/ 285 h 314"/>
                  <a:gd name="T34" fmla="*/ 29 w 253"/>
                  <a:gd name="T35" fmla="*/ 197 h 314"/>
                  <a:gd name="T36" fmla="*/ 0 w 253"/>
                  <a:gd name="T37" fmla="*/ 71 h 3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3"/>
                  <a:gd name="T58" fmla="*/ 0 h 314"/>
                  <a:gd name="T59" fmla="*/ 253 w 253"/>
                  <a:gd name="T60" fmla="*/ 314 h 3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3" h="314">
                    <a:moveTo>
                      <a:pt x="0" y="71"/>
                    </a:moveTo>
                    <a:lnTo>
                      <a:pt x="114" y="59"/>
                    </a:lnTo>
                    <a:lnTo>
                      <a:pt x="138" y="64"/>
                    </a:lnTo>
                    <a:lnTo>
                      <a:pt x="192" y="37"/>
                    </a:lnTo>
                    <a:lnTo>
                      <a:pt x="204" y="12"/>
                    </a:lnTo>
                    <a:lnTo>
                      <a:pt x="236" y="0"/>
                    </a:lnTo>
                    <a:lnTo>
                      <a:pt x="253" y="119"/>
                    </a:lnTo>
                    <a:lnTo>
                      <a:pt x="240" y="132"/>
                    </a:lnTo>
                    <a:lnTo>
                      <a:pt x="243" y="214"/>
                    </a:lnTo>
                    <a:lnTo>
                      <a:pt x="218" y="221"/>
                    </a:lnTo>
                    <a:lnTo>
                      <a:pt x="204" y="267"/>
                    </a:lnTo>
                    <a:lnTo>
                      <a:pt x="184" y="261"/>
                    </a:lnTo>
                    <a:lnTo>
                      <a:pt x="178" y="314"/>
                    </a:lnTo>
                    <a:lnTo>
                      <a:pt x="149" y="292"/>
                    </a:lnTo>
                    <a:lnTo>
                      <a:pt x="93" y="306"/>
                    </a:lnTo>
                    <a:lnTo>
                      <a:pt x="69" y="286"/>
                    </a:lnTo>
                    <a:lnTo>
                      <a:pt x="38" y="285"/>
                    </a:lnTo>
                    <a:lnTo>
                      <a:pt x="21" y="19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739124" y="4308376"/>
                <a:ext cx="883634" cy="508072"/>
              </a:xfrm>
              <a:custGeom>
                <a:avLst/>
                <a:gdLst>
                  <a:gd name="T0" fmla="*/ 0 w 445"/>
                  <a:gd name="T1" fmla="*/ 266 h 266"/>
                  <a:gd name="T2" fmla="*/ 149 w 445"/>
                  <a:gd name="T3" fmla="*/ 249 h 266"/>
                  <a:gd name="T4" fmla="*/ 149 w 445"/>
                  <a:gd name="T5" fmla="*/ 237 h 266"/>
                  <a:gd name="T6" fmla="*/ 509 w 445"/>
                  <a:gd name="T7" fmla="*/ 199 h 266"/>
                  <a:gd name="T8" fmla="*/ 516 w 445"/>
                  <a:gd name="T9" fmla="*/ 179 h 266"/>
                  <a:gd name="T10" fmla="*/ 566 w 445"/>
                  <a:gd name="T11" fmla="*/ 163 h 266"/>
                  <a:gd name="T12" fmla="*/ 575 w 445"/>
                  <a:gd name="T13" fmla="*/ 142 h 266"/>
                  <a:gd name="T14" fmla="*/ 596 w 445"/>
                  <a:gd name="T15" fmla="*/ 135 h 266"/>
                  <a:gd name="T16" fmla="*/ 612 w 445"/>
                  <a:gd name="T17" fmla="*/ 103 h 266"/>
                  <a:gd name="T18" fmla="*/ 563 w 445"/>
                  <a:gd name="T19" fmla="*/ 72 h 266"/>
                  <a:gd name="T20" fmla="*/ 555 w 445"/>
                  <a:gd name="T21" fmla="*/ 29 h 266"/>
                  <a:gd name="T22" fmla="*/ 516 w 445"/>
                  <a:gd name="T23" fmla="*/ 8 h 266"/>
                  <a:gd name="T24" fmla="*/ 434 w 445"/>
                  <a:gd name="T25" fmla="*/ 20 h 266"/>
                  <a:gd name="T26" fmla="*/ 398 w 445"/>
                  <a:gd name="T27" fmla="*/ 1 h 266"/>
                  <a:gd name="T28" fmla="*/ 363 w 445"/>
                  <a:gd name="T29" fmla="*/ 0 h 266"/>
                  <a:gd name="T30" fmla="*/ 368 w 445"/>
                  <a:gd name="T31" fmla="*/ 29 h 266"/>
                  <a:gd name="T32" fmla="*/ 320 w 445"/>
                  <a:gd name="T33" fmla="*/ 44 h 266"/>
                  <a:gd name="T34" fmla="*/ 286 w 445"/>
                  <a:gd name="T35" fmla="*/ 110 h 266"/>
                  <a:gd name="T36" fmla="*/ 242 w 445"/>
                  <a:gd name="T37" fmla="*/ 100 h 266"/>
                  <a:gd name="T38" fmla="*/ 186 w 445"/>
                  <a:gd name="T39" fmla="*/ 124 h 266"/>
                  <a:gd name="T40" fmla="*/ 117 w 445"/>
                  <a:gd name="T41" fmla="*/ 134 h 266"/>
                  <a:gd name="T42" fmla="*/ 117 w 445"/>
                  <a:gd name="T43" fmla="*/ 171 h 266"/>
                  <a:gd name="T44" fmla="*/ 82 w 445"/>
                  <a:gd name="T45" fmla="*/ 170 h 266"/>
                  <a:gd name="T46" fmla="*/ 83 w 445"/>
                  <a:gd name="T47" fmla="*/ 203 h 266"/>
                  <a:gd name="T48" fmla="*/ 48 w 445"/>
                  <a:gd name="T49" fmla="*/ 190 h 266"/>
                  <a:gd name="T50" fmla="*/ 28 w 445"/>
                  <a:gd name="T51" fmla="*/ 196 h 266"/>
                  <a:gd name="T52" fmla="*/ 45 w 445"/>
                  <a:gd name="T53" fmla="*/ 218 h 266"/>
                  <a:gd name="T54" fmla="*/ 5 w 445"/>
                  <a:gd name="T55" fmla="*/ 248 h 266"/>
                  <a:gd name="T56" fmla="*/ 0 w 445"/>
                  <a:gd name="T57" fmla="*/ 266 h 2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45"/>
                  <a:gd name="T88" fmla="*/ 0 h 266"/>
                  <a:gd name="T89" fmla="*/ 445 w 445"/>
                  <a:gd name="T90" fmla="*/ 266 h 2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45" h="266">
                    <a:moveTo>
                      <a:pt x="0" y="266"/>
                    </a:moveTo>
                    <a:lnTo>
                      <a:pt x="108" y="249"/>
                    </a:lnTo>
                    <a:lnTo>
                      <a:pt x="108" y="237"/>
                    </a:lnTo>
                    <a:lnTo>
                      <a:pt x="370" y="199"/>
                    </a:lnTo>
                    <a:lnTo>
                      <a:pt x="374" y="179"/>
                    </a:lnTo>
                    <a:lnTo>
                      <a:pt x="412" y="163"/>
                    </a:lnTo>
                    <a:lnTo>
                      <a:pt x="417" y="142"/>
                    </a:lnTo>
                    <a:lnTo>
                      <a:pt x="433" y="135"/>
                    </a:lnTo>
                    <a:lnTo>
                      <a:pt x="445" y="103"/>
                    </a:lnTo>
                    <a:lnTo>
                      <a:pt x="409" y="72"/>
                    </a:lnTo>
                    <a:lnTo>
                      <a:pt x="403" y="29"/>
                    </a:lnTo>
                    <a:lnTo>
                      <a:pt x="374" y="8"/>
                    </a:lnTo>
                    <a:lnTo>
                      <a:pt x="316" y="20"/>
                    </a:lnTo>
                    <a:lnTo>
                      <a:pt x="289" y="1"/>
                    </a:lnTo>
                    <a:lnTo>
                      <a:pt x="263" y="0"/>
                    </a:lnTo>
                    <a:lnTo>
                      <a:pt x="268" y="29"/>
                    </a:lnTo>
                    <a:lnTo>
                      <a:pt x="232" y="44"/>
                    </a:lnTo>
                    <a:lnTo>
                      <a:pt x="208" y="110"/>
                    </a:lnTo>
                    <a:lnTo>
                      <a:pt x="175" y="100"/>
                    </a:lnTo>
                    <a:lnTo>
                      <a:pt x="136" y="124"/>
                    </a:lnTo>
                    <a:lnTo>
                      <a:pt x="85" y="134"/>
                    </a:lnTo>
                    <a:lnTo>
                      <a:pt x="85" y="171"/>
                    </a:lnTo>
                    <a:lnTo>
                      <a:pt x="60" y="170"/>
                    </a:lnTo>
                    <a:lnTo>
                      <a:pt x="61" y="203"/>
                    </a:lnTo>
                    <a:lnTo>
                      <a:pt x="35" y="190"/>
                    </a:lnTo>
                    <a:lnTo>
                      <a:pt x="20" y="196"/>
                    </a:lnTo>
                    <a:lnTo>
                      <a:pt x="33" y="218"/>
                    </a:lnTo>
                    <a:lnTo>
                      <a:pt x="5" y="248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5697345" y="4645284"/>
                <a:ext cx="1019324" cy="385435"/>
              </a:xfrm>
              <a:custGeom>
                <a:avLst/>
                <a:gdLst>
                  <a:gd name="T0" fmla="*/ 43 w 513"/>
                  <a:gd name="T1" fmla="*/ 92 h 202"/>
                  <a:gd name="T2" fmla="*/ 43 w 513"/>
                  <a:gd name="T3" fmla="*/ 96 h 202"/>
                  <a:gd name="T4" fmla="*/ 30 w 513"/>
                  <a:gd name="T5" fmla="*/ 115 h 202"/>
                  <a:gd name="T6" fmla="*/ 44 w 513"/>
                  <a:gd name="T7" fmla="*/ 140 h 202"/>
                  <a:gd name="T8" fmla="*/ 0 w 513"/>
                  <a:gd name="T9" fmla="*/ 163 h 202"/>
                  <a:gd name="T10" fmla="*/ 11 w 513"/>
                  <a:gd name="T11" fmla="*/ 202 h 202"/>
                  <a:gd name="T12" fmla="*/ 196 w 513"/>
                  <a:gd name="T13" fmla="*/ 190 h 202"/>
                  <a:gd name="T14" fmla="*/ 415 w 513"/>
                  <a:gd name="T15" fmla="*/ 170 h 202"/>
                  <a:gd name="T16" fmla="*/ 527 w 513"/>
                  <a:gd name="T17" fmla="*/ 154 h 202"/>
                  <a:gd name="T18" fmla="*/ 548 w 513"/>
                  <a:gd name="T19" fmla="*/ 103 h 202"/>
                  <a:gd name="T20" fmla="*/ 589 w 513"/>
                  <a:gd name="T21" fmla="*/ 100 h 202"/>
                  <a:gd name="T22" fmla="*/ 709 w 513"/>
                  <a:gd name="T23" fmla="*/ 0 h 202"/>
                  <a:gd name="T24" fmla="*/ 552 w 513"/>
                  <a:gd name="T25" fmla="*/ 25 h 202"/>
                  <a:gd name="T26" fmla="*/ 185 w 513"/>
                  <a:gd name="T27" fmla="*/ 66 h 202"/>
                  <a:gd name="T28" fmla="*/ 188 w 513"/>
                  <a:gd name="T29" fmla="*/ 78 h 202"/>
                  <a:gd name="T30" fmla="*/ 43 w 513"/>
                  <a:gd name="T31" fmla="*/ 92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13"/>
                  <a:gd name="T49" fmla="*/ 0 h 202"/>
                  <a:gd name="T50" fmla="*/ 513 w 513"/>
                  <a:gd name="T51" fmla="*/ 202 h 20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13" h="202">
                    <a:moveTo>
                      <a:pt x="31" y="92"/>
                    </a:moveTo>
                    <a:lnTo>
                      <a:pt x="31" y="96"/>
                    </a:lnTo>
                    <a:lnTo>
                      <a:pt x="22" y="115"/>
                    </a:lnTo>
                    <a:lnTo>
                      <a:pt x="32" y="140"/>
                    </a:lnTo>
                    <a:lnTo>
                      <a:pt x="0" y="163"/>
                    </a:lnTo>
                    <a:lnTo>
                      <a:pt x="7" y="202"/>
                    </a:lnTo>
                    <a:lnTo>
                      <a:pt x="142" y="190"/>
                    </a:lnTo>
                    <a:lnTo>
                      <a:pt x="301" y="170"/>
                    </a:lnTo>
                    <a:lnTo>
                      <a:pt x="381" y="154"/>
                    </a:lnTo>
                    <a:lnTo>
                      <a:pt x="398" y="103"/>
                    </a:lnTo>
                    <a:lnTo>
                      <a:pt x="426" y="100"/>
                    </a:lnTo>
                    <a:lnTo>
                      <a:pt x="513" y="0"/>
                    </a:lnTo>
                    <a:lnTo>
                      <a:pt x="400" y="25"/>
                    </a:lnTo>
                    <a:lnTo>
                      <a:pt x="135" y="66"/>
                    </a:lnTo>
                    <a:lnTo>
                      <a:pt x="137" y="78"/>
                    </a:lnTo>
                    <a:lnTo>
                      <a:pt x="31" y="92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127988" y="5520424"/>
                <a:ext cx="1115299" cy="780425"/>
              </a:xfrm>
              <a:custGeom>
                <a:avLst/>
                <a:gdLst>
                  <a:gd name="T0" fmla="*/ 0 w 561"/>
                  <a:gd name="T1" fmla="*/ 39 h 409"/>
                  <a:gd name="T2" fmla="*/ 212 w 561"/>
                  <a:gd name="T3" fmla="*/ 23 h 409"/>
                  <a:gd name="T4" fmla="*/ 234 w 561"/>
                  <a:gd name="T5" fmla="*/ 50 h 409"/>
                  <a:gd name="T6" fmla="*/ 463 w 561"/>
                  <a:gd name="T7" fmla="*/ 23 h 409"/>
                  <a:gd name="T8" fmla="*/ 502 w 561"/>
                  <a:gd name="T9" fmla="*/ 45 h 409"/>
                  <a:gd name="T10" fmla="*/ 502 w 561"/>
                  <a:gd name="T11" fmla="*/ 3 h 409"/>
                  <a:gd name="T12" fmla="*/ 500 w 561"/>
                  <a:gd name="T13" fmla="*/ 0 h 409"/>
                  <a:gd name="T14" fmla="*/ 545 w 561"/>
                  <a:gd name="T15" fmla="*/ 2 h 409"/>
                  <a:gd name="T16" fmla="*/ 593 w 561"/>
                  <a:gd name="T17" fmla="*/ 65 h 409"/>
                  <a:gd name="T18" fmla="*/ 670 w 561"/>
                  <a:gd name="T19" fmla="*/ 151 h 409"/>
                  <a:gd name="T20" fmla="*/ 709 w 561"/>
                  <a:gd name="T21" fmla="*/ 225 h 409"/>
                  <a:gd name="T22" fmla="*/ 763 w 561"/>
                  <a:gd name="T23" fmla="*/ 277 h 409"/>
                  <a:gd name="T24" fmla="*/ 774 w 561"/>
                  <a:gd name="T25" fmla="*/ 352 h 409"/>
                  <a:gd name="T26" fmla="*/ 756 w 561"/>
                  <a:gd name="T27" fmla="*/ 397 h 409"/>
                  <a:gd name="T28" fmla="*/ 674 w 561"/>
                  <a:gd name="T29" fmla="*/ 409 h 409"/>
                  <a:gd name="T30" fmla="*/ 660 w 561"/>
                  <a:gd name="T31" fmla="*/ 390 h 409"/>
                  <a:gd name="T32" fmla="*/ 604 w 561"/>
                  <a:gd name="T33" fmla="*/ 363 h 409"/>
                  <a:gd name="T34" fmla="*/ 586 w 561"/>
                  <a:gd name="T35" fmla="*/ 335 h 409"/>
                  <a:gd name="T36" fmla="*/ 571 w 561"/>
                  <a:gd name="T37" fmla="*/ 324 h 409"/>
                  <a:gd name="T38" fmla="*/ 561 w 561"/>
                  <a:gd name="T39" fmla="*/ 298 h 409"/>
                  <a:gd name="T40" fmla="*/ 547 w 561"/>
                  <a:gd name="T41" fmla="*/ 305 h 409"/>
                  <a:gd name="T42" fmla="*/ 502 w 561"/>
                  <a:gd name="T43" fmla="*/ 271 h 409"/>
                  <a:gd name="T44" fmla="*/ 514 w 561"/>
                  <a:gd name="T45" fmla="*/ 239 h 409"/>
                  <a:gd name="T46" fmla="*/ 502 w 561"/>
                  <a:gd name="T47" fmla="*/ 222 h 409"/>
                  <a:gd name="T48" fmla="*/ 489 w 561"/>
                  <a:gd name="T49" fmla="*/ 228 h 409"/>
                  <a:gd name="T50" fmla="*/ 490 w 561"/>
                  <a:gd name="T51" fmla="*/ 246 h 409"/>
                  <a:gd name="T52" fmla="*/ 475 w 561"/>
                  <a:gd name="T53" fmla="*/ 222 h 409"/>
                  <a:gd name="T54" fmla="*/ 476 w 561"/>
                  <a:gd name="T55" fmla="*/ 164 h 409"/>
                  <a:gd name="T56" fmla="*/ 448 w 561"/>
                  <a:gd name="T57" fmla="*/ 130 h 409"/>
                  <a:gd name="T58" fmla="*/ 376 w 561"/>
                  <a:gd name="T59" fmla="*/ 102 h 409"/>
                  <a:gd name="T60" fmla="*/ 339 w 561"/>
                  <a:gd name="T61" fmla="*/ 70 h 409"/>
                  <a:gd name="T62" fmla="*/ 298 w 561"/>
                  <a:gd name="T63" fmla="*/ 67 h 409"/>
                  <a:gd name="T64" fmla="*/ 282 w 561"/>
                  <a:gd name="T65" fmla="*/ 87 h 409"/>
                  <a:gd name="T66" fmla="*/ 222 w 561"/>
                  <a:gd name="T67" fmla="*/ 101 h 409"/>
                  <a:gd name="T68" fmla="*/ 185 w 561"/>
                  <a:gd name="T69" fmla="*/ 87 h 409"/>
                  <a:gd name="T70" fmla="*/ 168 w 561"/>
                  <a:gd name="T71" fmla="*/ 65 h 409"/>
                  <a:gd name="T72" fmla="*/ 55 w 561"/>
                  <a:gd name="T73" fmla="*/ 84 h 409"/>
                  <a:gd name="T74" fmla="*/ 31 w 561"/>
                  <a:gd name="T75" fmla="*/ 69 h 409"/>
                  <a:gd name="T76" fmla="*/ 4 w 561"/>
                  <a:gd name="T77" fmla="*/ 85 h 409"/>
                  <a:gd name="T78" fmla="*/ 0 w 561"/>
                  <a:gd name="T79" fmla="*/ 39 h 40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61"/>
                  <a:gd name="T121" fmla="*/ 0 h 409"/>
                  <a:gd name="T122" fmla="*/ 561 w 561"/>
                  <a:gd name="T123" fmla="*/ 409 h 40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61" h="409">
                    <a:moveTo>
                      <a:pt x="0" y="39"/>
                    </a:moveTo>
                    <a:lnTo>
                      <a:pt x="154" y="23"/>
                    </a:lnTo>
                    <a:lnTo>
                      <a:pt x="170" y="50"/>
                    </a:lnTo>
                    <a:lnTo>
                      <a:pt x="336" y="23"/>
                    </a:lnTo>
                    <a:lnTo>
                      <a:pt x="364" y="45"/>
                    </a:lnTo>
                    <a:lnTo>
                      <a:pt x="364" y="3"/>
                    </a:lnTo>
                    <a:lnTo>
                      <a:pt x="362" y="0"/>
                    </a:lnTo>
                    <a:lnTo>
                      <a:pt x="395" y="2"/>
                    </a:lnTo>
                    <a:lnTo>
                      <a:pt x="430" y="65"/>
                    </a:lnTo>
                    <a:lnTo>
                      <a:pt x="485" y="151"/>
                    </a:lnTo>
                    <a:lnTo>
                      <a:pt x="513" y="225"/>
                    </a:lnTo>
                    <a:lnTo>
                      <a:pt x="554" y="277"/>
                    </a:lnTo>
                    <a:lnTo>
                      <a:pt x="561" y="352"/>
                    </a:lnTo>
                    <a:lnTo>
                      <a:pt x="548" y="397"/>
                    </a:lnTo>
                    <a:lnTo>
                      <a:pt x="489" y="409"/>
                    </a:lnTo>
                    <a:lnTo>
                      <a:pt x="479" y="390"/>
                    </a:lnTo>
                    <a:lnTo>
                      <a:pt x="437" y="363"/>
                    </a:lnTo>
                    <a:lnTo>
                      <a:pt x="424" y="335"/>
                    </a:lnTo>
                    <a:lnTo>
                      <a:pt x="413" y="324"/>
                    </a:lnTo>
                    <a:lnTo>
                      <a:pt x="407" y="298"/>
                    </a:lnTo>
                    <a:lnTo>
                      <a:pt x="397" y="305"/>
                    </a:lnTo>
                    <a:lnTo>
                      <a:pt x="364" y="271"/>
                    </a:lnTo>
                    <a:lnTo>
                      <a:pt x="372" y="239"/>
                    </a:lnTo>
                    <a:lnTo>
                      <a:pt x="364" y="222"/>
                    </a:lnTo>
                    <a:lnTo>
                      <a:pt x="354" y="228"/>
                    </a:lnTo>
                    <a:lnTo>
                      <a:pt x="355" y="246"/>
                    </a:lnTo>
                    <a:lnTo>
                      <a:pt x="344" y="222"/>
                    </a:lnTo>
                    <a:lnTo>
                      <a:pt x="345" y="164"/>
                    </a:lnTo>
                    <a:lnTo>
                      <a:pt x="325" y="130"/>
                    </a:lnTo>
                    <a:lnTo>
                      <a:pt x="272" y="102"/>
                    </a:lnTo>
                    <a:lnTo>
                      <a:pt x="246" y="70"/>
                    </a:lnTo>
                    <a:lnTo>
                      <a:pt x="216" y="67"/>
                    </a:lnTo>
                    <a:lnTo>
                      <a:pt x="204" y="87"/>
                    </a:lnTo>
                    <a:lnTo>
                      <a:pt x="161" y="101"/>
                    </a:lnTo>
                    <a:lnTo>
                      <a:pt x="135" y="87"/>
                    </a:lnTo>
                    <a:lnTo>
                      <a:pt x="122" y="65"/>
                    </a:lnTo>
                    <a:lnTo>
                      <a:pt x="40" y="84"/>
                    </a:lnTo>
                    <a:lnTo>
                      <a:pt x="23" y="69"/>
                    </a:lnTo>
                    <a:lnTo>
                      <a:pt x="4" y="8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6538365" y="3988242"/>
                <a:ext cx="509662" cy="551076"/>
              </a:xfrm>
              <a:custGeom>
                <a:avLst/>
                <a:gdLst>
                  <a:gd name="T0" fmla="*/ 36 w 256"/>
                  <a:gd name="T1" fmla="*/ 150 h 288"/>
                  <a:gd name="T2" fmla="*/ 10 w 256"/>
                  <a:gd name="T3" fmla="*/ 144 h 288"/>
                  <a:gd name="T4" fmla="*/ 0 w 256"/>
                  <a:gd name="T5" fmla="*/ 190 h 288"/>
                  <a:gd name="T6" fmla="*/ 10 w 256"/>
                  <a:gd name="T7" fmla="*/ 239 h 288"/>
                  <a:gd name="T8" fmla="*/ 60 w 256"/>
                  <a:gd name="T9" fmla="*/ 271 h 288"/>
                  <a:gd name="T10" fmla="*/ 72 w 256"/>
                  <a:gd name="T11" fmla="*/ 288 h 288"/>
                  <a:gd name="T12" fmla="*/ 138 w 256"/>
                  <a:gd name="T13" fmla="*/ 271 h 288"/>
                  <a:gd name="T14" fmla="*/ 215 w 256"/>
                  <a:gd name="T15" fmla="*/ 233 h 288"/>
                  <a:gd name="T16" fmla="*/ 238 w 256"/>
                  <a:gd name="T17" fmla="*/ 148 h 288"/>
                  <a:gd name="T18" fmla="*/ 288 w 256"/>
                  <a:gd name="T19" fmla="*/ 126 h 288"/>
                  <a:gd name="T20" fmla="*/ 316 w 256"/>
                  <a:gd name="T21" fmla="*/ 74 h 288"/>
                  <a:gd name="T22" fmla="*/ 356 w 256"/>
                  <a:gd name="T23" fmla="*/ 60 h 288"/>
                  <a:gd name="T24" fmla="*/ 303 w 256"/>
                  <a:gd name="T25" fmla="*/ 53 h 288"/>
                  <a:gd name="T26" fmla="*/ 214 w 256"/>
                  <a:gd name="T27" fmla="*/ 90 h 288"/>
                  <a:gd name="T28" fmla="*/ 200 w 256"/>
                  <a:gd name="T29" fmla="*/ 54 h 288"/>
                  <a:gd name="T30" fmla="*/ 123 w 256"/>
                  <a:gd name="T31" fmla="*/ 57 h 288"/>
                  <a:gd name="T32" fmla="*/ 104 w 256"/>
                  <a:gd name="T33" fmla="*/ 0 h 288"/>
                  <a:gd name="T34" fmla="*/ 85 w 256"/>
                  <a:gd name="T35" fmla="*/ 15 h 288"/>
                  <a:gd name="T36" fmla="*/ 91 w 256"/>
                  <a:gd name="T37" fmla="*/ 97 h 288"/>
                  <a:gd name="T38" fmla="*/ 55 w 256"/>
                  <a:gd name="T39" fmla="*/ 104 h 288"/>
                  <a:gd name="T40" fmla="*/ 36 w 256"/>
                  <a:gd name="T41" fmla="*/ 150 h 2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288"/>
                  <a:gd name="T65" fmla="*/ 256 w 256"/>
                  <a:gd name="T66" fmla="*/ 288 h 2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288">
                    <a:moveTo>
                      <a:pt x="26" y="150"/>
                    </a:moveTo>
                    <a:lnTo>
                      <a:pt x="6" y="144"/>
                    </a:lnTo>
                    <a:lnTo>
                      <a:pt x="0" y="190"/>
                    </a:lnTo>
                    <a:lnTo>
                      <a:pt x="6" y="239"/>
                    </a:lnTo>
                    <a:lnTo>
                      <a:pt x="43" y="271"/>
                    </a:lnTo>
                    <a:lnTo>
                      <a:pt x="52" y="288"/>
                    </a:lnTo>
                    <a:lnTo>
                      <a:pt x="99" y="271"/>
                    </a:lnTo>
                    <a:lnTo>
                      <a:pt x="155" y="233"/>
                    </a:lnTo>
                    <a:lnTo>
                      <a:pt x="171" y="148"/>
                    </a:lnTo>
                    <a:lnTo>
                      <a:pt x="207" y="126"/>
                    </a:lnTo>
                    <a:lnTo>
                      <a:pt x="227" y="74"/>
                    </a:lnTo>
                    <a:lnTo>
                      <a:pt x="256" y="60"/>
                    </a:lnTo>
                    <a:lnTo>
                      <a:pt x="218" y="53"/>
                    </a:lnTo>
                    <a:lnTo>
                      <a:pt x="154" y="90"/>
                    </a:lnTo>
                    <a:lnTo>
                      <a:pt x="144" y="54"/>
                    </a:lnTo>
                    <a:lnTo>
                      <a:pt x="88" y="57"/>
                    </a:lnTo>
                    <a:lnTo>
                      <a:pt x="75" y="0"/>
                    </a:lnTo>
                    <a:lnTo>
                      <a:pt x="61" y="15"/>
                    </a:lnTo>
                    <a:lnTo>
                      <a:pt x="65" y="97"/>
                    </a:lnTo>
                    <a:lnTo>
                      <a:pt x="40" y="104"/>
                    </a:lnTo>
                    <a:lnTo>
                      <a:pt x="26" y="15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7304513" y="3070844"/>
                <a:ext cx="200223" cy="385435"/>
              </a:xfrm>
              <a:custGeom>
                <a:avLst/>
                <a:gdLst>
                  <a:gd name="T0" fmla="*/ 0 w 101"/>
                  <a:gd name="T1" fmla="*/ 21 h 202"/>
                  <a:gd name="T2" fmla="*/ 100 w 101"/>
                  <a:gd name="T3" fmla="*/ 0 h 202"/>
                  <a:gd name="T4" fmla="*/ 137 w 101"/>
                  <a:gd name="T5" fmla="*/ 55 h 202"/>
                  <a:gd name="T6" fmla="*/ 118 w 101"/>
                  <a:gd name="T7" fmla="*/ 70 h 202"/>
                  <a:gd name="T8" fmla="*/ 126 w 101"/>
                  <a:gd name="T9" fmla="*/ 192 h 202"/>
                  <a:gd name="T10" fmla="*/ 68 w 101"/>
                  <a:gd name="T11" fmla="*/ 202 h 202"/>
                  <a:gd name="T12" fmla="*/ 39 w 101"/>
                  <a:gd name="T13" fmla="*/ 152 h 202"/>
                  <a:gd name="T14" fmla="*/ 38 w 101"/>
                  <a:gd name="T15" fmla="*/ 92 h 202"/>
                  <a:gd name="T16" fmla="*/ 13 w 101"/>
                  <a:gd name="T17" fmla="*/ 74 h 202"/>
                  <a:gd name="T18" fmla="*/ 0 w 101"/>
                  <a:gd name="T19" fmla="*/ 21 h 2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202"/>
                  <a:gd name="T32" fmla="*/ 101 w 101"/>
                  <a:gd name="T33" fmla="*/ 202 h 2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202">
                    <a:moveTo>
                      <a:pt x="0" y="21"/>
                    </a:moveTo>
                    <a:lnTo>
                      <a:pt x="74" y="0"/>
                    </a:lnTo>
                    <a:lnTo>
                      <a:pt x="101" y="55"/>
                    </a:lnTo>
                    <a:lnTo>
                      <a:pt x="87" y="70"/>
                    </a:lnTo>
                    <a:lnTo>
                      <a:pt x="93" y="192"/>
                    </a:lnTo>
                    <a:lnTo>
                      <a:pt x="50" y="202"/>
                    </a:lnTo>
                    <a:lnTo>
                      <a:pt x="29" y="152"/>
                    </a:lnTo>
                    <a:lnTo>
                      <a:pt x="28" y="92"/>
                    </a:lnTo>
                    <a:lnTo>
                      <a:pt x="9" y="7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7400489" y="3373458"/>
                <a:ext cx="428578" cy="202274"/>
              </a:xfrm>
              <a:custGeom>
                <a:avLst/>
                <a:gdLst>
                  <a:gd name="T0" fmla="*/ 0 w 216"/>
                  <a:gd name="T1" fmla="*/ 42 h 106"/>
                  <a:gd name="T2" fmla="*/ 152 w 216"/>
                  <a:gd name="T3" fmla="*/ 13 h 106"/>
                  <a:gd name="T4" fmla="*/ 169 w 216"/>
                  <a:gd name="T5" fmla="*/ 14 h 106"/>
                  <a:gd name="T6" fmla="*/ 187 w 216"/>
                  <a:gd name="T7" fmla="*/ 0 h 106"/>
                  <a:gd name="T8" fmla="*/ 203 w 216"/>
                  <a:gd name="T9" fmla="*/ 7 h 106"/>
                  <a:gd name="T10" fmla="*/ 184 w 216"/>
                  <a:gd name="T11" fmla="*/ 37 h 106"/>
                  <a:gd name="T12" fmla="*/ 216 w 216"/>
                  <a:gd name="T13" fmla="*/ 35 h 106"/>
                  <a:gd name="T14" fmla="*/ 234 w 216"/>
                  <a:gd name="T15" fmla="*/ 59 h 106"/>
                  <a:gd name="T16" fmla="*/ 257 w 216"/>
                  <a:gd name="T17" fmla="*/ 61 h 106"/>
                  <a:gd name="T18" fmla="*/ 271 w 216"/>
                  <a:gd name="T19" fmla="*/ 57 h 106"/>
                  <a:gd name="T20" fmla="*/ 271 w 216"/>
                  <a:gd name="T21" fmla="*/ 44 h 106"/>
                  <a:gd name="T22" fmla="*/ 245 w 216"/>
                  <a:gd name="T23" fmla="*/ 28 h 106"/>
                  <a:gd name="T24" fmla="*/ 264 w 216"/>
                  <a:gd name="T25" fmla="*/ 27 h 106"/>
                  <a:gd name="T26" fmla="*/ 297 w 216"/>
                  <a:gd name="T27" fmla="*/ 62 h 106"/>
                  <a:gd name="T28" fmla="*/ 265 w 216"/>
                  <a:gd name="T29" fmla="*/ 83 h 106"/>
                  <a:gd name="T30" fmla="*/ 230 w 216"/>
                  <a:gd name="T31" fmla="*/ 73 h 106"/>
                  <a:gd name="T32" fmla="*/ 209 w 216"/>
                  <a:gd name="T33" fmla="*/ 98 h 106"/>
                  <a:gd name="T34" fmla="*/ 164 w 216"/>
                  <a:gd name="T35" fmla="*/ 73 h 106"/>
                  <a:gd name="T36" fmla="*/ 13 w 216"/>
                  <a:gd name="T37" fmla="*/ 106 h 106"/>
                  <a:gd name="T38" fmla="*/ 0 w 216"/>
                  <a:gd name="T39" fmla="*/ 42 h 1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16"/>
                  <a:gd name="T61" fmla="*/ 0 h 106"/>
                  <a:gd name="T62" fmla="*/ 216 w 216"/>
                  <a:gd name="T63" fmla="*/ 106 h 1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16" h="106">
                    <a:moveTo>
                      <a:pt x="0" y="42"/>
                    </a:moveTo>
                    <a:lnTo>
                      <a:pt x="110" y="13"/>
                    </a:lnTo>
                    <a:lnTo>
                      <a:pt x="123" y="14"/>
                    </a:lnTo>
                    <a:lnTo>
                      <a:pt x="137" y="0"/>
                    </a:lnTo>
                    <a:lnTo>
                      <a:pt x="148" y="7"/>
                    </a:lnTo>
                    <a:lnTo>
                      <a:pt x="134" y="37"/>
                    </a:lnTo>
                    <a:lnTo>
                      <a:pt x="157" y="35"/>
                    </a:lnTo>
                    <a:lnTo>
                      <a:pt x="170" y="59"/>
                    </a:lnTo>
                    <a:lnTo>
                      <a:pt x="186" y="61"/>
                    </a:lnTo>
                    <a:lnTo>
                      <a:pt x="197" y="57"/>
                    </a:lnTo>
                    <a:lnTo>
                      <a:pt x="197" y="44"/>
                    </a:lnTo>
                    <a:lnTo>
                      <a:pt x="178" y="28"/>
                    </a:lnTo>
                    <a:lnTo>
                      <a:pt x="192" y="27"/>
                    </a:lnTo>
                    <a:lnTo>
                      <a:pt x="216" y="62"/>
                    </a:lnTo>
                    <a:lnTo>
                      <a:pt x="193" y="83"/>
                    </a:lnTo>
                    <a:lnTo>
                      <a:pt x="167" y="73"/>
                    </a:lnTo>
                    <a:lnTo>
                      <a:pt x="151" y="98"/>
                    </a:lnTo>
                    <a:lnTo>
                      <a:pt x="118" y="73"/>
                    </a:lnTo>
                    <a:lnTo>
                      <a:pt x="9" y="10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450130" y="2995987"/>
                <a:ext cx="236628" cy="436401"/>
              </a:xfrm>
              <a:custGeom>
                <a:avLst/>
                <a:gdLst>
                  <a:gd name="T0" fmla="*/ 34 w 119"/>
                  <a:gd name="T1" fmla="*/ 0 h 228"/>
                  <a:gd name="T2" fmla="*/ 0 w 119"/>
                  <a:gd name="T3" fmla="*/ 40 h 228"/>
                  <a:gd name="T4" fmla="*/ 37 w 119"/>
                  <a:gd name="T5" fmla="*/ 93 h 228"/>
                  <a:gd name="T6" fmla="*/ 15 w 119"/>
                  <a:gd name="T7" fmla="*/ 107 h 228"/>
                  <a:gd name="T8" fmla="*/ 24 w 119"/>
                  <a:gd name="T9" fmla="*/ 228 h 228"/>
                  <a:gd name="T10" fmla="*/ 116 w 119"/>
                  <a:gd name="T11" fmla="*/ 211 h 228"/>
                  <a:gd name="T12" fmla="*/ 141 w 119"/>
                  <a:gd name="T13" fmla="*/ 211 h 228"/>
                  <a:gd name="T14" fmla="*/ 154 w 119"/>
                  <a:gd name="T15" fmla="*/ 198 h 228"/>
                  <a:gd name="T16" fmla="*/ 154 w 119"/>
                  <a:gd name="T17" fmla="*/ 176 h 228"/>
                  <a:gd name="T18" fmla="*/ 165 w 119"/>
                  <a:gd name="T19" fmla="*/ 161 h 228"/>
                  <a:gd name="T20" fmla="*/ 113 w 119"/>
                  <a:gd name="T21" fmla="*/ 144 h 228"/>
                  <a:gd name="T22" fmla="*/ 47 w 119"/>
                  <a:gd name="T23" fmla="*/ 11 h 228"/>
                  <a:gd name="T24" fmla="*/ 34 w 119"/>
                  <a:gd name="T25" fmla="*/ 0 h 2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9"/>
                  <a:gd name="T40" fmla="*/ 0 h 228"/>
                  <a:gd name="T41" fmla="*/ 119 w 119"/>
                  <a:gd name="T42" fmla="*/ 228 h 2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9" h="228">
                    <a:moveTo>
                      <a:pt x="25" y="0"/>
                    </a:moveTo>
                    <a:lnTo>
                      <a:pt x="0" y="40"/>
                    </a:lnTo>
                    <a:lnTo>
                      <a:pt x="27" y="93"/>
                    </a:lnTo>
                    <a:lnTo>
                      <a:pt x="11" y="107"/>
                    </a:lnTo>
                    <a:lnTo>
                      <a:pt x="17" y="228"/>
                    </a:lnTo>
                    <a:lnTo>
                      <a:pt x="84" y="211"/>
                    </a:lnTo>
                    <a:lnTo>
                      <a:pt x="102" y="211"/>
                    </a:lnTo>
                    <a:lnTo>
                      <a:pt x="112" y="198"/>
                    </a:lnTo>
                    <a:lnTo>
                      <a:pt x="112" y="176"/>
                    </a:lnTo>
                    <a:lnTo>
                      <a:pt x="119" y="161"/>
                    </a:lnTo>
                    <a:lnTo>
                      <a:pt x="82" y="144"/>
                    </a:lnTo>
                    <a:lnTo>
                      <a:pt x="34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211496" y="2900794"/>
                <a:ext cx="5486448" cy="2683831"/>
                <a:chOff x="1657" y="1277"/>
                <a:chExt cx="2764" cy="1404"/>
              </a:xfrm>
              <a:solidFill>
                <a:srgbClr val="00B050"/>
              </a:solidFill>
            </p:grpSpPr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1657" y="1722"/>
                  <a:ext cx="388" cy="629"/>
                </a:xfrm>
                <a:custGeom>
                  <a:avLst/>
                  <a:gdLst>
                    <a:gd name="T0" fmla="*/ 50 w 388"/>
                    <a:gd name="T1" fmla="*/ 0 h 629"/>
                    <a:gd name="T2" fmla="*/ 0 w 388"/>
                    <a:gd name="T3" fmla="*/ 250 h 629"/>
                    <a:gd name="T4" fmla="*/ 264 w 388"/>
                    <a:gd name="T5" fmla="*/ 629 h 629"/>
                    <a:gd name="T6" fmla="*/ 281 w 388"/>
                    <a:gd name="T7" fmla="*/ 613 h 629"/>
                    <a:gd name="T8" fmla="*/ 279 w 388"/>
                    <a:gd name="T9" fmla="*/ 538 h 629"/>
                    <a:gd name="T10" fmla="*/ 312 w 388"/>
                    <a:gd name="T11" fmla="*/ 544 h 629"/>
                    <a:gd name="T12" fmla="*/ 346 w 388"/>
                    <a:gd name="T13" fmla="*/ 313 h 629"/>
                    <a:gd name="T14" fmla="*/ 369 w 388"/>
                    <a:gd name="T15" fmla="*/ 157 h 629"/>
                    <a:gd name="T16" fmla="*/ 376 w 388"/>
                    <a:gd name="T17" fmla="*/ 110 h 629"/>
                    <a:gd name="T18" fmla="*/ 388 w 388"/>
                    <a:gd name="T19" fmla="*/ 67 h 629"/>
                    <a:gd name="T20" fmla="*/ 214 w 388"/>
                    <a:gd name="T21" fmla="*/ 38 h 629"/>
                    <a:gd name="T22" fmla="*/ 50 w 388"/>
                    <a:gd name="T23" fmla="*/ 0 h 6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8"/>
                    <a:gd name="T37" fmla="*/ 0 h 629"/>
                    <a:gd name="T38" fmla="*/ 388 w 388"/>
                    <a:gd name="T39" fmla="*/ 629 h 6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8" h="629">
                      <a:moveTo>
                        <a:pt x="50" y="0"/>
                      </a:moveTo>
                      <a:lnTo>
                        <a:pt x="0" y="250"/>
                      </a:lnTo>
                      <a:lnTo>
                        <a:pt x="264" y="629"/>
                      </a:lnTo>
                      <a:lnTo>
                        <a:pt x="281" y="613"/>
                      </a:lnTo>
                      <a:lnTo>
                        <a:pt x="279" y="538"/>
                      </a:lnTo>
                      <a:lnTo>
                        <a:pt x="312" y="544"/>
                      </a:lnTo>
                      <a:lnTo>
                        <a:pt x="346" y="313"/>
                      </a:lnTo>
                      <a:lnTo>
                        <a:pt x="369" y="157"/>
                      </a:lnTo>
                      <a:lnTo>
                        <a:pt x="376" y="110"/>
                      </a:lnTo>
                      <a:lnTo>
                        <a:pt x="388" y="67"/>
                      </a:lnTo>
                      <a:lnTo>
                        <a:pt x="214" y="3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1978" y="1791"/>
                  <a:ext cx="324" cy="449"/>
                </a:xfrm>
                <a:custGeom>
                  <a:avLst/>
                  <a:gdLst>
                    <a:gd name="T0" fmla="*/ 60 w 324"/>
                    <a:gd name="T1" fmla="*/ 0 h 449"/>
                    <a:gd name="T2" fmla="*/ 219 w 324"/>
                    <a:gd name="T3" fmla="*/ 23 h 449"/>
                    <a:gd name="T4" fmla="*/ 208 w 324"/>
                    <a:gd name="T5" fmla="*/ 109 h 449"/>
                    <a:gd name="T6" fmla="*/ 324 w 324"/>
                    <a:gd name="T7" fmla="*/ 121 h 449"/>
                    <a:gd name="T8" fmla="*/ 292 w 324"/>
                    <a:gd name="T9" fmla="*/ 449 h 449"/>
                    <a:gd name="T10" fmla="*/ 0 w 324"/>
                    <a:gd name="T11" fmla="*/ 415 h 449"/>
                    <a:gd name="T12" fmla="*/ 30 w 324"/>
                    <a:gd name="T13" fmla="*/ 205 h 449"/>
                    <a:gd name="T14" fmla="*/ 60 w 324"/>
                    <a:gd name="T15" fmla="*/ 0 h 4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4"/>
                    <a:gd name="T25" fmla="*/ 0 h 449"/>
                    <a:gd name="T26" fmla="*/ 324 w 324"/>
                    <a:gd name="T27" fmla="*/ 449 h 4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4" h="449">
                      <a:moveTo>
                        <a:pt x="60" y="0"/>
                      </a:moveTo>
                      <a:lnTo>
                        <a:pt x="219" y="23"/>
                      </a:lnTo>
                      <a:lnTo>
                        <a:pt x="208" y="109"/>
                      </a:lnTo>
                      <a:lnTo>
                        <a:pt x="324" y="121"/>
                      </a:lnTo>
                      <a:lnTo>
                        <a:pt x="292" y="449"/>
                      </a:lnTo>
                      <a:lnTo>
                        <a:pt x="0" y="415"/>
                      </a:lnTo>
                      <a:lnTo>
                        <a:pt x="30" y="20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auto">
                <a:xfrm>
                  <a:off x="2183" y="1571"/>
                  <a:ext cx="415" cy="365"/>
                </a:xfrm>
                <a:custGeom>
                  <a:avLst/>
                  <a:gdLst>
                    <a:gd name="T0" fmla="*/ 40 w 415"/>
                    <a:gd name="T1" fmla="*/ 0 h 365"/>
                    <a:gd name="T2" fmla="*/ 25 w 415"/>
                    <a:gd name="T3" fmla="*/ 136 h 365"/>
                    <a:gd name="T4" fmla="*/ 0 w 415"/>
                    <a:gd name="T5" fmla="*/ 331 h 365"/>
                    <a:gd name="T6" fmla="*/ 120 w 415"/>
                    <a:gd name="T7" fmla="*/ 342 h 365"/>
                    <a:gd name="T8" fmla="*/ 401 w 415"/>
                    <a:gd name="T9" fmla="*/ 365 h 365"/>
                    <a:gd name="T10" fmla="*/ 415 w 415"/>
                    <a:gd name="T11" fmla="*/ 37 h 365"/>
                    <a:gd name="T12" fmla="*/ 40 w 415"/>
                    <a:gd name="T13" fmla="*/ 0 h 3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15"/>
                    <a:gd name="T22" fmla="*/ 0 h 365"/>
                    <a:gd name="T23" fmla="*/ 415 w 415"/>
                    <a:gd name="T24" fmla="*/ 365 h 3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15" h="365">
                      <a:moveTo>
                        <a:pt x="40" y="0"/>
                      </a:moveTo>
                      <a:lnTo>
                        <a:pt x="25" y="136"/>
                      </a:lnTo>
                      <a:lnTo>
                        <a:pt x="0" y="331"/>
                      </a:lnTo>
                      <a:lnTo>
                        <a:pt x="120" y="342"/>
                      </a:lnTo>
                      <a:lnTo>
                        <a:pt x="401" y="365"/>
                      </a:lnTo>
                      <a:lnTo>
                        <a:pt x="415" y="37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2267" y="1912"/>
                  <a:ext cx="433" cy="347"/>
                </a:xfrm>
                <a:custGeom>
                  <a:avLst/>
                  <a:gdLst>
                    <a:gd name="T0" fmla="*/ 36 w 433"/>
                    <a:gd name="T1" fmla="*/ 0 h 347"/>
                    <a:gd name="T2" fmla="*/ 14 w 433"/>
                    <a:gd name="T3" fmla="*/ 208 h 347"/>
                    <a:gd name="T4" fmla="*/ 0 w 433"/>
                    <a:gd name="T5" fmla="*/ 328 h 347"/>
                    <a:gd name="T6" fmla="*/ 216 w 433"/>
                    <a:gd name="T7" fmla="*/ 339 h 347"/>
                    <a:gd name="T8" fmla="*/ 423 w 433"/>
                    <a:gd name="T9" fmla="*/ 347 h 347"/>
                    <a:gd name="T10" fmla="*/ 430 w 433"/>
                    <a:gd name="T11" fmla="*/ 184 h 347"/>
                    <a:gd name="T12" fmla="*/ 433 w 433"/>
                    <a:gd name="T13" fmla="*/ 26 h 347"/>
                    <a:gd name="T14" fmla="*/ 315 w 433"/>
                    <a:gd name="T15" fmla="*/ 23 h 347"/>
                    <a:gd name="T16" fmla="*/ 36 w 433"/>
                    <a:gd name="T17" fmla="*/ 0 h 3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3"/>
                    <a:gd name="T28" fmla="*/ 0 h 347"/>
                    <a:gd name="T29" fmla="*/ 433 w 433"/>
                    <a:gd name="T30" fmla="*/ 347 h 3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3" h="347">
                      <a:moveTo>
                        <a:pt x="36" y="0"/>
                      </a:moveTo>
                      <a:lnTo>
                        <a:pt x="14" y="208"/>
                      </a:lnTo>
                      <a:lnTo>
                        <a:pt x="0" y="328"/>
                      </a:lnTo>
                      <a:lnTo>
                        <a:pt x="216" y="339"/>
                      </a:lnTo>
                      <a:lnTo>
                        <a:pt x="423" y="347"/>
                      </a:lnTo>
                      <a:lnTo>
                        <a:pt x="430" y="184"/>
                      </a:lnTo>
                      <a:lnTo>
                        <a:pt x="433" y="26"/>
                      </a:lnTo>
                      <a:lnTo>
                        <a:pt x="315" y="2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>
                  <a:off x="1877" y="2203"/>
                  <a:ext cx="393" cy="469"/>
                </a:xfrm>
                <a:custGeom>
                  <a:avLst/>
                  <a:gdLst>
                    <a:gd name="T0" fmla="*/ 100 w 393"/>
                    <a:gd name="T1" fmla="*/ 0 h 469"/>
                    <a:gd name="T2" fmla="*/ 92 w 393"/>
                    <a:gd name="T3" fmla="*/ 61 h 469"/>
                    <a:gd name="T4" fmla="*/ 58 w 393"/>
                    <a:gd name="T5" fmla="*/ 54 h 469"/>
                    <a:gd name="T6" fmla="*/ 61 w 393"/>
                    <a:gd name="T7" fmla="*/ 133 h 469"/>
                    <a:gd name="T8" fmla="*/ 44 w 393"/>
                    <a:gd name="T9" fmla="*/ 148 h 469"/>
                    <a:gd name="T10" fmla="*/ 68 w 393"/>
                    <a:gd name="T11" fmla="*/ 197 h 469"/>
                    <a:gd name="T12" fmla="*/ 44 w 393"/>
                    <a:gd name="T13" fmla="*/ 218 h 469"/>
                    <a:gd name="T14" fmla="*/ 31 w 393"/>
                    <a:gd name="T15" fmla="*/ 253 h 469"/>
                    <a:gd name="T16" fmla="*/ 12 w 393"/>
                    <a:gd name="T17" fmla="*/ 287 h 469"/>
                    <a:gd name="T18" fmla="*/ 26 w 393"/>
                    <a:gd name="T19" fmla="*/ 307 h 469"/>
                    <a:gd name="T20" fmla="*/ 3 w 393"/>
                    <a:gd name="T21" fmla="*/ 315 h 469"/>
                    <a:gd name="T22" fmla="*/ 0 w 393"/>
                    <a:gd name="T23" fmla="*/ 347 h 469"/>
                    <a:gd name="T24" fmla="*/ 221 w 393"/>
                    <a:gd name="T25" fmla="*/ 467 h 469"/>
                    <a:gd name="T26" fmla="*/ 346 w 393"/>
                    <a:gd name="T27" fmla="*/ 469 h 469"/>
                    <a:gd name="T28" fmla="*/ 393 w 393"/>
                    <a:gd name="T29" fmla="*/ 37 h 469"/>
                    <a:gd name="T30" fmla="*/ 100 w 393"/>
                    <a:gd name="T31" fmla="*/ 0 h 46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93"/>
                    <a:gd name="T49" fmla="*/ 0 h 469"/>
                    <a:gd name="T50" fmla="*/ 393 w 393"/>
                    <a:gd name="T51" fmla="*/ 469 h 46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93" h="469">
                      <a:moveTo>
                        <a:pt x="100" y="0"/>
                      </a:moveTo>
                      <a:lnTo>
                        <a:pt x="92" y="61"/>
                      </a:lnTo>
                      <a:lnTo>
                        <a:pt x="58" y="54"/>
                      </a:lnTo>
                      <a:lnTo>
                        <a:pt x="61" y="133"/>
                      </a:lnTo>
                      <a:lnTo>
                        <a:pt x="44" y="148"/>
                      </a:lnTo>
                      <a:lnTo>
                        <a:pt x="68" y="197"/>
                      </a:lnTo>
                      <a:lnTo>
                        <a:pt x="44" y="218"/>
                      </a:lnTo>
                      <a:lnTo>
                        <a:pt x="31" y="253"/>
                      </a:lnTo>
                      <a:lnTo>
                        <a:pt x="12" y="287"/>
                      </a:lnTo>
                      <a:lnTo>
                        <a:pt x="26" y="307"/>
                      </a:lnTo>
                      <a:lnTo>
                        <a:pt x="3" y="315"/>
                      </a:lnTo>
                      <a:lnTo>
                        <a:pt x="0" y="347"/>
                      </a:lnTo>
                      <a:lnTo>
                        <a:pt x="221" y="467"/>
                      </a:lnTo>
                      <a:lnTo>
                        <a:pt x="346" y="469"/>
                      </a:lnTo>
                      <a:lnTo>
                        <a:pt x="393" y="37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>
                  <a:off x="2220" y="2236"/>
                  <a:ext cx="417" cy="445"/>
                </a:xfrm>
                <a:custGeom>
                  <a:avLst/>
                  <a:gdLst>
                    <a:gd name="T0" fmla="*/ 50 w 417"/>
                    <a:gd name="T1" fmla="*/ 0 h 445"/>
                    <a:gd name="T2" fmla="*/ 417 w 417"/>
                    <a:gd name="T3" fmla="*/ 18 h 445"/>
                    <a:gd name="T4" fmla="*/ 399 w 417"/>
                    <a:gd name="T5" fmla="*/ 411 h 445"/>
                    <a:gd name="T6" fmla="*/ 280 w 417"/>
                    <a:gd name="T7" fmla="*/ 403 h 445"/>
                    <a:gd name="T8" fmla="*/ 168 w 417"/>
                    <a:gd name="T9" fmla="*/ 400 h 445"/>
                    <a:gd name="T10" fmla="*/ 168 w 417"/>
                    <a:gd name="T11" fmla="*/ 415 h 445"/>
                    <a:gd name="T12" fmla="*/ 75 w 417"/>
                    <a:gd name="T13" fmla="*/ 415 h 445"/>
                    <a:gd name="T14" fmla="*/ 70 w 417"/>
                    <a:gd name="T15" fmla="*/ 445 h 445"/>
                    <a:gd name="T16" fmla="*/ 0 w 417"/>
                    <a:gd name="T17" fmla="*/ 435 h 445"/>
                    <a:gd name="T18" fmla="*/ 39 w 417"/>
                    <a:gd name="T19" fmla="*/ 102 h 445"/>
                    <a:gd name="T20" fmla="*/ 50 w 417"/>
                    <a:gd name="T21" fmla="*/ 0 h 44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7"/>
                    <a:gd name="T34" fmla="*/ 0 h 445"/>
                    <a:gd name="T35" fmla="*/ 417 w 417"/>
                    <a:gd name="T36" fmla="*/ 445 h 44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7" h="445">
                      <a:moveTo>
                        <a:pt x="50" y="0"/>
                      </a:moveTo>
                      <a:lnTo>
                        <a:pt x="417" y="18"/>
                      </a:lnTo>
                      <a:lnTo>
                        <a:pt x="399" y="411"/>
                      </a:lnTo>
                      <a:lnTo>
                        <a:pt x="280" y="403"/>
                      </a:lnTo>
                      <a:lnTo>
                        <a:pt x="168" y="400"/>
                      </a:lnTo>
                      <a:lnTo>
                        <a:pt x="168" y="415"/>
                      </a:lnTo>
                      <a:lnTo>
                        <a:pt x="75" y="415"/>
                      </a:lnTo>
                      <a:lnTo>
                        <a:pt x="70" y="445"/>
                      </a:lnTo>
                      <a:lnTo>
                        <a:pt x="0" y="435"/>
                      </a:lnTo>
                      <a:lnTo>
                        <a:pt x="39" y="10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2599" y="1277"/>
                  <a:ext cx="407" cy="256"/>
                </a:xfrm>
                <a:custGeom>
                  <a:avLst/>
                  <a:gdLst>
                    <a:gd name="T0" fmla="*/ 1 w 407"/>
                    <a:gd name="T1" fmla="*/ 0 h 256"/>
                    <a:gd name="T2" fmla="*/ 342 w 407"/>
                    <a:gd name="T3" fmla="*/ 8 h 256"/>
                    <a:gd name="T4" fmla="*/ 367 w 407"/>
                    <a:gd name="T5" fmla="*/ 83 h 256"/>
                    <a:gd name="T6" fmla="*/ 391 w 407"/>
                    <a:gd name="T7" fmla="*/ 141 h 256"/>
                    <a:gd name="T8" fmla="*/ 407 w 407"/>
                    <a:gd name="T9" fmla="*/ 235 h 256"/>
                    <a:gd name="T10" fmla="*/ 397 w 407"/>
                    <a:gd name="T11" fmla="*/ 256 h 256"/>
                    <a:gd name="T12" fmla="*/ 272 w 407"/>
                    <a:gd name="T13" fmla="*/ 253 h 256"/>
                    <a:gd name="T14" fmla="*/ 0 w 407"/>
                    <a:gd name="T15" fmla="*/ 248 h 256"/>
                    <a:gd name="T16" fmla="*/ 1 w 407"/>
                    <a:gd name="T17" fmla="*/ 0 h 2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7"/>
                    <a:gd name="T28" fmla="*/ 0 h 256"/>
                    <a:gd name="T29" fmla="*/ 407 w 407"/>
                    <a:gd name="T30" fmla="*/ 256 h 2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7" h="256">
                      <a:moveTo>
                        <a:pt x="1" y="0"/>
                      </a:moveTo>
                      <a:lnTo>
                        <a:pt x="342" y="8"/>
                      </a:lnTo>
                      <a:lnTo>
                        <a:pt x="367" y="83"/>
                      </a:lnTo>
                      <a:lnTo>
                        <a:pt x="391" y="141"/>
                      </a:lnTo>
                      <a:lnTo>
                        <a:pt x="407" y="235"/>
                      </a:lnTo>
                      <a:lnTo>
                        <a:pt x="397" y="256"/>
                      </a:lnTo>
                      <a:lnTo>
                        <a:pt x="272" y="253"/>
                      </a:lnTo>
                      <a:lnTo>
                        <a:pt x="0" y="24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auto">
                <a:xfrm>
                  <a:off x="2588" y="1524"/>
                  <a:ext cx="428" cy="300"/>
                </a:xfrm>
                <a:custGeom>
                  <a:avLst/>
                  <a:gdLst>
                    <a:gd name="T0" fmla="*/ 8 w 428"/>
                    <a:gd name="T1" fmla="*/ 0 h 300"/>
                    <a:gd name="T2" fmla="*/ 7 w 428"/>
                    <a:gd name="T3" fmla="*/ 116 h 300"/>
                    <a:gd name="T4" fmla="*/ 0 w 428"/>
                    <a:gd name="T5" fmla="*/ 252 h 300"/>
                    <a:gd name="T6" fmla="*/ 311 w 428"/>
                    <a:gd name="T7" fmla="*/ 257 h 300"/>
                    <a:gd name="T8" fmla="*/ 344 w 428"/>
                    <a:gd name="T9" fmla="*/ 276 h 300"/>
                    <a:gd name="T10" fmla="*/ 367 w 428"/>
                    <a:gd name="T11" fmla="*/ 250 h 300"/>
                    <a:gd name="T12" fmla="*/ 428 w 428"/>
                    <a:gd name="T13" fmla="*/ 300 h 300"/>
                    <a:gd name="T14" fmla="*/ 419 w 428"/>
                    <a:gd name="T15" fmla="*/ 248 h 300"/>
                    <a:gd name="T16" fmla="*/ 425 w 428"/>
                    <a:gd name="T17" fmla="*/ 208 h 300"/>
                    <a:gd name="T18" fmla="*/ 428 w 428"/>
                    <a:gd name="T19" fmla="*/ 71 h 300"/>
                    <a:gd name="T20" fmla="*/ 401 w 428"/>
                    <a:gd name="T21" fmla="*/ 42 h 300"/>
                    <a:gd name="T22" fmla="*/ 412 w 428"/>
                    <a:gd name="T23" fmla="*/ 4 h 300"/>
                    <a:gd name="T24" fmla="*/ 208 w 428"/>
                    <a:gd name="T25" fmla="*/ 3 h 300"/>
                    <a:gd name="T26" fmla="*/ 8 w 428"/>
                    <a:gd name="T27" fmla="*/ 0 h 3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8"/>
                    <a:gd name="T43" fmla="*/ 0 h 300"/>
                    <a:gd name="T44" fmla="*/ 428 w 428"/>
                    <a:gd name="T45" fmla="*/ 300 h 3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8" h="300">
                      <a:moveTo>
                        <a:pt x="8" y="0"/>
                      </a:moveTo>
                      <a:lnTo>
                        <a:pt x="7" y="116"/>
                      </a:lnTo>
                      <a:lnTo>
                        <a:pt x="0" y="252"/>
                      </a:lnTo>
                      <a:lnTo>
                        <a:pt x="311" y="257"/>
                      </a:lnTo>
                      <a:lnTo>
                        <a:pt x="344" y="276"/>
                      </a:lnTo>
                      <a:lnTo>
                        <a:pt x="367" y="250"/>
                      </a:lnTo>
                      <a:lnTo>
                        <a:pt x="428" y="300"/>
                      </a:lnTo>
                      <a:lnTo>
                        <a:pt x="419" y="248"/>
                      </a:lnTo>
                      <a:lnTo>
                        <a:pt x="425" y="208"/>
                      </a:lnTo>
                      <a:lnTo>
                        <a:pt x="428" y="71"/>
                      </a:lnTo>
                      <a:lnTo>
                        <a:pt x="401" y="42"/>
                      </a:lnTo>
                      <a:lnTo>
                        <a:pt x="412" y="4"/>
                      </a:lnTo>
                      <a:lnTo>
                        <a:pt x="208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auto">
                <a:xfrm>
                  <a:off x="2582" y="1773"/>
                  <a:ext cx="510" cy="247"/>
                </a:xfrm>
                <a:custGeom>
                  <a:avLst/>
                  <a:gdLst>
                    <a:gd name="T0" fmla="*/ 5 w 510"/>
                    <a:gd name="T1" fmla="*/ 0 h 247"/>
                    <a:gd name="T2" fmla="*/ 0 w 510"/>
                    <a:gd name="T3" fmla="*/ 163 h 247"/>
                    <a:gd name="T4" fmla="*/ 115 w 510"/>
                    <a:gd name="T5" fmla="*/ 167 h 247"/>
                    <a:gd name="T6" fmla="*/ 114 w 510"/>
                    <a:gd name="T7" fmla="*/ 247 h 247"/>
                    <a:gd name="T8" fmla="*/ 269 w 510"/>
                    <a:gd name="T9" fmla="*/ 245 h 247"/>
                    <a:gd name="T10" fmla="*/ 408 w 510"/>
                    <a:gd name="T11" fmla="*/ 242 h 247"/>
                    <a:gd name="T12" fmla="*/ 510 w 510"/>
                    <a:gd name="T13" fmla="*/ 245 h 247"/>
                    <a:gd name="T14" fmla="*/ 478 w 510"/>
                    <a:gd name="T15" fmla="*/ 175 h 247"/>
                    <a:gd name="T16" fmla="*/ 456 w 510"/>
                    <a:gd name="T17" fmla="*/ 110 h 247"/>
                    <a:gd name="T18" fmla="*/ 432 w 510"/>
                    <a:gd name="T19" fmla="*/ 43 h 247"/>
                    <a:gd name="T20" fmla="*/ 374 w 510"/>
                    <a:gd name="T21" fmla="*/ 1 h 247"/>
                    <a:gd name="T22" fmla="*/ 348 w 510"/>
                    <a:gd name="T23" fmla="*/ 26 h 247"/>
                    <a:gd name="T24" fmla="*/ 316 w 510"/>
                    <a:gd name="T25" fmla="*/ 8 h 247"/>
                    <a:gd name="T26" fmla="*/ 177 w 510"/>
                    <a:gd name="T27" fmla="*/ 3 h 247"/>
                    <a:gd name="T28" fmla="*/ 5 w 510"/>
                    <a:gd name="T29" fmla="*/ 0 h 2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10"/>
                    <a:gd name="T46" fmla="*/ 0 h 247"/>
                    <a:gd name="T47" fmla="*/ 510 w 510"/>
                    <a:gd name="T48" fmla="*/ 247 h 24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10" h="247">
                      <a:moveTo>
                        <a:pt x="5" y="0"/>
                      </a:moveTo>
                      <a:lnTo>
                        <a:pt x="0" y="163"/>
                      </a:lnTo>
                      <a:lnTo>
                        <a:pt x="115" y="167"/>
                      </a:lnTo>
                      <a:lnTo>
                        <a:pt x="114" y="247"/>
                      </a:lnTo>
                      <a:lnTo>
                        <a:pt x="269" y="245"/>
                      </a:lnTo>
                      <a:lnTo>
                        <a:pt x="408" y="242"/>
                      </a:lnTo>
                      <a:lnTo>
                        <a:pt x="510" y="245"/>
                      </a:lnTo>
                      <a:lnTo>
                        <a:pt x="478" y="175"/>
                      </a:lnTo>
                      <a:lnTo>
                        <a:pt x="456" y="110"/>
                      </a:lnTo>
                      <a:lnTo>
                        <a:pt x="432" y="43"/>
                      </a:lnTo>
                      <a:lnTo>
                        <a:pt x="374" y="1"/>
                      </a:lnTo>
                      <a:lnTo>
                        <a:pt x="348" y="26"/>
                      </a:lnTo>
                      <a:lnTo>
                        <a:pt x="316" y="8"/>
                      </a:lnTo>
                      <a:lnTo>
                        <a:pt x="177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2690" y="2014"/>
                  <a:ext cx="449" cy="246"/>
                </a:xfrm>
                <a:custGeom>
                  <a:avLst/>
                  <a:gdLst>
                    <a:gd name="T0" fmla="*/ 5 w 449"/>
                    <a:gd name="T1" fmla="*/ 2 h 246"/>
                    <a:gd name="T2" fmla="*/ 3 w 449"/>
                    <a:gd name="T3" fmla="*/ 143 h 246"/>
                    <a:gd name="T4" fmla="*/ 0 w 449"/>
                    <a:gd name="T5" fmla="*/ 243 h 246"/>
                    <a:gd name="T6" fmla="*/ 449 w 449"/>
                    <a:gd name="T7" fmla="*/ 246 h 246"/>
                    <a:gd name="T8" fmla="*/ 440 w 449"/>
                    <a:gd name="T9" fmla="*/ 118 h 246"/>
                    <a:gd name="T10" fmla="*/ 440 w 449"/>
                    <a:gd name="T11" fmla="*/ 69 h 246"/>
                    <a:gd name="T12" fmla="*/ 404 w 449"/>
                    <a:gd name="T13" fmla="*/ 40 h 246"/>
                    <a:gd name="T14" fmla="*/ 415 w 449"/>
                    <a:gd name="T15" fmla="*/ 14 h 246"/>
                    <a:gd name="T16" fmla="*/ 399 w 449"/>
                    <a:gd name="T17" fmla="*/ 0 h 246"/>
                    <a:gd name="T18" fmla="*/ 196 w 449"/>
                    <a:gd name="T19" fmla="*/ 2 h 246"/>
                    <a:gd name="T20" fmla="*/ 5 w 449"/>
                    <a:gd name="T21" fmla="*/ 2 h 2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9"/>
                    <a:gd name="T34" fmla="*/ 0 h 246"/>
                    <a:gd name="T35" fmla="*/ 449 w 449"/>
                    <a:gd name="T36" fmla="*/ 246 h 2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9" h="246">
                      <a:moveTo>
                        <a:pt x="5" y="2"/>
                      </a:moveTo>
                      <a:lnTo>
                        <a:pt x="3" y="143"/>
                      </a:lnTo>
                      <a:lnTo>
                        <a:pt x="0" y="243"/>
                      </a:lnTo>
                      <a:lnTo>
                        <a:pt x="449" y="246"/>
                      </a:lnTo>
                      <a:lnTo>
                        <a:pt x="440" y="118"/>
                      </a:lnTo>
                      <a:lnTo>
                        <a:pt x="440" y="69"/>
                      </a:lnTo>
                      <a:lnTo>
                        <a:pt x="404" y="40"/>
                      </a:lnTo>
                      <a:lnTo>
                        <a:pt x="415" y="14"/>
                      </a:lnTo>
                      <a:lnTo>
                        <a:pt x="399" y="0"/>
                      </a:lnTo>
                      <a:lnTo>
                        <a:pt x="196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2630" y="2254"/>
                  <a:ext cx="523" cy="270"/>
                </a:xfrm>
                <a:custGeom>
                  <a:avLst/>
                  <a:gdLst>
                    <a:gd name="T0" fmla="*/ 3 w 523"/>
                    <a:gd name="T1" fmla="*/ 0 h 270"/>
                    <a:gd name="T2" fmla="*/ 0 w 523"/>
                    <a:gd name="T3" fmla="*/ 48 h 270"/>
                    <a:gd name="T4" fmla="*/ 186 w 523"/>
                    <a:gd name="T5" fmla="*/ 55 h 270"/>
                    <a:gd name="T6" fmla="*/ 187 w 523"/>
                    <a:gd name="T7" fmla="*/ 209 h 270"/>
                    <a:gd name="T8" fmla="*/ 282 w 523"/>
                    <a:gd name="T9" fmla="*/ 251 h 270"/>
                    <a:gd name="T10" fmla="*/ 308 w 523"/>
                    <a:gd name="T11" fmla="*/ 236 h 270"/>
                    <a:gd name="T12" fmla="*/ 369 w 523"/>
                    <a:gd name="T13" fmla="*/ 270 h 270"/>
                    <a:gd name="T14" fmla="*/ 408 w 523"/>
                    <a:gd name="T15" fmla="*/ 269 h 270"/>
                    <a:gd name="T16" fmla="*/ 480 w 523"/>
                    <a:gd name="T17" fmla="*/ 236 h 270"/>
                    <a:gd name="T18" fmla="*/ 523 w 523"/>
                    <a:gd name="T19" fmla="*/ 268 h 270"/>
                    <a:gd name="T20" fmla="*/ 523 w 523"/>
                    <a:gd name="T21" fmla="*/ 101 h 270"/>
                    <a:gd name="T22" fmla="*/ 510 w 523"/>
                    <a:gd name="T23" fmla="*/ 3 h 270"/>
                    <a:gd name="T24" fmla="*/ 3 w 523"/>
                    <a:gd name="T25" fmla="*/ 0 h 27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3"/>
                    <a:gd name="T40" fmla="*/ 0 h 270"/>
                    <a:gd name="T41" fmla="*/ 523 w 523"/>
                    <a:gd name="T42" fmla="*/ 270 h 27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3" h="270">
                      <a:moveTo>
                        <a:pt x="3" y="0"/>
                      </a:moveTo>
                      <a:lnTo>
                        <a:pt x="0" y="48"/>
                      </a:lnTo>
                      <a:lnTo>
                        <a:pt x="186" y="55"/>
                      </a:lnTo>
                      <a:lnTo>
                        <a:pt x="187" y="209"/>
                      </a:lnTo>
                      <a:lnTo>
                        <a:pt x="282" y="251"/>
                      </a:lnTo>
                      <a:lnTo>
                        <a:pt x="308" y="236"/>
                      </a:lnTo>
                      <a:lnTo>
                        <a:pt x="369" y="270"/>
                      </a:lnTo>
                      <a:lnTo>
                        <a:pt x="408" y="269"/>
                      </a:lnTo>
                      <a:lnTo>
                        <a:pt x="480" y="236"/>
                      </a:lnTo>
                      <a:lnTo>
                        <a:pt x="523" y="268"/>
                      </a:lnTo>
                      <a:lnTo>
                        <a:pt x="523" y="101"/>
                      </a:lnTo>
                      <a:lnTo>
                        <a:pt x="51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3006" y="1715"/>
                  <a:ext cx="354" cy="247"/>
                </a:xfrm>
                <a:custGeom>
                  <a:avLst/>
                  <a:gdLst>
                    <a:gd name="T0" fmla="*/ 6 w 354"/>
                    <a:gd name="T1" fmla="*/ 13 h 247"/>
                    <a:gd name="T2" fmla="*/ 0 w 354"/>
                    <a:gd name="T3" fmla="*/ 57 h 247"/>
                    <a:gd name="T4" fmla="*/ 8 w 354"/>
                    <a:gd name="T5" fmla="*/ 103 h 247"/>
                    <a:gd name="T6" fmla="*/ 41 w 354"/>
                    <a:gd name="T7" fmla="*/ 197 h 247"/>
                    <a:gd name="T8" fmla="*/ 59 w 354"/>
                    <a:gd name="T9" fmla="*/ 247 h 247"/>
                    <a:gd name="T10" fmla="*/ 267 w 354"/>
                    <a:gd name="T11" fmla="*/ 235 h 247"/>
                    <a:gd name="T12" fmla="*/ 301 w 354"/>
                    <a:gd name="T13" fmla="*/ 247 h 247"/>
                    <a:gd name="T14" fmla="*/ 322 w 354"/>
                    <a:gd name="T15" fmla="*/ 199 h 247"/>
                    <a:gd name="T16" fmla="*/ 314 w 354"/>
                    <a:gd name="T17" fmla="*/ 165 h 247"/>
                    <a:gd name="T18" fmla="*/ 349 w 354"/>
                    <a:gd name="T19" fmla="*/ 158 h 247"/>
                    <a:gd name="T20" fmla="*/ 354 w 354"/>
                    <a:gd name="T21" fmla="*/ 104 h 247"/>
                    <a:gd name="T22" fmla="*/ 333 w 354"/>
                    <a:gd name="T23" fmla="*/ 80 h 247"/>
                    <a:gd name="T24" fmla="*/ 297 w 354"/>
                    <a:gd name="T25" fmla="*/ 57 h 247"/>
                    <a:gd name="T26" fmla="*/ 304 w 354"/>
                    <a:gd name="T27" fmla="*/ 24 h 247"/>
                    <a:gd name="T28" fmla="*/ 289 w 354"/>
                    <a:gd name="T29" fmla="*/ 0 h 247"/>
                    <a:gd name="T30" fmla="*/ 211 w 354"/>
                    <a:gd name="T31" fmla="*/ 4 h 247"/>
                    <a:gd name="T32" fmla="*/ 133 w 354"/>
                    <a:gd name="T33" fmla="*/ 7 h 247"/>
                    <a:gd name="T34" fmla="*/ 6 w 354"/>
                    <a:gd name="T35" fmla="*/ 13 h 24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54"/>
                    <a:gd name="T55" fmla="*/ 0 h 247"/>
                    <a:gd name="T56" fmla="*/ 354 w 354"/>
                    <a:gd name="T57" fmla="*/ 247 h 24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54" h="247">
                      <a:moveTo>
                        <a:pt x="6" y="13"/>
                      </a:moveTo>
                      <a:lnTo>
                        <a:pt x="0" y="57"/>
                      </a:lnTo>
                      <a:lnTo>
                        <a:pt x="8" y="103"/>
                      </a:lnTo>
                      <a:lnTo>
                        <a:pt x="41" y="197"/>
                      </a:lnTo>
                      <a:lnTo>
                        <a:pt x="59" y="247"/>
                      </a:lnTo>
                      <a:lnTo>
                        <a:pt x="267" y="235"/>
                      </a:lnTo>
                      <a:lnTo>
                        <a:pt x="301" y="247"/>
                      </a:lnTo>
                      <a:lnTo>
                        <a:pt x="322" y="199"/>
                      </a:lnTo>
                      <a:lnTo>
                        <a:pt x="314" y="165"/>
                      </a:lnTo>
                      <a:lnTo>
                        <a:pt x="349" y="158"/>
                      </a:lnTo>
                      <a:lnTo>
                        <a:pt x="354" y="104"/>
                      </a:lnTo>
                      <a:lnTo>
                        <a:pt x="333" y="80"/>
                      </a:lnTo>
                      <a:lnTo>
                        <a:pt x="297" y="57"/>
                      </a:lnTo>
                      <a:lnTo>
                        <a:pt x="304" y="24"/>
                      </a:lnTo>
                      <a:lnTo>
                        <a:pt x="289" y="0"/>
                      </a:lnTo>
                      <a:lnTo>
                        <a:pt x="211" y="4"/>
                      </a:lnTo>
                      <a:lnTo>
                        <a:pt x="133" y="7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3290" y="1768"/>
                  <a:ext cx="253" cy="451"/>
                </a:xfrm>
                <a:custGeom>
                  <a:avLst/>
                  <a:gdLst>
                    <a:gd name="T0" fmla="*/ 47 w 253"/>
                    <a:gd name="T1" fmla="*/ 26 h 451"/>
                    <a:gd name="T2" fmla="*/ 192 w 253"/>
                    <a:gd name="T3" fmla="*/ 0 h 451"/>
                    <a:gd name="T4" fmla="*/ 215 w 253"/>
                    <a:gd name="T5" fmla="*/ 56 h 451"/>
                    <a:gd name="T6" fmla="*/ 245 w 253"/>
                    <a:gd name="T7" fmla="*/ 286 h 451"/>
                    <a:gd name="T8" fmla="*/ 253 w 253"/>
                    <a:gd name="T9" fmla="*/ 317 h 451"/>
                    <a:gd name="T10" fmla="*/ 230 w 253"/>
                    <a:gd name="T11" fmla="*/ 378 h 451"/>
                    <a:gd name="T12" fmla="*/ 230 w 253"/>
                    <a:gd name="T13" fmla="*/ 420 h 451"/>
                    <a:gd name="T14" fmla="*/ 204 w 253"/>
                    <a:gd name="T15" fmla="*/ 415 h 451"/>
                    <a:gd name="T16" fmla="*/ 205 w 253"/>
                    <a:gd name="T17" fmla="*/ 451 h 451"/>
                    <a:gd name="T18" fmla="*/ 178 w 253"/>
                    <a:gd name="T19" fmla="*/ 436 h 451"/>
                    <a:gd name="T20" fmla="*/ 164 w 253"/>
                    <a:gd name="T21" fmla="*/ 441 h 451"/>
                    <a:gd name="T22" fmla="*/ 143 w 253"/>
                    <a:gd name="T23" fmla="*/ 438 h 451"/>
                    <a:gd name="T24" fmla="*/ 128 w 253"/>
                    <a:gd name="T25" fmla="*/ 384 h 451"/>
                    <a:gd name="T26" fmla="*/ 98 w 253"/>
                    <a:gd name="T27" fmla="*/ 367 h 451"/>
                    <a:gd name="T28" fmla="*/ 98 w 253"/>
                    <a:gd name="T29" fmla="*/ 309 h 451"/>
                    <a:gd name="T30" fmla="*/ 69 w 253"/>
                    <a:gd name="T31" fmla="*/ 317 h 451"/>
                    <a:gd name="T32" fmla="*/ 52 w 253"/>
                    <a:gd name="T33" fmla="*/ 274 h 451"/>
                    <a:gd name="T34" fmla="*/ 0 w 253"/>
                    <a:gd name="T35" fmla="*/ 225 h 451"/>
                    <a:gd name="T36" fmla="*/ 38 w 253"/>
                    <a:gd name="T37" fmla="*/ 147 h 451"/>
                    <a:gd name="T38" fmla="*/ 27 w 253"/>
                    <a:gd name="T39" fmla="*/ 111 h 451"/>
                    <a:gd name="T40" fmla="*/ 65 w 253"/>
                    <a:gd name="T41" fmla="*/ 104 h 451"/>
                    <a:gd name="T42" fmla="*/ 69 w 253"/>
                    <a:gd name="T43" fmla="*/ 53 h 451"/>
                    <a:gd name="T44" fmla="*/ 47 w 253"/>
                    <a:gd name="T45" fmla="*/ 26 h 45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3"/>
                    <a:gd name="T70" fmla="*/ 0 h 451"/>
                    <a:gd name="T71" fmla="*/ 253 w 253"/>
                    <a:gd name="T72" fmla="*/ 451 h 45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3" h="451">
                      <a:moveTo>
                        <a:pt x="47" y="26"/>
                      </a:moveTo>
                      <a:lnTo>
                        <a:pt x="192" y="0"/>
                      </a:lnTo>
                      <a:lnTo>
                        <a:pt x="215" y="56"/>
                      </a:lnTo>
                      <a:lnTo>
                        <a:pt x="245" y="286"/>
                      </a:lnTo>
                      <a:lnTo>
                        <a:pt x="253" y="317"/>
                      </a:lnTo>
                      <a:lnTo>
                        <a:pt x="230" y="378"/>
                      </a:lnTo>
                      <a:lnTo>
                        <a:pt x="230" y="420"/>
                      </a:lnTo>
                      <a:lnTo>
                        <a:pt x="204" y="415"/>
                      </a:lnTo>
                      <a:lnTo>
                        <a:pt x="205" y="451"/>
                      </a:lnTo>
                      <a:lnTo>
                        <a:pt x="178" y="436"/>
                      </a:lnTo>
                      <a:lnTo>
                        <a:pt x="164" y="441"/>
                      </a:lnTo>
                      <a:lnTo>
                        <a:pt x="143" y="438"/>
                      </a:lnTo>
                      <a:lnTo>
                        <a:pt x="128" y="384"/>
                      </a:lnTo>
                      <a:lnTo>
                        <a:pt x="98" y="367"/>
                      </a:lnTo>
                      <a:lnTo>
                        <a:pt x="98" y="309"/>
                      </a:lnTo>
                      <a:lnTo>
                        <a:pt x="69" y="317"/>
                      </a:lnTo>
                      <a:lnTo>
                        <a:pt x="52" y="274"/>
                      </a:lnTo>
                      <a:lnTo>
                        <a:pt x="0" y="225"/>
                      </a:lnTo>
                      <a:lnTo>
                        <a:pt x="38" y="147"/>
                      </a:lnTo>
                      <a:lnTo>
                        <a:pt x="27" y="111"/>
                      </a:lnTo>
                      <a:lnTo>
                        <a:pt x="65" y="104"/>
                      </a:lnTo>
                      <a:lnTo>
                        <a:pt x="69" y="53"/>
                      </a:lnTo>
                      <a:lnTo>
                        <a:pt x="47" y="26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4206" y="1689"/>
                  <a:ext cx="92" cy="196"/>
                </a:xfrm>
                <a:custGeom>
                  <a:avLst/>
                  <a:gdLst>
                    <a:gd name="T0" fmla="*/ 17 w 92"/>
                    <a:gd name="T1" fmla="*/ 2 h 196"/>
                    <a:gd name="T2" fmla="*/ 39 w 92"/>
                    <a:gd name="T3" fmla="*/ 0 h 196"/>
                    <a:gd name="T4" fmla="*/ 82 w 92"/>
                    <a:gd name="T5" fmla="*/ 30 h 196"/>
                    <a:gd name="T6" fmla="*/ 76 w 92"/>
                    <a:gd name="T7" fmla="*/ 53 h 196"/>
                    <a:gd name="T8" fmla="*/ 91 w 92"/>
                    <a:gd name="T9" fmla="*/ 69 h 196"/>
                    <a:gd name="T10" fmla="*/ 92 w 92"/>
                    <a:gd name="T11" fmla="*/ 160 h 196"/>
                    <a:gd name="T12" fmla="*/ 77 w 92"/>
                    <a:gd name="T13" fmla="*/ 196 h 196"/>
                    <a:gd name="T14" fmla="*/ 59 w 92"/>
                    <a:gd name="T15" fmla="*/ 183 h 196"/>
                    <a:gd name="T16" fmla="*/ 41 w 92"/>
                    <a:gd name="T17" fmla="*/ 182 h 196"/>
                    <a:gd name="T18" fmla="*/ 9 w 92"/>
                    <a:gd name="T19" fmla="*/ 163 h 196"/>
                    <a:gd name="T20" fmla="*/ 33 w 92"/>
                    <a:gd name="T21" fmla="*/ 105 h 196"/>
                    <a:gd name="T22" fmla="*/ 0 w 92"/>
                    <a:gd name="T23" fmla="*/ 75 h 196"/>
                    <a:gd name="T24" fmla="*/ 17 w 92"/>
                    <a:gd name="T25" fmla="*/ 2 h 19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196"/>
                    <a:gd name="T41" fmla="*/ 92 w 92"/>
                    <a:gd name="T42" fmla="*/ 196 h 19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196">
                      <a:moveTo>
                        <a:pt x="17" y="2"/>
                      </a:moveTo>
                      <a:lnTo>
                        <a:pt x="39" y="0"/>
                      </a:lnTo>
                      <a:lnTo>
                        <a:pt x="82" y="30"/>
                      </a:lnTo>
                      <a:lnTo>
                        <a:pt x="76" y="53"/>
                      </a:lnTo>
                      <a:lnTo>
                        <a:pt x="91" y="69"/>
                      </a:lnTo>
                      <a:lnTo>
                        <a:pt x="92" y="160"/>
                      </a:lnTo>
                      <a:lnTo>
                        <a:pt x="77" y="196"/>
                      </a:lnTo>
                      <a:lnTo>
                        <a:pt x="59" y="183"/>
                      </a:lnTo>
                      <a:lnTo>
                        <a:pt x="41" y="182"/>
                      </a:lnTo>
                      <a:lnTo>
                        <a:pt x="9" y="163"/>
                      </a:lnTo>
                      <a:lnTo>
                        <a:pt x="33" y="105"/>
                      </a:lnTo>
                      <a:lnTo>
                        <a:pt x="0" y="75"/>
                      </a:lnTo>
                      <a:lnTo>
                        <a:pt x="17" y="2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4277" y="1604"/>
                  <a:ext cx="113" cy="93"/>
                </a:xfrm>
                <a:custGeom>
                  <a:avLst/>
                  <a:gdLst>
                    <a:gd name="T0" fmla="*/ 0 w 113"/>
                    <a:gd name="T1" fmla="*/ 23 h 93"/>
                    <a:gd name="T2" fmla="*/ 87 w 113"/>
                    <a:gd name="T3" fmla="*/ 0 h 93"/>
                    <a:gd name="T4" fmla="*/ 113 w 113"/>
                    <a:gd name="T5" fmla="*/ 42 h 93"/>
                    <a:gd name="T6" fmla="*/ 98 w 113"/>
                    <a:gd name="T7" fmla="*/ 61 h 93"/>
                    <a:gd name="T8" fmla="*/ 70 w 113"/>
                    <a:gd name="T9" fmla="*/ 54 h 93"/>
                    <a:gd name="T10" fmla="*/ 28 w 113"/>
                    <a:gd name="T11" fmla="*/ 93 h 93"/>
                    <a:gd name="T12" fmla="*/ 5 w 113"/>
                    <a:gd name="T13" fmla="*/ 73 h 93"/>
                    <a:gd name="T14" fmla="*/ 0 w 113"/>
                    <a:gd name="T15" fmla="*/ 23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3"/>
                    <a:gd name="T26" fmla="*/ 113 w 113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3">
                      <a:moveTo>
                        <a:pt x="0" y="23"/>
                      </a:moveTo>
                      <a:lnTo>
                        <a:pt x="87" y="0"/>
                      </a:lnTo>
                      <a:lnTo>
                        <a:pt x="113" y="42"/>
                      </a:lnTo>
                      <a:lnTo>
                        <a:pt x="98" y="61"/>
                      </a:lnTo>
                      <a:lnTo>
                        <a:pt x="70" y="54"/>
                      </a:lnTo>
                      <a:lnTo>
                        <a:pt x="28" y="93"/>
                      </a:lnTo>
                      <a:lnTo>
                        <a:pt x="5" y="7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4364" y="1595"/>
                  <a:ext cx="57" cy="51"/>
                </a:xfrm>
                <a:custGeom>
                  <a:avLst/>
                  <a:gdLst>
                    <a:gd name="T0" fmla="*/ 0 w 57"/>
                    <a:gd name="T1" fmla="*/ 9 h 51"/>
                    <a:gd name="T2" fmla="*/ 24 w 57"/>
                    <a:gd name="T3" fmla="*/ 0 h 51"/>
                    <a:gd name="T4" fmla="*/ 57 w 57"/>
                    <a:gd name="T5" fmla="*/ 26 h 51"/>
                    <a:gd name="T6" fmla="*/ 50 w 57"/>
                    <a:gd name="T7" fmla="*/ 33 h 51"/>
                    <a:gd name="T8" fmla="*/ 34 w 57"/>
                    <a:gd name="T9" fmla="*/ 33 h 51"/>
                    <a:gd name="T10" fmla="*/ 26 w 57"/>
                    <a:gd name="T11" fmla="*/ 51 h 51"/>
                    <a:gd name="T12" fmla="*/ 0 w 57"/>
                    <a:gd name="T13" fmla="*/ 9 h 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7"/>
                    <a:gd name="T22" fmla="*/ 0 h 51"/>
                    <a:gd name="T23" fmla="*/ 57 w 57"/>
                    <a:gd name="T24" fmla="*/ 51 h 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7" h="51">
                      <a:moveTo>
                        <a:pt x="0" y="9"/>
                      </a:moveTo>
                      <a:lnTo>
                        <a:pt x="24" y="0"/>
                      </a:lnTo>
                      <a:lnTo>
                        <a:pt x="57" y="26"/>
                      </a:lnTo>
                      <a:lnTo>
                        <a:pt x="50" y="33"/>
                      </a:lnTo>
                      <a:lnTo>
                        <a:pt x="34" y="33"/>
                      </a:lnTo>
                      <a:lnTo>
                        <a:pt x="26" y="5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b="1" i="1" kern="1200">
                      <a:solidFill>
                        <a:srgbClr val="FFCC99"/>
                      </a:solidFill>
                      <a:latin typeface="Arial" charset="0"/>
                      <a:ea typeface="ヒラギノ角ゴ Pro W3"/>
                      <a:cs typeface="Arial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1000" b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2049042" y="2637628"/>
                <a:ext cx="771111" cy="586115"/>
              </a:xfrm>
              <a:custGeom>
                <a:avLst/>
                <a:gdLst>
                  <a:gd name="T0" fmla="*/ 134 w 389"/>
                  <a:gd name="T1" fmla="*/ 0 h 307"/>
                  <a:gd name="T2" fmla="*/ 245 w 389"/>
                  <a:gd name="T3" fmla="*/ 24 h 307"/>
                  <a:gd name="T4" fmla="*/ 328 w 389"/>
                  <a:gd name="T5" fmla="*/ 39 h 307"/>
                  <a:gd name="T6" fmla="*/ 369 w 389"/>
                  <a:gd name="T7" fmla="*/ 46 h 307"/>
                  <a:gd name="T8" fmla="*/ 411 w 389"/>
                  <a:gd name="T9" fmla="*/ 51 h 307"/>
                  <a:gd name="T10" fmla="*/ 466 w 389"/>
                  <a:gd name="T11" fmla="*/ 59 h 307"/>
                  <a:gd name="T12" fmla="*/ 535 w 389"/>
                  <a:gd name="T13" fmla="*/ 68 h 307"/>
                  <a:gd name="T14" fmla="*/ 489 w 389"/>
                  <a:gd name="T15" fmla="*/ 307 h 307"/>
                  <a:gd name="T16" fmla="*/ 282 w 389"/>
                  <a:gd name="T17" fmla="*/ 273 h 307"/>
                  <a:gd name="T18" fmla="*/ 255 w 389"/>
                  <a:gd name="T19" fmla="*/ 288 h 307"/>
                  <a:gd name="T20" fmla="*/ 216 w 389"/>
                  <a:gd name="T21" fmla="*/ 265 h 307"/>
                  <a:gd name="T22" fmla="*/ 184 w 389"/>
                  <a:gd name="T23" fmla="*/ 288 h 307"/>
                  <a:gd name="T24" fmla="*/ 154 w 389"/>
                  <a:gd name="T25" fmla="*/ 268 h 307"/>
                  <a:gd name="T26" fmla="*/ 68 w 389"/>
                  <a:gd name="T27" fmla="*/ 265 h 307"/>
                  <a:gd name="T28" fmla="*/ 81 w 389"/>
                  <a:gd name="T29" fmla="*/ 226 h 307"/>
                  <a:gd name="T30" fmla="*/ 18 w 389"/>
                  <a:gd name="T31" fmla="*/ 222 h 307"/>
                  <a:gd name="T32" fmla="*/ 13 w 389"/>
                  <a:gd name="T33" fmla="*/ 200 h 307"/>
                  <a:gd name="T34" fmla="*/ 25 w 389"/>
                  <a:gd name="T35" fmla="*/ 177 h 307"/>
                  <a:gd name="T36" fmla="*/ 11 w 389"/>
                  <a:gd name="T37" fmla="*/ 155 h 307"/>
                  <a:gd name="T38" fmla="*/ 12 w 389"/>
                  <a:gd name="T39" fmla="*/ 96 h 307"/>
                  <a:gd name="T40" fmla="*/ 0 w 389"/>
                  <a:gd name="T41" fmla="*/ 50 h 307"/>
                  <a:gd name="T42" fmla="*/ 5 w 389"/>
                  <a:gd name="T43" fmla="*/ 32 h 307"/>
                  <a:gd name="T44" fmla="*/ 34 w 389"/>
                  <a:gd name="T45" fmla="*/ 39 h 307"/>
                  <a:gd name="T46" fmla="*/ 63 w 389"/>
                  <a:gd name="T47" fmla="*/ 66 h 307"/>
                  <a:gd name="T48" fmla="*/ 115 w 389"/>
                  <a:gd name="T49" fmla="*/ 72 h 307"/>
                  <a:gd name="T50" fmla="*/ 129 w 389"/>
                  <a:gd name="T51" fmla="*/ 94 h 307"/>
                  <a:gd name="T52" fmla="*/ 103 w 389"/>
                  <a:gd name="T53" fmla="*/ 94 h 307"/>
                  <a:gd name="T54" fmla="*/ 100 w 389"/>
                  <a:gd name="T55" fmla="*/ 113 h 307"/>
                  <a:gd name="T56" fmla="*/ 115 w 389"/>
                  <a:gd name="T57" fmla="*/ 115 h 307"/>
                  <a:gd name="T58" fmla="*/ 120 w 389"/>
                  <a:gd name="T59" fmla="*/ 134 h 307"/>
                  <a:gd name="T60" fmla="*/ 89 w 389"/>
                  <a:gd name="T61" fmla="*/ 148 h 307"/>
                  <a:gd name="T62" fmla="*/ 89 w 389"/>
                  <a:gd name="T63" fmla="*/ 161 h 307"/>
                  <a:gd name="T64" fmla="*/ 124 w 389"/>
                  <a:gd name="T65" fmla="*/ 161 h 307"/>
                  <a:gd name="T66" fmla="*/ 134 w 389"/>
                  <a:gd name="T67" fmla="*/ 128 h 307"/>
                  <a:gd name="T68" fmla="*/ 162 w 389"/>
                  <a:gd name="T69" fmla="*/ 108 h 307"/>
                  <a:gd name="T70" fmla="*/ 129 w 389"/>
                  <a:gd name="T71" fmla="*/ 57 h 307"/>
                  <a:gd name="T72" fmla="*/ 150 w 389"/>
                  <a:gd name="T73" fmla="*/ 40 h 307"/>
                  <a:gd name="T74" fmla="*/ 134 w 389"/>
                  <a:gd name="T75" fmla="*/ 0 h 3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89"/>
                  <a:gd name="T115" fmla="*/ 0 h 307"/>
                  <a:gd name="T116" fmla="*/ 389 w 389"/>
                  <a:gd name="T117" fmla="*/ 307 h 3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89" h="307">
                    <a:moveTo>
                      <a:pt x="98" y="0"/>
                    </a:moveTo>
                    <a:lnTo>
                      <a:pt x="178" y="24"/>
                    </a:lnTo>
                    <a:lnTo>
                      <a:pt x="239" y="39"/>
                    </a:lnTo>
                    <a:lnTo>
                      <a:pt x="269" y="46"/>
                    </a:lnTo>
                    <a:lnTo>
                      <a:pt x="299" y="51"/>
                    </a:lnTo>
                    <a:lnTo>
                      <a:pt x="340" y="59"/>
                    </a:lnTo>
                    <a:lnTo>
                      <a:pt x="389" y="68"/>
                    </a:lnTo>
                    <a:lnTo>
                      <a:pt x="357" y="307"/>
                    </a:lnTo>
                    <a:lnTo>
                      <a:pt x="206" y="273"/>
                    </a:lnTo>
                    <a:lnTo>
                      <a:pt x="186" y="288"/>
                    </a:lnTo>
                    <a:lnTo>
                      <a:pt x="158" y="265"/>
                    </a:lnTo>
                    <a:lnTo>
                      <a:pt x="134" y="288"/>
                    </a:lnTo>
                    <a:lnTo>
                      <a:pt x="112" y="268"/>
                    </a:lnTo>
                    <a:lnTo>
                      <a:pt x="50" y="265"/>
                    </a:lnTo>
                    <a:lnTo>
                      <a:pt x="59" y="226"/>
                    </a:lnTo>
                    <a:lnTo>
                      <a:pt x="14" y="222"/>
                    </a:lnTo>
                    <a:lnTo>
                      <a:pt x="9" y="200"/>
                    </a:lnTo>
                    <a:lnTo>
                      <a:pt x="18" y="177"/>
                    </a:lnTo>
                    <a:lnTo>
                      <a:pt x="7" y="155"/>
                    </a:lnTo>
                    <a:lnTo>
                      <a:pt x="8" y="96"/>
                    </a:lnTo>
                    <a:lnTo>
                      <a:pt x="0" y="50"/>
                    </a:lnTo>
                    <a:lnTo>
                      <a:pt x="5" y="32"/>
                    </a:lnTo>
                    <a:lnTo>
                      <a:pt x="25" y="39"/>
                    </a:lnTo>
                    <a:lnTo>
                      <a:pt x="46" y="66"/>
                    </a:lnTo>
                    <a:lnTo>
                      <a:pt x="84" y="72"/>
                    </a:lnTo>
                    <a:lnTo>
                      <a:pt x="94" y="94"/>
                    </a:lnTo>
                    <a:lnTo>
                      <a:pt x="75" y="94"/>
                    </a:lnTo>
                    <a:lnTo>
                      <a:pt x="73" y="113"/>
                    </a:lnTo>
                    <a:lnTo>
                      <a:pt x="84" y="115"/>
                    </a:lnTo>
                    <a:lnTo>
                      <a:pt x="88" y="134"/>
                    </a:lnTo>
                    <a:lnTo>
                      <a:pt x="65" y="148"/>
                    </a:lnTo>
                    <a:lnTo>
                      <a:pt x="65" y="161"/>
                    </a:lnTo>
                    <a:lnTo>
                      <a:pt x="91" y="161"/>
                    </a:lnTo>
                    <a:lnTo>
                      <a:pt x="98" y="128"/>
                    </a:lnTo>
                    <a:lnTo>
                      <a:pt x="118" y="108"/>
                    </a:lnTo>
                    <a:lnTo>
                      <a:pt x="94" y="57"/>
                    </a:lnTo>
                    <a:lnTo>
                      <a:pt x="109" y="4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1865364" y="3061287"/>
                <a:ext cx="964717" cy="762906"/>
              </a:xfrm>
              <a:custGeom>
                <a:avLst/>
                <a:gdLst>
                  <a:gd name="T0" fmla="*/ 147 w 485"/>
                  <a:gd name="T1" fmla="*/ 0 h 399"/>
                  <a:gd name="T2" fmla="*/ 127 w 485"/>
                  <a:gd name="T3" fmla="*/ 9 h 399"/>
                  <a:gd name="T4" fmla="*/ 115 w 485"/>
                  <a:gd name="T5" fmla="*/ 44 h 399"/>
                  <a:gd name="T6" fmla="*/ 102 w 485"/>
                  <a:gd name="T7" fmla="*/ 73 h 399"/>
                  <a:gd name="T8" fmla="*/ 94 w 485"/>
                  <a:gd name="T9" fmla="*/ 97 h 399"/>
                  <a:gd name="T10" fmla="*/ 81 w 485"/>
                  <a:gd name="T11" fmla="*/ 123 h 399"/>
                  <a:gd name="T12" fmla="*/ 67 w 485"/>
                  <a:gd name="T13" fmla="*/ 149 h 399"/>
                  <a:gd name="T14" fmla="*/ 50 w 485"/>
                  <a:gd name="T15" fmla="*/ 177 h 399"/>
                  <a:gd name="T16" fmla="*/ 26 w 485"/>
                  <a:gd name="T17" fmla="*/ 210 h 399"/>
                  <a:gd name="T18" fmla="*/ 0 w 485"/>
                  <a:gd name="T19" fmla="*/ 241 h 399"/>
                  <a:gd name="T20" fmla="*/ 0 w 485"/>
                  <a:gd name="T21" fmla="*/ 311 h 399"/>
                  <a:gd name="T22" fmla="*/ 376 w 485"/>
                  <a:gd name="T23" fmla="*/ 371 h 399"/>
                  <a:gd name="T24" fmla="*/ 552 w 485"/>
                  <a:gd name="T25" fmla="*/ 399 h 399"/>
                  <a:gd name="T26" fmla="*/ 587 w 485"/>
                  <a:gd name="T27" fmla="*/ 260 h 399"/>
                  <a:gd name="T28" fmla="*/ 610 w 485"/>
                  <a:gd name="T29" fmla="*/ 249 h 399"/>
                  <a:gd name="T30" fmla="*/ 588 w 485"/>
                  <a:gd name="T31" fmla="*/ 218 h 399"/>
                  <a:gd name="T32" fmla="*/ 600 w 485"/>
                  <a:gd name="T33" fmla="*/ 186 h 399"/>
                  <a:gd name="T34" fmla="*/ 670 w 485"/>
                  <a:gd name="T35" fmla="*/ 133 h 399"/>
                  <a:gd name="T36" fmla="*/ 621 w 485"/>
                  <a:gd name="T37" fmla="*/ 85 h 399"/>
                  <a:gd name="T38" fmla="*/ 412 w 485"/>
                  <a:gd name="T39" fmla="*/ 51 h 399"/>
                  <a:gd name="T40" fmla="*/ 386 w 485"/>
                  <a:gd name="T41" fmla="*/ 65 h 399"/>
                  <a:gd name="T42" fmla="*/ 346 w 485"/>
                  <a:gd name="T43" fmla="*/ 42 h 399"/>
                  <a:gd name="T44" fmla="*/ 312 w 485"/>
                  <a:gd name="T45" fmla="*/ 66 h 399"/>
                  <a:gd name="T46" fmla="*/ 281 w 485"/>
                  <a:gd name="T47" fmla="*/ 42 h 399"/>
                  <a:gd name="T48" fmla="*/ 197 w 485"/>
                  <a:gd name="T49" fmla="*/ 43 h 399"/>
                  <a:gd name="T50" fmla="*/ 209 w 485"/>
                  <a:gd name="T51" fmla="*/ 4 h 399"/>
                  <a:gd name="T52" fmla="*/ 147 w 485"/>
                  <a:gd name="T53" fmla="*/ 0 h 39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5"/>
                  <a:gd name="T82" fmla="*/ 0 h 399"/>
                  <a:gd name="T83" fmla="*/ 485 w 485"/>
                  <a:gd name="T84" fmla="*/ 399 h 39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5" h="399">
                    <a:moveTo>
                      <a:pt x="106" y="0"/>
                    </a:moveTo>
                    <a:lnTo>
                      <a:pt x="92" y="9"/>
                    </a:lnTo>
                    <a:lnTo>
                      <a:pt x="83" y="44"/>
                    </a:lnTo>
                    <a:lnTo>
                      <a:pt x="74" y="73"/>
                    </a:lnTo>
                    <a:lnTo>
                      <a:pt x="68" y="97"/>
                    </a:lnTo>
                    <a:lnTo>
                      <a:pt x="59" y="123"/>
                    </a:lnTo>
                    <a:lnTo>
                      <a:pt x="49" y="149"/>
                    </a:lnTo>
                    <a:lnTo>
                      <a:pt x="36" y="177"/>
                    </a:lnTo>
                    <a:lnTo>
                      <a:pt x="18" y="210"/>
                    </a:lnTo>
                    <a:lnTo>
                      <a:pt x="0" y="241"/>
                    </a:lnTo>
                    <a:lnTo>
                      <a:pt x="0" y="311"/>
                    </a:lnTo>
                    <a:lnTo>
                      <a:pt x="272" y="371"/>
                    </a:lnTo>
                    <a:lnTo>
                      <a:pt x="398" y="399"/>
                    </a:lnTo>
                    <a:lnTo>
                      <a:pt x="424" y="260"/>
                    </a:lnTo>
                    <a:lnTo>
                      <a:pt x="441" y="249"/>
                    </a:lnTo>
                    <a:lnTo>
                      <a:pt x="425" y="218"/>
                    </a:lnTo>
                    <a:lnTo>
                      <a:pt x="433" y="186"/>
                    </a:lnTo>
                    <a:lnTo>
                      <a:pt x="485" y="133"/>
                    </a:lnTo>
                    <a:lnTo>
                      <a:pt x="449" y="85"/>
                    </a:lnTo>
                    <a:lnTo>
                      <a:pt x="298" y="51"/>
                    </a:lnTo>
                    <a:lnTo>
                      <a:pt x="278" y="65"/>
                    </a:lnTo>
                    <a:lnTo>
                      <a:pt x="250" y="42"/>
                    </a:lnTo>
                    <a:lnTo>
                      <a:pt x="226" y="66"/>
                    </a:lnTo>
                    <a:lnTo>
                      <a:pt x="203" y="42"/>
                    </a:lnTo>
                    <a:lnTo>
                      <a:pt x="143" y="43"/>
                    </a:lnTo>
                    <a:lnTo>
                      <a:pt x="151" y="4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769674" y="3645811"/>
                <a:ext cx="1017668" cy="1624559"/>
              </a:xfrm>
              <a:custGeom>
                <a:avLst/>
                <a:gdLst>
                  <a:gd name="T0" fmla="*/ 55 w 512"/>
                  <a:gd name="T1" fmla="*/ 0 h 850"/>
                  <a:gd name="T2" fmla="*/ 379 w 512"/>
                  <a:gd name="T3" fmla="*/ 50 h 850"/>
                  <a:gd name="T4" fmla="*/ 308 w 512"/>
                  <a:gd name="T5" fmla="*/ 300 h 850"/>
                  <a:gd name="T6" fmla="*/ 673 w 512"/>
                  <a:gd name="T7" fmla="*/ 681 h 850"/>
                  <a:gd name="T8" fmla="*/ 708 w 512"/>
                  <a:gd name="T9" fmla="*/ 730 h 850"/>
                  <a:gd name="T10" fmla="*/ 672 w 512"/>
                  <a:gd name="T11" fmla="*/ 753 h 850"/>
                  <a:gd name="T12" fmla="*/ 651 w 512"/>
                  <a:gd name="T13" fmla="*/ 795 h 850"/>
                  <a:gd name="T14" fmla="*/ 628 w 512"/>
                  <a:gd name="T15" fmla="*/ 820 h 850"/>
                  <a:gd name="T16" fmla="*/ 653 w 512"/>
                  <a:gd name="T17" fmla="*/ 842 h 850"/>
                  <a:gd name="T18" fmla="*/ 612 w 512"/>
                  <a:gd name="T19" fmla="*/ 850 h 850"/>
                  <a:gd name="T20" fmla="*/ 398 w 512"/>
                  <a:gd name="T21" fmla="*/ 844 h 850"/>
                  <a:gd name="T22" fmla="*/ 384 w 512"/>
                  <a:gd name="T23" fmla="*/ 794 h 850"/>
                  <a:gd name="T24" fmla="*/ 348 w 512"/>
                  <a:gd name="T25" fmla="*/ 758 h 850"/>
                  <a:gd name="T26" fmla="*/ 320 w 512"/>
                  <a:gd name="T27" fmla="*/ 745 h 850"/>
                  <a:gd name="T28" fmla="*/ 313 w 512"/>
                  <a:gd name="T29" fmla="*/ 719 h 850"/>
                  <a:gd name="T30" fmla="*/ 291 w 512"/>
                  <a:gd name="T31" fmla="*/ 705 h 850"/>
                  <a:gd name="T32" fmla="*/ 268 w 512"/>
                  <a:gd name="T33" fmla="*/ 687 h 850"/>
                  <a:gd name="T34" fmla="*/ 260 w 512"/>
                  <a:gd name="T35" fmla="*/ 667 h 850"/>
                  <a:gd name="T36" fmla="*/ 240 w 512"/>
                  <a:gd name="T37" fmla="*/ 654 h 850"/>
                  <a:gd name="T38" fmla="*/ 207 w 512"/>
                  <a:gd name="T39" fmla="*/ 661 h 850"/>
                  <a:gd name="T40" fmla="*/ 168 w 512"/>
                  <a:gd name="T41" fmla="*/ 651 h 850"/>
                  <a:gd name="T42" fmla="*/ 168 w 512"/>
                  <a:gd name="T43" fmla="*/ 640 h 850"/>
                  <a:gd name="T44" fmla="*/ 167 w 512"/>
                  <a:gd name="T45" fmla="*/ 617 h 850"/>
                  <a:gd name="T46" fmla="*/ 152 w 512"/>
                  <a:gd name="T47" fmla="*/ 591 h 850"/>
                  <a:gd name="T48" fmla="*/ 151 w 512"/>
                  <a:gd name="T49" fmla="*/ 570 h 850"/>
                  <a:gd name="T50" fmla="*/ 134 w 512"/>
                  <a:gd name="T51" fmla="*/ 551 h 850"/>
                  <a:gd name="T52" fmla="*/ 138 w 512"/>
                  <a:gd name="T53" fmla="*/ 533 h 850"/>
                  <a:gd name="T54" fmla="*/ 92 w 512"/>
                  <a:gd name="T55" fmla="*/ 490 h 850"/>
                  <a:gd name="T56" fmla="*/ 92 w 512"/>
                  <a:gd name="T57" fmla="*/ 465 h 850"/>
                  <a:gd name="T58" fmla="*/ 115 w 512"/>
                  <a:gd name="T59" fmla="*/ 456 h 850"/>
                  <a:gd name="T60" fmla="*/ 115 w 512"/>
                  <a:gd name="T61" fmla="*/ 440 h 850"/>
                  <a:gd name="T62" fmla="*/ 92 w 512"/>
                  <a:gd name="T63" fmla="*/ 436 h 850"/>
                  <a:gd name="T64" fmla="*/ 80 w 512"/>
                  <a:gd name="T65" fmla="*/ 412 h 850"/>
                  <a:gd name="T66" fmla="*/ 69 w 512"/>
                  <a:gd name="T67" fmla="*/ 371 h 850"/>
                  <a:gd name="T68" fmla="*/ 103 w 512"/>
                  <a:gd name="T69" fmla="*/ 393 h 850"/>
                  <a:gd name="T70" fmla="*/ 89 w 512"/>
                  <a:gd name="T71" fmla="*/ 364 h 850"/>
                  <a:gd name="T72" fmla="*/ 115 w 512"/>
                  <a:gd name="T73" fmla="*/ 364 h 850"/>
                  <a:gd name="T74" fmla="*/ 115 w 512"/>
                  <a:gd name="T75" fmla="*/ 343 h 850"/>
                  <a:gd name="T76" fmla="*/ 89 w 512"/>
                  <a:gd name="T77" fmla="*/ 329 h 850"/>
                  <a:gd name="T78" fmla="*/ 78 w 512"/>
                  <a:gd name="T79" fmla="*/ 349 h 850"/>
                  <a:gd name="T80" fmla="*/ 55 w 512"/>
                  <a:gd name="T81" fmla="*/ 342 h 850"/>
                  <a:gd name="T82" fmla="*/ 11 w 512"/>
                  <a:gd name="T83" fmla="*/ 246 h 850"/>
                  <a:gd name="T84" fmla="*/ 22 w 512"/>
                  <a:gd name="T85" fmla="*/ 178 h 850"/>
                  <a:gd name="T86" fmla="*/ 0 w 512"/>
                  <a:gd name="T87" fmla="*/ 139 h 850"/>
                  <a:gd name="T88" fmla="*/ 12 w 512"/>
                  <a:gd name="T89" fmla="*/ 110 h 850"/>
                  <a:gd name="T90" fmla="*/ 33 w 512"/>
                  <a:gd name="T91" fmla="*/ 104 h 850"/>
                  <a:gd name="T92" fmla="*/ 55 w 512"/>
                  <a:gd name="T93" fmla="*/ 57 h 850"/>
                  <a:gd name="T94" fmla="*/ 55 w 512"/>
                  <a:gd name="T95" fmla="*/ 0 h 85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12"/>
                  <a:gd name="T145" fmla="*/ 0 h 850"/>
                  <a:gd name="T146" fmla="*/ 512 w 512"/>
                  <a:gd name="T147" fmla="*/ 850 h 85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12" h="850">
                    <a:moveTo>
                      <a:pt x="40" y="0"/>
                    </a:moveTo>
                    <a:lnTo>
                      <a:pt x="275" y="50"/>
                    </a:lnTo>
                    <a:lnTo>
                      <a:pt x="223" y="300"/>
                    </a:lnTo>
                    <a:lnTo>
                      <a:pt x="488" y="681"/>
                    </a:lnTo>
                    <a:lnTo>
                      <a:pt x="512" y="730"/>
                    </a:lnTo>
                    <a:lnTo>
                      <a:pt x="487" y="753"/>
                    </a:lnTo>
                    <a:lnTo>
                      <a:pt x="471" y="795"/>
                    </a:lnTo>
                    <a:lnTo>
                      <a:pt x="455" y="820"/>
                    </a:lnTo>
                    <a:lnTo>
                      <a:pt x="472" y="842"/>
                    </a:lnTo>
                    <a:lnTo>
                      <a:pt x="444" y="850"/>
                    </a:lnTo>
                    <a:lnTo>
                      <a:pt x="289" y="844"/>
                    </a:lnTo>
                    <a:lnTo>
                      <a:pt x="279" y="794"/>
                    </a:lnTo>
                    <a:lnTo>
                      <a:pt x="252" y="758"/>
                    </a:lnTo>
                    <a:lnTo>
                      <a:pt x="232" y="745"/>
                    </a:lnTo>
                    <a:lnTo>
                      <a:pt x="227" y="719"/>
                    </a:lnTo>
                    <a:lnTo>
                      <a:pt x="210" y="705"/>
                    </a:lnTo>
                    <a:lnTo>
                      <a:pt x="194" y="687"/>
                    </a:lnTo>
                    <a:lnTo>
                      <a:pt x="188" y="667"/>
                    </a:lnTo>
                    <a:lnTo>
                      <a:pt x="173" y="654"/>
                    </a:lnTo>
                    <a:lnTo>
                      <a:pt x="149" y="661"/>
                    </a:lnTo>
                    <a:lnTo>
                      <a:pt x="122" y="651"/>
                    </a:lnTo>
                    <a:lnTo>
                      <a:pt x="122" y="640"/>
                    </a:lnTo>
                    <a:lnTo>
                      <a:pt x="121" y="617"/>
                    </a:lnTo>
                    <a:lnTo>
                      <a:pt x="110" y="591"/>
                    </a:lnTo>
                    <a:lnTo>
                      <a:pt x="109" y="570"/>
                    </a:lnTo>
                    <a:lnTo>
                      <a:pt x="97" y="551"/>
                    </a:lnTo>
                    <a:lnTo>
                      <a:pt x="100" y="533"/>
                    </a:lnTo>
                    <a:lnTo>
                      <a:pt x="66" y="490"/>
                    </a:lnTo>
                    <a:lnTo>
                      <a:pt x="66" y="465"/>
                    </a:lnTo>
                    <a:lnTo>
                      <a:pt x="83" y="456"/>
                    </a:lnTo>
                    <a:lnTo>
                      <a:pt x="83" y="440"/>
                    </a:lnTo>
                    <a:lnTo>
                      <a:pt x="66" y="436"/>
                    </a:lnTo>
                    <a:lnTo>
                      <a:pt x="58" y="412"/>
                    </a:lnTo>
                    <a:lnTo>
                      <a:pt x="50" y="371"/>
                    </a:lnTo>
                    <a:lnTo>
                      <a:pt x="75" y="393"/>
                    </a:lnTo>
                    <a:lnTo>
                      <a:pt x="65" y="364"/>
                    </a:lnTo>
                    <a:lnTo>
                      <a:pt x="83" y="364"/>
                    </a:lnTo>
                    <a:lnTo>
                      <a:pt x="83" y="343"/>
                    </a:lnTo>
                    <a:lnTo>
                      <a:pt x="65" y="329"/>
                    </a:lnTo>
                    <a:lnTo>
                      <a:pt x="56" y="349"/>
                    </a:lnTo>
                    <a:lnTo>
                      <a:pt x="40" y="342"/>
                    </a:lnTo>
                    <a:lnTo>
                      <a:pt x="7" y="246"/>
                    </a:lnTo>
                    <a:lnTo>
                      <a:pt x="16" y="178"/>
                    </a:lnTo>
                    <a:lnTo>
                      <a:pt x="0" y="139"/>
                    </a:lnTo>
                    <a:lnTo>
                      <a:pt x="8" y="110"/>
                    </a:lnTo>
                    <a:lnTo>
                      <a:pt x="24" y="104"/>
                    </a:lnTo>
                    <a:lnTo>
                      <a:pt x="40" y="5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653024" y="2765044"/>
                <a:ext cx="694993" cy="1162675"/>
              </a:xfrm>
              <a:custGeom>
                <a:avLst/>
                <a:gdLst>
                  <a:gd name="T0" fmla="*/ 117 w 349"/>
                  <a:gd name="T1" fmla="*/ 0 h 608"/>
                  <a:gd name="T2" fmla="*/ 72 w 349"/>
                  <a:gd name="T3" fmla="*/ 238 h 608"/>
                  <a:gd name="T4" fmla="*/ 118 w 349"/>
                  <a:gd name="T5" fmla="*/ 288 h 608"/>
                  <a:gd name="T6" fmla="*/ 47 w 349"/>
                  <a:gd name="T7" fmla="*/ 341 h 608"/>
                  <a:gd name="T8" fmla="*/ 37 w 349"/>
                  <a:gd name="T9" fmla="*/ 378 h 608"/>
                  <a:gd name="T10" fmla="*/ 58 w 349"/>
                  <a:gd name="T11" fmla="*/ 404 h 608"/>
                  <a:gd name="T12" fmla="*/ 37 w 349"/>
                  <a:gd name="T13" fmla="*/ 416 h 608"/>
                  <a:gd name="T14" fmla="*/ 0 w 349"/>
                  <a:gd name="T15" fmla="*/ 554 h 608"/>
                  <a:gd name="T16" fmla="*/ 230 w 349"/>
                  <a:gd name="T17" fmla="*/ 586 h 608"/>
                  <a:gd name="T18" fmla="*/ 451 w 349"/>
                  <a:gd name="T19" fmla="*/ 608 h 608"/>
                  <a:gd name="T20" fmla="*/ 472 w 349"/>
                  <a:gd name="T21" fmla="*/ 482 h 608"/>
                  <a:gd name="T22" fmla="*/ 485 w 349"/>
                  <a:gd name="T23" fmla="*/ 413 h 608"/>
                  <a:gd name="T24" fmla="*/ 464 w 349"/>
                  <a:gd name="T25" fmla="*/ 388 h 608"/>
                  <a:gd name="T26" fmla="*/ 414 w 349"/>
                  <a:gd name="T27" fmla="*/ 395 h 608"/>
                  <a:gd name="T28" fmla="*/ 346 w 349"/>
                  <a:gd name="T29" fmla="*/ 401 h 608"/>
                  <a:gd name="T30" fmla="*/ 338 w 349"/>
                  <a:gd name="T31" fmla="*/ 345 h 608"/>
                  <a:gd name="T32" fmla="*/ 257 w 349"/>
                  <a:gd name="T33" fmla="*/ 299 h 608"/>
                  <a:gd name="T34" fmla="*/ 268 w 349"/>
                  <a:gd name="T35" fmla="*/ 270 h 608"/>
                  <a:gd name="T36" fmla="*/ 275 w 349"/>
                  <a:gd name="T37" fmla="*/ 218 h 608"/>
                  <a:gd name="T38" fmla="*/ 175 w 349"/>
                  <a:gd name="T39" fmla="*/ 106 h 608"/>
                  <a:gd name="T40" fmla="*/ 188 w 349"/>
                  <a:gd name="T41" fmla="*/ 7 h 608"/>
                  <a:gd name="T42" fmla="*/ 117 w 349"/>
                  <a:gd name="T43" fmla="*/ 0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9"/>
                  <a:gd name="T67" fmla="*/ 0 h 608"/>
                  <a:gd name="T68" fmla="*/ 349 w 349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9" h="608">
                    <a:moveTo>
                      <a:pt x="84" y="0"/>
                    </a:moveTo>
                    <a:lnTo>
                      <a:pt x="52" y="238"/>
                    </a:lnTo>
                    <a:lnTo>
                      <a:pt x="85" y="288"/>
                    </a:lnTo>
                    <a:lnTo>
                      <a:pt x="34" y="341"/>
                    </a:lnTo>
                    <a:lnTo>
                      <a:pt x="27" y="378"/>
                    </a:lnTo>
                    <a:lnTo>
                      <a:pt x="41" y="404"/>
                    </a:lnTo>
                    <a:lnTo>
                      <a:pt x="27" y="416"/>
                    </a:lnTo>
                    <a:lnTo>
                      <a:pt x="0" y="554"/>
                    </a:lnTo>
                    <a:lnTo>
                      <a:pt x="166" y="586"/>
                    </a:lnTo>
                    <a:lnTo>
                      <a:pt x="324" y="608"/>
                    </a:lnTo>
                    <a:lnTo>
                      <a:pt x="340" y="482"/>
                    </a:lnTo>
                    <a:lnTo>
                      <a:pt x="349" y="413"/>
                    </a:lnTo>
                    <a:lnTo>
                      <a:pt x="333" y="388"/>
                    </a:lnTo>
                    <a:lnTo>
                      <a:pt x="297" y="395"/>
                    </a:lnTo>
                    <a:lnTo>
                      <a:pt x="250" y="401"/>
                    </a:lnTo>
                    <a:lnTo>
                      <a:pt x="242" y="345"/>
                    </a:lnTo>
                    <a:lnTo>
                      <a:pt x="185" y="299"/>
                    </a:lnTo>
                    <a:lnTo>
                      <a:pt x="192" y="270"/>
                    </a:lnTo>
                    <a:lnTo>
                      <a:pt x="198" y="218"/>
                    </a:lnTo>
                    <a:lnTo>
                      <a:pt x="125" y="106"/>
                    </a:lnTo>
                    <a:lnTo>
                      <a:pt x="134" y="7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5578613" y="4990054"/>
                <a:ext cx="416996" cy="753349"/>
              </a:xfrm>
              <a:custGeom>
                <a:avLst/>
                <a:gdLst>
                  <a:gd name="T0" fmla="*/ 81 w 210"/>
                  <a:gd name="T1" fmla="*/ 13 h 394"/>
                  <a:gd name="T2" fmla="*/ 37 w 210"/>
                  <a:gd name="T3" fmla="*/ 80 h 394"/>
                  <a:gd name="T4" fmla="*/ 0 w 210"/>
                  <a:gd name="T5" fmla="*/ 124 h 394"/>
                  <a:gd name="T6" fmla="*/ 13 w 210"/>
                  <a:gd name="T7" fmla="*/ 175 h 394"/>
                  <a:gd name="T8" fmla="*/ 57 w 210"/>
                  <a:gd name="T9" fmla="*/ 246 h 394"/>
                  <a:gd name="T10" fmla="*/ 23 w 210"/>
                  <a:gd name="T11" fmla="*/ 318 h 394"/>
                  <a:gd name="T12" fmla="*/ 6 w 210"/>
                  <a:gd name="T13" fmla="*/ 355 h 394"/>
                  <a:gd name="T14" fmla="*/ 174 w 210"/>
                  <a:gd name="T15" fmla="*/ 340 h 394"/>
                  <a:gd name="T16" fmla="*/ 184 w 210"/>
                  <a:gd name="T17" fmla="*/ 388 h 394"/>
                  <a:gd name="T18" fmla="*/ 217 w 210"/>
                  <a:gd name="T19" fmla="*/ 394 h 394"/>
                  <a:gd name="T20" fmla="*/ 225 w 210"/>
                  <a:gd name="T21" fmla="*/ 369 h 394"/>
                  <a:gd name="T22" fmla="*/ 286 w 210"/>
                  <a:gd name="T23" fmla="*/ 362 h 394"/>
                  <a:gd name="T24" fmla="*/ 272 w 210"/>
                  <a:gd name="T25" fmla="*/ 282 h 394"/>
                  <a:gd name="T26" fmla="*/ 270 w 210"/>
                  <a:gd name="T27" fmla="*/ 0 h 394"/>
                  <a:gd name="T28" fmla="*/ 81 w 210"/>
                  <a:gd name="T29" fmla="*/ 13 h 3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0"/>
                  <a:gd name="T46" fmla="*/ 0 h 394"/>
                  <a:gd name="T47" fmla="*/ 210 w 210"/>
                  <a:gd name="T48" fmla="*/ 394 h 3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0" h="394">
                    <a:moveTo>
                      <a:pt x="59" y="13"/>
                    </a:moveTo>
                    <a:lnTo>
                      <a:pt x="27" y="80"/>
                    </a:lnTo>
                    <a:lnTo>
                      <a:pt x="0" y="124"/>
                    </a:lnTo>
                    <a:lnTo>
                      <a:pt x="9" y="175"/>
                    </a:lnTo>
                    <a:lnTo>
                      <a:pt x="42" y="246"/>
                    </a:lnTo>
                    <a:lnTo>
                      <a:pt x="17" y="318"/>
                    </a:lnTo>
                    <a:lnTo>
                      <a:pt x="6" y="355"/>
                    </a:lnTo>
                    <a:lnTo>
                      <a:pt x="128" y="340"/>
                    </a:lnTo>
                    <a:lnTo>
                      <a:pt x="134" y="388"/>
                    </a:lnTo>
                    <a:lnTo>
                      <a:pt x="159" y="394"/>
                    </a:lnTo>
                    <a:lnTo>
                      <a:pt x="165" y="369"/>
                    </a:lnTo>
                    <a:lnTo>
                      <a:pt x="210" y="362"/>
                    </a:lnTo>
                    <a:lnTo>
                      <a:pt x="200" y="282"/>
                    </a:lnTo>
                    <a:lnTo>
                      <a:pt x="198" y="0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5969133" y="4953421"/>
                <a:ext cx="471603" cy="761313"/>
              </a:xfrm>
              <a:custGeom>
                <a:avLst/>
                <a:gdLst>
                  <a:gd name="T0" fmla="*/ 0 w 237"/>
                  <a:gd name="T1" fmla="*/ 20 h 398"/>
                  <a:gd name="T2" fmla="*/ 213 w 237"/>
                  <a:gd name="T3" fmla="*/ 0 h 398"/>
                  <a:gd name="T4" fmla="*/ 281 w 237"/>
                  <a:gd name="T5" fmla="*/ 184 h 398"/>
                  <a:gd name="T6" fmla="*/ 329 w 237"/>
                  <a:gd name="T7" fmla="*/ 213 h 398"/>
                  <a:gd name="T8" fmla="*/ 291 w 237"/>
                  <a:gd name="T9" fmla="*/ 267 h 398"/>
                  <a:gd name="T10" fmla="*/ 326 w 237"/>
                  <a:gd name="T11" fmla="*/ 319 h 398"/>
                  <a:gd name="T12" fmla="*/ 110 w 237"/>
                  <a:gd name="T13" fmla="*/ 338 h 398"/>
                  <a:gd name="T14" fmla="*/ 117 w 237"/>
                  <a:gd name="T15" fmla="*/ 383 h 398"/>
                  <a:gd name="T16" fmla="*/ 86 w 237"/>
                  <a:gd name="T17" fmla="*/ 398 h 398"/>
                  <a:gd name="T18" fmla="*/ 61 w 237"/>
                  <a:gd name="T19" fmla="*/ 341 h 398"/>
                  <a:gd name="T20" fmla="*/ 46 w 237"/>
                  <a:gd name="T21" fmla="*/ 387 h 398"/>
                  <a:gd name="T22" fmla="*/ 17 w 237"/>
                  <a:gd name="T23" fmla="*/ 383 h 398"/>
                  <a:gd name="T24" fmla="*/ 11 w 237"/>
                  <a:gd name="T25" fmla="*/ 337 h 398"/>
                  <a:gd name="T26" fmla="*/ 1 w 237"/>
                  <a:gd name="T27" fmla="*/ 297 h 398"/>
                  <a:gd name="T28" fmla="*/ 0 w 237"/>
                  <a:gd name="T29" fmla="*/ 20 h 3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7"/>
                  <a:gd name="T46" fmla="*/ 0 h 398"/>
                  <a:gd name="T47" fmla="*/ 237 w 237"/>
                  <a:gd name="T48" fmla="*/ 398 h 3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7" h="398">
                    <a:moveTo>
                      <a:pt x="0" y="20"/>
                    </a:moveTo>
                    <a:lnTo>
                      <a:pt x="154" y="0"/>
                    </a:lnTo>
                    <a:lnTo>
                      <a:pt x="203" y="184"/>
                    </a:lnTo>
                    <a:lnTo>
                      <a:pt x="237" y="213"/>
                    </a:lnTo>
                    <a:lnTo>
                      <a:pt x="210" y="267"/>
                    </a:lnTo>
                    <a:lnTo>
                      <a:pt x="236" y="319"/>
                    </a:lnTo>
                    <a:lnTo>
                      <a:pt x="79" y="338"/>
                    </a:lnTo>
                    <a:lnTo>
                      <a:pt x="85" y="383"/>
                    </a:lnTo>
                    <a:lnTo>
                      <a:pt x="62" y="398"/>
                    </a:lnTo>
                    <a:lnTo>
                      <a:pt x="44" y="341"/>
                    </a:lnTo>
                    <a:lnTo>
                      <a:pt x="33" y="387"/>
                    </a:lnTo>
                    <a:lnTo>
                      <a:pt x="13" y="383"/>
                    </a:lnTo>
                    <a:lnTo>
                      <a:pt x="7" y="337"/>
                    </a:lnTo>
                    <a:lnTo>
                      <a:pt x="1" y="29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6275262" y="4915196"/>
                <a:ext cx="653624" cy="700790"/>
              </a:xfrm>
              <a:custGeom>
                <a:avLst/>
                <a:gdLst>
                  <a:gd name="T0" fmla="*/ 0 w 328"/>
                  <a:gd name="T1" fmla="*/ 23 h 366"/>
                  <a:gd name="T2" fmla="*/ 4 w 328"/>
                  <a:gd name="T3" fmla="*/ 23 h 366"/>
                  <a:gd name="T4" fmla="*/ 111 w 328"/>
                  <a:gd name="T5" fmla="*/ 7 h 366"/>
                  <a:gd name="T6" fmla="*/ 206 w 328"/>
                  <a:gd name="T7" fmla="*/ 0 h 366"/>
                  <a:gd name="T8" fmla="*/ 192 w 328"/>
                  <a:gd name="T9" fmla="*/ 19 h 366"/>
                  <a:gd name="T10" fmla="*/ 221 w 328"/>
                  <a:gd name="T11" fmla="*/ 19 h 366"/>
                  <a:gd name="T12" fmla="*/ 384 w 328"/>
                  <a:gd name="T13" fmla="*/ 132 h 366"/>
                  <a:gd name="T14" fmla="*/ 446 w 328"/>
                  <a:gd name="T15" fmla="*/ 205 h 366"/>
                  <a:gd name="T16" fmla="*/ 455 w 328"/>
                  <a:gd name="T17" fmla="*/ 254 h 366"/>
                  <a:gd name="T18" fmla="*/ 434 w 328"/>
                  <a:gd name="T19" fmla="*/ 266 h 366"/>
                  <a:gd name="T20" fmla="*/ 446 w 328"/>
                  <a:gd name="T21" fmla="*/ 316 h 366"/>
                  <a:gd name="T22" fmla="*/ 402 w 328"/>
                  <a:gd name="T23" fmla="*/ 318 h 366"/>
                  <a:gd name="T24" fmla="*/ 402 w 328"/>
                  <a:gd name="T25" fmla="*/ 360 h 366"/>
                  <a:gd name="T26" fmla="*/ 364 w 328"/>
                  <a:gd name="T27" fmla="*/ 339 h 366"/>
                  <a:gd name="T28" fmla="*/ 130 w 328"/>
                  <a:gd name="T29" fmla="*/ 366 h 366"/>
                  <a:gd name="T30" fmla="*/ 78 w 328"/>
                  <a:gd name="T31" fmla="*/ 287 h 366"/>
                  <a:gd name="T32" fmla="*/ 115 w 328"/>
                  <a:gd name="T33" fmla="*/ 233 h 366"/>
                  <a:gd name="T34" fmla="*/ 65 w 328"/>
                  <a:gd name="T35" fmla="*/ 206 h 366"/>
                  <a:gd name="T36" fmla="*/ 0 w 328"/>
                  <a:gd name="T37" fmla="*/ 23 h 3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8"/>
                  <a:gd name="T58" fmla="*/ 0 h 366"/>
                  <a:gd name="T59" fmla="*/ 328 w 328"/>
                  <a:gd name="T60" fmla="*/ 366 h 3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8" h="366">
                    <a:moveTo>
                      <a:pt x="0" y="23"/>
                    </a:moveTo>
                    <a:lnTo>
                      <a:pt x="4" y="23"/>
                    </a:lnTo>
                    <a:lnTo>
                      <a:pt x="80" y="7"/>
                    </a:lnTo>
                    <a:lnTo>
                      <a:pt x="148" y="0"/>
                    </a:lnTo>
                    <a:lnTo>
                      <a:pt x="138" y="19"/>
                    </a:lnTo>
                    <a:lnTo>
                      <a:pt x="159" y="19"/>
                    </a:lnTo>
                    <a:lnTo>
                      <a:pt x="276" y="132"/>
                    </a:lnTo>
                    <a:lnTo>
                      <a:pt x="322" y="205"/>
                    </a:lnTo>
                    <a:lnTo>
                      <a:pt x="328" y="254"/>
                    </a:lnTo>
                    <a:lnTo>
                      <a:pt x="313" y="266"/>
                    </a:lnTo>
                    <a:lnTo>
                      <a:pt x="322" y="316"/>
                    </a:lnTo>
                    <a:lnTo>
                      <a:pt x="289" y="318"/>
                    </a:lnTo>
                    <a:lnTo>
                      <a:pt x="289" y="360"/>
                    </a:lnTo>
                    <a:lnTo>
                      <a:pt x="263" y="339"/>
                    </a:lnTo>
                    <a:lnTo>
                      <a:pt x="94" y="366"/>
                    </a:lnTo>
                    <a:lnTo>
                      <a:pt x="56" y="287"/>
                    </a:lnTo>
                    <a:lnTo>
                      <a:pt x="83" y="233"/>
                    </a:lnTo>
                    <a:lnTo>
                      <a:pt x="47" y="20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/>
              <p:cNvSpPr>
                <a:spLocks/>
              </p:cNvSpPr>
              <p:nvPr/>
            </p:nvSpPr>
            <p:spPr bwMode="auto">
              <a:xfrm>
                <a:off x="6434117" y="4486759"/>
                <a:ext cx="1024287" cy="465070"/>
              </a:xfrm>
              <a:custGeom>
                <a:avLst/>
                <a:gdLst>
                  <a:gd name="T0" fmla="*/ 25 w 516"/>
                  <a:gd name="T1" fmla="*/ 180 h 243"/>
                  <a:gd name="T2" fmla="*/ 0 w 516"/>
                  <a:gd name="T3" fmla="*/ 231 h 243"/>
                  <a:gd name="T4" fmla="*/ 93 w 516"/>
                  <a:gd name="T5" fmla="*/ 224 h 243"/>
                  <a:gd name="T6" fmla="*/ 128 w 516"/>
                  <a:gd name="T7" fmla="*/ 201 h 243"/>
                  <a:gd name="T8" fmla="*/ 253 w 516"/>
                  <a:gd name="T9" fmla="*/ 175 h 243"/>
                  <a:gd name="T10" fmla="*/ 287 w 516"/>
                  <a:gd name="T11" fmla="*/ 189 h 243"/>
                  <a:gd name="T12" fmla="*/ 369 w 516"/>
                  <a:gd name="T13" fmla="*/ 180 h 243"/>
                  <a:gd name="T14" fmla="*/ 369 w 516"/>
                  <a:gd name="T15" fmla="*/ 183 h 243"/>
                  <a:gd name="T16" fmla="*/ 494 w 516"/>
                  <a:gd name="T17" fmla="*/ 243 h 243"/>
                  <a:gd name="T18" fmla="*/ 565 w 516"/>
                  <a:gd name="T19" fmla="*/ 226 h 243"/>
                  <a:gd name="T20" fmla="*/ 608 w 516"/>
                  <a:gd name="T21" fmla="*/ 159 h 243"/>
                  <a:gd name="T22" fmla="*/ 677 w 516"/>
                  <a:gd name="T23" fmla="*/ 140 h 243"/>
                  <a:gd name="T24" fmla="*/ 711 w 516"/>
                  <a:gd name="T25" fmla="*/ 90 h 243"/>
                  <a:gd name="T26" fmla="*/ 708 w 516"/>
                  <a:gd name="T27" fmla="*/ 30 h 243"/>
                  <a:gd name="T28" fmla="*/ 701 w 516"/>
                  <a:gd name="T29" fmla="*/ 80 h 243"/>
                  <a:gd name="T30" fmla="*/ 661 w 516"/>
                  <a:gd name="T31" fmla="*/ 122 h 243"/>
                  <a:gd name="T32" fmla="*/ 646 w 516"/>
                  <a:gd name="T33" fmla="*/ 119 h 243"/>
                  <a:gd name="T34" fmla="*/ 594 w 516"/>
                  <a:gd name="T35" fmla="*/ 130 h 243"/>
                  <a:gd name="T36" fmla="*/ 594 w 516"/>
                  <a:gd name="T37" fmla="*/ 116 h 243"/>
                  <a:gd name="T38" fmla="*/ 646 w 516"/>
                  <a:gd name="T39" fmla="*/ 102 h 243"/>
                  <a:gd name="T40" fmla="*/ 597 w 516"/>
                  <a:gd name="T41" fmla="*/ 97 h 243"/>
                  <a:gd name="T42" fmla="*/ 652 w 516"/>
                  <a:gd name="T43" fmla="*/ 85 h 243"/>
                  <a:gd name="T44" fmla="*/ 674 w 516"/>
                  <a:gd name="T45" fmla="*/ 92 h 243"/>
                  <a:gd name="T46" fmla="*/ 685 w 516"/>
                  <a:gd name="T47" fmla="*/ 45 h 243"/>
                  <a:gd name="T48" fmla="*/ 672 w 516"/>
                  <a:gd name="T49" fmla="*/ 34 h 243"/>
                  <a:gd name="T50" fmla="*/ 607 w 516"/>
                  <a:gd name="T51" fmla="*/ 53 h 243"/>
                  <a:gd name="T52" fmla="*/ 608 w 516"/>
                  <a:gd name="T53" fmla="*/ 25 h 243"/>
                  <a:gd name="T54" fmla="*/ 635 w 516"/>
                  <a:gd name="T55" fmla="*/ 32 h 243"/>
                  <a:gd name="T56" fmla="*/ 672 w 516"/>
                  <a:gd name="T57" fmla="*/ 10 h 243"/>
                  <a:gd name="T58" fmla="*/ 651 w 516"/>
                  <a:gd name="T59" fmla="*/ 0 h 243"/>
                  <a:gd name="T60" fmla="*/ 438 w 516"/>
                  <a:gd name="T61" fmla="*/ 37 h 243"/>
                  <a:gd name="T62" fmla="*/ 179 w 516"/>
                  <a:gd name="T63" fmla="*/ 79 h 243"/>
                  <a:gd name="T64" fmla="*/ 60 w 516"/>
                  <a:gd name="T65" fmla="*/ 179 h 243"/>
                  <a:gd name="T66" fmla="*/ 25 w 516"/>
                  <a:gd name="T67" fmla="*/ 180 h 2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6"/>
                  <a:gd name="T103" fmla="*/ 0 h 243"/>
                  <a:gd name="T104" fmla="*/ 516 w 516"/>
                  <a:gd name="T105" fmla="*/ 243 h 2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6" h="243">
                    <a:moveTo>
                      <a:pt x="18" y="180"/>
                    </a:moveTo>
                    <a:lnTo>
                      <a:pt x="0" y="231"/>
                    </a:lnTo>
                    <a:lnTo>
                      <a:pt x="67" y="224"/>
                    </a:lnTo>
                    <a:lnTo>
                      <a:pt x="93" y="201"/>
                    </a:lnTo>
                    <a:lnTo>
                      <a:pt x="184" y="175"/>
                    </a:lnTo>
                    <a:lnTo>
                      <a:pt x="209" y="189"/>
                    </a:lnTo>
                    <a:lnTo>
                      <a:pt x="269" y="180"/>
                    </a:lnTo>
                    <a:lnTo>
                      <a:pt x="269" y="183"/>
                    </a:lnTo>
                    <a:lnTo>
                      <a:pt x="359" y="243"/>
                    </a:lnTo>
                    <a:lnTo>
                      <a:pt x="411" y="226"/>
                    </a:lnTo>
                    <a:lnTo>
                      <a:pt x="441" y="159"/>
                    </a:lnTo>
                    <a:lnTo>
                      <a:pt x="492" y="140"/>
                    </a:lnTo>
                    <a:lnTo>
                      <a:pt x="516" y="90"/>
                    </a:lnTo>
                    <a:lnTo>
                      <a:pt x="515" y="30"/>
                    </a:lnTo>
                    <a:lnTo>
                      <a:pt x="509" y="80"/>
                    </a:lnTo>
                    <a:lnTo>
                      <a:pt x="480" y="122"/>
                    </a:lnTo>
                    <a:lnTo>
                      <a:pt x="469" y="119"/>
                    </a:lnTo>
                    <a:lnTo>
                      <a:pt x="431" y="130"/>
                    </a:lnTo>
                    <a:lnTo>
                      <a:pt x="431" y="116"/>
                    </a:lnTo>
                    <a:lnTo>
                      <a:pt x="469" y="102"/>
                    </a:lnTo>
                    <a:lnTo>
                      <a:pt x="434" y="97"/>
                    </a:lnTo>
                    <a:lnTo>
                      <a:pt x="474" y="85"/>
                    </a:lnTo>
                    <a:lnTo>
                      <a:pt x="489" y="92"/>
                    </a:lnTo>
                    <a:lnTo>
                      <a:pt x="497" y="45"/>
                    </a:lnTo>
                    <a:lnTo>
                      <a:pt x="487" y="34"/>
                    </a:lnTo>
                    <a:lnTo>
                      <a:pt x="440" y="53"/>
                    </a:lnTo>
                    <a:lnTo>
                      <a:pt x="441" y="25"/>
                    </a:lnTo>
                    <a:lnTo>
                      <a:pt x="461" y="32"/>
                    </a:lnTo>
                    <a:lnTo>
                      <a:pt x="487" y="10"/>
                    </a:lnTo>
                    <a:lnTo>
                      <a:pt x="473" y="0"/>
                    </a:lnTo>
                    <a:lnTo>
                      <a:pt x="318" y="37"/>
                    </a:lnTo>
                    <a:lnTo>
                      <a:pt x="129" y="79"/>
                    </a:lnTo>
                    <a:lnTo>
                      <a:pt x="43" y="179"/>
                    </a:lnTo>
                    <a:lnTo>
                      <a:pt x="18" y="180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7263144" y="3997798"/>
                <a:ext cx="142308" cy="183162"/>
              </a:xfrm>
              <a:custGeom>
                <a:avLst/>
                <a:gdLst>
                  <a:gd name="T0" fmla="*/ 0 w 72"/>
                  <a:gd name="T1" fmla="*/ 5 h 96"/>
                  <a:gd name="T2" fmla="*/ 20 w 72"/>
                  <a:gd name="T3" fmla="*/ 0 h 96"/>
                  <a:gd name="T4" fmla="*/ 66 w 72"/>
                  <a:gd name="T5" fmla="*/ 21 h 96"/>
                  <a:gd name="T6" fmla="*/ 66 w 72"/>
                  <a:gd name="T7" fmla="*/ 42 h 96"/>
                  <a:gd name="T8" fmla="*/ 97 w 72"/>
                  <a:gd name="T9" fmla="*/ 57 h 96"/>
                  <a:gd name="T10" fmla="*/ 99 w 72"/>
                  <a:gd name="T11" fmla="*/ 85 h 96"/>
                  <a:gd name="T12" fmla="*/ 48 w 72"/>
                  <a:gd name="T13" fmla="*/ 96 h 96"/>
                  <a:gd name="T14" fmla="*/ 0 w 72"/>
                  <a:gd name="T15" fmla="*/ 5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96"/>
                  <a:gd name="T26" fmla="*/ 72 w 72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96">
                    <a:moveTo>
                      <a:pt x="0" y="5"/>
                    </a:moveTo>
                    <a:lnTo>
                      <a:pt x="15" y="0"/>
                    </a:lnTo>
                    <a:lnTo>
                      <a:pt x="48" y="21"/>
                    </a:lnTo>
                    <a:lnTo>
                      <a:pt x="48" y="42"/>
                    </a:lnTo>
                    <a:lnTo>
                      <a:pt x="71" y="57"/>
                    </a:lnTo>
                    <a:lnTo>
                      <a:pt x="72" y="85"/>
                    </a:lnTo>
                    <a:lnTo>
                      <a:pt x="35" y="9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6738100" y="3125806"/>
                <a:ext cx="762837" cy="641860"/>
              </a:xfrm>
              <a:custGeom>
                <a:avLst/>
                <a:gdLst>
                  <a:gd name="T0" fmla="*/ 40 w 384"/>
                  <a:gd name="T1" fmla="*/ 226 h 336"/>
                  <a:gd name="T2" fmla="*/ 92 w 384"/>
                  <a:gd name="T3" fmla="*/ 206 h 336"/>
                  <a:gd name="T4" fmla="*/ 158 w 384"/>
                  <a:gd name="T5" fmla="*/ 201 h 336"/>
                  <a:gd name="T6" fmla="*/ 177 w 384"/>
                  <a:gd name="T7" fmla="*/ 183 h 336"/>
                  <a:gd name="T8" fmla="*/ 198 w 384"/>
                  <a:gd name="T9" fmla="*/ 181 h 336"/>
                  <a:gd name="T10" fmla="*/ 212 w 384"/>
                  <a:gd name="T11" fmla="*/ 162 h 336"/>
                  <a:gd name="T12" fmla="*/ 235 w 384"/>
                  <a:gd name="T13" fmla="*/ 155 h 336"/>
                  <a:gd name="T14" fmla="*/ 225 w 384"/>
                  <a:gd name="T15" fmla="*/ 120 h 336"/>
                  <a:gd name="T16" fmla="*/ 211 w 384"/>
                  <a:gd name="T17" fmla="*/ 111 h 336"/>
                  <a:gd name="T18" fmla="*/ 240 w 384"/>
                  <a:gd name="T19" fmla="*/ 82 h 336"/>
                  <a:gd name="T20" fmla="*/ 258 w 384"/>
                  <a:gd name="T21" fmla="*/ 82 h 336"/>
                  <a:gd name="T22" fmla="*/ 320 w 384"/>
                  <a:gd name="T23" fmla="*/ 22 h 336"/>
                  <a:gd name="T24" fmla="*/ 414 w 384"/>
                  <a:gd name="T25" fmla="*/ 0 h 336"/>
                  <a:gd name="T26" fmla="*/ 425 w 384"/>
                  <a:gd name="T27" fmla="*/ 56 h 336"/>
                  <a:gd name="T28" fmla="*/ 430 w 384"/>
                  <a:gd name="T29" fmla="*/ 54 h 336"/>
                  <a:gd name="T30" fmla="*/ 452 w 384"/>
                  <a:gd name="T31" fmla="*/ 74 h 336"/>
                  <a:gd name="T32" fmla="*/ 453 w 384"/>
                  <a:gd name="T33" fmla="*/ 132 h 336"/>
                  <a:gd name="T34" fmla="*/ 482 w 384"/>
                  <a:gd name="T35" fmla="*/ 179 h 336"/>
                  <a:gd name="T36" fmla="*/ 493 w 384"/>
                  <a:gd name="T37" fmla="*/ 240 h 336"/>
                  <a:gd name="T38" fmla="*/ 495 w 384"/>
                  <a:gd name="T39" fmla="*/ 293 h 336"/>
                  <a:gd name="T40" fmla="*/ 530 w 384"/>
                  <a:gd name="T41" fmla="*/ 310 h 336"/>
                  <a:gd name="T42" fmla="*/ 505 w 384"/>
                  <a:gd name="T43" fmla="*/ 336 h 336"/>
                  <a:gd name="T44" fmla="*/ 444 w 384"/>
                  <a:gd name="T45" fmla="*/ 306 h 336"/>
                  <a:gd name="T46" fmla="*/ 412 w 384"/>
                  <a:gd name="T47" fmla="*/ 308 h 336"/>
                  <a:gd name="T48" fmla="*/ 380 w 384"/>
                  <a:gd name="T49" fmla="*/ 301 h 336"/>
                  <a:gd name="T50" fmla="*/ 381 w 384"/>
                  <a:gd name="T51" fmla="*/ 283 h 336"/>
                  <a:gd name="T52" fmla="*/ 362 w 384"/>
                  <a:gd name="T53" fmla="*/ 277 h 336"/>
                  <a:gd name="T54" fmla="*/ 15 w 384"/>
                  <a:gd name="T55" fmla="*/ 329 h 336"/>
                  <a:gd name="T56" fmla="*/ 0 w 384"/>
                  <a:gd name="T57" fmla="*/ 314 h 336"/>
                  <a:gd name="T58" fmla="*/ 52 w 384"/>
                  <a:gd name="T59" fmla="*/ 254 h 336"/>
                  <a:gd name="T60" fmla="*/ 40 w 384"/>
                  <a:gd name="T61" fmla="*/ 226 h 3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4"/>
                  <a:gd name="T94" fmla="*/ 0 h 336"/>
                  <a:gd name="T95" fmla="*/ 384 w 384"/>
                  <a:gd name="T96" fmla="*/ 336 h 3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4" h="336">
                    <a:moveTo>
                      <a:pt x="29" y="226"/>
                    </a:moveTo>
                    <a:lnTo>
                      <a:pt x="66" y="206"/>
                    </a:lnTo>
                    <a:lnTo>
                      <a:pt x="115" y="201"/>
                    </a:lnTo>
                    <a:lnTo>
                      <a:pt x="127" y="183"/>
                    </a:lnTo>
                    <a:lnTo>
                      <a:pt x="144" y="181"/>
                    </a:lnTo>
                    <a:lnTo>
                      <a:pt x="154" y="162"/>
                    </a:lnTo>
                    <a:lnTo>
                      <a:pt x="171" y="155"/>
                    </a:lnTo>
                    <a:lnTo>
                      <a:pt x="163" y="120"/>
                    </a:lnTo>
                    <a:lnTo>
                      <a:pt x="153" y="111"/>
                    </a:lnTo>
                    <a:lnTo>
                      <a:pt x="174" y="82"/>
                    </a:lnTo>
                    <a:lnTo>
                      <a:pt x="187" y="82"/>
                    </a:lnTo>
                    <a:lnTo>
                      <a:pt x="232" y="22"/>
                    </a:lnTo>
                    <a:lnTo>
                      <a:pt x="301" y="0"/>
                    </a:lnTo>
                    <a:lnTo>
                      <a:pt x="308" y="56"/>
                    </a:lnTo>
                    <a:lnTo>
                      <a:pt x="312" y="54"/>
                    </a:lnTo>
                    <a:lnTo>
                      <a:pt x="328" y="74"/>
                    </a:lnTo>
                    <a:lnTo>
                      <a:pt x="329" y="132"/>
                    </a:lnTo>
                    <a:lnTo>
                      <a:pt x="350" y="179"/>
                    </a:lnTo>
                    <a:lnTo>
                      <a:pt x="358" y="240"/>
                    </a:lnTo>
                    <a:lnTo>
                      <a:pt x="360" y="293"/>
                    </a:lnTo>
                    <a:lnTo>
                      <a:pt x="384" y="310"/>
                    </a:lnTo>
                    <a:lnTo>
                      <a:pt x="366" y="336"/>
                    </a:lnTo>
                    <a:lnTo>
                      <a:pt x="322" y="306"/>
                    </a:lnTo>
                    <a:lnTo>
                      <a:pt x="299" y="308"/>
                    </a:lnTo>
                    <a:lnTo>
                      <a:pt x="276" y="301"/>
                    </a:lnTo>
                    <a:lnTo>
                      <a:pt x="277" y="283"/>
                    </a:lnTo>
                    <a:lnTo>
                      <a:pt x="262" y="277"/>
                    </a:lnTo>
                    <a:lnTo>
                      <a:pt x="11" y="329"/>
                    </a:lnTo>
                    <a:lnTo>
                      <a:pt x="0" y="314"/>
                    </a:lnTo>
                    <a:lnTo>
                      <a:pt x="38" y="254"/>
                    </a:lnTo>
                    <a:lnTo>
                      <a:pt x="29" y="226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7453440" y="3645811"/>
                <a:ext cx="221736" cy="138565"/>
              </a:xfrm>
              <a:custGeom>
                <a:avLst/>
                <a:gdLst>
                  <a:gd name="T0" fmla="*/ 0 w 112"/>
                  <a:gd name="T1" fmla="*/ 53 h 72"/>
                  <a:gd name="T2" fmla="*/ 63 w 112"/>
                  <a:gd name="T3" fmla="*/ 30 h 72"/>
                  <a:gd name="T4" fmla="*/ 124 w 112"/>
                  <a:gd name="T5" fmla="*/ 0 h 72"/>
                  <a:gd name="T6" fmla="*/ 135 w 112"/>
                  <a:gd name="T7" fmla="*/ 1 h 72"/>
                  <a:gd name="T8" fmla="*/ 153 w 112"/>
                  <a:gd name="T9" fmla="*/ 3 h 72"/>
                  <a:gd name="T10" fmla="*/ 92 w 112"/>
                  <a:gd name="T11" fmla="*/ 40 h 72"/>
                  <a:gd name="T12" fmla="*/ 17 w 112"/>
                  <a:gd name="T13" fmla="*/ 72 h 72"/>
                  <a:gd name="T14" fmla="*/ 0 w 112"/>
                  <a:gd name="T15" fmla="*/ 53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2"/>
                  <a:gd name="T25" fmla="*/ 0 h 72"/>
                  <a:gd name="T26" fmla="*/ 112 w 112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2" h="72">
                    <a:moveTo>
                      <a:pt x="0" y="53"/>
                    </a:moveTo>
                    <a:lnTo>
                      <a:pt x="46" y="30"/>
                    </a:lnTo>
                    <a:lnTo>
                      <a:pt x="91" y="0"/>
                    </a:lnTo>
                    <a:lnTo>
                      <a:pt x="99" y="1"/>
                    </a:lnTo>
                    <a:lnTo>
                      <a:pt x="112" y="3"/>
                    </a:lnTo>
                    <a:lnTo>
                      <a:pt x="68" y="40"/>
                    </a:lnTo>
                    <a:lnTo>
                      <a:pt x="13" y="72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7345881" y="4246260"/>
                <a:ext cx="61226" cy="109897"/>
              </a:xfrm>
              <a:custGeom>
                <a:avLst/>
                <a:gdLst>
                  <a:gd name="T0" fmla="*/ 0 w 31"/>
                  <a:gd name="T1" fmla="*/ 5 h 57"/>
                  <a:gd name="T2" fmla="*/ 45 w 31"/>
                  <a:gd name="T3" fmla="*/ 0 h 57"/>
                  <a:gd name="T4" fmla="*/ 20 w 31"/>
                  <a:gd name="T5" fmla="*/ 57 h 57"/>
                  <a:gd name="T6" fmla="*/ 2 w 31"/>
                  <a:gd name="T7" fmla="*/ 55 h 57"/>
                  <a:gd name="T8" fmla="*/ 0 w 31"/>
                  <a:gd name="T9" fmla="*/ 5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7"/>
                  <a:gd name="T17" fmla="*/ 31 w 3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7">
                    <a:moveTo>
                      <a:pt x="0" y="5"/>
                    </a:moveTo>
                    <a:lnTo>
                      <a:pt x="31" y="0"/>
                    </a:lnTo>
                    <a:lnTo>
                      <a:pt x="14" y="57"/>
                    </a:lnTo>
                    <a:lnTo>
                      <a:pt x="2" y="5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B05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5291137" y="3147356"/>
                <a:ext cx="608395" cy="731052"/>
              </a:xfrm>
              <a:custGeom>
                <a:avLst/>
                <a:gdLst>
                  <a:gd name="T0" fmla="*/ 30 w 304"/>
                  <a:gd name="T1" fmla="*/ 26 h 382"/>
                  <a:gd name="T2" fmla="*/ 62 w 304"/>
                  <a:gd name="T3" fmla="*/ 23 h 382"/>
                  <a:gd name="T4" fmla="*/ 89 w 304"/>
                  <a:gd name="T5" fmla="*/ 23 h 382"/>
                  <a:gd name="T6" fmla="*/ 108 w 304"/>
                  <a:gd name="T7" fmla="*/ 0 h 382"/>
                  <a:gd name="T8" fmla="*/ 120 w 304"/>
                  <a:gd name="T9" fmla="*/ 28 h 382"/>
                  <a:gd name="T10" fmla="*/ 167 w 304"/>
                  <a:gd name="T11" fmla="*/ 28 h 382"/>
                  <a:gd name="T12" fmla="*/ 189 w 304"/>
                  <a:gd name="T13" fmla="*/ 54 h 382"/>
                  <a:gd name="T14" fmla="*/ 237 w 304"/>
                  <a:gd name="T15" fmla="*/ 47 h 382"/>
                  <a:gd name="T16" fmla="*/ 268 w 304"/>
                  <a:gd name="T17" fmla="*/ 64 h 382"/>
                  <a:gd name="T18" fmla="*/ 327 w 304"/>
                  <a:gd name="T19" fmla="*/ 75 h 382"/>
                  <a:gd name="T20" fmla="*/ 338 w 304"/>
                  <a:gd name="T21" fmla="*/ 95 h 382"/>
                  <a:gd name="T22" fmla="*/ 368 w 304"/>
                  <a:gd name="T23" fmla="*/ 97 h 382"/>
                  <a:gd name="T24" fmla="*/ 357 w 304"/>
                  <a:gd name="T25" fmla="*/ 117 h 382"/>
                  <a:gd name="T26" fmla="*/ 369 w 304"/>
                  <a:gd name="T27" fmla="*/ 139 h 382"/>
                  <a:gd name="T28" fmla="*/ 351 w 304"/>
                  <a:gd name="T29" fmla="*/ 167 h 382"/>
                  <a:gd name="T30" fmla="*/ 365 w 304"/>
                  <a:gd name="T31" fmla="*/ 173 h 382"/>
                  <a:gd name="T32" fmla="*/ 397 w 304"/>
                  <a:gd name="T33" fmla="*/ 142 h 382"/>
                  <a:gd name="T34" fmla="*/ 396 w 304"/>
                  <a:gd name="T35" fmla="*/ 132 h 382"/>
                  <a:gd name="T36" fmla="*/ 407 w 304"/>
                  <a:gd name="T37" fmla="*/ 127 h 382"/>
                  <a:gd name="T38" fmla="*/ 417 w 304"/>
                  <a:gd name="T39" fmla="*/ 142 h 382"/>
                  <a:gd name="T40" fmla="*/ 390 w 304"/>
                  <a:gd name="T41" fmla="*/ 164 h 382"/>
                  <a:gd name="T42" fmla="*/ 382 w 304"/>
                  <a:gd name="T43" fmla="*/ 212 h 382"/>
                  <a:gd name="T44" fmla="*/ 382 w 304"/>
                  <a:gd name="T45" fmla="*/ 293 h 382"/>
                  <a:gd name="T46" fmla="*/ 397 w 304"/>
                  <a:gd name="T47" fmla="*/ 307 h 382"/>
                  <a:gd name="T48" fmla="*/ 389 w 304"/>
                  <a:gd name="T49" fmla="*/ 358 h 382"/>
                  <a:gd name="T50" fmla="*/ 194 w 304"/>
                  <a:gd name="T51" fmla="*/ 382 h 382"/>
                  <a:gd name="T52" fmla="*/ 143 w 304"/>
                  <a:gd name="T53" fmla="*/ 359 h 382"/>
                  <a:gd name="T54" fmla="*/ 153 w 304"/>
                  <a:gd name="T55" fmla="*/ 328 h 382"/>
                  <a:gd name="T56" fmla="*/ 129 w 304"/>
                  <a:gd name="T57" fmla="*/ 295 h 382"/>
                  <a:gd name="T58" fmla="*/ 108 w 304"/>
                  <a:gd name="T59" fmla="*/ 254 h 382"/>
                  <a:gd name="T60" fmla="*/ 52 w 304"/>
                  <a:gd name="T61" fmla="*/ 213 h 382"/>
                  <a:gd name="T62" fmla="*/ 17 w 304"/>
                  <a:gd name="T63" fmla="*/ 213 h 382"/>
                  <a:gd name="T64" fmla="*/ 17 w 304"/>
                  <a:gd name="T65" fmla="*/ 157 h 382"/>
                  <a:gd name="T66" fmla="*/ 0 w 304"/>
                  <a:gd name="T67" fmla="*/ 135 h 382"/>
                  <a:gd name="T68" fmla="*/ 38 w 304"/>
                  <a:gd name="T69" fmla="*/ 102 h 382"/>
                  <a:gd name="T70" fmla="*/ 30 w 304"/>
                  <a:gd name="T71" fmla="*/ 26 h 3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4"/>
                  <a:gd name="T109" fmla="*/ 0 h 382"/>
                  <a:gd name="T110" fmla="*/ 304 w 304"/>
                  <a:gd name="T111" fmla="*/ 382 h 3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4" h="382">
                    <a:moveTo>
                      <a:pt x="22" y="26"/>
                    </a:moveTo>
                    <a:lnTo>
                      <a:pt x="45" y="23"/>
                    </a:lnTo>
                    <a:lnTo>
                      <a:pt x="65" y="23"/>
                    </a:lnTo>
                    <a:lnTo>
                      <a:pt x="79" y="0"/>
                    </a:lnTo>
                    <a:lnTo>
                      <a:pt x="88" y="28"/>
                    </a:lnTo>
                    <a:lnTo>
                      <a:pt x="121" y="28"/>
                    </a:lnTo>
                    <a:lnTo>
                      <a:pt x="139" y="54"/>
                    </a:lnTo>
                    <a:lnTo>
                      <a:pt x="173" y="47"/>
                    </a:lnTo>
                    <a:lnTo>
                      <a:pt x="196" y="64"/>
                    </a:lnTo>
                    <a:lnTo>
                      <a:pt x="238" y="75"/>
                    </a:lnTo>
                    <a:lnTo>
                      <a:pt x="246" y="95"/>
                    </a:lnTo>
                    <a:lnTo>
                      <a:pt x="268" y="97"/>
                    </a:lnTo>
                    <a:lnTo>
                      <a:pt x="261" y="117"/>
                    </a:lnTo>
                    <a:lnTo>
                      <a:pt x="269" y="139"/>
                    </a:lnTo>
                    <a:lnTo>
                      <a:pt x="255" y="167"/>
                    </a:lnTo>
                    <a:lnTo>
                      <a:pt x="265" y="173"/>
                    </a:lnTo>
                    <a:lnTo>
                      <a:pt x="289" y="142"/>
                    </a:lnTo>
                    <a:lnTo>
                      <a:pt x="288" y="132"/>
                    </a:lnTo>
                    <a:lnTo>
                      <a:pt x="297" y="127"/>
                    </a:lnTo>
                    <a:lnTo>
                      <a:pt x="304" y="142"/>
                    </a:lnTo>
                    <a:lnTo>
                      <a:pt x="285" y="164"/>
                    </a:lnTo>
                    <a:lnTo>
                      <a:pt x="278" y="212"/>
                    </a:lnTo>
                    <a:lnTo>
                      <a:pt x="278" y="293"/>
                    </a:lnTo>
                    <a:lnTo>
                      <a:pt x="289" y="307"/>
                    </a:lnTo>
                    <a:lnTo>
                      <a:pt x="284" y="358"/>
                    </a:lnTo>
                    <a:lnTo>
                      <a:pt x="140" y="382"/>
                    </a:lnTo>
                    <a:lnTo>
                      <a:pt x="104" y="359"/>
                    </a:lnTo>
                    <a:lnTo>
                      <a:pt x="111" y="328"/>
                    </a:lnTo>
                    <a:lnTo>
                      <a:pt x="94" y="295"/>
                    </a:lnTo>
                    <a:lnTo>
                      <a:pt x="79" y="254"/>
                    </a:lnTo>
                    <a:lnTo>
                      <a:pt x="38" y="213"/>
                    </a:lnTo>
                    <a:lnTo>
                      <a:pt x="13" y="213"/>
                    </a:lnTo>
                    <a:lnTo>
                      <a:pt x="13" y="157"/>
                    </a:lnTo>
                    <a:lnTo>
                      <a:pt x="0" y="135"/>
                    </a:lnTo>
                    <a:lnTo>
                      <a:pt x="28" y="102"/>
                    </a:lnTo>
                    <a:lnTo>
                      <a:pt x="22" y="26"/>
                    </a:lnTo>
                    <a:close/>
                  </a:path>
                </a:pathLst>
              </a:custGeom>
              <a:solidFill>
                <a:srgbClr val="C00000"/>
              </a:solidFill>
              <a:ln w="38100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b="0" dirty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791404" y="3616866"/>
                <a:ext cx="1623683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Mid America Heart Institute, MO,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JA Grantham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46459" y="2754172"/>
                <a:ext cx="1367469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United Heart and Vascular Clinic, MN</a:t>
                </a:r>
                <a:b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B Murad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80550" y="2534102"/>
                <a:ext cx="1793910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University of Washington </a:t>
                </a:r>
                <a:r>
                  <a:rPr lang="en-US" sz="1000">
                    <a:solidFill>
                      <a:schemeClr val="bg1"/>
                    </a:solidFill>
                    <a:latin typeface="arial" charset="0"/>
                  </a:rPr>
                  <a:t>Medical Center</a:t>
                </a:r>
                <a:r>
                  <a:rPr lang="en-US" sz="100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>
                    <a:solidFill>
                      <a:schemeClr val="bg1"/>
                    </a:solidFill>
                  </a:rPr>
                  <a:t>WA, </a:t>
                </a:r>
              </a:p>
              <a:p>
                <a:r>
                  <a:rPr lang="en-US" sz="1000" dirty="0">
                    <a:solidFill>
                      <a:schemeClr val="bg1"/>
                    </a:solidFill>
                  </a:rPr>
                  <a:t>W. Lombardi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672361" y="3139515"/>
                <a:ext cx="1322715" cy="400110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Henry Ford, MI,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K Alaswad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407347" y="4366587"/>
                <a:ext cx="1844762" cy="400110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Missouri Heart Center</a:t>
                </a:r>
                <a:r>
                  <a:rPr lang="en-US" sz="1000" dirty="0">
                    <a:solidFill>
                      <a:schemeClr val="bg1"/>
                    </a:solidFill>
                  </a:rPr>
                  <a:t>, MO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AJ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Speady</a:t>
                </a:r>
                <a:endParaRPr lang="en-US" sz="1000" dirty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25146" y="3960547"/>
                <a:ext cx="1366746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r>
                  <a:rPr lang="en-US" sz="1000" dirty="0" err="1">
                    <a:solidFill>
                      <a:schemeClr val="bg1"/>
                    </a:solidFill>
                  </a:rPr>
                  <a:t>Wellspan</a:t>
                </a:r>
                <a:r>
                  <a:rPr lang="en-US" sz="1000" dirty="0">
                    <a:solidFill>
                      <a:schemeClr val="bg1"/>
                    </a:solidFill>
                  </a:rPr>
                  <a:t> Heart and Vascular, PA</a:t>
                </a:r>
                <a:br>
                  <a:rPr lang="en-US" sz="1000" dirty="0">
                    <a:solidFill>
                      <a:schemeClr val="bg1"/>
                    </a:solidFill>
                  </a:rPr>
                </a:br>
                <a:r>
                  <a:rPr lang="en-US" sz="1000" dirty="0">
                    <a:solidFill>
                      <a:schemeClr val="bg1"/>
                    </a:solidFill>
                  </a:rPr>
                  <a:t>WJ Nicholson 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525811" y="3020583"/>
                <a:ext cx="1408611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Deborah Heart and Lung Center, NJ</a:t>
                </a:r>
                <a:b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</a:b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KA </a:t>
                </a:r>
                <a:r>
                  <a:rPr lang="en-US" sz="1000" dirty="0" err="1">
                    <a:solidFill>
                      <a:schemeClr val="bg1"/>
                    </a:solidFill>
                    <a:latin typeface="arial" charset="0"/>
                  </a:rPr>
                  <a:t>Sanghvi</a:t>
                </a:r>
                <a:endParaRPr lang="en-US" sz="10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65009" y="2052095"/>
                <a:ext cx="1293253" cy="707886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Massachusetts General Hospital, MA,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F. </a:t>
                </a:r>
                <a:r>
                  <a:rPr lang="en-US" sz="1000" dirty="0" err="1">
                    <a:solidFill>
                      <a:schemeClr val="bg1"/>
                    </a:solidFill>
                    <a:cs typeface="Arial" pitchFamily="34" charset="0"/>
                  </a:rPr>
                  <a:t>Jaffer</a:t>
                </a:r>
                <a:endParaRPr lang="en-US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4014786" y="4872679"/>
                <a:ext cx="1514475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UT Southwestern and Dallas VAMC, TX, </a:t>
                </a:r>
                <a:b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</a:b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ES. </a:t>
                </a:r>
                <a:r>
                  <a:rPr lang="en-US" sz="1000" dirty="0" err="1">
                    <a:solidFill>
                      <a:schemeClr val="bg1"/>
                    </a:solidFill>
                    <a:cs typeface="Arial" pitchFamily="34" charset="0"/>
                  </a:rPr>
                  <a:t>Brilakis</a:t>
                </a:r>
                <a:endParaRPr lang="en-US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60"/>
              <p:cNvSpPr txBox="1"/>
              <p:nvPr/>
            </p:nvSpPr>
            <p:spPr>
              <a:xfrm>
                <a:off x="5673247" y="2485780"/>
                <a:ext cx="1818655" cy="553998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Minneapolis Heart Institute, MN, </a:t>
                </a:r>
                <a:b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</a:br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N Burke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60660" y="3392451"/>
                <a:ext cx="1367469" cy="707886"/>
              </a:xfrm>
              <a:prstGeom prst="rect">
                <a:avLst/>
              </a:prstGeom>
              <a:solidFill>
                <a:srgbClr val="FFF9DF"/>
              </a:solidFill>
              <a:ln>
                <a:solidFill>
                  <a:srgbClr val="053763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5pPr>
                <a:lvl6pPr marL="22860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6pPr>
                <a:lvl7pPr marL="27432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7pPr>
                <a:lvl8pPr marL="32004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8pPr>
                <a:lvl9pPr marL="3657600" algn="l" defTabSz="914400" rtl="0" eaLnBrk="1" latinLnBrk="0" hangingPunct="1">
                  <a:defRPr b="1" i="1" kern="1200">
                    <a:solidFill>
                      <a:srgbClr val="FFCC99"/>
                    </a:solidFill>
                    <a:latin typeface="Arial" charset="0"/>
                    <a:ea typeface="ヒラギノ角ゴ Pro W3"/>
                    <a:cs typeface="Arial" charset="0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North Central Heart/</a:t>
                </a:r>
                <a:r>
                  <a:rPr lang="en-US" sz="1000" dirty="0" err="1">
                    <a:solidFill>
                      <a:schemeClr val="bg1"/>
                    </a:solidFill>
                    <a:latin typeface="arial" charset="0"/>
                  </a:rPr>
                  <a:t>Avera</a:t>
                </a: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 Heart Hospital, SD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chemeClr val="bg1"/>
                    </a:solidFill>
                    <a:latin typeface="arial" charset="0"/>
                  </a:rPr>
                  <a:t>SC </a:t>
                </a:r>
                <a:r>
                  <a:rPr lang="en-US" sz="1000" dirty="0" err="1">
                    <a:solidFill>
                      <a:schemeClr val="bg1"/>
                    </a:solidFill>
                    <a:latin typeface="arial" charset="0"/>
                  </a:rPr>
                  <a:t>Halligan</a:t>
                </a:r>
                <a:endParaRPr lang="en-US" sz="1000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" name="Title 1"/>
          <p:cNvSpPr txBox="1">
            <a:spLocks/>
          </p:cNvSpPr>
          <p:nvPr/>
        </p:nvSpPr>
        <p:spPr>
          <a:xfrm>
            <a:off x="663438" y="456625"/>
            <a:ext cx="7769225" cy="755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537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i="0" kern="0" dirty="0"/>
              <a:t>Participating centers</a:t>
            </a:r>
          </a:p>
        </p:txBody>
      </p:sp>
      <p:pic>
        <p:nvPicPr>
          <p:cNvPr id="91" name="Snagit_PPT5FB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62" y="259314"/>
            <a:ext cx="1950994" cy="78119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" y="124147"/>
            <a:ext cx="1547715" cy="148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7041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2040</Words>
  <Application>Microsoft Office PowerPoint</Application>
  <PresentationFormat>On-screen Show (4:3)</PresentationFormat>
  <Paragraphs>498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MS PGothic</vt:lpstr>
      <vt:lpstr>Arial</vt:lpstr>
      <vt:lpstr>Arial</vt:lpstr>
      <vt:lpstr>Calibri</vt:lpstr>
      <vt:lpstr>Symbol</vt:lpstr>
      <vt:lpstr>Wingdings 2</vt:lpstr>
      <vt:lpstr>ヒラギノ角ゴ Pro W3</vt:lpstr>
      <vt:lpstr>CRF_2006_background</vt:lpstr>
      <vt:lpstr>Randomized Comparison of a CrossBoss First vs. Standard Wire Escalation Strategy for Crossing Coronary Chronic Total Occlusions:  the “CrossBoss First” trial</vt:lpstr>
      <vt:lpstr>Disclosure Statement of Financial Interest</vt:lpstr>
      <vt:lpstr>Investigators</vt:lpstr>
      <vt:lpstr>Background</vt:lpstr>
      <vt:lpstr>PowerPoint Presentation</vt:lpstr>
      <vt:lpstr>Study design</vt:lpstr>
      <vt:lpstr>Sample size calculation</vt:lpstr>
      <vt:lpstr>Study flowchart</vt:lpstr>
      <vt:lpstr>PowerPoint Presentation</vt:lpstr>
      <vt:lpstr>Enrollment by centers</vt:lpstr>
      <vt:lpstr>Baseline clinical characteristics I</vt:lpstr>
      <vt:lpstr>Baseline clinical characteristics II</vt:lpstr>
      <vt:lpstr>Angiographic characteristics I</vt:lpstr>
      <vt:lpstr>Angiographic characteristics II</vt:lpstr>
      <vt:lpstr>Crossing strategies</vt:lpstr>
      <vt:lpstr>Primary endpoints</vt:lpstr>
      <vt:lpstr>Primary endpoints: ISR cases</vt:lpstr>
      <vt:lpstr>Procedural characteristics and outcomes</vt:lpstr>
      <vt:lpstr>Secondary endpoints  </vt:lpstr>
      <vt:lpstr>Procedural MACE</vt:lpstr>
      <vt:lpstr>Equipment utilization</vt:lpstr>
      <vt:lpstr>Equipment costs</vt:lpstr>
      <vt:lpstr>Limitations</vt:lpstr>
      <vt:lpstr>Conclusions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Kristen Green</cp:lastModifiedBy>
  <cp:revision>303</cp:revision>
  <dcterms:created xsi:type="dcterms:W3CDTF">2015-03-17T15:06:16Z</dcterms:created>
  <dcterms:modified xsi:type="dcterms:W3CDTF">2017-10-23T22:13:54Z</dcterms:modified>
</cp:coreProperties>
</file>